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53" r:id="rId1"/>
    <p:sldMasterId id="2147483953" r:id="rId2"/>
  </p:sldMasterIdLst>
  <p:notesMasterIdLst>
    <p:notesMasterId r:id="rId147"/>
  </p:notesMasterIdLst>
  <p:handoutMasterIdLst>
    <p:handoutMasterId r:id="rId148"/>
  </p:handoutMasterIdLst>
  <p:sldIdLst>
    <p:sldId id="679" r:id="rId3"/>
    <p:sldId id="778" r:id="rId4"/>
    <p:sldId id="852" r:id="rId5"/>
    <p:sldId id="853" r:id="rId6"/>
    <p:sldId id="785" r:id="rId7"/>
    <p:sldId id="858" r:id="rId8"/>
    <p:sldId id="857" r:id="rId9"/>
    <p:sldId id="861" r:id="rId10"/>
    <p:sldId id="862" r:id="rId11"/>
    <p:sldId id="864" r:id="rId12"/>
    <p:sldId id="866" r:id="rId13"/>
    <p:sldId id="865" r:id="rId14"/>
    <p:sldId id="788" r:id="rId15"/>
    <p:sldId id="868" r:id="rId16"/>
    <p:sldId id="867" r:id="rId17"/>
    <p:sldId id="779" r:id="rId18"/>
    <p:sldId id="854" r:id="rId19"/>
    <p:sldId id="869" r:id="rId20"/>
    <p:sldId id="1003" r:id="rId21"/>
    <p:sldId id="870" r:id="rId22"/>
    <p:sldId id="871" r:id="rId23"/>
    <p:sldId id="872" r:id="rId24"/>
    <p:sldId id="790" r:id="rId25"/>
    <p:sldId id="873" r:id="rId26"/>
    <p:sldId id="780" r:id="rId27"/>
    <p:sldId id="874" r:id="rId28"/>
    <p:sldId id="848" r:id="rId29"/>
    <p:sldId id="1041" r:id="rId30"/>
    <p:sldId id="878" r:id="rId31"/>
    <p:sldId id="879" r:id="rId32"/>
    <p:sldId id="880" r:id="rId33"/>
    <p:sldId id="882" r:id="rId34"/>
    <p:sldId id="883" r:id="rId35"/>
    <p:sldId id="884" r:id="rId36"/>
    <p:sldId id="881" r:id="rId37"/>
    <p:sldId id="885" r:id="rId38"/>
    <p:sldId id="886" r:id="rId39"/>
    <p:sldId id="887" r:id="rId40"/>
    <p:sldId id="782" r:id="rId41"/>
    <p:sldId id="1038" r:id="rId42"/>
    <p:sldId id="801" r:id="rId43"/>
    <p:sldId id="889" r:id="rId44"/>
    <p:sldId id="890" r:id="rId45"/>
    <p:sldId id="891" r:id="rId46"/>
    <p:sldId id="1017" r:id="rId47"/>
    <p:sldId id="1032" r:id="rId48"/>
    <p:sldId id="1047" r:id="rId49"/>
    <p:sldId id="1048" r:id="rId50"/>
    <p:sldId id="1021" r:id="rId51"/>
    <p:sldId id="1019" r:id="rId52"/>
    <p:sldId id="1022" r:id="rId53"/>
    <p:sldId id="1023" r:id="rId54"/>
    <p:sldId id="1025" r:id="rId55"/>
    <p:sldId id="1036" r:id="rId56"/>
    <p:sldId id="1029" r:id="rId57"/>
    <p:sldId id="1035" r:id="rId58"/>
    <p:sldId id="1026" r:id="rId59"/>
    <p:sldId id="1024" r:id="rId60"/>
    <p:sldId id="1037" r:id="rId61"/>
    <p:sldId id="1028" r:id="rId62"/>
    <p:sldId id="1034" r:id="rId63"/>
    <p:sldId id="1020" r:id="rId64"/>
    <p:sldId id="1031" r:id="rId65"/>
    <p:sldId id="1042" r:id="rId66"/>
    <p:sldId id="1033" r:id="rId67"/>
    <p:sldId id="1040" r:id="rId68"/>
    <p:sldId id="1043" r:id="rId69"/>
    <p:sldId id="1045" r:id="rId70"/>
    <p:sldId id="1046" r:id="rId71"/>
    <p:sldId id="850" r:id="rId72"/>
    <p:sldId id="756" r:id="rId73"/>
    <p:sldId id="803" r:id="rId74"/>
    <p:sldId id="792" r:id="rId75"/>
    <p:sldId id="770" r:id="rId76"/>
    <p:sldId id="793" r:id="rId77"/>
    <p:sldId id="807" r:id="rId78"/>
    <p:sldId id="892" r:id="rId79"/>
    <p:sldId id="893" r:id="rId80"/>
    <p:sldId id="808" r:id="rId81"/>
    <p:sldId id="894" r:id="rId82"/>
    <p:sldId id="809" r:id="rId83"/>
    <p:sldId id="896" r:id="rId84"/>
    <p:sldId id="810" r:id="rId85"/>
    <p:sldId id="812" r:id="rId86"/>
    <p:sldId id="813" r:id="rId87"/>
    <p:sldId id="814" r:id="rId88"/>
    <p:sldId id="795" r:id="rId89"/>
    <p:sldId id="895" r:id="rId90"/>
    <p:sldId id="897" r:id="rId91"/>
    <p:sldId id="815" r:id="rId92"/>
    <p:sldId id="816" r:id="rId93"/>
    <p:sldId id="713" r:id="rId94"/>
    <p:sldId id="719" r:id="rId95"/>
    <p:sldId id="1004" r:id="rId96"/>
    <p:sldId id="1006" r:id="rId97"/>
    <p:sldId id="1002" r:id="rId98"/>
    <p:sldId id="1007" r:id="rId99"/>
    <p:sldId id="1050" r:id="rId100"/>
    <p:sldId id="1008" r:id="rId101"/>
    <p:sldId id="819" r:id="rId102"/>
    <p:sldId id="775" r:id="rId103"/>
    <p:sldId id="1005" r:id="rId104"/>
    <p:sldId id="820" r:id="rId105"/>
    <p:sldId id="768" r:id="rId106"/>
    <p:sldId id="821" r:id="rId107"/>
    <p:sldId id="822" r:id="rId108"/>
    <p:sldId id="722" r:id="rId109"/>
    <p:sldId id="777" r:id="rId110"/>
    <p:sldId id="825" r:id="rId111"/>
    <p:sldId id="1051" r:id="rId112"/>
    <p:sldId id="1052" r:id="rId113"/>
    <p:sldId id="794" r:id="rId114"/>
    <p:sldId id="725" r:id="rId115"/>
    <p:sldId id="726" r:id="rId116"/>
    <p:sldId id="1011" r:id="rId117"/>
    <p:sldId id="727" r:id="rId118"/>
    <p:sldId id="1012" r:id="rId119"/>
    <p:sldId id="729" r:id="rId120"/>
    <p:sldId id="743" r:id="rId121"/>
    <p:sldId id="1044" r:id="rId122"/>
    <p:sldId id="744" r:id="rId123"/>
    <p:sldId id="300" r:id="rId124"/>
    <p:sldId id="378" r:id="rId125"/>
    <p:sldId id="827" r:id="rId126"/>
    <p:sldId id="828" r:id="rId127"/>
    <p:sldId id="829" r:id="rId128"/>
    <p:sldId id="733" r:id="rId129"/>
    <p:sldId id="731" r:id="rId130"/>
    <p:sldId id="1053" r:id="rId131"/>
    <p:sldId id="830" r:id="rId132"/>
    <p:sldId id="831" r:id="rId133"/>
    <p:sldId id="832" r:id="rId134"/>
    <p:sldId id="1055" r:id="rId135"/>
    <p:sldId id="835" r:id="rId136"/>
    <p:sldId id="836" r:id="rId137"/>
    <p:sldId id="1054" r:id="rId138"/>
    <p:sldId id="843" r:id="rId139"/>
    <p:sldId id="846" r:id="rId140"/>
    <p:sldId id="1058" r:id="rId141"/>
    <p:sldId id="1056" r:id="rId142"/>
    <p:sldId id="1057" r:id="rId143"/>
    <p:sldId id="1015" r:id="rId144"/>
    <p:sldId id="847" r:id="rId145"/>
    <p:sldId id="1016" r:id="rId146"/>
  </p:sldIdLst>
  <p:sldSz cx="12192000" cy="6858000"/>
  <p:notesSz cx="7099300" cy="10234613"/>
  <p:defaultTextStyle>
    <a:defPPr>
      <a:defRPr lang="es-ES"/>
    </a:defPPr>
    <a:lvl1pPr algn="l" rtl="0" fontAlgn="base">
      <a:spcBef>
        <a:spcPct val="0"/>
      </a:spcBef>
      <a:spcAft>
        <a:spcPct val="0"/>
      </a:spcAft>
      <a:defRPr b="1" kern="1200">
        <a:solidFill>
          <a:schemeClr val="tx1"/>
        </a:solidFill>
        <a:latin typeface="Tahoma" pitchFamily="34" charset="0"/>
        <a:ea typeface="+mn-ea"/>
        <a:cs typeface="Arial" pitchFamily="34" charset="0"/>
      </a:defRPr>
    </a:lvl1pPr>
    <a:lvl2pPr marL="457200" algn="l" rtl="0" fontAlgn="base">
      <a:spcBef>
        <a:spcPct val="0"/>
      </a:spcBef>
      <a:spcAft>
        <a:spcPct val="0"/>
      </a:spcAft>
      <a:defRPr b="1" kern="1200">
        <a:solidFill>
          <a:schemeClr val="tx1"/>
        </a:solidFill>
        <a:latin typeface="Tahoma" pitchFamily="34" charset="0"/>
        <a:ea typeface="+mn-ea"/>
        <a:cs typeface="Arial" pitchFamily="34" charset="0"/>
      </a:defRPr>
    </a:lvl2pPr>
    <a:lvl3pPr marL="914400" algn="l" rtl="0" fontAlgn="base">
      <a:spcBef>
        <a:spcPct val="0"/>
      </a:spcBef>
      <a:spcAft>
        <a:spcPct val="0"/>
      </a:spcAft>
      <a:defRPr b="1" kern="1200">
        <a:solidFill>
          <a:schemeClr val="tx1"/>
        </a:solidFill>
        <a:latin typeface="Tahoma" pitchFamily="34" charset="0"/>
        <a:ea typeface="+mn-ea"/>
        <a:cs typeface="Arial" pitchFamily="34" charset="0"/>
      </a:defRPr>
    </a:lvl3pPr>
    <a:lvl4pPr marL="1371600" algn="l" rtl="0" fontAlgn="base">
      <a:spcBef>
        <a:spcPct val="0"/>
      </a:spcBef>
      <a:spcAft>
        <a:spcPct val="0"/>
      </a:spcAft>
      <a:defRPr b="1" kern="1200">
        <a:solidFill>
          <a:schemeClr val="tx1"/>
        </a:solidFill>
        <a:latin typeface="Tahoma" pitchFamily="34" charset="0"/>
        <a:ea typeface="+mn-ea"/>
        <a:cs typeface="Arial" pitchFamily="34" charset="0"/>
      </a:defRPr>
    </a:lvl4pPr>
    <a:lvl5pPr marL="1828800" algn="l" rtl="0" fontAlgn="base">
      <a:spcBef>
        <a:spcPct val="0"/>
      </a:spcBef>
      <a:spcAft>
        <a:spcPct val="0"/>
      </a:spcAft>
      <a:defRPr b="1" kern="1200">
        <a:solidFill>
          <a:schemeClr val="tx1"/>
        </a:solidFill>
        <a:latin typeface="Tahoma" pitchFamily="34" charset="0"/>
        <a:ea typeface="+mn-ea"/>
        <a:cs typeface="Arial" pitchFamily="34" charset="0"/>
      </a:defRPr>
    </a:lvl5pPr>
    <a:lvl6pPr marL="2286000" algn="l" defTabSz="914400" rtl="0" eaLnBrk="1" latinLnBrk="0" hangingPunct="1">
      <a:defRPr b="1" kern="1200">
        <a:solidFill>
          <a:schemeClr val="tx1"/>
        </a:solidFill>
        <a:latin typeface="Tahoma" pitchFamily="34" charset="0"/>
        <a:ea typeface="+mn-ea"/>
        <a:cs typeface="Arial" pitchFamily="34" charset="0"/>
      </a:defRPr>
    </a:lvl6pPr>
    <a:lvl7pPr marL="2743200" algn="l" defTabSz="914400" rtl="0" eaLnBrk="1" latinLnBrk="0" hangingPunct="1">
      <a:defRPr b="1" kern="1200">
        <a:solidFill>
          <a:schemeClr val="tx1"/>
        </a:solidFill>
        <a:latin typeface="Tahoma" pitchFamily="34" charset="0"/>
        <a:ea typeface="+mn-ea"/>
        <a:cs typeface="Arial" pitchFamily="34" charset="0"/>
      </a:defRPr>
    </a:lvl7pPr>
    <a:lvl8pPr marL="3200400" algn="l" defTabSz="914400" rtl="0" eaLnBrk="1" latinLnBrk="0" hangingPunct="1">
      <a:defRPr b="1" kern="1200">
        <a:solidFill>
          <a:schemeClr val="tx1"/>
        </a:solidFill>
        <a:latin typeface="Tahoma" pitchFamily="34" charset="0"/>
        <a:ea typeface="+mn-ea"/>
        <a:cs typeface="Arial" pitchFamily="34" charset="0"/>
      </a:defRPr>
    </a:lvl8pPr>
    <a:lvl9pPr marL="3657600" algn="l" defTabSz="914400" rtl="0" eaLnBrk="1" latinLnBrk="0" hangingPunct="1">
      <a:defRPr b="1" kern="1200">
        <a:solidFill>
          <a:schemeClr val="tx1"/>
        </a:solidFill>
        <a:latin typeface="Tahoma" pitchFamily="34" charset="0"/>
        <a:ea typeface="+mn-ea"/>
        <a:cs typeface="Arial" pitchFamily="34" charset="0"/>
      </a:defRPr>
    </a:lvl9pPr>
  </p:defaultTextStyle>
  <p:extLst>
    <p:ext uri="{521415D9-36F7-43E2-AB2F-B90AF26B5E84}">
      <p14:sectionLst xmlns:p14="http://schemas.microsoft.com/office/powerpoint/2010/main">
        <p14:section name="Sección predeterminada" id="{ED0D41BA-2176-444B-BBF8-F6919B693616}">
          <p14:sldIdLst>
            <p14:sldId id="679"/>
            <p14:sldId id="778"/>
            <p14:sldId id="852"/>
            <p14:sldId id="853"/>
            <p14:sldId id="785"/>
            <p14:sldId id="858"/>
            <p14:sldId id="857"/>
            <p14:sldId id="861"/>
            <p14:sldId id="862"/>
            <p14:sldId id="864"/>
            <p14:sldId id="866"/>
            <p14:sldId id="865"/>
            <p14:sldId id="788"/>
            <p14:sldId id="868"/>
            <p14:sldId id="867"/>
            <p14:sldId id="779"/>
            <p14:sldId id="854"/>
            <p14:sldId id="869"/>
            <p14:sldId id="1003"/>
            <p14:sldId id="870"/>
            <p14:sldId id="871"/>
            <p14:sldId id="872"/>
            <p14:sldId id="790"/>
            <p14:sldId id="873"/>
            <p14:sldId id="780"/>
            <p14:sldId id="874"/>
            <p14:sldId id="848"/>
            <p14:sldId id="1041"/>
            <p14:sldId id="878"/>
            <p14:sldId id="879"/>
            <p14:sldId id="880"/>
            <p14:sldId id="882"/>
            <p14:sldId id="883"/>
            <p14:sldId id="884"/>
            <p14:sldId id="881"/>
            <p14:sldId id="885"/>
            <p14:sldId id="886"/>
            <p14:sldId id="887"/>
            <p14:sldId id="782"/>
            <p14:sldId id="1038"/>
            <p14:sldId id="801"/>
            <p14:sldId id="889"/>
            <p14:sldId id="890"/>
            <p14:sldId id="891"/>
            <p14:sldId id="1017"/>
            <p14:sldId id="1032"/>
            <p14:sldId id="1047"/>
            <p14:sldId id="1048"/>
            <p14:sldId id="1021"/>
            <p14:sldId id="1019"/>
            <p14:sldId id="1022"/>
            <p14:sldId id="1023"/>
            <p14:sldId id="1025"/>
            <p14:sldId id="1036"/>
            <p14:sldId id="1029"/>
            <p14:sldId id="1035"/>
            <p14:sldId id="1026"/>
            <p14:sldId id="1024"/>
            <p14:sldId id="1037"/>
            <p14:sldId id="1028"/>
            <p14:sldId id="1034"/>
            <p14:sldId id="1020"/>
            <p14:sldId id="1031"/>
            <p14:sldId id="1042"/>
            <p14:sldId id="1033"/>
            <p14:sldId id="1040"/>
            <p14:sldId id="1043"/>
            <p14:sldId id="1045"/>
            <p14:sldId id="1046"/>
            <p14:sldId id="850"/>
            <p14:sldId id="756"/>
            <p14:sldId id="803"/>
            <p14:sldId id="792"/>
            <p14:sldId id="770"/>
            <p14:sldId id="793"/>
            <p14:sldId id="807"/>
            <p14:sldId id="892"/>
            <p14:sldId id="893"/>
            <p14:sldId id="808"/>
            <p14:sldId id="894"/>
            <p14:sldId id="809"/>
            <p14:sldId id="896"/>
            <p14:sldId id="810"/>
            <p14:sldId id="812"/>
            <p14:sldId id="813"/>
            <p14:sldId id="814"/>
            <p14:sldId id="795"/>
            <p14:sldId id="895"/>
            <p14:sldId id="897"/>
            <p14:sldId id="815"/>
            <p14:sldId id="816"/>
            <p14:sldId id="713"/>
            <p14:sldId id="719"/>
            <p14:sldId id="1004"/>
            <p14:sldId id="1006"/>
            <p14:sldId id="1002"/>
            <p14:sldId id="1007"/>
            <p14:sldId id="1050"/>
            <p14:sldId id="1008"/>
            <p14:sldId id="819"/>
            <p14:sldId id="775"/>
            <p14:sldId id="1005"/>
            <p14:sldId id="820"/>
            <p14:sldId id="768"/>
            <p14:sldId id="821"/>
            <p14:sldId id="822"/>
            <p14:sldId id="722"/>
            <p14:sldId id="777"/>
            <p14:sldId id="825"/>
            <p14:sldId id="1051"/>
            <p14:sldId id="1052"/>
            <p14:sldId id="794"/>
            <p14:sldId id="725"/>
            <p14:sldId id="726"/>
            <p14:sldId id="1011"/>
            <p14:sldId id="727"/>
            <p14:sldId id="1012"/>
            <p14:sldId id="729"/>
            <p14:sldId id="743"/>
            <p14:sldId id="1044"/>
            <p14:sldId id="744"/>
            <p14:sldId id="300"/>
            <p14:sldId id="378"/>
            <p14:sldId id="827"/>
            <p14:sldId id="828"/>
            <p14:sldId id="829"/>
            <p14:sldId id="733"/>
            <p14:sldId id="731"/>
            <p14:sldId id="1053"/>
            <p14:sldId id="830"/>
            <p14:sldId id="831"/>
            <p14:sldId id="832"/>
            <p14:sldId id="1055"/>
            <p14:sldId id="835"/>
            <p14:sldId id="836"/>
            <p14:sldId id="1054"/>
            <p14:sldId id="843"/>
            <p14:sldId id="846"/>
            <p14:sldId id="1058"/>
            <p14:sldId id="1056"/>
            <p14:sldId id="1057"/>
            <p14:sldId id="1015"/>
            <p14:sldId id="847"/>
            <p14:sldId id="1016"/>
          </p14:sldIdLst>
        </p14:section>
        <p14:section name="Sección sin título" id="{D45EC9AF-5067-42BA-B498-4EB0220BCE2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6CCFF"/>
    <a:srgbClr val="00CC00"/>
    <a:srgbClr val="FF0000"/>
    <a:srgbClr val="66FF66"/>
    <a:srgbClr val="FFCC00"/>
    <a:srgbClr val="604A7B"/>
    <a:srgbClr val="FFFF59"/>
    <a:srgbClr val="AAC2CE"/>
    <a:srgbClr val="B2C7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89" autoAdjust="0"/>
    <p:restoredTop sz="94153" autoAdjust="0"/>
  </p:normalViewPr>
  <p:slideViewPr>
    <p:cSldViewPr>
      <p:cViewPr>
        <p:scale>
          <a:sx n="77" d="100"/>
          <a:sy n="77" d="100"/>
        </p:scale>
        <p:origin x="509" y="-7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78" d="100"/>
          <a:sy n="78" d="100"/>
        </p:scale>
        <p:origin x="-4002" y="-11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presProps" Target="presProp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defRPr sz="1300" b="0">
                <a:latin typeface="Arial" charset="0"/>
                <a:cs typeface="+mn-cs"/>
              </a:defRPr>
            </a:lvl1pPr>
          </a:lstStyle>
          <a:p>
            <a:pPr>
              <a:defRPr/>
            </a:pPr>
            <a:endParaRPr lang="en-US"/>
          </a:p>
        </p:txBody>
      </p:sp>
      <p:sp>
        <p:nvSpPr>
          <p:cNvPr id="5632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a:defRPr sz="1300" b="0">
                <a:latin typeface="Arial" charset="0"/>
                <a:cs typeface="+mn-cs"/>
              </a:defRPr>
            </a:lvl1pPr>
          </a:lstStyle>
          <a:p>
            <a:pPr>
              <a:defRPr/>
            </a:pPr>
            <a:endParaRPr lang="en-US"/>
          </a:p>
        </p:txBody>
      </p:sp>
      <p:sp>
        <p:nvSpPr>
          <p:cNvPr id="5632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defRPr sz="1300" b="0">
                <a:latin typeface="Arial" charset="0"/>
                <a:cs typeface="+mn-cs"/>
              </a:defRPr>
            </a:lvl1pPr>
          </a:lstStyle>
          <a:p>
            <a:pPr>
              <a:defRPr/>
            </a:pPr>
            <a:endParaRPr lang="en-US"/>
          </a:p>
        </p:txBody>
      </p:sp>
      <p:sp>
        <p:nvSpPr>
          <p:cNvPr id="5632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a:defRPr sz="1300" b="0">
                <a:latin typeface="Arial" charset="0"/>
                <a:cs typeface="+mn-cs"/>
              </a:defRPr>
            </a:lvl1pPr>
          </a:lstStyle>
          <a:p>
            <a:pPr>
              <a:defRPr/>
            </a:pPr>
            <a:fld id="{68DAC434-57B5-4769-89E6-6BBAE94552BB}" type="slidenum">
              <a:rPr lang="en-US"/>
              <a:pPr>
                <a:defRPr/>
              </a:pPr>
              <a:t>‹Nº›</a:t>
            </a:fld>
            <a:endParaRPr lang="en-US"/>
          </a:p>
        </p:txBody>
      </p:sp>
    </p:spTree>
    <p:extLst>
      <p:ext uri="{BB962C8B-B14F-4D97-AF65-F5344CB8AC3E}">
        <p14:creationId xmlns:p14="http://schemas.microsoft.com/office/powerpoint/2010/main" val="3711085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defRPr sz="1300" b="0">
                <a:latin typeface="Arial" charset="0"/>
                <a:cs typeface="+mn-cs"/>
              </a:defRPr>
            </a:lvl1pPr>
          </a:lstStyle>
          <a:p>
            <a:pPr>
              <a:defRPr/>
            </a:pPr>
            <a:endParaRPr lang="es-ES"/>
          </a:p>
        </p:txBody>
      </p:sp>
      <p:sp>
        <p:nvSpPr>
          <p:cNvPr id="1536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lvl1pPr algn="r">
              <a:defRPr sz="1300" b="0">
                <a:latin typeface="Arial" charset="0"/>
                <a:cs typeface="+mn-cs"/>
              </a:defRPr>
            </a:lvl1pPr>
          </a:lstStyle>
          <a:p>
            <a:pPr>
              <a:defRPr/>
            </a:pPr>
            <a:endParaRPr lang="es-ES"/>
          </a:p>
        </p:txBody>
      </p:sp>
      <p:sp>
        <p:nvSpPr>
          <p:cNvPr id="73732" name="Rectangle 4"/>
          <p:cNvSpPr>
            <a:spLocks noGrp="1" noRot="1" noChangeAspect="1" noChangeArrowheads="1" noTextEdit="1"/>
          </p:cNvSpPr>
          <p:nvPr>
            <p:ph type="sldImg" idx="2"/>
          </p:nvPr>
        </p:nvSpPr>
        <p:spPr bwMode="auto">
          <a:xfrm>
            <a:off x="139700" y="766763"/>
            <a:ext cx="6821488" cy="3838575"/>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709613" y="4860925"/>
            <a:ext cx="5680075" cy="4606925"/>
          </a:xfrm>
          <a:prstGeom prst="rect">
            <a:avLst/>
          </a:prstGeom>
          <a:noFill/>
          <a:ln w="9525">
            <a:noFill/>
            <a:miter lim="800000"/>
            <a:headEnd/>
            <a:tailEnd/>
          </a:ln>
          <a:effectLst/>
        </p:spPr>
        <p:txBody>
          <a:bodyPr vert="horz" wrap="square" lIns="96460" tIns="48230" rIns="96460" bIns="48230" numCol="1" anchor="t" anchorCtr="0" compatLnSpc="1">
            <a:prstTxWarp prst="textNoShape">
              <a:avLst/>
            </a:prstTxWarp>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1536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defRPr sz="1300" b="0">
                <a:latin typeface="Arial" charset="0"/>
                <a:cs typeface="+mn-cs"/>
              </a:defRPr>
            </a:lvl1pPr>
          </a:lstStyle>
          <a:p>
            <a:pPr>
              <a:defRPr/>
            </a:pPr>
            <a:endParaRPr lang="es-ES"/>
          </a:p>
        </p:txBody>
      </p:sp>
      <p:sp>
        <p:nvSpPr>
          <p:cNvPr id="1536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6460" tIns="48230" rIns="96460" bIns="48230" numCol="1" anchor="b" anchorCtr="0" compatLnSpc="1">
            <a:prstTxWarp prst="textNoShape">
              <a:avLst/>
            </a:prstTxWarp>
          </a:bodyPr>
          <a:lstStyle>
            <a:lvl1pPr algn="r">
              <a:defRPr sz="1300" b="0">
                <a:latin typeface="Arial" charset="0"/>
                <a:cs typeface="+mn-cs"/>
              </a:defRPr>
            </a:lvl1pPr>
          </a:lstStyle>
          <a:p>
            <a:pPr>
              <a:defRPr/>
            </a:pPr>
            <a:fld id="{9B360DA4-8D5E-4E37-9F14-946485C94FBF}" type="slidenum">
              <a:rPr lang="es-ES"/>
              <a:pPr>
                <a:defRPr/>
              </a:pPr>
              <a:t>‹Nº›</a:t>
            </a:fld>
            <a:endParaRPr lang="es-ES"/>
          </a:p>
        </p:txBody>
      </p:sp>
    </p:spTree>
    <p:extLst>
      <p:ext uri="{BB962C8B-B14F-4D97-AF65-F5344CB8AC3E}">
        <p14:creationId xmlns:p14="http://schemas.microsoft.com/office/powerpoint/2010/main" val="3297471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2</a:t>
            </a:fld>
            <a:endParaRPr lang="es-ES"/>
          </a:p>
        </p:txBody>
      </p:sp>
    </p:spTree>
    <p:extLst>
      <p:ext uri="{BB962C8B-B14F-4D97-AF65-F5344CB8AC3E}">
        <p14:creationId xmlns:p14="http://schemas.microsoft.com/office/powerpoint/2010/main" val="2516304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82</a:t>
            </a:fld>
            <a:endParaRPr lang="es-ES"/>
          </a:p>
        </p:txBody>
      </p:sp>
    </p:spTree>
    <p:extLst>
      <p:ext uri="{BB962C8B-B14F-4D97-AF65-F5344CB8AC3E}">
        <p14:creationId xmlns:p14="http://schemas.microsoft.com/office/powerpoint/2010/main" val="605480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94</a:t>
            </a:fld>
            <a:endParaRPr lang="es-ES"/>
          </a:p>
        </p:txBody>
      </p:sp>
    </p:spTree>
    <p:extLst>
      <p:ext uri="{BB962C8B-B14F-4D97-AF65-F5344CB8AC3E}">
        <p14:creationId xmlns:p14="http://schemas.microsoft.com/office/powerpoint/2010/main" val="3191517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95</a:t>
            </a:fld>
            <a:endParaRPr lang="es-ES"/>
          </a:p>
        </p:txBody>
      </p:sp>
    </p:spTree>
    <p:extLst>
      <p:ext uri="{BB962C8B-B14F-4D97-AF65-F5344CB8AC3E}">
        <p14:creationId xmlns:p14="http://schemas.microsoft.com/office/powerpoint/2010/main" val="34004057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96</a:t>
            </a:fld>
            <a:endParaRPr lang="es-ES"/>
          </a:p>
        </p:txBody>
      </p:sp>
    </p:spTree>
    <p:extLst>
      <p:ext uri="{BB962C8B-B14F-4D97-AF65-F5344CB8AC3E}">
        <p14:creationId xmlns:p14="http://schemas.microsoft.com/office/powerpoint/2010/main" val="1000910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97</a:t>
            </a:fld>
            <a:endParaRPr lang="es-ES"/>
          </a:p>
        </p:txBody>
      </p:sp>
    </p:spTree>
    <p:extLst>
      <p:ext uri="{BB962C8B-B14F-4D97-AF65-F5344CB8AC3E}">
        <p14:creationId xmlns:p14="http://schemas.microsoft.com/office/powerpoint/2010/main" val="1059522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98</a:t>
            </a:fld>
            <a:endParaRPr lang="es-ES"/>
          </a:p>
        </p:txBody>
      </p:sp>
    </p:spTree>
    <p:extLst>
      <p:ext uri="{BB962C8B-B14F-4D97-AF65-F5344CB8AC3E}">
        <p14:creationId xmlns:p14="http://schemas.microsoft.com/office/powerpoint/2010/main" val="3324025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99</a:t>
            </a:fld>
            <a:endParaRPr lang="es-ES"/>
          </a:p>
        </p:txBody>
      </p:sp>
    </p:spTree>
    <p:extLst>
      <p:ext uri="{BB962C8B-B14F-4D97-AF65-F5344CB8AC3E}">
        <p14:creationId xmlns:p14="http://schemas.microsoft.com/office/powerpoint/2010/main" val="2133393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100</a:t>
            </a:fld>
            <a:endParaRPr lang="es-ES"/>
          </a:p>
        </p:txBody>
      </p:sp>
    </p:spTree>
    <p:extLst>
      <p:ext uri="{BB962C8B-B14F-4D97-AF65-F5344CB8AC3E}">
        <p14:creationId xmlns:p14="http://schemas.microsoft.com/office/powerpoint/2010/main" val="986654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102</a:t>
            </a:fld>
            <a:endParaRPr lang="es-ES"/>
          </a:p>
        </p:txBody>
      </p:sp>
    </p:spTree>
    <p:extLst>
      <p:ext uri="{BB962C8B-B14F-4D97-AF65-F5344CB8AC3E}">
        <p14:creationId xmlns:p14="http://schemas.microsoft.com/office/powerpoint/2010/main" val="4039524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dirty="0"/>
          </a:p>
        </p:txBody>
      </p:sp>
      <p:sp>
        <p:nvSpPr>
          <p:cNvPr id="4" name="Slide Number Placeholder 3"/>
          <p:cNvSpPr>
            <a:spLocks noGrp="1"/>
          </p:cNvSpPr>
          <p:nvPr>
            <p:ph type="sldNum" sz="quarter" idx="5"/>
          </p:nvPr>
        </p:nvSpPr>
        <p:spPr/>
        <p:txBody>
          <a:bodyPr/>
          <a:lstStyle/>
          <a:p>
            <a:pPr>
              <a:defRPr/>
            </a:pPr>
            <a:fld id="{9B360DA4-8D5E-4E37-9F14-946485C94FBF}" type="slidenum">
              <a:rPr lang="es-ES" smtClean="0"/>
              <a:pPr>
                <a:defRPr/>
              </a:pPr>
              <a:t>109</a:t>
            </a:fld>
            <a:endParaRPr lang="es-ES"/>
          </a:p>
        </p:txBody>
      </p:sp>
    </p:spTree>
    <p:extLst>
      <p:ext uri="{BB962C8B-B14F-4D97-AF65-F5344CB8AC3E}">
        <p14:creationId xmlns:p14="http://schemas.microsoft.com/office/powerpoint/2010/main" val="3557913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9B360DA4-8D5E-4E37-9F14-946485C94FBF}" type="slidenum">
              <a:rPr lang="es-ES" smtClean="0"/>
              <a:pPr>
                <a:defRPr/>
              </a:pPr>
              <a:t>4</a:t>
            </a:fld>
            <a:endParaRPr lang="es-ES"/>
          </a:p>
        </p:txBody>
      </p:sp>
    </p:spTree>
    <p:extLst>
      <p:ext uri="{BB962C8B-B14F-4D97-AF65-F5344CB8AC3E}">
        <p14:creationId xmlns:p14="http://schemas.microsoft.com/office/powerpoint/2010/main" val="2204604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121</a:t>
            </a:fld>
            <a:endParaRPr lang="es-ES"/>
          </a:p>
        </p:txBody>
      </p:sp>
    </p:spTree>
    <p:extLst>
      <p:ext uri="{BB962C8B-B14F-4D97-AF65-F5344CB8AC3E}">
        <p14:creationId xmlns:p14="http://schemas.microsoft.com/office/powerpoint/2010/main" val="1774607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137</a:t>
            </a:fld>
            <a:endParaRPr lang="es-ES"/>
          </a:p>
        </p:txBody>
      </p:sp>
    </p:spTree>
    <p:extLst>
      <p:ext uri="{BB962C8B-B14F-4D97-AF65-F5344CB8AC3E}">
        <p14:creationId xmlns:p14="http://schemas.microsoft.com/office/powerpoint/2010/main" val="3258407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9B360DA4-8D5E-4E37-9F14-946485C94FBF}" type="slidenum">
              <a:rPr lang="es-ES" smtClean="0"/>
              <a:pPr>
                <a:defRPr/>
              </a:pPr>
              <a:t>142</a:t>
            </a:fld>
            <a:endParaRPr lang="es-ES"/>
          </a:p>
        </p:txBody>
      </p:sp>
    </p:spTree>
    <p:extLst>
      <p:ext uri="{BB962C8B-B14F-4D97-AF65-F5344CB8AC3E}">
        <p14:creationId xmlns:p14="http://schemas.microsoft.com/office/powerpoint/2010/main" val="4077965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a:defRPr/>
            </a:pPr>
            <a:fld id="{9B360DA4-8D5E-4E37-9F14-946485C94FBF}" type="slidenum">
              <a:rPr lang="es-ES" smtClean="0"/>
              <a:pPr>
                <a:defRPr/>
              </a:pPr>
              <a:t>144</a:t>
            </a:fld>
            <a:endParaRPr lang="es-ES"/>
          </a:p>
        </p:txBody>
      </p:sp>
    </p:spTree>
    <p:extLst>
      <p:ext uri="{BB962C8B-B14F-4D97-AF65-F5344CB8AC3E}">
        <p14:creationId xmlns:p14="http://schemas.microsoft.com/office/powerpoint/2010/main" val="3029534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13</a:t>
            </a:fld>
            <a:endParaRPr lang="es-ES"/>
          </a:p>
        </p:txBody>
      </p:sp>
    </p:spTree>
    <p:extLst>
      <p:ext uri="{BB962C8B-B14F-4D97-AF65-F5344CB8AC3E}">
        <p14:creationId xmlns:p14="http://schemas.microsoft.com/office/powerpoint/2010/main" val="576132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14</a:t>
            </a:fld>
            <a:endParaRPr lang="es-ES"/>
          </a:p>
        </p:txBody>
      </p:sp>
    </p:spTree>
    <p:extLst>
      <p:ext uri="{BB962C8B-B14F-4D97-AF65-F5344CB8AC3E}">
        <p14:creationId xmlns:p14="http://schemas.microsoft.com/office/powerpoint/2010/main" val="1295078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15</a:t>
            </a:fld>
            <a:endParaRPr lang="es-ES"/>
          </a:p>
        </p:txBody>
      </p:sp>
    </p:spTree>
    <p:extLst>
      <p:ext uri="{BB962C8B-B14F-4D97-AF65-F5344CB8AC3E}">
        <p14:creationId xmlns:p14="http://schemas.microsoft.com/office/powerpoint/2010/main" val="724292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16</a:t>
            </a:fld>
            <a:endParaRPr lang="es-ES"/>
          </a:p>
        </p:txBody>
      </p:sp>
    </p:spTree>
    <p:extLst>
      <p:ext uri="{BB962C8B-B14F-4D97-AF65-F5344CB8AC3E}">
        <p14:creationId xmlns:p14="http://schemas.microsoft.com/office/powerpoint/2010/main" val="3866993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76</a:t>
            </a:fld>
            <a:endParaRPr lang="es-ES"/>
          </a:p>
        </p:txBody>
      </p:sp>
    </p:spTree>
    <p:extLst>
      <p:ext uri="{BB962C8B-B14F-4D97-AF65-F5344CB8AC3E}">
        <p14:creationId xmlns:p14="http://schemas.microsoft.com/office/powerpoint/2010/main" val="1826797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79</a:t>
            </a:fld>
            <a:endParaRPr lang="es-ES"/>
          </a:p>
        </p:txBody>
      </p:sp>
    </p:spTree>
    <p:extLst>
      <p:ext uri="{BB962C8B-B14F-4D97-AF65-F5344CB8AC3E}">
        <p14:creationId xmlns:p14="http://schemas.microsoft.com/office/powerpoint/2010/main" val="4217921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pPr>
              <a:defRPr/>
            </a:pPr>
            <a:fld id="{9B360DA4-8D5E-4E37-9F14-946485C94FBF}" type="slidenum">
              <a:rPr lang="es-ES" smtClean="0"/>
              <a:pPr>
                <a:defRPr/>
              </a:pPr>
              <a:t>80</a:t>
            </a:fld>
            <a:endParaRPr lang="es-ES"/>
          </a:p>
        </p:txBody>
      </p:sp>
    </p:spTree>
    <p:extLst>
      <p:ext uri="{BB962C8B-B14F-4D97-AF65-F5344CB8AC3E}">
        <p14:creationId xmlns:p14="http://schemas.microsoft.com/office/powerpoint/2010/main" val="418405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2776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s-ES">
                <a:cs typeface="+mn-cs"/>
              </a:endParaRPr>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s-ES">
                <a:cs typeface="+mn-cs"/>
              </a:endParaRPr>
            </a:p>
          </p:txBody>
        </p:sp>
      </p:grpSp>
      <p:sp>
        <p:nvSpPr>
          <p:cNvPr id="12293" name="Rectangle 5"/>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s-ES"/>
              <a:t>Haga clic para modificar el estilo de subtítulo del patrón</a:t>
            </a:r>
          </a:p>
        </p:txBody>
      </p:sp>
      <p:sp>
        <p:nvSpPr>
          <p:cNvPr id="12297"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r>
              <a:rPr lang="es-ES"/>
              <a:t>Haga clic para cambiar el estilo de título	</a:t>
            </a:r>
          </a:p>
        </p:txBody>
      </p:sp>
      <p:sp>
        <p:nvSpPr>
          <p:cNvPr id="7" name="Rectangle 10"/>
          <p:cNvSpPr>
            <a:spLocks noGrp="1" noChangeArrowheads="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8" name="Rectangle 11"/>
          <p:cNvSpPr>
            <a:spLocks noGrp="1" noChangeArrowheads="1"/>
          </p:cNvSpPr>
          <p:nvPr>
            <p:ph type="ftr" sz="quarter" idx="11"/>
          </p:nvPr>
        </p:nvSpPr>
        <p:spPr/>
        <p:txBody>
          <a:bodyPr/>
          <a:lstStyle>
            <a:lvl1pPr>
              <a:defRPr/>
            </a:lvl1pPr>
          </a:lstStyle>
          <a:p>
            <a:pPr>
              <a:defRPr/>
            </a:pPr>
            <a:r>
              <a:rPr lang="es-ES" dirty="0"/>
              <a:t>Igor G. Irastorza / CAPA - Zaragoza</a:t>
            </a:r>
          </a:p>
        </p:txBody>
      </p:sp>
      <p:sp>
        <p:nvSpPr>
          <p:cNvPr id="9" name="Rectangle 12"/>
          <p:cNvSpPr>
            <a:spLocks noGrp="1" noChangeArrowheads="1"/>
          </p:cNvSpPr>
          <p:nvPr>
            <p:ph type="sldNum" sz="quarter" idx="12"/>
          </p:nvPr>
        </p:nvSpPr>
        <p:spPr/>
        <p:txBody>
          <a:bodyPr/>
          <a:lstStyle>
            <a:lvl1pPr>
              <a:defRPr/>
            </a:lvl1pPr>
          </a:lstStyle>
          <a:p>
            <a:pPr>
              <a:defRPr/>
            </a:pPr>
            <a:fld id="{18772334-6086-44A2-A3BB-BB5D4437BE85}"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5"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6" name="Rectangle 12"/>
          <p:cNvSpPr>
            <a:spLocks noGrp="1" noChangeArrowheads="1"/>
          </p:cNvSpPr>
          <p:nvPr>
            <p:ph type="sldNum" sz="quarter" idx="12"/>
          </p:nvPr>
        </p:nvSpPr>
        <p:spPr>
          <a:ln/>
        </p:spPr>
        <p:txBody>
          <a:bodyPr/>
          <a:lstStyle>
            <a:lvl1pPr>
              <a:defRPr/>
            </a:lvl1pPr>
          </a:lstStyle>
          <a:p>
            <a:pPr>
              <a:defRPr/>
            </a:pPr>
            <a:fld id="{C45825F8-8AC8-44D7-8795-6A519DC2A457}"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8"/>
            <a:ext cx="2743200" cy="5821362"/>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8"/>
            <a:ext cx="8026400" cy="5821362"/>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5"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6" name="Rectangle 12"/>
          <p:cNvSpPr>
            <a:spLocks noGrp="1" noChangeArrowheads="1"/>
          </p:cNvSpPr>
          <p:nvPr>
            <p:ph type="sldNum" sz="quarter" idx="12"/>
          </p:nvPr>
        </p:nvSpPr>
        <p:spPr>
          <a:ln/>
        </p:spPr>
        <p:txBody>
          <a:bodyPr/>
          <a:lstStyle>
            <a:lvl1pPr>
              <a:defRPr/>
            </a:lvl1pPr>
          </a:lstStyle>
          <a:p>
            <a:pPr>
              <a:defRPr/>
            </a:pPr>
            <a:fld id="{98B096A0-6244-413C-A1BF-7893D7316E4E}"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a:xfrm>
            <a:off x="608640" y="273629"/>
            <a:ext cx="10967040" cy="1142040"/>
          </a:xfrm>
        </p:spPr>
        <p:txBody>
          <a:bodyPr/>
          <a:lstStyle/>
          <a:p>
            <a:r>
              <a:rPr lang="es-ES"/>
              <a:t>Haga clic para modificar el estilo de título del patrón</a:t>
            </a:r>
          </a:p>
        </p:txBody>
      </p:sp>
      <p:sp>
        <p:nvSpPr>
          <p:cNvPr id="3" name="2 Marcador de fecha"/>
          <p:cNvSpPr>
            <a:spLocks noGrp="1"/>
          </p:cNvSpPr>
          <p:nvPr>
            <p:ph type="dt" idx="10"/>
          </p:nvPr>
        </p:nvSpPr>
        <p:spPr>
          <a:xfrm>
            <a:off x="608641" y="6247377"/>
            <a:ext cx="2835840" cy="469489"/>
          </a:xfrm>
        </p:spPr>
        <p:txBody>
          <a:bodyPr/>
          <a:lstStyle>
            <a:lvl1pPr>
              <a:defRPr/>
            </a:lvl1pPr>
          </a:lstStyle>
          <a:p>
            <a:r>
              <a:rPr lang="en-US" dirty="0"/>
              <a:t>ISSAP2024, </a:t>
            </a:r>
            <a:r>
              <a:rPr lang="en-US" dirty="0" err="1"/>
              <a:t>Padova</a:t>
            </a:r>
            <a:endParaRPr lang="en-US" dirty="0"/>
          </a:p>
        </p:txBody>
      </p:sp>
      <p:sp>
        <p:nvSpPr>
          <p:cNvPr id="4" name="3 Marcador de pie de página"/>
          <p:cNvSpPr>
            <a:spLocks noGrp="1"/>
          </p:cNvSpPr>
          <p:nvPr>
            <p:ph type="ftr" idx="11"/>
          </p:nvPr>
        </p:nvSpPr>
        <p:spPr>
          <a:xfrm>
            <a:off x="4170241" y="6247377"/>
            <a:ext cx="3861120" cy="469489"/>
          </a:xfrm>
        </p:spPr>
        <p:txBody>
          <a:bodyPr/>
          <a:lstStyle>
            <a:lvl1pPr>
              <a:defRPr/>
            </a:lvl1pPr>
          </a:lstStyle>
          <a:p>
            <a:r>
              <a:rPr lang="es-ES" dirty="0"/>
              <a:t>Igor G. Irastorza / CAPA - Zaragoza</a:t>
            </a:r>
            <a:endParaRPr lang="en-US" dirty="0"/>
          </a:p>
        </p:txBody>
      </p:sp>
      <p:sp>
        <p:nvSpPr>
          <p:cNvPr id="5" name="4 Marcador de número de diapositiva"/>
          <p:cNvSpPr>
            <a:spLocks noGrp="1"/>
          </p:cNvSpPr>
          <p:nvPr>
            <p:ph type="sldNum" idx="12"/>
          </p:nvPr>
        </p:nvSpPr>
        <p:spPr>
          <a:xfrm>
            <a:off x="8741761" y="6247377"/>
            <a:ext cx="2835840" cy="469489"/>
          </a:xfrm>
        </p:spPr>
        <p:txBody>
          <a:bodyPr/>
          <a:lstStyle>
            <a:lvl1pPr>
              <a:defRPr/>
            </a:lvl1pPr>
          </a:lstStyle>
          <a:p>
            <a:fld id="{A35A0063-D13D-43EA-8BEC-F58F5873B659}" type="slidenum">
              <a:rPr lang="en-US"/>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5"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6" name="5 Marcador de número de diapositiva"/>
          <p:cNvSpPr>
            <a:spLocks noGrp="1"/>
          </p:cNvSpPr>
          <p:nvPr>
            <p:ph type="sldNum" sz="quarter" idx="12"/>
          </p:nvPr>
        </p:nvSpPr>
        <p:spPr/>
        <p:txBody>
          <a:bodyPr/>
          <a:lstStyle>
            <a:lvl1pPr>
              <a:defRPr/>
            </a:lvl1pPr>
          </a:lstStyle>
          <a:p>
            <a:pPr>
              <a:defRPr/>
            </a:pPr>
            <a:fld id="{AD44B790-2045-4D36-A3EF-939E1571D4A9}" type="slidenum">
              <a:rPr lang="es-ES" smtClean="0"/>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atin typeface="Arial Rounded MT Bold" panose="020F0704030504030204" pitchFamily="34" charset="0"/>
              </a:defRPr>
            </a:lvl1pPr>
          </a:lstStyle>
          <a:p>
            <a:r>
              <a:rPr lang="es-ES" dirty="0"/>
              <a:t>Haga clic para modificar el estilo de título del patrón</a:t>
            </a:r>
          </a:p>
        </p:txBody>
      </p:sp>
      <p:sp>
        <p:nvSpPr>
          <p:cNvPr id="3" name="2 Marcador de contenido"/>
          <p:cNvSpPr>
            <a:spLocks noGrp="1"/>
          </p:cNvSpPr>
          <p:nvPr>
            <p:ph idx="1"/>
          </p:nvPr>
        </p:nvSpPr>
        <p:spPr/>
        <p:txBody>
          <a:bodyPr/>
          <a:lstStyle>
            <a:lvl1pPr>
              <a:defRPr b="0">
                <a:latin typeface="Arial Rounded MT Bold" panose="020F0704030504030204" pitchFamily="34" charset="0"/>
              </a:defRPr>
            </a:lvl1pPr>
            <a:lvl2pPr>
              <a:defRPr b="0">
                <a:latin typeface="Arial Rounded MT Bold" panose="020F0704030504030204" pitchFamily="34" charset="0"/>
              </a:defRPr>
            </a:lvl2pPr>
            <a:lvl3pPr>
              <a:defRPr b="0">
                <a:latin typeface="Arial Rounded MT Bold" panose="020F0704030504030204" pitchFamily="34" charset="0"/>
              </a:defRPr>
            </a:lvl3pPr>
            <a:lvl4pPr>
              <a:defRPr b="0">
                <a:latin typeface="Arial Rounded MT Bold" panose="020F0704030504030204" pitchFamily="34" charset="0"/>
              </a:defRPr>
            </a:lvl4pPr>
            <a:lvl5pPr>
              <a:defRPr b="0">
                <a:latin typeface="Arial Rounded MT Bold" panose="020F070403050403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b="0">
                <a:latin typeface="Arial Rounded MT Bold" panose="020F0704030504030204" pitchFamily="34" charset="0"/>
              </a:defRPr>
            </a:lvl1pPr>
          </a:lstStyle>
          <a:p>
            <a:pPr>
              <a:defRPr/>
            </a:pPr>
            <a:r>
              <a:rPr lang="en-US" dirty="0"/>
              <a:t>ISSAP2024, </a:t>
            </a:r>
            <a:r>
              <a:rPr lang="en-US" dirty="0" err="1"/>
              <a:t>Padova</a:t>
            </a:r>
            <a:r>
              <a:rPr lang="en-US" dirty="0"/>
              <a:t> - Axions</a:t>
            </a:r>
            <a:endParaRPr lang="es-ES" dirty="0"/>
          </a:p>
        </p:txBody>
      </p:sp>
      <p:sp>
        <p:nvSpPr>
          <p:cNvPr id="5" name="4 Marcador de pie de página"/>
          <p:cNvSpPr>
            <a:spLocks noGrp="1"/>
          </p:cNvSpPr>
          <p:nvPr>
            <p:ph type="ftr" sz="quarter" idx="11"/>
          </p:nvPr>
        </p:nvSpPr>
        <p:spPr/>
        <p:txBody>
          <a:bodyPr/>
          <a:lstStyle>
            <a:lvl1pPr>
              <a:defRPr b="0">
                <a:latin typeface="Arial Rounded MT Bold" panose="020F0704030504030204" pitchFamily="34" charset="0"/>
              </a:defRPr>
            </a:lvl1pPr>
          </a:lstStyle>
          <a:p>
            <a:pPr>
              <a:defRPr/>
            </a:pPr>
            <a:r>
              <a:rPr lang="es-ES" dirty="0"/>
              <a:t>Igor G. Irastorza / CAPA - Zaragoza</a:t>
            </a:r>
          </a:p>
        </p:txBody>
      </p:sp>
      <p:sp>
        <p:nvSpPr>
          <p:cNvPr id="6" name="5 Marcador de número de diapositiva"/>
          <p:cNvSpPr>
            <a:spLocks noGrp="1"/>
          </p:cNvSpPr>
          <p:nvPr>
            <p:ph type="sldNum" sz="quarter" idx="12"/>
          </p:nvPr>
        </p:nvSpPr>
        <p:spPr/>
        <p:txBody>
          <a:bodyPr/>
          <a:lstStyle>
            <a:lvl1pPr>
              <a:defRPr b="0">
                <a:latin typeface="Arial Rounded MT Bold" panose="020F0704030504030204" pitchFamily="34" charset="0"/>
              </a:defRPr>
            </a:lvl1pPr>
          </a:lstStyle>
          <a:p>
            <a:pPr>
              <a:defRPr/>
            </a:pPr>
            <a:fld id="{5B34CA36-8F8E-4B33-818A-5383808A46B8}" type="slidenum">
              <a:rPr lang="es-ES" smtClean="0"/>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5"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6" name="5 Marcador de número de diapositiva"/>
          <p:cNvSpPr>
            <a:spLocks noGrp="1"/>
          </p:cNvSpPr>
          <p:nvPr>
            <p:ph type="sldNum" sz="quarter" idx="12"/>
          </p:nvPr>
        </p:nvSpPr>
        <p:spPr/>
        <p:txBody>
          <a:bodyPr/>
          <a:lstStyle>
            <a:lvl1pPr>
              <a:defRPr/>
            </a:lvl1pPr>
          </a:lstStyle>
          <a:p>
            <a:pPr>
              <a:defRPr/>
            </a:pPr>
            <a:fld id="{B4AC6C05-09A8-460D-949E-C6F151265E27}" type="slidenum">
              <a:rPr lang="es-ES" smtClean="0"/>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6"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7" name="5 Marcador de número de diapositiva"/>
          <p:cNvSpPr>
            <a:spLocks noGrp="1"/>
          </p:cNvSpPr>
          <p:nvPr>
            <p:ph type="sldNum" sz="quarter" idx="12"/>
          </p:nvPr>
        </p:nvSpPr>
        <p:spPr/>
        <p:txBody>
          <a:bodyPr/>
          <a:lstStyle>
            <a:lvl1pPr>
              <a:defRPr/>
            </a:lvl1pPr>
          </a:lstStyle>
          <a:p>
            <a:pPr>
              <a:defRPr/>
            </a:pPr>
            <a:fld id="{7AAE3B55-BFC4-4687-9384-428574F1932A}" type="slidenum">
              <a:rPr lang="es-ES" smtClean="0"/>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8"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9" name="5 Marcador de número de diapositiva"/>
          <p:cNvSpPr>
            <a:spLocks noGrp="1"/>
          </p:cNvSpPr>
          <p:nvPr>
            <p:ph type="sldNum" sz="quarter" idx="12"/>
          </p:nvPr>
        </p:nvSpPr>
        <p:spPr/>
        <p:txBody>
          <a:bodyPr/>
          <a:lstStyle>
            <a:lvl1pPr>
              <a:defRPr/>
            </a:lvl1pPr>
          </a:lstStyle>
          <a:p>
            <a:pPr>
              <a:defRPr/>
            </a:pPr>
            <a:fld id="{C170D8E4-48F8-4215-98F9-38F474810F58}" type="slidenum">
              <a:rPr lang="es-ES" smtClean="0"/>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4"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5" name="5 Marcador de número de diapositiva"/>
          <p:cNvSpPr>
            <a:spLocks noGrp="1"/>
          </p:cNvSpPr>
          <p:nvPr>
            <p:ph type="sldNum" sz="quarter" idx="12"/>
          </p:nvPr>
        </p:nvSpPr>
        <p:spPr/>
        <p:txBody>
          <a:bodyPr/>
          <a:lstStyle>
            <a:lvl1pPr>
              <a:defRPr/>
            </a:lvl1pPr>
          </a:lstStyle>
          <a:p>
            <a:pPr>
              <a:defRPr/>
            </a:pPr>
            <a:fld id="{D99EC8A0-726D-4DE7-8FFB-304568B9B1FC}" type="slidenum">
              <a:rPr lang="es-ES" smtClean="0"/>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atin typeface="Arial Rounded MT Bold" panose="020F0704030504030204" pitchFamily="34" charset="0"/>
              </a:defRPr>
            </a:lvl1pPr>
          </a:lstStyle>
          <a:p>
            <a:pPr>
              <a:defRPr/>
            </a:pPr>
            <a:r>
              <a:rPr lang="en-US" dirty="0"/>
              <a:t>ISSAP2024, </a:t>
            </a:r>
            <a:r>
              <a:rPr lang="en-US" dirty="0" err="1"/>
              <a:t>Padova</a:t>
            </a:r>
            <a:endParaRPr lang="es-ES" dirty="0"/>
          </a:p>
        </p:txBody>
      </p:sp>
      <p:sp>
        <p:nvSpPr>
          <p:cNvPr id="3" name="4 Marcador de pie de página"/>
          <p:cNvSpPr>
            <a:spLocks noGrp="1"/>
          </p:cNvSpPr>
          <p:nvPr>
            <p:ph type="ftr" sz="quarter" idx="11"/>
          </p:nvPr>
        </p:nvSpPr>
        <p:spPr/>
        <p:txBody>
          <a:bodyPr/>
          <a:lstStyle>
            <a:lvl1pPr>
              <a:defRPr>
                <a:latin typeface="Arial Rounded MT Bold" panose="020F0704030504030204" pitchFamily="34" charset="0"/>
              </a:defRPr>
            </a:lvl1pPr>
          </a:lstStyle>
          <a:p>
            <a:pPr>
              <a:defRPr/>
            </a:pPr>
            <a:r>
              <a:rPr lang="es-ES" dirty="0"/>
              <a:t>Igor G. Irastorza / CAPA - Zaragoza</a:t>
            </a:r>
          </a:p>
        </p:txBody>
      </p:sp>
      <p:sp>
        <p:nvSpPr>
          <p:cNvPr id="4" name="5 Marcador de número de diapositiva"/>
          <p:cNvSpPr>
            <a:spLocks noGrp="1"/>
          </p:cNvSpPr>
          <p:nvPr>
            <p:ph type="sldNum" sz="quarter" idx="12"/>
          </p:nvPr>
        </p:nvSpPr>
        <p:spPr/>
        <p:txBody>
          <a:bodyPr/>
          <a:lstStyle>
            <a:lvl1pPr>
              <a:defRPr>
                <a:latin typeface="Arial Rounded MT Bold" panose="020F0704030504030204" pitchFamily="34" charset="0"/>
              </a:defRPr>
            </a:lvl1pPr>
          </a:lstStyle>
          <a:p>
            <a:pPr>
              <a:defRPr/>
            </a:pPr>
            <a:fld id="{14F4884A-0C09-42C2-B45D-A9184981C5AB}" type="slidenum">
              <a:rPr lang="es-ES" smtClean="0"/>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5"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6" name="Rectangle 12"/>
          <p:cNvSpPr>
            <a:spLocks noGrp="1" noChangeArrowheads="1"/>
          </p:cNvSpPr>
          <p:nvPr>
            <p:ph type="sldNum" sz="quarter" idx="12"/>
          </p:nvPr>
        </p:nvSpPr>
        <p:spPr>
          <a:ln/>
        </p:spPr>
        <p:txBody>
          <a:bodyPr/>
          <a:lstStyle>
            <a:lvl1pPr>
              <a:defRPr/>
            </a:lvl1pPr>
          </a:lstStyle>
          <a:p>
            <a:pPr>
              <a:defRPr/>
            </a:pPr>
            <a:fld id="{FFB05FBB-932A-4BE0-859B-9914A16CF988}" type="slidenum">
              <a:rPr lang="es-ES"/>
              <a:pPr>
                <a:defRPr/>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6"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7" name="5 Marcador de número de diapositiva"/>
          <p:cNvSpPr>
            <a:spLocks noGrp="1"/>
          </p:cNvSpPr>
          <p:nvPr>
            <p:ph type="sldNum" sz="quarter" idx="12"/>
          </p:nvPr>
        </p:nvSpPr>
        <p:spPr/>
        <p:txBody>
          <a:bodyPr/>
          <a:lstStyle>
            <a:lvl1pPr>
              <a:defRPr/>
            </a:lvl1pPr>
          </a:lstStyle>
          <a:p>
            <a:pPr>
              <a:defRPr/>
            </a:pPr>
            <a:fld id="{25369C45-1885-40DB-B4C7-32E268262F00}" type="slidenum">
              <a:rPr lang="es-ES" smtClean="0"/>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6"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7" name="5 Marcador de número de diapositiva"/>
          <p:cNvSpPr>
            <a:spLocks noGrp="1"/>
          </p:cNvSpPr>
          <p:nvPr>
            <p:ph type="sldNum" sz="quarter" idx="12"/>
          </p:nvPr>
        </p:nvSpPr>
        <p:spPr/>
        <p:txBody>
          <a:bodyPr/>
          <a:lstStyle>
            <a:lvl1pPr>
              <a:defRPr/>
            </a:lvl1pPr>
          </a:lstStyle>
          <a:p>
            <a:pPr>
              <a:defRPr/>
            </a:pPr>
            <a:fld id="{1E94D465-FE49-4989-BC2F-A7E3161CE36E}" type="slidenum">
              <a:rPr lang="es-ES" smtClean="0"/>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5"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6" name="5 Marcador de número de diapositiva"/>
          <p:cNvSpPr>
            <a:spLocks noGrp="1"/>
          </p:cNvSpPr>
          <p:nvPr>
            <p:ph type="sldNum" sz="quarter" idx="12"/>
          </p:nvPr>
        </p:nvSpPr>
        <p:spPr/>
        <p:txBody>
          <a:bodyPr/>
          <a:lstStyle>
            <a:lvl1pPr>
              <a:defRPr/>
            </a:lvl1pPr>
          </a:lstStyle>
          <a:p>
            <a:pPr>
              <a:defRPr/>
            </a:pPr>
            <a:fld id="{E2887DE8-429B-47CE-81FB-6E9F719F001A}" type="slidenum">
              <a:rPr lang="es-ES" smtClean="0"/>
              <a:pPr>
                <a:defRPr/>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r>
              <a:rPr lang="en-US" dirty="0"/>
              <a:t>ISSAP2024, </a:t>
            </a:r>
            <a:r>
              <a:rPr lang="en-US" dirty="0" err="1"/>
              <a:t>Padova</a:t>
            </a:r>
            <a:endParaRPr lang="es-ES" dirty="0"/>
          </a:p>
        </p:txBody>
      </p:sp>
      <p:sp>
        <p:nvSpPr>
          <p:cNvPr id="5" name="4 Marcador de pie de página"/>
          <p:cNvSpPr>
            <a:spLocks noGrp="1"/>
          </p:cNvSpPr>
          <p:nvPr>
            <p:ph type="ftr" sz="quarter" idx="11"/>
          </p:nvPr>
        </p:nvSpPr>
        <p:spPr/>
        <p:txBody>
          <a:bodyPr/>
          <a:lstStyle>
            <a:lvl1pPr>
              <a:defRPr/>
            </a:lvl1pPr>
          </a:lstStyle>
          <a:p>
            <a:pPr>
              <a:defRPr/>
            </a:pPr>
            <a:r>
              <a:rPr lang="es-ES" dirty="0"/>
              <a:t>Igor G. Irastorza / CAPA - Zaragoza</a:t>
            </a:r>
          </a:p>
        </p:txBody>
      </p:sp>
      <p:sp>
        <p:nvSpPr>
          <p:cNvPr id="6" name="5 Marcador de número de diapositiva"/>
          <p:cNvSpPr>
            <a:spLocks noGrp="1"/>
          </p:cNvSpPr>
          <p:nvPr>
            <p:ph type="sldNum" sz="quarter" idx="12"/>
          </p:nvPr>
        </p:nvSpPr>
        <p:spPr/>
        <p:txBody>
          <a:bodyPr/>
          <a:lstStyle>
            <a:lvl1pPr>
              <a:defRPr/>
            </a:lvl1pPr>
          </a:lstStyle>
          <a:p>
            <a:pPr>
              <a:defRPr/>
            </a:pPr>
            <a:fld id="{2405EB57-7506-4724-AB82-85CC693FE611}" type="slidenum">
              <a:rPr lang="es-ES" smtClean="0"/>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5"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6" name="Rectangle 12"/>
          <p:cNvSpPr>
            <a:spLocks noGrp="1" noChangeArrowheads="1"/>
          </p:cNvSpPr>
          <p:nvPr>
            <p:ph type="sldNum" sz="quarter" idx="12"/>
          </p:nvPr>
        </p:nvSpPr>
        <p:spPr>
          <a:ln/>
        </p:spPr>
        <p:txBody>
          <a:bodyPr/>
          <a:lstStyle>
            <a:lvl1pPr>
              <a:defRPr/>
            </a:lvl1pPr>
          </a:lstStyle>
          <a:p>
            <a:pPr>
              <a:defRPr/>
            </a:pPr>
            <a:fld id="{24DA8A81-CC34-491A-9545-D13FCC1D454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6"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7" name="Rectangle 12"/>
          <p:cNvSpPr>
            <a:spLocks noGrp="1" noChangeArrowheads="1"/>
          </p:cNvSpPr>
          <p:nvPr>
            <p:ph type="sldNum" sz="quarter" idx="12"/>
          </p:nvPr>
        </p:nvSpPr>
        <p:spPr>
          <a:ln/>
        </p:spPr>
        <p:txBody>
          <a:bodyPr/>
          <a:lstStyle>
            <a:lvl1pPr>
              <a:defRPr/>
            </a:lvl1pPr>
          </a:lstStyle>
          <a:p>
            <a:pPr>
              <a:defRPr/>
            </a:pPr>
            <a:fld id="{F24851AA-CB1F-49B3-A9DC-B9B749BC4A4B}"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8"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9" name="Rectangle 12"/>
          <p:cNvSpPr>
            <a:spLocks noGrp="1" noChangeArrowheads="1"/>
          </p:cNvSpPr>
          <p:nvPr>
            <p:ph type="sldNum" sz="quarter" idx="12"/>
          </p:nvPr>
        </p:nvSpPr>
        <p:spPr>
          <a:ln/>
        </p:spPr>
        <p:txBody>
          <a:bodyPr/>
          <a:lstStyle>
            <a:lvl1pPr>
              <a:defRPr/>
            </a:lvl1pPr>
          </a:lstStyle>
          <a:p>
            <a:pPr>
              <a:defRPr/>
            </a:pPr>
            <a:fld id="{182047C6-8122-4040-8CD0-C3A41F19D712}"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4"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5" name="Rectangle 12"/>
          <p:cNvSpPr>
            <a:spLocks noGrp="1" noChangeArrowheads="1"/>
          </p:cNvSpPr>
          <p:nvPr>
            <p:ph type="sldNum" sz="quarter" idx="12"/>
          </p:nvPr>
        </p:nvSpPr>
        <p:spPr>
          <a:ln/>
        </p:spPr>
        <p:txBody>
          <a:bodyPr/>
          <a:lstStyle>
            <a:lvl1pPr>
              <a:defRPr/>
            </a:lvl1pPr>
          </a:lstStyle>
          <a:p>
            <a:pPr>
              <a:defRPr/>
            </a:pPr>
            <a:fld id="{26E4ED60-023C-465D-BC28-EB48800B53C3}"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3"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4" name="Rectangle 12"/>
          <p:cNvSpPr>
            <a:spLocks noGrp="1" noChangeArrowheads="1"/>
          </p:cNvSpPr>
          <p:nvPr>
            <p:ph type="sldNum" sz="quarter" idx="12"/>
          </p:nvPr>
        </p:nvSpPr>
        <p:spPr>
          <a:ln/>
        </p:spPr>
        <p:txBody>
          <a:bodyPr/>
          <a:lstStyle>
            <a:lvl1pPr>
              <a:defRPr/>
            </a:lvl1pPr>
          </a:lstStyle>
          <a:p>
            <a:pPr>
              <a:defRPr/>
            </a:pPr>
            <a:fld id="{FF7D911D-659D-4AE7-8787-7C58F3EC6F07}"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6"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7" name="Rectangle 12"/>
          <p:cNvSpPr>
            <a:spLocks noGrp="1" noChangeArrowheads="1"/>
          </p:cNvSpPr>
          <p:nvPr>
            <p:ph type="sldNum" sz="quarter" idx="12"/>
          </p:nvPr>
        </p:nvSpPr>
        <p:spPr>
          <a:ln/>
        </p:spPr>
        <p:txBody>
          <a:bodyPr/>
          <a:lstStyle>
            <a:lvl1pPr>
              <a:defRPr/>
            </a:lvl1pPr>
          </a:lstStyle>
          <a:p>
            <a:pPr>
              <a:defRPr/>
            </a:pPr>
            <a:fld id="{9DE3DDA9-5E9A-42C1-B697-0058DF3B48B1}"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10"/>
          <p:cNvSpPr>
            <a:spLocks noGrp="1" noChangeArrowheads="1"/>
          </p:cNvSpPr>
          <p:nvPr>
            <p:ph type="dt" sz="half" idx="10"/>
          </p:nvPr>
        </p:nvSpPr>
        <p:spPr>
          <a:ln/>
        </p:spPr>
        <p:txBody>
          <a:bodyPr/>
          <a:lstStyle>
            <a:lvl1pPr>
              <a:defRPr/>
            </a:lvl1pPr>
          </a:lstStyle>
          <a:p>
            <a:pPr>
              <a:defRPr/>
            </a:pPr>
            <a:r>
              <a:rPr lang="en-US" dirty="0"/>
              <a:t>ISSAP2024, </a:t>
            </a:r>
            <a:r>
              <a:rPr lang="en-US" dirty="0" err="1"/>
              <a:t>Padova</a:t>
            </a:r>
            <a:endParaRPr lang="es-ES" dirty="0"/>
          </a:p>
        </p:txBody>
      </p:sp>
      <p:sp>
        <p:nvSpPr>
          <p:cNvPr id="6" name="Rectangle 11"/>
          <p:cNvSpPr>
            <a:spLocks noGrp="1" noChangeArrowheads="1"/>
          </p:cNvSpPr>
          <p:nvPr>
            <p:ph type="ftr" sz="quarter" idx="11"/>
          </p:nvPr>
        </p:nvSpPr>
        <p:spPr>
          <a:ln/>
        </p:spPr>
        <p:txBody>
          <a:bodyPr/>
          <a:lstStyle>
            <a:lvl1pPr>
              <a:defRPr/>
            </a:lvl1pPr>
          </a:lstStyle>
          <a:p>
            <a:pPr>
              <a:defRPr/>
            </a:pPr>
            <a:r>
              <a:rPr lang="es-ES" dirty="0"/>
              <a:t>Igor G. Irastorza / CAPA - Zaragoza</a:t>
            </a:r>
          </a:p>
        </p:txBody>
      </p:sp>
      <p:sp>
        <p:nvSpPr>
          <p:cNvPr id="7" name="Rectangle 12"/>
          <p:cNvSpPr>
            <a:spLocks noGrp="1" noChangeArrowheads="1"/>
          </p:cNvSpPr>
          <p:nvPr>
            <p:ph type="sldNum" sz="quarter" idx="12"/>
          </p:nvPr>
        </p:nvSpPr>
        <p:spPr>
          <a:ln/>
        </p:spPr>
        <p:txBody>
          <a:bodyPr/>
          <a:lstStyle>
            <a:lvl1pPr>
              <a:defRPr/>
            </a:lvl1pPr>
          </a:lstStyle>
          <a:p>
            <a:pPr>
              <a:defRPr/>
            </a:pPr>
            <a:fld id="{1F3E1DAC-FCA3-4C8E-A191-5EBB45095B81}"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2"/>
          <p:cNvGrpSpPr>
            <a:grpSpLocks/>
          </p:cNvGrpSpPr>
          <p:nvPr/>
        </p:nvGrpSpPr>
        <p:grpSpPr bwMode="auto">
          <a:xfrm>
            <a:off x="1" y="0"/>
            <a:ext cx="9656233" cy="1981200"/>
            <a:chOff x="0" y="0"/>
            <a:chExt cx="4562" cy="1248"/>
          </a:xfrm>
        </p:grpSpPr>
        <p:sp>
          <p:nvSpPr>
            <p:cNvPr id="1126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s-ES">
                <a:cs typeface="+mn-cs"/>
              </a:endParaRPr>
            </a:p>
          </p:txBody>
        </p:sp>
        <p:sp>
          <p:nvSpPr>
            <p:cNvPr id="11268"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s-ES">
                <a:cs typeface="+mn-cs"/>
              </a:endParaRPr>
            </a:p>
          </p:txBody>
        </p:sp>
      </p:grpSp>
      <p:sp>
        <p:nvSpPr>
          <p:cNvPr id="11269" name="Rectangle 5"/>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1270" name="Rectangle 6"/>
          <p:cNvSpPr>
            <a:spLocks noGrp="1" noChangeArrowheads="1"/>
          </p:cNvSpPr>
          <p:nvPr>
            <p:ph type="body" idx="1"/>
          </p:nvPr>
        </p:nvSpPr>
        <p:spPr bwMode="auto">
          <a:xfrm>
            <a:off x="609600" y="1600200"/>
            <a:ext cx="10972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058" name="Rectangle 10"/>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Tahoma" charset="0"/>
                <a:cs typeface="+mn-cs"/>
              </a:defRPr>
            </a:lvl1pPr>
          </a:lstStyle>
          <a:p>
            <a:pPr>
              <a:defRPr/>
            </a:pPr>
            <a:r>
              <a:rPr lang="en-US" dirty="0"/>
              <a:t>ISSAP2024, </a:t>
            </a:r>
            <a:r>
              <a:rPr lang="en-US" dirty="0" err="1"/>
              <a:t>Padova</a:t>
            </a:r>
            <a:endParaRPr lang="es-ES" dirty="0"/>
          </a:p>
        </p:txBody>
      </p:sp>
      <p:sp>
        <p:nvSpPr>
          <p:cNvPr id="2059" name="Rectangle 11"/>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200" b="0">
                <a:latin typeface="Tahoma" charset="0"/>
                <a:cs typeface="+mn-cs"/>
              </a:defRPr>
            </a:lvl1pPr>
          </a:lstStyle>
          <a:p>
            <a:pPr>
              <a:defRPr/>
            </a:pPr>
            <a:r>
              <a:rPr lang="es-ES" dirty="0"/>
              <a:t>Igor G. Irastorza / CAPA - Zaragoza</a:t>
            </a:r>
          </a:p>
        </p:txBody>
      </p:sp>
      <p:sp>
        <p:nvSpPr>
          <p:cNvPr id="2060" name="Rectangle 12"/>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Tahoma" charset="0"/>
                <a:cs typeface="+mn-cs"/>
              </a:defRPr>
            </a:lvl1pPr>
          </a:lstStyle>
          <a:p>
            <a:pPr>
              <a:defRPr/>
            </a:pPr>
            <a:fld id="{A7E95768-89EF-43A3-88F1-08430E2B603B}" type="slidenum">
              <a:rPr lang="es-ES"/>
              <a:pPr>
                <a:defRPr/>
              </a:pPr>
              <a:t>‹Nº›</a:t>
            </a:fld>
            <a:endParaRPr lang="es-ES"/>
          </a:p>
        </p:txBody>
      </p:sp>
    </p:spTree>
  </p:cSld>
  <p:clrMap bg1="dk2" tx1="lt1" bg2="dk1" tx2="lt2" accent1="accent1" accent2="accent2" accent3="accent3" accent4="accent4" accent5="accent5" accent6="accent6" hlink="hlink" folHlink="folHlink"/>
  <p:sldLayoutIdLst>
    <p:sldLayoutId id="2147483867"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965" r:id="rId12"/>
  </p:sldLayoutIdLst>
  <p:hf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410" name="1 Marcador de título"/>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7411" name="2 Marcador de texto"/>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dirty="0"/>
              <a:t>ISSAP2024, </a:t>
            </a:r>
            <a:r>
              <a:rPr lang="en-US" dirty="0" err="1"/>
              <a:t>Padova</a:t>
            </a:r>
            <a:endParaRPr lang="es-ES" dirty="0"/>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s-ES" dirty="0"/>
              <a:t>Igor G. Irastorza / CAPA - Zaragoza</a:t>
            </a: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7E95768-89EF-43A3-88F1-08430E2B603B}"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224.png"/></Relationships>
</file>

<file path=ppt/slides/_rels/slide10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17.xml"/><Relationship Id="rId1" Type="http://schemas.openxmlformats.org/officeDocument/2006/relationships/slideLayout" Target="../slideLayouts/slideLayout14.xml"/><Relationship Id="rId5" Type="http://schemas.openxmlformats.org/officeDocument/2006/relationships/image" Target="../media/image277.png"/><Relationship Id="rId4" Type="http://schemas.openxmlformats.org/officeDocument/2006/relationships/image" Target="../media/image276.png"/></Relationships>
</file>

<file path=ppt/slides/_rels/slide10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78.png"/><Relationship Id="rId1" Type="http://schemas.openxmlformats.org/officeDocument/2006/relationships/slideLayout" Target="../slideLayouts/slideLayout14.xml"/><Relationship Id="rId6" Type="http://schemas.openxmlformats.org/officeDocument/2006/relationships/image" Target="../media/image261.png"/><Relationship Id="rId5" Type="http://schemas.openxmlformats.org/officeDocument/2006/relationships/image" Target="../media/image258.png"/><Relationship Id="rId4" Type="http://schemas.openxmlformats.org/officeDocument/2006/relationships/image" Target="../media/image259.png"/></Relationships>
</file>

<file path=ppt/slides/_rels/slide10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tiff"/></Relationships>
</file>

<file path=ppt/slides/_rels/slide10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14.xml"/><Relationship Id="rId5" Type="http://schemas.openxmlformats.org/officeDocument/2006/relationships/image" Target="../media/image285.png"/><Relationship Id="rId4" Type="http://schemas.openxmlformats.org/officeDocument/2006/relationships/image" Target="../media/image284.png"/></Relationships>
</file>

<file path=ppt/slides/_rels/slide104.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14.xml"/><Relationship Id="rId4" Type="http://schemas.openxmlformats.org/officeDocument/2006/relationships/image" Target="../media/image288.png"/></Relationships>
</file>

<file path=ppt/slides/_rels/slide10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240.png"/><Relationship Id="rId1" Type="http://schemas.openxmlformats.org/officeDocument/2006/relationships/slideLayout" Target="../slideLayouts/slideLayout14.xml"/><Relationship Id="rId4" Type="http://schemas.openxmlformats.org/officeDocument/2006/relationships/image" Target="../media/image291.png"/></Relationships>
</file>

<file path=ppt/slides/_rels/slide10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14.xml"/><Relationship Id="rId6" Type="http://schemas.openxmlformats.org/officeDocument/2006/relationships/hyperlink" Target="https://indico.cern.ch/event/1115163/" TargetMode="External"/><Relationship Id="rId5" Type="http://schemas.openxmlformats.org/officeDocument/2006/relationships/image" Target="../media/image295.png"/><Relationship Id="rId4" Type="http://schemas.openxmlformats.org/officeDocument/2006/relationships/image" Target="../media/image294.png"/></Relationships>
</file>

<file path=ppt/slides/_rels/slide10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emf"/><Relationship Id="rId1" Type="http://schemas.openxmlformats.org/officeDocument/2006/relationships/slideLayout" Target="../slideLayouts/slideLayout14.xml"/><Relationship Id="rId5" Type="http://schemas.openxmlformats.org/officeDocument/2006/relationships/image" Target="../media/image299.png"/><Relationship Id="rId4" Type="http://schemas.openxmlformats.org/officeDocument/2006/relationships/image" Target="../media/image298.emf"/></Relationships>
</file>

<file path=ppt/slides/_rels/slide108.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emf"/><Relationship Id="rId1" Type="http://schemas.openxmlformats.org/officeDocument/2006/relationships/slideLayout" Target="../slideLayouts/slideLayout14.xml"/><Relationship Id="rId4" Type="http://schemas.openxmlformats.org/officeDocument/2006/relationships/image" Target="../media/image302.png"/></Relationships>
</file>

<file path=ppt/slides/_rels/slide10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05.png"/><Relationship Id="rId4" Type="http://schemas.openxmlformats.org/officeDocument/2006/relationships/image" Target="../media/image304.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307.png"/><Relationship Id="rId1" Type="http://schemas.openxmlformats.org/officeDocument/2006/relationships/slideLayout" Target="../slideLayouts/slideLayout14.xml"/><Relationship Id="rId6" Type="http://schemas.openxmlformats.org/officeDocument/2006/relationships/image" Target="../media/image308.png"/><Relationship Id="rId5" Type="http://schemas.openxmlformats.org/officeDocument/2006/relationships/image" Target="NULL"/><Relationship Id="rId4" Type="http://schemas.openxmlformats.org/officeDocument/2006/relationships/image" Target="NULL"/></Relationships>
</file>

<file path=ppt/slides/_rels/slide112.xml.rels><?xml version="1.0" encoding="UTF-8" standalone="yes"?>
<Relationships xmlns="http://schemas.openxmlformats.org/package/2006/relationships"><Relationship Id="rId8" Type="http://schemas.openxmlformats.org/officeDocument/2006/relationships/hyperlink" Target="http://www.iconarchive.com/show/outline-icons-by-designcontest/Camera-icon.html" TargetMode="External"/><Relationship Id="rId3" Type="http://schemas.openxmlformats.org/officeDocument/2006/relationships/image" Target="../media/image209.jpeg"/><Relationship Id="rId7" Type="http://schemas.openxmlformats.org/officeDocument/2006/relationships/image" Target="../media/image205.jpe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4.xml"/><Relationship Id="rId6" Type="http://schemas.openxmlformats.org/officeDocument/2006/relationships/hyperlink" Target="https://www.google.com/url?sa=i&amp;rct=j&amp;q=&amp;esrc=s&amp;source=images&amp;cd=&amp;cad=rja&amp;uact=8&amp;ved=0CAcQjRw&amp;url=https://www.iconfinder.com/icons/277467/magnet_magnetic_physics_snap_icon&amp;ei=KFJ2VNqWAsT5aqyIgMAJ&amp;bvm=bv.80642063,d.d2s&amp;psig=AFQjCNFJV0_zS42odYfCeS03IkUK1uPQOQ&amp;ust=1417126752477031" TargetMode="External"/><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image" Target="../media/image206.png"/></Relationships>
</file>

<file path=ppt/slides/_rels/slide113.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7" Type="http://schemas.openxmlformats.org/officeDocument/2006/relationships/image" Target="../media/image311.png"/><Relationship Id="rId2" Type="http://schemas.openxmlformats.org/officeDocument/2006/relationships/image" Target="../media/image309.png"/><Relationship Id="rId1" Type="http://schemas.openxmlformats.org/officeDocument/2006/relationships/slideLayout" Target="../slideLayouts/slideLayout14.xml"/><Relationship Id="rId6" Type="http://schemas.openxmlformats.org/officeDocument/2006/relationships/image" Target="../media/image310.png"/><Relationship Id="rId11" Type="http://schemas.openxmlformats.org/officeDocument/2006/relationships/image" Target="../media/image48.svg"/><Relationship Id="rId5" Type="http://schemas.openxmlformats.org/officeDocument/2006/relationships/image" Target="../media/image2470.png"/><Relationship Id="rId10" Type="http://schemas.openxmlformats.org/officeDocument/2006/relationships/image" Target="../media/image314.png"/><Relationship Id="rId4" Type="http://schemas.openxmlformats.org/officeDocument/2006/relationships/image" Target="../media/image209.jpeg"/><Relationship Id="rId9" Type="http://schemas.openxmlformats.org/officeDocument/2006/relationships/image" Target="../media/image313.png"/></Relationships>
</file>

<file path=ppt/slides/_rels/slide11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7" Type="http://schemas.openxmlformats.org/officeDocument/2006/relationships/image" Target="../media/image316.png"/><Relationship Id="rId2" Type="http://schemas.openxmlformats.org/officeDocument/2006/relationships/image" Target="../media/image190.png"/><Relationship Id="rId1" Type="http://schemas.openxmlformats.org/officeDocument/2006/relationships/slideLayout" Target="../slideLayouts/slideLayout14.xml"/><Relationship Id="rId6" Type="http://schemas.openxmlformats.org/officeDocument/2006/relationships/image" Target="../media/image2540.png"/><Relationship Id="rId5" Type="http://schemas.openxmlformats.org/officeDocument/2006/relationships/image" Target="../media/image315.png"/><Relationship Id="rId10" Type="http://schemas.openxmlformats.org/officeDocument/2006/relationships/image" Target="../media/image48.svg"/><Relationship Id="rId4" Type="http://schemas.openxmlformats.org/officeDocument/2006/relationships/image" Target="../media/image209.jpeg"/><Relationship Id="rId9" Type="http://schemas.openxmlformats.org/officeDocument/2006/relationships/image" Target="../media/image317.png"/></Relationships>
</file>

<file path=ppt/slides/_rels/slide1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4.xml"/><Relationship Id="rId5" Type="http://schemas.openxmlformats.org/officeDocument/2006/relationships/image" Target="../media/image2560.png"/><Relationship Id="rId4" Type="http://schemas.openxmlformats.org/officeDocument/2006/relationships/image" Target="../media/image318.png"/></Relationships>
</file>

<file path=ppt/slides/_rels/slide116.xml.rels><?xml version="1.0" encoding="UTF-8" standalone="yes"?>
<Relationships xmlns="http://schemas.openxmlformats.org/package/2006/relationships"><Relationship Id="rId8" Type="http://schemas.openxmlformats.org/officeDocument/2006/relationships/image" Target="../media/image321.png"/><Relationship Id="rId3" Type="http://schemas.openxmlformats.org/officeDocument/2006/relationships/image" Target="../media/image209.jpeg"/><Relationship Id="rId7" Type="http://schemas.openxmlformats.org/officeDocument/2006/relationships/image" Target="../media/image48.sv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9.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2.png"/></Relationships>
</file>

<file path=ppt/slides/_rels/slide117.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209.jpeg"/><Relationship Id="rId7" Type="http://schemas.openxmlformats.org/officeDocument/2006/relationships/image" Target="../media/image323.pn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9.xml"/><Relationship Id="rId6" Type="http://schemas.openxmlformats.org/officeDocument/2006/relationships/image" Target="../media/image48.svg"/><Relationship Id="rId5" Type="http://schemas.openxmlformats.org/officeDocument/2006/relationships/image" Target="../media/image322.png"/><Relationship Id="rId4" Type="http://schemas.openxmlformats.org/officeDocument/2006/relationships/image" Target="../media/image312.png"/><Relationship Id="rId9" Type="http://schemas.openxmlformats.org/officeDocument/2006/relationships/image" Target="../media/image325.png"/></Relationships>
</file>

<file path=ppt/slides/_rels/slide118.xml.rels><?xml version="1.0" encoding="UTF-8" standalone="yes"?>
<Relationships xmlns="http://schemas.openxmlformats.org/package/2006/relationships"><Relationship Id="rId3" Type="http://schemas.openxmlformats.org/officeDocument/2006/relationships/image" Target="../media/image209.jpeg"/><Relationship Id="rId7" Type="http://schemas.openxmlformats.org/officeDocument/2006/relationships/image" Target="../media/image3180.png"/><Relationship Id="rId12" Type="http://schemas.openxmlformats.org/officeDocument/2006/relationships/image" Target="../media/image328.pn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9.xml"/><Relationship Id="rId11" Type="http://schemas.openxmlformats.org/officeDocument/2006/relationships/image" Target="../media/image327.jpeg"/><Relationship Id="rId10" Type="http://schemas.openxmlformats.org/officeDocument/2006/relationships/image" Target="../media/image326.png"/><Relationship Id="rId9" Type="http://schemas.openxmlformats.org/officeDocument/2006/relationships/image" Target="../media/image3200.png"/></Relationships>
</file>

<file path=ppt/slides/_rels/slide11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1" Type="http://schemas.openxmlformats.org/officeDocument/2006/relationships/slideLayout" Target="../slideLayouts/slideLayout19.xml"/><Relationship Id="rId5" Type="http://schemas.openxmlformats.org/officeDocument/2006/relationships/image" Target="../media/image330.png"/><Relationship Id="rId4" Type="http://schemas.openxmlformats.org/officeDocument/2006/relationships/image" Target="../media/image32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3080.png"/><Relationship Id="rId1" Type="http://schemas.openxmlformats.org/officeDocument/2006/relationships/slideLayout" Target="../slideLayouts/slideLayout14.xml"/><Relationship Id="rId5" Type="http://schemas.openxmlformats.org/officeDocument/2006/relationships/image" Target="../media/image332.png"/><Relationship Id="rId4" Type="http://schemas.openxmlformats.org/officeDocument/2006/relationships/image" Target="../media/image331.png"/></Relationships>
</file>

<file path=ppt/slides/_rels/slide121.xml.rels><?xml version="1.0" encoding="UTF-8" standalone="yes"?>
<Relationships xmlns="http://schemas.openxmlformats.org/package/2006/relationships"><Relationship Id="rId8" Type="http://schemas.openxmlformats.org/officeDocument/2006/relationships/image" Target="../media/image334.png"/><Relationship Id="rId3"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7" Type="http://schemas.openxmlformats.org/officeDocument/2006/relationships/hyperlink" Target="https://inspirehep.net/record/1387632/files/figures_AMELIEexclusion_ZOOM.png"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333.png"/><Relationship Id="rId5" Type="http://schemas.openxmlformats.org/officeDocument/2006/relationships/hyperlink" Target="https://inspirehep.net/record/1387632/files/figures_amelieDetectorConcept.png" TargetMode="External"/><Relationship Id="rId4" Type="http://schemas.openxmlformats.org/officeDocument/2006/relationships/image" Target="../media/image209.jpeg"/></Relationships>
</file>

<file path=ppt/slides/_rels/slide122.xml.rels><?xml version="1.0" encoding="UTF-8" standalone="yes"?>
<Relationships xmlns="http://schemas.openxmlformats.org/package/2006/relationships"><Relationship Id="rId3" Type="http://schemas.openxmlformats.org/officeDocument/2006/relationships/image" Target="../media/image335.png"/><Relationship Id="rId7" Type="http://schemas.openxmlformats.org/officeDocument/2006/relationships/image" Target="../media/image200.png"/><Relationship Id="rId2" Type="http://schemas.openxmlformats.org/officeDocument/2006/relationships/slideLayout" Target="../slideLayouts/slideLayout14.xml"/><Relationship Id="rId1" Type="http://schemas.openxmlformats.org/officeDocument/2006/relationships/themeOverride" Target="../theme/themeOverride4.xml"/><Relationship Id="rId6" Type="http://schemas.openxmlformats.org/officeDocument/2006/relationships/hyperlink" Target="http://www.google.es/url?sa=i&amp;rct=j&amp;q=&amp;esrc=s&amp;source=images&amp;cd=&amp;cad=rja&amp;uact=8&amp;ved=0ahUKEwiNzO3Y3a7MAhXDzxQKHXvmDTMQjRwIBw&amp;url=http://www.androidpolice.com/2012/12/03/apk-teardown-the-mysterious-leftovers-special-the-jandycane-logo-googles-coffee-mug-notification-and-lightcycle-instructions/&amp;bvm=bv.120551593,d.dmo&amp;psig=AFQjCNGCcC09xYAyNQPWwa1Pv-nZCa4ikA&amp;ust=1461843526163669" TargetMode="External"/><Relationship Id="rId5" Type="http://schemas.openxmlformats.org/officeDocument/2006/relationships/image" Target="../media/image337.jpeg"/><Relationship Id="rId4" Type="http://schemas.openxmlformats.org/officeDocument/2006/relationships/image" Target="../media/image336.jpeg"/></Relationships>
</file>

<file path=ppt/slides/_rels/slide1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4.xml"/><Relationship Id="rId1" Type="http://schemas.openxmlformats.org/officeDocument/2006/relationships/themeOverride" Target="../theme/themeOverride5.xml"/><Relationship Id="rId5" Type="http://schemas.openxmlformats.org/officeDocument/2006/relationships/image" Target="../media/image339.png"/><Relationship Id="rId4" Type="http://schemas.openxmlformats.org/officeDocument/2006/relationships/image" Target="../media/image338.png"/></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D:\CERNBox\Papers\2021\LesHouches\slides\OPEN-MOVIE-2015-027-001.mp4" TargetMode="External"/><Relationship Id="rId1" Type="http://schemas.microsoft.com/office/2007/relationships/media" Target="file:///D:\CERNBox\Papers\2021\LesHouches\slides\OPEN-MOVIE-2015-027-001.mp4" TargetMode="External"/><Relationship Id="rId4" Type="http://schemas.openxmlformats.org/officeDocument/2006/relationships/image" Target="../media/image340.png"/></Relationships>
</file>

<file path=ppt/slides/_rels/slide12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14.xml"/><Relationship Id="rId6" Type="http://schemas.openxmlformats.org/officeDocument/2006/relationships/image" Target="../media/image344.png"/><Relationship Id="rId5" Type="http://schemas.openxmlformats.org/officeDocument/2006/relationships/image" Target="../media/image343.png"/><Relationship Id="rId4" Type="http://schemas.openxmlformats.org/officeDocument/2006/relationships/image" Target="../media/image339.png"/></Relationships>
</file>

<file path=ppt/slides/_rels/slide126.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14.xml"/><Relationship Id="rId6" Type="http://schemas.openxmlformats.org/officeDocument/2006/relationships/image" Target="../media/image349.png"/><Relationship Id="rId5" Type="http://schemas.openxmlformats.org/officeDocument/2006/relationships/image" Target="../media/image348.png"/><Relationship Id="rId4" Type="http://schemas.openxmlformats.org/officeDocument/2006/relationships/image" Target="../media/image347.png"/></Relationships>
</file>

<file path=ppt/slides/_rels/slide127.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351.png"/></Relationships>
</file>

<file path=ppt/slides/_rels/slide12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92.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35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90.png"/><Relationship Id="rId5" Type="http://schemas.openxmlformats.org/officeDocument/2006/relationships/image" Target="../media/image20.png"/><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image" Target="../media/image353.png"/><Relationship Id="rId2" Type="http://schemas.openxmlformats.org/officeDocument/2006/relationships/image" Target="../media/image292.png"/><Relationship Id="rId1" Type="http://schemas.openxmlformats.org/officeDocument/2006/relationships/slideLayout" Target="../slideLayouts/slideLayout14.xml"/><Relationship Id="rId4" Type="http://schemas.openxmlformats.org/officeDocument/2006/relationships/image" Target="../media/image354.png"/></Relationships>
</file>

<file path=ppt/slides/_rels/slide131.xml.rels><?xml version="1.0" encoding="UTF-8" standalone="yes"?>
<Relationships xmlns="http://schemas.openxmlformats.org/package/2006/relationships"><Relationship Id="rId3" Type="http://schemas.openxmlformats.org/officeDocument/2006/relationships/image" Target="../media/image355.gif"/><Relationship Id="rId2" Type="http://schemas.openxmlformats.org/officeDocument/2006/relationships/hyperlink" Target="http://www.google.com/url?sa=i&amp;rct=j&amp;q=&amp;esrc=s&amp;frm=1&amp;source=images&amp;cd=&amp;cad=rja&amp;docid=IiRUURf4sN7QUM&amp;tbnid=-U0flVQzeo_JZM:&amp;ved=0CAUQjRw&amp;url=http://www.accessscience.com/popup.aspx?id=681600&amp;name=print&amp;ei=HklYUuqTGIq-0QW49oHQCA&amp;bvm=bv.53899372,d.Yms&amp;psig=AFQjCNF3GwWCc4ufqbe8pewz6YqaCD39Qg&amp;ust=1381603859694899" TargetMode="External"/><Relationship Id="rId1" Type="http://schemas.openxmlformats.org/officeDocument/2006/relationships/slideLayout" Target="../slideLayouts/slideLayout14.xml"/><Relationship Id="rId5" Type="http://schemas.openxmlformats.org/officeDocument/2006/relationships/image" Target="../media/image356.jpeg"/><Relationship Id="rId4" Type="http://schemas.openxmlformats.org/officeDocument/2006/relationships/hyperlink" Target="http://www.google.com/url?sa=i&amp;rct=j&amp;q=&amp;esrc=s&amp;frm=1&amp;source=images&amp;cd=&amp;cad=rja&amp;docid=ZfbU508O6wUUGM&amp;tbnid=DRmeezVaLIOLuM:&amp;ved=0CAUQjRw&amp;url=http://cerncourier.com/cws/article/cern/28396&amp;ei=1EpYUtb2KOHM0QWL0IGgBg&amp;psig=AFQjCNH_Ka-Sjr14PqzK1lN6wQ360jistA&amp;ust=1381604180222171" TargetMode="External"/></Relationships>
</file>

<file path=ppt/slides/_rels/slide132.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292.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image" Target="../media/image358.png"/><Relationship Id="rId1" Type="http://schemas.openxmlformats.org/officeDocument/2006/relationships/slideLayout" Target="../slideLayouts/slideLayout14.xml"/><Relationship Id="rId4" Type="http://schemas.openxmlformats.org/officeDocument/2006/relationships/image" Target="../media/image191.tiff"/></Relationships>
</file>

<file path=ppt/slides/_rels/slide134.xml.rels><?xml version="1.0" encoding="UTF-8" standalone="yes"?>
<Relationships xmlns="http://schemas.openxmlformats.org/package/2006/relationships"><Relationship Id="rId3" Type="http://schemas.openxmlformats.org/officeDocument/2006/relationships/image" Target="../media/image360.emf"/><Relationship Id="rId2" Type="http://schemas.openxmlformats.org/officeDocument/2006/relationships/image" Target="../media/image292.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3" Type="http://schemas.openxmlformats.org/officeDocument/2006/relationships/image" Target="../media/image2970.png"/><Relationship Id="rId2" Type="http://schemas.openxmlformats.org/officeDocument/2006/relationships/image" Target="../media/image361.png"/><Relationship Id="rId1" Type="http://schemas.openxmlformats.org/officeDocument/2006/relationships/slideLayout" Target="../slideLayouts/slideLayout14.xml"/><Relationship Id="rId6" Type="http://schemas.openxmlformats.org/officeDocument/2006/relationships/image" Target="../media/image364.jpeg"/><Relationship Id="rId5" Type="http://schemas.openxmlformats.org/officeDocument/2006/relationships/image" Target="../media/image363.jpeg"/><Relationship Id="rId4" Type="http://schemas.openxmlformats.org/officeDocument/2006/relationships/image" Target="../media/image362.jpeg"/></Relationships>
</file>

<file path=ppt/slides/_rels/slide136.xml.rels><?xml version="1.0" encoding="UTF-8" standalone="yes"?>
<Relationships xmlns="http://schemas.openxmlformats.org/package/2006/relationships"><Relationship Id="rId3" Type="http://schemas.openxmlformats.org/officeDocument/2006/relationships/image" Target="../media/image366.jpeg"/><Relationship Id="rId7" Type="http://schemas.openxmlformats.org/officeDocument/2006/relationships/image" Target="../media/image370.png"/><Relationship Id="rId2" Type="http://schemas.openxmlformats.org/officeDocument/2006/relationships/image" Target="../media/image365.emf"/><Relationship Id="rId1" Type="http://schemas.openxmlformats.org/officeDocument/2006/relationships/slideLayout" Target="../slideLayouts/slideLayout14.xml"/><Relationship Id="rId6" Type="http://schemas.openxmlformats.org/officeDocument/2006/relationships/image" Target="../media/image369.png"/><Relationship Id="rId5" Type="http://schemas.openxmlformats.org/officeDocument/2006/relationships/image" Target="../media/image368.emf"/><Relationship Id="rId4" Type="http://schemas.openxmlformats.org/officeDocument/2006/relationships/image" Target="../media/image367.emf"/></Relationships>
</file>

<file path=ppt/slides/_rels/slide1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hyperlink" Target="http://arxiv.org/abs/arXiv:1708.02111" TargetMode="External"/><Relationship Id="rId2" Type="http://schemas.openxmlformats.org/officeDocument/2006/relationships/image" Target="../media/image371.emf"/><Relationship Id="rId1" Type="http://schemas.openxmlformats.org/officeDocument/2006/relationships/slideLayout" Target="../slideLayouts/slideLayout14.xml"/><Relationship Id="rId4" Type="http://schemas.openxmlformats.org/officeDocument/2006/relationships/image" Target="../media/image190.png"/></Relationships>
</file>

<file path=ppt/slides/_rels/slide139.xml.rels><?xml version="1.0" encoding="UTF-8" standalone="yes"?>
<Relationships xmlns="http://schemas.openxmlformats.org/package/2006/relationships"><Relationship Id="rId8" Type="http://schemas.openxmlformats.org/officeDocument/2006/relationships/image" Target="../media/image209.jpeg"/><Relationship Id="rId3" Type="http://schemas.openxmlformats.org/officeDocument/2006/relationships/image" Target="../media/image373.png"/><Relationship Id="rId7"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2" Type="http://schemas.openxmlformats.org/officeDocument/2006/relationships/image" Target="../media/image372.png"/><Relationship Id="rId1" Type="http://schemas.openxmlformats.org/officeDocument/2006/relationships/slideLayout" Target="../slideLayouts/slideLayout14.xml"/><Relationship Id="rId6" Type="http://schemas.openxmlformats.org/officeDocument/2006/relationships/image" Target="../media/image374.png"/><Relationship Id="rId5" Type="http://schemas.openxmlformats.org/officeDocument/2006/relationships/image" Target="../media/image207.png"/><Relationship Id="rId4" Type="http://schemas.openxmlformats.org/officeDocument/2006/relationships/hyperlink" Target="http://www.iconpng.com/icon/48438" TargetMode="External"/><Relationship Id="rId9" Type="http://schemas.openxmlformats.org/officeDocument/2006/relationships/image" Target="../media/image192.png"/></Relationships>
</file>

<file path=ppt/slides/_rels/slide14.xml.rels><?xml version="1.0" encoding="UTF-8" standalone="yes"?>
<Relationships xmlns="http://schemas.openxmlformats.org/package/2006/relationships"><Relationship Id="rId3" Type="http://schemas.openxmlformats.org/officeDocument/2006/relationships/image" Target="../media/image301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8" Type="http://schemas.openxmlformats.org/officeDocument/2006/relationships/hyperlink" Target="https://arxiv.org/abs/2306.00077" TargetMode="External"/><Relationship Id="rId3" Type="http://schemas.openxmlformats.org/officeDocument/2006/relationships/hyperlink" Target="http://arxiv.org/abs/arXiv:1811.09278" TargetMode="External"/><Relationship Id="rId7" Type="http://schemas.openxmlformats.org/officeDocument/2006/relationships/hyperlink" Target="https://arxiv.org/pdf/2006.10415.pdf" TargetMode="External"/><Relationship Id="rId2" Type="http://schemas.openxmlformats.org/officeDocument/2006/relationships/image" Target="../media/image375.png"/><Relationship Id="rId1" Type="http://schemas.openxmlformats.org/officeDocument/2006/relationships/slideLayout" Target="../slideLayouts/slideLayout14.xml"/><Relationship Id="rId6" Type="http://schemas.openxmlformats.org/officeDocument/2006/relationships/image" Target="../media/image377.png"/><Relationship Id="rId5" Type="http://schemas.openxmlformats.org/officeDocument/2006/relationships/image" Target="../media/image376.png"/><Relationship Id="rId4" Type="http://schemas.openxmlformats.org/officeDocument/2006/relationships/image" Target="../media/image720.png"/></Relationships>
</file>

<file path=ppt/slides/_rels/slide141.xml.rels><?xml version="1.0" encoding="UTF-8" standalone="yes"?>
<Relationships xmlns="http://schemas.openxmlformats.org/package/2006/relationships"><Relationship Id="rId2" Type="http://schemas.openxmlformats.org/officeDocument/2006/relationships/image" Target="../media/image378.png"/><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3" Type="http://schemas.openxmlformats.org/officeDocument/2006/relationships/image" Target="../media/image3100.png"/><Relationship Id="rId2" Type="http://schemas.openxmlformats.org/officeDocument/2006/relationships/image" Target="../media/image379.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hemeOverride" Target="../theme/themeOverride2.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7.sv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gif"/><Relationship Id="rId5" Type="http://schemas.openxmlformats.org/officeDocument/2006/relationships/image" Target="../media/image34.png"/><Relationship Id="rId10" Type="http://schemas.openxmlformats.org/officeDocument/2006/relationships/image" Target="../media/image37.gif"/><Relationship Id="rId4" Type="http://schemas.openxmlformats.org/officeDocument/2006/relationships/image" Target="../media/image33.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48.sv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gif"/><Relationship Id="rId4" Type="http://schemas.openxmlformats.org/officeDocument/2006/relationships/image" Target="../media/image37.sv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510.png"/></Relationships>
</file>

<file path=ppt/slides/_rels/slide22.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40.png"/><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70.png"/><Relationship Id="rId7" Type="http://schemas.openxmlformats.org/officeDocument/2006/relationships/image" Target="../media/image600.pn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90.png"/><Relationship Id="rId5" Type="http://schemas.openxmlformats.org/officeDocument/2006/relationships/image" Target="../media/image54.png"/><Relationship Id="rId10" Type="http://schemas.openxmlformats.org/officeDocument/2006/relationships/image" Target="../media/image56.png"/><Relationship Id="rId4" Type="http://schemas.openxmlformats.org/officeDocument/2006/relationships/image" Target="../media/image52.png"/><Relationship Id="rId9" Type="http://schemas.openxmlformats.org/officeDocument/2006/relationships/image" Target="../media/image48.svg"/></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image" Target="../media/image58.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image" Target="../media/image650.png"/><Relationship Id="rId1" Type="http://schemas.openxmlformats.org/officeDocument/2006/relationships/slideLayout" Target="../slideLayouts/slideLayout14.xml"/><Relationship Id="rId6" Type="http://schemas.openxmlformats.org/officeDocument/2006/relationships/image" Target="../media/image660.png"/><Relationship Id="rId5" Type="http://schemas.openxmlformats.org/officeDocument/2006/relationships/image" Target="../media/image20.sv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xiv.org/abs/2109.07376" TargetMode="Externa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76.png"/><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2.png"/><Relationship Id="rId9" Type="http://schemas.openxmlformats.org/officeDocument/2006/relationships/image" Target="../media/image65.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14.xml"/><Relationship Id="rId6" Type="http://schemas.microsoft.com/office/2007/relationships/hdphoto" Target="../media/hdphoto2.wdp"/><Relationship Id="rId5" Type="http://schemas.microsoft.com/office/2007/relationships/hdphoto" Target="../media/hdphoto1.wdp"/><Relationship Id="rId4" Type="http://schemas.openxmlformats.org/officeDocument/2006/relationships/image" Target="../media/image66.png"/><Relationship Id="rId9"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1.pn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2.png"/><Relationship Id="rId1" Type="http://schemas.openxmlformats.org/officeDocument/2006/relationships/slideLayout" Target="../slideLayouts/slideLayout14.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66.png"/><Relationship Id="rId7" Type="http://schemas.openxmlformats.org/officeDocument/2006/relationships/image" Target="../media/image62.png"/><Relationship Id="rId2" Type="http://schemas.openxmlformats.org/officeDocument/2006/relationships/image" Target="../media/image96.png"/><Relationship Id="rId1" Type="http://schemas.openxmlformats.org/officeDocument/2006/relationships/slideLayout" Target="../slideLayouts/slideLayout14.xml"/><Relationship Id="rId6" Type="http://schemas.openxmlformats.org/officeDocument/2006/relationships/image" Target="../media/image98.png"/><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image" Target="../media/image99.png"/><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6.png"/><Relationship Id="rId4" Type="http://schemas.openxmlformats.org/officeDocument/2006/relationships/image" Target="../media/image101.png"/></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openxmlformats.org/officeDocument/2006/relationships/image" Target="../media/image84.png"/><Relationship Id="rId2" Type="http://schemas.openxmlformats.org/officeDocument/2006/relationships/image" Target="../media/image104.png"/><Relationship Id="rId1" Type="http://schemas.openxmlformats.org/officeDocument/2006/relationships/slideLayout" Target="../slideLayouts/slideLayout14.xml"/><Relationship Id="rId6" Type="http://schemas.openxmlformats.org/officeDocument/2006/relationships/image" Target="../media/image106.png"/><Relationship Id="rId5" Type="http://schemas.microsoft.com/office/2007/relationships/hdphoto" Target="../media/hdphoto1.wdp"/><Relationship Id="rId4" Type="http://schemas.openxmlformats.org/officeDocument/2006/relationships/image" Target="../media/image66.png"/><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4.xml"/><Relationship Id="rId4" Type="http://schemas.openxmlformats.org/officeDocument/2006/relationships/image" Target="../media/image85.emf"/></Relationships>
</file>

<file path=ppt/slides/_rels/slide39.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1" Type="http://schemas.openxmlformats.org/officeDocument/2006/relationships/slideLayout" Target="../slideLayouts/slideLayout14.xml"/><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3.png"/><Relationship Id="rId1" Type="http://schemas.openxmlformats.org/officeDocument/2006/relationships/slideLayout" Target="../slideLayouts/slideLayout14.xml"/><Relationship Id="rId5" Type="http://schemas.openxmlformats.org/officeDocument/2006/relationships/image" Target="../media/image93.png"/><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50.png"/><Relationship Id="rId1" Type="http://schemas.openxmlformats.org/officeDocument/2006/relationships/slideLayout" Target="../slideLayouts/slideLayout14.xml"/><Relationship Id="rId5" Type="http://schemas.openxmlformats.org/officeDocument/2006/relationships/image" Target="../media/image118.png"/><Relationship Id="rId4" Type="http://schemas.openxmlformats.org/officeDocument/2006/relationships/image" Target="../media/image100.png"/></Relationships>
</file>

<file path=ppt/slides/_rels/slide43.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9.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5.emf"/><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27.png"/><Relationship Id="rId2" Type="http://schemas.openxmlformats.org/officeDocument/2006/relationships/image" Target="../media/image113.tiff"/><Relationship Id="rId1" Type="http://schemas.openxmlformats.org/officeDocument/2006/relationships/slideLayout" Target="../slideLayouts/slideLayout1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3.png"/><Relationship Id="rId2" Type="http://schemas.openxmlformats.org/officeDocument/2006/relationships/image" Target="../media/image85.emf"/><Relationship Id="rId1" Type="http://schemas.openxmlformats.org/officeDocument/2006/relationships/slideLayout" Target="../slideLayouts/slideLayout14.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3.tiff"/><Relationship Id="rId1" Type="http://schemas.openxmlformats.org/officeDocument/2006/relationships/slideLayout" Target="../slideLayouts/slideLayout14.xml"/><Relationship Id="rId4" Type="http://schemas.openxmlformats.org/officeDocument/2006/relationships/image" Target="../media/image128.png"/></Relationships>
</file>

<file path=ppt/slides/_rels/slide5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3.tiff"/><Relationship Id="rId1" Type="http://schemas.openxmlformats.org/officeDocument/2006/relationships/slideLayout" Target="../slideLayouts/slideLayout14.xml"/><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13.tiff"/><Relationship Id="rId1" Type="http://schemas.openxmlformats.org/officeDocument/2006/relationships/slideLayout" Target="../slideLayouts/slideLayout14.xml"/><Relationship Id="rId4" Type="http://schemas.openxmlformats.org/officeDocument/2006/relationships/image" Target="../media/image126.png"/></Relationships>
</file>

<file path=ppt/slides/_rels/slide53.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3" Type="http://schemas.openxmlformats.org/officeDocument/2006/relationships/image" Target="../media/image129.png"/><Relationship Id="rId7" Type="http://schemas.openxmlformats.org/officeDocument/2006/relationships/image" Target="../media/image131.png"/><Relationship Id="rId12" Type="http://schemas.openxmlformats.org/officeDocument/2006/relationships/image" Target="../media/image142.png"/><Relationship Id="rId2" Type="http://schemas.openxmlformats.org/officeDocument/2006/relationships/image" Target="../media/image85.emf"/><Relationship Id="rId1" Type="http://schemas.openxmlformats.org/officeDocument/2006/relationships/slideLayout" Target="../slideLayouts/slideLayout14.xml"/><Relationship Id="rId6" Type="http://schemas.openxmlformats.org/officeDocument/2006/relationships/image" Target="../media/image1360.png"/><Relationship Id="rId11" Type="http://schemas.openxmlformats.org/officeDocument/2006/relationships/image" Target="../media/image141.png"/><Relationship Id="rId5" Type="http://schemas.openxmlformats.org/officeDocument/2006/relationships/image" Target="../media/image1350.png"/><Relationship Id="rId15" Type="http://schemas.openxmlformats.org/officeDocument/2006/relationships/image" Target="../media/image145.png"/><Relationship Id="rId10" Type="http://schemas.openxmlformats.org/officeDocument/2006/relationships/image" Target="../media/image132.png"/><Relationship Id="rId4" Type="http://schemas.openxmlformats.org/officeDocument/2006/relationships/image" Target="../media/image130.png"/><Relationship Id="rId9" Type="http://schemas.openxmlformats.org/officeDocument/2006/relationships/image" Target="../media/image139.png"/><Relationship Id="rId14" Type="http://schemas.openxmlformats.org/officeDocument/2006/relationships/image" Target="../media/image144.png"/></Relationships>
</file>

<file path=ppt/slides/_rels/slide5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46.png"/><Relationship Id="rId7" Type="http://schemas.openxmlformats.org/officeDocument/2006/relationships/image" Target="../media/image136.png"/><Relationship Id="rId2" Type="http://schemas.openxmlformats.org/officeDocument/2006/relationships/image" Target="../media/image85.emf"/><Relationship Id="rId1" Type="http://schemas.openxmlformats.org/officeDocument/2006/relationships/slideLayout" Target="../slideLayouts/slideLayout14.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47.png"/><Relationship Id="rId4" Type="http://schemas.openxmlformats.org/officeDocument/2006/relationships/image" Target="../media/image133.png"/><Relationship Id="rId9" Type="http://schemas.openxmlformats.org/officeDocument/2006/relationships/image" Target="../media/image67.sv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0.png"/><Relationship Id="rId3" Type="http://schemas.openxmlformats.org/officeDocument/2006/relationships/image" Target="../media/image85.emf"/><Relationship Id="rId7" Type="http://schemas.openxmlformats.org/officeDocument/2006/relationships/image" Target="../media/image140.png"/><Relationship Id="rId12" Type="http://schemas.openxmlformats.org/officeDocument/2006/relationships/image" Target="../media/image149.png"/><Relationship Id="rId2" Type="http://schemas.openxmlformats.org/officeDocument/2006/relationships/image" Target="../media/image1500.png"/><Relationship Id="rId1" Type="http://schemas.openxmlformats.org/officeDocument/2006/relationships/slideLayout" Target="../slideLayouts/slideLayout14.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5" Type="http://schemas.openxmlformats.org/officeDocument/2006/relationships/image" Target="../media/image163.png"/><Relationship Id="rId10" Type="http://schemas.openxmlformats.org/officeDocument/2006/relationships/image" Target="../media/image158.png"/><Relationship Id="rId4" Type="http://schemas.openxmlformats.org/officeDocument/2006/relationships/image" Target="../media/image137.png"/><Relationship Id="rId9" Type="http://schemas.openxmlformats.org/officeDocument/2006/relationships/image" Target="../media/image148.png"/><Relationship Id="rId14" Type="http://schemas.openxmlformats.org/officeDocument/2006/relationships/image" Target="../media/image151.png"/></Relationships>
</file>

<file path=ppt/slides/_rels/slide56.xml.rels><?xml version="1.0" encoding="UTF-8" standalone="yes"?>
<Relationships xmlns="http://schemas.openxmlformats.org/package/2006/relationships"><Relationship Id="rId3" Type="http://schemas.openxmlformats.org/officeDocument/2006/relationships/image" Target="../media/image1510.png"/><Relationship Id="rId2" Type="http://schemas.openxmlformats.org/officeDocument/2006/relationships/image" Target="../media/image152.png"/><Relationship Id="rId1" Type="http://schemas.openxmlformats.org/officeDocument/2006/relationships/slideLayout" Target="../slideLayouts/slideLayout14.xml"/><Relationship Id="rId5" Type="http://schemas.openxmlformats.org/officeDocument/2006/relationships/image" Target="../media/image137.png"/><Relationship Id="rId4" Type="http://schemas.openxmlformats.org/officeDocument/2006/relationships/image" Target="../media/image148.png"/></Relationships>
</file>

<file path=ppt/slides/_rels/slide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85.emf"/><Relationship Id="rId1" Type="http://schemas.openxmlformats.org/officeDocument/2006/relationships/slideLayout" Target="../slideLayouts/slideLayout14.xml"/><Relationship Id="rId6" Type="http://schemas.openxmlformats.org/officeDocument/2006/relationships/image" Target="../media/image67.svg"/><Relationship Id="rId5" Type="http://schemas.openxmlformats.org/officeDocument/2006/relationships/image" Target="../media/image160.png"/><Relationship Id="rId4" Type="http://schemas.openxmlformats.org/officeDocument/2006/relationships/image" Target="../media/image157.png"/></Relationships>
</file>

<file path=ppt/slides/_rels/slide58.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85.emf"/><Relationship Id="rId7" Type="http://schemas.openxmlformats.org/officeDocument/2006/relationships/image" Target="../media/image164.png"/><Relationship Id="rId2" Type="http://schemas.openxmlformats.org/officeDocument/2006/relationships/image" Target="../media/image161.png"/><Relationship Id="rId1" Type="http://schemas.openxmlformats.org/officeDocument/2006/relationships/slideLayout" Target="../slideLayouts/slideLayout14.xml"/><Relationship Id="rId6" Type="http://schemas.openxmlformats.org/officeDocument/2006/relationships/image" Target="../media/image67.svg"/><Relationship Id="rId5" Type="http://schemas.openxmlformats.org/officeDocument/2006/relationships/image" Target="../media/image162.png"/><Relationship Id="rId4" Type="http://schemas.openxmlformats.org/officeDocument/2006/relationships/image" Target="../media/image168.png"/></Relationships>
</file>

<file path=ppt/slides/_rels/slide59.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85.emf"/><Relationship Id="rId7" Type="http://schemas.openxmlformats.org/officeDocument/2006/relationships/image" Target="../media/image1721.png"/><Relationship Id="rId2" Type="http://schemas.openxmlformats.org/officeDocument/2006/relationships/image" Target="../media/image166.png"/><Relationship Id="rId1" Type="http://schemas.openxmlformats.org/officeDocument/2006/relationships/slideLayout" Target="../slideLayouts/slideLayout14.xml"/><Relationship Id="rId6" Type="http://schemas.openxmlformats.org/officeDocument/2006/relationships/image" Target="../media/image67.svg"/><Relationship Id="rId5" Type="http://schemas.openxmlformats.org/officeDocument/2006/relationships/image" Target="../media/image162.png"/><Relationship Id="rId4" Type="http://schemas.openxmlformats.org/officeDocument/2006/relationships/image" Target="../media/image1700.png"/><Relationship Id="rId9" Type="http://schemas.openxmlformats.org/officeDocument/2006/relationships/image" Target="../media/image16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85.emf"/><Relationship Id="rId7" Type="http://schemas.openxmlformats.org/officeDocument/2006/relationships/image" Target="../media/image170.png"/><Relationship Id="rId12" Type="http://schemas.openxmlformats.org/officeDocument/2006/relationships/image" Target="../media/image181.png"/><Relationship Id="rId2" Type="http://schemas.openxmlformats.org/officeDocument/2006/relationships/image" Target="../media/image174.png"/><Relationship Id="rId1" Type="http://schemas.openxmlformats.org/officeDocument/2006/relationships/slideLayout" Target="../slideLayouts/slideLayout14.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40.png"/><Relationship Id="rId10" Type="http://schemas.openxmlformats.org/officeDocument/2006/relationships/image" Target="../media/image172.png"/><Relationship Id="rId4" Type="http://schemas.openxmlformats.org/officeDocument/2006/relationships/image" Target="../media/image1740.png"/><Relationship Id="rId9"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1730.png"/><Relationship Id="rId1" Type="http://schemas.openxmlformats.org/officeDocument/2006/relationships/slideLayout" Target="../slideLayouts/slideLayout14.xml"/><Relationship Id="rId6" Type="http://schemas.openxmlformats.org/officeDocument/2006/relationships/image" Target="../media/image137.png"/><Relationship Id="rId5" Type="http://schemas.openxmlformats.org/officeDocument/2006/relationships/image" Target="../media/image148.png"/><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14.xml"/><Relationship Id="rId4" Type="http://schemas.openxmlformats.org/officeDocument/2006/relationships/image" Target="../media/image176.png"/></Relationships>
</file>

<file path=ppt/slides/_rels/slide6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4.xml"/><Relationship Id="rId4" Type="http://schemas.openxmlformats.org/officeDocument/2006/relationships/image" Target="../media/image182.png"/></Relationships>
</file>

<file path=ppt/slides/_rels/slide6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9.png"/><Relationship Id="rId1" Type="http://schemas.openxmlformats.org/officeDocument/2006/relationships/slideLayout" Target="../slideLayouts/slideLayout14.xml"/><Relationship Id="rId4" Type="http://schemas.openxmlformats.org/officeDocument/2006/relationships/image" Target="../media/image186.png"/></Relationships>
</file>

<file path=ppt/slides/_rels/slide6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85.emf"/><Relationship Id="rId1" Type="http://schemas.openxmlformats.org/officeDocument/2006/relationships/slideLayout" Target="../slideLayouts/slideLayout14.xml"/><Relationship Id="rId5" Type="http://schemas.openxmlformats.org/officeDocument/2006/relationships/image" Target="../media/image192.png"/><Relationship Id="rId4" Type="http://schemas.openxmlformats.org/officeDocument/2006/relationships/image" Target="../media/image191.tiff"/></Relationships>
</file>

<file path=ppt/slides/_rels/slide68.xml.rels><?xml version="1.0" encoding="UTF-8" standalone="yes"?>
<Relationships xmlns="http://schemas.openxmlformats.org/package/2006/relationships"><Relationship Id="rId3" Type="http://schemas.openxmlformats.org/officeDocument/2006/relationships/image" Target="../media/image1960.png"/><Relationship Id="rId2" Type="http://schemas.openxmlformats.org/officeDocument/2006/relationships/image" Target="../media/image1871.png"/><Relationship Id="rId1" Type="http://schemas.openxmlformats.org/officeDocument/2006/relationships/slideLayout" Target="../slideLayouts/slideLayout14.xml"/><Relationship Id="rId4" Type="http://schemas.openxmlformats.org/officeDocument/2006/relationships/image" Target="../media/image193.png"/></Relationships>
</file>

<file path=ppt/slides/_rels/slide6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1871.png"/><Relationship Id="rId7" Type="http://schemas.openxmlformats.org/officeDocument/2006/relationships/image" Target="../media/image198.png"/><Relationship Id="rId2" Type="http://schemas.openxmlformats.org/officeDocument/2006/relationships/image" Target="../media/image194.png"/><Relationship Id="rId1" Type="http://schemas.openxmlformats.org/officeDocument/2006/relationships/slideLayout" Target="../slideLayouts/slideLayout14.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ahUKEwiNzO3Y3a7MAhXDzxQKHXvmDTMQjRwIBw&amp;url=http://www.androidpolice.com/2012/12/03/apk-teardown-the-mysterious-leftovers-special-the-jandycane-logo-googles-coffee-mug-notification-and-lightcycle-instructions/&amp;bvm=bv.120551593,d.dmo&amp;psig=AFQjCNGCcC09xYAyNQPWwa1Pv-nZCa4ikA&amp;ust=1461843526163669" TargetMode="External"/><Relationship Id="rId2" Type="http://schemas.openxmlformats.org/officeDocument/2006/relationships/image" Target="../media/image199.png"/><Relationship Id="rId1" Type="http://schemas.openxmlformats.org/officeDocument/2006/relationships/slideLayout" Target="../slideLayouts/slideLayout14.xml"/><Relationship Id="rId4" Type="http://schemas.openxmlformats.org/officeDocument/2006/relationships/image" Target="../media/image200.png"/></Relationships>
</file>

<file path=ppt/slides/_rels/slide7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es/url?sa=i&amp;rct=j&amp;q=&amp;esrc=s&amp;source=images&amp;cd=&amp;cad=rja&amp;uact=8&amp;ved=0ahUKEwiNzO3Y3a7MAhXDzxQKHXvmDTMQjRwIBw&amp;url=http://www.androidpolice.com/2012/12/03/apk-teardown-the-mysterious-leftovers-special-the-jandycane-logo-googles-coffee-mug-notification-and-lightcycle-instructions/&amp;bvm=bv.120551593,d.dmo&amp;psig=AFQjCNGCcC09xYAyNQPWwa1Pv-nZCa4ikA&amp;ust=1461843526163669" TargetMode="External"/><Relationship Id="rId2" Type="http://schemas.openxmlformats.org/officeDocument/2006/relationships/image" Target="../media/image202.png"/><Relationship Id="rId1" Type="http://schemas.openxmlformats.org/officeDocument/2006/relationships/slideLayout" Target="../slideLayouts/slideLayout14.xml"/><Relationship Id="rId4" Type="http://schemas.openxmlformats.org/officeDocument/2006/relationships/image" Target="../media/image200.png"/></Relationships>
</file>

<file path=ppt/slides/_rels/slide73.xml.rels><?xml version="1.0" encoding="UTF-8" standalone="yes"?>
<Relationships xmlns="http://schemas.openxmlformats.org/package/2006/relationships"><Relationship Id="rId8" Type="http://schemas.openxmlformats.org/officeDocument/2006/relationships/image" Target="../media/image206.png"/><Relationship Id="rId3" Type="http://schemas.openxmlformats.org/officeDocument/2006/relationships/image" Target="../media/image204.png"/><Relationship Id="rId7" Type="http://schemas.openxmlformats.org/officeDocument/2006/relationships/hyperlink" Target="http://www.iconarchive.com/show/outline-icons-by-designcontest/Camera-icon.html" TargetMode="External"/><Relationship Id="rId2" Type="http://schemas.openxmlformats.org/officeDocument/2006/relationships/image" Target="../media/image203.png"/><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uact=8&amp;ved=0CAcQjRw&amp;url=http://www.iconarchive.com/show/outline-icons-by-designcontest/Camera-icon.html&amp;ei=wVN2VKzgBoj3auDwgbgC&amp;bvm=bv.80642063,d.d2s&amp;psig=AFQjCNE0NoXurEStmt2nKlQfjoi3OYe83A&amp;ust=1417127216889079" TargetMode="External"/><Relationship Id="rId5" Type="http://schemas.openxmlformats.org/officeDocument/2006/relationships/image" Target="../media/image205.jpeg"/><Relationship Id="rId10" Type="http://schemas.openxmlformats.org/officeDocument/2006/relationships/image" Target="../media/image52.png"/><Relationship Id="rId4" Type="http://schemas.openxmlformats.org/officeDocument/2006/relationships/hyperlink" Target="https://www.google.com/url?sa=i&amp;rct=j&amp;q=&amp;esrc=s&amp;source=images&amp;cd=&amp;cad=rja&amp;uact=8&amp;ved=0CAcQjRw&amp;url=https://www.iconfinder.com/icons/277467/magnet_magnetic_physics_snap_icon&amp;ei=KFJ2VNqWAsT5aqyIgMAJ&amp;bvm=bv.80642063,d.d2s&amp;psig=AFQjCNFJV0_zS42odYfCeS03IkUK1uPQOQ&amp;ust=1417126752477031" TargetMode="External"/><Relationship Id="rId9" Type="http://schemas.openxmlformats.org/officeDocument/2006/relationships/image" Target="../media/image32.png"/></Relationships>
</file>

<file path=ppt/slides/_rels/slide74.xml.rels><?xml version="1.0" encoding="UTF-8" standalone="yes"?>
<Relationships xmlns="http://schemas.openxmlformats.org/package/2006/relationships"><Relationship Id="rId3" Type="http://schemas.openxmlformats.org/officeDocument/2006/relationships/image" Target="../media/image207.png"/><Relationship Id="rId7" Type="http://schemas.openxmlformats.org/officeDocument/2006/relationships/image" Target="../media/image209.jpeg"/><Relationship Id="rId2" Type="http://schemas.openxmlformats.org/officeDocument/2006/relationships/hyperlink" Target="http://www.iconpng.com/icon/48438" TargetMode="External"/><Relationship Id="rId1" Type="http://schemas.openxmlformats.org/officeDocument/2006/relationships/slideLayout" Target="../slideLayouts/slideLayout14.xml"/><Relationship Id="rId6" Type="http://schemas.openxmlformats.org/officeDocument/2006/relationships/hyperlink" Target="http://www.google.com/url?sa=i&amp;rct=j&amp;q=&amp;esrc=s&amp;source=images&amp;cd=&amp;cad=rja&amp;uact=8&amp;ved=0CAcQjRw&amp;url=http://findicons.com/icon/211345/sun&amp;ei=bll2VLKiBIPmapmagugJ&amp;bvm=bv.80642063,d.d2s&amp;psig=AFQjCNHtWWfXgq_EsTyo4c1mhb1Qhob8yw&amp;ust=1417128704963399" TargetMode="External"/><Relationship Id="rId5" Type="http://schemas.openxmlformats.org/officeDocument/2006/relationships/image" Target="../media/image208.png"/><Relationship Id="rId4" Type="http://schemas.openxmlformats.org/officeDocument/2006/relationships/hyperlink" Target="http://www.google.com/url?sa=i&amp;rct=j&amp;q=&amp;esrc=s&amp;source=images&amp;cd=&amp;cad=rja&amp;uact=8&amp;ved=0CAcQjRw&amp;url=http://www.clker.com/clipart-27752.html&amp;ei=2FZ2VP23Jcj7arv3gOgG&amp;bvm=bv.80642063,d.d2s&amp;psig=AFQjCNERwxYKKc2eYbiRecKzt2s8S8bmeA&amp;ust=1417128167824580" TargetMode="External"/></Relationships>
</file>

<file path=ppt/slides/_rels/slide75.xml.rels><?xml version="1.0" encoding="UTF-8" standalone="yes"?>
<Relationships xmlns="http://schemas.openxmlformats.org/package/2006/relationships"><Relationship Id="rId8" Type="http://schemas.openxmlformats.org/officeDocument/2006/relationships/image" Target="../media/image210.jpeg"/><Relationship Id="rId3" Type="http://schemas.openxmlformats.org/officeDocument/2006/relationships/image" Target="../media/image204.png"/><Relationship Id="rId7" Type="http://schemas.openxmlformats.org/officeDocument/2006/relationships/image" Target="../media/image206.png"/><Relationship Id="rId2" Type="http://schemas.openxmlformats.org/officeDocument/2006/relationships/image" Target="../media/image203.png"/><Relationship Id="rId1" Type="http://schemas.openxmlformats.org/officeDocument/2006/relationships/slideLayout" Target="../slideLayouts/slideLayout14.xml"/><Relationship Id="rId6" Type="http://schemas.openxmlformats.org/officeDocument/2006/relationships/hyperlink" Target="http://www.iconarchive.com/show/outline-icons-by-designcontest/Camera-icon.html" TargetMode="External"/><Relationship Id="rId5" Type="http://schemas.openxmlformats.org/officeDocument/2006/relationships/image" Target="../media/image205.jpeg"/><Relationship Id="rId10" Type="http://schemas.openxmlformats.org/officeDocument/2006/relationships/image" Target="../media/image208.png"/><Relationship Id="rId4" Type="http://schemas.openxmlformats.org/officeDocument/2006/relationships/hyperlink" Target="https://www.google.com/url?sa=i&amp;rct=j&amp;q=&amp;esrc=s&amp;source=images&amp;cd=&amp;cad=rja&amp;uact=8&amp;ved=0CAcQjRw&amp;url=https://www.iconfinder.com/icons/277467/magnet_magnetic_physics_snap_icon&amp;ei=KFJ2VNqWAsT5aqyIgMAJ&amp;bvm=bv.80642063,d.d2s&amp;psig=AFQjCNFJV0_zS42odYfCeS03IkUK1uPQOQ&amp;ust=1417126752477031" TargetMode="External"/><Relationship Id="rId9" Type="http://schemas.openxmlformats.org/officeDocument/2006/relationships/hyperlink" Target="http://www.google.com/url?sa=i&amp;rct=j&amp;q=&amp;esrc=s&amp;source=images&amp;cd=&amp;cad=rja&amp;uact=8&amp;ved=0CAcQjRw&amp;url=http://www.clker.com/clipart-27752.html&amp;ei=2FZ2VP23Jcj7arv3gOgG&amp;bvm=bv.80642063,d.d2s&amp;psig=AFQjCNERwxYKKc2eYbiRecKzt2s8S8bmeA&amp;ust=1417128167824580"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12.png"/></Relationships>
</file>

<file path=ppt/slides/_rels/slide7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4.png"/><Relationship Id="rId7" Type="http://schemas.openxmlformats.org/officeDocument/2006/relationships/image" Target="../media/image48.svg"/><Relationship Id="rId2" Type="http://schemas.openxmlformats.org/officeDocument/2006/relationships/image" Target="../media/image53.png"/><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214.png"/><Relationship Id="rId5" Type="http://schemas.openxmlformats.org/officeDocument/2006/relationships/image" Target="../media/image1470.png"/><Relationship Id="rId10" Type="http://schemas.openxmlformats.org/officeDocument/2006/relationships/image" Target="../media/image213.png"/><Relationship Id="rId4" Type="http://schemas.openxmlformats.org/officeDocument/2006/relationships/image" Target="../media/image1460.png"/><Relationship Id="rId9" Type="http://schemas.openxmlformats.org/officeDocument/2006/relationships/image" Target="../media/image1480.png"/></Relationships>
</file>

<file path=ppt/slides/_rels/slide78.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1520.png"/><Relationship Id="rId7" Type="http://schemas.openxmlformats.org/officeDocument/2006/relationships/image" Target="../media/image56.png"/><Relationship Id="rId12" Type="http://schemas.openxmlformats.org/officeDocument/2006/relationships/image" Target="../media/image220.gif"/><Relationship Id="rId2" Type="http://schemas.openxmlformats.org/officeDocument/2006/relationships/image" Target="../media/image215.png"/><Relationship Id="rId1" Type="http://schemas.openxmlformats.org/officeDocument/2006/relationships/slideLayout" Target="../slideLayouts/slideLayout14.xml"/><Relationship Id="rId6" Type="http://schemas.openxmlformats.org/officeDocument/2006/relationships/image" Target="../media/image217.png"/><Relationship Id="rId11" Type="http://schemas.openxmlformats.org/officeDocument/2006/relationships/image" Target="../media/image217.svg"/><Relationship Id="rId5" Type="http://schemas.openxmlformats.org/officeDocument/2006/relationships/image" Target="../media/image48.svg"/><Relationship Id="rId10" Type="http://schemas.openxmlformats.org/officeDocument/2006/relationships/image" Target="../media/image219.png"/><Relationship Id="rId4" Type="http://schemas.openxmlformats.org/officeDocument/2006/relationships/image" Target="../media/image216.png"/><Relationship Id="rId9" Type="http://schemas.openxmlformats.org/officeDocument/2006/relationships/image" Target="../media/image212.png"/></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222.png"/><Relationship Id="rId4" Type="http://schemas.openxmlformats.org/officeDocument/2006/relationships/image" Target="../media/image22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25.png"/></Relationships>
</file>

<file path=ppt/slides/_rels/slide8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29.png"/></Relationships>
</file>

<file path=ppt/slides/_rels/slide8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8" Type="http://schemas.openxmlformats.org/officeDocument/2006/relationships/hyperlink" Target="http://www.iconpng.com/icon/48438" TargetMode="External"/><Relationship Id="rId3" Type="http://schemas.openxmlformats.org/officeDocument/2006/relationships/image" Target="../media/image204.png"/><Relationship Id="rId7" Type="http://schemas.openxmlformats.org/officeDocument/2006/relationships/image" Target="../media/image206.png"/><Relationship Id="rId2" Type="http://schemas.openxmlformats.org/officeDocument/2006/relationships/image" Target="../media/image203.png"/><Relationship Id="rId1" Type="http://schemas.openxmlformats.org/officeDocument/2006/relationships/slideLayout" Target="../slideLayouts/slideLayout14.xml"/><Relationship Id="rId6" Type="http://schemas.openxmlformats.org/officeDocument/2006/relationships/hyperlink" Target="http://www.iconarchive.com/show/outline-icons-by-designcontest/Camera-icon.html" TargetMode="External"/><Relationship Id="rId5" Type="http://schemas.openxmlformats.org/officeDocument/2006/relationships/image" Target="../media/image205.jpeg"/><Relationship Id="rId4" Type="http://schemas.openxmlformats.org/officeDocument/2006/relationships/hyperlink" Target="https://www.google.com/url?sa=i&amp;rct=j&amp;q=&amp;esrc=s&amp;source=images&amp;cd=&amp;cad=rja&amp;uact=8&amp;ved=0CAcQjRw&amp;url=https://www.iconfinder.com/icons/277467/magnet_magnetic_physics_snap_icon&amp;ei=KFJ2VNqWAsT5aqyIgMAJ&amp;bvm=bv.80642063,d.d2s&amp;psig=AFQjCNFJV0_zS42odYfCeS03IkUK1uPQOQ&amp;ust=1417126752477031" TargetMode="External"/><Relationship Id="rId9" Type="http://schemas.openxmlformats.org/officeDocument/2006/relationships/image" Target="../media/image207.png"/></Relationships>
</file>

<file path=ppt/slides/_rels/slide8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1720.png"/><Relationship Id="rId1" Type="http://schemas.openxmlformats.org/officeDocument/2006/relationships/slideLayout" Target="../slideLayouts/slideLayout14.xml"/><Relationship Id="rId6" Type="http://schemas.openxmlformats.org/officeDocument/2006/relationships/image" Target="../media/image239.gif"/><Relationship Id="rId5" Type="http://schemas.openxmlformats.org/officeDocument/2006/relationships/image" Target="../media/image242.png"/><Relationship Id="rId4" Type="http://schemas.openxmlformats.org/officeDocument/2006/relationships/image" Target="../media/image238.gif"/></Relationships>
</file>

<file path=ppt/slides/_rels/slide89.xml.rels><?xml version="1.0" encoding="UTF-8" standalone="yes"?>
<Relationships xmlns="http://schemas.openxmlformats.org/package/2006/relationships"><Relationship Id="rId3" Type="http://schemas.openxmlformats.org/officeDocument/2006/relationships/image" Target="../media/image240.png"/><Relationship Id="rId7" Type="http://schemas.openxmlformats.org/officeDocument/2006/relationships/image" Target="../media/image1750.png"/><Relationship Id="rId2" Type="http://schemas.openxmlformats.org/officeDocument/2006/relationships/image" Target="../media/image1770.png"/><Relationship Id="rId1" Type="http://schemas.openxmlformats.org/officeDocument/2006/relationships/slideLayout" Target="../slideLayouts/slideLayout14.xml"/><Relationship Id="rId6" Type="http://schemas.openxmlformats.org/officeDocument/2006/relationships/image" Target="../media/image1810.png"/><Relationship Id="rId5" Type="http://schemas.openxmlformats.org/officeDocument/2006/relationships/image" Target="../media/image1800.png"/><Relationship Id="rId4" Type="http://schemas.openxmlformats.org/officeDocument/2006/relationships/image" Target="../media/image241.png"/></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4.jpe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8" Type="http://schemas.openxmlformats.org/officeDocument/2006/relationships/image" Target="../media/image239.gif"/><Relationship Id="rId13" Type="http://schemas.openxmlformats.org/officeDocument/2006/relationships/image" Target="../media/image245.png"/><Relationship Id="rId3" Type="http://schemas.openxmlformats.org/officeDocument/2006/relationships/image" Target="../media/image1830.png"/><Relationship Id="rId7" Type="http://schemas.openxmlformats.org/officeDocument/2006/relationships/image" Target="../media/image246.png"/><Relationship Id="rId12" Type="http://schemas.openxmlformats.org/officeDocument/2006/relationships/image" Target="../media/image248.png"/><Relationship Id="rId2" Type="http://schemas.openxmlformats.org/officeDocument/2006/relationships/image" Target="../media/image1820.png"/><Relationship Id="rId1" Type="http://schemas.openxmlformats.org/officeDocument/2006/relationships/slideLayout" Target="../slideLayouts/slideLayout14.xml"/><Relationship Id="rId6" Type="http://schemas.openxmlformats.org/officeDocument/2006/relationships/image" Target="../media/image1860.png"/><Relationship Id="rId11" Type="http://schemas.openxmlformats.org/officeDocument/2006/relationships/image" Target="../media/image48.svg"/><Relationship Id="rId10" Type="http://schemas.openxmlformats.org/officeDocument/2006/relationships/image" Target="../media/image244.png"/><Relationship Id="rId9" Type="http://schemas.openxmlformats.org/officeDocument/2006/relationships/image" Target="../media/image243.png"/><Relationship Id="rId14" Type="http://schemas.openxmlformats.org/officeDocument/2006/relationships/image" Target="../media/image246.gif"/></Relationships>
</file>

<file path=ppt/slides/_rels/slide91.xml.rels><?xml version="1.0" encoding="UTF-8" standalone="yes"?>
<Relationships xmlns="http://schemas.openxmlformats.org/package/2006/relationships"><Relationship Id="rId3" Type="http://schemas.openxmlformats.org/officeDocument/2006/relationships/image" Target="../media/image1900.png"/><Relationship Id="rId2" Type="http://schemas.openxmlformats.org/officeDocument/2006/relationships/image" Target="../media/image247.png"/><Relationship Id="rId1" Type="http://schemas.openxmlformats.org/officeDocument/2006/relationships/slideLayout" Target="../slideLayouts/slideLayout14.xml"/><Relationship Id="rId5" Type="http://schemas.openxmlformats.org/officeDocument/2006/relationships/image" Target="../media/image249.png"/><Relationship Id="rId4" Type="http://schemas.openxmlformats.org/officeDocument/2006/relationships/image" Target="../media/image246.gif"/></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50.png"/><Relationship Id="rId1" Type="http://schemas.openxmlformats.org/officeDocument/2006/relationships/slideLayout" Target="../slideLayouts/slideLayout14.xml"/><Relationship Id="rId4" Type="http://schemas.openxmlformats.org/officeDocument/2006/relationships/image" Target="../media/image1930.png"/></Relationships>
</file>

<file path=ppt/slides/_rels/slide93.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41.png"/><Relationship Id="rId7" Type="http://schemas.openxmlformats.org/officeDocument/2006/relationships/image" Target="../media/image254.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253.png"/><Relationship Id="rId10" Type="http://schemas.openxmlformats.org/officeDocument/2006/relationships/image" Target="../media/image1980.png"/><Relationship Id="rId4" Type="http://schemas.openxmlformats.org/officeDocument/2006/relationships/image" Target="../media/image249.png"/><Relationship Id="rId9" Type="http://schemas.openxmlformats.org/officeDocument/2006/relationships/image" Target="../media/image1970.png"/></Relationships>
</file>

<file path=ppt/slides/_rels/slide95.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tiff"/><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s>
</file>

<file path=ppt/slides/_rels/slide96.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050.png"/><Relationship Id="rId7" Type="http://schemas.openxmlformats.org/officeDocument/2006/relationships/image" Target="../media/image2060.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262.png"/><Relationship Id="rId4" Type="http://schemas.openxmlformats.org/officeDocument/2006/relationships/image" Target="../media/image249.png"/></Relationships>
</file>

<file path=ppt/slides/_rels/slide97.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48.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98.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27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70.png"/><Relationship Id="rId5" Type="http://schemas.openxmlformats.org/officeDocument/2006/relationships/image" Target="../media/image48.svg"/><Relationship Id="rId4" Type="http://schemas.openxmlformats.org/officeDocument/2006/relationships/image" Target="../media/image269.png"/></Relationships>
</file>

<file path=ppt/slides/_rels/slide99.xml.rels><?xml version="1.0" encoding="UTF-8" standalone="yes"?>
<Relationships xmlns="http://schemas.openxmlformats.org/package/2006/relationships"><Relationship Id="rId8" Type="http://schemas.openxmlformats.org/officeDocument/2006/relationships/image" Target="../media/image260.tiff"/><Relationship Id="rId3" Type="http://schemas.openxmlformats.org/officeDocument/2006/relationships/image" Target="../media/image2110.png"/><Relationship Id="rId7" Type="http://schemas.openxmlformats.org/officeDocument/2006/relationships/image" Target="../media/image212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272.png"/><Relationship Id="rId10" Type="http://schemas.openxmlformats.org/officeDocument/2006/relationships/image" Target="../media/image274.png"/><Relationship Id="rId4" Type="http://schemas.openxmlformats.org/officeDocument/2006/relationships/image" Target="../media/image249.png"/><Relationship Id="rId9" Type="http://schemas.openxmlformats.org/officeDocument/2006/relationships/image" Target="../media/image27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6144553" y="4221089"/>
            <a:ext cx="2759759" cy="2086174"/>
          </a:xfrm>
          <a:prstGeom prst="rect">
            <a:avLst/>
          </a:prstGeom>
          <a:noFill/>
          <a:ln w="9525">
            <a:noFill/>
            <a:miter lim="800000"/>
            <a:headEnd/>
            <a:tailEnd/>
          </a:ln>
        </p:spPr>
      </p:pic>
      <p:pic>
        <p:nvPicPr>
          <p:cNvPr id="4" name="Picture 2"/>
          <p:cNvPicPr>
            <a:picLocks noChangeAspect="1" noChangeArrowheads="1"/>
          </p:cNvPicPr>
          <p:nvPr/>
        </p:nvPicPr>
        <p:blipFill rotWithShape="1">
          <a:blip r:embed="rId3" cstate="print"/>
          <a:srcRect l="18859" t="47110" r="8848" b="8213"/>
          <a:stretch/>
        </p:blipFill>
        <p:spPr bwMode="auto">
          <a:xfrm>
            <a:off x="479376" y="4221089"/>
            <a:ext cx="2018474" cy="2083149"/>
          </a:xfrm>
          <a:prstGeom prst="rect">
            <a:avLst/>
          </a:prstGeom>
          <a:noFill/>
          <a:ln w="9525">
            <a:noFill/>
            <a:miter lim="800000"/>
            <a:headEnd/>
            <a:tailEnd/>
          </a:ln>
          <a:effectLst/>
        </p:spPr>
      </p:pic>
      <p:pic>
        <p:nvPicPr>
          <p:cNvPr id="5" name="Picture 2"/>
          <p:cNvPicPr>
            <a:picLocks noChangeAspect="1" noChangeArrowheads="1"/>
          </p:cNvPicPr>
          <p:nvPr/>
        </p:nvPicPr>
        <p:blipFill rotWithShape="1">
          <a:blip r:embed="rId4" cstate="print"/>
          <a:srcRect l="26622" t="50829" r="41248" b="6541"/>
          <a:stretch/>
        </p:blipFill>
        <p:spPr bwMode="auto">
          <a:xfrm>
            <a:off x="9048328" y="4221089"/>
            <a:ext cx="2808312" cy="2086175"/>
          </a:xfrm>
          <a:prstGeom prst="rect">
            <a:avLst/>
          </a:prstGeom>
          <a:noFill/>
          <a:ln w="9525">
            <a:noFill/>
            <a:miter lim="800000"/>
            <a:headEnd/>
            <a:tailEnd/>
          </a:ln>
        </p:spPr>
      </p:pic>
      <p:pic>
        <p:nvPicPr>
          <p:cNvPr id="6" name="Picture 3" descr="EMagnet4"/>
          <p:cNvPicPr>
            <a:picLocks noChangeAspect="1" noChangeArrowheads="1"/>
          </p:cNvPicPr>
          <p:nvPr/>
        </p:nvPicPr>
        <p:blipFill rotWithShape="1">
          <a:blip r:embed="rId5" cstate="print"/>
          <a:srcRect l="3244" r="28199"/>
          <a:stretch/>
        </p:blipFill>
        <p:spPr bwMode="auto">
          <a:xfrm>
            <a:off x="2711624" y="4264337"/>
            <a:ext cx="3247111" cy="2083149"/>
          </a:xfrm>
          <a:prstGeom prst="rect">
            <a:avLst/>
          </a:prstGeom>
          <a:ln>
            <a:noFill/>
          </a:ln>
          <a:effectLst/>
        </p:spPr>
      </p:pic>
      <p:sp>
        <p:nvSpPr>
          <p:cNvPr id="7" name="Rectangle 2">
            <a:extLst>
              <a:ext uri="{FF2B5EF4-FFF2-40B4-BE49-F238E27FC236}">
                <a16:creationId xmlns:a16="http://schemas.microsoft.com/office/drawing/2014/main" id="{ACDC2C56-F9EF-BF4F-8DB6-5BEF6E55841B}"/>
              </a:ext>
            </a:extLst>
          </p:cNvPr>
          <p:cNvSpPr txBox="1">
            <a:spLocks noChangeArrowheads="1"/>
          </p:cNvSpPr>
          <p:nvPr/>
        </p:nvSpPr>
        <p:spPr bwMode="auto">
          <a:xfrm>
            <a:off x="407368" y="116632"/>
            <a:ext cx="11449272" cy="3998540"/>
          </a:xfrm>
          <a:prstGeom prst="rect">
            <a:avLst/>
          </a:prstGeom>
          <a:solidFill>
            <a:schemeClr val="tx1"/>
          </a:solidFill>
          <a:ln w="9525" cap="flat" cmpd="sng" algn="ctr">
            <a:solidFill>
              <a:schemeClr val="accent4">
                <a:shade val="95000"/>
                <a:satMod val="105000"/>
              </a:schemeClr>
            </a:solidFill>
            <a:prstDash val="solid"/>
            <a:miter lim="800000"/>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1pPr>
            <a:lvl2pPr algn="ctr" rtl="0" eaLnBrk="0" fontAlgn="base" hangingPunct="0">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2pPr>
            <a:lvl3pPr algn="ctr" rtl="0" eaLnBrk="0" fontAlgn="base" hangingPunct="0">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3pPr>
            <a:lvl4pPr algn="ctr" rtl="0" eaLnBrk="0" fontAlgn="base" hangingPunct="0">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4pPr>
            <a:lvl5pPr algn="ctr" rtl="0" eaLnBrk="0" fontAlgn="base" hangingPunct="0">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5pPr>
            <a:lvl6pPr marL="457200" algn="ctr" rtl="0" fontAlgn="base">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6pPr>
            <a:lvl7pPr marL="914400" algn="ctr" rtl="0" fontAlgn="base">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7pPr>
            <a:lvl8pPr marL="1371600" algn="ctr" rtl="0" fontAlgn="base">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8pPr>
            <a:lvl9pPr marL="1828800" algn="ctr" rtl="0" fontAlgn="base">
              <a:spcBef>
                <a:spcPct val="0"/>
              </a:spcBef>
              <a:spcAft>
                <a:spcPct val="0"/>
              </a:spcAft>
              <a:defRPr sz="4400">
                <a:solidFill>
                  <a:schemeClr val="dk1"/>
                </a:solidFill>
                <a:effectLst>
                  <a:outerShdw blurRad="38100" dist="38100" dir="2700000" algn="tl">
                    <a:srgbClr val="000000"/>
                  </a:outerShdw>
                </a:effectLst>
                <a:latin typeface="+mn-lt"/>
                <a:ea typeface="+mn-ea"/>
                <a:cs typeface="+mn-cs"/>
              </a:defRPr>
            </a:lvl9pPr>
          </a:lstStyle>
          <a:p>
            <a:pPr>
              <a:tabLst>
                <a:tab pos="6189663" algn="l"/>
              </a:tabLst>
            </a:pPr>
            <a:r>
              <a:rPr lang="en-US" sz="4000" b="0" kern="0" dirty="0">
                <a:solidFill>
                  <a:srgbClr val="C00000"/>
                </a:solidFill>
                <a:effectLst/>
                <a:latin typeface="Arial Rounded MT Bold" pitchFamily="34" charset="0"/>
              </a:rPr>
              <a:t>Axion searches</a:t>
            </a:r>
            <a:br>
              <a:rPr lang="en-US" sz="4000" b="0" kern="0" dirty="0">
                <a:solidFill>
                  <a:srgbClr val="C00000"/>
                </a:solidFill>
                <a:effectLst/>
                <a:latin typeface="Arial Rounded MT Bold" pitchFamily="34" charset="0"/>
              </a:rPr>
            </a:br>
            <a:r>
              <a:rPr lang="en-US" sz="1800" b="0" kern="0" dirty="0">
                <a:solidFill>
                  <a:schemeClr val="bg1">
                    <a:lumMod val="50000"/>
                  </a:schemeClr>
                </a:solidFill>
                <a:effectLst/>
                <a:latin typeface="Arial Rounded MT Bold" pitchFamily="34" charset="0"/>
              </a:rPr>
              <a:t/>
            </a:r>
            <a:br>
              <a:rPr lang="en-US" sz="1800" b="0" kern="0" dirty="0">
                <a:solidFill>
                  <a:schemeClr val="bg1">
                    <a:lumMod val="50000"/>
                  </a:schemeClr>
                </a:solidFill>
                <a:effectLst/>
                <a:latin typeface="Arial Rounded MT Bold" pitchFamily="34" charset="0"/>
              </a:rPr>
            </a:br>
            <a:r>
              <a:rPr lang="en-US" sz="1800" b="0" kern="0" dirty="0">
                <a:solidFill>
                  <a:schemeClr val="bg1">
                    <a:lumMod val="50000"/>
                  </a:schemeClr>
                </a:solidFill>
                <a:effectLst/>
                <a:latin typeface="Arial Rounded MT Bold" pitchFamily="34" charset="0"/>
              </a:rPr>
              <a:t>Igor G. Irastorza</a:t>
            </a:r>
            <a:br>
              <a:rPr lang="en-US" sz="1800" b="0" kern="0" dirty="0">
                <a:solidFill>
                  <a:schemeClr val="bg1">
                    <a:lumMod val="50000"/>
                  </a:schemeClr>
                </a:solidFill>
                <a:effectLst/>
                <a:latin typeface="Arial Rounded MT Bold" pitchFamily="34" charset="0"/>
              </a:rPr>
            </a:br>
            <a:r>
              <a:rPr lang="en-US" sz="1800" b="0" kern="0" dirty="0">
                <a:solidFill>
                  <a:schemeClr val="bg1">
                    <a:lumMod val="50000"/>
                  </a:schemeClr>
                </a:solidFill>
                <a:effectLst/>
                <a:latin typeface="Arial Rounded MT Bold" pitchFamily="34" charset="0"/>
              </a:rPr>
              <a:t>Centro de </a:t>
            </a:r>
            <a:r>
              <a:rPr lang="en-US" sz="1800" b="0" kern="0" dirty="0" err="1">
                <a:solidFill>
                  <a:schemeClr val="bg1">
                    <a:lumMod val="50000"/>
                  </a:schemeClr>
                </a:solidFill>
                <a:effectLst/>
                <a:latin typeface="Arial Rounded MT Bold" pitchFamily="34" charset="0"/>
              </a:rPr>
              <a:t>Astropartículas</a:t>
            </a:r>
            <a:r>
              <a:rPr lang="en-US" sz="1800" b="0" kern="0" dirty="0">
                <a:solidFill>
                  <a:schemeClr val="bg1">
                    <a:lumMod val="50000"/>
                  </a:schemeClr>
                </a:solidFill>
                <a:effectLst/>
                <a:latin typeface="Arial Rounded MT Bold" pitchFamily="34" charset="0"/>
              </a:rPr>
              <a:t> y </a:t>
            </a:r>
            <a:r>
              <a:rPr lang="en-US" sz="1800" b="0" kern="0" dirty="0" err="1">
                <a:solidFill>
                  <a:schemeClr val="bg1">
                    <a:lumMod val="50000"/>
                  </a:schemeClr>
                </a:solidFill>
                <a:effectLst/>
                <a:latin typeface="Arial Rounded MT Bold" pitchFamily="34" charset="0"/>
              </a:rPr>
              <a:t>Física</a:t>
            </a:r>
            <a:r>
              <a:rPr lang="en-US" sz="1800" b="0" kern="0" dirty="0">
                <a:solidFill>
                  <a:schemeClr val="bg1">
                    <a:lumMod val="50000"/>
                  </a:schemeClr>
                </a:solidFill>
                <a:effectLst/>
                <a:latin typeface="Arial Rounded MT Bold" pitchFamily="34" charset="0"/>
              </a:rPr>
              <a:t> de </a:t>
            </a:r>
            <a:r>
              <a:rPr lang="en-US" sz="1800" b="0" kern="0" dirty="0" err="1">
                <a:solidFill>
                  <a:schemeClr val="bg1">
                    <a:lumMod val="50000"/>
                  </a:schemeClr>
                </a:solidFill>
                <a:effectLst/>
                <a:latin typeface="Arial Rounded MT Bold" pitchFamily="34" charset="0"/>
              </a:rPr>
              <a:t>Altas</a:t>
            </a:r>
            <a:r>
              <a:rPr lang="en-US" sz="1800" b="0" kern="0" dirty="0">
                <a:solidFill>
                  <a:schemeClr val="bg1">
                    <a:lumMod val="50000"/>
                  </a:schemeClr>
                </a:solidFill>
                <a:effectLst/>
                <a:latin typeface="Arial Rounded MT Bold" pitchFamily="34" charset="0"/>
              </a:rPr>
              <a:t> </a:t>
            </a:r>
            <a:r>
              <a:rPr lang="en-US" sz="1800" b="0" kern="0" dirty="0" err="1">
                <a:solidFill>
                  <a:schemeClr val="bg1">
                    <a:lumMod val="50000"/>
                  </a:schemeClr>
                </a:solidFill>
                <a:effectLst/>
                <a:latin typeface="Arial Rounded MT Bold" pitchFamily="34" charset="0"/>
              </a:rPr>
              <a:t>Energías</a:t>
            </a:r>
            <a:r>
              <a:rPr lang="en-US" sz="1800" b="0" kern="0" dirty="0">
                <a:solidFill>
                  <a:schemeClr val="bg1">
                    <a:lumMod val="50000"/>
                  </a:schemeClr>
                </a:solidFill>
                <a:effectLst/>
                <a:latin typeface="Arial Rounded MT Bold" pitchFamily="34" charset="0"/>
              </a:rPr>
              <a:t> (CAPA)</a:t>
            </a:r>
            <a:br>
              <a:rPr lang="en-US" sz="1800" b="0" kern="0" dirty="0">
                <a:solidFill>
                  <a:schemeClr val="bg1">
                    <a:lumMod val="50000"/>
                  </a:schemeClr>
                </a:solidFill>
                <a:effectLst/>
                <a:latin typeface="Arial Rounded MT Bold" pitchFamily="34" charset="0"/>
              </a:rPr>
            </a:br>
            <a:r>
              <a:rPr lang="en-US" sz="1800" b="0" kern="0" dirty="0">
                <a:solidFill>
                  <a:schemeClr val="bg1">
                    <a:lumMod val="50000"/>
                  </a:schemeClr>
                </a:solidFill>
                <a:effectLst/>
                <a:latin typeface="Arial Rounded MT Bold" pitchFamily="34" charset="0"/>
              </a:rPr>
              <a:t> University of Zaragoza</a:t>
            </a:r>
            <a:br>
              <a:rPr lang="en-US" sz="1800" b="0" kern="0" dirty="0">
                <a:solidFill>
                  <a:schemeClr val="bg1">
                    <a:lumMod val="50000"/>
                  </a:schemeClr>
                </a:solidFill>
                <a:effectLst/>
                <a:latin typeface="Arial Rounded MT Bold" pitchFamily="34" charset="0"/>
              </a:rPr>
            </a:br>
            <a:r>
              <a:rPr lang="en-US" sz="1800" b="0" kern="0" dirty="0">
                <a:solidFill>
                  <a:schemeClr val="bg1">
                    <a:lumMod val="50000"/>
                  </a:schemeClr>
                </a:solidFill>
                <a:effectLst/>
                <a:latin typeface="Arial Rounded MT Bold" pitchFamily="34" charset="0"/>
              </a:rPr>
              <a:t/>
            </a:r>
            <a:br>
              <a:rPr lang="en-US" sz="1800" b="0" kern="0" dirty="0">
                <a:solidFill>
                  <a:schemeClr val="bg1">
                    <a:lumMod val="50000"/>
                  </a:schemeClr>
                </a:solidFill>
                <a:effectLst/>
                <a:latin typeface="Arial Rounded MT Bold" pitchFamily="34" charset="0"/>
              </a:rPr>
            </a:br>
            <a:r>
              <a:rPr lang="en-US" sz="1800" b="0" kern="0" dirty="0">
                <a:solidFill>
                  <a:schemeClr val="bg1">
                    <a:lumMod val="50000"/>
                  </a:schemeClr>
                </a:solidFill>
                <a:effectLst/>
                <a:latin typeface="Arial Rounded MT Bold" pitchFamily="34" charset="0"/>
              </a:rPr>
              <a:t/>
            </a:r>
            <a:br>
              <a:rPr lang="en-US" sz="1800" b="0" kern="0" dirty="0">
                <a:solidFill>
                  <a:schemeClr val="bg1">
                    <a:lumMod val="50000"/>
                  </a:schemeClr>
                </a:solidFill>
                <a:effectLst/>
                <a:latin typeface="Arial Rounded MT Bold" pitchFamily="34" charset="0"/>
              </a:rPr>
            </a:br>
            <a:r>
              <a:rPr lang="en-US" sz="1600" b="0" kern="0" dirty="0">
                <a:solidFill>
                  <a:schemeClr val="bg1">
                    <a:lumMod val="50000"/>
                  </a:schemeClr>
                </a:solidFill>
                <a:effectLst/>
                <a:latin typeface="Arial Rounded MT Bold" pitchFamily="34" charset="0"/>
              </a:rPr>
              <a:t/>
            </a:r>
            <a:br>
              <a:rPr lang="en-US" sz="1600" b="0" kern="0" dirty="0">
                <a:solidFill>
                  <a:schemeClr val="bg1">
                    <a:lumMod val="50000"/>
                  </a:schemeClr>
                </a:solidFill>
                <a:effectLst/>
                <a:latin typeface="Arial Rounded MT Bold" pitchFamily="34" charset="0"/>
              </a:rPr>
            </a:br>
            <a:r>
              <a:rPr lang="en-US" sz="1600" b="0" kern="0" dirty="0">
                <a:solidFill>
                  <a:srgbClr val="C00000"/>
                </a:solidFill>
                <a:effectLst/>
                <a:latin typeface="Arial Rounded MT Bold" pitchFamily="34" charset="0"/>
              </a:rPr>
              <a:t/>
            </a:r>
            <a:br>
              <a:rPr lang="en-US" sz="1600" b="0" kern="0" dirty="0">
                <a:solidFill>
                  <a:srgbClr val="C00000"/>
                </a:solidFill>
                <a:effectLst/>
                <a:latin typeface="Arial Rounded MT Bold" pitchFamily="34" charset="0"/>
              </a:rPr>
            </a:br>
            <a:r>
              <a:rPr lang="en-US" sz="1600" b="0" kern="0" dirty="0">
                <a:solidFill>
                  <a:srgbClr val="C00000"/>
                </a:solidFill>
                <a:effectLst/>
                <a:latin typeface="Arial Rounded MT Bold" pitchFamily="34" charset="0"/>
              </a:rPr>
              <a:t>ISSAP 2024: Particle candidates for Dark Matter, SGGS, </a:t>
            </a:r>
            <a:r>
              <a:rPr lang="en-US" sz="1600" b="0" kern="0" dirty="0" err="1">
                <a:solidFill>
                  <a:srgbClr val="C00000"/>
                </a:solidFill>
                <a:effectLst/>
                <a:latin typeface="Arial Rounded MT Bold" pitchFamily="34" charset="0"/>
              </a:rPr>
              <a:t>Padova</a:t>
            </a:r>
            <a:r>
              <a:rPr lang="en-US" sz="1600" b="0" kern="0" dirty="0">
                <a:solidFill>
                  <a:srgbClr val="C00000"/>
                </a:solidFill>
                <a:effectLst/>
                <a:latin typeface="Arial Rounded MT Bold" pitchFamily="34" charset="0"/>
              </a:rPr>
              <a:t>, July 2024</a:t>
            </a:r>
            <a:endParaRPr lang="en-US" sz="2800" b="0" kern="0" dirty="0">
              <a:solidFill>
                <a:srgbClr val="C00000"/>
              </a:solidFill>
              <a:effectLst/>
              <a:latin typeface="Arial Rounded MT Bold" pitchFamily="34" charset="0"/>
            </a:endParaRPr>
          </a:p>
        </p:txBody>
      </p:sp>
      <p:pic>
        <p:nvPicPr>
          <p:cNvPr id="8" name="Imagen 1">
            <a:extLst>
              <a:ext uri="{FF2B5EF4-FFF2-40B4-BE49-F238E27FC236}">
                <a16:creationId xmlns:a16="http://schemas.microsoft.com/office/drawing/2014/main" id="{905FDBFF-478F-0B4C-BB1A-EA82EE410931}"/>
              </a:ext>
            </a:extLst>
          </p:cNvPr>
          <p:cNvPicPr>
            <a:picLocks noChangeAspect="1"/>
          </p:cNvPicPr>
          <p:nvPr/>
        </p:nvPicPr>
        <p:blipFill>
          <a:blip r:embed="rId6"/>
          <a:stretch>
            <a:fillRect/>
          </a:stretch>
        </p:blipFill>
        <p:spPr>
          <a:xfrm>
            <a:off x="3863752" y="2420888"/>
            <a:ext cx="4661193" cy="7920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0808784" cy="4343812"/>
          </a:xfrm>
        </p:spPr>
        <p:txBody>
          <a:bodyPr/>
          <a:lstStyle/>
          <a:p>
            <a:r>
              <a:rPr lang="en-US" sz="2000" dirty="0"/>
              <a:t>A new term appears in the </a:t>
            </a:r>
            <a:r>
              <a:rPr lang="en-US" sz="2000" dirty="0" err="1"/>
              <a:t>lagrangian</a:t>
            </a:r>
            <a:r>
              <a:rPr lang="en-US" sz="2000" dirty="0"/>
              <a:t>, formally identical to the theta term, but instead of parameter we have a field. </a:t>
            </a: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p:sp>
        <p:nvSpPr>
          <p:cNvPr id="2" name="Título 1"/>
          <p:cNvSpPr>
            <a:spLocks noGrp="1"/>
          </p:cNvSpPr>
          <p:nvPr>
            <p:ph type="title"/>
          </p:nvPr>
        </p:nvSpPr>
        <p:spPr/>
        <p:txBody>
          <a:bodyPr/>
          <a:lstStyle/>
          <a:p>
            <a:r>
              <a:rPr lang="en-US" noProof="0" dirty="0">
                <a:latin typeface="Arial Rounded MT Bold" pitchFamily="34" charset="0"/>
              </a:rPr>
              <a:t>Peccei-Quinn mechanism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10</a:t>
            </a:fld>
            <a:endParaRPr lang="es-ES" b="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2"/>
          <a:stretch>
            <a:fillRect/>
          </a:stretch>
        </p:blipFill>
        <p:spPr>
          <a:xfrm>
            <a:off x="471792" y="2204864"/>
            <a:ext cx="4292600" cy="1206500"/>
          </a:xfrm>
          <a:prstGeom prst="rect">
            <a:avLst/>
          </a:prstGeom>
        </p:spPr>
      </p:pic>
      <p:pic>
        <p:nvPicPr>
          <p:cNvPr id="8" name="Picture 7">
            <a:extLst>
              <a:ext uri="{FF2B5EF4-FFF2-40B4-BE49-F238E27FC236}">
                <a16:creationId xmlns:a16="http://schemas.microsoft.com/office/drawing/2014/main" id="{2307B557-C27E-A24E-AE34-26C204AE6C9B}"/>
              </a:ext>
            </a:extLst>
          </p:cNvPr>
          <p:cNvPicPr>
            <a:picLocks noChangeAspect="1"/>
          </p:cNvPicPr>
          <p:nvPr/>
        </p:nvPicPr>
        <p:blipFill>
          <a:blip r:embed="rId3"/>
          <a:stretch>
            <a:fillRect/>
          </a:stretch>
        </p:blipFill>
        <p:spPr>
          <a:xfrm>
            <a:off x="4902200" y="2213504"/>
            <a:ext cx="4610100" cy="1320800"/>
          </a:xfrm>
          <a:prstGeom prst="rect">
            <a:avLst/>
          </a:prstGeom>
        </p:spPr>
      </p:pic>
      <p:sp>
        <p:nvSpPr>
          <p:cNvPr id="17" name="13 Flecha derecha">
            <a:extLst>
              <a:ext uri="{FF2B5EF4-FFF2-40B4-BE49-F238E27FC236}">
                <a16:creationId xmlns:a16="http://schemas.microsoft.com/office/drawing/2014/main" id="{CD0C716F-ACBE-4945-B291-6E90F5F2E083}"/>
              </a:ext>
            </a:extLst>
          </p:cNvPr>
          <p:cNvSpPr/>
          <p:nvPr/>
        </p:nvSpPr>
        <p:spPr bwMode="auto">
          <a:xfrm rot="587999">
            <a:off x="4389679" y="2703257"/>
            <a:ext cx="580424" cy="4455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a:ln>
                <a:noFill/>
              </a:ln>
              <a:solidFill>
                <a:schemeClr val="tx1"/>
              </a:solidFill>
              <a:effectLst/>
              <a:latin typeface="Tahoma" pitchFamily="34" charset="0"/>
            </a:endParaRPr>
          </a:p>
        </p:txBody>
      </p:sp>
      <p:sp>
        <p:nvSpPr>
          <p:cNvPr id="18" name="Rectangle 6">
            <a:extLst>
              <a:ext uri="{FF2B5EF4-FFF2-40B4-BE49-F238E27FC236}">
                <a16:creationId xmlns:a16="http://schemas.microsoft.com/office/drawing/2014/main" id="{EB10991F-40FD-1D45-BB91-4D9A31A27C8E}"/>
              </a:ext>
            </a:extLst>
          </p:cNvPr>
          <p:cNvSpPr>
            <a:spLocks noChangeArrowheads="1"/>
          </p:cNvSpPr>
          <p:nvPr/>
        </p:nvSpPr>
        <p:spPr bwMode="auto">
          <a:xfrm>
            <a:off x="9383358" y="2551885"/>
            <a:ext cx="2138938" cy="923330"/>
          </a:xfrm>
          <a:prstGeom prst="rect">
            <a:avLst/>
          </a:prstGeom>
          <a:noFill/>
          <a:ln w="9525">
            <a:noFill/>
            <a:miter lim="800000"/>
            <a:headEnd/>
            <a:tailEnd/>
          </a:ln>
        </p:spPr>
        <p:txBody>
          <a:bodyPr wrap="square">
            <a:spAutoFit/>
          </a:bodyPr>
          <a:lstStyle/>
          <a:p>
            <a:pPr algn="ctr"/>
            <a:r>
              <a:rPr lang="es-ES" b="0" dirty="0">
                <a:solidFill>
                  <a:srgbClr val="C00000"/>
                </a:solidFill>
                <a:latin typeface="Symbol" pitchFamily="18" charset="2"/>
              </a:rPr>
              <a:t>q</a:t>
            </a:r>
            <a:r>
              <a:rPr lang="es-ES" b="0" dirty="0">
                <a:solidFill>
                  <a:srgbClr val="C00000"/>
                </a:solidFill>
                <a:latin typeface="Arial Rounded MT Bold" pitchFamily="34" charset="0"/>
              </a:rPr>
              <a:t> absorbed in </a:t>
            </a:r>
          </a:p>
          <a:p>
            <a:pPr algn="ctr"/>
            <a:r>
              <a:rPr lang="es-ES" b="0" dirty="0" err="1">
                <a:solidFill>
                  <a:srgbClr val="C00000"/>
                </a:solidFill>
                <a:latin typeface="Arial Rounded MT Bold" pitchFamily="34" charset="0"/>
              </a:rPr>
              <a:t>the</a:t>
            </a:r>
            <a:r>
              <a:rPr lang="es-ES" b="0" dirty="0">
                <a:solidFill>
                  <a:srgbClr val="C00000"/>
                </a:solidFill>
                <a:latin typeface="Arial Rounded MT Bold" pitchFamily="34" charset="0"/>
              </a:rPr>
              <a:t> </a:t>
            </a:r>
            <a:r>
              <a:rPr lang="es-ES" b="0" dirty="0" err="1">
                <a:solidFill>
                  <a:srgbClr val="C00000"/>
                </a:solidFill>
                <a:latin typeface="Arial Rounded MT Bold" pitchFamily="34" charset="0"/>
              </a:rPr>
              <a:t>definition</a:t>
            </a:r>
            <a:r>
              <a:rPr lang="es-ES" b="0" dirty="0">
                <a:solidFill>
                  <a:srgbClr val="C00000"/>
                </a:solidFill>
                <a:latin typeface="Arial Rounded MT Bold" pitchFamily="34" charset="0"/>
              </a:rPr>
              <a:t> of </a:t>
            </a:r>
            <a:r>
              <a:rPr lang="es-ES" b="0" dirty="0" err="1">
                <a:solidFill>
                  <a:srgbClr val="C00000"/>
                </a:solidFill>
                <a:latin typeface="Arial Rounded MT Bold" pitchFamily="34" charset="0"/>
              </a:rPr>
              <a:t>the</a:t>
            </a:r>
            <a:r>
              <a:rPr lang="es-ES" b="0" dirty="0">
                <a:solidFill>
                  <a:srgbClr val="C00000"/>
                </a:solidFill>
                <a:latin typeface="Arial Rounded MT Bold" pitchFamily="34" charset="0"/>
              </a:rPr>
              <a:t> </a:t>
            </a:r>
            <a:r>
              <a:rPr lang="es-ES" b="0" dirty="0" err="1">
                <a:solidFill>
                  <a:srgbClr val="C00000"/>
                </a:solidFill>
                <a:latin typeface="Arial Rounded MT Bold" pitchFamily="34" charset="0"/>
              </a:rPr>
              <a:t>field</a:t>
            </a:r>
            <a:r>
              <a:rPr lang="es-ES" b="0" dirty="0">
                <a:solidFill>
                  <a:srgbClr val="C00000"/>
                </a:solidFill>
                <a:latin typeface="Arial Rounded MT Bold" pitchFamily="34" charset="0"/>
              </a:rPr>
              <a:t> </a:t>
            </a:r>
            <a:r>
              <a:rPr lang="es-ES" b="0" i="1" dirty="0">
                <a:solidFill>
                  <a:srgbClr val="C00000"/>
                </a:solidFill>
                <a:latin typeface="Times New Roman" pitchFamily="18" charset="0"/>
                <a:cs typeface="Times New Roman" pitchFamily="18" charset="0"/>
              </a:rPr>
              <a:t>A</a:t>
            </a:r>
            <a:endParaRPr lang="en-US" b="0" i="1" dirty="0">
              <a:solidFill>
                <a:srgbClr val="C00000"/>
              </a:solidFill>
              <a:latin typeface="Times New Roman" pitchFamily="18" charset="0"/>
              <a:cs typeface="Times New Roman" pitchFamily="18" charset="0"/>
            </a:endParaRPr>
          </a:p>
        </p:txBody>
      </p:sp>
      <p:sp>
        <p:nvSpPr>
          <p:cNvPr id="19" name="Line 8">
            <a:extLst>
              <a:ext uri="{FF2B5EF4-FFF2-40B4-BE49-F238E27FC236}">
                <a16:creationId xmlns:a16="http://schemas.microsoft.com/office/drawing/2014/main" id="{B4CBE4C2-D49D-D24F-9F09-1C05F88183D0}"/>
              </a:ext>
            </a:extLst>
          </p:cNvPr>
          <p:cNvSpPr>
            <a:spLocks noChangeShapeType="1"/>
          </p:cNvSpPr>
          <p:nvPr/>
        </p:nvSpPr>
        <p:spPr bwMode="auto">
          <a:xfrm flipH="1">
            <a:off x="8544272" y="3523371"/>
            <a:ext cx="2" cy="382554"/>
          </a:xfrm>
          <a:prstGeom prst="line">
            <a:avLst/>
          </a:prstGeom>
          <a:noFill/>
          <a:ln w="57150">
            <a:solidFill>
              <a:srgbClr val="C00000"/>
            </a:solidFill>
            <a:round/>
            <a:headEnd/>
            <a:tailEnd type="triangle" w="med" len="med"/>
          </a:ln>
        </p:spPr>
        <p:txBody>
          <a:bodyPr/>
          <a:lstStyle/>
          <a:p>
            <a:endParaRPr lang="es-ES">
              <a:latin typeface="Arial Rounded MT Bold" pitchFamily="34" charset="0"/>
            </a:endParaRPr>
          </a:p>
        </p:txBody>
      </p:sp>
      <mc:AlternateContent xmlns:mc="http://schemas.openxmlformats.org/markup-compatibility/2006" xmlns:a14="http://schemas.microsoft.com/office/drawing/2010/main">
        <mc:Choice Requires="a14">
          <p:sp>
            <p:nvSpPr>
              <p:cNvPr id="20" name="Rectangle 9">
                <a:extLst>
                  <a:ext uri="{FF2B5EF4-FFF2-40B4-BE49-F238E27FC236}">
                    <a16:creationId xmlns:a16="http://schemas.microsoft.com/office/drawing/2014/main" id="{919A5F62-9DF2-5E40-9149-4D8BC9A563DB}"/>
                  </a:ext>
                </a:extLst>
              </p:cNvPr>
              <p:cNvSpPr>
                <a:spLocks noChangeArrowheads="1"/>
              </p:cNvSpPr>
              <p:nvPr/>
            </p:nvSpPr>
            <p:spPr bwMode="auto">
              <a:xfrm>
                <a:off x="5228918" y="3956488"/>
                <a:ext cx="5594964" cy="1684244"/>
              </a:xfrm>
              <a:prstGeom prst="rect">
                <a:avLst/>
              </a:prstGeom>
              <a:noFill/>
              <a:ln w="9525" algn="ctr">
                <a:noFill/>
                <a:miter lim="800000"/>
                <a:headEnd/>
                <a:tailEnd/>
              </a:ln>
            </p:spPr>
            <p:txBody>
              <a:bodyPr wrap="square">
                <a:spAutoFit/>
              </a:bodyPr>
              <a:lstStyle/>
              <a:p>
                <a:pPr marL="342900" indent="-342900" algn="ctr" eaLnBrk="0" hangingPunct="0">
                  <a:buClr>
                    <a:srgbClr val="FFFF00"/>
                  </a:buClr>
                  <a:buFont typeface="Wingdings" pitchFamily="2" charset="2"/>
                  <a:buNone/>
                </a:pPr>
                <a14:m>
                  <m:oMathPara xmlns:m="http://schemas.openxmlformats.org/officeDocument/2006/math">
                    <m:oMathParaPr>
                      <m:jc m:val="centerGroup"/>
                    </m:oMathParaPr>
                    <m:oMath xmlns:m="http://schemas.openxmlformats.org/officeDocument/2006/math">
                      <m:r>
                        <a:rPr lang="es-ES" sz="2400" b="0" i="1" dirty="0" smtClean="0">
                          <a:solidFill>
                            <a:srgbClr val="C00000"/>
                          </a:solidFill>
                          <a:latin typeface="Cambria Math" panose="02040503050406030204" pitchFamily="18" charset="0"/>
                          <a:ea typeface="Cambria Math" panose="02040503050406030204" pitchFamily="18" charset="0"/>
                        </a:rPr>
                        <m:t>𝜃</m:t>
                      </m:r>
                      <m:r>
                        <a:rPr lang="es-ES" sz="2400" b="0" i="1" dirty="0">
                          <a:solidFill>
                            <a:srgbClr val="C00000"/>
                          </a:solidFill>
                          <a:latin typeface="Cambria Math" panose="02040503050406030204" pitchFamily="18" charset="0"/>
                        </a:rPr>
                        <m:t>= </m:t>
                      </m:r>
                      <m:r>
                        <a:rPr lang="es-ES" sz="2400" i="1" dirty="0">
                          <a:solidFill>
                            <a:srgbClr val="C00000"/>
                          </a:solidFill>
                          <a:latin typeface="Cambria Math" panose="02040503050406030204" pitchFamily="18" charset="0"/>
                          <a:cs typeface="Times New Roman" pitchFamily="18" charset="0"/>
                        </a:rPr>
                        <m:t>𝐴</m:t>
                      </m:r>
                      <m:r>
                        <a:rPr lang="es-ES" sz="2400" i="1" dirty="0">
                          <a:solidFill>
                            <a:srgbClr val="C00000"/>
                          </a:solidFill>
                          <a:latin typeface="Cambria Math" panose="02040503050406030204" pitchFamily="18" charset="0"/>
                          <a:cs typeface="Times New Roman" pitchFamily="18" charset="0"/>
                        </a:rPr>
                        <m:t>/</m:t>
                      </m:r>
                      <m:sSub>
                        <m:sSubPr>
                          <m:ctrlPr>
                            <a:rPr lang="es-ES" sz="2400" b="0" i="1" dirty="0" smtClean="0">
                              <a:solidFill>
                                <a:srgbClr val="C00000"/>
                              </a:solidFill>
                              <a:latin typeface="Cambria Math" panose="02040503050406030204" pitchFamily="18" charset="0"/>
                              <a:cs typeface="Times New Roman" pitchFamily="18" charset="0"/>
                            </a:rPr>
                          </m:ctrlPr>
                        </m:sSubPr>
                        <m:e>
                          <m:r>
                            <a:rPr lang="es-ES" sz="2400" b="0" i="1" dirty="0" smtClean="0">
                              <a:solidFill>
                                <a:srgbClr val="C00000"/>
                              </a:solidFill>
                              <a:latin typeface="Cambria Math" panose="02040503050406030204" pitchFamily="18" charset="0"/>
                              <a:cs typeface="Times New Roman" pitchFamily="18" charset="0"/>
                            </a:rPr>
                            <m:t>𝑓</m:t>
                          </m:r>
                        </m:e>
                        <m:sub>
                          <m:r>
                            <a:rPr lang="es-ES" sz="2400" b="0" i="1" dirty="0" smtClean="0">
                              <a:solidFill>
                                <a:srgbClr val="C00000"/>
                              </a:solidFill>
                              <a:latin typeface="Cambria Math" panose="02040503050406030204" pitchFamily="18" charset="0"/>
                              <a:cs typeface="Times New Roman" pitchFamily="18" charset="0"/>
                            </a:rPr>
                            <m:t>𝐴</m:t>
                          </m:r>
                        </m:sub>
                      </m:sSub>
                    </m:oMath>
                  </m:oMathPara>
                </a14:m>
                <a:endParaRPr lang="es-ES" sz="2000" b="0" dirty="0">
                  <a:solidFill>
                    <a:srgbClr val="C00000"/>
                  </a:solidFill>
                  <a:latin typeface="Arial Rounded MT Bold" pitchFamily="34" charset="0"/>
                </a:endParaRPr>
              </a:p>
              <a:p>
                <a:pPr marL="342900" indent="-342900" algn="ctr" eaLnBrk="0" hangingPunct="0">
                  <a:buClr>
                    <a:srgbClr val="FFFF00"/>
                  </a:buClr>
                  <a:buFont typeface="Wingdings" pitchFamily="2" charset="2"/>
                  <a:buNone/>
                </a:pPr>
                <a:r>
                  <a:rPr lang="en-US" sz="2000" b="0" dirty="0">
                    <a:latin typeface="Arial Rounded MT Bold" pitchFamily="34" charset="0"/>
                  </a:rPr>
                  <a:t>in other words, the “constant” </a:t>
                </a:r>
                <a14:m>
                  <m:oMath xmlns:m="http://schemas.openxmlformats.org/officeDocument/2006/math">
                    <m:r>
                      <a:rPr lang="es-ES" sz="2000" b="0" i="1" dirty="0">
                        <a:solidFill>
                          <a:srgbClr val="C00000"/>
                        </a:solidFill>
                        <a:latin typeface="Cambria Math" panose="02040503050406030204" pitchFamily="18" charset="0"/>
                        <a:ea typeface="Cambria Math" panose="02040503050406030204" pitchFamily="18" charset="0"/>
                      </a:rPr>
                      <m:t>𝜃</m:t>
                    </m:r>
                  </m:oMath>
                </a14:m>
                <a:r>
                  <a:rPr lang="en-US" sz="2000" b="0" dirty="0">
                    <a:latin typeface="Arial Rounded MT Bold" pitchFamily="34" charset="0"/>
                  </a:rPr>
                  <a:t> is promoted to a field </a:t>
                </a:r>
                <a14:m>
                  <m:oMath xmlns:m="http://schemas.openxmlformats.org/officeDocument/2006/math">
                    <m:r>
                      <a:rPr lang="es-ES" sz="2000" b="0" i="1" dirty="0">
                        <a:solidFill>
                          <a:srgbClr val="C00000"/>
                        </a:solidFill>
                        <a:latin typeface="Cambria Math" panose="02040503050406030204" pitchFamily="18" charset="0"/>
                        <a:ea typeface="Cambria Math" panose="02040503050406030204" pitchFamily="18" charset="0"/>
                      </a:rPr>
                      <m:t>𝜃</m:t>
                    </m:r>
                    <m:r>
                      <a:rPr lang="es-ES" sz="2000" b="0" i="1" dirty="0" smtClean="0">
                        <a:solidFill>
                          <a:srgbClr val="C00000"/>
                        </a:solidFill>
                        <a:latin typeface="Cambria Math" panose="02040503050406030204" pitchFamily="18" charset="0"/>
                        <a:ea typeface="Cambria Math" panose="02040503050406030204" pitchFamily="18" charset="0"/>
                      </a:rPr>
                      <m:t>(</m:t>
                    </m:r>
                    <m:r>
                      <a:rPr lang="es-ES" sz="2000" b="0" i="1" dirty="0" smtClean="0">
                        <a:solidFill>
                          <a:srgbClr val="C00000"/>
                        </a:solidFill>
                        <a:latin typeface="Cambria Math" panose="02040503050406030204" pitchFamily="18" charset="0"/>
                        <a:ea typeface="Cambria Math" panose="02040503050406030204" pitchFamily="18" charset="0"/>
                      </a:rPr>
                      <m:t>𝑥</m:t>
                    </m:r>
                    <m:r>
                      <a:rPr lang="es-ES" sz="2000" b="0" i="1" dirty="0" smtClean="0">
                        <a:solidFill>
                          <a:srgbClr val="C00000"/>
                        </a:solidFill>
                        <a:latin typeface="Cambria Math" panose="02040503050406030204" pitchFamily="18" charset="0"/>
                        <a:ea typeface="Cambria Math" panose="02040503050406030204" pitchFamily="18" charset="0"/>
                      </a:rPr>
                      <m:t>,</m:t>
                    </m:r>
                    <m:r>
                      <a:rPr lang="es-ES" sz="2000" b="0" i="1" dirty="0" smtClean="0">
                        <a:solidFill>
                          <a:srgbClr val="C00000"/>
                        </a:solidFill>
                        <a:latin typeface="Cambria Math" panose="02040503050406030204" pitchFamily="18" charset="0"/>
                        <a:ea typeface="Cambria Math" panose="02040503050406030204" pitchFamily="18" charset="0"/>
                      </a:rPr>
                      <m:t>𝑡</m:t>
                    </m:r>
                    <m:r>
                      <a:rPr lang="es-ES" sz="2000" b="0" i="1" dirty="0" smtClean="0">
                        <a:solidFill>
                          <a:srgbClr val="C00000"/>
                        </a:solidFill>
                        <a:latin typeface="Cambria Math" panose="02040503050406030204" pitchFamily="18" charset="0"/>
                        <a:ea typeface="Cambria Math" panose="02040503050406030204" pitchFamily="18" charset="0"/>
                      </a:rPr>
                      <m:t>)</m:t>
                    </m:r>
                  </m:oMath>
                </a14:m>
                <a:r>
                  <a:rPr lang="es-ES" sz="2000" b="0" dirty="0">
                    <a:solidFill>
                      <a:srgbClr val="C00000"/>
                    </a:solidFill>
                    <a:latin typeface="Symbol" pitchFamily="18" charset="2"/>
                  </a:rPr>
                  <a:t> </a:t>
                </a:r>
                <a:r>
                  <a:rPr lang="en-US" sz="2000" b="0" dirty="0">
                    <a:latin typeface="Arial Rounded MT Bold" pitchFamily="34" charset="0"/>
                  </a:rPr>
                  <a:t>… and therefore the original </a:t>
                </a:r>
                <a14:m>
                  <m:oMath xmlns:m="http://schemas.openxmlformats.org/officeDocument/2006/math">
                    <m:r>
                      <a:rPr lang="es-ES" sz="2000" b="0" i="1" dirty="0">
                        <a:solidFill>
                          <a:srgbClr val="C00000"/>
                        </a:solidFill>
                        <a:latin typeface="Cambria Math" panose="02040503050406030204" pitchFamily="18" charset="0"/>
                        <a:ea typeface="Cambria Math" panose="02040503050406030204" pitchFamily="18" charset="0"/>
                      </a:rPr>
                      <m:t>𝜃</m:t>
                    </m:r>
                  </m:oMath>
                </a14:m>
                <a:r>
                  <a:rPr lang="en-US" sz="2000" b="0" dirty="0">
                    <a:latin typeface="Arial Rounded MT Bold" pitchFamily="34" charset="0"/>
                  </a:rPr>
                  <a:t> is rendered unphysical.</a:t>
                </a:r>
              </a:p>
            </p:txBody>
          </p:sp>
        </mc:Choice>
        <mc:Fallback xmlns="">
          <p:sp>
            <p:nvSpPr>
              <p:cNvPr id="20" name="Rectangle 9">
                <a:extLst>
                  <a:ext uri="{FF2B5EF4-FFF2-40B4-BE49-F238E27FC236}">
                    <a16:creationId xmlns:a16="http://schemas.microsoft.com/office/drawing/2014/main" id="{919A5F62-9DF2-5E40-9149-4D8BC9A563DB}"/>
                  </a:ext>
                </a:extLst>
              </p:cNvPr>
              <p:cNvSpPr>
                <a:spLocks noRot="1" noChangeAspect="1" noMove="1" noResize="1" noEditPoints="1" noAdjustHandles="1" noChangeArrowheads="1" noChangeShapeType="1" noTextEdit="1"/>
              </p:cNvSpPr>
              <p:nvPr/>
            </p:nvSpPr>
            <p:spPr bwMode="auto">
              <a:xfrm>
                <a:off x="5228918" y="3956488"/>
                <a:ext cx="5594964" cy="1684244"/>
              </a:xfrm>
              <a:prstGeom prst="rect">
                <a:avLst/>
              </a:prstGeom>
              <a:blipFill>
                <a:blip r:embed="rId4"/>
                <a:stretch>
                  <a:fillRect b="-6159"/>
                </a:stretch>
              </a:blipFill>
              <a:ln w="9525" algn="ctr">
                <a:noFill/>
                <a:miter lim="800000"/>
                <a:headEnd/>
                <a:tailEnd/>
              </a:ln>
            </p:spPr>
            <p:txBody>
              <a:bodyPr/>
              <a:lstStyle/>
              <a:p>
                <a:r>
                  <a:rPr lang="en-US">
                    <a:noFill/>
                  </a:rPr>
                  <a:t> </a:t>
                </a:r>
              </a:p>
            </p:txBody>
          </p:sp>
        </mc:Fallback>
      </mc:AlternateContent>
      <p:sp>
        <p:nvSpPr>
          <p:cNvPr id="24" name="Rectangle 10">
            <a:extLst>
              <a:ext uri="{FF2B5EF4-FFF2-40B4-BE49-F238E27FC236}">
                <a16:creationId xmlns:a16="http://schemas.microsoft.com/office/drawing/2014/main" id="{B7F1E68F-D846-854C-AD48-2629358B0D0A}"/>
              </a:ext>
            </a:extLst>
          </p:cNvPr>
          <p:cNvSpPr>
            <a:spLocks noChangeArrowheads="1"/>
          </p:cNvSpPr>
          <p:nvPr/>
        </p:nvSpPr>
        <p:spPr bwMode="auto">
          <a:xfrm>
            <a:off x="4347804" y="3071991"/>
            <a:ext cx="1721058" cy="387798"/>
          </a:xfrm>
          <a:prstGeom prst="rect">
            <a:avLst/>
          </a:prstGeom>
          <a:noFill/>
          <a:ln w="9525" algn="ctr">
            <a:noFill/>
            <a:miter lim="800000"/>
            <a:headEnd/>
            <a:tailEnd/>
          </a:ln>
        </p:spPr>
        <p:txBody>
          <a:bodyPr wrap="square">
            <a:spAutoFit/>
          </a:bodyPr>
          <a:lstStyle/>
          <a:p>
            <a:pPr marL="342900" indent="-342900" algn="ctr">
              <a:lnSpc>
                <a:spcPct val="80000"/>
              </a:lnSpc>
              <a:spcBef>
                <a:spcPct val="20000"/>
              </a:spcBef>
              <a:buClr>
                <a:schemeClr val="hlink"/>
              </a:buClr>
              <a:buSzPct val="80000"/>
              <a:buFont typeface="Wingdings" pitchFamily="2" charset="2"/>
              <a:buNone/>
            </a:pP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Axion</a:t>
            </a: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lagrangian</a:t>
            </a:r>
            <a:r>
              <a:rPr lang="es-ES" sz="1200" b="0" dirty="0">
                <a:solidFill>
                  <a:srgbClr val="FF0000"/>
                </a:solidFill>
                <a:latin typeface="Arial Rounded MT Bold" pitchFamily="34" charset="0"/>
              </a:rPr>
              <a:t>”</a:t>
            </a:r>
          </a:p>
        </p:txBody>
      </p:sp>
      <p:sp>
        <p:nvSpPr>
          <p:cNvPr id="21" name="Rectangle 20">
            <a:extLst>
              <a:ext uri="{FF2B5EF4-FFF2-40B4-BE49-F238E27FC236}">
                <a16:creationId xmlns:a16="http://schemas.microsoft.com/office/drawing/2014/main" id="{137A2A9C-4FC6-C24D-853B-87EEDC1BF43F}"/>
              </a:ext>
            </a:extLst>
          </p:cNvPr>
          <p:cNvSpPr/>
          <p:nvPr/>
        </p:nvSpPr>
        <p:spPr>
          <a:xfrm>
            <a:off x="8184232" y="2261113"/>
            <a:ext cx="792088" cy="1372531"/>
          </a:xfrm>
          <a:custGeom>
            <a:avLst/>
            <a:gdLst>
              <a:gd name="connsiteX0" fmla="*/ 0 w 792088"/>
              <a:gd name="connsiteY0" fmla="*/ 0 h 1372531"/>
              <a:gd name="connsiteX1" fmla="*/ 403965 w 792088"/>
              <a:gd name="connsiteY1" fmla="*/ 0 h 1372531"/>
              <a:gd name="connsiteX2" fmla="*/ 792088 w 792088"/>
              <a:gd name="connsiteY2" fmla="*/ 0 h 1372531"/>
              <a:gd name="connsiteX3" fmla="*/ 792088 w 792088"/>
              <a:gd name="connsiteY3" fmla="*/ 471236 h 1372531"/>
              <a:gd name="connsiteX4" fmla="*/ 792088 w 792088"/>
              <a:gd name="connsiteY4" fmla="*/ 956197 h 1372531"/>
              <a:gd name="connsiteX5" fmla="*/ 792088 w 792088"/>
              <a:gd name="connsiteY5" fmla="*/ 1372531 h 1372531"/>
              <a:gd name="connsiteX6" fmla="*/ 403965 w 792088"/>
              <a:gd name="connsiteY6" fmla="*/ 1372531 h 1372531"/>
              <a:gd name="connsiteX7" fmla="*/ 0 w 792088"/>
              <a:gd name="connsiteY7" fmla="*/ 1372531 h 1372531"/>
              <a:gd name="connsiteX8" fmla="*/ 0 w 792088"/>
              <a:gd name="connsiteY8" fmla="*/ 942471 h 1372531"/>
              <a:gd name="connsiteX9" fmla="*/ 0 w 792088"/>
              <a:gd name="connsiteY9" fmla="*/ 457510 h 1372531"/>
              <a:gd name="connsiteX10" fmla="*/ 0 w 792088"/>
              <a:gd name="connsiteY10" fmla="*/ 0 h 137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1372531" extrusionOk="0">
                <a:moveTo>
                  <a:pt x="0" y="0"/>
                </a:moveTo>
                <a:cubicBezTo>
                  <a:pt x="162651" y="-32585"/>
                  <a:pt x="245584" y="27192"/>
                  <a:pt x="403965" y="0"/>
                </a:cubicBezTo>
                <a:cubicBezTo>
                  <a:pt x="562346" y="-27192"/>
                  <a:pt x="619257" y="1481"/>
                  <a:pt x="792088" y="0"/>
                </a:cubicBezTo>
                <a:cubicBezTo>
                  <a:pt x="816465" y="116340"/>
                  <a:pt x="761465" y="313875"/>
                  <a:pt x="792088" y="471236"/>
                </a:cubicBezTo>
                <a:cubicBezTo>
                  <a:pt x="822711" y="628597"/>
                  <a:pt x="769517" y="847890"/>
                  <a:pt x="792088" y="956197"/>
                </a:cubicBezTo>
                <a:cubicBezTo>
                  <a:pt x="814659" y="1064504"/>
                  <a:pt x="780256" y="1217783"/>
                  <a:pt x="792088" y="1372531"/>
                </a:cubicBezTo>
                <a:cubicBezTo>
                  <a:pt x="632808" y="1382762"/>
                  <a:pt x="489116" y="1351162"/>
                  <a:pt x="403965" y="1372531"/>
                </a:cubicBezTo>
                <a:cubicBezTo>
                  <a:pt x="318814" y="1393900"/>
                  <a:pt x="198728" y="1365818"/>
                  <a:pt x="0" y="1372531"/>
                </a:cubicBezTo>
                <a:cubicBezTo>
                  <a:pt x="-16894" y="1276921"/>
                  <a:pt x="19163" y="1104504"/>
                  <a:pt x="0" y="942471"/>
                </a:cubicBezTo>
                <a:cubicBezTo>
                  <a:pt x="-19163" y="780438"/>
                  <a:pt x="11780" y="673089"/>
                  <a:pt x="0" y="457510"/>
                </a:cubicBezTo>
                <a:cubicBezTo>
                  <a:pt x="-11780" y="241931"/>
                  <a:pt x="47529" y="143398"/>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32271869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90787" y="488246"/>
            <a:ext cx="8291264" cy="1143000"/>
          </a:xfrm>
        </p:spPr>
        <p:txBody>
          <a:bodyPr/>
          <a:lstStyle/>
          <a:p>
            <a:r>
              <a:rPr lang="en-US" noProof="0" dirty="0">
                <a:effectLst>
                  <a:outerShdw blurRad="38100" dist="38100" dir="2700000" algn="tl">
                    <a:srgbClr val="FFFFFF"/>
                  </a:outerShdw>
                </a:effectLst>
                <a:latin typeface="Arial Rounded MT Bold" pitchFamily="34" charset="0"/>
              </a:rPr>
              <a:t>CAPP</a:t>
            </a: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7" name="Marcador de número de diapositiva 6"/>
          <p:cNvSpPr>
            <a:spLocks noGrp="1"/>
          </p:cNvSpPr>
          <p:nvPr>
            <p:ph type="sldNum" sz="quarter" idx="12"/>
          </p:nvPr>
        </p:nvSpPr>
        <p:spPr/>
        <p:txBody>
          <a:bodyPr/>
          <a:lstStyle/>
          <a:p>
            <a:pPr>
              <a:defRPr/>
            </a:pPr>
            <a:fld id="{5B34CA36-8F8E-4B33-818A-5383808A46B8}" type="slidenum">
              <a:rPr lang="es-ES" smtClean="0"/>
              <a:pPr>
                <a:defRPr/>
              </a:pPr>
              <a:t>100</a:t>
            </a:fld>
            <a:endParaRPr lang="es-ES"/>
          </a:p>
        </p:txBody>
      </p:sp>
      <p:pic>
        <p:nvPicPr>
          <p:cNvPr id="9" name="Picture 8">
            <a:extLst>
              <a:ext uri="{FF2B5EF4-FFF2-40B4-BE49-F238E27FC236}">
                <a16:creationId xmlns:a16="http://schemas.microsoft.com/office/drawing/2014/main" id="{A1FEC269-6E12-40E4-4A1B-D7EB41B357AB}"/>
              </a:ext>
            </a:extLst>
          </p:cNvPr>
          <p:cNvPicPr>
            <a:picLocks noChangeAspect="1"/>
          </p:cNvPicPr>
          <p:nvPr/>
        </p:nvPicPr>
        <p:blipFill>
          <a:blip r:embed="rId3"/>
          <a:stretch>
            <a:fillRect/>
          </a:stretch>
        </p:blipFill>
        <p:spPr>
          <a:xfrm>
            <a:off x="8098591" y="4616821"/>
            <a:ext cx="3847069" cy="1908523"/>
          </a:xfrm>
          <a:prstGeom prst="rect">
            <a:avLst/>
          </a:prstGeom>
        </p:spPr>
      </p:pic>
      <p:pic>
        <p:nvPicPr>
          <p:cNvPr id="13" name="Picture 2" descr="Figure 5">
            <a:extLst>
              <a:ext uri="{FF2B5EF4-FFF2-40B4-BE49-F238E27FC236}">
                <a16:creationId xmlns:a16="http://schemas.microsoft.com/office/drawing/2014/main" id="{E2C0874C-BD15-DF05-27D8-A960808B9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294" y="1124744"/>
            <a:ext cx="3687346" cy="1762551"/>
          </a:xfrm>
          <a:prstGeom prst="rect">
            <a:avLst/>
          </a:prstGeom>
          <a:noFill/>
          <a:extLst>
            <a:ext uri="{909E8E84-426E-40DD-AFC4-6F175D3DCCD1}">
              <a14:hiddenFill xmlns:a14="http://schemas.microsoft.com/office/drawing/2010/main">
                <a:solidFill>
                  <a:srgbClr val="FFFFFF"/>
                </a:solidFill>
              </a14:hiddenFill>
            </a:ext>
          </a:extLst>
        </p:spPr>
      </p:pic>
      <p:sp>
        <p:nvSpPr>
          <p:cNvPr id="17" name="2 Marcador de contenido">
            <a:extLst>
              <a:ext uri="{FF2B5EF4-FFF2-40B4-BE49-F238E27FC236}">
                <a16:creationId xmlns:a16="http://schemas.microsoft.com/office/drawing/2014/main" id="{49C701F4-20AA-FD62-5072-C791F3EB3C4D}"/>
              </a:ext>
            </a:extLst>
          </p:cNvPr>
          <p:cNvSpPr>
            <a:spLocks noGrp="1"/>
          </p:cNvSpPr>
          <p:nvPr>
            <p:ph idx="1"/>
          </p:nvPr>
        </p:nvSpPr>
        <p:spPr>
          <a:xfrm>
            <a:off x="335360" y="1700807"/>
            <a:ext cx="3528392" cy="4391117"/>
          </a:xfrm>
        </p:spPr>
        <p:txBody>
          <a:bodyPr/>
          <a:lstStyle/>
          <a:p>
            <a:r>
              <a:rPr lang="en-US" sz="2000" dirty="0">
                <a:solidFill>
                  <a:srgbClr val="FF0000"/>
                </a:solidFill>
                <a:sym typeface="Wingdings" panose="05000000000000000000" pitchFamily="2" charset="2"/>
              </a:rPr>
              <a:t>CAPP</a:t>
            </a:r>
            <a:r>
              <a:rPr lang="en-US" sz="2000" dirty="0">
                <a:sym typeface="Wingdings" panose="05000000000000000000" pitchFamily="2" charset="2"/>
              </a:rPr>
              <a:t>: “Center for Axion and Precision Physics” at South Korea</a:t>
            </a:r>
          </a:p>
          <a:p>
            <a:pPr lvl="1"/>
            <a:r>
              <a:rPr lang="en-US" sz="1600" dirty="0">
                <a:sym typeface="Wingdings" panose="05000000000000000000" pitchFamily="2" charset="2"/>
              </a:rPr>
              <a:t>A lot of generic R&amp;D activity (SC cavities,…)</a:t>
            </a:r>
          </a:p>
          <a:p>
            <a:pPr lvl="1"/>
            <a:r>
              <a:rPr lang="es-ES" sz="1600" dirty="0" err="1">
                <a:sym typeface="Wingdings" panose="05000000000000000000" pitchFamily="2" charset="2"/>
              </a:rPr>
              <a:t>Also</a:t>
            </a:r>
            <a:r>
              <a:rPr lang="es-ES" sz="1600" dirty="0">
                <a:sym typeface="Wingdings" panose="05000000000000000000" pitchFamily="2" charset="2"/>
              </a:rPr>
              <a:t> </a:t>
            </a:r>
            <a:r>
              <a:rPr lang="es-ES" sz="1600" dirty="0" err="1">
                <a:sym typeface="Wingdings" panose="05000000000000000000" pitchFamily="2" charset="2"/>
              </a:rPr>
              <a:t>multicell</a:t>
            </a:r>
            <a:r>
              <a:rPr lang="es-ES" sz="1600" dirty="0">
                <a:sym typeface="Wingdings" panose="05000000000000000000" pitchFamily="2" charset="2"/>
              </a:rPr>
              <a:t> </a:t>
            </a:r>
            <a:r>
              <a:rPr lang="es-ES" sz="1600" dirty="0" err="1">
                <a:sym typeface="Wingdings" panose="05000000000000000000" pitchFamily="2" charset="2"/>
              </a:rPr>
              <a:t>setup</a:t>
            </a:r>
            <a:r>
              <a:rPr lang="es-ES" sz="1600" dirty="0">
                <a:sym typeface="Wingdings" panose="05000000000000000000" pitchFamily="2" charset="2"/>
              </a:rPr>
              <a:t> (pizza </a:t>
            </a:r>
            <a:r>
              <a:rPr lang="es-ES" sz="1600" dirty="0" err="1">
                <a:sym typeface="Wingdings" panose="05000000000000000000" pitchFamily="2" charset="2"/>
              </a:rPr>
              <a:t>cavity</a:t>
            </a:r>
            <a:r>
              <a:rPr lang="es-ES" sz="1600" dirty="0">
                <a:sym typeface="Wingdings" panose="05000000000000000000" pitchFamily="2" charset="2"/>
              </a:rPr>
              <a:t>)</a:t>
            </a:r>
          </a:p>
          <a:p>
            <a:pPr lvl="1"/>
            <a:r>
              <a:rPr lang="es-ES" sz="1600" dirty="0" err="1">
                <a:sym typeface="Wingdings" panose="05000000000000000000" pitchFamily="2" charset="2"/>
              </a:rPr>
              <a:t>Several</a:t>
            </a:r>
            <a:r>
              <a:rPr lang="es-ES" sz="1600" dirty="0">
                <a:sym typeface="Wingdings" panose="05000000000000000000" pitchFamily="2" charset="2"/>
              </a:rPr>
              <a:t> experimental </a:t>
            </a:r>
            <a:r>
              <a:rPr lang="es-ES" sz="1600" dirty="0" err="1">
                <a:sym typeface="Wingdings" panose="05000000000000000000" pitchFamily="2" charset="2"/>
              </a:rPr>
              <a:t>platforms</a:t>
            </a:r>
            <a:r>
              <a:rPr lang="es-ES" sz="1600" dirty="0">
                <a:sym typeface="Wingdings" panose="05000000000000000000" pitchFamily="2" charset="2"/>
              </a:rPr>
              <a:t>, </a:t>
            </a:r>
            <a:r>
              <a:rPr lang="es-ES" sz="1600" dirty="0" err="1">
                <a:sym typeface="Wingdings" panose="05000000000000000000" pitchFamily="2" charset="2"/>
              </a:rPr>
              <a:t>already</a:t>
            </a:r>
            <a:r>
              <a:rPr lang="es-ES" sz="1600" dirty="0">
                <a:sym typeface="Wingdings" panose="05000000000000000000" pitchFamily="2" charset="2"/>
              </a:rPr>
              <a:t> </a:t>
            </a:r>
            <a:r>
              <a:rPr lang="es-ES" sz="1600" dirty="0" err="1">
                <a:sym typeface="Wingdings" panose="05000000000000000000" pitchFamily="2" charset="2"/>
              </a:rPr>
              <a:t>producing</a:t>
            </a:r>
            <a:r>
              <a:rPr lang="es-ES" sz="1600" dirty="0">
                <a:sym typeface="Wingdings" panose="05000000000000000000" pitchFamily="2" charset="2"/>
              </a:rPr>
              <a:t> </a:t>
            </a:r>
            <a:r>
              <a:rPr lang="es-ES" sz="1600" dirty="0" err="1">
                <a:sym typeface="Wingdings" panose="05000000000000000000" pitchFamily="2" charset="2"/>
              </a:rPr>
              <a:t>restuls</a:t>
            </a:r>
            <a:r>
              <a:rPr lang="es-ES" sz="1600" dirty="0">
                <a:sym typeface="Wingdings" panose="05000000000000000000" pitchFamily="2" charset="2"/>
              </a:rPr>
              <a:t>…</a:t>
            </a:r>
          </a:p>
          <a:p>
            <a:pPr lvl="1"/>
            <a:endParaRPr lang="es-ES" sz="1600" dirty="0">
              <a:sym typeface="Wingdings" panose="05000000000000000000" pitchFamily="2" charset="2"/>
            </a:endParaRPr>
          </a:p>
          <a:p>
            <a:pPr lvl="1"/>
            <a:endParaRPr lang="es-ES" sz="1600" dirty="0">
              <a:sym typeface="Wingdings" panose="05000000000000000000" pitchFamily="2" charset="2"/>
            </a:endParaRPr>
          </a:p>
          <a:p>
            <a:pPr lvl="1"/>
            <a:endParaRPr lang="en-US" sz="1400" dirty="0"/>
          </a:p>
          <a:p>
            <a:pPr marL="0" indent="0">
              <a:buNone/>
            </a:pPr>
            <a:endParaRPr lang="en-US" sz="1800" dirty="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endParaRPr>
          </a:p>
          <a:p>
            <a:pPr marL="0" indent="0">
              <a:buNone/>
            </a:pPr>
            <a:endParaRPr lang="en-US" sz="1600" noProof="0" dirty="0">
              <a:latin typeface="Arial Rounded MT Bold" pitchFamily="34" charset="0"/>
            </a:endParaRPr>
          </a:p>
          <a:p>
            <a:pPr>
              <a:buNone/>
            </a:pPr>
            <a:endParaRPr lang="en-US" sz="1800" noProof="0" dirty="0">
              <a:latin typeface="Arial Rounded MT Bold" pitchFamily="34" charset="0"/>
            </a:endParaRPr>
          </a:p>
        </p:txBody>
      </p:sp>
      <p:pic>
        <p:nvPicPr>
          <p:cNvPr id="18" name="Picture 17">
            <a:extLst>
              <a:ext uri="{FF2B5EF4-FFF2-40B4-BE49-F238E27FC236}">
                <a16:creationId xmlns:a16="http://schemas.microsoft.com/office/drawing/2014/main" id="{8251A412-4DD3-6C53-6D3C-AC24CADD2570}"/>
              </a:ext>
            </a:extLst>
          </p:cNvPr>
          <p:cNvPicPr>
            <a:picLocks noChangeAspect="1"/>
          </p:cNvPicPr>
          <p:nvPr/>
        </p:nvPicPr>
        <p:blipFill>
          <a:blip r:embed="rId5"/>
          <a:stretch>
            <a:fillRect/>
          </a:stretch>
        </p:blipFill>
        <p:spPr>
          <a:xfrm>
            <a:off x="7970105" y="2892960"/>
            <a:ext cx="4064648" cy="1711732"/>
          </a:xfrm>
          <a:prstGeom prst="rect">
            <a:avLst/>
          </a:prstGeom>
        </p:spPr>
      </p:pic>
      <p:sp>
        <p:nvSpPr>
          <p:cNvPr id="19" name="2 Marcador de contenido">
            <a:extLst>
              <a:ext uri="{FF2B5EF4-FFF2-40B4-BE49-F238E27FC236}">
                <a16:creationId xmlns:a16="http://schemas.microsoft.com/office/drawing/2014/main" id="{CB452F61-5E8E-0F26-6062-617205269263}"/>
              </a:ext>
            </a:extLst>
          </p:cNvPr>
          <p:cNvSpPr txBox="1">
            <a:spLocks/>
          </p:cNvSpPr>
          <p:nvPr/>
        </p:nvSpPr>
        <p:spPr bwMode="auto">
          <a:xfrm>
            <a:off x="4483512" y="1553267"/>
            <a:ext cx="3528392" cy="43911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ES" sz="1600" dirty="0">
                <a:sym typeface="Wingdings" panose="05000000000000000000" pitchFamily="2" charset="2"/>
              </a:rPr>
              <a:t>CAPP18T: </a:t>
            </a:r>
            <a:r>
              <a:rPr lang="es-ES" sz="1600" dirty="0" err="1">
                <a:sym typeface="Wingdings" panose="05000000000000000000" pitchFamily="2" charset="2"/>
              </a:rPr>
              <a:t>Search</a:t>
            </a:r>
            <a:r>
              <a:rPr lang="es-ES" sz="1600" dirty="0">
                <a:sym typeface="Wingdings" panose="05000000000000000000" pitchFamily="2" charset="2"/>
              </a:rPr>
              <a:t> in a 18T </a:t>
            </a:r>
            <a:r>
              <a:rPr lang="es-ES" sz="1600" dirty="0" err="1">
                <a:sym typeface="Wingdings" panose="05000000000000000000" pitchFamily="2" charset="2"/>
              </a:rPr>
              <a:t>magnet</a:t>
            </a:r>
            <a:r>
              <a:rPr lang="es-ES" sz="1600" dirty="0">
                <a:sym typeface="Wingdings" panose="05000000000000000000" pitchFamily="2" charset="2"/>
              </a:rPr>
              <a:t> @ ~20</a:t>
            </a:r>
            <a:r>
              <a:rPr lang="es-ES" sz="1600" dirty="0">
                <a:latin typeface="Symbol" pitchFamily="2" charset="2"/>
                <a:sym typeface="Wingdings" panose="05000000000000000000" pitchFamily="2" charset="2"/>
              </a:rPr>
              <a:t>m</a:t>
            </a:r>
            <a:r>
              <a:rPr lang="es-ES" sz="1600" dirty="0">
                <a:sym typeface="Wingdings" panose="05000000000000000000" pitchFamily="2" charset="2"/>
              </a:rPr>
              <a:t>eV (</a:t>
            </a:r>
            <a:r>
              <a:rPr lang="es-ES" sz="1600" dirty="0" err="1">
                <a:sym typeface="Wingdings" panose="05000000000000000000" pitchFamily="2" charset="2"/>
              </a:rPr>
              <a:t>Phys</a:t>
            </a:r>
            <a:r>
              <a:rPr lang="es-ES" sz="1600" dirty="0">
                <a:sym typeface="Wingdings" panose="05000000000000000000" pitchFamily="2" charset="2"/>
              </a:rPr>
              <a:t>. Rev. </a:t>
            </a:r>
            <a:r>
              <a:rPr lang="es-ES" sz="1600" dirty="0" err="1">
                <a:sym typeface="Wingdings" panose="05000000000000000000" pitchFamily="2" charset="2"/>
              </a:rPr>
              <a:t>Lett</a:t>
            </a:r>
            <a:r>
              <a:rPr lang="es-ES" sz="1600" dirty="0">
                <a:sym typeface="Wingdings" panose="05000000000000000000" pitchFamily="2" charset="2"/>
              </a:rPr>
              <a:t>. 128, 241805)</a:t>
            </a:r>
          </a:p>
          <a:p>
            <a:pPr lvl="1"/>
            <a:endParaRPr lang="es-ES" sz="1600" dirty="0">
              <a:sym typeface="Wingdings" panose="05000000000000000000" pitchFamily="2" charset="2"/>
            </a:endParaRPr>
          </a:p>
          <a:p>
            <a:pPr lvl="1"/>
            <a:endParaRPr lang="es-ES" sz="1600" dirty="0">
              <a:sym typeface="Wingdings" panose="05000000000000000000" pitchFamily="2" charset="2"/>
            </a:endParaRPr>
          </a:p>
          <a:p>
            <a:pPr lvl="1"/>
            <a:endParaRPr lang="es-ES" sz="1600" dirty="0">
              <a:sym typeface="Wingdings" panose="05000000000000000000" pitchFamily="2" charset="2"/>
            </a:endParaRPr>
          </a:p>
          <a:p>
            <a:pPr lvl="1"/>
            <a:r>
              <a:rPr lang="es-ES" sz="1600" dirty="0">
                <a:sym typeface="Wingdings" panose="05000000000000000000" pitchFamily="2" charset="2"/>
              </a:rPr>
              <a:t>CAPP-PACE: </a:t>
            </a:r>
            <a:r>
              <a:rPr lang="es-ES" sz="1600" dirty="0" err="1">
                <a:sym typeface="Wingdings" panose="05000000000000000000" pitchFamily="2" charset="2"/>
              </a:rPr>
              <a:t>near</a:t>
            </a:r>
            <a:r>
              <a:rPr lang="es-ES" sz="1600" dirty="0">
                <a:sym typeface="Wingdings" panose="05000000000000000000" pitchFamily="2" charset="2"/>
              </a:rPr>
              <a:t> quantum-</a:t>
            </a:r>
            <a:r>
              <a:rPr lang="es-ES" sz="1600" dirty="0" err="1">
                <a:sym typeface="Wingdings" panose="05000000000000000000" pitchFamily="2" charset="2"/>
              </a:rPr>
              <a:t>limited</a:t>
            </a:r>
            <a:r>
              <a:rPr lang="es-ES" sz="1600" dirty="0">
                <a:sym typeface="Wingdings" panose="05000000000000000000" pitchFamily="2" charset="2"/>
              </a:rPr>
              <a:t> </a:t>
            </a:r>
            <a:r>
              <a:rPr lang="es-ES" sz="1600" dirty="0" err="1">
                <a:sym typeface="Wingdings" panose="05000000000000000000" pitchFamily="2" charset="2"/>
              </a:rPr>
              <a:t>search</a:t>
            </a:r>
            <a:r>
              <a:rPr lang="es-ES" sz="1600" dirty="0">
                <a:sym typeface="Wingdings" panose="05000000000000000000" pitchFamily="2" charset="2"/>
              </a:rPr>
              <a:t> </a:t>
            </a:r>
            <a:r>
              <a:rPr lang="es-ES" sz="1600" dirty="0" err="1">
                <a:sym typeface="Wingdings" panose="05000000000000000000" pitchFamily="2" charset="2"/>
              </a:rPr>
              <a:t>with</a:t>
            </a:r>
            <a:r>
              <a:rPr lang="es-ES" sz="1600" dirty="0">
                <a:sym typeface="Wingdings" panose="05000000000000000000" pitchFamily="2" charset="2"/>
              </a:rPr>
              <a:t> JPA (2207.13597)</a:t>
            </a:r>
          </a:p>
          <a:p>
            <a:pPr lvl="1"/>
            <a:endParaRPr lang="es-ES" sz="1600" dirty="0">
              <a:sym typeface="Wingdings" panose="05000000000000000000" pitchFamily="2" charset="2"/>
            </a:endParaRPr>
          </a:p>
          <a:p>
            <a:pPr lvl="1"/>
            <a:endParaRPr lang="es-ES" sz="1600" dirty="0">
              <a:sym typeface="Wingdings" panose="05000000000000000000" pitchFamily="2" charset="2"/>
            </a:endParaRPr>
          </a:p>
          <a:p>
            <a:pPr lvl="1"/>
            <a:r>
              <a:rPr lang="en-GB" sz="1600" dirty="0"/>
              <a:t>CAPP-12T: Search in a 12T magnet with JPA @ ~4</a:t>
            </a:r>
            <a:r>
              <a:rPr lang="es-ES" sz="1600" dirty="0" err="1">
                <a:latin typeface="Symbol" pitchFamily="2" charset="2"/>
                <a:sym typeface="Wingdings" panose="05000000000000000000" pitchFamily="2" charset="2"/>
              </a:rPr>
              <a:t>m</a:t>
            </a:r>
            <a:r>
              <a:rPr lang="es-ES" sz="1600" dirty="0" err="1">
                <a:sym typeface="Wingdings" panose="05000000000000000000" pitchFamily="2" charset="2"/>
              </a:rPr>
              <a:t>eV</a:t>
            </a:r>
            <a:r>
              <a:rPr lang="es-ES" sz="1600" dirty="0">
                <a:sym typeface="Wingdings" panose="05000000000000000000" pitchFamily="2" charset="2"/>
              </a:rPr>
              <a:t> (</a:t>
            </a:r>
            <a:r>
              <a:rPr lang="es-ES" sz="1600" dirty="0" err="1">
                <a:sym typeface="Wingdings" panose="05000000000000000000" pitchFamily="2" charset="2"/>
              </a:rPr>
              <a:t>presented</a:t>
            </a:r>
            <a:r>
              <a:rPr lang="es-ES" sz="1600" dirty="0">
                <a:sym typeface="Wingdings" panose="05000000000000000000" pitchFamily="2" charset="2"/>
              </a:rPr>
              <a:t> in Patras 2022)</a:t>
            </a:r>
          </a:p>
          <a:p>
            <a:pPr lvl="1"/>
            <a:endParaRPr lang="en-US" sz="1400" dirty="0"/>
          </a:p>
          <a:p>
            <a:pPr marL="0" indent="0">
              <a:buFont typeface="Arial" pitchFamily="34" charset="0"/>
              <a:buNone/>
            </a:pPr>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p>
          <a:p>
            <a:pPr marL="0" indent="0">
              <a:buFont typeface="Arial" pitchFamily="34" charset="0"/>
              <a:buNone/>
            </a:pPr>
            <a:endParaRPr lang="en-US" sz="1600" dirty="0"/>
          </a:p>
          <a:p>
            <a:pPr>
              <a:buFont typeface="Arial" pitchFamily="34" charset="0"/>
              <a:buNone/>
            </a:pPr>
            <a:endParaRPr lang="en-US" sz="1800" dirty="0"/>
          </a:p>
        </p:txBody>
      </p:sp>
      <p:sp>
        <p:nvSpPr>
          <p:cNvPr id="21" name="Left Brace 20">
            <a:extLst>
              <a:ext uri="{FF2B5EF4-FFF2-40B4-BE49-F238E27FC236}">
                <a16:creationId xmlns:a16="http://schemas.microsoft.com/office/drawing/2014/main" id="{DEA3747E-9ED5-DF79-A0CF-F0F913CB32E5}"/>
              </a:ext>
            </a:extLst>
          </p:cNvPr>
          <p:cNvSpPr/>
          <p:nvPr/>
        </p:nvSpPr>
        <p:spPr>
          <a:xfrm>
            <a:off x="4165600" y="1553267"/>
            <a:ext cx="850280" cy="4391117"/>
          </a:xfrm>
          <a:prstGeom prst="leftBrace">
            <a:avLst>
              <a:gd name="adj1" fmla="val 8333"/>
              <a:gd name="adj2" fmla="val 62170"/>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ES"/>
          </a:p>
        </p:txBody>
      </p:sp>
    </p:spTree>
    <p:extLst>
      <p:ext uri="{BB962C8B-B14F-4D97-AF65-F5344CB8AC3E}">
        <p14:creationId xmlns:p14="http://schemas.microsoft.com/office/powerpoint/2010/main" val="58944326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9479818" y="1606461"/>
            <a:ext cx="2204637" cy="1732429"/>
          </a:xfrm>
          <a:prstGeom prst="rect">
            <a:avLst/>
          </a:prstGeom>
        </p:spPr>
      </p:pic>
      <p:sp>
        <p:nvSpPr>
          <p:cNvPr id="2" name="1 Título"/>
          <p:cNvSpPr>
            <a:spLocks noGrp="1"/>
          </p:cNvSpPr>
          <p:nvPr>
            <p:ph type="title"/>
          </p:nvPr>
        </p:nvSpPr>
        <p:spPr>
          <a:xfrm>
            <a:off x="1919536" y="332656"/>
            <a:ext cx="8291264" cy="1143000"/>
          </a:xfrm>
        </p:spPr>
        <p:txBody>
          <a:bodyPr/>
          <a:lstStyle/>
          <a:p>
            <a:r>
              <a:rPr lang="en-US" sz="3600" noProof="0" dirty="0">
                <a:effectLst>
                  <a:outerShdw blurRad="38100" dist="38100" dir="2700000" algn="tl">
                    <a:srgbClr val="FFFFFF"/>
                  </a:outerShdw>
                </a:effectLst>
                <a:latin typeface="Arial Rounded MT Bold" pitchFamily="34" charset="0"/>
              </a:rPr>
              <a:t>New cavity designs to increase V</a:t>
            </a:r>
          </a:p>
        </p:txBody>
      </p:sp>
      <p:sp>
        <p:nvSpPr>
          <p:cNvPr id="20" name="2 Marcador de contenido"/>
          <p:cNvSpPr>
            <a:spLocks noGrp="1"/>
          </p:cNvSpPr>
          <p:nvPr>
            <p:ph idx="1"/>
          </p:nvPr>
        </p:nvSpPr>
        <p:spPr>
          <a:xfrm>
            <a:off x="623391" y="1412776"/>
            <a:ext cx="8439551" cy="4525963"/>
          </a:xfrm>
        </p:spPr>
        <p:txBody>
          <a:bodyPr/>
          <a:lstStyle/>
          <a:p>
            <a:r>
              <a:rPr lang="en-US" sz="2000" noProof="0" dirty="0">
                <a:latin typeface="Arial Rounded MT Bold" pitchFamily="34" charset="0"/>
              </a:rPr>
              <a:t>Combining the power of many smaller cavities is possible but challenging -&gt; “phase matching”</a:t>
            </a:r>
          </a:p>
          <a:p>
            <a:pPr lvl="1"/>
            <a:r>
              <a:rPr lang="en-US" sz="1600" noProof="0" dirty="0">
                <a:latin typeface="Arial Rounded MT Bold" pitchFamily="34" charset="0"/>
                <a:sym typeface="Wingdings" pitchFamily="2" charset="2"/>
              </a:rPr>
              <a:t>Probably only possible for “a few” cavities</a:t>
            </a:r>
            <a:endParaRPr lang="en-US" sz="1400" noProof="0" dirty="0">
              <a:latin typeface="Arial Rounded MT Bold" pitchFamily="34" charset="0"/>
              <a:sym typeface="Wingdings" pitchFamily="2" charset="2"/>
            </a:endParaRPr>
          </a:p>
          <a:p>
            <a:pPr>
              <a:buNone/>
            </a:pPr>
            <a:r>
              <a:rPr lang="en-US" sz="1600" noProof="0" dirty="0">
                <a:latin typeface="Arial Rounded MT Bold" pitchFamily="34" charset="0"/>
              </a:rPr>
              <a:t>	</a:t>
            </a:r>
            <a:endParaRPr lang="en-US" sz="2000" noProof="0" dirty="0">
              <a:latin typeface="Arial Rounded MT Bold" pitchFamily="34" charset="0"/>
            </a:endParaRPr>
          </a:p>
          <a:p>
            <a:r>
              <a:rPr lang="es-ES" sz="2000" noProof="0" dirty="0">
                <a:latin typeface="Arial Rounded MT Bold" pitchFamily="34" charset="0"/>
              </a:rPr>
              <a:t>New </a:t>
            </a:r>
            <a:r>
              <a:rPr lang="es-ES" sz="2000" noProof="0" dirty="0" err="1">
                <a:latin typeface="Arial Rounded MT Bold" pitchFamily="34" charset="0"/>
              </a:rPr>
              <a:t>cavity</a:t>
            </a:r>
            <a:r>
              <a:rPr lang="es-ES" sz="2000" noProof="0" dirty="0">
                <a:latin typeface="Arial Rounded MT Bold" pitchFamily="34" charset="0"/>
              </a:rPr>
              <a:t> </a:t>
            </a:r>
            <a:r>
              <a:rPr lang="es-ES" sz="2000" noProof="0" dirty="0" err="1">
                <a:latin typeface="Arial Rounded MT Bold" pitchFamily="34" charset="0"/>
              </a:rPr>
              <a:t>designs</a:t>
            </a:r>
            <a:r>
              <a:rPr lang="es-ES" sz="2000" dirty="0">
                <a:latin typeface="Arial Rounded MT Bold" pitchFamily="34" charset="0"/>
              </a:rPr>
              <a:t> to “</a:t>
            </a:r>
            <a:r>
              <a:rPr lang="es-ES" sz="2000" dirty="0" err="1">
                <a:latin typeface="Arial Rounded MT Bold" pitchFamily="34" charset="0"/>
              </a:rPr>
              <a:t>decouple</a:t>
            </a:r>
            <a:r>
              <a:rPr lang="es-ES" sz="2000" dirty="0">
                <a:latin typeface="Arial Rounded MT Bold" pitchFamily="34" charset="0"/>
              </a:rPr>
              <a:t>” </a:t>
            </a:r>
            <a:r>
              <a:rPr lang="es-ES" sz="2000" i="1" dirty="0">
                <a:latin typeface="Times New Roman" panose="02020603050405020304" pitchFamily="18" charset="0"/>
                <a:cs typeface="Times New Roman" panose="02020603050405020304" pitchFamily="18" charset="0"/>
              </a:rPr>
              <a:t>V</a:t>
            </a:r>
            <a:r>
              <a:rPr lang="es-ES" sz="2000" dirty="0">
                <a:latin typeface="Arial Rounded MT Bold" pitchFamily="34" charset="0"/>
              </a:rPr>
              <a:t> </a:t>
            </a:r>
            <a:r>
              <a:rPr lang="es-ES" sz="2000" dirty="0" err="1">
                <a:latin typeface="Arial Rounded MT Bold" pitchFamily="34" charset="0"/>
              </a:rPr>
              <a:t>from</a:t>
            </a:r>
            <a:r>
              <a:rPr lang="es-ES" sz="2000" dirty="0">
                <a:latin typeface="Arial Rounded MT Bold" pitchFamily="34" charset="0"/>
              </a:rPr>
              <a:t> </a:t>
            </a:r>
            <a:r>
              <a:rPr lang="es-ES" sz="2000" i="1" dirty="0" err="1">
                <a:latin typeface="Times New Roman" panose="02020603050405020304" pitchFamily="18" charset="0"/>
                <a:cs typeface="Times New Roman" panose="02020603050405020304" pitchFamily="18" charset="0"/>
              </a:rPr>
              <a:t>m</a:t>
            </a:r>
            <a:r>
              <a:rPr lang="es-ES" sz="2000" i="1" baseline="-25000" dirty="0" err="1">
                <a:latin typeface="Times New Roman" panose="02020603050405020304" pitchFamily="18" charset="0"/>
                <a:cs typeface="Times New Roman" panose="02020603050405020304" pitchFamily="18" charset="0"/>
              </a:rPr>
              <a:t>a</a:t>
            </a:r>
            <a:r>
              <a:rPr lang="es-ES" sz="2000" dirty="0">
                <a:latin typeface="Arial Rounded MT Bold" pitchFamily="34" charset="0"/>
              </a:rPr>
              <a:t>, and </a:t>
            </a:r>
            <a:r>
              <a:rPr lang="es-ES" sz="2000" dirty="0" err="1">
                <a:latin typeface="Arial Rounded MT Bold" pitchFamily="34" charset="0"/>
              </a:rPr>
              <a:t>go</a:t>
            </a:r>
            <a:r>
              <a:rPr lang="es-ES" sz="2000" dirty="0">
                <a:latin typeface="Arial Rounded MT Bold" pitchFamily="34" charset="0"/>
              </a:rPr>
              <a:t> for </a:t>
            </a:r>
            <a:r>
              <a:rPr lang="es-ES" sz="2000" dirty="0" err="1">
                <a:latin typeface="Arial Rounded MT Bold" pitchFamily="34" charset="0"/>
              </a:rPr>
              <a:t>larger</a:t>
            </a:r>
            <a:r>
              <a:rPr lang="es-ES" sz="2000" dirty="0">
                <a:latin typeface="Arial Rounded MT Bold" pitchFamily="34" charset="0"/>
              </a:rPr>
              <a:t> </a:t>
            </a:r>
            <a:r>
              <a:rPr lang="es-ES" sz="2000" dirty="0" err="1">
                <a:latin typeface="Arial Rounded MT Bold" pitchFamily="34" charset="0"/>
              </a:rPr>
              <a:t>effective</a:t>
            </a:r>
            <a:r>
              <a:rPr lang="es-ES" sz="2000" dirty="0">
                <a:latin typeface="Arial Rounded MT Bold" pitchFamily="34" charset="0"/>
              </a:rPr>
              <a:t> </a:t>
            </a:r>
            <a:r>
              <a:rPr lang="es-ES" sz="2000" i="1" dirty="0">
                <a:latin typeface="Times New Roman" panose="02020603050405020304" pitchFamily="18" charset="0"/>
                <a:cs typeface="Times New Roman" panose="02020603050405020304" pitchFamily="18" charset="0"/>
              </a:rPr>
              <a:t>V</a:t>
            </a:r>
            <a:r>
              <a:rPr lang="es-ES" sz="2000" dirty="0">
                <a:latin typeface="Arial Rounded MT Bold" pitchFamily="34" charset="0"/>
              </a:rPr>
              <a:t> </a:t>
            </a:r>
            <a:r>
              <a:rPr lang="es-ES" sz="2000" i="1" dirty="0">
                <a:latin typeface="Arial Rounded MT Bold" pitchFamily="34" charset="0"/>
              </a:rPr>
              <a:t>and</a:t>
            </a:r>
            <a:r>
              <a:rPr lang="es-ES" sz="2000" dirty="0">
                <a:latin typeface="Arial Rounded MT Bold" pitchFamily="34" charset="0"/>
              </a:rPr>
              <a:t> </a:t>
            </a:r>
            <a:r>
              <a:rPr lang="es-ES" sz="2000" dirty="0" err="1">
                <a:latin typeface="Arial Rounded MT Bold" pitchFamily="34" charset="0"/>
              </a:rPr>
              <a:t>larger</a:t>
            </a:r>
            <a:r>
              <a:rPr lang="es-ES" sz="2000" dirty="0">
                <a:latin typeface="Arial Rounded MT Bold" pitchFamily="34" charset="0"/>
              </a:rPr>
              <a:t> </a:t>
            </a:r>
            <a:r>
              <a:rPr lang="es-ES" sz="2000" i="1" dirty="0">
                <a:latin typeface="Times New Roman" panose="02020603050405020304" pitchFamily="18" charset="0"/>
                <a:cs typeface="Times New Roman" panose="02020603050405020304" pitchFamily="18" charset="0"/>
              </a:rPr>
              <a:t>m</a:t>
            </a:r>
            <a:r>
              <a:rPr lang="es-ES" sz="2000" i="1" baseline="-25000" dirty="0">
                <a:latin typeface="Times New Roman" panose="02020603050405020304" pitchFamily="18" charset="0"/>
                <a:cs typeface="Times New Roman" panose="02020603050405020304" pitchFamily="18" charset="0"/>
              </a:rPr>
              <a:t>a</a:t>
            </a:r>
            <a:r>
              <a:rPr lang="es-ES" sz="2000" dirty="0">
                <a:latin typeface="Arial Rounded MT Bold" pitchFamily="34" charset="0"/>
              </a:rPr>
              <a:t>.</a:t>
            </a:r>
            <a:endParaRPr lang="en-US" sz="2000" noProof="0" dirty="0">
              <a:latin typeface="Arial Rounded MT Bold" pitchFamily="34" charset="0"/>
            </a:endParaRPr>
          </a:p>
          <a:p>
            <a:pPr marL="0" indent="0">
              <a:buNone/>
            </a:pPr>
            <a:endParaRPr lang="en-US" sz="1600" noProof="0" dirty="0">
              <a:latin typeface="Arial Rounded MT Bold" pitchFamily="34" charset="0"/>
            </a:endParaRPr>
          </a:p>
          <a:p>
            <a:pPr>
              <a:buNone/>
            </a:pPr>
            <a:endParaRPr lang="en-US" sz="1800" noProof="0" dirty="0">
              <a:latin typeface="Arial Rounded MT Bold" pitchFamily="34" charset="0"/>
            </a:endParaRPr>
          </a:p>
        </p:txBody>
      </p:sp>
      <p:sp>
        <p:nvSpPr>
          <p:cNvPr id="22" name="Flecha derecha 11"/>
          <p:cNvSpPr/>
          <p:nvPr/>
        </p:nvSpPr>
        <p:spPr>
          <a:xfrm rot="20728195">
            <a:off x="8504312" y="2008011"/>
            <a:ext cx="850051" cy="363849"/>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9" name="18 Rectángulo"/>
          <p:cNvSpPr/>
          <p:nvPr/>
        </p:nvSpPr>
        <p:spPr>
          <a:xfrm>
            <a:off x="9896692" y="1457428"/>
            <a:ext cx="1370888" cy="2616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100" b="0" dirty="0">
                <a:latin typeface="Arial Rounded MT Bold" pitchFamily="34" charset="0"/>
              </a:rPr>
              <a:t>ADMX R&amp;D</a:t>
            </a:r>
          </a:p>
        </p:txBody>
      </p:sp>
      <p:pic>
        <p:nvPicPr>
          <p:cNvPr id="11" name="Imagen 10"/>
          <p:cNvPicPr>
            <a:picLocks noChangeAspect="1"/>
          </p:cNvPicPr>
          <p:nvPr/>
        </p:nvPicPr>
        <p:blipFill>
          <a:blip r:embed="rId3"/>
          <a:stretch>
            <a:fillRect/>
          </a:stretch>
        </p:blipFill>
        <p:spPr>
          <a:xfrm>
            <a:off x="579156" y="4418365"/>
            <a:ext cx="2932697" cy="1530334"/>
          </a:xfrm>
          <a:prstGeom prst="rect">
            <a:avLst/>
          </a:prstGeom>
        </p:spPr>
      </p:pic>
      <p:sp>
        <p:nvSpPr>
          <p:cNvPr id="12" name="Rectángulo 11"/>
          <p:cNvSpPr/>
          <p:nvPr/>
        </p:nvSpPr>
        <p:spPr>
          <a:xfrm>
            <a:off x="551384" y="3683059"/>
            <a:ext cx="4297228" cy="754053"/>
          </a:xfrm>
          <a:prstGeom prst="rect">
            <a:avLst/>
          </a:prstGeom>
        </p:spPr>
        <p:txBody>
          <a:bodyPr wrap="square">
            <a:spAutoFit/>
          </a:bodyPr>
          <a:lstStyle/>
          <a:p>
            <a:r>
              <a:rPr lang="en-US" sz="1600" dirty="0">
                <a:solidFill>
                  <a:srgbClr val="0070C0"/>
                </a:solidFill>
                <a:latin typeface="Arial Rounded MT Bold" pitchFamily="34" charset="0"/>
              </a:rPr>
              <a:t>Long thin cavities: ma is fixed by small dimensions, but V can be ~larger</a:t>
            </a:r>
          </a:p>
          <a:p>
            <a:pPr>
              <a:buNone/>
            </a:pPr>
            <a:r>
              <a:rPr lang="en-US" sz="1050" dirty="0">
                <a:solidFill>
                  <a:srgbClr val="0070C0"/>
                </a:solidFill>
                <a:latin typeface="Arial Rounded MT Bold" pitchFamily="34" charset="0"/>
              </a:rPr>
              <a:t>	</a:t>
            </a:r>
            <a:endParaRPr lang="en-US" sz="1600" dirty="0">
              <a:solidFill>
                <a:srgbClr val="0070C0"/>
              </a:solidFill>
            </a:endParaRPr>
          </a:p>
        </p:txBody>
      </p:sp>
      <p:sp>
        <p:nvSpPr>
          <p:cNvPr id="23" name="Rectángulo 22"/>
          <p:cNvSpPr/>
          <p:nvPr/>
        </p:nvSpPr>
        <p:spPr>
          <a:xfrm>
            <a:off x="1511504" y="5651789"/>
            <a:ext cx="2000350"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400" dirty="0">
                <a:latin typeface="Arial Rounded MT Bold" pitchFamily="34" charset="0"/>
              </a:rPr>
              <a:t>CAST-CAPP project</a:t>
            </a:r>
          </a:p>
          <a:p>
            <a:pPr algn="ctr">
              <a:buNone/>
            </a:pPr>
            <a:r>
              <a:rPr lang="en-US" sz="1400" dirty="0">
                <a:latin typeface="Arial Rounded MT Bold" pitchFamily="34" charset="0"/>
              </a:rPr>
              <a:t>in the CAST magnet</a:t>
            </a:r>
          </a:p>
        </p:txBody>
      </p:sp>
      <p:pic>
        <p:nvPicPr>
          <p:cNvPr id="13" name="Imagen 12"/>
          <p:cNvPicPr>
            <a:picLocks noChangeAspect="1"/>
          </p:cNvPicPr>
          <p:nvPr/>
        </p:nvPicPr>
        <p:blipFill>
          <a:blip r:embed="rId4"/>
          <a:stretch>
            <a:fillRect/>
          </a:stretch>
        </p:blipFill>
        <p:spPr>
          <a:xfrm>
            <a:off x="6012749" y="4221088"/>
            <a:ext cx="2580496" cy="1365534"/>
          </a:xfrm>
          <a:prstGeom prst="rect">
            <a:avLst/>
          </a:prstGeom>
        </p:spPr>
      </p:pic>
      <p:pic>
        <p:nvPicPr>
          <p:cNvPr id="15" name="Picture 3"/>
          <p:cNvPicPr>
            <a:picLocks noChangeAspect="1" noChangeArrowheads="1"/>
          </p:cNvPicPr>
          <p:nvPr/>
        </p:nvPicPr>
        <p:blipFill>
          <a:blip r:embed="rId5" cstate="print"/>
          <a:srcRect/>
          <a:stretch>
            <a:fillRect/>
          </a:stretch>
        </p:blipFill>
        <p:spPr bwMode="auto">
          <a:xfrm>
            <a:off x="3656656" y="4506259"/>
            <a:ext cx="2353444" cy="1317929"/>
          </a:xfrm>
          <a:prstGeom prst="rect">
            <a:avLst/>
          </a:prstGeom>
          <a:noFill/>
          <a:ln w="9525">
            <a:noFill/>
            <a:miter lim="800000"/>
            <a:headEnd/>
            <a:tailEnd/>
          </a:ln>
        </p:spPr>
      </p:pic>
      <p:sp>
        <p:nvSpPr>
          <p:cNvPr id="24" name="Rectángulo 23"/>
          <p:cNvSpPr/>
          <p:nvPr/>
        </p:nvSpPr>
        <p:spPr>
          <a:xfrm>
            <a:off x="4968167" y="3754487"/>
            <a:ext cx="6456425" cy="538609"/>
          </a:xfrm>
          <a:prstGeom prst="rect">
            <a:avLst/>
          </a:prstGeom>
        </p:spPr>
        <p:txBody>
          <a:bodyPr wrap="square">
            <a:spAutoFit/>
          </a:bodyPr>
          <a:lstStyle/>
          <a:p>
            <a:r>
              <a:rPr lang="en-US" dirty="0">
                <a:solidFill>
                  <a:srgbClr val="0070C0"/>
                </a:solidFill>
                <a:latin typeface="Arial Rounded MT Bold" pitchFamily="34" charset="0"/>
              </a:rPr>
              <a:t>Properly designed arrays of cavities with couplings</a:t>
            </a:r>
          </a:p>
          <a:p>
            <a:pPr>
              <a:buNone/>
            </a:pPr>
            <a:r>
              <a:rPr lang="en-US" sz="1100" dirty="0">
                <a:latin typeface="Arial Rounded MT Bold" pitchFamily="34" charset="0"/>
              </a:rPr>
              <a:t>	</a:t>
            </a:r>
            <a:endParaRPr lang="en-US" dirty="0"/>
          </a:p>
        </p:txBody>
      </p:sp>
      <p:sp>
        <p:nvSpPr>
          <p:cNvPr id="10" name="Rectángulo 9"/>
          <p:cNvSpPr/>
          <p:nvPr/>
        </p:nvSpPr>
        <p:spPr>
          <a:xfrm>
            <a:off x="5178999" y="5570656"/>
            <a:ext cx="2724851"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400" dirty="0">
                <a:latin typeface="Arial Rounded MT Bold" pitchFamily="34" charset="0"/>
              </a:rPr>
              <a:t>RADES project</a:t>
            </a:r>
          </a:p>
          <a:p>
            <a:pPr algn="ctr">
              <a:buNone/>
            </a:pPr>
            <a:r>
              <a:rPr lang="en-US" sz="1400" dirty="0">
                <a:latin typeface="Arial Rounded MT Bold" pitchFamily="34" charset="0"/>
              </a:rPr>
              <a:t>Filter-like cavities </a:t>
            </a:r>
          </a:p>
          <a:p>
            <a:pPr algn="ctr">
              <a:buNone/>
            </a:pPr>
            <a:r>
              <a:rPr lang="en-US" sz="1400" dirty="0">
                <a:latin typeface="Arial Rounded MT Bold" pitchFamily="34" charset="0"/>
              </a:rPr>
              <a:t>in the CAST magnet at CERN</a:t>
            </a:r>
          </a:p>
        </p:txBody>
      </p:sp>
      <p:pic>
        <p:nvPicPr>
          <p:cNvPr id="21" name="Imagen 20"/>
          <p:cNvPicPr>
            <a:picLocks noChangeAspect="1"/>
          </p:cNvPicPr>
          <p:nvPr/>
        </p:nvPicPr>
        <p:blipFill>
          <a:blip r:embed="rId6"/>
          <a:stretch>
            <a:fillRect/>
          </a:stretch>
        </p:blipFill>
        <p:spPr>
          <a:xfrm>
            <a:off x="8760296" y="4260315"/>
            <a:ext cx="2057744" cy="1711205"/>
          </a:xfrm>
          <a:prstGeom prst="rect">
            <a:avLst/>
          </a:prstGeom>
        </p:spPr>
      </p:pic>
      <p:sp>
        <p:nvSpPr>
          <p:cNvPr id="26" name="Rectángulo 25"/>
          <p:cNvSpPr/>
          <p:nvPr/>
        </p:nvSpPr>
        <p:spPr>
          <a:xfrm>
            <a:off x="8857875" y="5847655"/>
            <a:ext cx="1740025" cy="52322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400" dirty="0">
                <a:latin typeface="Arial Rounded MT Bold" pitchFamily="34" charset="0"/>
              </a:rPr>
              <a:t>“Pizza cavity”</a:t>
            </a:r>
          </a:p>
          <a:p>
            <a:pPr algn="ctr">
              <a:buNone/>
            </a:pPr>
            <a:r>
              <a:rPr lang="en-US" sz="1400" dirty="0">
                <a:latin typeface="Arial Rounded MT Bold" pitchFamily="34" charset="0"/>
              </a:rPr>
              <a:t>at CAPP</a:t>
            </a:r>
          </a:p>
        </p:txBody>
      </p:sp>
      <p:sp>
        <p:nvSpPr>
          <p:cNvPr id="25" name="Rectángulo 24"/>
          <p:cNvSpPr/>
          <p:nvPr/>
        </p:nvSpPr>
        <p:spPr>
          <a:xfrm>
            <a:off x="10818040" y="5283205"/>
            <a:ext cx="131955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400" dirty="0">
                <a:latin typeface="Arial Rounded MT Bold" pitchFamily="34" charset="0"/>
              </a:rPr>
              <a:t>*Also ORGAN project in </a:t>
            </a:r>
            <a:r>
              <a:rPr lang="en-US" sz="1400" dirty="0" err="1">
                <a:latin typeface="Arial Rounded MT Bold" pitchFamily="34" charset="0"/>
              </a:rPr>
              <a:t>Autralia</a:t>
            </a:r>
            <a:endParaRPr lang="en-US" sz="1400" dirty="0">
              <a:latin typeface="Arial Rounded MT Bold" pitchFamily="34" charset="0"/>
            </a:endParaRPr>
          </a:p>
        </p:txBody>
      </p:sp>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101</a:t>
            </a:fld>
            <a:endParaRPr lang="es-E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332656"/>
            <a:ext cx="6624736" cy="1143000"/>
          </a:xfrm>
        </p:spPr>
        <p:txBody>
          <a:bodyPr/>
          <a:lstStyle/>
          <a:p>
            <a:r>
              <a:rPr lang="en-US" sz="3600" noProof="0" dirty="0">
                <a:effectLst>
                  <a:outerShdw blurRad="38100" dist="38100" dir="2700000" algn="tl">
                    <a:srgbClr val="FFFFFF"/>
                  </a:outerShdw>
                </a:effectLst>
                <a:latin typeface="Arial Rounded MT Bold" pitchFamily="34" charset="0"/>
              </a:rPr>
              <a:t>Higher-m</a:t>
            </a:r>
            <a:r>
              <a:rPr lang="en-US" sz="3600" baseline="-25000" dirty="0">
                <a:effectLst>
                  <a:outerShdw blurRad="38100" dist="38100" dir="2700000" algn="tl">
                    <a:srgbClr val="FFFFFF"/>
                  </a:outerShdw>
                </a:effectLst>
              </a:rPr>
              <a:t>a</a:t>
            </a:r>
            <a:r>
              <a:rPr lang="en-US" sz="3600" noProof="0" dirty="0">
                <a:effectLst>
                  <a:outerShdw blurRad="38100" dist="38100" dir="2700000" algn="tl">
                    <a:srgbClr val="FFFFFF"/>
                  </a:outerShdw>
                </a:effectLst>
                <a:latin typeface="Arial Rounded MT Bold" pitchFamily="34" charset="0"/>
              </a:rPr>
              <a:t> </a:t>
            </a:r>
            <a:r>
              <a:rPr lang="en-US" sz="3600" noProof="0" dirty="0" err="1">
                <a:effectLst>
                  <a:outerShdw blurRad="38100" dist="38100" dir="2700000" algn="tl">
                    <a:srgbClr val="FFFFFF"/>
                  </a:outerShdw>
                </a:effectLst>
                <a:latin typeface="Arial Rounded MT Bold" pitchFamily="34" charset="0"/>
              </a:rPr>
              <a:t>haloscopes</a:t>
            </a:r>
            <a:endParaRPr lang="en-US" sz="3600" noProof="0" dirty="0">
              <a:effectLst>
                <a:outerShdw blurRad="38100" dist="38100" dir="2700000" algn="tl">
                  <a:srgbClr val="FFFFFF"/>
                </a:outerShdw>
              </a:effectLst>
              <a:latin typeface="Arial Rounded MT Bold" pitchFamily="34" charset="0"/>
            </a:endParaRPr>
          </a:p>
        </p:txBody>
      </p:sp>
      <p:sp>
        <p:nvSpPr>
          <p:cNvPr id="20" name="2 Marcador de contenido"/>
          <p:cNvSpPr>
            <a:spLocks noGrp="1"/>
          </p:cNvSpPr>
          <p:nvPr>
            <p:ph idx="1"/>
          </p:nvPr>
        </p:nvSpPr>
        <p:spPr>
          <a:xfrm>
            <a:off x="335360" y="1700807"/>
            <a:ext cx="7833934" cy="4391117"/>
          </a:xfrm>
        </p:spPr>
        <p:txBody>
          <a:bodyPr/>
          <a:lstStyle/>
          <a:p>
            <a:r>
              <a:rPr lang="en-US" sz="2000" dirty="0">
                <a:solidFill>
                  <a:srgbClr val="FF0000"/>
                </a:solidFill>
              </a:rPr>
              <a:t>ADMX-Sidecar</a:t>
            </a:r>
            <a:r>
              <a:rPr lang="en-US" sz="2000" dirty="0"/>
              <a:t>: small demonstrator adjacent to main ADMX</a:t>
            </a:r>
          </a:p>
          <a:p>
            <a:r>
              <a:rPr lang="en-US" sz="2000" dirty="0">
                <a:solidFill>
                  <a:srgbClr val="FF0000"/>
                </a:solidFill>
              </a:rPr>
              <a:t>QUAX</a:t>
            </a:r>
            <a:r>
              <a:rPr lang="en-US" sz="2000" dirty="0"/>
              <a:t> @ </a:t>
            </a:r>
            <a:r>
              <a:rPr lang="en-US" sz="2000" dirty="0" smtClean="0"/>
              <a:t>LNL/LNF:</a:t>
            </a:r>
            <a:endParaRPr lang="en-US" sz="1600" dirty="0"/>
          </a:p>
          <a:p>
            <a:pPr lvl="1"/>
            <a:r>
              <a:rPr lang="en-US" sz="1600" dirty="0"/>
              <a:t>SC coated cavity</a:t>
            </a:r>
          </a:p>
          <a:p>
            <a:pPr lvl="1"/>
            <a:r>
              <a:rPr lang="en-US" sz="1600" dirty="0"/>
              <a:t>Setup with sensitivity to </a:t>
            </a:r>
            <a:r>
              <a:rPr lang="en-US" sz="1600" dirty="0" err="1"/>
              <a:t>g</a:t>
            </a:r>
            <a:r>
              <a:rPr lang="en-US" sz="1600" baseline="-25000" dirty="0" err="1"/>
              <a:t>ae</a:t>
            </a:r>
            <a:r>
              <a:rPr lang="en-US" sz="1600" dirty="0"/>
              <a:t> coupling</a:t>
            </a:r>
          </a:p>
          <a:p>
            <a:pPr lvl="1"/>
            <a:r>
              <a:rPr lang="en-US" sz="1600" dirty="0"/>
              <a:t>Quantum limited JPA: Phys. Rev. D 103, 102004 (2021) </a:t>
            </a:r>
            <a:r>
              <a:rPr lang="en-US" sz="1600" dirty="0">
                <a:sym typeface="Wingdings" pitchFamily="2" charset="2"/>
              </a:rPr>
              <a:t> limit @ 10.4 GHz</a:t>
            </a:r>
            <a:endParaRPr lang="en-US" sz="1600" dirty="0"/>
          </a:p>
          <a:p>
            <a:r>
              <a:rPr lang="es-ES" sz="2000" dirty="0">
                <a:solidFill>
                  <a:srgbClr val="FF0000"/>
                </a:solidFill>
              </a:rPr>
              <a:t>RADES &amp; CAST-CAPP </a:t>
            </a:r>
            <a:r>
              <a:rPr lang="es-ES" sz="2000" dirty="0"/>
              <a:t>@ CERN</a:t>
            </a:r>
          </a:p>
          <a:p>
            <a:pPr lvl="1"/>
            <a:r>
              <a:rPr lang="es-ES" sz="1600" dirty="0"/>
              <a:t>New </a:t>
            </a:r>
            <a:r>
              <a:rPr lang="es-ES" sz="1600" dirty="0" err="1"/>
              <a:t>cavity</a:t>
            </a:r>
            <a:r>
              <a:rPr lang="es-ES" sz="1600" dirty="0"/>
              <a:t> </a:t>
            </a:r>
            <a:r>
              <a:rPr lang="es-ES" sz="1600" dirty="0" err="1"/>
              <a:t>geometries</a:t>
            </a:r>
            <a:r>
              <a:rPr lang="es-ES" sz="1600" dirty="0"/>
              <a:t> </a:t>
            </a:r>
            <a:r>
              <a:rPr lang="es-ES" sz="1600" dirty="0" err="1"/>
              <a:t>inside</a:t>
            </a:r>
            <a:r>
              <a:rPr lang="es-ES" sz="1600" dirty="0"/>
              <a:t> a </a:t>
            </a:r>
            <a:r>
              <a:rPr lang="es-ES" sz="1600" dirty="0" err="1"/>
              <a:t>dipole</a:t>
            </a:r>
            <a:r>
              <a:rPr lang="es-ES" sz="1600" dirty="0"/>
              <a:t> </a:t>
            </a:r>
            <a:r>
              <a:rPr lang="es-ES" sz="1600" dirty="0" err="1"/>
              <a:t>magnet</a:t>
            </a:r>
            <a:r>
              <a:rPr lang="es-ES" sz="1600" dirty="0"/>
              <a:t> (CAST)</a:t>
            </a:r>
          </a:p>
          <a:p>
            <a:r>
              <a:rPr lang="es-ES" sz="2000" dirty="0">
                <a:solidFill>
                  <a:srgbClr val="FF0000"/>
                </a:solidFill>
              </a:rPr>
              <a:t>ORGAN</a:t>
            </a:r>
            <a:r>
              <a:rPr lang="es-ES" sz="2000" dirty="0"/>
              <a:t> in Australia </a:t>
            </a:r>
          </a:p>
          <a:p>
            <a:r>
              <a:rPr lang="es-ES" sz="2000" dirty="0" err="1">
                <a:solidFill>
                  <a:srgbClr val="FF0000"/>
                </a:solidFill>
              </a:rPr>
              <a:t>GraHal</a:t>
            </a:r>
            <a:r>
              <a:rPr lang="es-ES" sz="2000" dirty="0"/>
              <a:t> in </a:t>
            </a:r>
            <a:r>
              <a:rPr lang="es-ES" sz="2000" dirty="0" err="1"/>
              <a:t>Grenoble</a:t>
            </a:r>
            <a:r>
              <a:rPr lang="es-ES" sz="2000" dirty="0"/>
              <a:t> </a:t>
            </a:r>
            <a:r>
              <a:rPr lang="es-ES" sz="1400" dirty="0"/>
              <a:t>(arXiv:2110.14406)</a:t>
            </a:r>
          </a:p>
          <a:p>
            <a:pPr lvl="1"/>
            <a:r>
              <a:rPr lang="es-ES" sz="1600" dirty="0"/>
              <a:t>Access </a:t>
            </a:r>
            <a:r>
              <a:rPr lang="es-ES" sz="1600" dirty="0" err="1"/>
              <a:t>to</a:t>
            </a:r>
            <a:r>
              <a:rPr lang="es-ES" sz="1600" dirty="0"/>
              <a:t> </a:t>
            </a:r>
            <a:r>
              <a:rPr lang="es-ES" sz="1600" dirty="0" err="1"/>
              <a:t>very</a:t>
            </a:r>
            <a:r>
              <a:rPr lang="es-ES" sz="1600" dirty="0"/>
              <a:t> </a:t>
            </a:r>
            <a:r>
              <a:rPr lang="es-ES" sz="1600" dirty="0" err="1"/>
              <a:t>powerful</a:t>
            </a:r>
            <a:r>
              <a:rPr lang="es-ES" sz="1600" dirty="0"/>
              <a:t> </a:t>
            </a:r>
            <a:r>
              <a:rPr lang="es-ES" sz="1600" dirty="0" err="1"/>
              <a:t>hybrid</a:t>
            </a:r>
            <a:r>
              <a:rPr lang="es-ES" sz="1600" dirty="0"/>
              <a:t> </a:t>
            </a:r>
            <a:r>
              <a:rPr lang="es-ES" sz="1600" dirty="0" err="1"/>
              <a:t>magnet</a:t>
            </a:r>
            <a:endParaRPr lang="es-ES" sz="1600" dirty="0"/>
          </a:p>
          <a:p>
            <a:r>
              <a:rPr lang="es-ES" sz="2000" dirty="0">
                <a:solidFill>
                  <a:srgbClr val="FF0000"/>
                </a:solidFill>
              </a:rPr>
              <a:t>TASEH</a:t>
            </a:r>
            <a:r>
              <a:rPr lang="es-ES" sz="2000" dirty="0"/>
              <a:t> in </a:t>
            </a:r>
            <a:r>
              <a:rPr lang="es-ES" sz="2000" dirty="0" err="1"/>
              <a:t>Taiwan</a:t>
            </a:r>
            <a:r>
              <a:rPr lang="es-ES" sz="2000" dirty="0"/>
              <a:t> </a:t>
            </a:r>
            <a:r>
              <a:rPr lang="es-ES" sz="1400" dirty="0"/>
              <a:t>(arXiv:2205.05574)</a:t>
            </a:r>
            <a:endParaRPr lang="es-ES" sz="2000" dirty="0"/>
          </a:p>
          <a:p>
            <a:pPr marL="0" indent="0">
              <a:buNone/>
            </a:pPr>
            <a:endParaRPr lang="en-US" sz="1800" dirty="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endParaRPr>
          </a:p>
          <a:p>
            <a:pPr marL="0" indent="0">
              <a:buNone/>
            </a:pPr>
            <a:endParaRPr lang="en-US" sz="1600" noProof="0" dirty="0">
              <a:latin typeface="Arial Rounded MT Bold" pitchFamily="34" charset="0"/>
            </a:endParaRPr>
          </a:p>
          <a:p>
            <a:pPr>
              <a:buNone/>
            </a:pPr>
            <a:endParaRPr lang="en-US" sz="1800" noProof="0" dirty="0">
              <a:latin typeface="Arial Rounded MT Bold" pitchFamily="34" charset="0"/>
            </a:endParaRPr>
          </a:p>
        </p:txBody>
      </p:sp>
      <p:pic>
        <p:nvPicPr>
          <p:cNvPr id="7" name="Imagen 6"/>
          <p:cNvPicPr>
            <a:picLocks noChangeAspect="1"/>
          </p:cNvPicPr>
          <p:nvPr/>
        </p:nvPicPr>
        <p:blipFill>
          <a:blip r:embed="rId3"/>
          <a:stretch>
            <a:fillRect/>
          </a:stretch>
        </p:blipFill>
        <p:spPr>
          <a:xfrm>
            <a:off x="9407072" y="980728"/>
            <a:ext cx="1081416" cy="985830"/>
          </a:xfrm>
          <a:prstGeom prst="rect">
            <a:avLst/>
          </a:prstGeom>
        </p:spPr>
      </p:pic>
      <p:sp>
        <p:nvSpPr>
          <p:cNvPr id="18" name="Rectángulo 17"/>
          <p:cNvSpPr/>
          <p:nvPr/>
        </p:nvSpPr>
        <p:spPr>
          <a:xfrm>
            <a:off x="8894174" y="1160596"/>
            <a:ext cx="869149" cy="261610"/>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1100" dirty="0">
                <a:latin typeface="Arial Rounded MT Bold" pitchFamily="34" charset="0"/>
              </a:rPr>
              <a:t>HAYSTAC</a:t>
            </a:r>
          </a:p>
        </p:txBody>
      </p:sp>
      <p:sp>
        <p:nvSpPr>
          <p:cNvPr id="3" name="Marcador de fecha 2"/>
          <p:cNvSpPr>
            <a:spLocks noGrp="1"/>
          </p:cNvSpPr>
          <p:nvPr>
            <p:ph type="dt" sz="half" idx="10"/>
          </p:nvPr>
        </p:nvSpPr>
        <p:spPr/>
        <p:txBody>
          <a:bodyPr/>
          <a:lstStyle/>
          <a:p>
            <a:pPr>
              <a:defRPr/>
            </a:pPr>
            <a:r>
              <a:rPr lang="en-US" dirty="0"/>
              <a:t>LNF General Seminar</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102</a:t>
            </a:fld>
            <a:endParaRPr lang="es-ES"/>
          </a:p>
        </p:txBody>
      </p:sp>
      <p:pic>
        <p:nvPicPr>
          <p:cNvPr id="9" name="Imagen 8">
            <a:extLst>
              <a:ext uri="{FF2B5EF4-FFF2-40B4-BE49-F238E27FC236}">
                <a16:creationId xmlns:a16="http://schemas.microsoft.com/office/drawing/2014/main" id="{BF2C8E63-D52F-1D4B-A802-A2B3E1249596}"/>
              </a:ext>
            </a:extLst>
          </p:cNvPr>
          <p:cNvPicPr>
            <a:picLocks noChangeAspect="1"/>
          </p:cNvPicPr>
          <p:nvPr/>
        </p:nvPicPr>
        <p:blipFill>
          <a:blip r:embed="rId4"/>
          <a:stretch>
            <a:fillRect/>
          </a:stretch>
        </p:blipFill>
        <p:spPr>
          <a:xfrm>
            <a:off x="9413421" y="3565482"/>
            <a:ext cx="1944652" cy="858859"/>
          </a:xfrm>
          <a:prstGeom prst="rect">
            <a:avLst/>
          </a:prstGeom>
        </p:spPr>
      </p:pic>
      <p:pic>
        <p:nvPicPr>
          <p:cNvPr id="32" name="Imagen 31">
            <a:extLst>
              <a:ext uri="{FF2B5EF4-FFF2-40B4-BE49-F238E27FC236}">
                <a16:creationId xmlns:a16="http://schemas.microsoft.com/office/drawing/2014/main" id="{B176DDC9-809C-8142-AB9B-F17A9D179CEA}"/>
              </a:ext>
            </a:extLst>
          </p:cNvPr>
          <p:cNvPicPr>
            <a:picLocks noChangeAspect="1"/>
          </p:cNvPicPr>
          <p:nvPr/>
        </p:nvPicPr>
        <p:blipFill>
          <a:blip r:embed="rId5"/>
          <a:stretch>
            <a:fillRect/>
          </a:stretch>
        </p:blipFill>
        <p:spPr>
          <a:xfrm>
            <a:off x="8544272" y="4408464"/>
            <a:ext cx="2625755" cy="1916832"/>
          </a:xfrm>
          <a:prstGeom prst="rect">
            <a:avLst/>
          </a:prstGeom>
        </p:spPr>
      </p:pic>
      <p:sp>
        <p:nvSpPr>
          <p:cNvPr id="33" name="Rectángulo 32">
            <a:extLst>
              <a:ext uri="{FF2B5EF4-FFF2-40B4-BE49-F238E27FC236}">
                <a16:creationId xmlns:a16="http://schemas.microsoft.com/office/drawing/2014/main" id="{08D180BC-8082-9741-B509-98EAE27E6D39}"/>
              </a:ext>
            </a:extLst>
          </p:cNvPr>
          <p:cNvSpPr/>
          <p:nvPr/>
        </p:nvSpPr>
        <p:spPr>
          <a:xfrm>
            <a:off x="9782155" y="4440218"/>
            <a:ext cx="153718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200" dirty="0">
                <a:latin typeface="Arial Rounded MT Bold" pitchFamily="34" charset="0"/>
              </a:rPr>
              <a:t>CAPP projected </a:t>
            </a:r>
          </a:p>
          <a:p>
            <a:pPr algn="ctr">
              <a:buNone/>
            </a:pPr>
            <a:r>
              <a:rPr lang="en-US" sz="1200" dirty="0">
                <a:latin typeface="Arial Rounded MT Bold" pitchFamily="34" charset="0"/>
              </a:rPr>
              <a:t>5-y plan</a:t>
            </a:r>
          </a:p>
        </p:txBody>
      </p:sp>
      <p:sp>
        <p:nvSpPr>
          <p:cNvPr id="34" name="Rectángulo 33">
            <a:extLst>
              <a:ext uri="{FF2B5EF4-FFF2-40B4-BE49-F238E27FC236}">
                <a16:creationId xmlns:a16="http://schemas.microsoft.com/office/drawing/2014/main" id="{A4A24A07-DF58-DA42-A15C-450E7B4A2421}"/>
              </a:ext>
            </a:extLst>
          </p:cNvPr>
          <p:cNvSpPr/>
          <p:nvPr/>
        </p:nvSpPr>
        <p:spPr>
          <a:xfrm>
            <a:off x="10196121" y="3157540"/>
            <a:ext cx="1123218" cy="2616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100">
                <a:latin typeface="Arial Rounded MT Bold" pitchFamily="34" charset="0"/>
              </a:rPr>
              <a:t>CAPP-PACE</a:t>
            </a:r>
          </a:p>
        </p:txBody>
      </p:sp>
      <p:pic>
        <p:nvPicPr>
          <p:cNvPr id="35" name="Imagen 34">
            <a:extLst>
              <a:ext uri="{FF2B5EF4-FFF2-40B4-BE49-F238E27FC236}">
                <a16:creationId xmlns:a16="http://schemas.microsoft.com/office/drawing/2014/main" id="{9BCE640C-3A6E-7D40-8160-90CC98620EEA}"/>
              </a:ext>
            </a:extLst>
          </p:cNvPr>
          <p:cNvPicPr>
            <a:picLocks noChangeAspect="1"/>
          </p:cNvPicPr>
          <p:nvPr/>
        </p:nvPicPr>
        <p:blipFill>
          <a:blip r:embed="rId6"/>
          <a:stretch>
            <a:fillRect/>
          </a:stretch>
        </p:blipFill>
        <p:spPr>
          <a:xfrm>
            <a:off x="8664579" y="2087638"/>
            <a:ext cx="1072360" cy="1341884"/>
          </a:xfrm>
          <a:prstGeom prst="rect">
            <a:avLst/>
          </a:prstGeom>
        </p:spPr>
      </p:pic>
      <p:sp>
        <p:nvSpPr>
          <p:cNvPr id="36" name="Rectángulo 35">
            <a:extLst>
              <a:ext uri="{FF2B5EF4-FFF2-40B4-BE49-F238E27FC236}">
                <a16:creationId xmlns:a16="http://schemas.microsoft.com/office/drawing/2014/main" id="{90FB7730-58D6-5646-80EC-D526AA49A6D0}"/>
              </a:ext>
            </a:extLst>
          </p:cNvPr>
          <p:cNvSpPr/>
          <p:nvPr/>
        </p:nvSpPr>
        <p:spPr>
          <a:xfrm>
            <a:off x="9477760" y="2193672"/>
            <a:ext cx="786952"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100" dirty="0">
                <a:latin typeface="Arial Rounded MT Bold" pitchFamily="34" charset="0"/>
              </a:rPr>
              <a:t>ADMX-Sidecar</a:t>
            </a:r>
          </a:p>
        </p:txBody>
      </p:sp>
    </p:spTree>
    <p:extLst>
      <p:ext uri="{BB962C8B-B14F-4D97-AF65-F5344CB8AC3E}">
        <p14:creationId xmlns:p14="http://schemas.microsoft.com/office/powerpoint/2010/main" val="11566810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hys. Rev. Lett. 128, 131801 (2022) - Broadband Solenoidal Haloscope for  Terahertz Axion Detection">
            <a:extLst>
              <a:ext uri="{FF2B5EF4-FFF2-40B4-BE49-F238E27FC236}">
                <a16:creationId xmlns:a16="http://schemas.microsoft.com/office/drawing/2014/main" id="{2C5A26AA-0DDF-D022-3050-AFB8A58FD7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550" y="4818834"/>
            <a:ext cx="2225377" cy="222537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3"/>
          <a:srcRect l="33859"/>
          <a:stretch/>
        </p:blipFill>
        <p:spPr>
          <a:xfrm>
            <a:off x="724726" y="2492896"/>
            <a:ext cx="5978906" cy="2901293"/>
          </a:xfrm>
          <a:prstGeom prst="rect">
            <a:avLst/>
          </a:prstGeom>
        </p:spPr>
      </p:pic>
      <p:sp>
        <p:nvSpPr>
          <p:cNvPr id="18" name="12 Rectángulo"/>
          <p:cNvSpPr/>
          <p:nvPr/>
        </p:nvSpPr>
        <p:spPr>
          <a:xfrm>
            <a:off x="5303912" y="2534081"/>
            <a:ext cx="1872208"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200" b="0" dirty="0">
                <a:latin typeface="Arial Rounded MT Bold" pitchFamily="34" charset="0"/>
              </a:rPr>
              <a:t>Implementation</a:t>
            </a:r>
          </a:p>
          <a:p>
            <a:pPr algn="ctr"/>
            <a:r>
              <a:rPr lang="en-US" sz="1200" b="0" dirty="0">
                <a:latin typeface="Arial Rounded MT Bold" pitchFamily="34" charset="0"/>
              </a:rPr>
              <a:t>In the BRASS Project at Hamburg</a:t>
            </a:r>
          </a:p>
        </p:txBody>
      </p:sp>
      <p:pic>
        <p:nvPicPr>
          <p:cNvPr id="3074" name="Picture 2"/>
          <p:cNvPicPr>
            <a:picLocks noChangeAspect="1" noChangeArrowheads="1"/>
          </p:cNvPicPr>
          <p:nvPr/>
        </p:nvPicPr>
        <p:blipFill>
          <a:blip r:embed="rId4" cstate="print"/>
          <a:srcRect/>
          <a:stretch>
            <a:fillRect/>
          </a:stretch>
        </p:blipFill>
        <p:spPr bwMode="auto">
          <a:xfrm>
            <a:off x="7104112" y="3169577"/>
            <a:ext cx="4536504" cy="2995727"/>
          </a:xfrm>
          <a:prstGeom prst="rect">
            <a:avLst/>
          </a:prstGeom>
          <a:noFill/>
          <a:ln w="9525">
            <a:noFill/>
            <a:miter lim="800000"/>
            <a:headEnd/>
            <a:tailEnd/>
          </a:ln>
        </p:spPr>
      </p:pic>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Magnetized dish antenna</a:t>
            </a:r>
          </a:p>
        </p:txBody>
      </p:sp>
      <p:sp>
        <p:nvSpPr>
          <p:cNvPr id="3" name="2 Marcador de contenido"/>
          <p:cNvSpPr>
            <a:spLocks noGrp="1"/>
          </p:cNvSpPr>
          <p:nvPr>
            <p:ph idx="1"/>
          </p:nvPr>
        </p:nvSpPr>
        <p:spPr>
          <a:xfrm>
            <a:off x="623392" y="1340769"/>
            <a:ext cx="6840760" cy="4525963"/>
          </a:xfrm>
        </p:spPr>
        <p:txBody>
          <a:bodyPr/>
          <a:lstStyle/>
          <a:p>
            <a:r>
              <a:rPr lang="en-US" sz="2000" noProof="0" dirty="0">
                <a:latin typeface="Arial Rounded MT Bold" pitchFamily="34" charset="0"/>
              </a:rPr>
              <a:t>DM field + B field + boundary condition in the dish </a:t>
            </a:r>
            <a:r>
              <a:rPr lang="en-US" sz="2000" noProof="0" dirty="0">
                <a:latin typeface="Arial Rounded MT Bold" pitchFamily="34" charset="0"/>
                <a:sym typeface="Wingdings" panose="05000000000000000000" pitchFamily="2" charset="2"/>
              </a:rPr>
              <a:t> </a:t>
            </a:r>
            <a:r>
              <a:rPr lang="en-US" sz="2000" noProof="0" dirty="0">
                <a:solidFill>
                  <a:srgbClr val="0070C0"/>
                </a:solidFill>
                <a:latin typeface="Arial Rounded MT Bold" pitchFamily="34" charset="0"/>
                <a:sym typeface="Wingdings" panose="05000000000000000000" pitchFamily="2" charset="2"/>
              </a:rPr>
              <a:t>photon emission normal </a:t>
            </a:r>
            <a:r>
              <a:rPr lang="en-US" sz="2000" dirty="0">
                <a:solidFill>
                  <a:srgbClr val="0070C0"/>
                </a:solidFill>
                <a:latin typeface="Arial Rounded MT Bold" pitchFamily="34" charset="0"/>
                <a:sym typeface="Wingdings" panose="05000000000000000000" pitchFamily="2" charset="2"/>
              </a:rPr>
              <a:t>to surface</a:t>
            </a:r>
            <a:endParaRPr lang="en-US" sz="1600" dirty="0">
              <a:latin typeface="Arial Rounded MT Bold" pitchFamily="34" charset="0"/>
            </a:endParaRPr>
          </a:p>
          <a:p>
            <a:r>
              <a:rPr lang="en-US" sz="1800" noProof="0" dirty="0">
                <a:latin typeface="Arial Rounded MT Bold" pitchFamily="34" charset="0"/>
              </a:rPr>
              <a:t>No resonance (loss a factor Q) BUT may be compensated with very large areas ?</a:t>
            </a:r>
          </a:p>
          <a:p>
            <a:endParaRPr lang="en-US" sz="12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endParaRPr lang="en-US" sz="2000" noProof="0" dirty="0">
              <a:latin typeface="Arial Rounded MT Bold" pitchFamily="34" charset="0"/>
            </a:endParaRPr>
          </a:p>
        </p:txBody>
      </p:sp>
      <p:sp>
        <p:nvSpPr>
          <p:cNvPr id="5" name="Rectángulo 4"/>
          <p:cNvSpPr/>
          <p:nvPr/>
        </p:nvSpPr>
        <p:spPr>
          <a:xfrm>
            <a:off x="8806152" y="1700808"/>
            <a:ext cx="2809295" cy="369332"/>
          </a:xfrm>
          <a:prstGeom prst="rect">
            <a:avLst/>
          </a:prstGeom>
        </p:spPr>
        <p:txBody>
          <a:bodyPr wrap="none">
            <a:spAutoFit/>
          </a:bodyPr>
          <a:lstStyle/>
          <a:p>
            <a:r>
              <a:rPr lang="en-US" dirty="0">
                <a:latin typeface="Arial Rounded MT Bold" pitchFamily="34" charset="0"/>
              </a:rPr>
              <a:t>Resonance versus area</a:t>
            </a:r>
          </a:p>
        </p:txBody>
      </p:sp>
      <p:pic>
        <p:nvPicPr>
          <p:cNvPr id="9" name="Imagen 8"/>
          <p:cNvPicPr>
            <a:picLocks noChangeAspect="1"/>
          </p:cNvPicPr>
          <p:nvPr/>
        </p:nvPicPr>
        <p:blipFill>
          <a:blip r:embed="rId5"/>
          <a:stretch>
            <a:fillRect/>
          </a:stretch>
        </p:blipFill>
        <p:spPr>
          <a:xfrm>
            <a:off x="9078462" y="2007312"/>
            <a:ext cx="2274122" cy="773616"/>
          </a:xfrm>
          <a:prstGeom prst="rect">
            <a:avLst/>
          </a:prstGeom>
        </p:spPr>
      </p:pic>
      <p:sp>
        <p:nvSpPr>
          <p:cNvPr id="10" name="Rectángulo 9"/>
          <p:cNvSpPr/>
          <p:nvPr/>
        </p:nvSpPr>
        <p:spPr>
          <a:xfrm>
            <a:off x="8544272" y="1484784"/>
            <a:ext cx="3168352" cy="158417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8" name="Marcador de pie de página 7"/>
          <p:cNvSpPr>
            <a:spLocks noGrp="1"/>
          </p:cNvSpPr>
          <p:nvPr>
            <p:ph type="ftr" sz="quarter" idx="11"/>
          </p:nvPr>
        </p:nvSpPr>
        <p:spPr/>
        <p:txBody>
          <a:bodyPr/>
          <a:lstStyle/>
          <a:p>
            <a:pPr>
              <a:defRPr/>
            </a:pPr>
            <a:r>
              <a:rPr lang="es-ES" dirty="0"/>
              <a:t>Igor G. Irastorza / CAPA - Zaragoza</a:t>
            </a:r>
          </a:p>
        </p:txBody>
      </p:sp>
      <p:sp>
        <p:nvSpPr>
          <p:cNvPr id="13" name="Marcador de número de diapositiva 12"/>
          <p:cNvSpPr>
            <a:spLocks noGrp="1"/>
          </p:cNvSpPr>
          <p:nvPr>
            <p:ph type="sldNum" sz="quarter" idx="12"/>
          </p:nvPr>
        </p:nvSpPr>
        <p:spPr/>
        <p:txBody>
          <a:bodyPr/>
          <a:lstStyle/>
          <a:p>
            <a:pPr>
              <a:defRPr/>
            </a:pPr>
            <a:fld id="{5B34CA36-8F8E-4B33-818A-5383808A46B8}" type="slidenum">
              <a:rPr lang="es-ES" smtClean="0"/>
              <a:pPr>
                <a:defRPr/>
              </a:pPr>
              <a:t>103</a:t>
            </a:fld>
            <a:endParaRPr lang="es-ES"/>
          </a:p>
        </p:txBody>
      </p:sp>
      <p:sp>
        <p:nvSpPr>
          <p:cNvPr id="6" name="12 Rectángulo">
            <a:extLst>
              <a:ext uri="{FF2B5EF4-FFF2-40B4-BE49-F238E27FC236}">
                <a16:creationId xmlns:a16="http://schemas.microsoft.com/office/drawing/2014/main" id="{973F83F8-019A-1B1F-87E5-8B87EFC4FB8D}"/>
              </a:ext>
            </a:extLst>
          </p:cNvPr>
          <p:cNvSpPr/>
          <p:nvPr/>
        </p:nvSpPr>
        <p:spPr>
          <a:xfrm>
            <a:off x="1127448" y="5589240"/>
            <a:ext cx="2399978"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100" b="0" dirty="0" err="1">
                <a:latin typeface="Arial Rounded MT Bold" pitchFamily="34" charset="0"/>
              </a:rPr>
              <a:t>Also</a:t>
            </a:r>
            <a:r>
              <a:rPr lang="es-ES" sz="1100" b="0" dirty="0">
                <a:latin typeface="Arial Rounded MT Bold" pitchFamily="34" charset="0"/>
              </a:rPr>
              <a:t> BREAD Project @ US</a:t>
            </a:r>
          </a:p>
          <a:p>
            <a:pPr algn="ctr"/>
            <a:r>
              <a:rPr lang="es-ES" sz="1100" b="0" dirty="0" err="1">
                <a:latin typeface="Arial Rounded MT Bold" pitchFamily="34" charset="0"/>
              </a:rPr>
              <a:t>Variation</a:t>
            </a:r>
            <a:r>
              <a:rPr lang="es-ES" sz="1100" b="0" dirty="0">
                <a:latin typeface="Arial Rounded MT Bold" pitchFamily="34" charset="0"/>
              </a:rPr>
              <a:t>: </a:t>
            </a:r>
            <a:r>
              <a:rPr lang="es-ES" sz="1100" b="0" dirty="0" err="1">
                <a:latin typeface="Arial Rounded MT Bold" pitchFamily="34" charset="0"/>
              </a:rPr>
              <a:t>solenoidal</a:t>
            </a:r>
            <a:r>
              <a:rPr lang="es-ES" sz="1100" b="0" dirty="0">
                <a:latin typeface="Arial Rounded MT Bold" pitchFamily="34" charset="0"/>
              </a:rPr>
              <a:t> </a:t>
            </a:r>
            <a:r>
              <a:rPr lang="es-ES" sz="1100" b="0" dirty="0" err="1">
                <a:latin typeface="Arial Rounded MT Bold" pitchFamily="34" charset="0"/>
              </a:rPr>
              <a:t>geometry</a:t>
            </a:r>
            <a:endParaRPr lang="es-ES" sz="1100" b="0" dirty="0">
              <a:latin typeface="Arial Rounded MT Bold" pitchFamily="34" charset="0"/>
            </a:endParaRPr>
          </a:p>
        </p:txBody>
      </p:sp>
    </p:spTree>
    <p:extLst>
      <p:ext uri="{BB962C8B-B14F-4D97-AF65-F5344CB8AC3E}">
        <p14:creationId xmlns:p14="http://schemas.microsoft.com/office/powerpoint/2010/main" val="2205399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a:picLocks noChangeAspect="1"/>
          </p:cNvPicPr>
          <p:nvPr/>
        </p:nvPicPr>
        <p:blipFill>
          <a:blip r:embed="rId2"/>
          <a:stretch>
            <a:fillRect/>
          </a:stretch>
        </p:blipFill>
        <p:spPr>
          <a:xfrm>
            <a:off x="3050881" y="3429000"/>
            <a:ext cx="4810331" cy="2880320"/>
          </a:xfrm>
          <a:prstGeom prst="rect">
            <a:avLst/>
          </a:prstGeom>
        </p:spPr>
      </p:pic>
      <p:pic>
        <p:nvPicPr>
          <p:cNvPr id="15" name="Imagen 14"/>
          <p:cNvPicPr>
            <a:picLocks noChangeAspect="1"/>
          </p:cNvPicPr>
          <p:nvPr/>
        </p:nvPicPr>
        <p:blipFill>
          <a:blip r:embed="rId3"/>
          <a:stretch>
            <a:fillRect/>
          </a:stretch>
        </p:blipFill>
        <p:spPr>
          <a:xfrm>
            <a:off x="7773711" y="1052736"/>
            <a:ext cx="4226945" cy="2673102"/>
          </a:xfrm>
          <a:prstGeom prst="rect">
            <a:avLst/>
          </a:prstGeom>
        </p:spPr>
      </p:pic>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Dielectric </a:t>
            </a:r>
            <a:r>
              <a:rPr lang="en-US" noProof="0" dirty="0" err="1">
                <a:effectLst>
                  <a:outerShdw blurRad="38100" dist="38100" dir="2700000" algn="tl">
                    <a:srgbClr val="FFFFFF"/>
                  </a:outerShdw>
                </a:effectLst>
                <a:latin typeface="Arial Rounded MT Bold" pitchFamily="34" charset="0"/>
              </a:rPr>
              <a:t>haloscopes</a:t>
            </a:r>
            <a:endParaRPr lang="en-US" noProof="0" dirty="0">
              <a:effectLst>
                <a:outerShdw blurRad="38100" dist="38100" dir="2700000" algn="tl">
                  <a:srgbClr val="FFFFFF"/>
                </a:outerShdw>
              </a:effectLst>
              <a:latin typeface="Arial Rounded MT Bold" pitchFamily="34" charset="0"/>
            </a:endParaRPr>
          </a:p>
        </p:txBody>
      </p:sp>
      <p:sp>
        <p:nvSpPr>
          <p:cNvPr id="3" name="2 Marcador de contenido"/>
          <p:cNvSpPr>
            <a:spLocks noGrp="1"/>
          </p:cNvSpPr>
          <p:nvPr>
            <p:ph idx="1"/>
          </p:nvPr>
        </p:nvSpPr>
        <p:spPr>
          <a:xfrm>
            <a:off x="623392" y="1340769"/>
            <a:ext cx="6336704" cy="4525963"/>
          </a:xfrm>
        </p:spPr>
        <p:txBody>
          <a:bodyPr/>
          <a:lstStyle/>
          <a:p>
            <a:r>
              <a:rPr lang="en-US" sz="2000" noProof="0" dirty="0">
                <a:latin typeface="Arial Rounded MT Bold" pitchFamily="34" charset="0"/>
              </a:rPr>
              <a:t>Effect of dish antenna “boosted” by the addition of many dielectric disks</a:t>
            </a:r>
          </a:p>
          <a:p>
            <a:r>
              <a:rPr lang="en-US" sz="2000" dirty="0">
                <a:latin typeface="Arial Rounded MT Bold" pitchFamily="34" charset="0"/>
              </a:rPr>
              <a:t>Some “mild” resonance </a:t>
            </a:r>
          </a:p>
          <a:p>
            <a:pPr lvl="1"/>
            <a:r>
              <a:rPr lang="en-US" sz="1600" dirty="0">
                <a:latin typeface="Arial Rounded MT Bold" pitchFamily="34" charset="0"/>
                <a:sym typeface="Wingdings" panose="05000000000000000000" pitchFamily="2" charset="2"/>
              </a:rPr>
              <a:t>Concept between a </a:t>
            </a:r>
            <a:r>
              <a:rPr lang="en-US" sz="1600" dirty="0" err="1">
                <a:latin typeface="Arial Rounded MT Bold" pitchFamily="34" charset="0"/>
                <a:sym typeface="Wingdings" panose="05000000000000000000" pitchFamily="2" charset="2"/>
              </a:rPr>
              <a:t>haloscope</a:t>
            </a:r>
            <a:r>
              <a:rPr lang="en-US" sz="1600" dirty="0">
                <a:latin typeface="Arial Rounded MT Bold" pitchFamily="34" charset="0"/>
                <a:sym typeface="Wingdings" panose="05000000000000000000" pitchFamily="2" charset="2"/>
              </a:rPr>
              <a:t> and a dish antenna</a:t>
            </a:r>
          </a:p>
          <a:p>
            <a:pPr lvl="1"/>
            <a:r>
              <a:rPr lang="en-US" sz="1600" dirty="0">
                <a:latin typeface="Arial Rounded MT Bold" pitchFamily="34" charset="0"/>
                <a:sym typeface="Wingdings" panose="05000000000000000000" pitchFamily="2" charset="2"/>
              </a:rPr>
              <a:t>It needs tuning! (challenging)</a:t>
            </a:r>
          </a:p>
          <a:p>
            <a:r>
              <a:rPr lang="en-US" sz="1800" noProof="0" dirty="0">
                <a:latin typeface="Arial Rounded MT Bold" pitchFamily="34" charset="0"/>
              </a:rPr>
              <a:t>Relevant sensitivity in the 10</a:t>
            </a:r>
            <a:r>
              <a:rPr lang="en-US" sz="1800" baseline="30000" noProof="0" dirty="0">
                <a:latin typeface="Arial Rounded MT Bold" pitchFamily="34" charset="0"/>
              </a:rPr>
              <a:t>-4</a:t>
            </a:r>
            <a:r>
              <a:rPr lang="en-US" sz="1800" noProof="0" dirty="0">
                <a:latin typeface="Arial Rounded MT Bold" pitchFamily="34" charset="0"/>
              </a:rPr>
              <a:t> eV ballpark for a ~m</a:t>
            </a:r>
            <a:r>
              <a:rPr lang="en-US" sz="1800" baseline="30000" noProof="0" dirty="0">
                <a:latin typeface="Arial Rounded MT Bold" pitchFamily="34" charset="0"/>
              </a:rPr>
              <a:t>3</a:t>
            </a:r>
            <a:r>
              <a:rPr lang="en-US" sz="1800" noProof="0" dirty="0">
                <a:latin typeface="Arial Rounded MT Bold" pitchFamily="34" charset="0"/>
              </a:rPr>
              <a:t> 10T experiment (80 disks)</a:t>
            </a:r>
          </a:p>
          <a:p>
            <a:endParaRPr lang="en-US" sz="12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endParaRPr lang="en-US" sz="2000" noProof="0" dirty="0">
              <a:latin typeface="Arial Rounded MT Bold" pitchFamily="34" charset="0"/>
            </a:endParaRPr>
          </a:p>
          <a:p>
            <a:pPr>
              <a:buNone/>
            </a:pPr>
            <a:endParaRPr lang="en-US" sz="1800" noProof="0" dirty="0">
              <a:latin typeface="Arial Rounded MT Bold" pitchFamily="34" charset="0"/>
            </a:endParaRPr>
          </a:p>
        </p:txBody>
      </p:sp>
      <p:sp>
        <p:nvSpPr>
          <p:cNvPr id="13" name="12 Rectángulo"/>
          <p:cNvSpPr/>
          <p:nvPr/>
        </p:nvSpPr>
        <p:spPr>
          <a:xfrm>
            <a:off x="6313040" y="5415105"/>
            <a:ext cx="1872208"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100" b="0" dirty="0">
                <a:latin typeface="Arial Rounded MT Bold" pitchFamily="34" charset="0"/>
              </a:rPr>
              <a:t>MADMAX </a:t>
            </a:r>
            <a:r>
              <a:rPr lang="es-ES" sz="1100" b="0" dirty="0" err="1">
                <a:latin typeface="Arial Rounded MT Bold" pitchFamily="34" charset="0"/>
              </a:rPr>
              <a:t>dielectric</a:t>
            </a:r>
            <a:r>
              <a:rPr lang="es-ES" sz="1100" b="0" dirty="0">
                <a:latin typeface="Arial Rounded MT Bold" pitchFamily="34" charset="0"/>
              </a:rPr>
              <a:t> </a:t>
            </a:r>
            <a:r>
              <a:rPr lang="es-ES" sz="1100" b="0" dirty="0" err="1">
                <a:latin typeface="Arial Rounded MT Bold" pitchFamily="34" charset="0"/>
              </a:rPr>
              <a:t>haloscope</a:t>
            </a:r>
            <a:endParaRPr lang="es-ES" sz="1100" b="0" dirty="0">
              <a:latin typeface="Arial Rounded MT Bold" pitchFamily="34" charset="0"/>
            </a:endParaRPr>
          </a:p>
        </p:txBody>
      </p:sp>
      <p:pic>
        <p:nvPicPr>
          <p:cNvPr id="17" name="Picture 2"/>
          <p:cNvPicPr>
            <a:picLocks noChangeAspect="1" noChangeArrowheads="1"/>
          </p:cNvPicPr>
          <p:nvPr/>
        </p:nvPicPr>
        <p:blipFill>
          <a:blip r:embed="rId4" cstate="print"/>
          <a:srcRect/>
          <a:stretch>
            <a:fillRect/>
          </a:stretch>
        </p:blipFill>
        <p:spPr bwMode="auto">
          <a:xfrm>
            <a:off x="8256240" y="3662056"/>
            <a:ext cx="3096344" cy="2719272"/>
          </a:xfrm>
          <a:prstGeom prst="rect">
            <a:avLst/>
          </a:prstGeom>
          <a:noFill/>
          <a:ln w="9525">
            <a:noFill/>
            <a:miter lim="800000"/>
            <a:headEnd/>
            <a:tailEnd/>
          </a:ln>
        </p:spPr>
      </p:pic>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104</a:t>
            </a:fld>
            <a:endParaRPr lang="es-ES"/>
          </a:p>
        </p:txBody>
      </p:sp>
      <p:sp>
        <p:nvSpPr>
          <p:cNvPr id="9" name="TextBox 8">
            <a:extLst>
              <a:ext uri="{FF2B5EF4-FFF2-40B4-BE49-F238E27FC236}">
                <a16:creationId xmlns:a16="http://schemas.microsoft.com/office/drawing/2014/main" id="{EAC49262-5F75-E472-92F3-6A731BDD7E10}"/>
              </a:ext>
            </a:extLst>
          </p:cNvPr>
          <p:cNvSpPr txBox="1"/>
          <p:nvPr/>
        </p:nvSpPr>
        <p:spPr>
          <a:xfrm>
            <a:off x="140034" y="4216439"/>
            <a:ext cx="2795927" cy="209288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49213"/>
            <a:r>
              <a:rPr lang="en-US" sz="1600" dirty="0">
                <a:latin typeface="Arial Rounded MT Bold" panose="020F0704030504030204" pitchFamily="34" charset="77"/>
              </a:rPr>
              <a:t>Similar high-m resonant structure:</a:t>
            </a:r>
          </a:p>
          <a:p>
            <a:pPr marL="49213"/>
            <a:r>
              <a:rPr lang="en-US" sz="1400" dirty="0">
                <a:solidFill>
                  <a:srgbClr val="FF0000"/>
                </a:solidFill>
                <a:latin typeface="Arial Rounded MT Bold" panose="020F0704030504030204" pitchFamily="34" charset="77"/>
              </a:rPr>
              <a:t>ORPHEUS</a:t>
            </a:r>
            <a:r>
              <a:rPr lang="en-US" sz="1400" dirty="0">
                <a:latin typeface="Arial Rounded MT Bold" panose="020F0704030504030204" pitchFamily="34" charset="77"/>
              </a:rPr>
              <a:t>: multi-wires</a:t>
            </a:r>
          </a:p>
          <a:p>
            <a:pPr marL="49213" lvl="1"/>
            <a:r>
              <a:rPr lang="en-US" sz="1400" dirty="0">
                <a:solidFill>
                  <a:srgbClr val="FF0000"/>
                </a:solidFill>
                <a:latin typeface="Arial Rounded MT Bold" panose="020F0704030504030204" pitchFamily="34" charset="77"/>
              </a:rPr>
              <a:t>LAMPOST</a:t>
            </a:r>
            <a:r>
              <a:rPr lang="en-US" sz="1400" dirty="0">
                <a:latin typeface="Arial Rounded MT Bold" panose="020F0704030504030204" pitchFamily="34" charset="77"/>
              </a:rPr>
              <a:t>: dielectric haloscope at visible wavelengths (PRD98 (2018))</a:t>
            </a:r>
          </a:p>
          <a:p>
            <a:pPr marL="49213" lvl="1"/>
            <a:r>
              <a:rPr lang="en-US" sz="1400" dirty="0">
                <a:solidFill>
                  <a:srgbClr val="FF0000"/>
                </a:solidFill>
                <a:latin typeface="Arial Rounded MT Bold" panose="020F0704030504030204" pitchFamily="34" charset="77"/>
              </a:rPr>
              <a:t>ALPHA</a:t>
            </a:r>
            <a:r>
              <a:rPr lang="en-US" sz="1400" dirty="0">
                <a:latin typeface="Arial Rounded MT Bold" panose="020F0704030504030204" pitchFamily="34" charset="77"/>
              </a:rPr>
              <a:t>: plasma haloscope (metamaterial)… (arXiv:1904.11872)</a:t>
            </a:r>
          </a:p>
        </p:txBody>
      </p:sp>
    </p:spTree>
    <p:extLst>
      <p:ext uri="{BB962C8B-B14F-4D97-AF65-F5344CB8AC3E}">
        <p14:creationId xmlns:p14="http://schemas.microsoft.com/office/powerpoint/2010/main" val="21044179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Directional effects</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579782" y="1309621"/>
                <a:ext cx="6423924" cy="4588260"/>
              </a:xfrm>
            </p:spPr>
            <p:txBody>
              <a:bodyPr/>
              <a:lstStyle/>
              <a:p>
                <a:r>
                  <a:rPr lang="en-US" sz="2000" dirty="0">
                    <a:latin typeface="Arial Rounded MT Bold" pitchFamily="34" charset="0"/>
                  </a:rPr>
                  <a:t>DM directionality would be a powerful signature to confirm a putative signal </a:t>
                </a:r>
              </a:p>
              <a:p>
                <a:r>
                  <a:rPr lang="en-US" sz="2000" dirty="0">
                    <a:latin typeface="Arial Rounded MT Bold" pitchFamily="34" charset="0"/>
                  </a:rPr>
                  <a:t>Long aspect-ratio cavities should show a directional dependence if </a:t>
                </a:r>
                <a14:m>
                  <m:oMath xmlns:m="http://schemas.openxmlformats.org/officeDocument/2006/math">
                    <m:r>
                      <m:rPr>
                        <m:sty m:val="p"/>
                      </m:rPr>
                      <a:rPr lang="es-ES" sz="2000" b="0" i="0" smtClean="0">
                        <a:latin typeface="Cambria Math" panose="02040503050406030204" pitchFamily="18" charset="0"/>
                      </a:rPr>
                      <m:t>L</m:t>
                    </m:r>
                    <m:r>
                      <a:rPr lang="es-ES" sz="2000" b="0" i="1" smtClean="0">
                        <a:latin typeface="Cambria Math" panose="02040503050406030204" pitchFamily="18" charset="0"/>
                      </a:rPr>
                      <m:t>&gt;</m:t>
                    </m:r>
                    <m:sSub>
                      <m:sSubPr>
                        <m:ctrlPr>
                          <a:rPr lang="en-US" sz="2000" i="1" smtClean="0">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𝜆</m:t>
                        </m:r>
                      </m:e>
                      <m:sub>
                        <m:r>
                          <a:rPr lang="es-ES" sz="2000" b="0" i="1" smtClean="0">
                            <a:latin typeface="Cambria Math" panose="02040503050406030204" pitchFamily="18" charset="0"/>
                          </a:rPr>
                          <m:t>𝑐</m:t>
                        </m:r>
                      </m:sub>
                    </m:sSub>
                  </m:oMath>
                </a14:m>
                <a:endParaRPr lang="en-US" sz="2000" dirty="0">
                  <a:latin typeface="Arial Rounded MT Bold" pitchFamily="34" charset="0"/>
                </a:endParaRPr>
              </a:p>
              <a:p>
                <a:r>
                  <a:rPr lang="en-US" sz="2000" dirty="0">
                    <a:solidFill>
                      <a:srgbClr val="0070C0"/>
                    </a:solidFill>
                    <a:latin typeface="Arial Rounded MT Bold" pitchFamily="34" charset="0"/>
                  </a:rPr>
                  <a:t>Dish </a:t>
                </a:r>
                <a:r>
                  <a:rPr lang="en-US" sz="2000" noProof="0" dirty="0">
                    <a:solidFill>
                      <a:srgbClr val="0070C0"/>
                    </a:solidFill>
                    <a:latin typeface="Arial Rounded MT Bold" pitchFamily="34" charset="0"/>
                  </a:rPr>
                  <a:t>antennas</a:t>
                </a:r>
                <a:r>
                  <a:rPr lang="en-US" sz="2000" noProof="0" dirty="0">
                    <a:latin typeface="Arial Rounded MT Bold" pitchFamily="34" charset="0"/>
                  </a:rPr>
                  <a:t>: small parallel component proportional to axion momentum</a:t>
                </a:r>
              </a:p>
              <a:p>
                <a:pPr lvl="1"/>
                <a:r>
                  <a:rPr lang="en-US" sz="1600" noProof="0" dirty="0" err="1">
                    <a:latin typeface="Arial Rounded MT Bold" pitchFamily="34" charset="0"/>
                  </a:rPr>
                  <a:t>pixelised</a:t>
                </a:r>
                <a:r>
                  <a:rPr lang="en-US" sz="1600" noProof="0" dirty="0">
                    <a:latin typeface="Arial Rounded MT Bold" pitchFamily="34" charset="0"/>
                  </a:rPr>
                  <a:t> detector at the focal point could image velocity distribution</a:t>
                </a:r>
              </a:p>
              <a:p>
                <a:endParaRPr lang="en-US" sz="12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pPr>
                  <a:buNone/>
                </a:pPr>
                <a:endParaRPr lang="en-US" sz="1600" noProof="0" dirty="0">
                  <a:latin typeface="Arial Rounded MT Bold" pitchFamily="34" charset="0"/>
                </a:endParaRPr>
              </a:p>
              <a:p>
                <a:endParaRPr lang="en-US" sz="2000" noProof="0" dirty="0">
                  <a:latin typeface="Arial Rounded MT Bold" pitchFamily="34" charset="0"/>
                </a:endParaRPr>
              </a:p>
              <a:p>
                <a:pPr>
                  <a:buNone/>
                </a:pPr>
                <a:endParaRPr lang="en-US" sz="1800" noProof="0" dirty="0">
                  <a:latin typeface="Arial Rounded MT Bold"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579782" y="1309621"/>
                <a:ext cx="6423924" cy="4588260"/>
              </a:xfrm>
              <a:blipFill>
                <a:blip r:embed="rId2"/>
                <a:stretch>
                  <a:fillRect l="-791" t="-552" r="-1186"/>
                </a:stretch>
              </a:blipFill>
            </p:spPr>
            <p:txBody>
              <a:bodyPr/>
              <a:lstStyle/>
              <a:p>
                <a:r>
                  <a:rPr lang="es-ES">
                    <a:noFill/>
                  </a:rPr>
                  <a:t> </a:t>
                </a:r>
              </a:p>
            </p:txBody>
          </p:sp>
        </mc:Fallback>
      </mc:AlternateContent>
      <p:pic>
        <p:nvPicPr>
          <p:cNvPr id="5" name="Imagen 4"/>
          <p:cNvPicPr>
            <a:picLocks noChangeAspect="1"/>
          </p:cNvPicPr>
          <p:nvPr/>
        </p:nvPicPr>
        <p:blipFill rotWithShape="1">
          <a:blip r:embed="rId3" cstate="print">
            <a:extLst>
              <a:ext uri="{28A0092B-C50C-407E-A947-70E740481C1C}">
                <a14:useLocalDpi xmlns:a14="http://schemas.microsoft.com/office/drawing/2010/main" val="0"/>
              </a:ext>
            </a:extLst>
          </a:blip>
          <a:srcRect t="20601" b="22700"/>
          <a:stretch/>
        </p:blipFill>
        <p:spPr>
          <a:xfrm>
            <a:off x="561427" y="3884931"/>
            <a:ext cx="3683000" cy="2088232"/>
          </a:xfrm>
          <a:prstGeom prst="rect">
            <a:avLst/>
          </a:prstGeom>
        </p:spPr>
      </p:pic>
      <p:grpSp>
        <p:nvGrpSpPr>
          <p:cNvPr id="7" name="Grupo 6"/>
          <p:cNvGrpSpPr/>
          <p:nvPr/>
        </p:nvGrpSpPr>
        <p:grpSpPr>
          <a:xfrm>
            <a:off x="6744072" y="3597276"/>
            <a:ext cx="5328593" cy="2136775"/>
            <a:chOff x="-1104900" y="3597276"/>
            <a:chExt cx="14220825" cy="2136775"/>
          </a:xfrm>
        </p:grpSpPr>
        <p:grpSp>
          <p:nvGrpSpPr>
            <p:cNvPr id="14" name="27 Grupo"/>
            <p:cNvGrpSpPr>
              <a:grpSpLocks/>
            </p:cNvGrpSpPr>
            <p:nvPr/>
          </p:nvGrpSpPr>
          <p:grpSpPr bwMode="auto">
            <a:xfrm>
              <a:off x="-1104900" y="3597276"/>
              <a:ext cx="13763625" cy="1679575"/>
              <a:chOff x="-2628800" y="3597244"/>
              <a:chExt cx="13763053" cy="1679736"/>
            </a:xfrm>
          </p:grpSpPr>
          <p:sp>
            <p:nvSpPr>
              <p:cNvPr id="15" name="10 Forma libre"/>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18" name="11 Forma libre"/>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19" name="12 Forma libre"/>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p:grpSp>
          <p:nvGrpSpPr>
            <p:cNvPr id="20" name="27 Grupo"/>
            <p:cNvGrpSpPr>
              <a:grpSpLocks/>
            </p:cNvGrpSpPr>
            <p:nvPr/>
          </p:nvGrpSpPr>
          <p:grpSpPr bwMode="auto">
            <a:xfrm>
              <a:off x="-952500" y="3749676"/>
              <a:ext cx="13763625" cy="1679575"/>
              <a:chOff x="-2628800" y="3597244"/>
              <a:chExt cx="13763053" cy="1679736"/>
            </a:xfrm>
          </p:grpSpPr>
          <p:sp>
            <p:nvSpPr>
              <p:cNvPr id="21" name="10 Forma libre"/>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2" name="11 Forma libre"/>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3" name="12 Forma libre"/>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p:grpSp>
          <p:nvGrpSpPr>
            <p:cNvPr id="24" name="27 Grupo"/>
            <p:cNvGrpSpPr>
              <a:grpSpLocks/>
            </p:cNvGrpSpPr>
            <p:nvPr/>
          </p:nvGrpSpPr>
          <p:grpSpPr bwMode="auto">
            <a:xfrm>
              <a:off x="-800100" y="3902076"/>
              <a:ext cx="13763625" cy="1679575"/>
              <a:chOff x="-2628800" y="3597244"/>
              <a:chExt cx="13763053" cy="1679736"/>
            </a:xfrm>
          </p:grpSpPr>
          <p:sp>
            <p:nvSpPr>
              <p:cNvPr id="25" name="10 Forma libre"/>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6" name="11 Forma libre"/>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7" name="12 Forma libre"/>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p:grpSp>
          <p:nvGrpSpPr>
            <p:cNvPr id="28" name="27 Grupo"/>
            <p:cNvGrpSpPr>
              <a:grpSpLocks/>
            </p:cNvGrpSpPr>
            <p:nvPr/>
          </p:nvGrpSpPr>
          <p:grpSpPr bwMode="auto">
            <a:xfrm>
              <a:off x="-647700" y="4054476"/>
              <a:ext cx="13763625" cy="1679575"/>
              <a:chOff x="-2628800" y="3597244"/>
              <a:chExt cx="13763053" cy="1679736"/>
            </a:xfrm>
          </p:grpSpPr>
          <p:sp>
            <p:nvSpPr>
              <p:cNvPr id="29" name="10 Forma libre"/>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30" name="11 Forma libre"/>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31" name="12 Forma libre"/>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p:grpSp>
      <p:sp>
        <p:nvSpPr>
          <p:cNvPr id="8" name="Rectángulo 7"/>
          <p:cNvSpPr/>
          <p:nvPr/>
        </p:nvSpPr>
        <p:spPr>
          <a:xfrm>
            <a:off x="8040216" y="3717032"/>
            <a:ext cx="288032" cy="15841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Rectángulo 31"/>
          <p:cNvSpPr/>
          <p:nvPr/>
        </p:nvSpPr>
        <p:spPr>
          <a:xfrm>
            <a:off x="9984503" y="4538660"/>
            <a:ext cx="1830908" cy="3090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7575" y="1126706"/>
            <a:ext cx="3207138" cy="2172030"/>
          </a:xfrm>
          <a:prstGeom prst="rect">
            <a:avLst/>
          </a:prstGeom>
        </p:spPr>
      </p:pic>
      <p:sp>
        <p:nvSpPr>
          <p:cNvPr id="10" name="Rectángulo 9"/>
          <p:cNvSpPr/>
          <p:nvPr/>
        </p:nvSpPr>
        <p:spPr>
          <a:xfrm>
            <a:off x="2495600" y="5816003"/>
            <a:ext cx="5883983" cy="369332"/>
          </a:xfrm>
          <a:prstGeom prst="rect">
            <a:avLst/>
          </a:prstGeom>
        </p:spPr>
        <p:txBody>
          <a:bodyPr wrap="none">
            <a:spAutoFit/>
          </a:bodyPr>
          <a:lstStyle/>
          <a:p>
            <a:r>
              <a:rPr lang="en-US" dirty="0">
                <a:solidFill>
                  <a:srgbClr val="0070C0"/>
                </a:solidFill>
                <a:latin typeface="Arial Rounded MT Bold" pitchFamily="34" charset="0"/>
              </a:rPr>
              <a:t>An “axion astronomy” era would follow a discovery</a:t>
            </a:r>
            <a:endParaRPr lang="en-US" dirty="0">
              <a:solidFill>
                <a:srgbClr val="0070C0"/>
              </a:solidFill>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13" name="Marcador de pie de página 12"/>
          <p:cNvSpPr>
            <a:spLocks noGrp="1"/>
          </p:cNvSpPr>
          <p:nvPr>
            <p:ph type="ftr" sz="quarter" idx="11"/>
          </p:nvPr>
        </p:nvSpPr>
        <p:spPr/>
        <p:txBody>
          <a:bodyPr/>
          <a:lstStyle/>
          <a:p>
            <a:pPr>
              <a:defRPr/>
            </a:pPr>
            <a:r>
              <a:rPr lang="es-ES" dirty="0"/>
              <a:t>Igor G. Irastorza / CAPA - Zaragoza</a:t>
            </a:r>
          </a:p>
        </p:txBody>
      </p:sp>
      <p:sp>
        <p:nvSpPr>
          <p:cNvPr id="16" name="Marcador de número de diapositiva 15"/>
          <p:cNvSpPr>
            <a:spLocks noGrp="1"/>
          </p:cNvSpPr>
          <p:nvPr>
            <p:ph type="sldNum" sz="quarter" idx="12"/>
          </p:nvPr>
        </p:nvSpPr>
        <p:spPr/>
        <p:txBody>
          <a:bodyPr/>
          <a:lstStyle/>
          <a:p>
            <a:pPr>
              <a:defRPr/>
            </a:pPr>
            <a:fld id="{5B34CA36-8F8E-4B33-818A-5383808A46B8}" type="slidenum">
              <a:rPr lang="es-ES" smtClean="0"/>
              <a:pPr>
                <a:defRPr/>
              </a:pPr>
              <a:t>105</a:t>
            </a:fld>
            <a:endParaRPr lang="es-ES"/>
          </a:p>
        </p:txBody>
      </p:sp>
    </p:spTree>
    <p:extLst>
      <p:ext uri="{BB962C8B-B14F-4D97-AF65-F5344CB8AC3E}">
        <p14:creationId xmlns:p14="http://schemas.microsoft.com/office/powerpoint/2010/main" val="41884594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inspirehep.net/record/1253639/files/overview.png"/>
          <p:cNvPicPr>
            <a:picLocks noChangeAspect="1" noChangeArrowheads="1"/>
          </p:cNvPicPr>
          <p:nvPr/>
        </p:nvPicPr>
        <p:blipFill>
          <a:blip r:embed="rId2" cstate="print"/>
          <a:srcRect l="12552" r="13931" b="7529"/>
          <a:stretch>
            <a:fillRect/>
          </a:stretch>
        </p:blipFill>
        <p:spPr bwMode="auto">
          <a:xfrm>
            <a:off x="8832304" y="379345"/>
            <a:ext cx="2915057" cy="2591162"/>
          </a:xfrm>
          <a:prstGeom prst="rect">
            <a:avLst/>
          </a:prstGeom>
          <a:noFill/>
          <a:ln w="9525">
            <a:noFill/>
            <a:miter lim="800000"/>
            <a:headEnd/>
            <a:tailEnd/>
          </a:ln>
        </p:spPr>
      </p:pic>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Lower m</a:t>
            </a:r>
            <a:r>
              <a:rPr lang="en-US" baseline="-25000" noProof="0" dirty="0">
                <a:effectLst>
                  <a:outerShdw blurRad="38100" dist="38100" dir="2700000" algn="tl">
                    <a:srgbClr val="FFFFFF"/>
                  </a:outerShdw>
                </a:effectLst>
                <a:latin typeface="Arial Rounded MT Bold" pitchFamily="34" charset="0"/>
              </a:rPr>
              <a:t>a</a:t>
            </a:r>
            <a:r>
              <a:rPr lang="en-US" noProof="0" dirty="0">
                <a:effectLst>
                  <a:outerShdw blurRad="38100" dist="38100" dir="2700000" algn="tl">
                    <a:srgbClr val="FFFFFF"/>
                  </a:outerShdw>
                </a:effectLst>
                <a:latin typeface="Arial Rounded MT Bold" pitchFamily="34" charset="0"/>
              </a:rPr>
              <a:t> </a:t>
            </a:r>
            <a:r>
              <a:rPr lang="en-US" noProof="0" dirty="0" err="1">
                <a:effectLst>
                  <a:outerShdw blurRad="38100" dist="38100" dir="2700000" algn="tl">
                    <a:srgbClr val="FFFFFF"/>
                  </a:outerShdw>
                </a:effectLst>
                <a:latin typeface="Arial Rounded MT Bold" pitchFamily="34" charset="0"/>
              </a:rPr>
              <a:t>haloscopes</a:t>
            </a:r>
            <a:endParaRPr lang="en-US" noProof="0" dirty="0">
              <a:effectLst>
                <a:outerShdw blurRad="38100" dist="38100" dir="2700000" algn="tl">
                  <a:srgbClr val="FFFFFF"/>
                </a:outerShdw>
              </a:effectLst>
              <a:latin typeface="Arial Rounded MT Bold" pitchFamily="34" charset="0"/>
            </a:endParaRPr>
          </a:p>
        </p:txBody>
      </p:sp>
      <p:sp>
        <p:nvSpPr>
          <p:cNvPr id="3" name="2 Marcador de contenido"/>
          <p:cNvSpPr>
            <a:spLocks noGrp="1"/>
          </p:cNvSpPr>
          <p:nvPr>
            <p:ph idx="1"/>
          </p:nvPr>
        </p:nvSpPr>
        <p:spPr>
          <a:xfrm>
            <a:off x="623392" y="1340769"/>
            <a:ext cx="6048672" cy="4525963"/>
          </a:xfrm>
        </p:spPr>
        <p:txBody>
          <a:bodyPr/>
          <a:lstStyle/>
          <a:p>
            <a:r>
              <a:rPr lang="en-US" sz="1800" noProof="0" dirty="0">
                <a:latin typeface="Arial Rounded MT Bold" pitchFamily="34" charset="0"/>
              </a:rPr>
              <a:t>Large </a:t>
            </a:r>
            <a:r>
              <a:rPr lang="en-US" sz="1800" dirty="0">
                <a:latin typeface="Arial Rounded MT Bold" pitchFamily="34" charset="0"/>
              </a:rPr>
              <a:t>V </a:t>
            </a:r>
            <a:r>
              <a:rPr lang="en-US" sz="1800" dirty="0" err="1">
                <a:latin typeface="Arial Rounded MT Bold" pitchFamily="34" charset="0"/>
              </a:rPr>
              <a:t>haloscopes</a:t>
            </a:r>
            <a:r>
              <a:rPr lang="en-US" sz="1800" dirty="0">
                <a:latin typeface="Arial Rounded MT Bold" pitchFamily="34" charset="0"/>
              </a:rPr>
              <a:t> are technologically simpler, but expensive </a:t>
            </a:r>
            <a:r>
              <a:rPr lang="en-US" sz="1800" dirty="0">
                <a:latin typeface="Arial Rounded MT Bold" pitchFamily="34" charset="0"/>
                <a:sym typeface="Wingdings" panose="05000000000000000000" pitchFamily="2" charset="2"/>
              </a:rPr>
              <a:t> huge magnet needed.</a:t>
            </a:r>
          </a:p>
          <a:p>
            <a:r>
              <a:rPr lang="en-US" sz="1800" noProof="0" dirty="0">
                <a:latin typeface="Arial Rounded MT Bold" pitchFamily="34" charset="0"/>
                <a:sym typeface="Wingdings" panose="05000000000000000000" pitchFamily="2" charset="2"/>
              </a:rPr>
              <a:t>Use of existing magnets could be an effective </a:t>
            </a:r>
            <a:r>
              <a:rPr lang="en-US" sz="1800" dirty="0">
                <a:latin typeface="Arial Rounded MT Bold" pitchFamily="34" charset="0"/>
                <a:sym typeface="Wingdings" panose="05000000000000000000" pitchFamily="2" charset="2"/>
              </a:rPr>
              <a:t>strategy</a:t>
            </a:r>
            <a:endParaRPr lang="en-US" sz="1000" noProof="0" dirty="0">
              <a:latin typeface="Arial Rounded MT Bold" pitchFamily="34" charset="0"/>
            </a:endParaRPr>
          </a:p>
          <a:p>
            <a:pPr>
              <a:buNone/>
            </a:pPr>
            <a:endParaRPr lang="en-US" sz="1800" noProof="0" dirty="0">
              <a:latin typeface="Arial Rounded MT Bold" pitchFamily="34" charset="0"/>
            </a:endParaRPr>
          </a:p>
          <a:p>
            <a:pPr>
              <a:buNone/>
            </a:pPr>
            <a:endParaRPr lang="en-US" sz="1800" noProof="0" dirty="0">
              <a:latin typeface="Arial Rounded MT Bold" pitchFamily="34" charset="0"/>
            </a:endParaRPr>
          </a:p>
          <a:p>
            <a:pPr>
              <a:buNone/>
            </a:pPr>
            <a:endParaRPr lang="en-US" sz="1800" noProof="0" dirty="0">
              <a:latin typeface="Arial Rounded MT Bold" pitchFamily="34" charset="0"/>
            </a:endParaRPr>
          </a:p>
          <a:p>
            <a:endParaRPr lang="en-US" sz="2400" noProof="0" dirty="0">
              <a:latin typeface="Arial Rounded MT Bold" pitchFamily="34" charset="0"/>
            </a:endParaRPr>
          </a:p>
          <a:p>
            <a:pPr>
              <a:buNone/>
            </a:pPr>
            <a:endParaRPr lang="en-US" sz="2000" noProof="0" dirty="0">
              <a:latin typeface="Arial Rounded MT Bold" pitchFamily="34" charset="0"/>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3272277"/>
            <a:ext cx="2123297" cy="2559943"/>
          </a:xfrm>
          <a:prstGeom prst="rect">
            <a:avLst/>
          </a:prstGeom>
        </p:spPr>
      </p:pic>
      <p:sp>
        <p:nvSpPr>
          <p:cNvPr id="7" name="Rectángulo 6"/>
          <p:cNvSpPr/>
          <p:nvPr/>
        </p:nvSpPr>
        <p:spPr>
          <a:xfrm>
            <a:off x="1199456" y="2636912"/>
            <a:ext cx="3744416"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600" b="0" dirty="0">
                <a:latin typeface="Arial Rounded MT Bold" pitchFamily="34" charset="0"/>
                <a:sym typeface="Wingdings" panose="05000000000000000000" pitchFamily="2" charset="2"/>
              </a:rPr>
              <a:t>KLASH proposal: use of 50 m</a:t>
            </a:r>
            <a:r>
              <a:rPr lang="en-US" sz="1600" b="0" baseline="30000" dirty="0">
                <a:latin typeface="Arial Rounded MT Bold" pitchFamily="34" charset="0"/>
                <a:sym typeface="Wingdings" panose="05000000000000000000" pitchFamily="2" charset="2"/>
              </a:rPr>
              <a:t>3</a:t>
            </a:r>
            <a:r>
              <a:rPr lang="en-US" sz="1600" b="0" dirty="0">
                <a:latin typeface="Arial Rounded MT Bold" pitchFamily="34" charset="0"/>
                <a:sym typeface="Wingdings" panose="05000000000000000000" pitchFamily="2" charset="2"/>
              </a:rPr>
              <a:t>, 0.6T, KLOE magnet at LNF</a:t>
            </a:r>
            <a:endParaRPr lang="en-US" sz="1600" b="0" dirty="0"/>
          </a:p>
        </p:txBody>
      </p:sp>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t="28737" b="20469"/>
          <a:stretch/>
        </p:blipFill>
        <p:spPr>
          <a:xfrm>
            <a:off x="2619059" y="3272277"/>
            <a:ext cx="3121320" cy="2376264"/>
          </a:xfrm>
          <a:prstGeom prst="rect">
            <a:avLst/>
          </a:prstGeom>
        </p:spPr>
      </p:pic>
      <p:sp>
        <p:nvSpPr>
          <p:cNvPr id="15" name="Rectángulo 14"/>
          <p:cNvSpPr/>
          <p:nvPr/>
        </p:nvSpPr>
        <p:spPr>
          <a:xfrm>
            <a:off x="8112224" y="3017196"/>
            <a:ext cx="3744416"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600" b="0" dirty="0">
                <a:latin typeface="Arial Rounded MT Bold" pitchFamily="34" charset="0"/>
                <a:sym typeface="Wingdings" panose="05000000000000000000" pitchFamily="2" charset="2"/>
              </a:rPr>
              <a:t>Future IAXO </a:t>
            </a:r>
            <a:r>
              <a:rPr lang="en-US" sz="1600" b="0" dirty="0" err="1">
                <a:latin typeface="Arial Rounded MT Bold" pitchFamily="34" charset="0"/>
                <a:sym typeface="Wingdings" panose="05000000000000000000" pitchFamily="2" charset="2"/>
              </a:rPr>
              <a:t>helioscope</a:t>
            </a:r>
            <a:r>
              <a:rPr lang="en-US" sz="1600" b="0" dirty="0">
                <a:latin typeface="Arial Rounded MT Bold" pitchFamily="34" charset="0"/>
                <a:sym typeface="Wingdings" panose="05000000000000000000" pitchFamily="2" charset="2"/>
              </a:rPr>
              <a:t> (see later) will offer B</a:t>
            </a:r>
            <a:r>
              <a:rPr lang="en-US" sz="1600" b="0" baseline="30000" dirty="0">
                <a:latin typeface="Arial Rounded MT Bold" pitchFamily="34" charset="0"/>
                <a:sym typeface="Wingdings" panose="05000000000000000000" pitchFamily="2" charset="2"/>
              </a:rPr>
              <a:t>2</a:t>
            </a:r>
            <a:r>
              <a:rPr lang="en-US" sz="1600" b="0" dirty="0">
                <a:latin typeface="Arial Rounded MT Bold" pitchFamily="34" charset="0"/>
                <a:sym typeface="Wingdings" panose="05000000000000000000" pitchFamily="2" charset="2"/>
              </a:rPr>
              <a:t>V &gt; ~100 T</a:t>
            </a:r>
            <a:r>
              <a:rPr lang="en-US" sz="1600" b="0" baseline="30000" dirty="0">
                <a:latin typeface="Arial Rounded MT Bold" pitchFamily="34" charset="0"/>
                <a:sym typeface="Wingdings" panose="05000000000000000000" pitchFamily="2" charset="2"/>
              </a:rPr>
              <a:t>2</a:t>
            </a:r>
            <a:r>
              <a:rPr lang="en-US" sz="1600" b="0" dirty="0">
                <a:latin typeface="Arial Rounded MT Bold" pitchFamily="34" charset="0"/>
                <a:sym typeface="Wingdings" panose="05000000000000000000" pitchFamily="2" charset="2"/>
              </a:rPr>
              <a:t>m</a:t>
            </a:r>
            <a:r>
              <a:rPr lang="en-US" sz="1600" b="0" baseline="30000" dirty="0">
                <a:latin typeface="Arial Rounded MT Bold" pitchFamily="34" charset="0"/>
                <a:sym typeface="Wingdings" panose="05000000000000000000" pitchFamily="2" charset="2"/>
              </a:rPr>
              <a:t>3</a:t>
            </a:r>
            <a:endParaRPr lang="en-US" sz="1600" b="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13" name="Marcador de pie de página 12"/>
          <p:cNvSpPr>
            <a:spLocks noGrp="1"/>
          </p:cNvSpPr>
          <p:nvPr>
            <p:ph type="ftr" sz="quarter" idx="11"/>
          </p:nvPr>
        </p:nvSpPr>
        <p:spPr/>
        <p:txBody>
          <a:bodyPr/>
          <a:lstStyle/>
          <a:p>
            <a:pPr>
              <a:defRPr/>
            </a:pPr>
            <a:r>
              <a:rPr lang="es-ES" dirty="0"/>
              <a:t>Igor G. Irastorza / CAPA - Zaragoza</a:t>
            </a:r>
          </a:p>
        </p:txBody>
      </p:sp>
      <p:sp>
        <p:nvSpPr>
          <p:cNvPr id="14" name="Marcador de número de diapositiva 13"/>
          <p:cNvSpPr>
            <a:spLocks noGrp="1"/>
          </p:cNvSpPr>
          <p:nvPr>
            <p:ph type="sldNum" sz="quarter" idx="12"/>
          </p:nvPr>
        </p:nvSpPr>
        <p:spPr/>
        <p:txBody>
          <a:bodyPr/>
          <a:lstStyle/>
          <a:p>
            <a:pPr>
              <a:defRPr/>
            </a:pPr>
            <a:fld id="{5B34CA36-8F8E-4B33-818A-5383808A46B8}" type="slidenum">
              <a:rPr lang="es-ES" smtClean="0"/>
              <a:pPr>
                <a:defRPr/>
              </a:pPr>
              <a:t>106</a:t>
            </a:fld>
            <a:endParaRPr lang="es-ES"/>
          </a:p>
        </p:txBody>
      </p:sp>
      <p:sp>
        <p:nvSpPr>
          <p:cNvPr id="6" name="2 Marcador de contenido">
            <a:extLst>
              <a:ext uri="{FF2B5EF4-FFF2-40B4-BE49-F238E27FC236}">
                <a16:creationId xmlns:a16="http://schemas.microsoft.com/office/drawing/2014/main" id="{E83A71D9-1A6C-0BE9-B350-B0449045EEDE}"/>
              </a:ext>
            </a:extLst>
          </p:cNvPr>
          <p:cNvSpPr txBox="1">
            <a:spLocks/>
          </p:cNvSpPr>
          <p:nvPr/>
        </p:nvSpPr>
        <p:spPr bwMode="auto">
          <a:xfrm>
            <a:off x="6143328" y="3932649"/>
            <a:ext cx="3429613" cy="2107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Also</a:t>
            </a:r>
          </a:p>
          <a:p>
            <a:r>
              <a:rPr lang="en-US" sz="1800" dirty="0" err="1">
                <a:solidFill>
                  <a:srgbClr val="FF0000"/>
                </a:solidFill>
              </a:rPr>
              <a:t>GraHal</a:t>
            </a:r>
            <a:r>
              <a:rPr lang="en-US" sz="1800" dirty="0"/>
              <a:t> in Grenoble</a:t>
            </a:r>
          </a:p>
          <a:p>
            <a:r>
              <a:rPr lang="en-US" sz="1800" dirty="0">
                <a:solidFill>
                  <a:srgbClr val="FF0000"/>
                </a:solidFill>
              </a:rPr>
              <a:t>ADMX</a:t>
            </a:r>
            <a:r>
              <a:rPr lang="en-US" sz="1800" dirty="0"/>
              <a:t> plans for lower masses</a:t>
            </a:r>
            <a:endParaRPr lang="en-US" sz="1000" dirty="0"/>
          </a:p>
          <a:p>
            <a:pPr>
              <a:buFont typeface="Arial" pitchFamily="34" charset="0"/>
              <a:buNone/>
            </a:pPr>
            <a:endParaRPr lang="en-US" sz="1800" dirty="0"/>
          </a:p>
          <a:p>
            <a:pPr>
              <a:buFont typeface="Arial" pitchFamily="34" charset="0"/>
              <a:buNone/>
            </a:pPr>
            <a:endParaRPr lang="en-US" sz="1800" dirty="0"/>
          </a:p>
          <a:p>
            <a:pPr>
              <a:buFont typeface="Arial" pitchFamily="34" charset="0"/>
              <a:buNone/>
            </a:pPr>
            <a:endParaRPr lang="en-US" sz="1800" dirty="0"/>
          </a:p>
          <a:p>
            <a:endParaRPr lang="en-US" sz="2400" dirty="0"/>
          </a:p>
          <a:p>
            <a:pPr>
              <a:buFont typeface="Arial" pitchFamily="34" charset="0"/>
              <a:buNone/>
            </a:pPr>
            <a:endParaRPr lang="en-US" sz="2000" dirty="0"/>
          </a:p>
        </p:txBody>
      </p:sp>
      <p:pic>
        <p:nvPicPr>
          <p:cNvPr id="11" name="Picture 10">
            <a:extLst>
              <a:ext uri="{FF2B5EF4-FFF2-40B4-BE49-F238E27FC236}">
                <a16:creationId xmlns:a16="http://schemas.microsoft.com/office/drawing/2014/main" id="{029C7F34-F530-CFCF-FCD7-6B921DD2F4D8}"/>
              </a:ext>
            </a:extLst>
          </p:cNvPr>
          <p:cNvPicPr>
            <a:picLocks noChangeAspect="1"/>
          </p:cNvPicPr>
          <p:nvPr/>
        </p:nvPicPr>
        <p:blipFill>
          <a:blip r:embed="rId5"/>
          <a:stretch>
            <a:fillRect/>
          </a:stretch>
        </p:blipFill>
        <p:spPr>
          <a:xfrm>
            <a:off x="9085038" y="3756386"/>
            <a:ext cx="2738884" cy="1966688"/>
          </a:xfrm>
          <a:prstGeom prst="rect">
            <a:avLst/>
          </a:prstGeom>
        </p:spPr>
      </p:pic>
      <p:sp>
        <p:nvSpPr>
          <p:cNvPr id="16" name="TextBox 15">
            <a:extLst>
              <a:ext uri="{FF2B5EF4-FFF2-40B4-BE49-F238E27FC236}">
                <a16:creationId xmlns:a16="http://schemas.microsoft.com/office/drawing/2014/main" id="{472264B4-31EA-CAFA-85A7-BFCEAED4A2EC}"/>
              </a:ext>
            </a:extLst>
          </p:cNvPr>
          <p:cNvSpPr txBox="1"/>
          <p:nvPr/>
        </p:nvSpPr>
        <p:spPr>
          <a:xfrm>
            <a:off x="853208" y="5826106"/>
            <a:ext cx="10729192" cy="584775"/>
          </a:xfrm>
          <a:prstGeom prst="rect">
            <a:avLst/>
          </a:prstGeom>
          <a:noFill/>
        </p:spPr>
        <p:txBody>
          <a:bodyPr wrap="square">
            <a:spAutoFit/>
          </a:bodyPr>
          <a:lstStyle/>
          <a:p>
            <a:r>
              <a:rPr lang="en-US" sz="1800" b="0" dirty="0">
                <a:latin typeface="Arial Rounded MT Bold" panose="020F0704030504030204" pitchFamily="34" charset="77"/>
                <a:sym typeface="Wingdings" panose="05000000000000000000" pitchFamily="2" charset="2"/>
              </a:rPr>
              <a:t>See recent workshop on low-mass haloscopes </a:t>
            </a:r>
            <a:r>
              <a:rPr lang="en-US" sz="1800" b="0" dirty="0">
                <a:latin typeface="Arial Rounded MT Bold" panose="020F0704030504030204" pitchFamily="34" charset="77"/>
                <a:sym typeface="Wingdings" panose="05000000000000000000" pitchFamily="2" charset="2"/>
                <a:hlinkClick r:id="rId6"/>
              </a:rPr>
              <a:t>https://indico.cern.ch/event/1115163/</a:t>
            </a:r>
            <a:r>
              <a:rPr lang="en-US" sz="1800" b="0" dirty="0">
                <a:latin typeface="Arial Rounded MT Bold" panose="020F0704030504030204" pitchFamily="34" charset="77"/>
                <a:sym typeface="Wingdings" panose="05000000000000000000" pitchFamily="2" charset="2"/>
              </a:rPr>
              <a:t> </a:t>
            </a:r>
          </a:p>
          <a:p>
            <a:pPr lvl="1"/>
            <a:r>
              <a:rPr lang="en-US" sz="1400" b="0" dirty="0">
                <a:latin typeface="Arial Rounded MT Bold" panose="020F0704030504030204" pitchFamily="34" charset="77"/>
                <a:sym typeface="Wingdings" panose="05000000000000000000" pitchFamily="2" charset="2"/>
              </a:rPr>
              <a:t>Also, recent work pointing to opportunities to detect gravitational waves with these experiments</a:t>
            </a:r>
          </a:p>
        </p:txBody>
      </p:sp>
    </p:spTree>
    <p:extLst>
      <p:ext uri="{BB962C8B-B14F-4D97-AF65-F5344CB8AC3E}">
        <p14:creationId xmlns:p14="http://schemas.microsoft.com/office/powerpoint/2010/main" val="22679621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srcRect r="10135"/>
          <a:stretch/>
        </p:blipFill>
        <p:spPr>
          <a:xfrm>
            <a:off x="8205026" y="1250698"/>
            <a:ext cx="3795629" cy="2281003"/>
          </a:xfrm>
          <a:prstGeom prst="rect">
            <a:avLst/>
          </a:prstGeom>
        </p:spPr>
      </p:pic>
      <p:sp>
        <p:nvSpPr>
          <p:cNvPr id="2" name="1 Título"/>
          <p:cNvSpPr>
            <a:spLocks noGrp="1"/>
          </p:cNvSpPr>
          <p:nvPr>
            <p:ph type="title"/>
          </p:nvPr>
        </p:nvSpPr>
        <p:spPr>
          <a:xfrm>
            <a:off x="1919536" y="332656"/>
            <a:ext cx="8712968" cy="1143000"/>
          </a:xfrm>
        </p:spPr>
        <p:txBody>
          <a:bodyPr/>
          <a:lstStyle/>
          <a:p>
            <a:r>
              <a:rPr lang="en-US" noProof="0" dirty="0">
                <a:effectLst>
                  <a:outerShdw blurRad="38100" dist="38100" dir="2700000" algn="tl">
                    <a:srgbClr val="FFFFFF"/>
                  </a:outerShdw>
                </a:effectLst>
                <a:latin typeface="Arial Rounded MT Bold" pitchFamily="34" charset="0"/>
              </a:rPr>
              <a:t>Pick-up coil &amp; resonant circuit</a:t>
            </a:r>
          </a:p>
        </p:txBody>
      </p:sp>
      <p:pic>
        <p:nvPicPr>
          <p:cNvPr id="15" name="Picture 4"/>
          <p:cNvPicPr>
            <a:picLocks noChangeAspect="1" noChangeArrowheads="1"/>
          </p:cNvPicPr>
          <p:nvPr/>
        </p:nvPicPr>
        <p:blipFill>
          <a:blip r:embed="rId3" cstate="print"/>
          <a:srcRect r="8805" b="41297"/>
          <a:stretch>
            <a:fillRect/>
          </a:stretch>
        </p:blipFill>
        <p:spPr bwMode="auto">
          <a:xfrm>
            <a:off x="9732404" y="3501008"/>
            <a:ext cx="2237288" cy="307070"/>
          </a:xfrm>
          <a:prstGeom prst="rect">
            <a:avLst/>
          </a:prstGeom>
          <a:noFill/>
          <a:ln w="9525">
            <a:noFill/>
            <a:miter lim="800000"/>
            <a:headEnd/>
            <a:tailEnd/>
          </a:ln>
        </p:spPr>
      </p:pic>
      <p:sp>
        <p:nvSpPr>
          <p:cNvPr id="16" name="2 Marcador de contenido"/>
          <p:cNvSpPr txBox="1">
            <a:spLocks/>
          </p:cNvSpPr>
          <p:nvPr/>
        </p:nvSpPr>
        <p:spPr bwMode="auto">
          <a:xfrm>
            <a:off x="695400" y="1307547"/>
            <a:ext cx="7208440" cy="197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 typeface="Arial" pitchFamily="34" charset="0"/>
              <a:buChar char="•"/>
              <a:defRPr/>
            </a:pPr>
            <a:r>
              <a:rPr lang="es-ES" b="0" dirty="0">
                <a:latin typeface="Arial Rounded MT Bold" pitchFamily="34" charset="0"/>
                <a:cs typeface="+mn-cs"/>
              </a:rPr>
              <a:t>DM-</a:t>
            </a:r>
            <a:r>
              <a:rPr lang="es-ES" b="0" dirty="0" err="1">
                <a:latin typeface="Arial Rounded MT Bold" pitchFamily="34" charset="0"/>
                <a:cs typeface="+mn-cs"/>
              </a:rPr>
              <a:t>induced</a:t>
            </a:r>
            <a:r>
              <a:rPr lang="es-ES" b="0" dirty="0">
                <a:latin typeface="Arial Rounded MT Bold" pitchFamily="34" charset="0"/>
                <a:cs typeface="+mn-cs"/>
              </a:rPr>
              <a:t> </a:t>
            </a:r>
            <a:r>
              <a:rPr lang="es-ES" b="0" dirty="0" err="1">
                <a:latin typeface="Arial Rounded MT Bold" pitchFamily="34" charset="0"/>
                <a:cs typeface="+mn-cs"/>
              </a:rPr>
              <a:t>oscillating</a:t>
            </a:r>
            <a:r>
              <a:rPr lang="es-ES" b="0" dirty="0">
                <a:latin typeface="Arial Rounded MT Bold" pitchFamily="34" charset="0"/>
                <a:cs typeface="+mn-cs"/>
              </a:rPr>
              <a:t> B in the center of a </a:t>
            </a:r>
            <a:r>
              <a:rPr lang="es-ES" b="0" dirty="0" err="1">
                <a:latin typeface="Arial Rounded MT Bold" pitchFamily="34" charset="0"/>
                <a:cs typeface="+mn-cs"/>
              </a:rPr>
              <a:t>toroidal</a:t>
            </a:r>
            <a:r>
              <a:rPr lang="es-ES" b="0" dirty="0">
                <a:latin typeface="Arial Rounded MT Bold" pitchFamily="34" charset="0"/>
                <a:cs typeface="+mn-cs"/>
              </a:rPr>
              <a:t> </a:t>
            </a:r>
            <a:r>
              <a:rPr lang="es-ES" b="0" dirty="0" err="1">
                <a:latin typeface="Arial Rounded MT Bold" pitchFamily="34" charset="0"/>
                <a:cs typeface="+mn-cs"/>
              </a:rPr>
              <a:t>magnet</a:t>
            </a:r>
            <a:endParaRPr lang="es-ES" b="0" dirty="0">
              <a:latin typeface="Arial Rounded MT Bold" pitchFamily="34" charset="0"/>
              <a:cs typeface="+mn-cs"/>
            </a:endParaRPr>
          </a:p>
          <a:p>
            <a:pPr marL="342900" indent="-342900" eaLnBrk="0" hangingPunct="0">
              <a:spcBef>
                <a:spcPct val="20000"/>
              </a:spcBef>
              <a:buFont typeface="Arial" pitchFamily="34" charset="0"/>
              <a:buChar char="•"/>
              <a:defRPr/>
            </a:pPr>
            <a:r>
              <a:rPr lang="es-ES" b="0" dirty="0" err="1">
                <a:latin typeface="Arial Rounded MT Bold" pitchFamily="34" charset="0"/>
                <a:cs typeface="+mn-cs"/>
              </a:rPr>
              <a:t>Resonance</a:t>
            </a:r>
            <a:r>
              <a:rPr lang="es-ES" b="0" dirty="0">
                <a:latin typeface="Arial Rounded MT Bold" pitchFamily="34" charset="0"/>
                <a:cs typeface="+mn-cs"/>
              </a:rPr>
              <a:t> is </a:t>
            </a:r>
            <a:r>
              <a:rPr lang="es-ES" b="0" dirty="0" err="1">
                <a:latin typeface="Arial Rounded MT Bold" pitchFamily="34" charset="0"/>
                <a:cs typeface="+mn-cs"/>
              </a:rPr>
              <a:t>achieved</a:t>
            </a:r>
            <a:r>
              <a:rPr lang="es-ES" b="0" dirty="0">
                <a:latin typeface="Arial Rounded MT Bold" pitchFamily="34" charset="0"/>
                <a:cs typeface="+mn-cs"/>
              </a:rPr>
              <a:t> </a:t>
            </a:r>
            <a:r>
              <a:rPr lang="es-ES" b="0" dirty="0" err="1">
                <a:latin typeface="Arial Rounded MT Bold" pitchFamily="34" charset="0"/>
                <a:cs typeface="+mn-cs"/>
              </a:rPr>
              <a:t>externally</a:t>
            </a:r>
            <a:r>
              <a:rPr lang="es-ES" b="0" dirty="0">
                <a:latin typeface="Arial Rounded MT Bold" pitchFamily="34" charset="0"/>
                <a:cs typeface="+mn-cs"/>
              </a:rPr>
              <a:t> with a </a:t>
            </a:r>
            <a:r>
              <a:rPr lang="es-ES" b="0" dirty="0" err="1">
                <a:latin typeface="Arial Rounded MT Bold" pitchFamily="34" charset="0"/>
                <a:cs typeface="+mn-cs"/>
              </a:rPr>
              <a:t>circuit</a:t>
            </a:r>
            <a:r>
              <a:rPr lang="es-ES" b="0" dirty="0">
                <a:latin typeface="Arial Rounded MT Bold" pitchFamily="34" charset="0"/>
                <a:cs typeface="+mn-cs"/>
              </a:rPr>
              <a:t> (no </a:t>
            </a:r>
            <a:r>
              <a:rPr lang="es-ES" b="0" dirty="0" err="1">
                <a:latin typeface="Arial Rounded MT Bold" pitchFamily="34" charset="0"/>
                <a:cs typeface="+mn-cs"/>
              </a:rPr>
              <a:t>cavity</a:t>
            </a:r>
            <a:r>
              <a:rPr lang="es-ES" b="0" dirty="0">
                <a:latin typeface="Arial Rounded MT Bold" pitchFamily="34" charset="0"/>
                <a:cs typeface="+mn-cs"/>
              </a:rPr>
              <a:t>)</a:t>
            </a:r>
          </a:p>
          <a:p>
            <a:pPr marL="342900" indent="-342900" eaLnBrk="0" hangingPunct="0">
              <a:spcBef>
                <a:spcPct val="20000"/>
              </a:spcBef>
              <a:buFont typeface="Arial" pitchFamily="34" charset="0"/>
              <a:buChar char="•"/>
              <a:defRPr/>
            </a:pPr>
            <a:r>
              <a:rPr lang="es-ES" b="0" dirty="0" err="1">
                <a:latin typeface="Arial Rounded MT Bold" pitchFamily="34" charset="0"/>
                <a:cs typeface="+mn-cs"/>
              </a:rPr>
              <a:t>Both</a:t>
            </a:r>
            <a:r>
              <a:rPr lang="es-ES" b="0" dirty="0">
                <a:latin typeface="Arial Rounded MT Bold" pitchFamily="34" charset="0"/>
                <a:cs typeface="+mn-cs"/>
              </a:rPr>
              <a:t> </a:t>
            </a:r>
            <a:r>
              <a:rPr lang="es-ES" dirty="0" err="1">
                <a:solidFill>
                  <a:srgbClr val="0070C0"/>
                </a:solidFill>
                <a:latin typeface="Arial Rounded MT Bold" pitchFamily="34" charset="0"/>
                <a:cs typeface="+mn-cs"/>
              </a:rPr>
              <a:t>wideband</a:t>
            </a:r>
            <a:r>
              <a:rPr lang="es-ES" dirty="0">
                <a:latin typeface="Arial Rounded MT Bold" pitchFamily="34" charset="0"/>
                <a:cs typeface="+mn-cs"/>
              </a:rPr>
              <a:t> </a:t>
            </a:r>
            <a:r>
              <a:rPr lang="es-ES" b="0" dirty="0" err="1">
                <a:latin typeface="Arial Rounded MT Bold" pitchFamily="34" charset="0"/>
                <a:cs typeface="+mn-cs"/>
              </a:rPr>
              <a:t>search</a:t>
            </a:r>
            <a:r>
              <a:rPr lang="es-ES" b="0" dirty="0">
                <a:latin typeface="Arial Rounded MT Bold" pitchFamily="34" charset="0"/>
                <a:cs typeface="+mn-cs"/>
              </a:rPr>
              <a:t> and </a:t>
            </a:r>
            <a:r>
              <a:rPr lang="es-ES" dirty="0" err="1">
                <a:solidFill>
                  <a:srgbClr val="0070C0"/>
                </a:solidFill>
                <a:latin typeface="Arial Rounded MT Bold" pitchFamily="34" charset="0"/>
                <a:cs typeface="+mn-cs"/>
              </a:rPr>
              <a:t>resonance</a:t>
            </a:r>
            <a:r>
              <a:rPr lang="es-ES" b="0" dirty="0">
                <a:solidFill>
                  <a:srgbClr val="0070C0"/>
                </a:solidFill>
                <a:latin typeface="Arial Rounded MT Bold" pitchFamily="34" charset="0"/>
                <a:cs typeface="+mn-cs"/>
              </a:rPr>
              <a:t> </a:t>
            </a:r>
            <a:r>
              <a:rPr lang="es-ES" b="0" dirty="0" err="1">
                <a:latin typeface="Arial Rounded MT Bold" pitchFamily="34" charset="0"/>
                <a:cs typeface="+mn-cs"/>
              </a:rPr>
              <a:t>search</a:t>
            </a:r>
            <a:r>
              <a:rPr lang="es-ES" b="0" dirty="0">
                <a:latin typeface="Arial Rounded MT Bold" pitchFamily="34" charset="0"/>
                <a:cs typeface="+mn-cs"/>
              </a:rPr>
              <a:t> </a:t>
            </a:r>
            <a:r>
              <a:rPr lang="es-ES" b="0" dirty="0" err="1">
                <a:latin typeface="Arial Rounded MT Bold" pitchFamily="34" charset="0"/>
                <a:cs typeface="+mn-cs"/>
              </a:rPr>
              <a:t>possible</a:t>
            </a:r>
            <a:endParaRPr lang="es-ES" b="0" dirty="0">
              <a:latin typeface="Arial Rounded MT Bold" pitchFamily="34" charset="0"/>
              <a:cs typeface="+mn-cs"/>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107</a:t>
            </a:fld>
            <a:endParaRPr lang="es-ES"/>
          </a:p>
        </p:txBody>
      </p:sp>
      <p:sp>
        <p:nvSpPr>
          <p:cNvPr id="6" name="2 Marcador de contenido">
            <a:extLst>
              <a:ext uri="{FF2B5EF4-FFF2-40B4-BE49-F238E27FC236}">
                <a16:creationId xmlns:a16="http://schemas.microsoft.com/office/drawing/2014/main" id="{849C7EE1-75AB-9B2F-370E-901B9B651ABD}"/>
              </a:ext>
            </a:extLst>
          </p:cNvPr>
          <p:cNvSpPr>
            <a:spLocks noGrp="1"/>
          </p:cNvSpPr>
          <p:nvPr>
            <p:ph idx="1"/>
          </p:nvPr>
        </p:nvSpPr>
        <p:spPr>
          <a:xfrm>
            <a:off x="609600" y="2069884"/>
            <a:ext cx="6854552" cy="4788116"/>
          </a:xfrm>
        </p:spPr>
        <p:txBody>
          <a:bodyPr/>
          <a:lstStyle/>
          <a:p>
            <a:endParaRPr lang="en-US" sz="1800" noProof="0" dirty="0">
              <a:solidFill>
                <a:srgbClr val="FF0000"/>
              </a:solidFill>
              <a:sym typeface="Wingdings" panose="05000000000000000000" pitchFamily="2" charset="2"/>
            </a:endParaRPr>
          </a:p>
          <a:p>
            <a:pPr marL="0" indent="0">
              <a:buNone/>
            </a:pPr>
            <a:r>
              <a:rPr lang="en-US" sz="1800" dirty="0">
                <a:sym typeface="Wingdings" panose="05000000000000000000" pitchFamily="2" charset="2"/>
              </a:rPr>
              <a:t>												 </a:t>
            </a:r>
          </a:p>
          <a:p>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sym typeface="Wingdings" panose="05000000000000000000" pitchFamily="2" charset="2"/>
            </a:endParaRPr>
          </a:p>
          <a:p>
            <a:endParaRPr lang="en-US" sz="1800" noProof="0" dirty="0">
              <a:sym typeface="Wingdings" panose="05000000000000000000" pitchFamily="2" charset="2"/>
            </a:endParaRPr>
          </a:p>
          <a:p>
            <a:endParaRPr lang="en-US" sz="1800" noProof="0" dirty="0">
              <a:sym typeface="Wingdings" panose="05000000000000000000" pitchFamily="2" charset="2"/>
            </a:endParaRPr>
          </a:p>
          <a:p>
            <a:endParaRPr lang="en-US" sz="1800" dirty="0">
              <a:sym typeface="Wingdings" panose="05000000000000000000" pitchFamily="2" charset="2"/>
            </a:endParaRPr>
          </a:p>
          <a:p>
            <a:endParaRPr lang="en-US" sz="1800" noProof="0" dirty="0">
              <a:sym typeface="Wingdings" panose="05000000000000000000" pitchFamily="2" charset="2"/>
            </a:endParaRPr>
          </a:p>
          <a:p>
            <a:endParaRPr lang="en-US" sz="1800" dirty="0"/>
          </a:p>
          <a:p>
            <a:pPr lvl="1"/>
            <a:endParaRPr lang="en-US" sz="1400" dirty="0">
              <a:sym typeface="Wingdings" panose="05000000000000000000" pitchFamily="2" charset="2"/>
            </a:endParaRPr>
          </a:p>
          <a:p>
            <a:endParaRPr lang="en-US" sz="1800" noProof="0" dirty="0">
              <a:sym typeface="Wingdings" panose="05000000000000000000" pitchFamily="2" charset="2"/>
            </a:endParaRPr>
          </a:p>
          <a:p>
            <a:endParaRPr lang="en-US" sz="1000" noProof="0" dirty="0">
              <a:latin typeface="Arial Rounded MT Bold" pitchFamily="34" charset="0"/>
            </a:endParaRPr>
          </a:p>
          <a:p>
            <a:pPr>
              <a:buNone/>
            </a:pPr>
            <a:endParaRPr lang="en-US" sz="1800" noProof="0" dirty="0">
              <a:latin typeface="Arial Rounded MT Bold" pitchFamily="34" charset="0"/>
            </a:endParaRPr>
          </a:p>
          <a:p>
            <a:pPr>
              <a:buNone/>
            </a:pPr>
            <a:endParaRPr lang="en-US" sz="1800" noProof="0" dirty="0">
              <a:latin typeface="Arial Rounded MT Bold" pitchFamily="34" charset="0"/>
            </a:endParaRPr>
          </a:p>
          <a:p>
            <a:pPr>
              <a:buNone/>
            </a:pPr>
            <a:endParaRPr lang="en-US" sz="1800" noProof="0" dirty="0">
              <a:latin typeface="Arial Rounded MT Bold" pitchFamily="34" charset="0"/>
            </a:endParaRPr>
          </a:p>
          <a:p>
            <a:endParaRPr lang="en-US" sz="2400" noProof="0" dirty="0">
              <a:latin typeface="Arial Rounded MT Bold" pitchFamily="34" charset="0"/>
            </a:endParaRPr>
          </a:p>
          <a:p>
            <a:pPr>
              <a:buNone/>
            </a:pPr>
            <a:endParaRPr lang="en-US" sz="2000" noProof="0" dirty="0">
              <a:latin typeface="Arial Rounded MT Bold" pitchFamily="34" charset="0"/>
            </a:endParaRPr>
          </a:p>
        </p:txBody>
      </p:sp>
      <p:grpSp>
        <p:nvGrpSpPr>
          <p:cNvPr id="9" name="Group 8">
            <a:extLst>
              <a:ext uri="{FF2B5EF4-FFF2-40B4-BE49-F238E27FC236}">
                <a16:creationId xmlns:a16="http://schemas.microsoft.com/office/drawing/2014/main" id="{66A6ECAB-C035-64BA-0828-7119C6F3DA6A}"/>
              </a:ext>
            </a:extLst>
          </p:cNvPr>
          <p:cNvGrpSpPr/>
          <p:nvPr/>
        </p:nvGrpSpPr>
        <p:grpSpPr>
          <a:xfrm>
            <a:off x="571321" y="2412022"/>
            <a:ext cx="3462848" cy="3350101"/>
            <a:chOff x="8309661" y="3428999"/>
            <a:chExt cx="3462848" cy="3350101"/>
          </a:xfrm>
        </p:grpSpPr>
        <p:pic>
          <p:nvPicPr>
            <p:cNvPr id="10" name="Imagen 4">
              <a:extLst>
                <a:ext uri="{FF2B5EF4-FFF2-40B4-BE49-F238E27FC236}">
                  <a16:creationId xmlns:a16="http://schemas.microsoft.com/office/drawing/2014/main" id="{6CF9BBA4-ED1E-D348-075D-C969CF7A1EDA}"/>
                </a:ext>
              </a:extLst>
            </p:cNvPr>
            <p:cNvPicPr>
              <a:picLocks noChangeAspect="1"/>
            </p:cNvPicPr>
            <p:nvPr/>
          </p:nvPicPr>
          <p:blipFill>
            <a:blip r:embed="rId4"/>
            <a:stretch>
              <a:fillRect/>
            </a:stretch>
          </p:blipFill>
          <p:spPr>
            <a:xfrm>
              <a:off x="8309661" y="3428999"/>
              <a:ext cx="3462848" cy="3109913"/>
            </a:xfrm>
            <a:prstGeom prst="rect">
              <a:avLst/>
            </a:prstGeom>
          </p:spPr>
        </p:pic>
        <p:sp>
          <p:nvSpPr>
            <p:cNvPr id="11" name="Rectángulo 5">
              <a:extLst>
                <a:ext uri="{FF2B5EF4-FFF2-40B4-BE49-F238E27FC236}">
                  <a16:creationId xmlns:a16="http://schemas.microsoft.com/office/drawing/2014/main" id="{D6DC63F1-36D3-6E35-0E34-7E744CC7CCD5}"/>
                </a:ext>
              </a:extLst>
            </p:cNvPr>
            <p:cNvSpPr/>
            <p:nvPr/>
          </p:nvSpPr>
          <p:spPr>
            <a:xfrm>
              <a:off x="10888137" y="5085184"/>
              <a:ext cx="824487"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sym typeface="Wingdings" panose="05000000000000000000" pitchFamily="2" charset="2"/>
                </a:rPr>
                <a:t>CAST</a:t>
              </a:r>
              <a:endParaRPr lang="en-US" sz="1400" dirty="0">
                <a:latin typeface="Times New Roman" panose="02020603050405020304" pitchFamily="18" charset="0"/>
                <a:cs typeface="Times New Roman" panose="02020603050405020304" pitchFamily="18" charset="0"/>
              </a:endParaRPr>
            </a:p>
          </p:txBody>
        </p:sp>
        <p:sp>
          <p:nvSpPr>
            <p:cNvPr id="12" name="Rectángulo 14">
              <a:extLst>
                <a:ext uri="{FF2B5EF4-FFF2-40B4-BE49-F238E27FC236}">
                  <a16:creationId xmlns:a16="http://schemas.microsoft.com/office/drawing/2014/main" id="{67CCA16F-B294-71DC-445D-00A343554053}"/>
                </a:ext>
              </a:extLst>
            </p:cNvPr>
            <p:cNvSpPr/>
            <p:nvPr/>
          </p:nvSpPr>
          <p:spPr>
            <a:xfrm>
              <a:off x="9912424" y="4293096"/>
              <a:ext cx="824487" cy="523220"/>
            </a:xfrm>
            <a:prstGeom prst="rect">
              <a:avLst/>
            </a:prstGeom>
          </p:spPr>
          <p:txBody>
            <a:bodyPr wrap="square">
              <a:spAutoFit/>
            </a:bodyPr>
            <a:lstStyle/>
            <a:p>
              <a:pPr algn="ctr"/>
              <a:r>
                <a:rPr lang="en-US" sz="1400" dirty="0">
                  <a:latin typeface="Times New Roman" panose="02020603050405020304" pitchFamily="18" charset="0"/>
                  <a:cs typeface="Times New Roman" panose="02020603050405020304" pitchFamily="18" charset="0"/>
                  <a:sym typeface="Wingdings" panose="05000000000000000000" pitchFamily="2" charset="2"/>
                </a:rPr>
                <a:t>ABRA-10cm</a:t>
              </a:r>
              <a:endParaRPr lang="en-US" sz="1400" dirty="0">
                <a:latin typeface="Times New Roman" panose="02020603050405020304" pitchFamily="18" charset="0"/>
                <a:cs typeface="Times New Roman" panose="02020603050405020304" pitchFamily="18" charset="0"/>
              </a:endParaRPr>
            </a:p>
          </p:txBody>
        </p:sp>
        <p:sp>
          <p:nvSpPr>
            <p:cNvPr id="13" name="Rectángulo 17">
              <a:extLst>
                <a:ext uri="{FF2B5EF4-FFF2-40B4-BE49-F238E27FC236}">
                  <a16:creationId xmlns:a16="http://schemas.microsoft.com/office/drawing/2014/main" id="{CA10620D-26E2-81D4-3BE0-14736E1FA818}"/>
                </a:ext>
              </a:extLst>
            </p:cNvPr>
            <p:cNvSpPr/>
            <p:nvPr/>
          </p:nvSpPr>
          <p:spPr>
            <a:xfrm>
              <a:off x="9165117" y="4548678"/>
              <a:ext cx="824487" cy="307777"/>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sym typeface="Wingdings" panose="05000000000000000000" pitchFamily="2" charset="2"/>
                </a:rPr>
                <a:t>SHAFT</a:t>
              </a:r>
              <a:endParaRPr lang="en-US" sz="1400" dirty="0">
                <a:latin typeface="Times New Roman" panose="02020603050405020304" pitchFamily="18" charset="0"/>
                <a:cs typeface="Times New Roman" panose="02020603050405020304" pitchFamily="18" charset="0"/>
              </a:endParaRPr>
            </a:p>
          </p:txBody>
        </p:sp>
        <p:sp>
          <p:nvSpPr>
            <p:cNvPr id="14" name="Rectángulo 9">
              <a:extLst>
                <a:ext uri="{FF2B5EF4-FFF2-40B4-BE49-F238E27FC236}">
                  <a16:creationId xmlns:a16="http://schemas.microsoft.com/office/drawing/2014/main" id="{E2F3141C-6940-9DB2-F986-BF0A31243694}"/>
                </a:ext>
              </a:extLst>
            </p:cNvPr>
            <p:cNvSpPr/>
            <p:nvPr/>
          </p:nvSpPr>
          <p:spPr>
            <a:xfrm>
              <a:off x="9100679" y="6348213"/>
              <a:ext cx="1891865" cy="430887"/>
            </a:xfrm>
            <a:prstGeom prst="rect">
              <a:avLst/>
            </a:prstGeom>
          </p:spPr>
          <p:txBody>
            <a:bodyPr wrap="none">
              <a:spAutoFit/>
            </a:bodyPr>
            <a:lstStyle/>
            <a:p>
              <a:r>
                <a:rPr lang="en-US" sz="1100" b="0" dirty="0">
                  <a:latin typeface="Arial Rounded MT Bold" panose="020F0704030504030204" pitchFamily="34" charset="0"/>
                </a:rPr>
                <a:t>ABRA: arXiv:1810.12257</a:t>
              </a:r>
            </a:p>
            <a:p>
              <a:r>
                <a:rPr lang="es-ES" sz="1100" b="0" dirty="0">
                  <a:latin typeface="Arial Rounded MT Bold" panose="020F0704030504030204" pitchFamily="34" charset="0"/>
                </a:rPr>
                <a:t>SHAFT:arXiv:2003.03348</a:t>
              </a:r>
            </a:p>
          </p:txBody>
        </p:sp>
      </p:grpSp>
      <p:pic>
        <p:nvPicPr>
          <p:cNvPr id="17" name="Picture 16">
            <a:extLst>
              <a:ext uri="{FF2B5EF4-FFF2-40B4-BE49-F238E27FC236}">
                <a16:creationId xmlns:a16="http://schemas.microsoft.com/office/drawing/2014/main" id="{BC8C07C2-A37A-1BA9-003A-D15EEB0D156B}"/>
              </a:ext>
            </a:extLst>
          </p:cNvPr>
          <p:cNvPicPr>
            <a:picLocks noChangeAspect="1"/>
          </p:cNvPicPr>
          <p:nvPr/>
        </p:nvPicPr>
        <p:blipFill>
          <a:blip r:embed="rId5"/>
          <a:stretch>
            <a:fillRect/>
          </a:stretch>
        </p:blipFill>
        <p:spPr>
          <a:xfrm>
            <a:off x="6360861" y="3839478"/>
            <a:ext cx="3688330" cy="2427159"/>
          </a:xfrm>
          <a:prstGeom prst="rect">
            <a:avLst/>
          </a:prstGeom>
        </p:spPr>
      </p:pic>
      <p:sp>
        <p:nvSpPr>
          <p:cNvPr id="18" name="TextBox 17">
            <a:extLst>
              <a:ext uri="{FF2B5EF4-FFF2-40B4-BE49-F238E27FC236}">
                <a16:creationId xmlns:a16="http://schemas.microsoft.com/office/drawing/2014/main" id="{5108A52C-EC06-E728-C5FF-F9E3716FDB9C}"/>
              </a:ext>
            </a:extLst>
          </p:cNvPr>
          <p:cNvSpPr txBox="1"/>
          <p:nvPr/>
        </p:nvSpPr>
        <p:spPr>
          <a:xfrm>
            <a:off x="6687675" y="3553980"/>
            <a:ext cx="2894136" cy="369332"/>
          </a:xfrm>
          <a:prstGeom prst="rect">
            <a:avLst/>
          </a:prstGeom>
          <a:noFill/>
        </p:spPr>
        <p:txBody>
          <a:bodyPr wrap="square">
            <a:spAutoFit/>
          </a:bodyPr>
          <a:lstStyle/>
          <a:p>
            <a:r>
              <a:rPr lang="en-US" b="0" dirty="0">
                <a:solidFill>
                  <a:srgbClr val="0070C0"/>
                </a:solidFill>
                <a:latin typeface="Arial Rounded MT Bold" panose="020F0704030504030204" pitchFamily="34" charset="0"/>
                <a:cs typeface="+mn-cs"/>
                <a:sym typeface="Wingdings" panose="05000000000000000000" pitchFamily="2" charset="2"/>
              </a:rPr>
              <a:t>DM-Radio m3 program</a:t>
            </a:r>
            <a:endParaRPr lang="en-ES" b="0" dirty="0">
              <a:solidFill>
                <a:srgbClr val="0070C0"/>
              </a:solidFill>
              <a:latin typeface="Arial Rounded MT Bold" panose="020F0704030504030204" pitchFamily="34" charset="0"/>
              <a:cs typeface="+mn-cs"/>
            </a:endParaRPr>
          </a:p>
        </p:txBody>
      </p:sp>
      <p:sp>
        <p:nvSpPr>
          <p:cNvPr id="19" name="TextBox 18">
            <a:extLst>
              <a:ext uri="{FF2B5EF4-FFF2-40B4-BE49-F238E27FC236}">
                <a16:creationId xmlns:a16="http://schemas.microsoft.com/office/drawing/2014/main" id="{4545A6AB-D8A0-395E-B5EE-01143F520F68}"/>
              </a:ext>
            </a:extLst>
          </p:cNvPr>
          <p:cNvSpPr txBox="1"/>
          <p:nvPr/>
        </p:nvSpPr>
        <p:spPr>
          <a:xfrm>
            <a:off x="4088686" y="2727043"/>
            <a:ext cx="2807331" cy="2031325"/>
          </a:xfrm>
          <a:prstGeom prst="rect">
            <a:avLst/>
          </a:prstGeom>
          <a:noFill/>
        </p:spPr>
        <p:txBody>
          <a:bodyPr wrap="square">
            <a:spAutoFit/>
          </a:bodyPr>
          <a:lstStyle/>
          <a:p>
            <a:r>
              <a:rPr lang="en-US" sz="1800" dirty="0">
                <a:solidFill>
                  <a:srgbClr val="0070C0"/>
                </a:solidFill>
                <a:latin typeface="Arial Rounded MT Bold" panose="020F0704030504030204" pitchFamily="34" charset="77"/>
                <a:sym typeface="Wingdings" panose="05000000000000000000" pitchFamily="2" charset="2"/>
              </a:rPr>
              <a:t>ABRACADABRA</a:t>
            </a:r>
            <a:r>
              <a:rPr lang="en-US" sz="1800" dirty="0">
                <a:latin typeface="Arial Rounded MT Bold" panose="020F0704030504030204" pitchFamily="34" charset="77"/>
                <a:sym typeface="Wingdings" panose="05000000000000000000" pitchFamily="2" charset="2"/>
              </a:rPr>
              <a:t> @ MIT </a:t>
            </a:r>
          </a:p>
          <a:p>
            <a:pPr marL="0" indent="0">
              <a:buNone/>
            </a:pPr>
            <a:r>
              <a:rPr lang="en-US" sz="1800" dirty="0">
                <a:solidFill>
                  <a:srgbClr val="0070C0"/>
                </a:solidFill>
                <a:latin typeface="Arial Rounded MT Bold" panose="020F0704030504030204" pitchFamily="34" charset="77"/>
                <a:sym typeface="Wingdings" panose="05000000000000000000" pitchFamily="2" charset="2"/>
              </a:rPr>
              <a:t>DM-Radio</a:t>
            </a:r>
            <a:r>
              <a:rPr lang="en-US" sz="1800" dirty="0">
                <a:latin typeface="Arial Rounded MT Bold" panose="020F0704030504030204" pitchFamily="34" charset="77"/>
                <a:sym typeface="Wingdings" panose="05000000000000000000" pitchFamily="2" charset="2"/>
              </a:rPr>
              <a:t> @ Stanford</a:t>
            </a:r>
          </a:p>
          <a:p>
            <a:pPr marL="0" indent="0">
              <a:buNone/>
            </a:pPr>
            <a:endParaRPr lang="en-US" sz="1800" dirty="0">
              <a:solidFill>
                <a:schemeClr val="accent1"/>
              </a:solidFill>
              <a:latin typeface="Arial Rounded MT Bold" panose="020F0704030504030204" pitchFamily="34" charset="77"/>
              <a:sym typeface="Wingdings" panose="05000000000000000000" pitchFamily="2" charset="2"/>
            </a:endParaRPr>
          </a:p>
          <a:p>
            <a:pPr marL="0" indent="0">
              <a:buNone/>
            </a:pPr>
            <a:r>
              <a:rPr lang="en-US" sz="1800" dirty="0">
                <a:solidFill>
                  <a:schemeClr val="accent1"/>
                </a:solidFill>
                <a:latin typeface="Arial Rounded MT Bold" panose="020F0704030504030204" pitchFamily="34" charset="77"/>
                <a:sym typeface="Wingdings" panose="05000000000000000000" pitchFamily="2" charset="2"/>
              </a:rPr>
              <a:t>Also</a:t>
            </a:r>
          </a:p>
          <a:p>
            <a:pPr marL="0" indent="0">
              <a:buNone/>
            </a:pPr>
            <a:r>
              <a:rPr lang="en-US" sz="1800" dirty="0">
                <a:solidFill>
                  <a:schemeClr val="accent1"/>
                </a:solidFill>
                <a:latin typeface="Arial Rounded MT Bold" panose="020F0704030504030204" pitchFamily="34" charset="77"/>
                <a:sym typeface="Wingdings" panose="05000000000000000000" pitchFamily="2" charset="2"/>
              </a:rPr>
              <a:t>ADMX-SLIC</a:t>
            </a:r>
          </a:p>
          <a:p>
            <a:pPr marL="0" indent="0">
              <a:buNone/>
            </a:pPr>
            <a:r>
              <a:rPr lang="en-US" sz="1800" dirty="0">
                <a:solidFill>
                  <a:schemeClr val="accent1"/>
                </a:solidFill>
                <a:latin typeface="Arial Rounded MT Bold" panose="020F0704030504030204" pitchFamily="34" charset="77"/>
                <a:sym typeface="Wingdings" panose="05000000000000000000" pitchFamily="2" charset="2"/>
              </a:rPr>
              <a:t>SHAFT</a:t>
            </a:r>
            <a:r>
              <a:rPr lang="en-US" sz="1800" dirty="0">
                <a:latin typeface="Arial Rounded MT Bold" panose="020F0704030504030204" pitchFamily="34" charset="77"/>
                <a:sym typeface="Wingdings" panose="05000000000000000000" pitchFamily="2" charset="2"/>
              </a:rPr>
              <a:t> @ Boston    </a:t>
            </a:r>
          </a:p>
          <a:p>
            <a:pPr marL="0" indent="0">
              <a:buNone/>
            </a:pPr>
            <a:r>
              <a:rPr lang="en-US" sz="1800" dirty="0">
                <a:solidFill>
                  <a:schemeClr val="accent1"/>
                </a:solidFill>
                <a:latin typeface="Arial Rounded MT Bold" panose="020F0704030504030204" pitchFamily="34" charset="77"/>
                <a:sym typeface="Wingdings" panose="05000000000000000000" pitchFamily="2" charset="2"/>
              </a:rPr>
              <a:t>BASE</a:t>
            </a:r>
            <a:r>
              <a:rPr lang="en-US" sz="1800" dirty="0">
                <a:latin typeface="Arial Rounded MT Bold" panose="020F0704030504030204" pitchFamily="34" charset="77"/>
                <a:sym typeface="Wingdings" panose="05000000000000000000" pitchFamily="2" charset="2"/>
              </a:rPr>
              <a:t> @CERN  </a:t>
            </a:r>
          </a:p>
        </p:txBody>
      </p:sp>
    </p:spTree>
    <p:extLst>
      <p:ext uri="{BB962C8B-B14F-4D97-AF65-F5344CB8AC3E}">
        <p14:creationId xmlns:p14="http://schemas.microsoft.com/office/powerpoint/2010/main" val="2104417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976090" y="1284592"/>
            <a:ext cx="2606310" cy="2072400"/>
          </a:xfrm>
          <a:prstGeom prst="rect">
            <a:avLst/>
          </a:prstGeom>
        </p:spPr>
      </p:pic>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Spin precession experiments</a:t>
            </a:r>
          </a:p>
        </p:txBody>
      </p:sp>
      <p:sp>
        <p:nvSpPr>
          <p:cNvPr id="3" name="2 Marcador de contenido"/>
          <p:cNvSpPr>
            <a:spLocks noGrp="1"/>
          </p:cNvSpPr>
          <p:nvPr>
            <p:ph idx="1"/>
          </p:nvPr>
        </p:nvSpPr>
        <p:spPr>
          <a:xfrm>
            <a:off x="479376" y="1268760"/>
            <a:ext cx="9145016" cy="4525963"/>
          </a:xfrm>
        </p:spPr>
        <p:txBody>
          <a:bodyPr/>
          <a:lstStyle/>
          <a:p>
            <a:r>
              <a:rPr lang="en-US" sz="2000" noProof="0" dirty="0">
                <a:latin typeface="Arial Rounded MT Bold" pitchFamily="34" charset="0"/>
              </a:rPr>
              <a:t>DM-induced spin precession </a:t>
            </a:r>
            <a:r>
              <a:rPr lang="en-US" sz="2000" noProof="0" dirty="0">
                <a:latin typeface="Arial Rounded MT Bold" pitchFamily="34" charset="0"/>
                <a:sym typeface="Wingdings" panose="05000000000000000000" pitchFamily="2" charset="2"/>
              </a:rPr>
              <a:t></a:t>
            </a:r>
            <a:r>
              <a:rPr lang="en-US" sz="2000" noProof="0" dirty="0">
                <a:latin typeface="Arial Rounded MT Bold" pitchFamily="34" charset="0"/>
              </a:rPr>
              <a:t> it can be detected with very sensitive NMR techniques</a:t>
            </a:r>
          </a:p>
          <a:p>
            <a:r>
              <a:rPr lang="es-ES" sz="2000" dirty="0" err="1">
                <a:latin typeface="Arial Rounded MT Bold" pitchFamily="34" charset="0"/>
              </a:rPr>
              <a:t>Directly</a:t>
            </a:r>
            <a:r>
              <a:rPr lang="es-ES" sz="2000" dirty="0">
                <a:latin typeface="Arial Rounded MT Bold" pitchFamily="34" charset="0"/>
              </a:rPr>
              <a:t> </a:t>
            </a:r>
            <a:r>
              <a:rPr lang="es-ES" sz="2000" dirty="0" err="1">
                <a:latin typeface="Arial Rounded MT Bold" pitchFamily="34" charset="0"/>
              </a:rPr>
              <a:t>sensitive</a:t>
            </a:r>
            <a:r>
              <a:rPr lang="es-ES" sz="2000" dirty="0">
                <a:latin typeface="Arial Rounded MT Bold" pitchFamily="34" charset="0"/>
              </a:rPr>
              <a:t> to the gluon </a:t>
            </a:r>
            <a:r>
              <a:rPr lang="es-ES" sz="2000" dirty="0" err="1">
                <a:latin typeface="Arial Rounded MT Bold" pitchFamily="34" charset="0"/>
              </a:rPr>
              <a:t>term</a:t>
            </a:r>
            <a:r>
              <a:rPr lang="es-ES" sz="2000" dirty="0">
                <a:latin typeface="Arial Rounded MT Bold" pitchFamily="34" charset="0"/>
              </a:rPr>
              <a:t> (</a:t>
            </a:r>
            <a:r>
              <a:rPr lang="es-ES" sz="2000" dirty="0" err="1">
                <a:latin typeface="Arial Rounded MT Bold" pitchFamily="34" charset="0"/>
              </a:rPr>
              <a:t>also</a:t>
            </a:r>
            <a:r>
              <a:rPr lang="es-ES" sz="2000" dirty="0">
                <a:latin typeface="Arial Rounded MT Bold" pitchFamily="34" charset="0"/>
              </a:rPr>
              <a:t> to </a:t>
            </a:r>
            <a:r>
              <a:rPr lang="es-ES" sz="2000" dirty="0" err="1">
                <a:latin typeface="Arial Rounded MT Bold" pitchFamily="34" charset="0"/>
              </a:rPr>
              <a:t>fermionic</a:t>
            </a:r>
            <a:r>
              <a:rPr lang="es-ES" sz="2000" dirty="0">
                <a:latin typeface="Arial Rounded MT Bold" pitchFamily="34" charset="0"/>
              </a:rPr>
              <a:t> </a:t>
            </a:r>
            <a:r>
              <a:rPr lang="es-ES" sz="2000" dirty="0" err="1">
                <a:latin typeface="Arial Rounded MT Bold" pitchFamily="34" charset="0"/>
              </a:rPr>
              <a:t>couplings</a:t>
            </a:r>
            <a:r>
              <a:rPr lang="es-ES" sz="2000" dirty="0">
                <a:latin typeface="Arial Rounded MT Bold" pitchFamily="34" charset="0"/>
              </a:rPr>
              <a:t>)</a:t>
            </a:r>
            <a:endParaRPr lang="en-US" sz="2000" dirty="0">
              <a:latin typeface="Arial Rounded MT Bold" pitchFamily="34" charset="0"/>
            </a:endParaRPr>
          </a:p>
          <a:p>
            <a:r>
              <a:rPr lang="en-US" sz="2000" noProof="0" dirty="0">
                <a:latin typeface="Arial Rounded MT Bold" pitchFamily="34" charset="0"/>
              </a:rPr>
              <a:t>Maybe important at very low m</a:t>
            </a:r>
            <a:r>
              <a:rPr lang="en-US" sz="2000" baseline="-25000" noProof="0" dirty="0">
                <a:latin typeface="Arial Rounded MT Bold" pitchFamily="34" charset="0"/>
              </a:rPr>
              <a:t>a</a:t>
            </a:r>
          </a:p>
          <a:p>
            <a:pPr>
              <a:buNone/>
            </a:pPr>
            <a:endParaRPr lang="en-US" sz="2000" noProof="0" dirty="0">
              <a:latin typeface="Arial Rounded MT Bold" pitchFamily="34" charset="0"/>
            </a:endParaRPr>
          </a:p>
          <a:p>
            <a:pPr>
              <a:buNone/>
            </a:pPr>
            <a:endParaRPr lang="en-US" sz="2000" noProof="0" dirty="0">
              <a:latin typeface="Arial Rounded MT Bold" pitchFamily="34" charset="0"/>
            </a:endParaRPr>
          </a:p>
          <a:p>
            <a:pPr>
              <a:buNone/>
            </a:pPr>
            <a:endParaRPr lang="en-US" sz="2000" noProof="0" dirty="0">
              <a:latin typeface="Arial Rounded MT Bold" pitchFamily="34" charset="0"/>
            </a:endParaRPr>
          </a:p>
          <a:p>
            <a:pPr>
              <a:buNone/>
            </a:pPr>
            <a:endParaRPr lang="en-US" sz="2000" noProof="0" dirty="0">
              <a:latin typeface="Arial Rounded MT Bold" pitchFamily="34" charset="0"/>
            </a:endParaRPr>
          </a:p>
          <a:p>
            <a:pPr>
              <a:buNone/>
            </a:pPr>
            <a:endParaRPr lang="es-ES" sz="2000" noProof="0" dirty="0">
              <a:latin typeface="Arial Rounded MT Bold" pitchFamily="34" charset="0"/>
            </a:endParaRPr>
          </a:p>
          <a:p>
            <a:pPr>
              <a:buNone/>
            </a:pPr>
            <a:endParaRPr lang="en-US" sz="2000" noProof="0" dirty="0">
              <a:latin typeface="Arial Rounded MT Bold" pitchFamily="34" charset="0"/>
            </a:endParaRPr>
          </a:p>
          <a:p>
            <a:pPr>
              <a:buNone/>
            </a:pPr>
            <a:endParaRPr lang="en-US" sz="2000" noProof="0" dirty="0">
              <a:latin typeface="Arial Rounded MT Bold" pitchFamily="34" charset="0"/>
            </a:endParaRPr>
          </a:p>
          <a:p>
            <a:r>
              <a:rPr lang="en-US" sz="2000" noProof="0" dirty="0">
                <a:latin typeface="Arial Rounded MT Bold" pitchFamily="34" charset="0"/>
              </a:rPr>
              <a:t>Also QUAX experiment:</a:t>
            </a:r>
          </a:p>
          <a:p>
            <a:pPr lvl="1"/>
            <a:r>
              <a:rPr lang="es-ES" sz="1600" noProof="0" dirty="0" err="1">
                <a:latin typeface="Arial Rounded MT Bold" pitchFamily="34" charset="0"/>
              </a:rPr>
              <a:t>Electron</a:t>
            </a:r>
            <a:r>
              <a:rPr lang="es-ES" sz="1600" noProof="0" dirty="0">
                <a:latin typeface="Arial Rounded MT Bold" pitchFamily="34" charset="0"/>
              </a:rPr>
              <a:t> spin </a:t>
            </a:r>
            <a:r>
              <a:rPr lang="es-ES" sz="1600" noProof="0" dirty="0" err="1">
                <a:latin typeface="Arial Rounded MT Bold" pitchFamily="34" charset="0"/>
              </a:rPr>
              <a:t>precession</a:t>
            </a:r>
            <a:endParaRPr lang="en-US" sz="1600" noProof="0" dirty="0">
              <a:latin typeface="Arial Rounded MT Bold" pitchFamily="34" charset="0"/>
            </a:endParaRPr>
          </a:p>
          <a:p>
            <a:pPr lvl="1"/>
            <a:r>
              <a:rPr lang="en-US" sz="1600" noProof="0" dirty="0">
                <a:latin typeface="Arial Rounded MT Bold" pitchFamily="34" charset="0"/>
              </a:rPr>
              <a:t>Sensitive to “axion DM wind” through axion-electron coupling</a:t>
            </a:r>
            <a:endParaRPr lang="en-US" sz="1600" baseline="-25000" noProof="0" dirty="0">
              <a:latin typeface="Arial Rounded MT Bold" pitchFamily="34" charset="0"/>
            </a:endParaRPr>
          </a:p>
          <a:p>
            <a:endParaRPr lang="en-US" sz="2000" baseline="-25000" noProof="0" dirty="0">
              <a:latin typeface="Arial Rounded MT Bold" pitchFamily="34" charset="0"/>
            </a:endParaRPr>
          </a:p>
          <a:p>
            <a:pPr>
              <a:buNone/>
            </a:pPr>
            <a:endParaRPr lang="en-US" sz="2000" noProof="0" dirty="0">
              <a:latin typeface="Arial Rounded MT Bold" pitchFamily="34" charset="0"/>
            </a:endParaRPr>
          </a:p>
          <a:p>
            <a:endParaRPr lang="en-US" sz="2000" noProof="0" dirty="0">
              <a:latin typeface="Arial Rounded MT Bold" pitchFamily="34" charset="0"/>
            </a:endParaRPr>
          </a:p>
          <a:p>
            <a:pPr>
              <a:buNone/>
            </a:pPr>
            <a:endParaRPr lang="en-US" sz="1800" noProof="0" dirty="0">
              <a:latin typeface="Arial Rounded MT Bold"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7267613" y="3356993"/>
            <a:ext cx="4084971" cy="1856805"/>
          </a:xfrm>
          <a:prstGeom prst="rect">
            <a:avLst/>
          </a:prstGeom>
          <a:noFill/>
          <a:ln w="9525">
            <a:noFill/>
            <a:miter lim="800000"/>
            <a:headEnd/>
            <a:tailEnd/>
          </a:ln>
        </p:spPr>
      </p:pic>
      <p:sp>
        <p:nvSpPr>
          <p:cNvPr id="13" name="12 Rectángulo"/>
          <p:cNvSpPr/>
          <p:nvPr/>
        </p:nvSpPr>
        <p:spPr>
          <a:xfrm>
            <a:off x="8621363" y="5255622"/>
            <a:ext cx="2646040" cy="2616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100" b="0" dirty="0">
                <a:latin typeface="Arial Rounded MT Bold" pitchFamily="34" charset="0"/>
              </a:rPr>
              <a:t>Phys. Rev. X 4, 021030 (2014)</a:t>
            </a:r>
            <a:endParaRPr lang="es-ES" sz="1100" b="0" dirty="0">
              <a:latin typeface="Arial Rounded MT Bold" pitchFamily="34" charset="0"/>
            </a:endParaRPr>
          </a:p>
        </p:txBody>
      </p:sp>
      <p:pic>
        <p:nvPicPr>
          <p:cNvPr id="5" name="Imagen 4"/>
          <p:cNvPicPr>
            <a:picLocks noChangeAspect="1"/>
          </p:cNvPicPr>
          <p:nvPr/>
        </p:nvPicPr>
        <p:blipFill>
          <a:blip r:embed="rId4"/>
          <a:stretch>
            <a:fillRect/>
          </a:stretch>
        </p:blipFill>
        <p:spPr>
          <a:xfrm>
            <a:off x="1378496" y="2780928"/>
            <a:ext cx="5231904" cy="2480856"/>
          </a:xfrm>
          <a:prstGeom prst="rect">
            <a:avLst/>
          </a:prstGeom>
        </p:spPr>
        <p:style>
          <a:lnRef idx="1">
            <a:schemeClr val="accent6"/>
          </a:lnRef>
          <a:fillRef idx="2">
            <a:schemeClr val="accent6"/>
          </a:fillRef>
          <a:effectRef idx="1">
            <a:schemeClr val="accent6"/>
          </a:effectRef>
          <a:fontRef idx="minor">
            <a:schemeClr val="dk1"/>
          </a:fontRef>
        </p:style>
      </p:pic>
      <p:sp>
        <p:nvSpPr>
          <p:cNvPr id="7" name="Rectángulo 6"/>
          <p:cNvSpPr/>
          <p:nvPr/>
        </p:nvSpPr>
        <p:spPr>
          <a:xfrm>
            <a:off x="6035871" y="2693953"/>
            <a:ext cx="232792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600" b="0" dirty="0" err="1">
                <a:latin typeface="Arial Rounded MT Bold" pitchFamily="34" charset="0"/>
              </a:rPr>
              <a:t>CASPEr</a:t>
            </a:r>
            <a:r>
              <a:rPr lang="en-US" sz="1600" b="0" dirty="0">
                <a:latin typeface="Arial Rounded MT Bold" pitchFamily="34" charset="0"/>
              </a:rPr>
              <a:t> experiment (Mainz-Berkeley)</a:t>
            </a:r>
          </a:p>
        </p:txBody>
      </p:sp>
      <p:sp>
        <p:nvSpPr>
          <p:cNvPr id="8" name="Marcador de fecha 7"/>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9" name="Marcador de pie de página 8"/>
          <p:cNvSpPr>
            <a:spLocks noGrp="1"/>
          </p:cNvSpPr>
          <p:nvPr>
            <p:ph type="ftr" sz="quarter" idx="11"/>
          </p:nvPr>
        </p:nvSpPr>
        <p:spPr/>
        <p:txBody>
          <a:bodyPr/>
          <a:lstStyle/>
          <a:p>
            <a:pPr>
              <a:defRPr/>
            </a:pPr>
            <a:r>
              <a:rPr lang="es-ES" dirty="0"/>
              <a:t>Igor G. Irastorza / CAPA - Zaragoza</a:t>
            </a:r>
          </a:p>
        </p:txBody>
      </p:sp>
      <p:sp>
        <p:nvSpPr>
          <p:cNvPr id="14" name="Marcador de número de diapositiva 13"/>
          <p:cNvSpPr>
            <a:spLocks noGrp="1"/>
          </p:cNvSpPr>
          <p:nvPr>
            <p:ph type="sldNum" sz="quarter" idx="12"/>
          </p:nvPr>
        </p:nvSpPr>
        <p:spPr/>
        <p:txBody>
          <a:bodyPr/>
          <a:lstStyle/>
          <a:p>
            <a:pPr>
              <a:defRPr/>
            </a:pPr>
            <a:fld id="{5B34CA36-8F8E-4B33-818A-5383808A46B8}" type="slidenum">
              <a:rPr lang="es-ES" smtClean="0"/>
              <a:pPr>
                <a:defRPr/>
              </a:pPr>
              <a:t>108</a:t>
            </a:fld>
            <a:endParaRPr lang="es-ES"/>
          </a:p>
        </p:txBody>
      </p:sp>
    </p:spTree>
    <p:extLst>
      <p:ext uri="{BB962C8B-B14F-4D97-AF65-F5344CB8AC3E}">
        <p14:creationId xmlns:p14="http://schemas.microsoft.com/office/powerpoint/2010/main" val="2104417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82685" y="332503"/>
            <a:ext cx="8826630" cy="1143000"/>
          </a:xfrm>
        </p:spPr>
        <p:txBody>
          <a:bodyPr/>
          <a:lstStyle/>
          <a:p>
            <a:r>
              <a:rPr lang="en-US" noProof="0" dirty="0">
                <a:effectLst>
                  <a:outerShdw blurRad="38100" dist="38100" dir="2700000" algn="tl">
                    <a:srgbClr val="FFFFFF"/>
                  </a:outerShdw>
                </a:effectLst>
                <a:latin typeface="Arial Rounded MT Bold" pitchFamily="34" charset="0"/>
              </a:rPr>
              <a:t>DM-induced atomic transitions</a:t>
            </a:r>
          </a:p>
        </p:txBody>
      </p:sp>
      <p:sp>
        <p:nvSpPr>
          <p:cNvPr id="3" name="2 Marcador de contenido"/>
          <p:cNvSpPr>
            <a:spLocks noGrp="1"/>
          </p:cNvSpPr>
          <p:nvPr>
            <p:ph idx="1"/>
          </p:nvPr>
        </p:nvSpPr>
        <p:spPr>
          <a:xfrm>
            <a:off x="479376" y="1484785"/>
            <a:ext cx="9577064" cy="4525963"/>
          </a:xfrm>
        </p:spPr>
        <p:txBody>
          <a:bodyPr/>
          <a:lstStyle/>
          <a:p>
            <a:r>
              <a:rPr lang="en-US" sz="2000" noProof="0" dirty="0">
                <a:latin typeface="Arial Rounded MT Bold" pitchFamily="34" charset="0"/>
              </a:rPr>
              <a:t>DM can induce atomic excitations equal to m</a:t>
            </a:r>
            <a:r>
              <a:rPr lang="en-US" sz="2000" baseline="-25000" noProof="0" dirty="0">
                <a:latin typeface="Arial Rounded MT Bold" pitchFamily="34" charset="0"/>
              </a:rPr>
              <a:t>a</a:t>
            </a:r>
            <a:r>
              <a:rPr lang="en-US" sz="2000" noProof="0" dirty="0">
                <a:latin typeface="Arial Rounded MT Bold" pitchFamily="34" charset="0"/>
              </a:rPr>
              <a:t>.</a:t>
            </a:r>
          </a:p>
          <a:p>
            <a:r>
              <a:rPr lang="en-US" sz="2000" noProof="0" dirty="0">
                <a:latin typeface="Arial Rounded MT Bold" pitchFamily="34" charset="0"/>
              </a:rPr>
              <a:t>Sensitive to </a:t>
            </a:r>
            <a:r>
              <a:rPr lang="en-US" sz="2000" noProof="0" dirty="0">
                <a:solidFill>
                  <a:srgbClr val="0070C0"/>
                </a:solidFill>
                <a:latin typeface="Arial Rounded MT Bold" pitchFamily="34" charset="0"/>
              </a:rPr>
              <a:t>axion-electron </a:t>
            </a:r>
            <a:r>
              <a:rPr lang="en-US" sz="2000" noProof="0" dirty="0">
                <a:latin typeface="Arial Rounded MT Bold" pitchFamily="34" charset="0"/>
              </a:rPr>
              <a:t>and </a:t>
            </a:r>
            <a:r>
              <a:rPr lang="en-US" sz="2000" noProof="0" dirty="0">
                <a:solidFill>
                  <a:srgbClr val="0070C0"/>
                </a:solidFill>
                <a:latin typeface="Arial Rounded MT Bold" pitchFamily="34" charset="0"/>
              </a:rPr>
              <a:t>axion-nucleon </a:t>
            </a:r>
            <a:r>
              <a:rPr lang="en-US" sz="2000" noProof="0" dirty="0">
                <a:latin typeface="Arial Rounded MT Bold" pitchFamily="34" charset="0"/>
              </a:rPr>
              <a:t>coupling </a:t>
            </a:r>
          </a:p>
          <a:p>
            <a:r>
              <a:rPr lang="en-US" sz="2000" noProof="0" dirty="0">
                <a:latin typeface="Arial Rounded MT Bold" pitchFamily="34" charset="0"/>
              </a:rPr>
              <a:t>Zeeman effect </a:t>
            </a:r>
            <a:r>
              <a:rPr lang="en-US" sz="2000" noProof="0" dirty="0">
                <a:latin typeface="Arial Rounded MT Bold" pitchFamily="34" charset="0"/>
                <a:sym typeface="Wingdings" panose="05000000000000000000" pitchFamily="2" charset="2"/>
              </a:rPr>
              <a:t> create atomic transitions tunable to m</a:t>
            </a:r>
            <a:r>
              <a:rPr lang="en-US" sz="2000" baseline="-25000" noProof="0" dirty="0">
                <a:latin typeface="Arial Rounded MT Bold" pitchFamily="34" charset="0"/>
                <a:sym typeface="Wingdings" panose="05000000000000000000" pitchFamily="2" charset="2"/>
              </a:rPr>
              <a:t>a</a:t>
            </a:r>
          </a:p>
          <a:p>
            <a:r>
              <a:rPr lang="en-US" sz="2000" noProof="0" dirty="0">
                <a:latin typeface="Arial Rounded MT Bold" pitchFamily="34" charset="0"/>
                <a:sym typeface="Wingdings" panose="05000000000000000000" pitchFamily="2" charset="2"/>
              </a:rPr>
              <a:t>Detection of excitation via pump laser</a:t>
            </a:r>
          </a:p>
          <a:p>
            <a:r>
              <a:rPr lang="en-US" sz="2000" noProof="0" dirty="0">
                <a:latin typeface="Arial Rounded MT Bold" pitchFamily="34" charset="0"/>
              </a:rPr>
              <a:t>AXIOMA </a:t>
            </a:r>
            <a:r>
              <a:rPr lang="en-US" sz="2000" noProof="0" dirty="0">
                <a:latin typeface="Arial Rounded MT Bold" pitchFamily="34" charset="0"/>
                <a:sym typeface="Wingdings" panose="05000000000000000000" pitchFamily="2" charset="2"/>
              </a:rPr>
              <a:t> recent project aiming at an </a:t>
            </a:r>
            <a:r>
              <a:rPr lang="en-US" sz="2000" noProof="0" dirty="0" err="1">
                <a:latin typeface="Arial Rounded MT Bold" pitchFamily="34" charset="0"/>
                <a:sym typeface="Wingdings" panose="05000000000000000000" pitchFamily="2" charset="2"/>
              </a:rPr>
              <a:t>implementaiton</a:t>
            </a:r>
            <a:endParaRPr lang="en-US" sz="2000" baseline="-25000" noProof="0" dirty="0">
              <a:latin typeface="Arial Rounded MT Bold" pitchFamily="34" charset="0"/>
            </a:endParaRPr>
          </a:p>
          <a:p>
            <a:pPr>
              <a:buNone/>
            </a:pPr>
            <a:endParaRPr lang="es-ES" sz="2000" noProof="0" dirty="0">
              <a:latin typeface="Arial Rounded MT Bold" pitchFamily="34" charset="0"/>
            </a:endParaRPr>
          </a:p>
          <a:p>
            <a:pPr>
              <a:buNone/>
            </a:pPr>
            <a:endParaRPr lang="es-ES" sz="2000" dirty="0">
              <a:latin typeface="Arial Rounded MT Bold" pitchFamily="34" charset="0"/>
            </a:endParaRPr>
          </a:p>
          <a:p>
            <a:pPr>
              <a:buNone/>
            </a:pPr>
            <a:endParaRPr lang="en-US" sz="2000" noProof="0" dirty="0">
              <a:latin typeface="Arial Rounded MT Bold" pitchFamily="34" charset="0"/>
            </a:endParaRPr>
          </a:p>
          <a:p>
            <a:pPr marL="0" indent="0">
              <a:buNone/>
            </a:pPr>
            <a:r>
              <a:rPr lang="en-US" sz="2000" dirty="0">
                <a:latin typeface="Arial Rounded MT Bold" pitchFamily="34" charset="0"/>
                <a:sym typeface="Wingdings" panose="05000000000000000000" pitchFamily="2" charset="2"/>
              </a:rPr>
              <a:t>Relevant sensitivity for m</a:t>
            </a:r>
            <a:r>
              <a:rPr lang="en-US" sz="2000" baseline="-25000" dirty="0">
                <a:latin typeface="Arial Rounded MT Bold" pitchFamily="34" charset="0"/>
                <a:sym typeface="Wingdings" panose="05000000000000000000" pitchFamily="2" charset="2"/>
              </a:rPr>
              <a:t>a</a:t>
            </a:r>
            <a:r>
              <a:rPr lang="en-US" sz="2000" dirty="0">
                <a:latin typeface="Arial Rounded MT Bold" pitchFamily="34" charset="0"/>
                <a:sym typeface="Wingdings" panose="05000000000000000000" pitchFamily="2" charset="2"/>
              </a:rPr>
              <a:t> ~ 10</a:t>
            </a:r>
            <a:r>
              <a:rPr lang="en-US" sz="2000" baseline="30000" dirty="0">
                <a:latin typeface="Arial Rounded MT Bold" pitchFamily="34" charset="0"/>
                <a:sym typeface="Wingdings" panose="05000000000000000000" pitchFamily="2" charset="2"/>
              </a:rPr>
              <a:t>-4</a:t>
            </a:r>
            <a:r>
              <a:rPr lang="en-US" sz="2000" dirty="0">
                <a:latin typeface="Arial Rounded MT Bold" pitchFamily="34" charset="0"/>
                <a:sym typeface="Wingdings" panose="05000000000000000000" pitchFamily="2" charset="2"/>
              </a:rPr>
              <a:t> eV</a:t>
            </a:r>
          </a:p>
          <a:p>
            <a:pPr marL="0" indent="0">
              <a:buNone/>
            </a:pPr>
            <a:r>
              <a:rPr lang="en-US" sz="2000" dirty="0">
                <a:latin typeface="Arial Rounded MT Bold" pitchFamily="34" charset="0"/>
              </a:rPr>
              <a:t>seems possible for kg-sized samples</a:t>
            </a:r>
            <a:endParaRPr lang="en-US" sz="2000" noProof="0" dirty="0">
              <a:latin typeface="Arial Rounded MT Bold" pitchFamily="34" charset="0"/>
            </a:endParaRPr>
          </a:p>
          <a:p>
            <a:pPr>
              <a:buNone/>
            </a:pPr>
            <a:endParaRPr lang="en-US" sz="1800" noProof="0" dirty="0">
              <a:latin typeface="Arial Rounded MT Bold" pitchFamily="34" charset="0"/>
            </a:endParaRPr>
          </a:p>
        </p:txBody>
      </p:sp>
      <p:pic>
        <p:nvPicPr>
          <p:cNvPr id="4" name="Imagen 3"/>
          <p:cNvPicPr>
            <a:picLocks noChangeAspect="1"/>
          </p:cNvPicPr>
          <p:nvPr/>
        </p:nvPicPr>
        <p:blipFill>
          <a:blip r:embed="rId3"/>
          <a:stretch>
            <a:fillRect/>
          </a:stretch>
        </p:blipFill>
        <p:spPr>
          <a:xfrm>
            <a:off x="8832304" y="1268760"/>
            <a:ext cx="2611378" cy="220486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812" y="4104541"/>
            <a:ext cx="2703388" cy="2434372"/>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4692" y="4079429"/>
            <a:ext cx="2691474" cy="2094359"/>
          </a:xfrm>
          <a:prstGeom prst="rect">
            <a:avLst/>
          </a:prstGeom>
        </p:spPr>
      </p:pic>
      <p:sp>
        <p:nvSpPr>
          <p:cNvPr id="8" name="Rectángulo 7"/>
          <p:cNvSpPr/>
          <p:nvPr/>
        </p:nvSpPr>
        <p:spPr>
          <a:xfrm>
            <a:off x="9864887" y="5445224"/>
            <a:ext cx="1786386" cy="276999"/>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1200" b="0" dirty="0">
                <a:latin typeface="Arial Rounded MT Bold" pitchFamily="34" charset="0"/>
                <a:sym typeface="Wingdings" panose="05000000000000000000" pitchFamily="2" charset="2"/>
              </a:rPr>
              <a:t>P. </a:t>
            </a:r>
            <a:r>
              <a:rPr lang="en-US" sz="1200" b="0" dirty="0" err="1">
                <a:latin typeface="Arial Rounded MT Bold" pitchFamily="34" charset="0"/>
                <a:sym typeface="Wingdings" panose="05000000000000000000" pitchFamily="2" charset="2"/>
              </a:rPr>
              <a:t>Sikivie</a:t>
            </a:r>
            <a:r>
              <a:rPr lang="en-US" sz="1200" b="0" dirty="0">
                <a:latin typeface="Arial Rounded MT Bold" pitchFamily="34" charset="0"/>
                <a:sym typeface="Wingdings" panose="05000000000000000000" pitchFamily="2" charset="2"/>
              </a:rPr>
              <a:t> PRL 113(14)</a:t>
            </a:r>
            <a:endParaRPr lang="en-US" sz="1200" b="0" dirty="0"/>
          </a:p>
        </p:txBody>
      </p:sp>
      <p:sp>
        <p:nvSpPr>
          <p:cNvPr id="9" name="Marcador de fecha 8"/>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10" name="Marcador de pie de página 9"/>
          <p:cNvSpPr>
            <a:spLocks noGrp="1"/>
          </p:cNvSpPr>
          <p:nvPr>
            <p:ph type="ftr" sz="quarter" idx="11"/>
          </p:nvPr>
        </p:nvSpPr>
        <p:spPr/>
        <p:txBody>
          <a:bodyPr/>
          <a:lstStyle/>
          <a:p>
            <a:pPr>
              <a:defRPr/>
            </a:pPr>
            <a:r>
              <a:rPr lang="es-ES" dirty="0"/>
              <a:t>Igor G. Irastorza / CAPA - Zaragoza</a:t>
            </a:r>
          </a:p>
        </p:txBody>
      </p:sp>
      <p:sp>
        <p:nvSpPr>
          <p:cNvPr id="13" name="Marcador de número de diapositiva 12"/>
          <p:cNvSpPr>
            <a:spLocks noGrp="1"/>
          </p:cNvSpPr>
          <p:nvPr>
            <p:ph type="sldNum" sz="quarter" idx="12"/>
          </p:nvPr>
        </p:nvSpPr>
        <p:spPr/>
        <p:txBody>
          <a:bodyPr/>
          <a:lstStyle/>
          <a:p>
            <a:pPr>
              <a:defRPr/>
            </a:pPr>
            <a:fld id="{5B34CA36-8F8E-4B33-818A-5383808A46B8}" type="slidenum">
              <a:rPr lang="es-ES" smtClean="0"/>
              <a:pPr>
                <a:defRPr/>
              </a:pPr>
              <a:t>109</a:t>
            </a:fld>
            <a:endParaRPr lang="es-ES"/>
          </a:p>
        </p:txBody>
      </p:sp>
    </p:spTree>
    <p:extLst>
      <p:ext uri="{BB962C8B-B14F-4D97-AF65-F5344CB8AC3E}">
        <p14:creationId xmlns:p14="http://schemas.microsoft.com/office/powerpoint/2010/main" val="16811785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0808784" cy="4343812"/>
          </a:xfrm>
        </p:spPr>
        <p:txBody>
          <a:bodyPr/>
          <a:lstStyle/>
          <a:p>
            <a:r>
              <a:rPr lang="en-US" sz="2000" dirty="0"/>
              <a:t>A new term appears in the </a:t>
            </a:r>
            <a:r>
              <a:rPr lang="en-US" sz="2000" dirty="0" err="1"/>
              <a:t>lagrangian</a:t>
            </a:r>
            <a:r>
              <a:rPr lang="en-US" sz="2000" dirty="0"/>
              <a:t>, formally identical to the theta term, but instead of parameter we have a field. </a:t>
            </a: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p:sp>
        <p:nvSpPr>
          <p:cNvPr id="2" name="Título 1"/>
          <p:cNvSpPr>
            <a:spLocks noGrp="1"/>
          </p:cNvSpPr>
          <p:nvPr>
            <p:ph type="title"/>
          </p:nvPr>
        </p:nvSpPr>
        <p:spPr/>
        <p:txBody>
          <a:bodyPr/>
          <a:lstStyle/>
          <a:p>
            <a:r>
              <a:rPr lang="en-US" noProof="0" dirty="0">
                <a:latin typeface="Arial Rounded MT Bold" pitchFamily="34" charset="0"/>
              </a:rPr>
              <a:t>Peccei-Quinn mechanism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11</a:t>
            </a:fld>
            <a:endParaRPr lang="es-ES" b="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2"/>
          <a:stretch>
            <a:fillRect/>
          </a:stretch>
        </p:blipFill>
        <p:spPr>
          <a:xfrm>
            <a:off x="471792" y="2204864"/>
            <a:ext cx="4292600" cy="1206500"/>
          </a:xfrm>
          <a:prstGeom prst="rect">
            <a:avLst/>
          </a:prstGeom>
        </p:spPr>
      </p:pic>
      <p:pic>
        <p:nvPicPr>
          <p:cNvPr id="8" name="Picture 7">
            <a:extLst>
              <a:ext uri="{FF2B5EF4-FFF2-40B4-BE49-F238E27FC236}">
                <a16:creationId xmlns:a16="http://schemas.microsoft.com/office/drawing/2014/main" id="{2307B557-C27E-A24E-AE34-26C204AE6C9B}"/>
              </a:ext>
            </a:extLst>
          </p:cNvPr>
          <p:cNvPicPr>
            <a:picLocks noChangeAspect="1"/>
          </p:cNvPicPr>
          <p:nvPr/>
        </p:nvPicPr>
        <p:blipFill>
          <a:blip r:embed="rId3"/>
          <a:stretch>
            <a:fillRect/>
          </a:stretch>
        </p:blipFill>
        <p:spPr>
          <a:xfrm>
            <a:off x="4902200" y="2213504"/>
            <a:ext cx="4610100" cy="1320800"/>
          </a:xfrm>
          <a:prstGeom prst="rect">
            <a:avLst/>
          </a:prstGeom>
        </p:spPr>
      </p:pic>
      <p:sp>
        <p:nvSpPr>
          <p:cNvPr id="17" name="13 Flecha derecha">
            <a:extLst>
              <a:ext uri="{FF2B5EF4-FFF2-40B4-BE49-F238E27FC236}">
                <a16:creationId xmlns:a16="http://schemas.microsoft.com/office/drawing/2014/main" id="{CD0C716F-ACBE-4945-B291-6E90F5F2E083}"/>
              </a:ext>
            </a:extLst>
          </p:cNvPr>
          <p:cNvSpPr/>
          <p:nvPr/>
        </p:nvSpPr>
        <p:spPr bwMode="auto">
          <a:xfrm rot="587999">
            <a:off x="4389679" y="2703257"/>
            <a:ext cx="580424" cy="4455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a:ln>
                <a:noFill/>
              </a:ln>
              <a:solidFill>
                <a:schemeClr val="tx1"/>
              </a:solidFill>
              <a:effectLst/>
              <a:latin typeface="Tahoma" pitchFamily="34" charset="0"/>
            </a:endParaRPr>
          </a:p>
        </p:txBody>
      </p:sp>
      <p:sp>
        <p:nvSpPr>
          <p:cNvPr id="18" name="Rectangle 6">
            <a:extLst>
              <a:ext uri="{FF2B5EF4-FFF2-40B4-BE49-F238E27FC236}">
                <a16:creationId xmlns:a16="http://schemas.microsoft.com/office/drawing/2014/main" id="{EB10991F-40FD-1D45-BB91-4D9A31A27C8E}"/>
              </a:ext>
            </a:extLst>
          </p:cNvPr>
          <p:cNvSpPr>
            <a:spLocks noChangeArrowheads="1"/>
          </p:cNvSpPr>
          <p:nvPr/>
        </p:nvSpPr>
        <p:spPr bwMode="auto">
          <a:xfrm>
            <a:off x="9383358" y="2551885"/>
            <a:ext cx="2138938" cy="646331"/>
          </a:xfrm>
          <a:prstGeom prst="rect">
            <a:avLst/>
          </a:prstGeom>
          <a:noFill/>
          <a:ln w="9525">
            <a:noFill/>
            <a:miter lim="800000"/>
            <a:headEnd/>
            <a:tailEnd/>
          </a:ln>
        </p:spPr>
        <p:txBody>
          <a:bodyPr wrap="square">
            <a:spAutoFit/>
          </a:bodyPr>
          <a:lstStyle/>
          <a:p>
            <a:pPr algn="ctr"/>
            <a:r>
              <a:rPr lang="es-ES" b="0" dirty="0">
                <a:solidFill>
                  <a:srgbClr val="C00000"/>
                </a:solidFill>
                <a:latin typeface="Symbol" pitchFamily="18" charset="2"/>
              </a:rPr>
              <a:t>q</a:t>
            </a:r>
            <a:r>
              <a:rPr lang="es-ES" b="0" dirty="0">
                <a:solidFill>
                  <a:srgbClr val="C00000"/>
                </a:solidFill>
                <a:latin typeface="Arial Rounded MT Bold" pitchFamily="34" charset="0"/>
              </a:rPr>
              <a:t> absorbed in </a:t>
            </a:r>
          </a:p>
          <a:p>
            <a:pPr algn="ctr"/>
            <a:r>
              <a:rPr lang="es-ES" b="0" dirty="0" err="1">
                <a:solidFill>
                  <a:srgbClr val="C00000"/>
                </a:solidFill>
                <a:latin typeface="Arial Rounded MT Bold" pitchFamily="34" charset="0"/>
              </a:rPr>
              <a:t>the</a:t>
            </a:r>
            <a:r>
              <a:rPr lang="es-ES" b="0" dirty="0">
                <a:solidFill>
                  <a:srgbClr val="C00000"/>
                </a:solidFill>
                <a:latin typeface="Arial Rounded MT Bold" pitchFamily="34" charset="0"/>
              </a:rPr>
              <a:t> </a:t>
            </a:r>
            <a:r>
              <a:rPr lang="es-ES" b="0" dirty="0" err="1">
                <a:solidFill>
                  <a:srgbClr val="C00000"/>
                </a:solidFill>
                <a:latin typeface="Arial Rounded MT Bold" pitchFamily="34" charset="0"/>
              </a:rPr>
              <a:t>definition</a:t>
            </a:r>
            <a:r>
              <a:rPr lang="es-ES" b="0" dirty="0">
                <a:solidFill>
                  <a:srgbClr val="C00000"/>
                </a:solidFill>
                <a:latin typeface="Arial Rounded MT Bold" pitchFamily="34" charset="0"/>
              </a:rPr>
              <a:t> of </a:t>
            </a:r>
            <a:r>
              <a:rPr lang="es-ES" b="0" i="1" dirty="0">
                <a:solidFill>
                  <a:srgbClr val="C00000"/>
                </a:solidFill>
                <a:latin typeface="Times New Roman" pitchFamily="18" charset="0"/>
                <a:cs typeface="Times New Roman" pitchFamily="18" charset="0"/>
              </a:rPr>
              <a:t>A</a:t>
            </a:r>
            <a:endParaRPr lang="en-US" b="0" i="1" dirty="0">
              <a:solidFill>
                <a:srgbClr val="C00000"/>
              </a:solidFill>
              <a:latin typeface="Times New Roman" pitchFamily="18" charset="0"/>
              <a:cs typeface="Times New Roman" pitchFamily="18" charset="0"/>
            </a:endParaRPr>
          </a:p>
        </p:txBody>
      </p:sp>
      <p:sp>
        <p:nvSpPr>
          <p:cNvPr id="24" name="Rectangle 10">
            <a:extLst>
              <a:ext uri="{FF2B5EF4-FFF2-40B4-BE49-F238E27FC236}">
                <a16:creationId xmlns:a16="http://schemas.microsoft.com/office/drawing/2014/main" id="{B7F1E68F-D846-854C-AD48-2629358B0D0A}"/>
              </a:ext>
            </a:extLst>
          </p:cNvPr>
          <p:cNvSpPr>
            <a:spLocks noChangeArrowheads="1"/>
          </p:cNvSpPr>
          <p:nvPr/>
        </p:nvSpPr>
        <p:spPr bwMode="auto">
          <a:xfrm>
            <a:off x="4347804" y="3071991"/>
            <a:ext cx="1721058" cy="387798"/>
          </a:xfrm>
          <a:prstGeom prst="rect">
            <a:avLst/>
          </a:prstGeom>
          <a:noFill/>
          <a:ln w="9525" algn="ctr">
            <a:noFill/>
            <a:miter lim="800000"/>
            <a:headEnd/>
            <a:tailEnd/>
          </a:ln>
        </p:spPr>
        <p:txBody>
          <a:bodyPr wrap="square">
            <a:spAutoFit/>
          </a:bodyPr>
          <a:lstStyle/>
          <a:p>
            <a:pPr marL="342900" indent="-342900" algn="ctr">
              <a:lnSpc>
                <a:spcPct val="80000"/>
              </a:lnSpc>
              <a:spcBef>
                <a:spcPct val="20000"/>
              </a:spcBef>
              <a:buClr>
                <a:schemeClr val="hlink"/>
              </a:buClr>
              <a:buSzPct val="80000"/>
              <a:buFont typeface="Wingdings" pitchFamily="2" charset="2"/>
              <a:buNone/>
            </a:pP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Axion</a:t>
            </a: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lagrangian</a:t>
            </a:r>
            <a:r>
              <a:rPr lang="es-ES" sz="1200" b="0" dirty="0">
                <a:solidFill>
                  <a:srgbClr val="FF0000"/>
                </a:solidFill>
                <a:latin typeface="Arial Rounded MT Bold" pitchFamily="34" charset="0"/>
              </a:rPr>
              <a:t>”</a:t>
            </a:r>
          </a:p>
        </p:txBody>
      </p:sp>
      <p:grpSp>
        <p:nvGrpSpPr>
          <p:cNvPr id="10" name="Grupo 9"/>
          <p:cNvGrpSpPr/>
          <p:nvPr/>
        </p:nvGrpSpPr>
        <p:grpSpPr>
          <a:xfrm>
            <a:off x="770528" y="3523371"/>
            <a:ext cx="10053354" cy="2554989"/>
            <a:chOff x="770528" y="3523371"/>
            <a:chExt cx="10053354" cy="2554989"/>
          </a:xfrm>
        </p:grpSpPr>
        <p:sp>
          <p:nvSpPr>
            <p:cNvPr id="19" name="Line 8">
              <a:extLst>
                <a:ext uri="{FF2B5EF4-FFF2-40B4-BE49-F238E27FC236}">
                  <a16:creationId xmlns:a16="http://schemas.microsoft.com/office/drawing/2014/main" id="{B4CBE4C2-D49D-D24F-9F09-1C05F88183D0}"/>
                </a:ext>
              </a:extLst>
            </p:cNvPr>
            <p:cNvSpPr>
              <a:spLocks noChangeShapeType="1"/>
            </p:cNvSpPr>
            <p:nvPr/>
          </p:nvSpPr>
          <p:spPr bwMode="auto">
            <a:xfrm flipH="1">
              <a:off x="8472264" y="3523371"/>
              <a:ext cx="2" cy="382554"/>
            </a:xfrm>
            <a:prstGeom prst="line">
              <a:avLst/>
            </a:prstGeom>
            <a:noFill/>
            <a:ln w="57150">
              <a:solidFill>
                <a:srgbClr val="C00000"/>
              </a:solidFill>
              <a:round/>
              <a:headEnd/>
              <a:tailEnd type="triangle" w="med" len="med"/>
            </a:ln>
          </p:spPr>
          <p:txBody>
            <a:bodyPr/>
            <a:lstStyle/>
            <a:p>
              <a:endParaRPr lang="es-ES">
                <a:latin typeface="Arial Rounded MT Bold" pitchFamily="34" charset="0"/>
              </a:endParaRPr>
            </a:p>
          </p:txBody>
        </p:sp>
        <mc:AlternateContent xmlns:mc="http://schemas.openxmlformats.org/markup-compatibility/2006" xmlns:a14="http://schemas.microsoft.com/office/drawing/2010/main">
          <mc:Choice Requires="a14">
            <p:sp>
              <p:nvSpPr>
                <p:cNvPr id="20" name="Rectangle 9">
                  <a:extLst>
                    <a:ext uri="{FF2B5EF4-FFF2-40B4-BE49-F238E27FC236}">
                      <a16:creationId xmlns:a16="http://schemas.microsoft.com/office/drawing/2014/main" id="{919A5F62-9DF2-5E40-9149-4D8BC9A563DB}"/>
                    </a:ext>
                  </a:extLst>
                </p:cNvPr>
                <p:cNvSpPr>
                  <a:spLocks noChangeArrowheads="1"/>
                </p:cNvSpPr>
                <p:nvPr/>
              </p:nvSpPr>
              <p:spPr bwMode="auto">
                <a:xfrm>
                  <a:off x="5228918" y="3956488"/>
                  <a:ext cx="5594964" cy="766712"/>
                </a:xfrm>
                <a:prstGeom prst="rect">
                  <a:avLst/>
                </a:prstGeom>
                <a:noFill/>
                <a:ln w="9525" algn="ctr">
                  <a:noFill/>
                  <a:miter lim="800000"/>
                  <a:headEnd/>
                  <a:tailEnd/>
                </a:ln>
              </p:spPr>
              <p:txBody>
                <a:bodyPr wrap="square">
                  <a:spAutoFit/>
                </a:bodyPr>
                <a:lstStyle/>
                <a:p>
                  <a:pPr marL="342900" indent="-342900" algn="ctr" eaLnBrk="0" hangingPunct="0">
                    <a:buClr>
                      <a:srgbClr val="FFFF00"/>
                    </a:buClr>
                    <a:buFont typeface="Wingdings" pitchFamily="2" charset="2"/>
                    <a:buNone/>
                  </a:pPr>
                  <a14:m>
                    <m:oMath xmlns:m="http://schemas.openxmlformats.org/officeDocument/2006/math">
                      <m:r>
                        <a:rPr lang="es-ES" sz="2400" b="0" i="1" dirty="0" smtClean="0">
                          <a:solidFill>
                            <a:srgbClr val="C00000"/>
                          </a:solidFill>
                          <a:latin typeface="Cambria Math" panose="02040503050406030204" pitchFamily="18" charset="0"/>
                        </a:rPr>
                        <m:t> </m:t>
                      </m:r>
                      <m:r>
                        <a:rPr lang="es-ES" sz="2400" b="0" i="1" dirty="0" smtClean="0">
                          <a:solidFill>
                            <a:srgbClr val="C00000"/>
                          </a:solidFill>
                          <a:latin typeface="Cambria Math" panose="02040503050406030204" pitchFamily="18" charset="0"/>
                          <a:ea typeface="Cambria Math" panose="02040503050406030204" pitchFamily="18" charset="0"/>
                        </a:rPr>
                        <m:t>𝜃</m:t>
                      </m:r>
                      <m:r>
                        <a:rPr lang="es-ES" sz="2400" b="0" i="1" dirty="0" smtClean="0">
                          <a:solidFill>
                            <a:srgbClr val="C00000"/>
                          </a:solidFill>
                          <a:latin typeface="Cambria Math" panose="02040503050406030204" pitchFamily="18" charset="0"/>
                        </a:rPr>
                        <m:t>=</m:t>
                      </m:r>
                      <m:r>
                        <a:rPr lang="es-ES" sz="2400" i="1" dirty="0">
                          <a:solidFill>
                            <a:srgbClr val="C00000"/>
                          </a:solidFill>
                          <a:latin typeface="Cambria Math" panose="02040503050406030204" pitchFamily="18" charset="0"/>
                          <a:cs typeface="Times New Roman" pitchFamily="18" charset="0"/>
                        </a:rPr>
                        <m:t>𝐴</m:t>
                      </m:r>
                      <m:r>
                        <a:rPr lang="es-ES" sz="2400" i="1" dirty="0">
                          <a:solidFill>
                            <a:srgbClr val="C00000"/>
                          </a:solidFill>
                          <a:latin typeface="Cambria Math" panose="02040503050406030204" pitchFamily="18" charset="0"/>
                          <a:cs typeface="Times New Roman" pitchFamily="18" charset="0"/>
                        </a:rPr>
                        <m:t>/</m:t>
                      </m:r>
                      <m:sSub>
                        <m:sSubPr>
                          <m:ctrlPr>
                            <a:rPr lang="es-ES" sz="2400" b="0" i="1" dirty="0">
                              <a:solidFill>
                                <a:srgbClr val="C00000"/>
                              </a:solidFill>
                              <a:latin typeface="Cambria Math" panose="02040503050406030204" pitchFamily="18" charset="0"/>
                              <a:cs typeface="Times New Roman" pitchFamily="18" charset="0"/>
                            </a:rPr>
                          </m:ctrlPr>
                        </m:sSubPr>
                        <m:e>
                          <m:r>
                            <a:rPr lang="es-ES" sz="2400" b="0" i="1" dirty="0">
                              <a:solidFill>
                                <a:srgbClr val="C00000"/>
                              </a:solidFill>
                              <a:latin typeface="Cambria Math" panose="02040503050406030204" pitchFamily="18" charset="0"/>
                              <a:cs typeface="Times New Roman" pitchFamily="18" charset="0"/>
                            </a:rPr>
                            <m:t>𝑓</m:t>
                          </m:r>
                        </m:e>
                        <m:sub>
                          <m:r>
                            <a:rPr lang="es-ES" sz="2400" b="0" i="1" dirty="0">
                              <a:solidFill>
                                <a:srgbClr val="C00000"/>
                              </a:solidFill>
                              <a:latin typeface="Cambria Math" panose="02040503050406030204" pitchFamily="18" charset="0"/>
                              <a:cs typeface="Times New Roman" pitchFamily="18" charset="0"/>
                            </a:rPr>
                            <m:t>𝐴</m:t>
                          </m:r>
                        </m:sub>
                      </m:sSub>
                    </m:oMath>
                  </a14:m>
                  <a:r>
                    <a:rPr lang="en-US" sz="2000" b="0" dirty="0">
                      <a:latin typeface="Arial Rounded MT Bold" pitchFamily="34" charset="0"/>
                    </a:rPr>
                    <a:t> relaxes to zero… </a:t>
                  </a:r>
                </a:p>
                <a:p>
                  <a:pPr marL="342900" indent="-342900" algn="ctr" eaLnBrk="0" hangingPunct="0">
                    <a:buClr>
                      <a:srgbClr val="FFFF00"/>
                    </a:buClr>
                    <a:buFont typeface="Wingdings" pitchFamily="2" charset="2"/>
                    <a:buNone/>
                  </a:pPr>
                  <a:r>
                    <a:rPr lang="en-US" sz="2000" b="0" dirty="0">
                      <a:latin typeface="Arial Rounded MT Bold" pitchFamily="34" charset="0"/>
                    </a:rPr>
                    <a:t>CP conservation is preserved “dynamically</a:t>
                  </a:r>
                  <a:r>
                    <a:rPr lang="es-ES" sz="2000" b="0" dirty="0">
                      <a:latin typeface="Arial Rounded MT Bold" pitchFamily="34" charset="0"/>
                    </a:rPr>
                    <a:t>”</a:t>
                  </a:r>
                  <a:endParaRPr lang="es-ES_tradnl" sz="2000" b="0" dirty="0">
                    <a:latin typeface="Arial Rounded MT Bold" pitchFamily="34" charset="0"/>
                  </a:endParaRPr>
                </a:p>
              </p:txBody>
            </p:sp>
          </mc:Choice>
          <mc:Fallback xmlns="">
            <p:sp>
              <p:nvSpPr>
                <p:cNvPr id="20" name="Rectangle 9">
                  <a:extLst>
                    <a:ext uri="{FF2B5EF4-FFF2-40B4-BE49-F238E27FC236}">
                      <a16:creationId xmlns:a16="http://schemas.microsoft.com/office/drawing/2014/main" id="{919A5F62-9DF2-5E40-9149-4D8BC9A563DB}"/>
                    </a:ext>
                  </a:extLst>
                </p:cNvPr>
                <p:cNvSpPr>
                  <a:spLocks noRot="1" noChangeAspect="1" noMove="1" noResize="1" noEditPoints="1" noAdjustHandles="1" noChangeArrowheads="1" noChangeShapeType="1" noTextEdit="1"/>
                </p:cNvSpPr>
                <p:nvPr/>
              </p:nvSpPr>
              <p:spPr bwMode="auto">
                <a:xfrm>
                  <a:off x="5228918" y="3956488"/>
                  <a:ext cx="5594964" cy="766712"/>
                </a:xfrm>
                <a:prstGeom prst="rect">
                  <a:avLst/>
                </a:prstGeom>
                <a:blipFill>
                  <a:blip r:embed="rId4"/>
                  <a:stretch>
                    <a:fillRect l="-980" r="-763" b="-12698"/>
                  </a:stretch>
                </a:blipFill>
                <a:ln w="9525" algn="ctr">
                  <a:noFill/>
                  <a:miter lim="800000"/>
                  <a:headEnd/>
                  <a:tailEnd/>
                </a:ln>
              </p:spPr>
              <p:txBody>
                <a:bodyPr/>
                <a:lstStyle/>
                <a:p>
                  <a:r>
                    <a:rPr lang="en-US">
                      <a:noFill/>
                    </a:rPr>
                    <a:t> </a:t>
                  </a:r>
                </a:p>
              </p:txBody>
            </p:sp>
          </mc:Fallback>
        </mc:AlternateContent>
        <p:pic>
          <p:nvPicPr>
            <p:cNvPr id="3" name="Picture 2">
              <a:extLst>
                <a:ext uri="{FF2B5EF4-FFF2-40B4-BE49-F238E27FC236}">
                  <a16:creationId xmlns:a16="http://schemas.microsoft.com/office/drawing/2014/main" id="{AD000429-A5E9-BA46-A93E-490A6B9D24F3}"/>
                </a:ext>
              </a:extLst>
            </p:cNvPr>
            <p:cNvPicPr>
              <a:picLocks noChangeAspect="1"/>
            </p:cNvPicPr>
            <p:nvPr/>
          </p:nvPicPr>
          <p:blipFill>
            <a:blip r:embed="rId5"/>
            <a:stretch>
              <a:fillRect/>
            </a:stretch>
          </p:blipFill>
          <p:spPr>
            <a:xfrm>
              <a:off x="2032000" y="3608257"/>
              <a:ext cx="3077410" cy="2470103"/>
            </a:xfrm>
            <a:prstGeom prst="rect">
              <a:avLst/>
            </a:prstGeom>
          </p:spPr>
        </p:pic>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2F160DC-FADA-684F-B570-C7D0BC156D3E}"/>
                    </a:ext>
                  </a:extLst>
                </p:cNvPr>
                <p:cNvSpPr/>
                <p:nvPr/>
              </p:nvSpPr>
              <p:spPr>
                <a:xfrm>
                  <a:off x="770528" y="3712039"/>
                  <a:ext cx="1993841" cy="1815882"/>
                </a:xfrm>
                <a:prstGeom prst="rect">
                  <a:avLst/>
                </a:prstGeom>
              </p:spPr>
              <p:txBody>
                <a:bodyPr wrap="square">
                  <a:spAutoFit/>
                </a:bodyPr>
                <a:lstStyle/>
                <a:p>
                  <a:r>
                    <a:rPr lang="en-US" sz="1600" b="0" dirty="0">
                      <a:solidFill>
                        <a:srgbClr val="0070C0"/>
                      </a:solidFill>
                      <a:latin typeface="Arial Rounded MT Bold" pitchFamily="34" charset="0"/>
                    </a:rPr>
                    <a:t>QCD-induces a potential to the </a:t>
                  </a:r>
                  <a14:m>
                    <m:oMath xmlns:m="http://schemas.openxmlformats.org/officeDocument/2006/math">
                      <m:r>
                        <a:rPr lang="es-ES" sz="1600" i="1" dirty="0" smtClean="0">
                          <a:solidFill>
                            <a:schemeClr val="accent5">
                              <a:lumMod val="75000"/>
                            </a:schemeClr>
                          </a:solidFill>
                          <a:latin typeface="Cambria Math" panose="02040503050406030204" pitchFamily="18" charset="0"/>
                          <a:cs typeface="Times New Roman" pitchFamily="18" charset="0"/>
                        </a:rPr>
                        <m:t>𝐴</m:t>
                      </m:r>
                    </m:oMath>
                  </a14:m>
                  <a:r>
                    <a:rPr lang="en-US" sz="1600" b="0" dirty="0">
                      <a:solidFill>
                        <a:srgbClr val="0070C0"/>
                      </a:solidFill>
                      <a:latin typeface="Arial Rounded MT Bold" pitchFamily="34" charset="0"/>
                    </a:rPr>
                    <a:t> field (*)</a:t>
                  </a:r>
                  <a:endParaRPr lang="en-ES" sz="1600" b="0" dirty="0">
                    <a:solidFill>
                      <a:srgbClr val="0070C0"/>
                    </a:solidFill>
                    <a:latin typeface="Arial Rounded MT Bold" pitchFamily="34" charset="0"/>
                  </a:endParaRPr>
                </a:p>
                <a:p>
                  <a:endParaRPr lang="en-ES" sz="1600" b="0" dirty="0">
                    <a:solidFill>
                      <a:srgbClr val="0070C0"/>
                    </a:solidFill>
                    <a:latin typeface="Arial Rounded MT Bold" pitchFamily="34" charset="0"/>
                  </a:endParaRPr>
                </a:p>
                <a:p>
                  <a:r>
                    <a:rPr lang="en-GB" sz="1600" b="0" dirty="0">
                      <a:solidFill>
                        <a:srgbClr val="0070C0"/>
                      </a:solidFill>
                      <a:latin typeface="Arial Rounded MT Bold" pitchFamily="34" charset="0"/>
                    </a:rPr>
                    <a:t>M</a:t>
                  </a:r>
                  <a:r>
                    <a:rPr lang="en-ES" sz="1600" b="0" dirty="0">
                      <a:solidFill>
                        <a:srgbClr val="0070C0"/>
                      </a:solidFill>
                      <a:latin typeface="Arial Rounded MT Bold" pitchFamily="34" charset="0"/>
                    </a:rPr>
                    <a:t>inimum of potential is CP conserving</a:t>
                  </a:r>
                  <a:endParaRPr lang="en-US" sz="1600" b="0" dirty="0">
                    <a:solidFill>
                      <a:srgbClr val="0070C0"/>
                    </a:solidFill>
                    <a:latin typeface="Arial Rounded MT Bold" pitchFamily="34" charset="0"/>
                  </a:endParaRPr>
                </a:p>
              </p:txBody>
            </p:sp>
          </mc:Choice>
          <mc:Fallback xmlns="">
            <p:sp>
              <p:nvSpPr>
                <p:cNvPr id="21" name="Rectangle 20">
                  <a:extLst>
                    <a:ext uri="{FF2B5EF4-FFF2-40B4-BE49-F238E27FC236}">
                      <a16:creationId xmlns:a16="http://schemas.microsoft.com/office/drawing/2014/main" id="{42F160DC-FADA-684F-B570-C7D0BC156D3E}"/>
                    </a:ext>
                  </a:extLst>
                </p:cNvPr>
                <p:cNvSpPr>
                  <a:spLocks noRot="1" noChangeAspect="1" noMove="1" noResize="1" noEditPoints="1" noAdjustHandles="1" noChangeArrowheads="1" noChangeShapeType="1" noTextEdit="1"/>
                </p:cNvSpPr>
                <p:nvPr/>
              </p:nvSpPr>
              <p:spPr>
                <a:xfrm>
                  <a:off x="770528" y="3712039"/>
                  <a:ext cx="1993841" cy="1815882"/>
                </a:xfrm>
                <a:prstGeom prst="rect">
                  <a:avLst/>
                </a:prstGeom>
                <a:blipFill>
                  <a:blip r:embed="rId6"/>
                  <a:stretch>
                    <a:fillRect l="-1529" t="-1007" b="-3356"/>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CF63269D-E210-1B42-B01E-7966DCA650A9}"/>
                </a:ext>
              </a:extLst>
            </p:cNvPr>
            <p:cNvCxnSpPr>
              <a:cxnSpLocks/>
            </p:cNvCxnSpPr>
            <p:nvPr/>
          </p:nvCxnSpPr>
          <p:spPr>
            <a:xfrm>
              <a:off x="2464083" y="3907646"/>
              <a:ext cx="360040" cy="178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5904903-B6D6-7547-9647-F62E3A43B53A}"/>
                </a:ext>
              </a:extLst>
            </p:cNvPr>
            <p:cNvCxnSpPr>
              <a:cxnSpLocks/>
            </p:cNvCxnSpPr>
            <p:nvPr/>
          </p:nvCxnSpPr>
          <p:spPr>
            <a:xfrm flipV="1">
              <a:off x="2222363" y="4843308"/>
              <a:ext cx="993317" cy="24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296FD83D-FB37-FD41-AD1C-4E1A9286A6AC}"/>
                    </a:ext>
                  </a:extLst>
                </p:cNvPr>
                <p:cNvSpPr/>
                <p:nvPr/>
              </p:nvSpPr>
              <p:spPr>
                <a:xfrm>
                  <a:off x="5630749" y="5373216"/>
                  <a:ext cx="5193133" cy="646331"/>
                </a:xfrm>
                <a:prstGeom prst="rect">
                  <a:avLst/>
                </a:prstGeom>
              </p:spPr>
              <p:txBody>
                <a:bodyPr wrap="square">
                  <a:spAutoFit/>
                </a:bodyPr>
                <a:lstStyle/>
                <a:p>
                  <a:pPr algn="ctr"/>
                  <a:r>
                    <a:rPr lang="en-US" b="0" dirty="0">
                      <a:solidFill>
                        <a:srgbClr val="0070C0"/>
                      </a:solidFill>
                      <a:latin typeface="Arial Rounded MT Bold" pitchFamily="34" charset="0"/>
                    </a:rPr>
                    <a:t>(*) note that this potential is periodic because </a:t>
                  </a:r>
                  <a14:m>
                    <m:oMath xmlns:m="http://schemas.openxmlformats.org/officeDocument/2006/math">
                      <m:r>
                        <a:rPr lang="es-ES" i="1" dirty="0">
                          <a:solidFill>
                            <a:srgbClr val="C00000"/>
                          </a:solidFill>
                          <a:latin typeface="Cambria Math" panose="02040503050406030204" pitchFamily="18" charset="0"/>
                          <a:cs typeface="Times New Roman" pitchFamily="18" charset="0"/>
                        </a:rPr>
                        <m:t>𝐴</m:t>
                      </m:r>
                      <m:r>
                        <a:rPr lang="es-ES" i="1" dirty="0">
                          <a:solidFill>
                            <a:srgbClr val="C00000"/>
                          </a:solidFill>
                          <a:latin typeface="Cambria Math" panose="02040503050406030204" pitchFamily="18" charset="0"/>
                          <a:cs typeface="Times New Roman" pitchFamily="18" charset="0"/>
                        </a:rPr>
                        <m:t>/</m:t>
                      </m:r>
                      <m:sSub>
                        <m:sSubPr>
                          <m:ctrlPr>
                            <a:rPr lang="es-ES" b="0" i="1" dirty="0">
                              <a:solidFill>
                                <a:srgbClr val="C00000"/>
                              </a:solidFill>
                              <a:latin typeface="Cambria Math" panose="02040503050406030204" pitchFamily="18" charset="0"/>
                              <a:cs typeface="Times New Roman" pitchFamily="18" charset="0"/>
                            </a:rPr>
                          </m:ctrlPr>
                        </m:sSubPr>
                        <m:e>
                          <m:r>
                            <a:rPr lang="es-ES" b="0" i="1" dirty="0">
                              <a:solidFill>
                                <a:srgbClr val="C00000"/>
                              </a:solidFill>
                              <a:latin typeface="Cambria Math" panose="02040503050406030204" pitchFamily="18" charset="0"/>
                              <a:cs typeface="Times New Roman" pitchFamily="18" charset="0"/>
                            </a:rPr>
                            <m:t>𝑓</m:t>
                          </m:r>
                        </m:e>
                        <m:sub>
                          <m:r>
                            <a:rPr lang="es-ES" b="0" i="1" dirty="0">
                              <a:solidFill>
                                <a:srgbClr val="C00000"/>
                              </a:solidFill>
                              <a:latin typeface="Cambria Math" panose="02040503050406030204" pitchFamily="18" charset="0"/>
                              <a:cs typeface="Times New Roman" pitchFamily="18" charset="0"/>
                            </a:rPr>
                            <m:t>𝐴</m:t>
                          </m:r>
                        </m:sub>
                      </m:sSub>
                    </m:oMath>
                  </a14:m>
                  <a:r>
                    <a:rPr lang="en-US" b="0" dirty="0">
                      <a:solidFill>
                        <a:srgbClr val="0070C0"/>
                      </a:solidFill>
                      <a:latin typeface="Arial Rounded MT Bold" pitchFamily="34" charset="0"/>
                    </a:rPr>
                    <a:t> is an angle</a:t>
                  </a:r>
                  <a:endParaRPr lang="en-ES" b="0" dirty="0">
                    <a:solidFill>
                      <a:srgbClr val="0070C0"/>
                    </a:solidFill>
                    <a:latin typeface="Arial Rounded MT Bold" pitchFamily="34" charset="0"/>
                  </a:endParaRPr>
                </a:p>
              </p:txBody>
            </p:sp>
          </mc:Choice>
          <mc:Fallback xmlns="">
            <p:sp>
              <p:nvSpPr>
                <p:cNvPr id="9" name="Rectangle 8">
                  <a:extLst>
                    <a:ext uri="{FF2B5EF4-FFF2-40B4-BE49-F238E27FC236}">
                      <a16:creationId xmlns:a16="http://schemas.microsoft.com/office/drawing/2014/main" id="{296FD83D-FB37-FD41-AD1C-4E1A9286A6AC}"/>
                    </a:ext>
                  </a:extLst>
                </p:cNvPr>
                <p:cNvSpPr>
                  <a:spLocks noRot="1" noChangeAspect="1" noMove="1" noResize="1" noEditPoints="1" noAdjustHandles="1" noChangeArrowheads="1" noChangeShapeType="1" noTextEdit="1"/>
                </p:cNvSpPr>
                <p:nvPr/>
              </p:nvSpPr>
              <p:spPr>
                <a:xfrm>
                  <a:off x="5630749" y="5373216"/>
                  <a:ext cx="5193133" cy="646331"/>
                </a:xfrm>
                <a:prstGeom prst="rect">
                  <a:avLst/>
                </a:prstGeom>
                <a:blipFill>
                  <a:blip r:embed="rId7"/>
                  <a:stretch>
                    <a:fillRect t="-4717" b="-14151"/>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3CB38942-B374-D741-850B-66F587272215}"/>
              </a:ext>
            </a:extLst>
          </p:cNvPr>
          <p:cNvSpPr/>
          <p:nvPr/>
        </p:nvSpPr>
        <p:spPr>
          <a:xfrm>
            <a:off x="8184232" y="2261113"/>
            <a:ext cx="792088" cy="1372531"/>
          </a:xfrm>
          <a:custGeom>
            <a:avLst/>
            <a:gdLst>
              <a:gd name="connsiteX0" fmla="*/ 0 w 792088"/>
              <a:gd name="connsiteY0" fmla="*/ 0 h 1372531"/>
              <a:gd name="connsiteX1" fmla="*/ 403965 w 792088"/>
              <a:gd name="connsiteY1" fmla="*/ 0 h 1372531"/>
              <a:gd name="connsiteX2" fmla="*/ 792088 w 792088"/>
              <a:gd name="connsiteY2" fmla="*/ 0 h 1372531"/>
              <a:gd name="connsiteX3" fmla="*/ 792088 w 792088"/>
              <a:gd name="connsiteY3" fmla="*/ 471236 h 1372531"/>
              <a:gd name="connsiteX4" fmla="*/ 792088 w 792088"/>
              <a:gd name="connsiteY4" fmla="*/ 956197 h 1372531"/>
              <a:gd name="connsiteX5" fmla="*/ 792088 w 792088"/>
              <a:gd name="connsiteY5" fmla="*/ 1372531 h 1372531"/>
              <a:gd name="connsiteX6" fmla="*/ 403965 w 792088"/>
              <a:gd name="connsiteY6" fmla="*/ 1372531 h 1372531"/>
              <a:gd name="connsiteX7" fmla="*/ 0 w 792088"/>
              <a:gd name="connsiteY7" fmla="*/ 1372531 h 1372531"/>
              <a:gd name="connsiteX8" fmla="*/ 0 w 792088"/>
              <a:gd name="connsiteY8" fmla="*/ 942471 h 1372531"/>
              <a:gd name="connsiteX9" fmla="*/ 0 w 792088"/>
              <a:gd name="connsiteY9" fmla="*/ 457510 h 1372531"/>
              <a:gd name="connsiteX10" fmla="*/ 0 w 792088"/>
              <a:gd name="connsiteY10" fmla="*/ 0 h 137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92088" h="1372531" extrusionOk="0">
                <a:moveTo>
                  <a:pt x="0" y="0"/>
                </a:moveTo>
                <a:cubicBezTo>
                  <a:pt x="162651" y="-32585"/>
                  <a:pt x="245584" y="27192"/>
                  <a:pt x="403965" y="0"/>
                </a:cubicBezTo>
                <a:cubicBezTo>
                  <a:pt x="562346" y="-27192"/>
                  <a:pt x="619257" y="1481"/>
                  <a:pt x="792088" y="0"/>
                </a:cubicBezTo>
                <a:cubicBezTo>
                  <a:pt x="816465" y="116340"/>
                  <a:pt x="761465" y="313875"/>
                  <a:pt x="792088" y="471236"/>
                </a:cubicBezTo>
                <a:cubicBezTo>
                  <a:pt x="822711" y="628597"/>
                  <a:pt x="769517" y="847890"/>
                  <a:pt x="792088" y="956197"/>
                </a:cubicBezTo>
                <a:cubicBezTo>
                  <a:pt x="814659" y="1064504"/>
                  <a:pt x="780256" y="1217783"/>
                  <a:pt x="792088" y="1372531"/>
                </a:cubicBezTo>
                <a:cubicBezTo>
                  <a:pt x="632808" y="1382762"/>
                  <a:pt x="489116" y="1351162"/>
                  <a:pt x="403965" y="1372531"/>
                </a:cubicBezTo>
                <a:cubicBezTo>
                  <a:pt x="318814" y="1393900"/>
                  <a:pt x="198728" y="1365818"/>
                  <a:pt x="0" y="1372531"/>
                </a:cubicBezTo>
                <a:cubicBezTo>
                  <a:pt x="-16894" y="1276921"/>
                  <a:pt x="19163" y="1104504"/>
                  <a:pt x="0" y="942471"/>
                </a:cubicBezTo>
                <a:cubicBezTo>
                  <a:pt x="-19163" y="780438"/>
                  <a:pt x="11780" y="673089"/>
                  <a:pt x="0" y="457510"/>
                </a:cubicBezTo>
                <a:cubicBezTo>
                  <a:pt x="-11780" y="241931"/>
                  <a:pt x="47529" y="143398"/>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0977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Marcador de contenido 10">
            <a:extLst>
              <a:ext uri="{FF2B5EF4-FFF2-40B4-BE49-F238E27FC236}">
                <a16:creationId xmlns:a16="http://schemas.microsoft.com/office/drawing/2014/main" id="{634ACCDC-60BA-4977-5931-0C5D04BA9F65}"/>
              </a:ext>
            </a:extLst>
          </p:cNvPr>
          <p:cNvSpPr>
            <a:spLocks noGrp="1"/>
          </p:cNvSpPr>
          <p:nvPr>
            <p:ph idx="1"/>
          </p:nvPr>
        </p:nvSpPr>
        <p:spPr/>
        <p:txBody>
          <a:bodyPr/>
          <a:lstStyle/>
          <a:p>
            <a:endParaRPr lang="es-ES"/>
          </a:p>
        </p:txBody>
      </p:sp>
      <p:pic>
        <p:nvPicPr>
          <p:cNvPr id="12" name="Imagen 11">
            <a:extLst>
              <a:ext uri="{FF2B5EF4-FFF2-40B4-BE49-F238E27FC236}">
                <a16:creationId xmlns:a16="http://schemas.microsoft.com/office/drawing/2014/main" id="{2800D074-DEFD-F5A6-61DD-37B4895777CA}"/>
              </a:ext>
            </a:extLst>
          </p:cNvPr>
          <p:cNvPicPr>
            <a:picLocks noChangeAspect="1"/>
          </p:cNvPicPr>
          <p:nvPr/>
        </p:nvPicPr>
        <p:blipFill>
          <a:blip r:embed="rId2"/>
          <a:stretch>
            <a:fillRect/>
          </a:stretch>
        </p:blipFill>
        <p:spPr>
          <a:xfrm>
            <a:off x="1055440" y="116632"/>
            <a:ext cx="9646840" cy="6306442"/>
          </a:xfrm>
          <a:prstGeom prst="rect">
            <a:avLst/>
          </a:prstGeom>
        </p:spPr>
      </p:pic>
    </p:spTree>
    <p:extLst>
      <p:ext uri="{BB962C8B-B14F-4D97-AF65-F5344CB8AC3E}">
        <p14:creationId xmlns:p14="http://schemas.microsoft.com/office/powerpoint/2010/main" val="9356473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66DE6E-CB2A-7E40-AD3B-4B42089BFE65}"/>
              </a:ext>
            </a:extLst>
          </p:cNvPr>
          <p:cNvPicPr>
            <a:picLocks noChangeAspect="1"/>
          </p:cNvPicPr>
          <p:nvPr/>
        </p:nvPicPr>
        <p:blipFill>
          <a:blip r:embed="rId2"/>
          <a:stretch>
            <a:fillRect/>
          </a:stretch>
        </p:blipFill>
        <p:spPr>
          <a:xfrm>
            <a:off x="4732071" y="1934562"/>
            <a:ext cx="6984406" cy="4454150"/>
          </a:xfrm>
          <a:prstGeom prst="rect">
            <a:avLst/>
          </a:prstGeom>
        </p:spPr>
      </p:pic>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111</a:t>
            </a:fld>
            <a:endParaRPr lang="es-ES"/>
          </a:p>
        </p:txBody>
      </p:sp>
      <p:sp>
        <p:nvSpPr>
          <p:cNvPr id="10" name="2 Marcador de contenido"/>
          <p:cNvSpPr>
            <a:spLocks noGrp="1"/>
          </p:cNvSpPr>
          <p:nvPr>
            <p:ph idx="1"/>
          </p:nvPr>
        </p:nvSpPr>
        <p:spPr>
          <a:xfrm>
            <a:off x="479376" y="1988840"/>
            <a:ext cx="4536504" cy="4021908"/>
          </a:xfrm>
        </p:spPr>
        <p:txBody>
          <a:bodyPr/>
          <a:lstStyle/>
          <a:p>
            <a:r>
              <a:rPr lang="en-US" sz="2000" noProof="0" dirty="0">
                <a:latin typeface="Arial Rounded MT Bold" pitchFamily="34" charset="0"/>
              </a:rPr>
              <a:t>Summary of current status and future prospects…</a:t>
            </a:r>
          </a:p>
          <a:p>
            <a:r>
              <a:rPr lang="en-US" sz="2000" noProof="0" dirty="0">
                <a:latin typeface="Arial Rounded MT Bold" pitchFamily="34" charset="0"/>
              </a:rPr>
              <a:t>A diverse experimental landscape has emerged with potential to cover a substantial fraction of parameter space</a:t>
            </a:r>
          </a:p>
          <a:p>
            <a:endParaRPr lang="en-US" sz="2000" dirty="0">
              <a:latin typeface="Arial Rounded MT Bold" pitchFamily="34" charset="0"/>
            </a:endParaRPr>
          </a:p>
          <a:p>
            <a:r>
              <a:rPr lang="en-US" sz="2000" noProof="0" dirty="0">
                <a:solidFill>
                  <a:srgbClr val="FF0000"/>
                </a:solidFill>
                <a:latin typeface="Arial Rounded MT Bold" pitchFamily="34" charset="0"/>
              </a:rPr>
              <a:t>Caution</a:t>
            </a:r>
            <a:r>
              <a:rPr lang="en-US" sz="2000" noProof="0" dirty="0">
                <a:latin typeface="Arial Rounded MT Bold" pitchFamily="34" charset="0"/>
              </a:rPr>
              <a:t>: many of these prospects still rely on a prior </a:t>
            </a:r>
            <a:r>
              <a:rPr lang="en-US" sz="2000" noProof="0" dirty="0" err="1">
                <a:latin typeface="Arial Rounded MT Bold" pitchFamily="34" charset="0"/>
              </a:rPr>
              <a:t>succesful</a:t>
            </a:r>
            <a:r>
              <a:rPr lang="en-US" sz="2000" noProof="0" dirty="0">
                <a:latin typeface="Arial Rounded MT Bold" pitchFamily="34" charset="0"/>
              </a:rPr>
              <a:t> R&amp;D phase</a:t>
            </a:r>
          </a:p>
          <a:p>
            <a:r>
              <a:rPr lang="en-US" sz="2000" noProof="0" dirty="0">
                <a:solidFill>
                  <a:srgbClr val="FF0000"/>
                </a:solidFill>
                <a:latin typeface="Arial Rounded MT Bold" pitchFamily="34" charset="0"/>
              </a:rPr>
              <a:t>Caution</a:t>
            </a:r>
            <a:r>
              <a:rPr lang="en-US" sz="2000" noProof="0" dirty="0">
                <a:latin typeface="Arial Rounded MT Bold" pitchFamily="34" charset="0"/>
              </a:rPr>
              <a:t>: Green areas rely on axion as DM hypothesis…</a:t>
            </a:r>
          </a:p>
          <a:p>
            <a:pPr>
              <a:buNone/>
            </a:pPr>
            <a:endParaRPr lang="en-US" sz="1800" noProof="0" dirty="0">
              <a:latin typeface="Arial Rounded MT Bold" pitchFamily="34" charset="0"/>
            </a:endParaRPr>
          </a:p>
        </p:txBody>
      </p:sp>
      <p:sp>
        <p:nvSpPr>
          <p:cNvPr id="3" name="Rectangle 2">
            <a:extLst>
              <a:ext uri="{FF2B5EF4-FFF2-40B4-BE49-F238E27FC236}">
                <a16:creationId xmlns:a16="http://schemas.microsoft.com/office/drawing/2014/main" id="{82F79E4D-BDCB-DA4C-BBA7-558AD9774087}"/>
              </a:ext>
            </a:extLst>
          </p:cNvPr>
          <p:cNvSpPr/>
          <p:nvPr/>
        </p:nvSpPr>
        <p:spPr>
          <a:xfrm>
            <a:off x="11686525" y="476672"/>
            <a:ext cx="1034211"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7" name="Rectangle 6">
            <a:extLst>
              <a:ext uri="{FF2B5EF4-FFF2-40B4-BE49-F238E27FC236}">
                <a16:creationId xmlns:a16="http://schemas.microsoft.com/office/drawing/2014/main" id="{56B82D6E-17A1-F549-B2C0-9389A9206076}"/>
              </a:ext>
            </a:extLst>
          </p:cNvPr>
          <p:cNvSpPr/>
          <p:nvPr/>
        </p:nvSpPr>
        <p:spPr>
          <a:xfrm>
            <a:off x="5519936" y="1556792"/>
            <a:ext cx="4320480" cy="216024"/>
          </a:xfrm>
          <a:prstGeom prst="rect">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6" name="Rectangle 15">
            <a:extLst>
              <a:ext uri="{FF2B5EF4-FFF2-40B4-BE49-F238E27FC236}">
                <a16:creationId xmlns:a16="http://schemas.microsoft.com/office/drawing/2014/main" id="{22654797-5839-C348-9F39-20933C7EEB35}"/>
              </a:ext>
            </a:extLst>
          </p:cNvPr>
          <p:cNvSpPr/>
          <p:nvPr/>
        </p:nvSpPr>
        <p:spPr>
          <a:xfrm>
            <a:off x="6023992" y="1556792"/>
            <a:ext cx="2448272"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7" name="Rectangle 16">
            <a:extLst>
              <a:ext uri="{FF2B5EF4-FFF2-40B4-BE49-F238E27FC236}">
                <a16:creationId xmlns:a16="http://schemas.microsoft.com/office/drawing/2014/main" id="{4337D16D-6ADA-4044-BB10-AE8577FAC1BA}"/>
              </a:ext>
            </a:extLst>
          </p:cNvPr>
          <p:cNvSpPr/>
          <p:nvPr/>
        </p:nvSpPr>
        <p:spPr>
          <a:xfrm>
            <a:off x="7824192" y="1260299"/>
            <a:ext cx="2772480" cy="2282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ES"/>
          </a:p>
        </p:txBody>
      </p:sp>
      <p:sp>
        <p:nvSpPr>
          <p:cNvPr id="18" name="Rectangle 17">
            <a:extLst>
              <a:ext uri="{FF2B5EF4-FFF2-40B4-BE49-F238E27FC236}">
                <a16:creationId xmlns:a16="http://schemas.microsoft.com/office/drawing/2014/main" id="{5F68DCEB-81B9-5042-B2A0-1C5D1EEE0C68}"/>
              </a:ext>
            </a:extLst>
          </p:cNvPr>
          <p:cNvSpPr/>
          <p:nvPr/>
        </p:nvSpPr>
        <p:spPr>
          <a:xfrm>
            <a:off x="9527270" y="926330"/>
            <a:ext cx="2159255" cy="2282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ES"/>
          </a:p>
        </p:txBody>
      </p:sp>
      <p:sp>
        <p:nvSpPr>
          <p:cNvPr id="21" name="Right Arrow 20">
            <a:extLst>
              <a:ext uri="{FF2B5EF4-FFF2-40B4-BE49-F238E27FC236}">
                <a16:creationId xmlns:a16="http://schemas.microsoft.com/office/drawing/2014/main" id="{C32588C9-72E1-DE4A-A81D-1F8C25F63AB8}"/>
              </a:ext>
            </a:extLst>
          </p:cNvPr>
          <p:cNvSpPr/>
          <p:nvPr/>
        </p:nvSpPr>
        <p:spPr>
          <a:xfrm>
            <a:off x="11687944" y="944030"/>
            <a:ext cx="504056" cy="2160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ES"/>
          </a:p>
        </p:txBody>
      </p:sp>
      <p:sp>
        <p:nvSpPr>
          <p:cNvPr id="22" name="Right Arrow 21">
            <a:extLst>
              <a:ext uri="{FF2B5EF4-FFF2-40B4-BE49-F238E27FC236}">
                <a16:creationId xmlns:a16="http://schemas.microsoft.com/office/drawing/2014/main" id="{11A452A3-7221-E84B-9720-0FF83A869AAD}"/>
              </a:ext>
            </a:extLst>
          </p:cNvPr>
          <p:cNvSpPr/>
          <p:nvPr/>
        </p:nvSpPr>
        <p:spPr>
          <a:xfrm rot="10800000">
            <a:off x="5015880" y="1556792"/>
            <a:ext cx="504056" cy="216024"/>
          </a:xfrm>
          <a:prstGeom prst="rightArrow">
            <a:avLst/>
          </a:prstGeom>
          <a:solidFill>
            <a:srgbClr val="66CCFF"/>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ES"/>
          </a:p>
        </p:txBody>
      </p:sp>
      <p:sp>
        <p:nvSpPr>
          <p:cNvPr id="23" name="Rectangle 22">
            <a:extLst>
              <a:ext uri="{FF2B5EF4-FFF2-40B4-BE49-F238E27FC236}">
                <a16:creationId xmlns:a16="http://schemas.microsoft.com/office/drawing/2014/main" id="{DB7CEA0F-D00B-E846-AE9E-F6A0EA0487B0}"/>
              </a:ext>
            </a:extLst>
          </p:cNvPr>
          <p:cNvSpPr/>
          <p:nvPr/>
        </p:nvSpPr>
        <p:spPr>
          <a:xfrm>
            <a:off x="5735960" y="412742"/>
            <a:ext cx="1672830" cy="276999"/>
          </a:xfrm>
          <a:prstGeom prst="rect">
            <a:avLst/>
          </a:prstGeom>
        </p:spPr>
        <p:txBody>
          <a:bodyPr wrap="none">
            <a:spAutoFit/>
          </a:bodyPr>
          <a:lstStyle/>
          <a:p>
            <a:r>
              <a:rPr lang="en-US" sz="1200" dirty="0">
                <a:solidFill>
                  <a:srgbClr val="0070C0"/>
                </a:solidFill>
                <a:latin typeface="Arial Rounded MT Bold" pitchFamily="34" charset="0"/>
              </a:rPr>
              <a:t>Pre-inflation models</a:t>
            </a:r>
            <a:endParaRPr lang="en-ES" sz="1200" dirty="0">
              <a:solidFill>
                <a:srgbClr val="0070C0"/>
              </a:solidFill>
            </a:endParaRPr>
          </a:p>
        </p:txBody>
      </p:sp>
      <p:sp>
        <p:nvSpPr>
          <p:cNvPr id="24" name="Rectangle 23">
            <a:extLst>
              <a:ext uri="{FF2B5EF4-FFF2-40B4-BE49-F238E27FC236}">
                <a16:creationId xmlns:a16="http://schemas.microsoft.com/office/drawing/2014/main" id="{E715353C-7B4A-974A-8E3A-EE73D54391D0}"/>
              </a:ext>
            </a:extLst>
          </p:cNvPr>
          <p:cNvSpPr/>
          <p:nvPr/>
        </p:nvSpPr>
        <p:spPr>
          <a:xfrm>
            <a:off x="7901185" y="390866"/>
            <a:ext cx="1742978" cy="276999"/>
          </a:xfrm>
          <a:prstGeom prst="rect">
            <a:avLst/>
          </a:prstGeom>
        </p:spPr>
        <p:txBody>
          <a:bodyPr wrap="none">
            <a:spAutoFit/>
          </a:bodyPr>
          <a:lstStyle/>
          <a:p>
            <a:r>
              <a:rPr lang="en-US" sz="1200" dirty="0">
                <a:solidFill>
                  <a:srgbClr val="C00000"/>
                </a:solidFill>
                <a:latin typeface="Arial Rounded MT Bold" pitchFamily="34" charset="0"/>
              </a:rPr>
              <a:t>Post-inflation models</a:t>
            </a:r>
            <a:endParaRPr lang="en-ES" sz="1200" dirty="0">
              <a:solidFill>
                <a:srgbClr val="C00000"/>
              </a:solidFill>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66C24E4-4827-584A-8FA6-BA8FB0721E73}"/>
                  </a:ext>
                </a:extLst>
              </p:cNvPr>
              <p:cNvSpPr/>
              <p:nvPr/>
            </p:nvSpPr>
            <p:spPr>
              <a:xfrm>
                <a:off x="9430675" y="648868"/>
                <a:ext cx="817468"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C00000"/>
                              </a:solidFill>
                              <a:latin typeface="Cambria Math" panose="02040503050406030204" pitchFamily="18" charset="0"/>
                            </a:rPr>
                          </m:ctrlPr>
                        </m:sSubPr>
                        <m:e>
                          <m:r>
                            <a:rPr lang="es-ES" sz="1200" b="0" i="1" smtClean="0">
                              <a:solidFill>
                                <a:srgbClr val="C00000"/>
                              </a:solidFill>
                              <a:latin typeface="Cambria Math" panose="02040503050406030204" pitchFamily="18" charset="0"/>
                            </a:rPr>
                            <m:t>𝑁</m:t>
                          </m:r>
                        </m:e>
                        <m:sub>
                          <m:r>
                            <a:rPr lang="es-ES" sz="1200" b="0" i="1" smtClean="0">
                              <a:solidFill>
                                <a:srgbClr val="C00000"/>
                              </a:solidFill>
                              <a:latin typeface="Cambria Math" panose="02040503050406030204" pitchFamily="18" charset="0"/>
                            </a:rPr>
                            <m:t>𝐷𝑊</m:t>
                          </m:r>
                        </m:sub>
                      </m:sSub>
                      <m:r>
                        <a:rPr lang="es-ES" sz="1200" b="0" i="1" smtClean="0">
                          <a:solidFill>
                            <a:srgbClr val="C00000"/>
                          </a:solidFill>
                          <a:latin typeface="Cambria Math" panose="02040503050406030204" pitchFamily="18" charset="0"/>
                        </a:rPr>
                        <m:t>&gt;</m:t>
                      </m:r>
                      <m:r>
                        <a:rPr lang="es-ES" sz="1200" b="0" i="1" smtClean="0">
                          <a:solidFill>
                            <a:srgbClr val="C00000"/>
                          </a:solidFill>
                          <a:latin typeface="Cambria Math" panose="02040503050406030204" pitchFamily="18" charset="0"/>
                        </a:rPr>
                        <m:t>1</m:t>
                      </m:r>
                    </m:oMath>
                  </m:oMathPara>
                </a14:m>
                <a:endParaRPr lang="en-ES" sz="1200" b="0" i="1" dirty="0">
                  <a:solidFill>
                    <a:srgbClr val="C00000"/>
                  </a:solidFill>
                </a:endParaRPr>
              </a:p>
            </p:txBody>
          </p:sp>
        </mc:Choice>
        <mc:Fallback xmlns="">
          <p:sp>
            <p:nvSpPr>
              <p:cNvPr id="26" name="Rectangle 25">
                <a:extLst>
                  <a:ext uri="{FF2B5EF4-FFF2-40B4-BE49-F238E27FC236}">
                    <a16:creationId xmlns:a16="http://schemas.microsoft.com/office/drawing/2014/main" id="{F66C24E4-4827-584A-8FA6-BA8FB0721E73}"/>
                  </a:ext>
                </a:extLst>
              </p:cNvPr>
              <p:cNvSpPr>
                <a:spLocks noRot="1" noChangeAspect="1" noMove="1" noResize="1" noEditPoints="1" noAdjustHandles="1" noChangeArrowheads="1" noChangeShapeType="1" noTextEdit="1"/>
              </p:cNvSpPr>
              <p:nvPr/>
            </p:nvSpPr>
            <p:spPr>
              <a:xfrm>
                <a:off x="9430675" y="648868"/>
                <a:ext cx="817468" cy="276999"/>
              </a:xfrm>
              <a:prstGeom prst="rect">
                <a:avLst/>
              </a:prstGeom>
              <a:blipFill>
                <a:blip r:embed="rId4"/>
                <a:stretch>
                  <a:fillRect/>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FCBCCF19-5A31-0047-8BFF-82950646F04F}"/>
                  </a:ext>
                </a:extLst>
              </p:cNvPr>
              <p:cNvSpPr/>
              <p:nvPr/>
            </p:nvSpPr>
            <p:spPr>
              <a:xfrm>
                <a:off x="4728218" y="1095937"/>
                <a:ext cx="1187761" cy="276999"/>
              </a:xfrm>
              <a:prstGeom prst="rect">
                <a:avLst/>
              </a:prstGeom>
            </p:spPr>
            <p:txBody>
              <a:bodyPr wrap="none">
                <a:spAutoFit/>
              </a:bodyPr>
              <a:lstStyle/>
              <a:p>
                <a:r>
                  <a:rPr lang="en-US" sz="1200" b="0" dirty="0">
                    <a:solidFill>
                      <a:srgbClr val="66CCFF"/>
                    </a:solidFill>
                    <a:latin typeface="Arial Rounded MT Bold" panose="020F0704030504030204" pitchFamily="34" charset="77"/>
                  </a:rPr>
                  <a:t>Finetunned</a:t>
                </a:r>
                <a14:m>
                  <m:oMath xmlns:m="http://schemas.openxmlformats.org/officeDocument/2006/math">
                    <m:r>
                      <a:rPr lang="es-ES" sz="1200" b="0" i="0" smtClean="0">
                        <a:solidFill>
                          <a:srgbClr val="66CCFF"/>
                        </a:solidFill>
                        <a:latin typeface="Cambria Math" panose="02040503050406030204" pitchFamily="18" charset="0"/>
                      </a:rPr>
                      <m:t> </m:t>
                    </m:r>
                    <m:sSub>
                      <m:sSubPr>
                        <m:ctrlPr>
                          <a:rPr lang="en-US" sz="1200" b="0" i="1" smtClean="0">
                            <a:solidFill>
                              <a:srgbClr val="66CCFF"/>
                            </a:solidFill>
                            <a:latin typeface="Cambria Math" panose="02040503050406030204" pitchFamily="18" charset="0"/>
                          </a:rPr>
                        </m:ctrlPr>
                      </m:sSubPr>
                      <m:e>
                        <m:r>
                          <a:rPr lang="en-US" sz="1200" b="0" i="1" smtClean="0">
                            <a:solidFill>
                              <a:srgbClr val="66CCFF"/>
                            </a:solidFill>
                            <a:latin typeface="Cambria Math" panose="02040503050406030204" pitchFamily="18" charset="0"/>
                            <a:ea typeface="Cambria Math" panose="02040503050406030204" pitchFamily="18" charset="0"/>
                          </a:rPr>
                          <m:t>𝜃</m:t>
                        </m:r>
                      </m:e>
                      <m:sub>
                        <m:r>
                          <a:rPr lang="es-ES" sz="1200" b="0" i="1" smtClean="0">
                            <a:solidFill>
                              <a:srgbClr val="66CCFF"/>
                            </a:solidFill>
                            <a:latin typeface="Cambria Math" panose="02040503050406030204" pitchFamily="18" charset="0"/>
                          </a:rPr>
                          <m:t>𝑖</m:t>
                        </m:r>
                      </m:sub>
                    </m:sSub>
                  </m:oMath>
                </a14:m>
                <a:endParaRPr lang="en-ES" sz="1200" b="0" i="1" dirty="0">
                  <a:solidFill>
                    <a:srgbClr val="66CCFF"/>
                  </a:solidFill>
                </a:endParaRPr>
              </a:p>
            </p:txBody>
          </p:sp>
        </mc:Choice>
        <mc:Fallback xmlns="">
          <p:sp>
            <p:nvSpPr>
              <p:cNvPr id="27" name="Rectangle 26">
                <a:extLst>
                  <a:ext uri="{FF2B5EF4-FFF2-40B4-BE49-F238E27FC236}">
                    <a16:creationId xmlns:a16="http://schemas.microsoft.com/office/drawing/2014/main" id="{FCBCCF19-5A31-0047-8BFF-82950646F04F}"/>
                  </a:ext>
                </a:extLst>
              </p:cNvPr>
              <p:cNvSpPr>
                <a:spLocks noRot="1" noChangeAspect="1" noMove="1" noResize="1" noEditPoints="1" noAdjustHandles="1" noChangeArrowheads="1" noChangeShapeType="1" noTextEdit="1"/>
              </p:cNvSpPr>
              <p:nvPr/>
            </p:nvSpPr>
            <p:spPr>
              <a:xfrm>
                <a:off x="4728218" y="1095937"/>
                <a:ext cx="1187761" cy="276999"/>
              </a:xfrm>
              <a:prstGeom prst="rect">
                <a:avLst/>
              </a:prstGeom>
              <a:blipFill>
                <a:blip r:embed="rId5"/>
                <a:stretch>
                  <a:fillRect t="-4348" b="-17391"/>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FC7B3D7D-4E94-6E48-BB3D-B79C4E20F8AA}"/>
                  </a:ext>
                </a:extLst>
              </p:cNvPr>
              <p:cNvSpPr/>
              <p:nvPr/>
            </p:nvSpPr>
            <p:spPr>
              <a:xfrm>
                <a:off x="7949607" y="897235"/>
                <a:ext cx="840871"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solidFill>
                                <a:srgbClr val="C00000"/>
                              </a:solidFill>
                              <a:latin typeface="Cambria Math" panose="02040503050406030204" pitchFamily="18" charset="0"/>
                            </a:rPr>
                          </m:ctrlPr>
                        </m:sSubPr>
                        <m:e>
                          <m:r>
                            <a:rPr lang="es-ES" sz="1200" b="0" i="1" smtClean="0">
                              <a:solidFill>
                                <a:srgbClr val="C00000"/>
                              </a:solidFill>
                              <a:latin typeface="Cambria Math" panose="02040503050406030204" pitchFamily="18" charset="0"/>
                            </a:rPr>
                            <m:t>𝑁</m:t>
                          </m:r>
                        </m:e>
                        <m:sub>
                          <m:r>
                            <a:rPr lang="es-ES" sz="1200" b="0" i="1" smtClean="0">
                              <a:solidFill>
                                <a:srgbClr val="C00000"/>
                              </a:solidFill>
                              <a:latin typeface="Cambria Math" panose="02040503050406030204" pitchFamily="18" charset="0"/>
                            </a:rPr>
                            <m:t>𝐷𝑊</m:t>
                          </m:r>
                        </m:sub>
                      </m:sSub>
                      <m:r>
                        <a:rPr lang="en-US" sz="1200" b="0" i="1" smtClean="0">
                          <a:solidFill>
                            <a:srgbClr val="C00000"/>
                          </a:solidFill>
                          <a:latin typeface="Cambria Math" panose="02040503050406030204" pitchFamily="18" charset="0"/>
                        </a:rPr>
                        <m:t>=</m:t>
                      </m:r>
                      <m:r>
                        <a:rPr lang="es-ES" sz="1200" b="0" i="1" smtClean="0">
                          <a:solidFill>
                            <a:srgbClr val="C00000"/>
                          </a:solidFill>
                          <a:latin typeface="Cambria Math" panose="02040503050406030204" pitchFamily="18" charset="0"/>
                        </a:rPr>
                        <m:t>1</m:t>
                      </m:r>
                    </m:oMath>
                  </m:oMathPara>
                </a14:m>
                <a:endParaRPr lang="en-ES" sz="1200" b="0" i="1" dirty="0">
                  <a:solidFill>
                    <a:srgbClr val="C00000"/>
                  </a:solidFill>
                </a:endParaRPr>
              </a:p>
            </p:txBody>
          </p:sp>
        </mc:Choice>
        <mc:Fallback xmlns="">
          <p:sp>
            <p:nvSpPr>
              <p:cNvPr id="28" name="Rectangle 27">
                <a:extLst>
                  <a:ext uri="{FF2B5EF4-FFF2-40B4-BE49-F238E27FC236}">
                    <a16:creationId xmlns:a16="http://schemas.microsoft.com/office/drawing/2014/main" id="{FC7B3D7D-4E94-6E48-BB3D-B79C4E20F8AA}"/>
                  </a:ext>
                </a:extLst>
              </p:cNvPr>
              <p:cNvSpPr>
                <a:spLocks noRot="1" noChangeAspect="1" noMove="1" noResize="1" noEditPoints="1" noAdjustHandles="1" noChangeArrowheads="1" noChangeShapeType="1" noTextEdit="1"/>
              </p:cNvSpPr>
              <p:nvPr/>
            </p:nvSpPr>
            <p:spPr>
              <a:xfrm>
                <a:off x="7949607" y="897235"/>
                <a:ext cx="840871" cy="276999"/>
              </a:xfrm>
              <a:prstGeom prst="rect">
                <a:avLst/>
              </a:prstGeom>
              <a:blipFill>
                <a:blip r:embed="rId3"/>
                <a:stretch>
                  <a:fillRect/>
                </a:stretch>
              </a:blipFill>
            </p:spPr>
            <p:txBody>
              <a:bodyPr/>
              <a:lstStyle/>
              <a:p>
                <a:r>
                  <a:rPr lang="en-ES">
                    <a:noFill/>
                  </a:rPr>
                  <a:t> </a:t>
                </a:r>
              </a:p>
            </p:txBody>
          </p:sp>
        </mc:Fallback>
      </mc:AlternateContent>
      <p:pic>
        <p:nvPicPr>
          <p:cNvPr id="11" name="Imagen 10">
            <a:extLst>
              <a:ext uri="{FF2B5EF4-FFF2-40B4-BE49-F238E27FC236}">
                <a16:creationId xmlns:a16="http://schemas.microsoft.com/office/drawing/2014/main" id="{B0C1E9B9-93F1-1A81-AA44-5DB3F80B2F36}"/>
              </a:ext>
            </a:extLst>
          </p:cNvPr>
          <p:cNvPicPr>
            <a:picLocks noChangeAspect="1"/>
          </p:cNvPicPr>
          <p:nvPr/>
        </p:nvPicPr>
        <p:blipFill>
          <a:blip r:embed="rId6"/>
          <a:stretch>
            <a:fillRect/>
          </a:stretch>
        </p:blipFill>
        <p:spPr>
          <a:xfrm>
            <a:off x="4728218" y="1967918"/>
            <a:ext cx="6984406" cy="4534104"/>
          </a:xfrm>
          <a:prstGeom prst="rect">
            <a:avLst/>
          </a:prstGeom>
        </p:spPr>
      </p:pic>
    </p:spTree>
    <p:extLst>
      <p:ext uri="{BB962C8B-B14F-4D97-AF65-F5344CB8AC3E}">
        <p14:creationId xmlns:p14="http://schemas.microsoft.com/office/powerpoint/2010/main" val="55276837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1703512" y="1772816"/>
            <a:ext cx="3096344" cy="3096344"/>
          </a:xfrm>
          <a:prstGeom prst="rect">
            <a:avLst/>
          </a:prstGeom>
          <a:noFill/>
        </p:spPr>
      </p:pic>
      <p:pic>
        <p:nvPicPr>
          <p:cNvPr id="15" name="Picture 2" descr="http://media.virbcdn.com/files/c7/43e49938af23ccea-wiggle-line.png"/>
          <p:cNvPicPr>
            <a:picLocks noChangeAspect="1" noChangeArrowheads="1"/>
          </p:cNvPicPr>
          <p:nvPr/>
        </p:nvPicPr>
        <p:blipFill>
          <a:blip r:embed="rId4" cstate="print"/>
          <a:srcRect r="42222" b="5459"/>
          <a:stretch>
            <a:fillRect/>
          </a:stretch>
        </p:blipFill>
        <p:spPr bwMode="auto">
          <a:xfrm rot="5400000" flipV="1">
            <a:off x="6564052" y="3969060"/>
            <a:ext cx="1872208" cy="216024"/>
          </a:xfrm>
          <a:prstGeom prst="rect">
            <a:avLst/>
          </a:prstGeom>
          <a:noFill/>
        </p:spPr>
      </p:pic>
      <p:sp>
        <p:nvSpPr>
          <p:cNvPr id="2" name="1 Título"/>
          <p:cNvSpPr>
            <a:spLocks noGrp="1"/>
          </p:cNvSpPr>
          <p:nvPr>
            <p:ph type="title"/>
          </p:nvPr>
        </p:nvSpPr>
        <p:spPr/>
        <p:txBody>
          <a:bodyPr/>
          <a:lstStyle/>
          <a:p>
            <a:r>
              <a:rPr lang="en-US" noProof="0" dirty="0">
                <a:latin typeface="Arial Rounded MT Bold" pitchFamily="34" charset="0"/>
              </a:rPr>
              <a:t>Solar axions</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dirty="0"/>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112</a:t>
            </a:fld>
            <a:endParaRPr lang="es-ES" b="0"/>
          </a:p>
        </p:txBody>
      </p:sp>
      <p:pic>
        <p:nvPicPr>
          <p:cNvPr id="14338" name="Picture 2" descr="http://media.virbcdn.com/files/c7/43e49938af23ccea-wiggle-line.png"/>
          <p:cNvPicPr>
            <a:picLocks noChangeAspect="1" noChangeArrowheads="1"/>
          </p:cNvPicPr>
          <p:nvPr/>
        </p:nvPicPr>
        <p:blipFill>
          <a:blip r:embed="rId4" cstate="print"/>
          <a:srcRect r="35556"/>
          <a:stretch>
            <a:fillRect/>
          </a:stretch>
        </p:blipFill>
        <p:spPr bwMode="auto">
          <a:xfrm flipV="1">
            <a:off x="7392144" y="3068960"/>
            <a:ext cx="2088232" cy="228498"/>
          </a:xfrm>
          <a:prstGeom prst="rect">
            <a:avLst/>
          </a:prstGeom>
          <a:noFill/>
        </p:spPr>
      </p:pic>
      <p:pic>
        <p:nvPicPr>
          <p:cNvPr id="14342" name="Picture 6" descr="http://b68389.medialib.glogster.com/media/5a8fc46935192dbd420f1942b07feceec7c9aba45298eed86850581a78812c9e/dotted-line.png"/>
          <p:cNvPicPr>
            <a:picLocks noChangeAspect="1" noChangeArrowheads="1"/>
          </p:cNvPicPr>
          <p:nvPr/>
        </p:nvPicPr>
        <p:blipFill>
          <a:blip r:embed="rId5" cstate="print"/>
          <a:srcRect l="-1694"/>
          <a:stretch>
            <a:fillRect/>
          </a:stretch>
        </p:blipFill>
        <p:spPr bwMode="auto">
          <a:xfrm>
            <a:off x="3935760" y="2708920"/>
            <a:ext cx="4320480" cy="1152128"/>
          </a:xfrm>
          <a:prstGeom prst="rect">
            <a:avLst/>
          </a:prstGeom>
          <a:noFill/>
        </p:spPr>
      </p:pic>
      <p:sp>
        <p:nvSpPr>
          <p:cNvPr id="12" name="11 Elipse"/>
          <p:cNvSpPr/>
          <p:nvPr/>
        </p:nvSpPr>
        <p:spPr>
          <a:xfrm>
            <a:off x="7320136" y="2996952"/>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4346" name="Picture 10" descr="https://encrypted-tbn1.gstatic.com/images?q=tbn:ANd9GcSxNNzTRIwe63MXoxuCE6xqkxOn2pBuE6UDZ6QZk8XmView1ubXHQ">
            <a:hlinkClick r:id="rId6"/>
          </p:cNvPr>
          <p:cNvPicPr>
            <a:picLocks noChangeAspect="1" noChangeArrowheads="1"/>
          </p:cNvPicPr>
          <p:nvPr/>
        </p:nvPicPr>
        <p:blipFill>
          <a:blip r:embed="rId7" cstate="print"/>
          <a:srcRect/>
          <a:stretch>
            <a:fillRect/>
          </a:stretch>
        </p:blipFill>
        <p:spPr bwMode="auto">
          <a:xfrm>
            <a:off x="6816080" y="4170734"/>
            <a:ext cx="1346498" cy="1346498"/>
          </a:xfrm>
          <a:prstGeom prst="rect">
            <a:avLst/>
          </a:prstGeom>
          <a:noFill/>
        </p:spPr>
      </p:pic>
      <p:sp>
        <p:nvSpPr>
          <p:cNvPr id="16" name="15 Rectángulo"/>
          <p:cNvSpPr/>
          <p:nvPr/>
        </p:nvSpPr>
        <p:spPr>
          <a:xfrm>
            <a:off x="5536486" y="2492897"/>
            <a:ext cx="415498" cy="646331"/>
          </a:xfrm>
          <a:prstGeom prst="rect">
            <a:avLst/>
          </a:prstGeom>
        </p:spPr>
        <p:txBody>
          <a:bodyPr wrap="none">
            <a:spAutoFit/>
          </a:bodyPr>
          <a:lstStyle/>
          <a:p>
            <a:r>
              <a:rPr lang="es-ES" sz="3600" b="0" i="1" dirty="0">
                <a:latin typeface="Times New Roman" pitchFamily="18" charset="0"/>
                <a:cs typeface="Times New Roman" pitchFamily="18" charset="0"/>
              </a:rPr>
              <a:t>a</a:t>
            </a:r>
            <a:endParaRPr lang="es-ES" b="0" i="1" dirty="0">
              <a:latin typeface="Times New Roman" pitchFamily="18" charset="0"/>
              <a:cs typeface="Times New Roman" pitchFamily="18" charset="0"/>
            </a:endParaRPr>
          </a:p>
        </p:txBody>
      </p:sp>
      <p:sp>
        <p:nvSpPr>
          <p:cNvPr id="17" name="16 Rectángulo"/>
          <p:cNvSpPr/>
          <p:nvPr/>
        </p:nvSpPr>
        <p:spPr>
          <a:xfrm>
            <a:off x="8314468" y="2492897"/>
            <a:ext cx="373820" cy="646331"/>
          </a:xfrm>
          <a:prstGeom prst="rect">
            <a:avLst/>
          </a:prstGeom>
        </p:spPr>
        <p:txBody>
          <a:bodyPr wrap="none">
            <a:spAutoFit/>
          </a:bodyPr>
          <a:lstStyle/>
          <a:p>
            <a:r>
              <a:rPr lang="es-ES" sz="3600" b="0" dirty="0">
                <a:latin typeface="Symbol" pitchFamily="18" charset="2"/>
                <a:cs typeface="Times New Roman" pitchFamily="18" charset="0"/>
              </a:rPr>
              <a:t>g</a:t>
            </a:r>
            <a:endParaRPr lang="es-ES" b="0" dirty="0">
              <a:latin typeface="Symbol" pitchFamily="18" charset="2"/>
              <a:cs typeface="Times New Roman" pitchFamily="18" charset="0"/>
            </a:endParaRPr>
          </a:p>
        </p:txBody>
      </p:sp>
      <p:grpSp>
        <p:nvGrpSpPr>
          <p:cNvPr id="3" name="23 Grupo"/>
          <p:cNvGrpSpPr/>
          <p:nvPr/>
        </p:nvGrpSpPr>
        <p:grpSpPr>
          <a:xfrm>
            <a:off x="8760296" y="2410906"/>
            <a:ext cx="1547664" cy="1882190"/>
            <a:chOff x="7236296" y="2410906"/>
            <a:chExt cx="1547664" cy="1882190"/>
          </a:xfrm>
        </p:grpSpPr>
        <p:pic>
          <p:nvPicPr>
            <p:cNvPr id="14350" name="Picture 14" descr="Camera icon">
              <a:hlinkClick r:id="rId8"/>
            </p:cNvPr>
            <p:cNvPicPr>
              <a:picLocks noChangeAspect="1" noChangeArrowheads="1"/>
            </p:cNvPicPr>
            <p:nvPr/>
          </p:nvPicPr>
          <p:blipFill>
            <a:blip r:embed="rId9" cstate="print"/>
            <a:srcRect/>
            <a:stretch>
              <a:fillRect/>
            </a:stretch>
          </p:blipFill>
          <p:spPr bwMode="auto">
            <a:xfrm rot="5075305">
              <a:off x="7370330" y="2410906"/>
              <a:ext cx="1380605" cy="1380605"/>
            </a:xfrm>
            <a:prstGeom prst="rect">
              <a:avLst/>
            </a:prstGeom>
            <a:noFill/>
          </p:spPr>
        </p:pic>
        <p:sp>
          <p:nvSpPr>
            <p:cNvPr id="21" name="20 Rectángulo"/>
            <p:cNvSpPr/>
            <p:nvPr/>
          </p:nvSpPr>
          <p:spPr>
            <a:xfrm>
              <a:off x="7236296" y="3646765"/>
              <a:ext cx="1547664" cy="646331"/>
            </a:xfrm>
            <a:prstGeom prst="rect">
              <a:avLst/>
            </a:prstGeom>
          </p:spPr>
          <p:txBody>
            <a:bodyPr wrap="square">
              <a:spAutoFit/>
            </a:bodyPr>
            <a:lstStyle/>
            <a:p>
              <a:pPr algn="ctr"/>
              <a:r>
                <a:rPr lang="es-ES" b="0" dirty="0" err="1">
                  <a:latin typeface="Arial Rounded MT Bold" pitchFamily="34" charset="0"/>
                </a:rPr>
                <a:t>Photon</a:t>
              </a:r>
              <a:r>
                <a:rPr lang="es-ES" b="0" dirty="0">
                  <a:latin typeface="Arial Rounded MT Bold" pitchFamily="34" charset="0"/>
                </a:rPr>
                <a:t> detector</a:t>
              </a:r>
              <a:endParaRPr lang="es-ES" dirty="0"/>
            </a:p>
          </p:txBody>
        </p:sp>
      </p:grpSp>
      <p:sp>
        <p:nvSpPr>
          <p:cNvPr id="29" name="28 Rectángulo"/>
          <p:cNvSpPr/>
          <p:nvPr/>
        </p:nvSpPr>
        <p:spPr>
          <a:xfrm>
            <a:off x="2495600" y="4509121"/>
            <a:ext cx="1547664" cy="646331"/>
          </a:xfrm>
          <a:prstGeom prst="rect">
            <a:avLst/>
          </a:prstGeom>
        </p:spPr>
        <p:txBody>
          <a:bodyPr wrap="square">
            <a:spAutoFit/>
          </a:bodyPr>
          <a:lstStyle/>
          <a:p>
            <a:pPr algn="ctr"/>
            <a:r>
              <a:rPr lang="es-ES" b="0" dirty="0">
                <a:latin typeface="Arial Rounded MT Bold" pitchFamily="34" charset="0"/>
              </a:rPr>
              <a:t>Axions </a:t>
            </a:r>
            <a:r>
              <a:rPr lang="es-ES" b="0" dirty="0" err="1">
                <a:latin typeface="Arial Rounded MT Bold" pitchFamily="34" charset="0"/>
              </a:rPr>
              <a:t>from</a:t>
            </a:r>
            <a:r>
              <a:rPr lang="es-ES" b="0" dirty="0">
                <a:latin typeface="Arial Rounded MT Bold" pitchFamily="34" charset="0"/>
              </a:rPr>
              <a:t> </a:t>
            </a:r>
            <a:r>
              <a:rPr lang="es-ES" b="0" dirty="0" err="1">
                <a:latin typeface="Arial Rounded MT Bold" pitchFamily="34" charset="0"/>
              </a:rPr>
              <a:t>the</a:t>
            </a:r>
            <a:r>
              <a:rPr lang="es-ES" b="0" dirty="0">
                <a:latin typeface="Arial Rounded MT Bold" pitchFamily="34" charset="0"/>
              </a:rPr>
              <a:t> </a:t>
            </a:r>
            <a:r>
              <a:rPr lang="es-ES" b="0" dirty="0" err="1">
                <a:latin typeface="Arial Rounded MT Bold" pitchFamily="34" charset="0"/>
              </a:rPr>
              <a:t>Sun</a:t>
            </a:r>
            <a:endParaRPr lang="es-ES" dirty="0"/>
          </a:p>
        </p:txBody>
      </p:sp>
    </p:spTree>
    <p:extLst>
      <p:ext uri="{BB962C8B-B14F-4D97-AF65-F5344CB8AC3E}">
        <p14:creationId xmlns:p14="http://schemas.microsoft.com/office/powerpoint/2010/main" val="47619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wipe(down)">
                                      <p:cBhvr>
                                        <p:cTn id="7" dur="500"/>
                                        <p:tgtEl>
                                          <p:spTgt spid="17305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down)">
                                      <p:cBhvr>
                                        <p:cTn id="1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6" name="Picture 140"/>
          <p:cNvPicPr>
            <a:picLocks noChangeAspect="1" noChangeArrowheads="1"/>
          </p:cNvPicPr>
          <p:nvPr/>
        </p:nvPicPr>
        <p:blipFill>
          <a:blip r:embed="rId2" cstate="print"/>
          <a:srcRect/>
          <a:stretch>
            <a:fillRect/>
          </a:stretch>
        </p:blipFill>
        <p:spPr bwMode="auto">
          <a:xfrm>
            <a:off x="1055440" y="2343311"/>
            <a:ext cx="3920480" cy="3932148"/>
          </a:xfrm>
          <a:prstGeom prst="rect">
            <a:avLst/>
          </a:prstGeom>
          <a:noFill/>
          <a:ln w="28575" algn="ctr">
            <a:noFill/>
            <a:miter lim="800000"/>
            <a:headEnd/>
            <a:tailEnd/>
          </a:ln>
        </p:spPr>
      </p:pic>
      <p:pic>
        <p:nvPicPr>
          <p:cNvPr id="26" name="Picture 2" descr="https://encrypted-tbn2.gstatic.com/images?q=tbn:ANd9GcTTiOpy5Ofiq68JKHmUTMkFKk4pucE4jGwOWa5eGRWrj1nVm4X5">
            <a:hlinkClick r:id="rId3"/>
          </p:cNvPr>
          <p:cNvPicPr>
            <a:picLocks noChangeAspect="1" noChangeArrowheads="1"/>
          </p:cNvPicPr>
          <p:nvPr/>
        </p:nvPicPr>
        <p:blipFill>
          <a:blip r:embed="rId4" cstate="print"/>
          <a:srcRect/>
          <a:stretch>
            <a:fillRect/>
          </a:stretch>
        </p:blipFill>
        <p:spPr bwMode="auto">
          <a:xfrm>
            <a:off x="8904312" y="0"/>
            <a:ext cx="3096344" cy="3096344"/>
          </a:xfrm>
          <a:prstGeom prst="rect">
            <a:avLst/>
          </a:prstGeom>
          <a:noFill/>
        </p:spPr>
      </p:pic>
      <p:sp>
        <p:nvSpPr>
          <p:cNvPr id="115714" name="Rectangle 2"/>
          <p:cNvSpPr>
            <a:spLocks noGrp="1" noChangeArrowheads="1"/>
          </p:cNvSpPr>
          <p:nvPr>
            <p:ph type="title"/>
          </p:nvPr>
        </p:nvSpPr>
        <p:spPr>
          <a:xfrm>
            <a:off x="1981200" y="274638"/>
            <a:ext cx="7715250" cy="1143000"/>
          </a:xfrm>
        </p:spPr>
        <p:txBody>
          <a:bodyPr/>
          <a:lstStyle/>
          <a:p>
            <a:pPr eaLnBrk="1" hangingPunct="1">
              <a:defRPr/>
            </a:pPr>
            <a:r>
              <a:rPr lang="en-US" noProof="0" dirty="0">
                <a:effectLst>
                  <a:outerShdw blurRad="38100" dist="38100" dir="2700000" algn="tl">
                    <a:srgbClr val="FFFFFF"/>
                  </a:outerShdw>
                </a:effectLst>
                <a:latin typeface="Arial Rounded MT Bold" pitchFamily="34" charset="0"/>
              </a:rPr>
              <a:t>Solar axions</a:t>
            </a:r>
          </a:p>
        </p:txBody>
      </p:sp>
      <mc:AlternateContent xmlns:mc="http://schemas.openxmlformats.org/markup-compatibility/2006" xmlns:a14="http://schemas.microsoft.com/office/drawing/2010/main">
        <mc:Choice Requires="a14">
          <p:sp>
            <p:nvSpPr>
              <p:cNvPr id="115715" name="Rectangle 3"/>
              <p:cNvSpPr>
                <a:spLocks noGrp="1" noChangeArrowheads="1"/>
              </p:cNvSpPr>
              <p:nvPr>
                <p:ph idx="1"/>
              </p:nvPr>
            </p:nvSpPr>
            <p:spPr>
              <a:xfrm>
                <a:off x="411479" y="1484784"/>
                <a:ext cx="6405247" cy="1547179"/>
              </a:xfrm>
            </p:spPr>
            <p:txBody>
              <a:bodyPr/>
              <a:lstStyle/>
              <a:p>
                <a:pPr eaLnBrk="1" hangingPunct="1">
                  <a:defRPr/>
                </a:pPr>
                <a:r>
                  <a:rPr lang="en-US" sz="2000" noProof="0" dirty="0">
                    <a:latin typeface="Arial Rounded MT Bold" pitchFamily="34" charset="0"/>
                  </a:rPr>
                  <a:t>Solar axions produced by </a:t>
                </a:r>
                <a14:m>
                  <m:oMath xmlns:m="http://schemas.openxmlformats.org/officeDocument/2006/math">
                    <m:r>
                      <a:rPr lang="en-US" sz="2000" i="1" noProof="0" smtClean="0">
                        <a:latin typeface="Cambria Math" panose="02040503050406030204" pitchFamily="18" charset="0"/>
                        <a:ea typeface="Cambria Math" panose="02040503050406030204" pitchFamily="18" charset="0"/>
                      </a:rPr>
                      <m:t>𝛾</m:t>
                    </m:r>
                    <m:r>
                      <a:rPr lang="en-US" sz="2000" i="1" noProof="0" smtClean="0">
                        <a:latin typeface="Cambria Math" panose="02040503050406030204" pitchFamily="18" charset="0"/>
                        <a:ea typeface="Cambria Math" panose="02040503050406030204" pitchFamily="18" charset="0"/>
                      </a:rPr>
                      <m:t>→</m:t>
                    </m:r>
                    <m:r>
                      <a:rPr lang="es-ES" sz="2000" b="0" i="1" noProof="0" smtClean="0">
                        <a:latin typeface="Cambria Math" panose="02040503050406030204" pitchFamily="18" charset="0"/>
                        <a:ea typeface="Cambria Math" panose="02040503050406030204" pitchFamily="18" charset="0"/>
                      </a:rPr>
                      <m:t>𝑎</m:t>
                    </m:r>
                  </m:oMath>
                </a14:m>
                <a:r>
                  <a:rPr lang="en-US" sz="2000" noProof="0" dirty="0">
                    <a:latin typeface="Arial Rounded MT Bold" pitchFamily="34" charset="0"/>
                  </a:rPr>
                  <a:t> conversion of the solar plasma photons in the solar core. </a:t>
                </a:r>
                <a:r>
                  <a:rPr lang="en-US" sz="2000" noProof="0" dirty="0">
                    <a:solidFill>
                      <a:schemeClr val="accent1"/>
                    </a:solidFill>
                    <a:latin typeface="Arial Rounded MT Bold" pitchFamily="34" charset="0"/>
                  </a:rPr>
                  <a:t>“</a:t>
                </a:r>
                <a:r>
                  <a:rPr lang="en-US" sz="2000" noProof="0" dirty="0" err="1">
                    <a:solidFill>
                      <a:schemeClr val="accent1"/>
                    </a:solidFill>
                    <a:latin typeface="Arial Rounded MT Bold" pitchFamily="34" charset="0"/>
                  </a:rPr>
                  <a:t>Primakoff</a:t>
                </a:r>
                <a:r>
                  <a:rPr lang="en-US" sz="2000" noProof="0" dirty="0">
                    <a:solidFill>
                      <a:schemeClr val="accent1"/>
                    </a:solidFill>
                    <a:latin typeface="Arial Rounded MT Bold" pitchFamily="34" charset="0"/>
                  </a:rPr>
                  <a:t> solar axions”</a:t>
                </a:r>
              </a:p>
            </p:txBody>
          </p:sp>
        </mc:Choice>
        <mc:Fallback xmlns="">
          <p:sp>
            <p:nvSpPr>
              <p:cNvPr id="115715" name="Rectangle 3"/>
              <p:cNvSpPr>
                <a:spLocks noGrp="1" noRot="1" noChangeAspect="1" noMove="1" noResize="1" noEditPoints="1" noAdjustHandles="1" noChangeArrowheads="1" noChangeShapeType="1" noTextEdit="1"/>
              </p:cNvSpPr>
              <p:nvPr>
                <p:ph idx="1"/>
              </p:nvPr>
            </p:nvSpPr>
            <p:spPr>
              <a:xfrm>
                <a:off x="411479" y="1484784"/>
                <a:ext cx="6405247" cy="1547179"/>
              </a:xfrm>
              <a:blipFill>
                <a:blip r:embed="rId5"/>
                <a:stretch>
                  <a:fillRect l="-792" t="-2459"/>
                </a:stretch>
              </a:blipFill>
            </p:spPr>
            <p:txBody>
              <a:bodyPr/>
              <a:lstStyle/>
              <a:p>
                <a:r>
                  <a:rPr lang="en-ES">
                    <a:noFill/>
                  </a:rPr>
                  <a:t> </a:t>
                </a:r>
              </a:p>
            </p:txBody>
          </p:sp>
        </mc:Fallback>
      </mc:AlternateContent>
      <p:pic>
        <p:nvPicPr>
          <p:cNvPr id="24" name="Picture 142"/>
          <p:cNvPicPr>
            <a:picLocks noChangeAspect="1" noChangeArrowheads="1"/>
          </p:cNvPicPr>
          <p:nvPr/>
        </p:nvPicPr>
        <p:blipFill>
          <a:blip r:embed="rId6" cstate="print"/>
          <a:srcRect l="24136" r="70647"/>
          <a:stretch>
            <a:fillRect/>
          </a:stretch>
        </p:blipFill>
        <p:spPr bwMode="auto">
          <a:xfrm>
            <a:off x="2711624" y="4941168"/>
            <a:ext cx="215900" cy="531813"/>
          </a:xfrm>
          <a:prstGeom prst="rect">
            <a:avLst/>
          </a:prstGeom>
          <a:noFill/>
          <a:ln w="28575">
            <a:noFill/>
            <a:miter lim="800000"/>
            <a:headEnd/>
            <a:tailEnd/>
          </a:ln>
        </p:spPr>
      </p:pic>
      <p:pic>
        <p:nvPicPr>
          <p:cNvPr id="23" name="Picture 142"/>
          <p:cNvPicPr>
            <a:picLocks noChangeAspect="1" noChangeArrowheads="1"/>
          </p:cNvPicPr>
          <p:nvPr/>
        </p:nvPicPr>
        <p:blipFill>
          <a:blip r:embed="rId6" cstate="print"/>
          <a:srcRect l="64139" r="28905"/>
          <a:stretch>
            <a:fillRect/>
          </a:stretch>
        </p:blipFill>
        <p:spPr bwMode="auto">
          <a:xfrm>
            <a:off x="2856334" y="4941168"/>
            <a:ext cx="287338" cy="531813"/>
          </a:xfrm>
          <a:prstGeom prst="rect">
            <a:avLst/>
          </a:prstGeom>
          <a:noFill/>
          <a:ln w="28575">
            <a:noFill/>
            <a:miter lim="800000"/>
            <a:headEnd/>
            <a:tailEnd/>
          </a:ln>
        </p:spPr>
      </p:pic>
      <p:sp>
        <p:nvSpPr>
          <p:cNvPr id="9225" name="Text Box 164"/>
          <p:cNvSpPr txBox="1">
            <a:spLocks noChangeArrowheads="1"/>
          </p:cNvSpPr>
          <p:nvPr/>
        </p:nvSpPr>
        <p:spPr bwMode="auto">
          <a:xfrm>
            <a:off x="3330611" y="3049808"/>
            <a:ext cx="1368152" cy="523208"/>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1428" tIns="45714" rIns="91428" bIns="45714">
            <a:spAutoFit/>
          </a:bodyPr>
          <a:lstStyle/>
          <a:p>
            <a:pPr algn="ctr" eaLnBrk="0" hangingPunct="0">
              <a:defRPr/>
            </a:pPr>
            <a:r>
              <a:rPr lang="es-ES_tradnl" sz="1400" b="0" dirty="0">
                <a:solidFill>
                  <a:srgbClr val="000000"/>
                </a:solidFill>
                <a:latin typeface="Arial Rounded MT Bold" pitchFamily="34" charset="0"/>
              </a:rPr>
              <a:t>Solar axion flux at </a:t>
            </a:r>
            <a:r>
              <a:rPr lang="es-ES_tradnl" sz="1400" b="0" dirty="0" err="1">
                <a:solidFill>
                  <a:srgbClr val="000000"/>
                </a:solidFill>
                <a:latin typeface="Arial Rounded MT Bold" pitchFamily="34" charset="0"/>
              </a:rPr>
              <a:t>Earth</a:t>
            </a:r>
            <a:endParaRPr lang="es-ES" sz="1050" b="0" baseline="-25000" dirty="0">
              <a:solidFill>
                <a:srgbClr val="000000"/>
              </a:solidFill>
              <a:latin typeface="Arial Rounded MT Bold" pitchFamily="34" charset="0"/>
            </a:endParaRPr>
          </a:p>
        </p:txBody>
      </p:sp>
      <p:sp>
        <p:nvSpPr>
          <p:cNvPr id="44" name="43 Rectángulo"/>
          <p:cNvSpPr/>
          <p:nvPr/>
        </p:nvSpPr>
        <p:spPr>
          <a:xfrm>
            <a:off x="9187184" y="5785914"/>
            <a:ext cx="2646040"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100" b="0" dirty="0">
                <a:latin typeface="Arial Rounded MT Bold" pitchFamily="34" charset="0"/>
              </a:rPr>
              <a:t>van Bibber PRD 39 (89)</a:t>
            </a:r>
          </a:p>
          <a:p>
            <a:pPr algn="ctr"/>
            <a:r>
              <a:rPr lang="en-US" sz="1100" b="0" dirty="0">
                <a:latin typeface="Arial Rounded MT Bold" pitchFamily="34" charset="0"/>
              </a:rPr>
              <a:t>CAST JCAP 04(2007)010</a:t>
            </a:r>
          </a:p>
        </p:txBody>
      </p:sp>
      <p:pic>
        <p:nvPicPr>
          <p:cNvPr id="46" name="Picture 143"/>
          <p:cNvPicPr>
            <a:picLocks noChangeAspect="1" noChangeArrowheads="1"/>
          </p:cNvPicPr>
          <p:nvPr/>
        </p:nvPicPr>
        <p:blipFill>
          <a:blip r:embed="rId7" cstate="print"/>
          <a:srcRect/>
          <a:stretch>
            <a:fillRect/>
          </a:stretch>
        </p:blipFill>
        <p:spPr bwMode="auto">
          <a:xfrm>
            <a:off x="1888695" y="6092826"/>
            <a:ext cx="1943100" cy="263525"/>
          </a:xfrm>
          <a:prstGeom prst="rect">
            <a:avLst/>
          </a:prstGeom>
          <a:noFill/>
          <a:ln w="9525">
            <a:solidFill>
              <a:schemeClr val="tx1"/>
            </a:solidFill>
            <a:miter lim="800000"/>
            <a:headEnd/>
            <a:tailEnd/>
          </a:ln>
        </p:spPr>
      </p:pic>
      <p:pic>
        <p:nvPicPr>
          <p:cNvPr id="50" name="Picture 167"/>
          <p:cNvPicPr>
            <a:picLocks noChangeAspect="1" noChangeArrowheads="1"/>
          </p:cNvPicPr>
          <p:nvPr/>
        </p:nvPicPr>
        <p:blipFill>
          <a:blip r:embed="rId8" cstate="print"/>
          <a:srcRect l="26563" t="23958" r="16406" b="16667"/>
          <a:stretch>
            <a:fillRect/>
          </a:stretch>
        </p:blipFill>
        <p:spPr bwMode="auto">
          <a:xfrm>
            <a:off x="10811132" y="3154110"/>
            <a:ext cx="1068508" cy="90236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37" name="Picture 2" descr="https://encrypted-tbn2.gstatic.com/images?q=tbn:ANd9GcTTiOpy5Ofiq68JKHmUTMkFKk4pucE4jGwOWa5eGRWrj1nVm4X5">
            <a:hlinkClick r:id="rId3"/>
          </p:cNvPr>
          <p:cNvPicPr>
            <a:picLocks noChangeAspect="1" noChangeArrowheads="1"/>
          </p:cNvPicPr>
          <p:nvPr/>
        </p:nvPicPr>
        <p:blipFill rotWithShape="1">
          <a:blip r:embed="rId4" cstate="print"/>
          <a:srcRect t="4651"/>
          <a:stretch/>
        </p:blipFill>
        <p:spPr bwMode="auto">
          <a:xfrm>
            <a:off x="8904312" y="84056"/>
            <a:ext cx="3096344" cy="2952328"/>
          </a:xfrm>
          <a:prstGeom prst="rect">
            <a:avLst/>
          </a:prstGeom>
          <a:noFill/>
        </p:spPr>
      </p:pic>
      <p:grpSp>
        <p:nvGrpSpPr>
          <p:cNvPr id="65" name="63 Grupo"/>
          <p:cNvGrpSpPr/>
          <p:nvPr/>
        </p:nvGrpSpPr>
        <p:grpSpPr>
          <a:xfrm>
            <a:off x="7428656" y="1416204"/>
            <a:ext cx="3168352" cy="3960440"/>
            <a:chOff x="4572000" y="1484784"/>
            <a:chExt cx="3168352" cy="3960440"/>
          </a:xfrm>
        </p:grpSpPr>
        <p:cxnSp>
          <p:nvCxnSpPr>
            <p:cNvPr id="66" name="28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30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31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32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33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34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35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37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38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39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6" name="40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7" name="41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42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9"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113</a:t>
            </a:fld>
            <a:endParaRPr lang="es-ES"/>
          </a:p>
        </p:txBody>
      </p:sp>
      <p:pic>
        <p:nvPicPr>
          <p:cNvPr id="5" name="Picture 4">
            <a:extLst>
              <a:ext uri="{FF2B5EF4-FFF2-40B4-BE49-F238E27FC236}">
                <a16:creationId xmlns:a16="http://schemas.microsoft.com/office/drawing/2014/main" id="{3DA77CA4-E392-DE46-A93E-2820B8A8B75E}"/>
              </a:ext>
            </a:extLst>
          </p:cNvPr>
          <p:cNvPicPr>
            <a:picLocks noChangeAspect="1"/>
          </p:cNvPicPr>
          <p:nvPr/>
        </p:nvPicPr>
        <p:blipFill>
          <a:blip r:embed="rId9"/>
          <a:stretch>
            <a:fillRect/>
          </a:stretch>
        </p:blipFill>
        <p:spPr>
          <a:xfrm>
            <a:off x="5164817" y="4638338"/>
            <a:ext cx="6638230" cy="725698"/>
          </a:xfrm>
          <a:prstGeom prst="rect">
            <a:avLst/>
          </a:prstGeom>
        </p:spPr>
      </p:pic>
      <p:pic>
        <p:nvPicPr>
          <p:cNvPr id="33" name="Graphic 32" descr="Line arrow Clockwise curve">
            <a:extLst>
              <a:ext uri="{FF2B5EF4-FFF2-40B4-BE49-F238E27FC236}">
                <a16:creationId xmlns:a16="http://schemas.microsoft.com/office/drawing/2014/main" id="{2A3E127D-4D41-824A-9042-1C30328EAAA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7117661" flipV="1">
            <a:off x="7366214" y="4171064"/>
            <a:ext cx="758049" cy="505613"/>
          </a:xfrm>
          <a:prstGeom prst="rect">
            <a:avLst/>
          </a:prstGeom>
        </p:spPr>
      </p:pic>
      <p:sp>
        <p:nvSpPr>
          <p:cNvPr id="34" name="Rectangle 33">
            <a:extLst>
              <a:ext uri="{FF2B5EF4-FFF2-40B4-BE49-F238E27FC236}">
                <a16:creationId xmlns:a16="http://schemas.microsoft.com/office/drawing/2014/main" id="{EA634D98-3F6B-864B-B4FE-9272A8590BB1}"/>
              </a:ext>
            </a:extLst>
          </p:cNvPr>
          <p:cNvSpPr/>
          <p:nvPr/>
        </p:nvSpPr>
        <p:spPr>
          <a:xfrm>
            <a:off x="5269635" y="3921596"/>
            <a:ext cx="2482549" cy="523220"/>
          </a:xfrm>
          <a:prstGeom prst="rect">
            <a:avLst/>
          </a:prstGeom>
        </p:spPr>
        <p:txBody>
          <a:bodyPr wrap="square">
            <a:spAutoFit/>
          </a:bodyPr>
          <a:lstStyle/>
          <a:p>
            <a:pPr algn="ctr"/>
            <a:r>
              <a:rPr lang="es-ES" sz="1400" b="0" dirty="0" err="1">
                <a:solidFill>
                  <a:srgbClr val="00B050"/>
                </a:solidFill>
                <a:latin typeface="Arial Rounded MT Bold" pitchFamily="34" charset="0"/>
              </a:rPr>
              <a:t>Spectral</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shape</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fully</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defined</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by</a:t>
            </a:r>
            <a:r>
              <a:rPr lang="es-ES" sz="1400" b="0" dirty="0">
                <a:solidFill>
                  <a:srgbClr val="00B050"/>
                </a:solidFill>
                <a:latin typeface="Arial Rounded MT Bold" pitchFamily="34" charset="0"/>
              </a:rPr>
              <a:t> solar </a:t>
            </a:r>
            <a:r>
              <a:rPr lang="es-ES" sz="1400" b="0" dirty="0" err="1">
                <a:solidFill>
                  <a:srgbClr val="00B050"/>
                </a:solidFill>
                <a:latin typeface="Arial Rounded MT Bold" pitchFamily="34" charset="0"/>
              </a:rPr>
              <a:t>physics</a:t>
            </a:r>
            <a:endParaRPr lang="en-GB" sz="1400" b="0" dirty="0">
              <a:solidFill>
                <a:srgbClr val="00B050"/>
              </a:solidFill>
              <a:latin typeface="Arial Rounded MT Bold" pitchFamily="34" charset="0"/>
            </a:endParaRPr>
          </a:p>
        </p:txBody>
      </p:sp>
      <p:sp>
        <p:nvSpPr>
          <p:cNvPr id="35" name="Rectangle 34">
            <a:extLst>
              <a:ext uri="{FF2B5EF4-FFF2-40B4-BE49-F238E27FC236}">
                <a16:creationId xmlns:a16="http://schemas.microsoft.com/office/drawing/2014/main" id="{C135CE9D-99CB-4249-8171-A1048B75671A}"/>
              </a:ext>
            </a:extLst>
          </p:cNvPr>
          <p:cNvSpPr/>
          <p:nvPr/>
        </p:nvSpPr>
        <p:spPr>
          <a:xfrm>
            <a:off x="5127488" y="4581128"/>
            <a:ext cx="6705735" cy="799388"/>
          </a:xfrm>
          <a:custGeom>
            <a:avLst/>
            <a:gdLst>
              <a:gd name="connsiteX0" fmla="*/ 0 w 6705735"/>
              <a:gd name="connsiteY0" fmla="*/ 0 h 799388"/>
              <a:gd name="connsiteX1" fmla="*/ 625869 w 6705735"/>
              <a:gd name="connsiteY1" fmla="*/ 0 h 799388"/>
              <a:gd name="connsiteX2" fmla="*/ 1117623 w 6705735"/>
              <a:gd name="connsiteY2" fmla="*/ 0 h 799388"/>
              <a:gd name="connsiteX3" fmla="*/ 1743491 w 6705735"/>
              <a:gd name="connsiteY3" fmla="*/ 0 h 799388"/>
              <a:gd name="connsiteX4" fmla="*/ 2101130 w 6705735"/>
              <a:gd name="connsiteY4" fmla="*/ 0 h 799388"/>
              <a:gd name="connsiteX5" fmla="*/ 2525827 w 6705735"/>
              <a:gd name="connsiteY5" fmla="*/ 0 h 799388"/>
              <a:gd name="connsiteX6" fmla="*/ 3084638 w 6705735"/>
              <a:gd name="connsiteY6" fmla="*/ 0 h 799388"/>
              <a:gd name="connsiteX7" fmla="*/ 3576392 w 6705735"/>
              <a:gd name="connsiteY7" fmla="*/ 0 h 799388"/>
              <a:gd name="connsiteX8" fmla="*/ 3934031 w 6705735"/>
              <a:gd name="connsiteY8" fmla="*/ 0 h 799388"/>
              <a:gd name="connsiteX9" fmla="*/ 4492842 w 6705735"/>
              <a:gd name="connsiteY9" fmla="*/ 0 h 799388"/>
              <a:gd name="connsiteX10" fmla="*/ 4984596 w 6705735"/>
              <a:gd name="connsiteY10" fmla="*/ 0 h 799388"/>
              <a:gd name="connsiteX11" fmla="*/ 5677522 w 6705735"/>
              <a:gd name="connsiteY11" fmla="*/ 0 h 799388"/>
              <a:gd name="connsiteX12" fmla="*/ 6102219 w 6705735"/>
              <a:gd name="connsiteY12" fmla="*/ 0 h 799388"/>
              <a:gd name="connsiteX13" fmla="*/ 6705735 w 6705735"/>
              <a:gd name="connsiteY13" fmla="*/ 0 h 799388"/>
              <a:gd name="connsiteX14" fmla="*/ 6705735 w 6705735"/>
              <a:gd name="connsiteY14" fmla="*/ 383706 h 799388"/>
              <a:gd name="connsiteX15" fmla="*/ 6705735 w 6705735"/>
              <a:gd name="connsiteY15" fmla="*/ 799388 h 799388"/>
              <a:gd name="connsiteX16" fmla="*/ 6281038 w 6705735"/>
              <a:gd name="connsiteY16" fmla="*/ 799388 h 799388"/>
              <a:gd name="connsiteX17" fmla="*/ 5722227 w 6705735"/>
              <a:gd name="connsiteY17" fmla="*/ 799388 h 799388"/>
              <a:gd name="connsiteX18" fmla="*/ 5364588 w 6705735"/>
              <a:gd name="connsiteY18" fmla="*/ 799388 h 799388"/>
              <a:gd name="connsiteX19" fmla="*/ 4671662 w 6705735"/>
              <a:gd name="connsiteY19" fmla="*/ 799388 h 799388"/>
              <a:gd name="connsiteX20" fmla="*/ 4314023 w 6705735"/>
              <a:gd name="connsiteY20" fmla="*/ 799388 h 799388"/>
              <a:gd name="connsiteX21" fmla="*/ 3889326 w 6705735"/>
              <a:gd name="connsiteY21" fmla="*/ 799388 h 799388"/>
              <a:gd name="connsiteX22" fmla="*/ 3196400 w 6705735"/>
              <a:gd name="connsiteY22" fmla="*/ 799388 h 799388"/>
              <a:gd name="connsiteX23" fmla="*/ 2503474 w 6705735"/>
              <a:gd name="connsiteY23" fmla="*/ 799388 h 799388"/>
              <a:gd name="connsiteX24" fmla="*/ 2078778 w 6705735"/>
              <a:gd name="connsiteY24" fmla="*/ 799388 h 799388"/>
              <a:gd name="connsiteX25" fmla="*/ 1452909 w 6705735"/>
              <a:gd name="connsiteY25" fmla="*/ 799388 h 799388"/>
              <a:gd name="connsiteX26" fmla="*/ 961155 w 6705735"/>
              <a:gd name="connsiteY26" fmla="*/ 799388 h 799388"/>
              <a:gd name="connsiteX27" fmla="*/ 0 w 6705735"/>
              <a:gd name="connsiteY27" fmla="*/ 799388 h 799388"/>
              <a:gd name="connsiteX28" fmla="*/ 0 w 6705735"/>
              <a:gd name="connsiteY28" fmla="*/ 415682 h 799388"/>
              <a:gd name="connsiteX29" fmla="*/ 0 w 6705735"/>
              <a:gd name="connsiteY29" fmla="*/ 0 h 79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05735" h="799388" extrusionOk="0">
                <a:moveTo>
                  <a:pt x="0" y="0"/>
                </a:moveTo>
                <a:cubicBezTo>
                  <a:pt x="232101" y="-35049"/>
                  <a:pt x="466614" y="48127"/>
                  <a:pt x="625869" y="0"/>
                </a:cubicBezTo>
                <a:cubicBezTo>
                  <a:pt x="785124" y="-48127"/>
                  <a:pt x="994263" y="1048"/>
                  <a:pt x="1117623" y="0"/>
                </a:cubicBezTo>
                <a:cubicBezTo>
                  <a:pt x="1240983" y="-1048"/>
                  <a:pt x="1565639" y="12024"/>
                  <a:pt x="1743491" y="0"/>
                </a:cubicBezTo>
                <a:cubicBezTo>
                  <a:pt x="1921343" y="-12024"/>
                  <a:pt x="1994339" y="22887"/>
                  <a:pt x="2101130" y="0"/>
                </a:cubicBezTo>
                <a:cubicBezTo>
                  <a:pt x="2207921" y="-22887"/>
                  <a:pt x="2398950" y="3049"/>
                  <a:pt x="2525827" y="0"/>
                </a:cubicBezTo>
                <a:cubicBezTo>
                  <a:pt x="2652704" y="-3049"/>
                  <a:pt x="2840491" y="20195"/>
                  <a:pt x="3084638" y="0"/>
                </a:cubicBezTo>
                <a:cubicBezTo>
                  <a:pt x="3328785" y="-20195"/>
                  <a:pt x="3360466" y="38045"/>
                  <a:pt x="3576392" y="0"/>
                </a:cubicBezTo>
                <a:cubicBezTo>
                  <a:pt x="3792318" y="-38045"/>
                  <a:pt x="3833060" y="15965"/>
                  <a:pt x="3934031" y="0"/>
                </a:cubicBezTo>
                <a:cubicBezTo>
                  <a:pt x="4035002" y="-15965"/>
                  <a:pt x="4305053" y="41442"/>
                  <a:pt x="4492842" y="0"/>
                </a:cubicBezTo>
                <a:cubicBezTo>
                  <a:pt x="4680631" y="-41442"/>
                  <a:pt x="4739467" y="22834"/>
                  <a:pt x="4984596" y="0"/>
                </a:cubicBezTo>
                <a:cubicBezTo>
                  <a:pt x="5229725" y="-22834"/>
                  <a:pt x="5464642" y="43814"/>
                  <a:pt x="5677522" y="0"/>
                </a:cubicBezTo>
                <a:cubicBezTo>
                  <a:pt x="5890402" y="-43814"/>
                  <a:pt x="5926975" y="5957"/>
                  <a:pt x="6102219" y="0"/>
                </a:cubicBezTo>
                <a:cubicBezTo>
                  <a:pt x="6277463" y="-5957"/>
                  <a:pt x="6548212" y="48369"/>
                  <a:pt x="6705735" y="0"/>
                </a:cubicBezTo>
                <a:cubicBezTo>
                  <a:pt x="6749282" y="129474"/>
                  <a:pt x="6690825" y="206393"/>
                  <a:pt x="6705735" y="383706"/>
                </a:cubicBezTo>
                <a:cubicBezTo>
                  <a:pt x="6720645" y="561019"/>
                  <a:pt x="6683054" y="626167"/>
                  <a:pt x="6705735" y="799388"/>
                </a:cubicBezTo>
                <a:cubicBezTo>
                  <a:pt x="6516924" y="814580"/>
                  <a:pt x="6378858" y="753317"/>
                  <a:pt x="6281038" y="799388"/>
                </a:cubicBezTo>
                <a:cubicBezTo>
                  <a:pt x="6183218" y="845459"/>
                  <a:pt x="5876164" y="733198"/>
                  <a:pt x="5722227" y="799388"/>
                </a:cubicBezTo>
                <a:cubicBezTo>
                  <a:pt x="5568290" y="865578"/>
                  <a:pt x="5460129" y="771906"/>
                  <a:pt x="5364588" y="799388"/>
                </a:cubicBezTo>
                <a:cubicBezTo>
                  <a:pt x="5269047" y="826870"/>
                  <a:pt x="4952841" y="747227"/>
                  <a:pt x="4671662" y="799388"/>
                </a:cubicBezTo>
                <a:cubicBezTo>
                  <a:pt x="4390483" y="851549"/>
                  <a:pt x="4448207" y="773095"/>
                  <a:pt x="4314023" y="799388"/>
                </a:cubicBezTo>
                <a:cubicBezTo>
                  <a:pt x="4179839" y="825681"/>
                  <a:pt x="4032289" y="773267"/>
                  <a:pt x="3889326" y="799388"/>
                </a:cubicBezTo>
                <a:cubicBezTo>
                  <a:pt x="3746363" y="825509"/>
                  <a:pt x="3540803" y="792354"/>
                  <a:pt x="3196400" y="799388"/>
                </a:cubicBezTo>
                <a:cubicBezTo>
                  <a:pt x="2851997" y="806422"/>
                  <a:pt x="2792202" y="774611"/>
                  <a:pt x="2503474" y="799388"/>
                </a:cubicBezTo>
                <a:cubicBezTo>
                  <a:pt x="2214746" y="824165"/>
                  <a:pt x="2285472" y="752964"/>
                  <a:pt x="2078778" y="799388"/>
                </a:cubicBezTo>
                <a:cubicBezTo>
                  <a:pt x="1872084" y="845812"/>
                  <a:pt x="1595890" y="771604"/>
                  <a:pt x="1452909" y="799388"/>
                </a:cubicBezTo>
                <a:cubicBezTo>
                  <a:pt x="1309928" y="827172"/>
                  <a:pt x="1193167" y="768311"/>
                  <a:pt x="961155" y="799388"/>
                </a:cubicBezTo>
                <a:cubicBezTo>
                  <a:pt x="729143" y="830465"/>
                  <a:pt x="462990" y="781035"/>
                  <a:pt x="0" y="799388"/>
                </a:cubicBezTo>
                <a:cubicBezTo>
                  <a:pt x="-40203" y="668362"/>
                  <a:pt x="30818" y="530694"/>
                  <a:pt x="0" y="415682"/>
                </a:cubicBezTo>
                <a:cubicBezTo>
                  <a:pt x="-30818" y="300670"/>
                  <a:pt x="26217" y="173731"/>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356"/>
                                        </p:tgtEl>
                                        <p:attrNameLst>
                                          <p:attrName>style.visibility</p:attrName>
                                        </p:attrNameLst>
                                      </p:cBhvr>
                                      <p:to>
                                        <p:strVal val="visible"/>
                                      </p:to>
                                    </p:set>
                                    <p:anim calcmode="lin" valueType="num">
                                      <p:cBhvr additive="base">
                                        <p:cTn id="7" dur="500" fill="hold"/>
                                        <p:tgtEl>
                                          <p:spTgt spid="9356"/>
                                        </p:tgtEl>
                                        <p:attrNameLst>
                                          <p:attrName>ppt_x</p:attrName>
                                        </p:attrNameLst>
                                      </p:cBhvr>
                                      <p:tavLst>
                                        <p:tav tm="0">
                                          <p:val>
                                            <p:strVal val="#ppt_x"/>
                                          </p:val>
                                        </p:tav>
                                        <p:tav tm="100000">
                                          <p:val>
                                            <p:strVal val="#ppt_x"/>
                                          </p:val>
                                        </p:tav>
                                      </p:tavLst>
                                    </p:anim>
                                    <p:anim calcmode="lin" valueType="num">
                                      <p:cBhvr additive="base">
                                        <p:cTn id="8" dur="500" fill="hold"/>
                                        <p:tgtEl>
                                          <p:spTgt spid="935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25">
                                            <p:bg/>
                                          </p:spTgt>
                                        </p:tgtEl>
                                        <p:attrNameLst>
                                          <p:attrName>style.visibility</p:attrName>
                                        </p:attrNameLst>
                                      </p:cBhvr>
                                      <p:to>
                                        <p:strVal val="visible"/>
                                      </p:to>
                                    </p:set>
                                    <p:anim calcmode="lin" valueType="num">
                                      <p:cBhvr additive="base">
                                        <p:cTn id="11" dur="500" fill="hold"/>
                                        <p:tgtEl>
                                          <p:spTgt spid="9225">
                                            <p:bg/>
                                          </p:spTgt>
                                        </p:tgtEl>
                                        <p:attrNameLst>
                                          <p:attrName>ppt_x</p:attrName>
                                        </p:attrNameLst>
                                      </p:cBhvr>
                                      <p:tavLst>
                                        <p:tav tm="0">
                                          <p:val>
                                            <p:strVal val="#ppt_x"/>
                                          </p:val>
                                        </p:tav>
                                        <p:tav tm="100000">
                                          <p:val>
                                            <p:strVal val="#ppt_x"/>
                                          </p:val>
                                        </p:tav>
                                      </p:tavLst>
                                    </p:anim>
                                    <p:anim calcmode="lin" valueType="num">
                                      <p:cBhvr additive="base">
                                        <p:cTn id="12" dur="500" fill="hold"/>
                                        <p:tgtEl>
                                          <p:spTgt spid="9225">
                                            <p:bg/>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225">
                                            <p:txEl>
                                              <p:pRg st="0" end="0"/>
                                            </p:txEl>
                                          </p:spTgt>
                                        </p:tgtEl>
                                        <p:attrNameLst>
                                          <p:attrName>style.visibility</p:attrName>
                                        </p:attrNameLst>
                                      </p:cBhvr>
                                      <p:to>
                                        <p:strVal val="visible"/>
                                      </p:to>
                                    </p:set>
                                    <p:anim calcmode="lin" valueType="num">
                                      <p:cBhvr additive="base">
                                        <p:cTn id="15" dur="500" fill="hold"/>
                                        <p:tgtEl>
                                          <p:spTgt spid="922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22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wipe(up)">
                                      <p:cBhvr>
                                        <p:cTn id="32"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build="allAtOnce"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981200" y="274638"/>
            <a:ext cx="7715250" cy="1143000"/>
          </a:xfrm>
        </p:spPr>
        <p:txBody>
          <a:bodyPr/>
          <a:lstStyle/>
          <a:p>
            <a:pPr eaLnBrk="1" hangingPunct="1">
              <a:defRPr/>
            </a:pPr>
            <a:r>
              <a:rPr lang="en-US" noProof="0" dirty="0">
                <a:effectLst>
                  <a:outerShdw blurRad="38100" dist="38100" dir="2700000" algn="tl">
                    <a:srgbClr val="FFFFFF"/>
                  </a:outerShdw>
                </a:effectLst>
                <a:latin typeface="Arial Rounded MT Bold" pitchFamily="34" charset="0"/>
              </a:rPr>
              <a:t>Solar axions</a:t>
            </a:r>
          </a:p>
        </p:txBody>
      </p:sp>
      <p:sp>
        <p:nvSpPr>
          <p:cNvPr id="115715" name="Rectangle 3"/>
          <p:cNvSpPr>
            <a:spLocks noGrp="1" noChangeArrowheads="1"/>
          </p:cNvSpPr>
          <p:nvPr>
            <p:ph idx="1"/>
          </p:nvPr>
        </p:nvSpPr>
        <p:spPr>
          <a:xfrm>
            <a:off x="902970" y="1412776"/>
            <a:ext cx="6593157" cy="1575754"/>
          </a:xfrm>
        </p:spPr>
        <p:txBody>
          <a:bodyPr/>
          <a:lstStyle/>
          <a:p>
            <a:pPr eaLnBrk="1" hangingPunct="1">
              <a:defRPr/>
            </a:pPr>
            <a:r>
              <a:rPr lang="en-US" sz="2000" noProof="0" dirty="0">
                <a:latin typeface="Arial Rounded MT Bold" pitchFamily="34" charset="0"/>
              </a:rPr>
              <a:t>In addition to </a:t>
            </a:r>
            <a:r>
              <a:rPr lang="en-US" sz="2000" noProof="0" dirty="0" err="1">
                <a:latin typeface="Arial Rounded MT Bold" pitchFamily="34" charset="0"/>
              </a:rPr>
              <a:t>Primakoff</a:t>
            </a:r>
            <a:r>
              <a:rPr lang="en-US" sz="2000" noProof="0" dirty="0">
                <a:latin typeface="Arial Rounded MT Bold" pitchFamily="34" charset="0"/>
              </a:rPr>
              <a:t>, </a:t>
            </a:r>
            <a:r>
              <a:rPr lang="en-US" sz="2000" noProof="0" dirty="0">
                <a:solidFill>
                  <a:schemeClr val="accent1"/>
                </a:solidFill>
                <a:latin typeface="Arial Rounded MT Bold" pitchFamily="34" charset="0"/>
              </a:rPr>
              <a:t>“ABC axions”</a:t>
            </a:r>
            <a:r>
              <a:rPr lang="en-US" sz="2000" noProof="0" dirty="0">
                <a:latin typeface="Arial Rounded MT Bold" pitchFamily="34" charset="0"/>
              </a:rPr>
              <a:t> may be x100 more intense… but model-dependent.</a:t>
            </a:r>
          </a:p>
          <a:p>
            <a:pPr eaLnBrk="1" hangingPunct="1">
              <a:defRPr/>
            </a:pPr>
            <a:endParaRPr lang="en-US" sz="2000" noProof="0" dirty="0">
              <a:latin typeface="Arial Rounded MT Bold" pitchFamily="34" charset="0"/>
            </a:endParaRPr>
          </a:p>
        </p:txBody>
      </p:sp>
      <p:pic>
        <p:nvPicPr>
          <p:cNvPr id="37" name="Picture 2"/>
          <p:cNvPicPr>
            <a:picLocks noChangeAspect="1" noChangeArrowheads="1"/>
          </p:cNvPicPr>
          <p:nvPr/>
        </p:nvPicPr>
        <p:blipFill>
          <a:blip r:embed="rId2" cstate="print"/>
          <a:srcRect/>
          <a:stretch>
            <a:fillRect/>
          </a:stretch>
        </p:blipFill>
        <p:spPr bwMode="auto">
          <a:xfrm>
            <a:off x="378892" y="2293464"/>
            <a:ext cx="3790380" cy="3967363"/>
          </a:xfrm>
          <a:prstGeom prst="rect">
            <a:avLst/>
          </a:prstGeom>
          <a:noFill/>
          <a:ln w="9525">
            <a:noFill/>
            <a:miter lim="800000"/>
            <a:headEnd/>
            <a:tailEnd/>
          </a:ln>
        </p:spPr>
      </p:pic>
      <p:sp>
        <p:nvSpPr>
          <p:cNvPr id="50" name="Text Box 164"/>
          <p:cNvSpPr txBox="1">
            <a:spLocks noChangeArrowheads="1"/>
          </p:cNvSpPr>
          <p:nvPr/>
        </p:nvSpPr>
        <p:spPr bwMode="auto">
          <a:xfrm>
            <a:off x="2257834" y="3669672"/>
            <a:ext cx="1368152" cy="1138761"/>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1428" tIns="45714" rIns="91428" bIns="45714">
            <a:spAutoFit/>
          </a:bodyPr>
          <a:lstStyle/>
          <a:p>
            <a:pPr algn="ctr" eaLnBrk="0" hangingPunct="0">
              <a:defRPr/>
            </a:pPr>
            <a:r>
              <a:rPr lang="es-ES_tradnl" sz="1400" b="0" dirty="0">
                <a:solidFill>
                  <a:srgbClr val="000000"/>
                </a:solidFill>
                <a:latin typeface="Arial Rounded MT Bold" pitchFamily="34" charset="0"/>
              </a:rPr>
              <a:t>Non-hadronic “ABC” Solar axion flux at </a:t>
            </a:r>
            <a:r>
              <a:rPr lang="es-ES_tradnl" sz="1400" b="0" dirty="0" err="1">
                <a:solidFill>
                  <a:srgbClr val="000000"/>
                </a:solidFill>
                <a:latin typeface="Arial Rounded MT Bold" pitchFamily="34" charset="0"/>
              </a:rPr>
              <a:t>Earth</a:t>
            </a:r>
            <a:endParaRPr lang="es-ES_tradnl" sz="1400" b="0" dirty="0">
              <a:solidFill>
                <a:srgbClr val="000000"/>
              </a:solidFill>
              <a:latin typeface="Arial Rounded MT Bold" pitchFamily="34" charset="0"/>
            </a:endParaRPr>
          </a:p>
          <a:p>
            <a:pPr algn="ctr" eaLnBrk="0" hangingPunct="0">
              <a:defRPr/>
            </a:pPr>
            <a:r>
              <a:rPr lang="en-US" sz="1050" i="1" dirty="0">
                <a:solidFill>
                  <a:schemeClr val="tx1"/>
                </a:solidFill>
                <a:latin typeface="Trebuchet MS" pitchFamily="34" charset="0"/>
              </a:rPr>
              <a:t>JCAP 1312 008</a:t>
            </a:r>
            <a:endParaRPr lang="es-ES" sz="1050" b="0" baseline="-25000" dirty="0">
              <a:solidFill>
                <a:schemeClr val="tx1"/>
              </a:solidFill>
              <a:latin typeface="Arial Rounded MT Bold" pitchFamily="34" charset="0"/>
            </a:endParaRPr>
          </a:p>
        </p:txBody>
      </p:sp>
      <p:cxnSp>
        <p:nvCxnSpPr>
          <p:cNvPr id="51" name="50 Conector recto de flecha"/>
          <p:cNvCxnSpPr/>
          <p:nvPr/>
        </p:nvCxnSpPr>
        <p:spPr bwMode="auto">
          <a:xfrm flipH="1">
            <a:off x="1465746" y="4173727"/>
            <a:ext cx="720080" cy="72008"/>
          </a:xfrm>
          <a:prstGeom prst="straightConnector1">
            <a:avLst/>
          </a:prstGeom>
          <a:solidFill>
            <a:schemeClr val="hlink"/>
          </a:solidFill>
          <a:ln w="28575" cap="flat" cmpd="sng" algn="ctr">
            <a:solidFill>
              <a:schemeClr val="accent1"/>
            </a:solidFill>
            <a:prstDash val="solid"/>
            <a:round/>
            <a:headEnd type="none" w="med" len="med"/>
            <a:tailEnd type="arrow"/>
          </a:ln>
          <a:effectLst/>
        </p:spPr>
      </p:cxnSp>
      <p:pic>
        <p:nvPicPr>
          <p:cNvPr id="44" name="Picture 2" descr="https://encrypted-tbn2.gstatic.com/images?q=tbn:ANd9GcTTiOpy5Ofiq68JKHmUTMkFKk4pucE4jGwOWa5eGRWrj1nVm4X5">
            <a:hlinkClick r:id="rId3"/>
          </p:cNvPr>
          <p:cNvPicPr>
            <a:picLocks noChangeAspect="1" noChangeArrowheads="1"/>
          </p:cNvPicPr>
          <p:nvPr/>
        </p:nvPicPr>
        <p:blipFill>
          <a:blip r:embed="rId4" cstate="print"/>
          <a:srcRect/>
          <a:stretch>
            <a:fillRect/>
          </a:stretch>
        </p:blipFill>
        <p:spPr bwMode="auto">
          <a:xfrm>
            <a:off x="8894756" y="-59758"/>
            <a:ext cx="3096344" cy="3096344"/>
          </a:xfrm>
          <a:prstGeom prst="rect">
            <a:avLst/>
          </a:prstGeom>
          <a:noFill/>
        </p:spPr>
      </p:pic>
      <p:grpSp>
        <p:nvGrpSpPr>
          <p:cNvPr id="45" name="63 Grupo"/>
          <p:cNvGrpSpPr/>
          <p:nvPr/>
        </p:nvGrpSpPr>
        <p:grpSpPr>
          <a:xfrm>
            <a:off x="7428656" y="1410489"/>
            <a:ext cx="3168352" cy="3960440"/>
            <a:chOff x="4572000" y="1484784"/>
            <a:chExt cx="3168352" cy="3960440"/>
          </a:xfrm>
        </p:grpSpPr>
        <p:cxnSp>
          <p:nvCxnSpPr>
            <p:cNvPr id="46" name="28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30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3" name="31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4" name="32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33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34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35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8" name="37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38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0" name="39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40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2" name="41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3" name="42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4"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114</a:t>
            </a:fld>
            <a:endParaRPr lang="es-ES"/>
          </a:p>
        </p:txBody>
      </p:sp>
      <p:pic>
        <p:nvPicPr>
          <p:cNvPr id="5" name="Picture 4">
            <a:extLst>
              <a:ext uri="{FF2B5EF4-FFF2-40B4-BE49-F238E27FC236}">
                <a16:creationId xmlns:a16="http://schemas.microsoft.com/office/drawing/2014/main" id="{AA8CE570-6FF0-7A45-8718-4CC18E30576A}"/>
              </a:ext>
            </a:extLst>
          </p:cNvPr>
          <p:cNvPicPr>
            <a:picLocks noChangeAspect="1"/>
          </p:cNvPicPr>
          <p:nvPr/>
        </p:nvPicPr>
        <p:blipFill>
          <a:blip r:embed="rId5"/>
          <a:stretch>
            <a:fillRect/>
          </a:stretch>
        </p:blipFill>
        <p:spPr>
          <a:xfrm>
            <a:off x="4066703" y="3540641"/>
            <a:ext cx="5570020" cy="2609427"/>
          </a:xfrm>
          <a:prstGeom prst="rect">
            <a:avLst/>
          </a:prstGeom>
          <a:ln>
            <a:solidFill>
              <a:schemeClr val="accent1">
                <a:shade val="50000"/>
              </a:schemeClr>
            </a:solidFill>
          </a:ln>
        </p:spPr>
      </p:pic>
      <mc:AlternateContent xmlns:mc="http://schemas.openxmlformats.org/markup-compatibility/2006" xmlns:a14="http://schemas.microsoft.com/office/drawing/2010/main">
        <mc:Choice Requires="a14">
          <p:sp>
            <p:nvSpPr>
              <p:cNvPr id="49" name="Text Box 164"/>
              <p:cNvSpPr txBox="1">
                <a:spLocks noChangeArrowheads="1"/>
              </p:cNvSpPr>
              <p:nvPr/>
            </p:nvSpPr>
            <p:spPr bwMode="auto">
              <a:xfrm>
                <a:off x="9623921" y="5625862"/>
                <a:ext cx="2376735" cy="72326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lIns="91428" tIns="45714" rIns="91428" bIns="45714">
                <a:spAutoFit/>
              </a:bodyPr>
              <a:lstStyle/>
              <a:p>
                <a:pPr algn="ctr" eaLnBrk="0" hangingPunct="0">
                  <a:defRPr/>
                </a:pPr>
                <a:r>
                  <a:rPr lang="es-ES_tradnl" sz="1600" i="1" dirty="0">
                    <a:solidFill>
                      <a:srgbClr val="000000"/>
                    </a:solidFill>
                    <a:latin typeface="Times New Roman" pitchFamily="18" charset="0"/>
                    <a:cs typeface="Times New Roman" pitchFamily="18" charset="0"/>
                  </a:rPr>
                  <a:t>* </a:t>
                </a:r>
                <a:r>
                  <a:rPr lang="es-ES_tradnl" sz="1400" b="0" dirty="0" err="1">
                    <a:solidFill>
                      <a:srgbClr val="000000"/>
                    </a:solidFill>
                    <a:latin typeface="Arial Rounded MT Bold" pitchFamily="34" charset="0"/>
                  </a:rPr>
                  <a:t>if</a:t>
                </a:r>
                <a:r>
                  <a:rPr lang="es-ES_tradnl" sz="1400" b="0" dirty="0">
                    <a:solidFill>
                      <a:srgbClr val="000000"/>
                    </a:solidFill>
                    <a:latin typeface="Arial Rounded MT Bold" pitchFamily="34" charset="0"/>
                  </a:rPr>
                  <a:t> </a:t>
                </a:r>
                <a:r>
                  <a:rPr lang="es-ES_tradnl" sz="1400" b="0" dirty="0" err="1">
                    <a:solidFill>
                      <a:srgbClr val="000000"/>
                    </a:solidFill>
                    <a:latin typeface="Arial Rounded MT Bold" pitchFamily="34" charset="0"/>
                  </a:rPr>
                  <a:t>the</a:t>
                </a:r>
                <a:r>
                  <a:rPr lang="es-ES_tradnl" sz="1400" b="0" dirty="0">
                    <a:solidFill>
                      <a:srgbClr val="000000"/>
                    </a:solidFill>
                    <a:latin typeface="Arial Rounded MT Bold" pitchFamily="34" charset="0"/>
                  </a:rPr>
                  <a:t> axion </a:t>
                </a:r>
                <a:r>
                  <a:rPr lang="es-ES_tradnl" sz="1400" b="0" dirty="0" err="1">
                    <a:solidFill>
                      <a:srgbClr val="000000"/>
                    </a:solidFill>
                    <a:latin typeface="Arial Rounded MT Bold" pitchFamily="34" charset="0"/>
                  </a:rPr>
                  <a:t>couples</a:t>
                </a:r>
                <a:r>
                  <a:rPr lang="es-ES_tradnl" sz="1400" b="0" dirty="0">
                    <a:solidFill>
                      <a:srgbClr val="000000"/>
                    </a:solidFill>
                    <a:latin typeface="Arial Rounded MT Bold" pitchFamily="34" charset="0"/>
                  </a:rPr>
                  <a:t> </a:t>
                </a:r>
                <a:r>
                  <a:rPr lang="es-ES_tradnl" sz="1400" b="0" dirty="0" err="1">
                    <a:solidFill>
                      <a:srgbClr val="000000"/>
                    </a:solidFill>
                    <a:latin typeface="Arial Rounded MT Bold" pitchFamily="34" charset="0"/>
                  </a:rPr>
                  <a:t>with</a:t>
                </a:r>
                <a:r>
                  <a:rPr lang="es-ES_tradnl" sz="1400" b="0" dirty="0">
                    <a:solidFill>
                      <a:srgbClr val="000000"/>
                    </a:solidFill>
                    <a:latin typeface="Arial Rounded MT Bold" pitchFamily="34" charset="0"/>
                  </a:rPr>
                  <a:t> </a:t>
                </a:r>
                <a:r>
                  <a:rPr lang="es-ES_tradnl" sz="1400" b="0" dirty="0" err="1">
                    <a:solidFill>
                      <a:srgbClr val="000000"/>
                    </a:solidFill>
                    <a:latin typeface="Arial Rounded MT Bold" pitchFamily="34" charset="0"/>
                  </a:rPr>
                  <a:t>the</a:t>
                </a:r>
                <a:r>
                  <a:rPr lang="es-ES_tradnl" sz="1400" b="0" dirty="0">
                    <a:solidFill>
                      <a:srgbClr val="000000"/>
                    </a:solidFill>
                    <a:latin typeface="Arial Rounded MT Bold" pitchFamily="34" charset="0"/>
                  </a:rPr>
                  <a:t> </a:t>
                </a:r>
                <a:r>
                  <a:rPr lang="es-ES_tradnl" sz="1400" b="0" dirty="0" err="1">
                    <a:solidFill>
                      <a:srgbClr val="000000"/>
                    </a:solidFill>
                    <a:latin typeface="Arial Rounded MT Bold" pitchFamily="34" charset="0"/>
                  </a:rPr>
                  <a:t>electron</a:t>
                </a:r>
                <a:r>
                  <a:rPr lang="es-ES_tradnl" sz="1400" b="0" dirty="0">
                    <a:solidFill>
                      <a:srgbClr val="000000"/>
                    </a:solidFill>
                    <a:latin typeface="Arial Rounded MT Bold" pitchFamily="34" charset="0"/>
                  </a:rPr>
                  <a:t> (</a:t>
                </a:r>
                <a14:m>
                  <m:oMath xmlns:m="http://schemas.openxmlformats.org/officeDocument/2006/math">
                    <m:sSub>
                      <m:sSubPr>
                        <m:ctrlPr>
                          <a:rPr lang="es-ES_tradnl" sz="1400" b="0" i="1" smtClean="0">
                            <a:solidFill>
                              <a:srgbClr val="000000"/>
                            </a:solidFill>
                            <a:latin typeface="Cambria Math" panose="02040503050406030204" pitchFamily="18" charset="0"/>
                          </a:rPr>
                        </m:ctrlPr>
                      </m:sSubPr>
                      <m:e>
                        <m:r>
                          <a:rPr lang="es-ES" sz="1400" b="0" i="1" smtClean="0">
                            <a:solidFill>
                              <a:srgbClr val="000000"/>
                            </a:solidFill>
                            <a:latin typeface="Cambria Math" panose="02040503050406030204" pitchFamily="18" charset="0"/>
                          </a:rPr>
                          <m:t>𝑔</m:t>
                        </m:r>
                      </m:e>
                      <m:sub>
                        <m:r>
                          <a:rPr lang="es-ES" sz="1400" b="0" i="1" smtClean="0">
                            <a:solidFill>
                              <a:srgbClr val="000000"/>
                            </a:solidFill>
                            <a:latin typeface="Cambria Math" panose="02040503050406030204" pitchFamily="18" charset="0"/>
                          </a:rPr>
                          <m:t>𝑎𝑒</m:t>
                        </m:r>
                      </m:sub>
                    </m:sSub>
                  </m:oMath>
                </a14:m>
                <a:r>
                  <a:rPr lang="es-ES_tradnl" sz="1400" b="0" dirty="0">
                    <a:solidFill>
                      <a:srgbClr val="000000"/>
                    </a:solidFill>
                    <a:latin typeface="Arial Rounded MT Bold" pitchFamily="34" charset="0"/>
                  </a:rPr>
                  <a:t>)</a:t>
                </a:r>
              </a:p>
              <a:p>
                <a:pPr algn="ctr" eaLnBrk="0" hangingPunct="0">
                  <a:defRPr/>
                </a:pPr>
                <a:r>
                  <a:rPr lang="es-ES_tradnl" sz="1100" b="0" i="1" dirty="0">
                    <a:solidFill>
                      <a:srgbClr val="000000"/>
                    </a:solidFill>
                    <a:latin typeface="Arial Rounded MT Bold" pitchFamily="34" charset="0"/>
                  </a:rPr>
                  <a:t>(non hadronic axion)</a:t>
                </a:r>
                <a:endParaRPr lang="es-ES" sz="1100" b="0" i="1" dirty="0">
                  <a:solidFill>
                    <a:srgbClr val="000000"/>
                  </a:solidFill>
                  <a:latin typeface="Arial Rounded MT Bold" pitchFamily="34" charset="0"/>
                </a:endParaRPr>
              </a:p>
            </p:txBody>
          </p:sp>
        </mc:Choice>
        <mc:Fallback xmlns="">
          <p:sp>
            <p:nvSpPr>
              <p:cNvPr id="49" name="Text Box 164"/>
              <p:cNvSpPr txBox="1">
                <a:spLocks noRot="1" noChangeAspect="1" noMove="1" noResize="1" noEditPoints="1" noAdjustHandles="1" noChangeArrowheads="1" noChangeShapeType="1" noTextEdit="1"/>
              </p:cNvSpPr>
              <p:nvPr/>
            </p:nvSpPr>
            <p:spPr bwMode="auto">
              <a:xfrm>
                <a:off x="9623921" y="5625862"/>
                <a:ext cx="2376735" cy="723263"/>
              </a:xfrm>
              <a:prstGeom prst="rect">
                <a:avLst/>
              </a:prstGeom>
              <a:blipFill>
                <a:blip r:embed="rId6"/>
                <a:stretch>
                  <a:fillRect/>
                </a:stretch>
              </a:blipFill>
              <a:ln>
                <a:headEnd/>
                <a:tailEnd/>
              </a:ln>
            </p:spPr>
            <p:txBody>
              <a:bodyPr/>
              <a:lstStyle/>
              <a:p>
                <a:r>
                  <a:rPr lang="en-ES">
                    <a:noFill/>
                  </a:rPr>
                  <a:t> </a:t>
                </a:r>
              </a:p>
            </p:txBody>
          </p:sp>
        </mc:Fallback>
      </mc:AlternateContent>
      <p:sp>
        <p:nvSpPr>
          <p:cNvPr id="30" name="Rectangle 29">
            <a:extLst>
              <a:ext uri="{FF2B5EF4-FFF2-40B4-BE49-F238E27FC236}">
                <a16:creationId xmlns:a16="http://schemas.microsoft.com/office/drawing/2014/main" id="{40779A2B-A049-5E4E-B69E-59DF369CFB1E}"/>
              </a:ext>
            </a:extLst>
          </p:cNvPr>
          <p:cNvSpPr/>
          <p:nvPr/>
        </p:nvSpPr>
        <p:spPr>
          <a:xfrm>
            <a:off x="4165600" y="3824062"/>
            <a:ext cx="1907235" cy="1089707"/>
          </a:xfrm>
          <a:custGeom>
            <a:avLst/>
            <a:gdLst>
              <a:gd name="connsiteX0" fmla="*/ 0 w 1907235"/>
              <a:gd name="connsiteY0" fmla="*/ 0 h 1089707"/>
              <a:gd name="connsiteX1" fmla="*/ 495881 w 1907235"/>
              <a:gd name="connsiteY1" fmla="*/ 0 h 1089707"/>
              <a:gd name="connsiteX2" fmla="*/ 953618 w 1907235"/>
              <a:gd name="connsiteY2" fmla="*/ 0 h 1089707"/>
              <a:gd name="connsiteX3" fmla="*/ 1449499 w 1907235"/>
              <a:gd name="connsiteY3" fmla="*/ 0 h 1089707"/>
              <a:gd name="connsiteX4" fmla="*/ 1907235 w 1907235"/>
              <a:gd name="connsiteY4" fmla="*/ 0 h 1089707"/>
              <a:gd name="connsiteX5" fmla="*/ 1907235 w 1907235"/>
              <a:gd name="connsiteY5" fmla="*/ 523059 h 1089707"/>
              <a:gd name="connsiteX6" fmla="*/ 1907235 w 1907235"/>
              <a:gd name="connsiteY6" fmla="*/ 1089707 h 1089707"/>
              <a:gd name="connsiteX7" fmla="*/ 1411354 w 1907235"/>
              <a:gd name="connsiteY7" fmla="*/ 1089707 h 1089707"/>
              <a:gd name="connsiteX8" fmla="*/ 972690 w 1907235"/>
              <a:gd name="connsiteY8" fmla="*/ 1089707 h 1089707"/>
              <a:gd name="connsiteX9" fmla="*/ 553098 w 1907235"/>
              <a:gd name="connsiteY9" fmla="*/ 1089707 h 1089707"/>
              <a:gd name="connsiteX10" fmla="*/ 0 w 1907235"/>
              <a:gd name="connsiteY10" fmla="*/ 1089707 h 1089707"/>
              <a:gd name="connsiteX11" fmla="*/ 0 w 1907235"/>
              <a:gd name="connsiteY11" fmla="*/ 544854 h 1089707"/>
              <a:gd name="connsiteX12" fmla="*/ 0 w 1907235"/>
              <a:gd name="connsiteY12" fmla="*/ 0 h 1089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7235" h="1089707" extrusionOk="0">
                <a:moveTo>
                  <a:pt x="0" y="0"/>
                </a:moveTo>
                <a:cubicBezTo>
                  <a:pt x="116171" y="-42920"/>
                  <a:pt x="372922" y="16050"/>
                  <a:pt x="495881" y="0"/>
                </a:cubicBezTo>
                <a:cubicBezTo>
                  <a:pt x="618840" y="-16050"/>
                  <a:pt x="856135" y="51102"/>
                  <a:pt x="953618" y="0"/>
                </a:cubicBezTo>
                <a:cubicBezTo>
                  <a:pt x="1051101" y="-51102"/>
                  <a:pt x="1210039" y="18217"/>
                  <a:pt x="1449499" y="0"/>
                </a:cubicBezTo>
                <a:cubicBezTo>
                  <a:pt x="1688959" y="-18217"/>
                  <a:pt x="1755027" y="1799"/>
                  <a:pt x="1907235" y="0"/>
                </a:cubicBezTo>
                <a:cubicBezTo>
                  <a:pt x="1957672" y="219499"/>
                  <a:pt x="1861204" y="290861"/>
                  <a:pt x="1907235" y="523059"/>
                </a:cubicBezTo>
                <a:cubicBezTo>
                  <a:pt x="1953266" y="755257"/>
                  <a:pt x="1888401" y="951042"/>
                  <a:pt x="1907235" y="1089707"/>
                </a:cubicBezTo>
                <a:cubicBezTo>
                  <a:pt x="1781785" y="1122831"/>
                  <a:pt x="1514306" y="1038710"/>
                  <a:pt x="1411354" y="1089707"/>
                </a:cubicBezTo>
                <a:cubicBezTo>
                  <a:pt x="1308402" y="1140704"/>
                  <a:pt x="1176490" y="1088189"/>
                  <a:pt x="972690" y="1089707"/>
                </a:cubicBezTo>
                <a:cubicBezTo>
                  <a:pt x="768890" y="1091225"/>
                  <a:pt x="749303" y="1063790"/>
                  <a:pt x="553098" y="1089707"/>
                </a:cubicBezTo>
                <a:cubicBezTo>
                  <a:pt x="356893" y="1115624"/>
                  <a:pt x="199578" y="1045300"/>
                  <a:pt x="0" y="1089707"/>
                </a:cubicBezTo>
                <a:cubicBezTo>
                  <a:pt x="-16228" y="943014"/>
                  <a:pt x="64968" y="726317"/>
                  <a:pt x="0" y="544854"/>
                </a:cubicBezTo>
                <a:cubicBezTo>
                  <a:pt x="-64968" y="363391"/>
                  <a:pt x="61639" y="121751"/>
                  <a:pt x="0" y="0"/>
                </a:cubicBezTo>
                <a:close/>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 name="Freeform 5">
            <a:extLst>
              <a:ext uri="{FF2B5EF4-FFF2-40B4-BE49-F238E27FC236}">
                <a16:creationId xmlns:a16="http://schemas.microsoft.com/office/drawing/2014/main" id="{5C9A11FB-5185-194A-969C-3075B7A1677F}"/>
              </a:ext>
            </a:extLst>
          </p:cNvPr>
          <p:cNvSpPr/>
          <p:nvPr/>
        </p:nvSpPr>
        <p:spPr>
          <a:xfrm>
            <a:off x="4260716" y="3579779"/>
            <a:ext cx="5272392" cy="2636195"/>
          </a:xfrm>
          <a:custGeom>
            <a:avLst/>
            <a:gdLst>
              <a:gd name="connsiteX0" fmla="*/ 5204298 w 5272391"/>
              <a:gd name="connsiteY0" fmla="*/ 0 h 2636195"/>
              <a:gd name="connsiteX1" fmla="*/ 1916349 w 5272391"/>
              <a:gd name="connsiteY1" fmla="*/ 9727 h 2636195"/>
              <a:gd name="connsiteX2" fmla="*/ 1926076 w 5272391"/>
              <a:gd name="connsiteY2" fmla="*/ 1449421 h 2636195"/>
              <a:gd name="connsiteX3" fmla="*/ 0 w 5272391"/>
              <a:gd name="connsiteY3" fmla="*/ 1449421 h 2636195"/>
              <a:gd name="connsiteX4" fmla="*/ 0 w 5272391"/>
              <a:gd name="connsiteY4" fmla="*/ 2636195 h 2636195"/>
              <a:gd name="connsiteX5" fmla="*/ 5272391 w 5272391"/>
              <a:gd name="connsiteY5" fmla="*/ 2616740 h 2636195"/>
              <a:gd name="connsiteX6" fmla="*/ 5204298 w 5272391"/>
              <a:gd name="connsiteY6" fmla="*/ 0 h 2636195"/>
              <a:gd name="connsiteX0" fmla="*/ 5272392 w 5272392"/>
              <a:gd name="connsiteY0" fmla="*/ 0 h 2636195"/>
              <a:gd name="connsiteX1" fmla="*/ 1916349 w 5272392"/>
              <a:gd name="connsiteY1" fmla="*/ 9727 h 2636195"/>
              <a:gd name="connsiteX2" fmla="*/ 1926076 w 5272392"/>
              <a:gd name="connsiteY2" fmla="*/ 1449421 h 2636195"/>
              <a:gd name="connsiteX3" fmla="*/ 0 w 5272392"/>
              <a:gd name="connsiteY3" fmla="*/ 1449421 h 2636195"/>
              <a:gd name="connsiteX4" fmla="*/ 0 w 5272392"/>
              <a:gd name="connsiteY4" fmla="*/ 2636195 h 2636195"/>
              <a:gd name="connsiteX5" fmla="*/ 5272391 w 5272392"/>
              <a:gd name="connsiteY5" fmla="*/ 2616740 h 2636195"/>
              <a:gd name="connsiteX6" fmla="*/ 5272392 w 5272392"/>
              <a:gd name="connsiteY6" fmla="*/ 0 h 2636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2392" h="2636195">
                <a:moveTo>
                  <a:pt x="5272392" y="0"/>
                </a:moveTo>
                <a:lnTo>
                  <a:pt x="1916349" y="9727"/>
                </a:lnTo>
                <a:cubicBezTo>
                  <a:pt x="1919591" y="489625"/>
                  <a:pt x="1922834" y="969523"/>
                  <a:pt x="1926076" y="1449421"/>
                </a:cubicBezTo>
                <a:lnTo>
                  <a:pt x="0" y="1449421"/>
                </a:lnTo>
                <a:lnTo>
                  <a:pt x="0" y="2636195"/>
                </a:lnTo>
                <a:lnTo>
                  <a:pt x="5272391" y="2616740"/>
                </a:lnTo>
                <a:cubicBezTo>
                  <a:pt x="5272391" y="1744493"/>
                  <a:pt x="5272392" y="872247"/>
                  <a:pt x="5272392" y="0"/>
                </a:cubicBezTo>
                <a:close/>
              </a:path>
            </a:pathLst>
          </a:custGeom>
          <a:noFill/>
          <a:ln>
            <a:solidFill>
              <a:srgbClr val="FF0000"/>
            </a:solidFill>
            <a:extLst>
              <a:ext uri="{C807C97D-BFC1-408E-A445-0C87EB9F89A2}">
                <ask:lineSketchStyleProps xmlns:ask="http://schemas.microsoft.com/office/drawing/2018/sketchyshapes" xmlns="" sd="2495034590">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32" name="Graphic 31" descr="Line arrow Clockwise curve">
            <a:extLst>
              <a:ext uri="{FF2B5EF4-FFF2-40B4-BE49-F238E27FC236}">
                <a16:creationId xmlns:a16="http://schemas.microsoft.com/office/drawing/2014/main" id="{C0A99320-2DC2-0348-8599-86157BA7614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9025825" flipV="1">
            <a:off x="5174736" y="3470027"/>
            <a:ext cx="506018" cy="450664"/>
          </a:xfrm>
          <a:prstGeom prst="rect">
            <a:avLst/>
          </a:prstGeom>
        </p:spPr>
      </p:pic>
      <p:sp>
        <p:nvSpPr>
          <p:cNvPr id="33" name="Rectangle 32">
            <a:extLst>
              <a:ext uri="{FF2B5EF4-FFF2-40B4-BE49-F238E27FC236}">
                <a16:creationId xmlns:a16="http://schemas.microsoft.com/office/drawing/2014/main" id="{2080054C-17B1-C14A-A7D6-50143C1EBDB9}"/>
              </a:ext>
            </a:extLst>
          </p:cNvPr>
          <p:cNvSpPr/>
          <p:nvPr/>
        </p:nvSpPr>
        <p:spPr>
          <a:xfrm>
            <a:off x="4240213" y="3075382"/>
            <a:ext cx="2482549" cy="307777"/>
          </a:xfrm>
          <a:prstGeom prst="rect">
            <a:avLst/>
          </a:prstGeom>
        </p:spPr>
        <p:txBody>
          <a:bodyPr wrap="square">
            <a:spAutoFit/>
          </a:bodyPr>
          <a:lstStyle/>
          <a:p>
            <a:pPr algn="ctr"/>
            <a:r>
              <a:rPr lang="es-ES" sz="1400" b="0" dirty="0" err="1">
                <a:solidFill>
                  <a:schemeClr val="accent1"/>
                </a:solidFill>
                <a:latin typeface="Arial Rounded MT Bold" pitchFamily="34" charset="0"/>
              </a:rPr>
              <a:t>Primakoff</a:t>
            </a:r>
            <a:endParaRPr lang="en-GB" sz="1400" b="0" dirty="0">
              <a:solidFill>
                <a:schemeClr val="accent1"/>
              </a:solidFill>
              <a:latin typeface="Arial Rounded MT Bold" pitchFamily="34" charset="0"/>
            </a:endParaRPr>
          </a:p>
        </p:txBody>
      </p:sp>
      <p:sp>
        <p:nvSpPr>
          <p:cNvPr id="34" name="Rectangle 33">
            <a:extLst>
              <a:ext uri="{FF2B5EF4-FFF2-40B4-BE49-F238E27FC236}">
                <a16:creationId xmlns:a16="http://schemas.microsoft.com/office/drawing/2014/main" id="{557B1963-39B4-324E-AA2B-EC5A9744CD82}"/>
              </a:ext>
            </a:extLst>
          </p:cNvPr>
          <p:cNvSpPr/>
          <p:nvPr/>
        </p:nvSpPr>
        <p:spPr>
          <a:xfrm>
            <a:off x="9552384" y="5281463"/>
            <a:ext cx="2482549" cy="307777"/>
          </a:xfrm>
          <a:prstGeom prst="rect">
            <a:avLst/>
          </a:prstGeom>
          <a:ln>
            <a:solidFill>
              <a:srgbClr val="FF0000"/>
            </a:solidFill>
          </a:ln>
        </p:spPr>
        <p:txBody>
          <a:bodyPr wrap="square">
            <a:spAutoFit/>
          </a:bodyPr>
          <a:lstStyle/>
          <a:p>
            <a:pPr algn="ctr"/>
            <a:r>
              <a:rPr lang="es-ES" sz="1400" b="0" dirty="0">
                <a:solidFill>
                  <a:srgbClr val="FF0000"/>
                </a:solidFill>
                <a:latin typeface="Arial Rounded MT Bold" pitchFamily="34" charset="0"/>
              </a:rPr>
              <a:t>“ABC” </a:t>
            </a:r>
            <a:r>
              <a:rPr lang="es-ES" sz="1400" b="0" dirty="0" err="1">
                <a:solidFill>
                  <a:srgbClr val="FF0000"/>
                </a:solidFill>
                <a:latin typeface="Arial Rounded MT Bold" pitchFamily="34" charset="0"/>
              </a:rPr>
              <a:t>axions</a:t>
            </a:r>
            <a:r>
              <a:rPr lang="es-ES" sz="1400" b="0" dirty="0">
                <a:solidFill>
                  <a:srgbClr val="FF0000"/>
                </a:solidFill>
                <a:latin typeface="Arial Rounded MT Bold" pitchFamily="34" charset="0"/>
              </a:rPr>
              <a:t> (*)</a:t>
            </a:r>
            <a:endParaRPr lang="en-GB" sz="1400" b="0" dirty="0">
              <a:solidFill>
                <a:srgbClr val="FF0000"/>
              </a:solidFill>
              <a:latin typeface="Arial Rounded MT Bold" pitchFamily="34" charset="0"/>
            </a:endParaRPr>
          </a:p>
        </p:txBody>
      </p:sp>
      <p:pic>
        <p:nvPicPr>
          <p:cNvPr id="35" name="Graphic 34" descr="Line arrow Clockwise curve">
            <a:extLst>
              <a:ext uri="{FF2B5EF4-FFF2-40B4-BE49-F238E27FC236}">
                <a16:creationId xmlns:a16="http://schemas.microsoft.com/office/drawing/2014/main" id="{FCE7D77F-C2C1-EC41-B3F1-D75E7CEAFAB7}"/>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rot="14999731" flipV="1">
            <a:off x="9325630" y="5259304"/>
            <a:ext cx="506018" cy="45066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down)">
                                      <p:cBhvr>
                                        <p:cTn id="10" dur="500"/>
                                        <p:tgtEl>
                                          <p:spTgt spid="50"/>
                                        </p:tgtEl>
                                      </p:cBhvr>
                                    </p:animEffect>
                                  </p:childTnLst>
                                </p:cTn>
                              </p:par>
                              <p:par>
                                <p:cTn id="11" presetID="22" presetClass="entr" presetSubtype="4"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down)">
                                      <p:cBhvr>
                                        <p:cTn id="13" dur="500"/>
                                        <p:tgtEl>
                                          <p:spTgt spid="51"/>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500"/>
                                        <p:tgtEl>
                                          <p:spTgt spid="3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par>
                                <p:cTn id="35" presetID="22" presetClass="entr" presetSubtype="4"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9" grpId="0" animBg="1"/>
      <p:bldP spid="30" grpId="0" animBg="1"/>
      <p:bldP spid="6" grpId="0" animBg="1"/>
      <p:bldP spid="33" grpId="0"/>
      <p:bldP spid="3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860605" y="274588"/>
            <a:ext cx="7268718" cy="1143000"/>
          </a:xfrm>
        </p:spPr>
        <p:txBody>
          <a:bodyPr/>
          <a:lstStyle/>
          <a:p>
            <a:pPr eaLnBrk="1" hangingPunct="1">
              <a:defRPr/>
            </a:pPr>
            <a:r>
              <a:rPr lang="en-US" noProof="0" dirty="0">
                <a:effectLst>
                  <a:outerShdw blurRad="38100" dist="38100" dir="2700000" algn="tl">
                    <a:srgbClr val="FFFFFF"/>
                  </a:outerShdw>
                </a:effectLst>
                <a:latin typeface="Arial Rounded MT Bold" pitchFamily="34" charset="0"/>
              </a:rPr>
              <a:t>…and more solar </a:t>
            </a:r>
            <a:r>
              <a:rPr lang="en-US" dirty="0">
                <a:effectLst>
                  <a:outerShdw blurRad="38100" dist="38100" dir="2700000" algn="tl">
                    <a:srgbClr val="FFFFFF"/>
                  </a:outerShdw>
                </a:effectLst>
              </a:rPr>
              <a:t>a</a:t>
            </a:r>
            <a:r>
              <a:rPr lang="en-US" noProof="0" dirty="0" err="1">
                <a:effectLst>
                  <a:outerShdw blurRad="38100" dist="38100" dir="2700000" algn="tl">
                    <a:srgbClr val="FFFFFF"/>
                  </a:outerShdw>
                </a:effectLst>
                <a:latin typeface="Arial Rounded MT Bold" pitchFamily="34" charset="0"/>
              </a:rPr>
              <a:t>xions</a:t>
            </a:r>
            <a:endParaRPr lang="en-US" noProof="0" dirty="0">
              <a:effectLst>
                <a:outerShdw blurRad="38100" dist="38100" dir="2700000" algn="tl">
                  <a:srgbClr val="FFFFFF"/>
                </a:outerShdw>
              </a:effectLst>
              <a:latin typeface="Arial Rounded MT Bold" pitchFamily="34" charset="0"/>
            </a:endParaRPr>
          </a:p>
        </p:txBody>
      </p:sp>
      <p:sp>
        <p:nvSpPr>
          <p:cNvPr id="115715" name="Rectangle 3"/>
          <p:cNvSpPr>
            <a:spLocks noGrp="1" noChangeArrowheads="1"/>
          </p:cNvSpPr>
          <p:nvPr>
            <p:ph idx="1"/>
          </p:nvPr>
        </p:nvSpPr>
        <p:spPr>
          <a:xfrm>
            <a:off x="902970" y="1412776"/>
            <a:ext cx="6593157" cy="1575754"/>
          </a:xfrm>
        </p:spPr>
        <p:txBody>
          <a:bodyPr/>
          <a:lstStyle/>
          <a:p>
            <a:pPr eaLnBrk="1" hangingPunct="1">
              <a:defRPr/>
            </a:pPr>
            <a:r>
              <a:rPr lang="en-US" sz="2000" noProof="0" dirty="0">
                <a:latin typeface="Arial Rounded MT Bold" pitchFamily="34" charset="0"/>
              </a:rPr>
              <a:t>Via </a:t>
            </a:r>
            <a:r>
              <a:rPr lang="en-US" sz="2000" noProof="0" dirty="0">
                <a:solidFill>
                  <a:schemeClr val="accent1"/>
                </a:solidFill>
                <a:latin typeface="Arial Rounded MT Bold" pitchFamily="34" charset="0"/>
              </a:rPr>
              <a:t>axion-nucleon couplings</a:t>
            </a:r>
            <a:r>
              <a:rPr lang="en-US" sz="2000" noProof="0" dirty="0">
                <a:latin typeface="Arial Rounded MT Bold" pitchFamily="34" charset="0"/>
              </a:rPr>
              <a:t>: monochromatic lines from nuclear transitions:</a:t>
            </a:r>
          </a:p>
          <a:p>
            <a:pPr lvl="1" eaLnBrk="1" hangingPunct="1">
              <a:defRPr/>
            </a:pPr>
            <a:r>
              <a:rPr lang="en-US" sz="1600" dirty="0"/>
              <a:t>E.g. 14.4 keV axions emitted in the M1 transition of Fe-57 nuclei, MeV axions from 7Li and D(</a:t>
            </a:r>
            <a:r>
              <a:rPr lang="en-US" sz="1600" dirty="0" err="1"/>
              <a:t>p;</a:t>
            </a:r>
            <a:r>
              <a:rPr lang="en-US" sz="1600" dirty="0" err="1">
                <a:latin typeface="Symbol" pitchFamily="2" charset="2"/>
              </a:rPr>
              <a:t>g</a:t>
            </a:r>
            <a:r>
              <a:rPr lang="en-US" sz="1600" dirty="0"/>
              <a:t>)</a:t>
            </a:r>
            <a:r>
              <a:rPr lang="en-US" sz="1600" baseline="30000" dirty="0"/>
              <a:t>3</a:t>
            </a:r>
            <a:r>
              <a:rPr lang="en-US" sz="1600" dirty="0"/>
              <a:t>He nuclear transitions or Tm-169.</a:t>
            </a:r>
            <a:endParaRPr lang="en-US" sz="2000" dirty="0"/>
          </a:p>
          <a:p>
            <a:pPr eaLnBrk="1" hangingPunct="1">
              <a:defRPr/>
            </a:pPr>
            <a:endParaRPr lang="en-US" sz="2000" noProof="0" dirty="0">
              <a:latin typeface="Arial Rounded MT Bold" pitchFamily="34" charset="0"/>
            </a:endParaRPr>
          </a:p>
          <a:p>
            <a:pPr eaLnBrk="1" hangingPunct="1">
              <a:defRPr/>
            </a:pPr>
            <a:r>
              <a:rPr lang="en-US" sz="2000" noProof="0" dirty="0">
                <a:latin typeface="Arial Rounded MT Bold" pitchFamily="34" charset="0"/>
              </a:rPr>
              <a:t>More </a:t>
            </a:r>
            <a:r>
              <a:rPr lang="en-US" sz="2000" dirty="0"/>
              <a:t>recently proposed: p</a:t>
            </a:r>
            <a:r>
              <a:rPr lang="en-US" sz="2000" noProof="0" dirty="0" err="1">
                <a:latin typeface="Arial Rounded MT Bold" pitchFamily="34" charset="0"/>
              </a:rPr>
              <a:t>hotons</a:t>
            </a:r>
            <a:r>
              <a:rPr lang="en-US" sz="2000" noProof="0" dirty="0">
                <a:latin typeface="Arial Rounded MT Bold" pitchFamily="34" charset="0"/>
              </a:rPr>
              <a:t> interacting with macroscopic solar </a:t>
            </a:r>
            <a:r>
              <a:rPr lang="en-US" sz="2000" dirty="0"/>
              <a:t>B-</a:t>
            </a:r>
            <a:r>
              <a:rPr lang="en-US" sz="2000" noProof="0" dirty="0">
                <a:latin typeface="Arial Rounded MT Bold" pitchFamily="34" charset="0"/>
              </a:rPr>
              <a:t>fields. </a:t>
            </a:r>
            <a:endParaRPr lang="en-US" sz="1600" noProof="0" dirty="0">
              <a:latin typeface="Arial Rounded MT Bold" pitchFamily="34" charset="0"/>
            </a:endParaRPr>
          </a:p>
          <a:p>
            <a:pPr eaLnBrk="1" hangingPunct="1">
              <a:defRPr/>
            </a:pPr>
            <a:endParaRPr lang="en-US" sz="2000" noProof="0" dirty="0">
              <a:latin typeface="Arial Rounded MT Bold" pitchFamily="34" charset="0"/>
            </a:endParaRPr>
          </a:p>
        </p:txBody>
      </p:sp>
      <p:pic>
        <p:nvPicPr>
          <p:cNvPr id="44"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8881898" y="-51911"/>
            <a:ext cx="3096344" cy="3096344"/>
          </a:xfrm>
          <a:prstGeom prst="rect">
            <a:avLst/>
          </a:prstGeom>
          <a:noFill/>
        </p:spPr>
      </p:pic>
      <p:grpSp>
        <p:nvGrpSpPr>
          <p:cNvPr id="45" name="63 Grupo"/>
          <p:cNvGrpSpPr/>
          <p:nvPr/>
        </p:nvGrpSpPr>
        <p:grpSpPr>
          <a:xfrm>
            <a:off x="7428656" y="1410489"/>
            <a:ext cx="3168352" cy="3960440"/>
            <a:chOff x="4572000" y="1484784"/>
            <a:chExt cx="3168352" cy="3960440"/>
          </a:xfrm>
        </p:grpSpPr>
        <p:cxnSp>
          <p:nvCxnSpPr>
            <p:cNvPr id="46" name="28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2" name="30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3" name="31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4" name="32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5" name="33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6" name="34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7" name="35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8" name="37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9" name="38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0" name="39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1" name="40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2" name="41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3" name="42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4"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115</a:t>
            </a:fld>
            <a:endParaRPr lang="es-ES"/>
          </a:p>
        </p:txBody>
      </p:sp>
      <p:pic>
        <p:nvPicPr>
          <p:cNvPr id="2050" name="Picture 2" descr="Figure">
            <a:extLst>
              <a:ext uri="{FF2B5EF4-FFF2-40B4-BE49-F238E27FC236}">
                <a16:creationId xmlns:a16="http://schemas.microsoft.com/office/drawing/2014/main" id="{80038B0D-2D89-3B42-AB0B-64CE1A2423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0674" y="3930769"/>
            <a:ext cx="3836996" cy="24208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C2F449E-C789-224A-87D3-D8B8249FFC18}"/>
                  </a:ext>
                </a:extLst>
              </p:cNvPr>
              <p:cNvSpPr/>
              <p:nvPr/>
            </p:nvSpPr>
            <p:spPr>
              <a:xfrm>
                <a:off x="839416" y="4040210"/>
                <a:ext cx="2981257" cy="2328266"/>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00B050"/>
                    </a:solidFill>
                    <a:latin typeface="Arial Rounded MT Bold" pitchFamily="34" charset="0"/>
                  </a:rPr>
                  <a:t>longitudinal and transversal plasmons conversion. </a:t>
                </a:r>
              </a:p>
              <a:p>
                <a:pPr marL="285750" indent="-285750">
                  <a:buFont typeface="Arial" panose="020B0604020202020204" pitchFamily="34" charset="0"/>
                  <a:buChar char="•"/>
                </a:pPr>
                <a:r>
                  <a:rPr lang="en-US" sz="1600" dirty="0">
                    <a:solidFill>
                      <a:srgbClr val="00B050"/>
                    </a:solidFill>
                    <a:latin typeface="Arial Rounded MT Bold" pitchFamily="34" charset="0"/>
                  </a:rPr>
                  <a:t>Depend on </a:t>
                </a:r>
                <a14:m>
                  <m:oMath xmlns:m="http://schemas.openxmlformats.org/officeDocument/2006/math">
                    <m:sSub>
                      <m:sSubPr>
                        <m:ctrlPr>
                          <a:rPr lang="en-US" sz="1600" i="1" smtClean="0">
                            <a:solidFill>
                              <a:srgbClr val="00B050"/>
                            </a:solidFill>
                            <a:latin typeface="Cambria Math" panose="02040503050406030204" pitchFamily="18" charset="0"/>
                          </a:rPr>
                        </m:ctrlPr>
                      </m:sSubPr>
                      <m:e>
                        <m:r>
                          <a:rPr lang="es-ES" sz="1600" b="1" i="1" smtClean="0">
                            <a:solidFill>
                              <a:srgbClr val="00B050"/>
                            </a:solidFill>
                            <a:latin typeface="Cambria Math" panose="02040503050406030204" pitchFamily="18" charset="0"/>
                          </a:rPr>
                          <m:t>𝒈</m:t>
                        </m:r>
                      </m:e>
                      <m:sub>
                        <m:r>
                          <a:rPr lang="es-ES" sz="1600" b="1" i="1" smtClean="0">
                            <a:solidFill>
                              <a:srgbClr val="00B050"/>
                            </a:solidFill>
                            <a:latin typeface="Cambria Math" panose="02040503050406030204" pitchFamily="18" charset="0"/>
                          </a:rPr>
                          <m:t>𝒂</m:t>
                        </m:r>
                        <m:r>
                          <a:rPr lang="es-ES" sz="1600" b="1" i="1" smtClean="0">
                            <a:solidFill>
                              <a:srgbClr val="00B050"/>
                            </a:solidFill>
                            <a:latin typeface="Cambria Math" panose="02040503050406030204" pitchFamily="18" charset="0"/>
                            <a:ea typeface="Cambria Math" panose="02040503050406030204" pitchFamily="18" charset="0"/>
                          </a:rPr>
                          <m:t>𝜸</m:t>
                        </m:r>
                      </m:sub>
                    </m:sSub>
                  </m:oMath>
                </a14:m>
                <a:r>
                  <a:rPr lang="en-US" sz="1600" dirty="0">
                    <a:solidFill>
                      <a:srgbClr val="00B050"/>
                    </a:solidFill>
                    <a:latin typeface="Arial Rounded MT Bold" pitchFamily="34" charset="0"/>
                  </a:rPr>
                  <a:t> !</a:t>
                </a:r>
              </a:p>
              <a:p>
                <a:pPr marL="285750" indent="-285750">
                  <a:buFont typeface="Arial" panose="020B0604020202020204" pitchFamily="34" charset="0"/>
                  <a:buChar char="•"/>
                </a:pPr>
                <a:r>
                  <a:rPr lang="en-US" sz="1600" dirty="0">
                    <a:solidFill>
                      <a:srgbClr val="00B050"/>
                    </a:solidFill>
                    <a:latin typeface="Arial Rounded MT Bold" pitchFamily="34" charset="0"/>
                  </a:rPr>
                  <a:t>TP depend on </a:t>
                </a:r>
                <a14:m>
                  <m:oMath xmlns:m="http://schemas.openxmlformats.org/officeDocument/2006/math">
                    <m:sSub>
                      <m:sSubPr>
                        <m:ctrlPr>
                          <a:rPr lang="en-US" sz="1600" i="1">
                            <a:solidFill>
                              <a:srgbClr val="00B050"/>
                            </a:solidFill>
                            <a:latin typeface="Cambria Math" panose="02040503050406030204" pitchFamily="18" charset="0"/>
                          </a:rPr>
                        </m:ctrlPr>
                      </m:sSubPr>
                      <m:e>
                        <m:r>
                          <a:rPr lang="es-ES" sz="1600" b="1" i="1" smtClean="0">
                            <a:solidFill>
                              <a:srgbClr val="00B050"/>
                            </a:solidFill>
                            <a:latin typeface="Cambria Math" panose="02040503050406030204" pitchFamily="18" charset="0"/>
                          </a:rPr>
                          <m:t>𝒎</m:t>
                        </m:r>
                      </m:e>
                      <m:sub>
                        <m:r>
                          <a:rPr lang="es-ES" sz="1600" i="1">
                            <a:solidFill>
                              <a:srgbClr val="00B050"/>
                            </a:solidFill>
                            <a:latin typeface="Cambria Math" panose="02040503050406030204" pitchFamily="18" charset="0"/>
                          </a:rPr>
                          <m:t>𝒂</m:t>
                        </m:r>
                      </m:sub>
                    </m:sSub>
                    <m:r>
                      <a:rPr lang="es-ES" sz="1600" i="1">
                        <a:solidFill>
                          <a:srgbClr val="00B050"/>
                        </a:solidFill>
                        <a:latin typeface="Cambria Math" panose="02040503050406030204" pitchFamily="18" charset="0"/>
                        <a:ea typeface="Cambria Math" panose="02040503050406030204" pitchFamily="18" charset="0"/>
                      </a:rPr>
                      <m:t> </m:t>
                    </m:r>
                  </m:oMath>
                </a14:m>
                <a:r>
                  <a:rPr lang="en-US" sz="1600" dirty="0">
                    <a:solidFill>
                      <a:srgbClr val="00B050"/>
                    </a:solidFill>
                    <a:latin typeface="Arial Rounded MT Bold" pitchFamily="34" charset="0"/>
                  </a:rPr>
                  <a:t>too</a:t>
                </a:r>
              </a:p>
              <a:p>
                <a:pPr marL="285750" indent="-285750">
                  <a:buFont typeface="Arial" panose="020B0604020202020204" pitchFamily="34" charset="0"/>
                  <a:buChar char="•"/>
                </a:pPr>
                <a:r>
                  <a:rPr lang="en-US" sz="1600" dirty="0">
                    <a:solidFill>
                      <a:srgbClr val="00B050"/>
                    </a:solidFill>
                    <a:latin typeface="Arial Rounded MT Bold" pitchFamily="34" charset="0"/>
                  </a:rPr>
                  <a:t>Depend on solar B-field. Poorly known but constrained:</a:t>
                </a:r>
              </a:p>
              <a:p>
                <a:pPr marL="285750" indent="-285750">
                  <a:buFont typeface="Arial" panose="020B0604020202020204" pitchFamily="34" charset="0"/>
                  <a:buChar char="•"/>
                </a:pPr>
                <a:endParaRPr lang="en-ES" sz="1600" dirty="0">
                  <a:solidFill>
                    <a:srgbClr val="00B050"/>
                  </a:solidFill>
                </a:endParaRPr>
              </a:p>
            </p:txBody>
          </p:sp>
        </mc:Choice>
        <mc:Fallback xmlns="">
          <p:sp>
            <p:nvSpPr>
              <p:cNvPr id="7" name="Rectangle 6">
                <a:extLst>
                  <a:ext uri="{FF2B5EF4-FFF2-40B4-BE49-F238E27FC236}">
                    <a16:creationId xmlns:a16="http://schemas.microsoft.com/office/drawing/2014/main" id="{9C2F449E-C789-224A-87D3-D8B8249FFC18}"/>
                  </a:ext>
                </a:extLst>
              </p:cNvPr>
              <p:cNvSpPr>
                <a:spLocks noRot="1" noChangeAspect="1" noMove="1" noResize="1" noEditPoints="1" noAdjustHandles="1" noChangeArrowheads="1" noChangeShapeType="1" noTextEdit="1"/>
              </p:cNvSpPr>
              <p:nvPr/>
            </p:nvSpPr>
            <p:spPr>
              <a:xfrm>
                <a:off x="839416" y="4040210"/>
                <a:ext cx="2981257" cy="2328266"/>
              </a:xfrm>
              <a:prstGeom prst="rect">
                <a:avLst/>
              </a:prstGeom>
              <a:blipFill>
                <a:blip r:embed="rId5"/>
                <a:stretch>
                  <a:fillRect l="-1277" t="-1087"/>
                </a:stretch>
              </a:blipFill>
            </p:spPr>
            <p:txBody>
              <a:bodyPr/>
              <a:lstStyle/>
              <a:p>
                <a:r>
                  <a:rPr lang="en-ES">
                    <a:noFill/>
                  </a:rPr>
                  <a:t> </a:t>
                </a:r>
              </a:p>
            </p:txBody>
          </p:sp>
        </mc:Fallback>
      </mc:AlternateContent>
    </p:spTree>
    <p:extLst>
      <p:ext uri="{BB962C8B-B14F-4D97-AF65-F5344CB8AC3E}">
        <p14:creationId xmlns:p14="http://schemas.microsoft.com/office/powerpoint/2010/main" val="1605910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8688288" y="0"/>
            <a:ext cx="3096344" cy="3096344"/>
          </a:xfrm>
          <a:prstGeom prst="rect">
            <a:avLst/>
          </a:prstGeom>
          <a:noFill/>
        </p:spPr>
      </p:pic>
      <p:grpSp>
        <p:nvGrpSpPr>
          <p:cNvPr id="2" name="Group 14"/>
          <p:cNvGrpSpPr>
            <a:grpSpLocks/>
          </p:cNvGrpSpPr>
          <p:nvPr/>
        </p:nvGrpSpPr>
        <p:grpSpPr bwMode="auto">
          <a:xfrm>
            <a:off x="4050630" y="3097438"/>
            <a:ext cx="4602163" cy="2563811"/>
            <a:chOff x="754" y="2102"/>
            <a:chExt cx="2899" cy="1615"/>
          </a:xfrm>
        </p:grpSpPr>
        <p:grpSp>
          <p:nvGrpSpPr>
            <p:cNvPr id="3" name="Group 15"/>
            <p:cNvGrpSpPr>
              <a:grpSpLocks/>
            </p:cNvGrpSpPr>
            <p:nvPr/>
          </p:nvGrpSpPr>
          <p:grpSpPr bwMode="auto">
            <a:xfrm>
              <a:off x="1007" y="3020"/>
              <a:ext cx="1175" cy="647"/>
              <a:chOff x="1007" y="3020"/>
              <a:chExt cx="1175" cy="647"/>
            </a:xfrm>
          </p:grpSpPr>
          <p:sp>
            <p:nvSpPr>
              <p:cNvPr id="1056" name="Rectangle 16"/>
              <p:cNvSpPr>
                <a:spLocks noChangeArrowheads="1"/>
              </p:cNvSpPr>
              <p:nvPr/>
            </p:nvSpPr>
            <p:spPr bwMode="auto">
              <a:xfrm rot="124485">
                <a:off x="1805" y="3020"/>
                <a:ext cx="96" cy="96"/>
              </a:xfrm>
              <a:prstGeom prst="rect">
                <a:avLst/>
              </a:prstGeom>
              <a:solidFill>
                <a:schemeClr val="bg1"/>
              </a:solidFill>
              <a:ln w="9525">
                <a:solidFill>
                  <a:schemeClr val="bg1"/>
                </a:solidFill>
                <a:miter lim="800000"/>
                <a:headEnd/>
                <a:tailEnd/>
              </a:ln>
            </p:spPr>
            <p:txBody>
              <a:bodyPr wrap="none" anchor="ctr"/>
              <a:lstStyle/>
              <a:p>
                <a:endParaRPr lang="es-ES"/>
              </a:p>
            </p:txBody>
          </p:sp>
          <p:sp>
            <p:nvSpPr>
              <p:cNvPr id="1057" name="Freeform 17"/>
              <p:cNvSpPr>
                <a:spLocks noChangeAspect="1"/>
              </p:cNvSpPr>
              <p:nvPr/>
            </p:nvSpPr>
            <p:spPr bwMode="auto">
              <a:xfrm rot="-2161139">
                <a:off x="1007" y="3215"/>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sp>
            <p:nvSpPr>
              <p:cNvPr id="1058" name="Rectangle 18"/>
              <p:cNvSpPr>
                <a:spLocks noChangeArrowheads="1"/>
              </p:cNvSpPr>
              <p:nvPr/>
            </p:nvSpPr>
            <p:spPr bwMode="auto">
              <a:xfrm rot="124485">
                <a:off x="1112" y="3571"/>
                <a:ext cx="96" cy="96"/>
              </a:xfrm>
              <a:prstGeom prst="rect">
                <a:avLst/>
              </a:prstGeom>
              <a:solidFill>
                <a:schemeClr val="tx2"/>
              </a:solidFill>
              <a:ln w="9525">
                <a:noFill/>
                <a:miter lim="800000"/>
                <a:headEnd/>
                <a:tailEnd/>
              </a:ln>
            </p:spPr>
            <p:txBody>
              <a:bodyPr wrap="none" anchor="ctr"/>
              <a:lstStyle/>
              <a:p>
                <a:endParaRPr lang="es-ES"/>
              </a:p>
            </p:txBody>
          </p:sp>
        </p:grpSp>
        <p:grpSp>
          <p:nvGrpSpPr>
            <p:cNvPr id="4" name="Group 19"/>
            <p:cNvGrpSpPr>
              <a:grpSpLocks/>
            </p:cNvGrpSpPr>
            <p:nvPr/>
          </p:nvGrpSpPr>
          <p:grpSpPr bwMode="auto">
            <a:xfrm>
              <a:off x="754" y="2102"/>
              <a:ext cx="2899" cy="1615"/>
              <a:chOff x="754" y="2102"/>
              <a:chExt cx="2899" cy="1615"/>
            </a:xfrm>
          </p:grpSpPr>
          <p:sp>
            <p:nvSpPr>
              <p:cNvPr id="1050" name="Freeform 24"/>
              <p:cNvSpPr>
                <a:spLocks noChangeAspect="1"/>
              </p:cNvSpPr>
              <p:nvPr/>
            </p:nvSpPr>
            <p:spPr bwMode="auto">
              <a:xfrm rot="19438861">
                <a:off x="1721" y="2700"/>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grpSp>
            <p:nvGrpSpPr>
              <p:cNvPr id="5" name="Group 20"/>
              <p:cNvGrpSpPr>
                <a:grpSpLocks/>
              </p:cNvGrpSpPr>
              <p:nvPr/>
            </p:nvGrpSpPr>
            <p:grpSpPr bwMode="auto">
              <a:xfrm>
                <a:off x="1441" y="2102"/>
                <a:ext cx="2212" cy="599"/>
                <a:chOff x="1441" y="2102"/>
                <a:chExt cx="2212" cy="599"/>
              </a:xfrm>
            </p:grpSpPr>
            <p:sp>
              <p:nvSpPr>
                <p:cNvPr id="1055" name="Text Box 22"/>
                <p:cNvSpPr txBox="1">
                  <a:spLocks noChangeArrowheads="1"/>
                </p:cNvSpPr>
                <p:nvPr/>
              </p:nvSpPr>
              <p:spPr bwMode="auto">
                <a:xfrm rot="19463872">
                  <a:off x="1441" y="2102"/>
                  <a:ext cx="1950" cy="213"/>
                </a:xfrm>
                <a:prstGeom prst="rect">
                  <a:avLst/>
                </a:prstGeom>
                <a:noFill/>
                <a:ln w="9525">
                  <a:noFill/>
                  <a:miter lim="800000"/>
                  <a:headEnd/>
                  <a:tailEnd/>
                </a:ln>
              </p:spPr>
              <p:txBody>
                <a:bodyPr wrap="none">
                  <a:spAutoFit/>
                </a:bodyPr>
                <a:lstStyle/>
                <a:p>
                  <a:r>
                    <a:rPr lang="en-US" sz="1600" b="0" dirty="0">
                      <a:latin typeface="Arial Rounded MT Bold" pitchFamily="34" charset="0"/>
                    </a:rPr>
                    <a:t>Transverse magnetic field (B)</a:t>
                  </a:r>
                </a:p>
              </p:txBody>
            </p:sp>
            <p:sp>
              <p:nvSpPr>
                <p:cNvPr id="1054" name="Rectangle 21"/>
                <p:cNvSpPr>
                  <a:spLocks noChangeArrowheads="1"/>
                </p:cNvSpPr>
                <p:nvPr/>
              </p:nvSpPr>
              <p:spPr bwMode="auto">
                <a:xfrm rot="19439546">
                  <a:off x="1637" y="2221"/>
                  <a:ext cx="2016" cy="480"/>
                </a:xfrm>
                <a:prstGeom prst="rect">
                  <a:avLst/>
                </a:prstGeom>
                <a:noFill/>
                <a:ln w="28575">
                  <a:solidFill>
                    <a:srgbClr val="FF9900"/>
                  </a:solidFill>
                  <a:miter lim="800000"/>
                  <a:headEnd/>
                  <a:tailEnd/>
                </a:ln>
              </p:spPr>
              <p:txBody>
                <a:bodyPr wrap="none" anchor="ctr"/>
                <a:lstStyle/>
                <a:p>
                  <a:endParaRPr lang="es-ES"/>
                </a:p>
              </p:txBody>
            </p:sp>
          </p:grpSp>
          <p:sp>
            <p:nvSpPr>
              <p:cNvPr id="1049" name="AutoShape 23"/>
              <p:cNvSpPr>
                <a:spLocks noChangeArrowheads="1"/>
              </p:cNvSpPr>
              <p:nvPr/>
            </p:nvSpPr>
            <p:spPr bwMode="auto">
              <a:xfrm>
                <a:off x="2736" y="2304"/>
                <a:ext cx="96" cy="144"/>
              </a:xfrm>
              <a:prstGeom prst="irregularSeal2">
                <a:avLst/>
              </a:prstGeom>
              <a:solidFill>
                <a:srgbClr val="FF3300"/>
              </a:solidFill>
              <a:ln w="9525">
                <a:solidFill>
                  <a:srgbClr val="000000"/>
                </a:solidFill>
                <a:miter lim="800000"/>
                <a:headEnd/>
                <a:tailEnd/>
              </a:ln>
            </p:spPr>
            <p:txBody>
              <a:bodyPr wrap="none" anchor="ctr"/>
              <a:lstStyle/>
              <a:p>
                <a:endParaRPr lang="es-ES"/>
              </a:p>
            </p:txBody>
          </p:sp>
          <p:sp>
            <p:nvSpPr>
              <p:cNvPr id="1051" name="Text Box 25"/>
              <p:cNvSpPr txBox="1">
                <a:spLocks noChangeArrowheads="1"/>
              </p:cNvSpPr>
              <p:nvPr/>
            </p:nvSpPr>
            <p:spPr bwMode="auto">
              <a:xfrm rot="19513217">
                <a:off x="1255" y="2985"/>
                <a:ext cx="464" cy="233"/>
              </a:xfrm>
              <a:prstGeom prst="rect">
                <a:avLst/>
              </a:prstGeom>
              <a:noFill/>
              <a:ln w="9525">
                <a:noFill/>
                <a:miter lim="800000"/>
                <a:headEnd/>
                <a:tailEnd/>
              </a:ln>
            </p:spPr>
            <p:txBody>
              <a:bodyPr wrap="none">
                <a:spAutoFit/>
              </a:bodyPr>
              <a:lstStyle/>
              <a:p>
                <a:r>
                  <a:rPr lang="en-US" b="0" dirty="0">
                    <a:latin typeface="Arial Rounded MT Bold" pitchFamily="34" charset="0"/>
                  </a:rPr>
                  <a:t>X ray</a:t>
                </a:r>
              </a:p>
            </p:txBody>
          </p:sp>
          <p:sp>
            <p:nvSpPr>
              <p:cNvPr id="1052" name="Rectangle 26"/>
              <p:cNvSpPr>
                <a:spLocks noChangeArrowheads="1"/>
              </p:cNvSpPr>
              <p:nvPr/>
            </p:nvSpPr>
            <p:spPr bwMode="auto">
              <a:xfrm rot="19423512">
                <a:off x="991" y="3285"/>
                <a:ext cx="456" cy="432"/>
              </a:xfrm>
              <a:prstGeom prst="rect">
                <a:avLst/>
              </a:prstGeom>
              <a:solidFill>
                <a:srgbClr val="FFC000"/>
              </a:solidFill>
              <a:ln w="38100">
                <a:solidFill>
                  <a:schemeClr val="accent2"/>
                </a:solidFill>
                <a:miter lim="800000"/>
                <a:headEnd/>
                <a:tailEnd/>
              </a:ln>
            </p:spPr>
            <p:txBody>
              <a:bodyPr wrap="none" anchor="ctr"/>
              <a:lstStyle/>
              <a:p>
                <a:endParaRPr lang="es-ES"/>
              </a:p>
            </p:txBody>
          </p:sp>
          <p:sp>
            <p:nvSpPr>
              <p:cNvPr id="1053" name="Text Box 27"/>
              <p:cNvSpPr txBox="1">
                <a:spLocks noChangeArrowheads="1"/>
              </p:cNvSpPr>
              <p:nvPr/>
            </p:nvSpPr>
            <p:spPr bwMode="auto">
              <a:xfrm rot="19338554">
                <a:off x="754" y="3052"/>
                <a:ext cx="519" cy="291"/>
              </a:xfrm>
              <a:prstGeom prst="rect">
                <a:avLst/>
              </a:prstGeom>
              <a:noFill/>
              <a:ln w="9525">
                <a:noFill/>
                <a:miter lim="800000"/>
                <a:headEnd/>
                <a:tailEnd/>
              </a:ln>
            </p:spPr>
            <p:txBody>
              <a:bodyPr wrap="none">
                <a:spAutoFit/>
              </a:bodyPr>
              <a:lstStyle/>
              <a:p>
                <a:pPr algn="ctr"/>
                <a:r>
                  <a:rPr lang="en-US" sz="1200" dirty="0">
                    <a:latin typeface="Arial Rounded MT Bold" pitchFamily="34" charset="0"/>
                  </a:rPr>
                  <a:t>X ray</a:t>
                </a:r>
              </a:p>
              <a:p>
                <a:pPr algn="ctr"/>
                <a:r>
                  <a:rPr lang="en-US" sz="1200" dirty="0">
                    <a:latin typeface="Arial Rounded MT Bold" pitchFamily="34" charset="0"/>
                  </a:rPr>
                  <a:t>detector</a:t>
                </a:r>
              </a:p>
            </p:txBody>
          </p:sp>
        </p:grpSp>
      </p:grpSp>
      <p:sp>
        <p:nvSpPr>
          <p:cNvPr id="285726" name="Line 30"/>
          <p:cNvSpPr>
            <a:spLocks noChangeShapeType="1"/>
          </p:cNvSpPr>
          <p:nvPr/>
        </p:nvSpPr>
        <p:spPr bwMode="auto">
          <a:xfrm flipV="1">
            <a:off x="6204520" y="3140968"/>
            <a:ext cx="2438400" cy="1752600"/>
          </a:xfrm>
          <a:prstGeom prst="line">
            <a:avLst/>
          </a:prstGeom>
          <a:noFill/>
          <a:ln w="9525">
            <a:solidFill>
              <a:srgbClr val="FF9900"/>
            </a:solidFill>
            <a:round/>
            <a:headEnd type="triangle" w="med" len="med"/>
            <a:tailEnd type="triangle" w="med" len="med"/>
          </a:ln>
        </p:spPr>
        <p:txBody>
          <a:bodyPr/>
          <a:lstStyle/>
          <a:p>
            <a:endParaRPr lang="es-ES"/>
          </a:p>
        </p:txBody>
      </p:sp>
      <p:sp>
        <p:nvSpPr>
          <p:cNvPr id="285727" name="Rectangle 31"/>
          <p:cNvSpPr>
            <a:spLocks noChangeArrowheads="1"/>
          </p:cNvSpPr>
          <p:nvPr/>
        </p:nvSpPr>
        <p:spPr bwMode="auto">
          <a:xfrm rot="-2049352">
            <a:off x="7423720" y="3979169"/>
            <a:ext cx="300038" cy="366713"/>
          </a:xfrm>
          <a:prstGeom prst="rect">
            <a:avLst/>
          </a:prstGeom>
          <a:noFill/>
          <a:ln w="9525">
            <a:noFill/>
            <a:miter lim="800000"/>
            <a:headEnd/>
            <a:tailEnd/>
          </a:ln>
        </p:spPr>
        <p:txBody>
          <a:bodyPr wrap="none">
            <a:spAutoFit/>
          </a:bodyPr>
          <a:lstStyle/>
          <a:p>
            <a:r>
              <a:rPr lang="en-US" b="0">
                <a:solidFill>
                  <a:srgbClr val="FF9900"/>
                </a:solidFill>
                <a:latin typeface="Trebuchet MS" pitchFamily="34" charset="0"/>
              </a:rPr>
              <a:t>L</a:t>
            </a:r>
          </a:p>
        </p:txBody>
      </p:sp>
      <p:sp>
        <p:nvSpPr>
          <p:cNvPr id="1045" name="Rectangle 37"/>
          <p:cNvSpPr>
            <a:spLocks noChangeArrowheads="1"/>
          </p:cNvSpPr>
          <p:nvPr/>
        </p:nvSpPr>
        <p:spPr bwMode="auto">
          <a:xfrm>
            <a:off x="1981200" y="274638"/>
            <a:ext cx="7427168" cy="1143000"/>
          </a:xfrm>
          <a:prstGeom prst="rect">
            <a:avLst/>
          </a:prstGeom>
          <a:noFill/>
          <a:ln w="9525">
            <a:noFill/>
            <a:miter lim="800000"/>
            <a:headEnd/>
            <a:tailEnd/>
          </a:ln>
        </p:spPr>
        <p:txBody>
          <a:bodyPr anchor="ctr"/>
          <a:lstStyle/>
          <a:p>
            <a:pPr algn="ctr"/>
            <a:r>
              <a:rPr lang="en-GB" sz="4400" b="0" dirty="0">
                <a:latin typeface="Arial Rounded MT Bold" pitchFamily="34" charset="0"/>
              </a:rPr>
              <a:t>Axion </a:t>
            </a:r>
            <a:r>
              <a:rPr lang="en-GB" sz="4400" b="0" dirty="0" err="1">
                <a:latin typeface="Arial Rounded MT Bold" pitchFamily="34" charset="0"/>
              </a:rPr>
              <a:t>helioscopes</a:t>
            </a:r>
            <a:endParaRPr lang="en-GB" sz="4400" b="0" dirty="0">
              <a:latin typeface="Arial Rounded MT Bold" pitchFamily="34" charset="0"/>
            </a:endParaRPr>
          </a:p>
        </p:txBody>
      </p:sp>
      <p:grpSp>
        <p:nvGrpSpPr>
          <p:cNvPr id="6" name="84 Grupo"/>
          <p:cNvGrpSpPr/>
          <p:nvPr/>
        </p:nvGrpSpPr>
        <p:grpSpPr>
          <a:xfrm>
            <a:off x="6924600" y="1340768"/>
            <a:ext cx="3312368" cy="4176464"/>
            <a:chOff x="4283968" y="1340768"/>
            <a:chExt cx="3312368" cy="4176464"/>
          </a:xfrm>
        </p:grpSpPr>
        <p:grpSp>
          <p:nvGrpSpPr>
            <p:cNvPr id="7" name="61 Grupo"/>
            <p:cNvGrpSpPr/>
            <p:nvPr/>
          </p:nvGrpSpPr>
          <p:grpSpPr>
            <a:xfrm>
              <a:off x="4427984" y="1556792"/>
              <a:ext cx="3168352" cy="3960440"/>
              <a:chOff x="4572000" y="1484784"/>
              <a:chExt cx="3168352" cy="3960440"/>
            </a:xfrm>
          </p:grpSpPr>
          <p:cxnSp>
            <p:nvCxnSpPr>
              <p:cNvPr id="63" name="62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6"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cxnSp>
          <p:nvCxnSpPr>
            <p:cNvPr id="77" name="76 Conector recto de flecha"/>
            <p:cNvCxnSpPr/>
            <p:nvPr/>
          </p:nvCxnSpPr>
          <p:spPr>
            <a:xfrm flipH="1">
              <a:off x="4355976" y="1556792"/>
              <a:ext cx="2880320" cy="108012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flipH="1">
              <a:off x="4283968" y="1484784"/>
              <a:ext cx="2952328" cy="86409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H="1">
              <a:off x="4427984" y="1412776"/>
              <a:ext cx="2880320" cy="60308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4580384" y="1340768"/>
              <a:ext cx="2727920" cy="36004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7" name="46 CuadroTexto"/>
          <p:cNvSpPr txBox="1"/>
          <p:nvPr/>
        </p:nvSpPr>
        <p:spPr>
          <a:xfrm>
            <a:off x="979850" y="1412776"/>
            <a:ext cx="4468078" cy="1477328"/>
          </a:xfrm>
          <a:prstGeom prst="rect">
            <a:avLst/>
          </a:prstGeom>
          <a:noFill/>
        </p:spPr>
        <p:txBody>
          <a:bodyPr wrap="square" rtlCol="0">
            <a:spAutoFit/>
          </a:bodyPr>
          <a:lstStyle/>
          <a:p>
            <a:r>
              <a:rPr lang="fr-FR" b="0" dirty="0">
                <a:latin typeface="Arial Rounded MT Bold" pitchFamily="34" charset="0"/>
              </a:rPr>
              <a:t>Axion helioscope concept</a:t>
            </a:r>
          </a:p>
          <a:p>
            <a:r>
              <a:rPr lang="fr-FR" b="0" dirty="0">
                <a:latin typeface="Arial Rounded MT Bold" pitchFamily="34" charset="0"/>
              </a:rPr>
              <a:t>P. Sikivie, 1983</a:t>
            </a:r>
          </a:p>
          <a:p>
            <a:r>
              <a:rPr lang="fr-FR" b="0" dirty="0">
                <a:latin typeface="Arial Rounded MT Bold" pitchFamily="34" charset="0"/>
              </a:rPr>
              <a:t>+ K. van Bibber, G. Raffelt, et al. (1989) </a:t>
            </a:r>
          </a:p>
          <a:p>
            <a:r>
              <a:rPr lang="fr-FR" b="0" dirty="0">
                <a:latin typeface="Arial Rounded MT Bold" pitchFamily="34" charset="0"/>
              </a:rPr>
              <a:t>(use of buffer </a:t>
            </a:r>
            <a:r>
              <a:rPr lang="fr-FR" b="0" dirty="0" err="1">
                <a:latin typeface="Arial Rounded MT Bold" pitchFamily="34" charset="0"/>
              </a:rPr>
              <a:t>gas</a:t>
            </a:r>
            <a:r>
              <a:rPr lang="fr-FR" b="0" dirty="0">
                <a:latin typeface="Arial Rounded MT Bold" pitchFamily="34" charset="0"/>
              </a:rPr>
              <a:t>)</a:t>
            </a:r>
          </a:p>
          <a:p>
            <a:endParaRPr lang="es-ES" dirty="0"/>
          </a:p>
        </p:txBody>
      </p:sp>
      <p:sp>
        <p:nvSpPr>
          <p:cNvPr id="9" name="Marcador de fecha 8"/>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10" name="Marcador de pie de página 9"/>
          <p:cNvSpPr>
            <a:spLocks noGrp="1"/>
          </p:cNvSpPr>
          <p:nvPr>
            <p:ph type="ftr" sz="quarter" idx="11"/>
          </p:nvPr>
        </p:nvSpPr>
        <p:spPr/>
        <p:txBody>
          <a:bodyPr/>
          <a:lstStyle/>
          <a:p>
            <a:pPr>
              <a:defRPr/>
            </a:pPr>
            <a:r>
              <a:rPr lang="es-ES" b="0" dirty="0"/>
              <a:t>Igor G. Irastorza / CAPA - Zaragoza</a:t>
            </a:r>
          </a:p>
        </p:txBody>
      </p:sp>
      <p:sp>
        <p:nvSpPr>
          <p:cNvPr id="11" name="Marcador de número de diapositiva 10"/>
          <p:cNvSpPr>
            <a:spLocks noGrp="1"/>
          </p:cNvSpPr>
          <p:nvPr>
            <p:ph type="sldNum" sz="quarter" idx="12"/>
          </p:nvPr>
        </p:nvSpPr>
        <p:spPr/>
        <p:txBody>
          <a:bodyPr/>
          <a:lstStyle/>
          <a:p>
            <a:pPr>
              <a:defRPr/>
            </a:pPr>
            <a:fld id="{14F4884A-0C09-42C2-B45D-A9184981C5AB}" type="slidenum">
              <a:rPr lang="es-ES" b="0" smtClean="0"/>
              <a:pPr>
                <a:defRPr/>
              </a:pPr>
              <a:t>116</a:t>
            </a:fld>
            <a:endParaRPr lang="es-ES" b="0"/>
          </a:p>
        </p:txBody>
      </p:sp>
      <p:pic>
        <p:nvPicPr>
          <p:cNvPr id="48" name="Picture 167">
            <a:extLst>
              <a:ext uri="{FF2B5EF4-FFF2-40B4-BE49-F238E27FC236}">
                <a16:creationId xmlns:a16="http://schemas.microsoft.com/office/drawing/2014/main" id="{24A33C53-C59D-6942-B5B7-5A8902D88CC1}"/>
              </a:ext>
            </a:extLst>
          </p:cNvPr>
          <p:cNvPicPr>
            <a:picLocks noChangeAspect="1" noChangeArrowheads="1"/>
          </p:cNvPicPr>
          <p:nvPr/>
        </p:nvPicPr>
        <p:blipFill>
          <a:blip r:embed="rId4" cstate="print"/>
          <a:srcRect l="26563" t="23958" r="16406" b="16667"/>
          <a:stretch>
            <a:fillRect/>
          </a:stretch>
        </p:blipFill>
        <p:spPr bwMode="auto">
          <a:xfrm>
            <a:off x="7709495" y="3415843"/>
            <a:ext cx="1068508" cy="90236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12" name="Picture 11">
            <a:extLst>
              <a:ext uri="{FF2B5EF4-FFF2-40B4-BE49-F238E27FC236}">
                <a16:creationId xmlns:a16="http://schemas.microsoft.com/office/drawing/2014/main" id="{52A60D90-AD54-9A46-9F13-DBEED421AFB2}"/>
              </a:ext>
            </a:extLst>
          </p:cNvPr>
          <p:cNvPicPr>
            <a:picLocks noChangeAspect="1"/>
          </p:cNvPicPr>
          <p:nvPr/>
        </p:nvPicPr>
        <p:blipFill rotWithShape="1">
          <a:blip r:embed="rId5"/>
          <a:srcRect r="38929"/>
          <a:stretch/>
        </p:blipFill>
        <p:spPr>
          <a:xfrm>
            <a:off x="1251341" y="2868261"/>
            <a:ext cx="3961767" cy="763196"/>
          </a:xfrm>
          <a:prstGeom prst="rect">
            <a:avLst/>
          </a:prstGeom>
        </p:spPr>
      </p:pic>
      <p:pic>
        <p:nvPicPr>
          <p:cNvPr id="52" name="Picture 51">
            <a:extLst>
              <a:ext uri="{FF2B5EF4-FFF2-40B4-BE49-F238E27FC236}">
                <a16:creationId xmlns:a16="http://schemas.microsoft.com/office/drawing/2014/main" id="{AB30F42B-F420-F447-8010-21B643F5E801}"/>
              </a:ext>
            </a:extLst>
          </p:cNvPr>
          <p:cNvPicPr>
            <a:picLocks noChangeAspect="1"/>
          </p:cNvPicPr>
          <p:nvPr/>
        </p:nvPicPr>
        <p:blipFill rotWithShape="1">
          <a:blip r:embed="rId5"/>
          <a:srcRect l="61000"/>
          <a:stretch/>
        </p:blipFill>
        <p:spPr>
          <a:xfrm>
            <a:off x="2466922" y="3517151"/>
            <a:ext cx="2530026" cy="763196"/>
          </a:xfrm>
          <a:prstGeom prst="rect">
            <a:avLst/>
          </a:prstGeom>
        </p:spPr>
      </p:pic>
      <p:pic>
        <p:nvPicPr>
          <p:cNvPr id="53" name="Graphic 52" descr="Line arrow Clockwise curve">
            <a:extLst>
              <a:ext uri="{FF2B5EF4-FFF2-40B4-BE49-F238E27FC236}">
                <a16:creationId xmlns:a16="http://schemas.microsoft.com/office/drawing/2014/main" id="{DFBAB804-B40A-7742-A2BE-3AD66A72099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189073" flipH="1" flipV="1">
            <a:off x="4028132" y="4162257"/>
            <a:ext cx="474878" cy="505613"/>
          </a:xfrm>
          <a:prstGeom prst="rect">
            <a:avLst/>
          </a:prstGeom>
        </p:spPr>
      </p:pic>
      <p:sp>
        <p:nvSpPr>
          <p:cNvPr id="54" name="Rectangle 53">
            <a:extLst>
              <a:ext uri="{FF2B5EF4-FFF2-40B4-BE49-F238E27FC236}">
                <a16:creationId xmlns:a16="http://schemas.microsoft.com/office/drawing/2014/main" id="{376CD3B1-5498-854E-92F9-7483F7D15C52}"/>
              </a:ext>
            </a:extLst>
          </p:cNvPr>
          <p:cNvSpPr/>
          <p:nvPr/>
        </p:nvSpPr>
        <p:spPr>
          <a:xfrm>
            <a:off x="5865073" y="5172248"/>
            <a:ext cx="2482549" cy="523220"/>
          </a:xfrm>
          <a:prstGeom prst="rect">
            <a:avLst/>
          </a:prstGeom>
        </p:spPr>
        <p:txBody>
          <a:bodyPr wrap="square">
            <a:spAutoFit/>
          </a:bodyPr>
          <a:lstStyle/>
          <a:p>
            <a:pPr algn="ctr"/>
            <a:r>
              <a:rPr lang="es-ES" sz="1400" b="0" dirty="0" err="1">
                <a:solidFill>
                  <a:srgbClr val="00B050"/>
                </a:solidFill>
                <a:latin typeface="Arial Rounded MT Bold" pitchFamily="34" charset="0"/>
              </a:rPr>
              <a:t>Photons</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keep</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the</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same</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energy</a:t>
            </a:r>
            <a:r>
              <a:rPr lang="es-ES" sz="1400" b="0" dirty="0">
                <a:solidFill>
                  <a:srgbClr val="00B050"/>
                </a:solidFill>
                <a:latin typeface="Arial Rounded MT Bold" pitchFamily="34" charset="0"/>
              </a:rPr>
              <a:t> as </a:t>
            </a:r>
            <a:r>
              <a:rPr lang="es-ES" sz="1400" b="0" dirty="0" err="1">
                <a:solidFill>
                  <a:srgbClr val="00B050"/>
                </a:solidFill>
                <a:latin typeface="Arial Rounded MT Bold" pitchFamily="34" charset="0"/>
              </a:rPr>
              <a:t>incoming</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axions</a:t>
            </a:r>
            <a:endParaRPr lang="en-GB" sz="1400" b="0" dirty="0">
              <a:solidFill>
                <a:srgbClr val="00B050"/>
              </a:solidFill>
              <a:latin typeface="Arial Rounded MT Bold" pitchFamily="34" charset="0"/>
            </a:endParaRPr>
          </a:p>
        </p:txBody>
      </p:sp>
      <p:sp>
        <p:nvSpPr>
          <p:cNvPr id="55" name="Rectangle 54">
            <a:extLst>
              <a:ext uri="{FF2B5EF4-FFF2-40B4-BE49-F238E27FC236}">
                <a16:creationId xmlns:a16="http://schemas.microsoft.com/office/drawing/2014/main" id="{18ABC0B5-8DCC-C445-B3B7-85415992EEEB}"/>
              </a:ext>
            </a:extLst>
          </p:cNvPr>
          <p:cNvSpPr/>
          <p:nvPr/>
        </p:nvSpPr>
        <p:spPr>
          <a:xfrm>
            <a:off x="1148166" y="2888124"/>
            <a:ext cx="4151859" cy="1459566"/>
          </a:xfrm>
          <a:custGeom>
            <a:avLst/>
            <a:gdLst>
              <a:gd name="connsiteX0" fmla="*/ 0 w 4151859"/>
              <a:gd name="connsiteY0" fmla="*/ 0 h 1459566"/>
              <a:gd name="connsiteX1" fmla="*/ 634641 w 4151859"/>
              <a:gd name="connsiteY1" fmla="*/ 0 h 1459566"/>
              <a:gd name="connsiteX2" fmla="*/ 1186245 w 4151859"/>
              <a:gd name="connsiteY2" fmla="*/ 0 h 1459566"/>
              <a:gd name="connsiteX3" fmla="*/ 1820887 w 4151859"/>
              <a:gd name="connsiteY3" fmla="*/ 0 h 1459566"/>
              <a:gd name="connsiteX4" fmla="*/ 2289454 w 4151859"/>
              <a:gd name="connsiteY4" fmla="*/ 0 h 1459566"/>
              <a:gd name="connsiteX5" fmla="*/ 2799539 w 4151859"/>
              <a:gd name="connsiteY5" fmla="*/ 0 h 1459566"/>
              <a:gd name="connsiteX6" fmla="*/ 3392662 w 4151859"/>
              <a:gd name="connsiteY6" fmla="*/ 0 h 1459566"/>
              <a:gd name="connsiteX7" fmla="*/ 4151859 w 4151859"/>
              <a:gd name="connsiteY7" fmla="*/ 0 h 1459566"/>
              <a:gd name="connsiteX8" fmla="*/ 4151859 w 4151859"/>
              <a:gd name="connsiteY8" fmla="*/ 442735 h 1459566"/>
              <a:gd name="connsiteX9" fmla="*/ 4151859 w 4151859"/>
              <a:gd name="connsiteY9" fmla="*/ 900066 h 1459566"/>
              <a:gd name="connsiteX10" fmla="*/ 4151859 w 4151859"/>
              <a:gd name="connsiteY10" fmla="*/ 1459566 h 1459566"/>
              <a:gd name="connsiteX11" fmla="*/ 3558736 w 4151859"/>
              <a:gd name="connsiteY11" fmla="*/ 1459566 h 1459566"/>
              <a:gd name="connsiteX12" fmla="*/ 3007132 w 4151859"/>
              <a:gd name="connsiteY12" fmla="*/ 1459566 h 1459566"/>
              <a:gd name="connsiteX13" fmla="*/ 2455528 w 4151859"/>
              <a:gd name="connsiteY13" fmla="*/ 1459566 h 1459566"/>
              <a:gd name="connsiteX14" fmla="*/ 1862405 w 4151859"/>
              <a:gd name="connsiteY14" fmla="*/ 1459566 h 1459566"/>
              <a:gd name="connsiteX15" fmla="*/ 1310801 w 4151859"/>
              <a:gd name="connsiteY15" fmla="*/ 1459566 h 1459566"/>
              <a:gd name="connsiteX16" fmla="*/ 676160 w 4151859"/>
              <a:gd name="connsiteY16" fmla="*/ 1459566 h 1459566"/>
              <a:gd name="connsiteX17" fmla="*/ 0 w 4151859"/>
              <a:gd name="connsiteY17" fmla="*/ 1459566 h 1459566"/>
              <a:gd name="connsiteX18" fmla="*/ 0 w 4151859"/>
              <a:gd name="connsiteY18" fmla="*/ 1016831 h 1459566"/>
              <a:gd name="connsiteX19" fmla="*/ 0 w 4151859"/>
              <a:gd name="connsiteY19" fmla="*/ 530309 h 1459566"/>
              <a:gd name="connsiteX20" fmla="*/ 0 w 4151859"/>
              <a:gd name="connsiteY20" fmla="*/ 0 h 145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51859" h="1459566" extrusionOk="0">
                <a:moveTo>
                  <a:pt x="0" y="0"/>
                </a:moveTo>
                <a:cubicBezTo>
                  <a:pt x="151738" y="-50131"/>
                  <a:pt x="393165" y="48511"/>
                  <a:pt x="634641" y="0"/>
                </a:cubicBezTo>
                <a:cubicBezTo>
                  <a:pt x="876117" y="-48511"/>
                  <a:pt x="928436" y="27577"/>
                  <a:pt x="1186245" y="0"/>
                </a:cubicBezTo>
                <a:cubicBezTo>
                  <a:pt x="1444054" y="-27577"/>
                  <a:pt x="1556377" y="37908"/>
                  <a:pt x="1820887" y="0"/>
                </a:cubicBezTo>
                <a:cubicBezTo>
                  <a:pt x="2085397" y="-37908"/>
                  <a:pt x="2144008" y="26797"/>
                  <a:pt x="2289454" y="0"/>
                </a:cubicBezTo>
                <a:cubicBezTo>
                  <a:pt x="2434900" y="-26797"/>
                  <a:pt x="2561376" y="6926"/>
                  <a:pt x="2799539" y="0"/>
                </a:cubicBezTo>
                <a:cubicBezTo>
                  <a:pt x="3037703" y="-6926"/>
                  <a:pt x="3183817" y="9865"/>
                  <a:pt x="3392662" y="0"/>
                </a:cubicBezTo>
                <a:cubicBezTo>
                  <a:pt x="3601507" y="-9865"/>
                  <a:pt x="3952171" y="6174"/>
                  <a:pt x="4151859" y="0"/>
                </a:cubicBezTo>
                <a:cubicBezTo>
                  <a:pt x="4166603" y="200632"/>
                  <a:pt x="4104942" y="285067"/>
                  <a:pt x="4151859" y="442735"/>
                </a:cubicBezTo>
                <a:cubicBezTo>
                  <a:pt x="4198776" y="600404"/>
                  <a:pt x="4136499" y="720124"/>
                  <a:pt x="4151859" y="900066"/>
                </a:cubicBezTo>
                <a:cubicBezTo>
                  <a:pt x="4167219" y="1080008"/>
                  <a:pt x="4139171" y="1325926"/>
                  <a:pt x="4151859" y="1459566"/>
                </a:cubicBezTo>
                <a:cubicBezTo>
                  <a:pt x="3897550" y="1500220"/>
                  <a:pt x="3695938" y="1448827"/>
                  <a:pt x="3558736" y="1459566"/>
                </a:cubicBezTo>
                <a:cubicBezTo>
                  <a:pt x="3421534" y="1470305"/>
                  <a:pt x="3232877" y="1425926"/>
                  <a:pt x="3007132" y="1459566"/>
                </a:cubicBezTo>
                <a:cubicBezTo>
                  <a:pt x="2781387" y="1493206"/>
                  <a:pt x="2619391" y="1421869"/>
                  <a:pt x="2455528" y="1459566"/>
                </a:cubicBezTo>
                <a:cubicBezTo>
                  <a:pt x="2291665" y="1497263"/>
                  <a:pt x="2019619" y="1417284"/>
                  <a:pt x="1862405" y="1459566"/>
                </a:cubicBezTo>
                <a:cubicBezTo>
                  <a:pt x="1705191" y="1501848"/>
                  <a:pt x="1518386" y="1424776"/>
                  <a:pt x="1310801" y="1459566"/>
                </a:cubicBezTo>
                <a:cubicBezTo>
                  <a:pt x="1103216" y="1494356"/>
                  <a:pt x="988552" y="1388505"/>
                  <a:pt x="676160" y="1459566"/>
                </a:cubicBezTo>
                <a:cubicBezTo>
                  <a:pt x="363768" y="1530627"/>
                  <a:pt x="245522" y="1384412"/>
                  <a:pt x="0" y="1459566"/>
                </a:cubicBezTo>
                <a:cubicBezTo>
                  <a:pt x="-48237" y="1325003"/>
                  <a:pt x="31660" y="1193878"/>
                  <a:pt x="0" y="1016831"/>
                </a:cubicBezTo>
                <a:cubicBezTo>
                  <a:pt x="-31660" y="839784"/>
                  <a:pt x="13030" y="754256"/>
                  <a:pt x="0" y="530309"/>
                </a:cubicBezTo>
                <a:cubicBezTo>
                  <a:pt x="-13030" y="306362"/>
                  <a:pt x="21652" y="20408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3" name="Picture 12">
            <a:extLst>
              <a:ext uri="{FF2B5EF4-FFF2-40B4-BE49-F238E27FC236}">
                <a16:creationId xmlns:a16="http://schemas.microsoft.com/office/drawing/2014/main" id="{7EAFED6A-70CE-484A-9519-184914A05875}"/>
              </a:ext>
            </a:extLst>
          </p:cNvPr>
          <p:cNvPicPr>
            <a:picLocks noChangeAspect="1"/>
          </p:cNvPicPr>
          <p:nvPr/>
        </p:nvPicPr>
        <p:blipFill>
          <a:blip r:embed="rId8"/>
          <a:stretch>
            <a:fillRect/>
          </a:stretch>
        </p:blipFill>
        <p:spPr>
          <a:xfrm>
            <a:off x="1841831" y="4630962"/>
            <a:ext cx="2172957" cy="766187"/>
          </a:xfrm>
          <a:prstGeom prst="rect">
            <a:avLst/>
          </a:prstGeom>
        </p:spPr>
      </p:pic>
      <p:sp>
        <p:nvSpPr>
          <p:cNvPr id="59" name="Rectangle 58">
            <a:extLst>
              <a:ext uri="{FF2B5EF4-FFF2-40B4-BE49-F238E27FC236}">
                <a16:creationId xmlns:a16="http://schemas.microsoft.com/office/drawing/2014/main" id="{5E6E9DE7-4B07-E044-8A18-C13794C7677A}"/>
              </a:ext>
            </a:extLst>
          </p:cNvPr>
          <p:cNvSpPr/>
          <p:nvPr/>
        </p:nvSpPr>
        <p:spPr>
          <a:xfrm>
            <a:off x="666314" y="4747974"/>
            <a:ext cx="1483589" cy="523220"/>
          </a:xfrm>
          <a:prstGeom prst="rect">
            <a:avLst/>
          </a:prstGeom>
        </p:spPr>
        <p:txBody>
          <a:bodyPr wrap="square">
            <a:spAutoFit/>
          </a:bodyPr>
          <a:lstStyle/>
          <a:p>
            <a:pPr algn="ctr"/>
            <a:r>
              <a:rPr lang="es-ES" sz="1400" b="0" dirty="0" err="1">
                <a:solidFill>
                  <a:srgbClr val="00B050"/>
                </a:solidFill>
                <a:latin typeface="Arial Rounded MT Bold" pitchFamily="34" charset="0"/>
              </a:rPr>
              <a:t>Coherence</a:t>
            </a:r>
            <a:r>
              <a:rPr lang="es-ES" sz="1400" b="0" dirty="0">
                <a:solidFill>
                  <a:srgbClr val="00B050"/>
                </a:solidFill>
                <a:latin typeface="Arial Rounded MT Bold" pitchFamily="34" charset="0"/>
              </a:rPr>
              <a:t> factor</a:t>
            </a:r>
            <a:endParaRPr lang="en-GB" sz="1400" b="0" dirty="0">
              <a:solidFill>
                <a:srgbClr val="00B050"/>
              </a:solidFill>
              <a:latin typeface="Arial Rounded MT Bold" pitchFamily="34" charset="0"/>
            </a:endParaRPr>
          </a:p>
        </p:txBody>
      </p:sp>
      <p:pic>
        <p:nvPicPr>
          <p:cNvPr id="60" name="Graphic 59" descr="Line arrow Clockwise curve">
            <a:extLst>
              <a:ext uri="{FF2B5EF4-FFF2-40B4-BE49-F238E27FC236}">
                <a16:creationId xmlns:a16="http://schemas.microsoft.com/office/drawing/2014/main" id="{E9E36AD7-D684-8D46-AE96-170BFB035CA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4189073" flipH="1" flipV="1">
            <a:off x="2195962" y="5229521"/>
            <a:ext cx="474878" cy="505613"/>
          </a:xfrm>
          <a:prstGeom prst="rect">
            <a:avLst/>
          </a:prstGeom>
        </p:spPr>
      </p:pic>
      <p:sp>
        <p:nvSpPr>
          <p:cNvPr id="61" name="Rectangle 60">
            <a:extLst>
              <a:ext uri="{FF2B5EF4-FFF2-40B4-BE49-F238E27FC236}">
                <a16:creationId xmlns:a16="http://schemas.microsoft.com/office/drawing/2014/main" id="{443C3458-5C52-AA4A-ADC1-A32CF7478AC3}"/>
              </a:ext>
            </a:extLst>
          </p:cNvPr>
          <p:cNvSpPr/>
          <p:nvPr/>
        </p:nvSpPr>
        <p:spPr>
          <a:xfrm>
            <a:off x="1106346" y="5421391"/>
            <a:ext cx="1371493" cy="461665"/>
          </a:xfrm>
          <a:prstGeom prst="rect">
            <a:avLst/>
          </a:prstGeom>
        </p:spPr>
        <p:txBody>
          <a:bodyPr wrap="square">
            <a:spAutoFit/>
          </a:bodyPr>
          <a:lstStyle/>
          <a:p>
            <a:pPr algn="ctr"/>
            <a:r>
              <a:rPr lang="en-US" sz="1200" b="0" dirty="0">
                <a:solidFill>
                  <a:srgbClr val="00B050"/>
                </a:solidFill>
                <a:latin typeface="Arial Rounded MT Bold" pitchFamily="34" charset="0"/>
              </a:rPr>
              <a:t>momentum difference</a:t>
            </a:r>
            <a:endParaRPr lang="en-ES" sz="12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8572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2857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wipe(down)">
                                      <p:cBhvr>
                                        <p:cTn id="19" dur="500"/>
                                        <p:tgtEl>
                                          <p:spTgt spid="52"/>
                                        </p:tgtEl>
                                      </p:cBhvr>
                                    </p:animEffect>
                                  </p:childTnLst>
                                </p:cTn>
                              </p:par>
                              <p:par>
                                <p:cTn id="20" presetID="22" presetClass="entr" presetSubtype="4"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par>
                                <p:cTn id="26" presetID="2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down)">
                                      <p:cBhvr>
                                        <p:cTn id="31" dur="500"/>
                                        <p:tgtEl>
                                          <p:spTgt spid="59"/>
                                        </p:tgtEl>
                                      </p:cBhvr>
                                    </p:animEffect>
                                  </p:childTnLst>
                                </p:cTn>
                              </p:par>
                              <p:par>
                                <p:cTn id="32" presetID="22" presetClass="entr" presetSubtype="4"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wipe(down)">
                                      <p:cBhvr>
                                        <p:cTn id="34" dur="500"/>
                                        <p:tgtEl>
                                          <p:spTgt spid="6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wipe(down)">
                                      <p:cBhvr>
                                        <p:cTn id="3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26" grpId="0" animBg="1"/>
      <p:bldP spid="285727" grpId="0" autoUpdateAnimBg="0"/>
      <p:bldP spid="55" grpId="0" animBg="1"/>
      <p:bldP spid="59" grpId="0"/>
      <p:bldP spid="61"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8688288" y="0"/>
            <a:ext cx="3096344" cy="3096344"/>
          </a:xfrm>
          <a:prstGeom prst="rect">
            <a:avLst/>
          </a:prstGeom>
          <a:noFill/>
        </p:spPr>
      </p:pic>
      <p:grpSp>
        <p:nvGrpSpPr>
          <p:cNvPr id="2" name="Group 14"/>
          <p:cNvGrpSpPr>
            <a:grpSpLocks/>
          </p:cNvGrpSpPr>
          <p:nvPr/>
        </p:nvGrpSpPr>
        <p:grpSpPr bwMode="auto">
          <a:xfrm>
            <a:off x="4050630" y="3097438"/>
            <a:ext cx="4602163" cy="2563811"/>
            <a:chOff x="754" y="2102"/>
            <a:chExt cx="2899" cy="1615"/>
          </a:xfrm>
        </p:grpSpPr>
        <p:grpSp>
          <p:nvGrpSpPr>
            <p:cNvPr id="3" name="Group 15"/>
            <p:cNvGrpSpPr>
              <a:grpSpLocks/>
            </p:cNvGrpSpPr>
            <p:nvPr/>
          </p:nvGrpSpPr>
          <p:grpSpPr bwMode="auto">
            <a:xfrm>
              <a:off x="1007" y="3020"/>
              <a:ext cx="1175" cy="647"/>
              <a:chOff x="1007" y="3020"/>
              <a:chExt cx="1175" cy="647"/>
            </a:xfrm>
          </p:grpSpPr>
          <p:sp>
            <p:nvSpPr>
              <p:cNvPr id="1056" name="Rectangle 16"/>
              <p:cNvSpPr>
                <a:spLocks noChangeArrowheads="1"/>
              </p:cNvSpPr>
              <p:nvPr/>
            </p:nvSpPr>
            <p:spPr bwMode="auto">
              <a:xfrm rot="124485">
                <a:off x="1805" y="3020"/>
                <a:ext cx="96" cy="96"/>
              </a:xfrm>
              <a:prstGeom prst="rect">
                <a:avLst/>
              </a:prstGeom>
              <a:solidFill>
                <a:schemeClr val="bg1"/>
              </a:solidFill>
              <a:ln w="9525">
                <a:solidFill>
                  <a:schemeClr val="bg1"/>
                </a:solidFill>
                <a:miter lim="800000"/>
                <a:headEnd/>
                <a:tailEnd/>
              </a:ln>
            </p:spPr>
            <p:txBody>
              <a:bodyPr wrap="none" anchor="ctr"/>
              <a:lstStyle/>
              <a:p>
                <a:endParaRPr lang="es-ES"/>
              </a:p>
            </p:txBody>
          </p:sp>
          <p:sp>
            <p:nvSpPr>
              <p:cNvPr id="1057" name="Freeform 17"/>
              <p:cNvSpPr>
                <a:spLocks noChangeAspect="1"/>
              </p:cNvSpPr>
              <p:nvPr/>
            </p:nvSpPr>
            <p:spPr bwMode="auto">
              <a:xfrm rot="-2161139">
                <a:off x="1007" y="3215"/>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sp>
            <p:nvSpPr>
              <p:cNvPr id="1058" name="Rectangle 18"/>
              <p:cNvSpPr>
                <a:spLocks noChangeArrowheads="1"/>
              </p:cNvSpPr>
              <p:nvPr/>
            </p:nvSpPr>
            <p:spPr bwMode="auto">
              <a:xfrm rot="124485">
                <a:off x="1112" y="3571"/>
                <a:ext cx="96" cy="96"/>
              </a:xfrm>
              <a:prstGeom prst="rect">
                <a:avLst/>
              </a:prstGeom>
              <a:solidFill>
                <a:schemeClr val="tx2"/>
              </a:solidFill>
              <a:ln w="9525">
                <a:noFill/>
                <a:miter lim="800000"/>
                <a:headEnd/>
                <a:tailEnd/>
              </a:ln>
            </p:spPr>
            <p:txBody>
              <a:bodyPr wrap="none" anchor="ctr"/>
              <a:lstStyle/>
              <a:p>
                <a:endParaRPr lang="es-ES"/>
              </a:p>
            </p:txBody>
          </p:sp>
        </p:grpSp>
        <p:grpSp>
          <p:nvGrpSpPr>
            <p:cNvPr id="4" name="Group 19"/>
            <p:cNvGrpSpPr>
              <a:grpSpLocks/>
            </p:cNvGrpSpPr>
            <p:nvPr/>
          </p:nvGrpSpPr>
          <p:grpSpPr bwMode="auto">
            <a:xfrm>
              <a:off x="754" y="2102"/>
              <a:ext cx="2899" cy="1615"/>
              <a:chOff x="754" y="2102"/>
              <a:chExt cx="2899" cy="1615"/>
            </a:xfrm>
          </p:grpSpPr>
          <p:sp>
            <p:nvSpPr>
              <p:cNvPr id="1050" name="Freeform 24"/>
              <p:cNvSpPr>
                <a:spLocks noChangeAspect="1"/>
              </p:cNvSpPr>
              <p:nvPr/>
            </p:nvSpPr>
            <p:spPr bwMode="auto">
              <a:xfrm rot="19438861">
                <a:off x="1721" y="2700"/>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grpSp>
            <p:nvGrpSpPr>
              <p:cNvPr id="5" name="Group 20"/>
              <p:cNvGrpSpPr>
                <a:grpSpLocks/>
              </p:cNvGrpSpPr>
              <p:nvPr/>
            </p:nvGrpSpPr>
            <p:grpSpPr bwMode="auto">
              <a:xfrm>
                <a:off x="1441" y="2102"/>
                <a:ext cx="2212" cy="599"/>
                <a:chOff x="1441" y="2102"/>
                <a:chExt cx="2212" cy="599"/>
              </a:xfrm>
            </p:grpSpPr>
            <p:sp>
              <p:nvSpPr>
                <p:cNvPr id="1055" name="Text Box 22"/>
                <p:cNvSpPr txBox="1">
                  <a:spLocks noChangeArrowheads="1"/>
                </p:cNvSpPr>
                <p:nvPr/>
              </p:nvSpPr>
              <p:spPr bwMode="auto">
                <a:xfrm rot="19463872">
                  <a:off x="1441" y="2102"/>
                  <a:ext cx="1950" cy="213"/>
                </a:xfrm>
                <a:prstGeom prst="rect">
                  <a:avLst/>
                </a:prstGeom>
                <a:noFill/>
                <a:ln w="9525">
                  <a:noFill/>
                  <a:miter lim="800000"/>
                  <a:headEnd/>
                  <a:tailEnd/>
                </a:ln>
              </p:spPr>
              <p:txBody>
                <a:bodyPr wrap="none">
                  <a:spAutoFit/>
                </a:bodyPr>
                <a:lstStyle/>
                <a:p>
                  <a:r>
                    <a:rPr lang="en-US" sz="1600" b="0" dirty="0">
                      <a:latin typeface="Arial Rounded MT Bold" pitchFamily="34" charset="0"/>
                    </a:rPr>
                    <a:t>Transverse magnetic field (B)</a:t>
                  </a:r>
                </a:p>
              </p:txBody>
            </p:sp>
            <p:sp>
              <p:nvSpPr>
                <p:cNvPr id="1054" name="Rectangle 21"/>
                <p:cNvSpPr>
                  <a:spLocks noChangeArrowheads="1"/>
                </p:cNvSpPr>
                <p:nvPr/>
              </p:nvSpPr>
              <p:spPr bwMode="auto">
                <a:xfrm rot="19439546">
                  <a:off x="1637" y="2221"/>
                  <a:ext cx="2016" cy="480"/>
                </a:xfrm>
                <a:prstGeom prst="rect">
                  <a:avLst/>
                </a:prstGeom>
                <a:noFill/>
                <a:ln w="28575">
                  <a:solidFill>
                    <a:srgbClr val="FF9900"/>
                  </a:solidFill>
                  <a:miter lim="800000"/>
                  <a:headEnd/>
                  <a:tailEnd/>
                </a:ln>
              </p:spPr>
              <p:txBody>
                <a:bodyPr wrap="none" anchor="ctr"/>
                <a:lstStyle/>
                <a:p>
                  <a:endParaRPr lang="es-ES"/>
                </a:p>
              </p:txBody>
            </p:sp>
          </p:grpSp>
          <p:sp>
            <p:nvSpPr>
              <p:cNvPr id="1049" name="AutoShape 23"/>
              <p:cNvSpPr>
                <a:spLocks noChangeArrowheads="1"/>
              </p:cNvSpPr>
              <p:nvPr/>
            </p:nvSpPr>
            <p:spPr bwMode="auto">
              <a:xfrm>
                <a:off x="2736" y="2304"/>
                <a:ext cx="96" cy="144"/>
              </a:xfrm>
              <a:prstGeom prst="irregularSeal2">
                <a:avLst/>
              </a:prstGeom>
              <a:solidFill>
                <a:srgbClr val="FF3300"/>
              </a:solidFill>
              <a:ln w="9525">
                <a:solidFill>
                  <a:srgbClr val="000000"/>
                </a:solidFill>
                <a:miter lim="800000"/>
                <a:headEnd/>
                <a:tailEnd/>
              </a:ln>
            </p:spPr>
            <p:txBody>
              <a:bodyPr wrap="none" anchor="ctr"/>
              <a:lstStyle/>
              <a:p>
                <a:endParaRPr lang="es-ES"/>
              </a:p>
            </p:txBody>
          </p:sp>
          <p:sp>
            <p:nvSpPr>
              <p:cNvPr id="1051" name="Text Box 25"/>
              <p:cNvSpPr txBox="1">
                <a:spLocks noChangeArrowheads="1"/>
              </p:cNvSpPr>
              <p:nvPr/>
            </p:nvSpPr>
            <p:spPr bwMode="auto">
              <a:xfrm rot="19513217">
                <a:off x="1255" y="2985"/>
                <a:ext cx="464" cy="233"/>
              </a:xfrm>
              <a:prstGeom prst="rect">
                <a:avLst/>
              </a:prstGeom>
              <a:noFill/>
              <a:ln w="9525">
                <a:noFill/>
                <a:miter lim="800000"/>
                <a:headEnd/>
                <a:tailEnd/>
              </a:ln>
            </p:spPr>
            <p:txBody>
              <a:bodyPr wrap="none">
                <a:spAutoFit/>
              </a:bodyPr>
              <a:lstStyle/>
              <a:p>
                <a:r>
                  <a:rPr lang="en-US" b="0" dirty="0">
                    <a:latin typeface="Arial Rounded MT Bold" pitchFamily="34" charset="0"/>
                  </a:rPr>
                  <a:t>X ray</a:t>
                </a:r>
              </a:p>
            </p:txBody>
          </p:sp>
          <p:sp>
            <p:nvSpPr>
              <p:cNvPr id="1052" name="Rectangle 26"/>
              <p:cNvSpPr>
                <a:spLocks noChangeArrowheads="1"/>
              </p:cNvSpPr>
              <p:nvPr/>
            </p:nvSpPr>
            <p:spPr bwMode="auto">
              <a:xfrm rot="19423512">
                <a:off x="991" y="3285"/>
                <a:ext cx="456" cy="432"/>
              </a:xfrm>
              <a:prstGeom prst="rect">
                <a:avLst/>
              </a:prstGeom>
              <a:solidFill>
                <a:srgbClr val="FFC000"/>
              </a:solidFill>
              <a:ln w="38100">
                <a:solidFill>
                  <a:schemeClr val="accent2"/>
                </a:solidFill>
                <a:miter lim="800000"/>
                <a:headEnd/>
                <a:tailEnd/>
              </a:ln>
            </p:spPr>
            <p:txBody>
              <a:bodyPr wrap="none" anchor="ctr"/>
              <a:lstStyle/>
              <a:p>
                <a:endParaRPr lang="es-ES"/>
              </a:p>
            </p:txBody>
          </p:sp>
          <p:sp>
            <p:nvSpPr>
              <p:cNvPr id="1053" name="Text Box 27"/>
              <p:cNvSpPr txBox="1">
                <a:spLocks noChangeArrowheads="1"/>
              </p:cNvSpPr>
              <p:nvPr/>
            </p:nvSpPr>
            <p:spPr bwMode="auto">
              <a:xfrm rot="19338554">
                <a:off x="754" y="3052"/>
                <a:ext cx="519" cy="291"/>
              </a:xfrm>
              <a:prstGeom prst="rect">
                <a:avLst/>
              </a:prstGeom>
              <a:noFill/>
              <a:ln w="9525">
                <a:noFill/>
                <a:miter lim="800000"/>
                <a:headEnd/>
                <a:tailEnd/>
              </a:ln>
            </p:spPr>
            <p:txBody>
              <a:bodyPr wrap="none">
                <a:spAutoFit/>
              </a:bodyPr>
              <a:lstStyle/>
              <a:p>
                <a:pPr algn="ctr"/>
                <a:r>
                  <a:rPr lang="en-US" sz="1200" dirty="0">
                    <a:latin typeface="Arial Rounded MT Bold" pitchFamily="34" charset="0"/>
                  </a:rPr>
                  <a:t>X ray</a:t>
                </a:r>
              </a:p>
              <a:p>
                <a:pPr algn="ctr"/>
                <a:r>
                  <a:rPr lang="en-US" sz="1200" dirty="0">
                    <a:latin typeface="Arial Rounded MT Bold" pitchFamily="34" charset="0"/>
                  </a:rPr>
                  <a:t>detector</a:t>
                </a:r>
              </a:p>
            </p:txBody>
          </p:sp>
        </p:grpSp>
      </p:grpSp>
      <p:sp>
        <p:nvSpPr>
          <p:cNvPr id="285726" name="Line 30"/>
          <p:cNvSpPr>
            <a:spLocks noChangeShapeType="1"/>
          </p:cNvSpPr>
          <p:nvPr/>
        </p:nvSpPr>
        <p:spPr bwMode="auto">
          <a:xfrm flipV="1">
            <a:off x="6204520" y="3140968"/>
            <a:ext cx="2438400" cy="1752600"/>
          </a:xfrm>
          <a:prstGeom prst="line">
            <a:avLst/>
          </a:prstGeom>
          <a:noFill/>
          <a:ln w="9525">
            <a:solidFill>
              <a:srgbClr val="FF9900"/>
            </a:solidFill>
            <a:round/>
            <a:headEnd type="triangle" w="med" len="med"/>
            <a:tailEnd type="triangle" w="med" len="med"/>
          </a:ln>
        </p:spPr>
        <p:txBody>
          <a:bodyPr/>
          <a:lstStyle/>
          <a:p>
            <a:endParaRPr lang="es-ES"/>
          </a:p>
        </p:txBody>
      </p:sp>
      <p:sp>
        <p:nvSpPr>
          <p:cNvPr id="285727" name="Rectangle 31"/>
          <p:cNvSpPr>
            <a:spLocks noChangeArrowheads="1"/>
          </p:cNvSpPr>
          <p:nvPr/>
        </p:nvSpPr>
        <p:spPr bwMode="auto">
          <a:xfrm rot="-2049352">
            <a:off x="7423720" y="3979169"/>
            <a:ext cx="300038" cy="366713"/>
          </a:xfrm>
          <a:prstGeom prst="rect">
            <a:avLst/>
          </a:prstGeom>
          <a:noFill/>
          <a:ln w="9525">
            <a:noFill/>
            <a:miter lim="800000"/>
            <a:headEnd/>
            <a:tailEnd/>
          </a:ln>
        </p:spPr>
        <p:txBody>
          <a:bodyPr wrap="none">
            <a:spAutoFit/>
          </a:bodyPr>
          <a:lstStyle/>
          <a:p>
            <a:r>
              <a:rPr lang="en-US" b="0">
                <a:solidFill>
                  <a:srgbClr val="FF9900"/>
                </a:solidFill>
                <a:latin typeface="Trebuchet MS" pitchFamily="34" charset="0"/>
              </a:rPr>
              <a:t>L</a:t>
            </a:r>
          </a:p>
        </p:txBody>
      </p:sp>
      <p:sp>
        <p:nvSpPr>
          <p:cNvPr id="1045" name="Rectangle 37"/>
          <p:cNvSpPr>
            <a:spLocks noChangeArrowheads="1"/>
          </p:cNvSpPr>
          <p:nvPr/>
        </p:nvSpPr>
        <p:spPr bwMode="auto">
          <a:xfrm>
            <a:off x="1981200" y="274638"/>
            <a:ext cx="7427168" cy="1143000"/>
          </a:xfrm>
          <a:prstGeom prst="rect">
            <a:avLst/>
          </a:prstGeom>
          <a:noFill/>
          <a:ln w="9525">
            <a:noFill/>
            <a:miter lim="800000"/>
            <a:headEnd/>
            <a:tailEnd/>
          </a:ln>
        </p:spPr>
        <p:txBody>
          <a:bodyPr anchor="ctr"/>
          <a:lstStyle/>
          <a:p>
            <a:pPr algn="ctr"/>
            <a:r>
              <a:rPr lang="en-GB" sz="4400" b="0" dirty="0">
                <a:latin typeface="Arial Rounded MT Bold" pitchFamily="34" charset="0"/>
              </a:rPr>
              <a:t>Axion </a:t>
            </a:r>
            <a:r>
              <a:rPr lang="en-GB" sz="4400" b="0" dirty="0" err="1">
                <a:latin typeface="Arial Rounded MT Bold" pitchFamily="34" charset="0"/>
              </a:rPr>
              <a:t>helioscopes</a:t>
            </a:r>
            <a:endParaRPr lang="en-GB" sz="4400" b="0" dirty="0">
              <a:latin typeface="Arial Rounded MT Bold" pitchFamily="34" charset="0"/>
            </a:endParaRPr>
          </a:p>
        </p:txBody>
      </p:sp>
      <p:grpSp>
        <p:nvGrpSpPr>
          <p:cNvPr id="6" name="84 Grupo"/>
          <p:cNvGrpSpPr/>
          <p:nvPr/>
        </p:nvGrpSpPr>
        <p:grpSpPr>
          <a:xfrm>
            <a:off x="6924600" y="1340768"/>
            <a:ext cx="3312368" cy="4176464"/>
            <a:chOff x="4283968" y="1340768"/>
            <a:chExt cx="3312368" cy="4176464"/>
          </a:xfrm>
        </p:grpSpPr>
        <p:grpSp>
          <p:nvGrpSpPr>
            <p:cNvPr id="7" name="61 Grupo"/>
            <p:cNvGrpSpPr/>
            <p:nvPr/>
          </p:nvGrpSpPr>
          <p:grpSpPr>
            <a:xfrm>
              <a:off x="4427984" y="1556792"/>
              <a:ext cx="3168352" cy="3960440"/>
              <a:chOff x="4572000" y="1484784"/>
              <a:chExt cx="3168352" cy="3960440"/>
            </a:xfrm>
          </p:grpSpPr>
          <p:cxnSp>
            <p:nvCxnSpPr>
              <p:cNvPr id="63" name="62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6"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cxnSp>
          <p:nvCxnSpPr>
            <p:cNvPr id="77" name="76 Conector recto de flecha"/>
            <p:cNvCxnSpPr/>
            <p:nvPr/>
          </p:nvCxnSpPr>
          <p:spPr>
            <a:xfrm flipH="1">
              <a:off x="4355976" y="1556792"/>
              <a:ext cx="2880320" cy="108012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flipH="1">
              <a:off x="4283968" y="1484784"/>
              <a:ext cx="2952328" cy="86409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H="1">
              <a:off x="4427984" y="1412776"/>
              <a:ext cx="2880320" cy="60308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4580384" y="1340768"/>
              <a:ext cx="2727920" cy="36004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7" name="46 CuadroTexto"/>
          <p:cNvSpPr txBox="1"/>
          <p:nvPr/>
        </p:nvSpPr>
        <p:spPr>
          <a:xfrm>
            <a:off x="979850" y="1412776"/>
            <a:ext cx="4468078" cy="1200329"/>
          </a:xfrm>
          <a:prstGeom prst="rect">
            <a:avLst/>
          </a:prstGeom>
          <a:noFill/>
        </p:spPr>
        <p:txBody>
          <a:bodyPr wrap="square" rtlCol="0">
            <a:spAutoFit/>
          </a:bodyPr>
          <a:lstStyle/>
          <a:p>
            <a:r>
              <a:rPr lang="fr-FR" b="0" dirty="0">
                <a:latin typeface="Arial Rounded MT Bold" pitchFamily="34" charset="0"/>
              </a:rPr>
              <a:t>Figure of </a:t>
            </a:r>
            <a:r>
              <a:rPr lang="fr-FR" b="0" dirty="0" err="1">
                <a:latin typeface="Arial Rounded MT Bold" pitchFamily="34" charset="0"/>
              </a:rPr>
              <a:t>merit</a:t>
            </a:r>
            <a:r>
              <a:rPr lang="fr-FR" b="0" dirty="0">
                <a:latin typeface="Arial Rounded MT Bold" pitchFamily="34" charset="0"/>
              </a:rPr>
              <a:t> of </a:t>
            </a:r>
            <a:r>
              <a:rPr lang="fr-FR" b="0" dirty="0" err="1">
                <a:latin typeface="Arial Rounded MT Bold" pitchFamily="34" charset="0"/>
              </a:rPr>
              <a:t>axion</a:t>
            </a:r>
            <a:r>
              <a:rPr lang="fr-FR" b="0" dirty="0">
                <a:latin typeface="Arial Rounded MT Bold" pitchFamily="34" charset="0"/>
              </a:rPr>
              <a:t> </a:t>
            </a:r>
            <a:r>
              <a:rPr lang="fr-FR" b="0" dirty="0" err="1">
                <a:latin typeface="Arial Rounded MT Bold" pitchFamily="34" charset="0"/>
              </a:rPr>
              <a:t>helioscopes</a:t>
            </a:r>
            <a:r>
              <a:rPr lang="fr-FR" b="0" dirty="0">
                <a:latin typeface="Arial Rounded MT Bold" pitchFamily="34" charset="0"/>
              </a:rPr>
              <a:t>. </a:t>
            </a:r>
            <a:r>
              <a:rPr lang="fr-FR" b="0" dirty="0" err="1">
                <a:latin typeface="Arial Rounded MT Bold" pitchFamily="34" charset="0"/>
              </a:rPr>
              <a:t>Defined</a:t>
            </a:r>
            <a:r>
              <a:rPr lang="fr-FR" b="0" dirty="0">
                <a:latin typeface="Arial Rounded MT Bold" pitchFamily="34" charset="0"/>
              </a:rPr>
              <a:t> as </a:t>
            </a:r>
            <a:r>
              <a:rPr lang="fr-FR" b="0" dirty="0" err="1">
                <a:latin typeface="Arial Rounded MT Bold" pitchFamily="34" charset="0"/>
              </a:rPr>
              <a:t>proportional</a:t>
            </a:r>
            <a:r>
              <a:rPr lang="fr-FR" b="0" dirty="0">
                <a:latin typeface="Arial Rounded MT Bold" pitchFamily="34" charset="0"/>
              </a:rPr>
              <a:t> to SNR of a </a:t>
            </a:r>
            <a:r>
              <a:rPr lang="fr-FR" b="0" dirty="0" err="1">
                <a:latin typeface="Arial Rounded MT Bold" pitchFamily="34" charset="0"/>
              </a:rPr>
              <a:t>given</a:t>
            </a:r>
            <a:r>
              <a:rPr lang="fr-FR" b="0" dirty="0">
                <a:latin typeface="Arial Rounded MT Bold" pitchFamily="34" charset="0"/>
              </a:rPr>
              <a:t> signal:</a:t>
            </a:r>
          </a:p>
          <a:p>
            <a:endParaRPr lang="es-ES" dirty="0"/>
          </a:p>
        </p:txBody>
      </p:sp>
      <p:sp>
        <p:nvSpPr>
          <p:cNvPr id="9" name="Marcador de fecha 8"/>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10" name="Marcador de pie de página 9"/>
          <p:cNvSpPr>
            <a:spLocks noGrp="1"/>
          </p:cNvSpPr>
          <p:nvPr>
            <p:ph type="ftr" sz="quarter" idx="11"/>
          </p:nvPr>
        </p:nvSpPr>
        <p:spPr/>
        <p:txBody>
          <a:bodyPr/>
          <a:lstStyle/>
          <a:p>
            <a:pPr>
              <a:defRPr/>
            </a:pPr>
            <a:r>
              <a:rPr lang="es-ES" b="0" dirty="0"/>
              <a:t>Igor G. Irastorza / CAPA - Zaragoza</a:t>
            </a:r>
          </a:p>
        </p:txBody>
      </p:sp>
      <p:sp>
        <p:nvSpPr>
          <p:cNvPr id="11" name="Marcador de número de diapositiva 10"/>
          <p:cNvSpPr>
            <a:spLocks noGrp="1"/>
          </p:cNvSpPr>
          <p:nvPr>
            <p:ph type="sldNum" sz="quarter" idx="12"/>
          </p:nvPr>
        </p:nvSpPr>
        <p:spPr/>
        <p:txBody>
          <a:bodyPr/>
          <a:lstStyle/>
          <a:p>
            <a:pPr>
              <a:defRPr/>
            </a:pPr>
            <a:fld id="{14F4884A-0C09-42C2-B45D-A9184981C5AB}" type="slidenum">
              <a:rPr lang="es-ES" b="0" smtClean="0"/>
              <a:pPr>
                <a:defRPr/>
              </a:pPr>
              <a:t>117</a:t>
            </a:fld>
            <a:endParaRPr lang="es-ES" b="0"/>
          </a:p>
        </p:txBody>
      </p:sp>
      <p:pic>
        <p:nvPicPr>
          <p:cNvPr id="48" name="Picture 167">
            <a:extLst>
              <a:ext uri="{FF2B5EF4-FFF2-40B4-BE49-F238E27FC236}">
                <a16:creationId xmlns:a16="http://schemas.microsoft.com/office/drawing/2014/main" id="{24A33C53-C59D-6942-B5B7-5A8902D88CC1}"/>
              </a:ext>
            </a:extLst>
          </p:cNvPr>
          <p:cNvPicPr>
            <a:picLocks noChangeAspect="1" noChangeArrowheads="1"/>
          </p:cNvPicPr>
          <p:nvPr/>
        </p:nvPicPr>
        <p:blipFill>
          <a:blip r:embed="rId4" cstate="print"/>
          <a:srcRect l="26563" t="23958" r="16406" b="16667"/>
          <a:stretch>
            <a:fillRect/>
          </a:stretch>
        </p:blipFill>
        <p:spPr bwMode="auto">
          <a:xfrm>
            <a:off x="7709495" y="3415843"/>
            <a:ext cx="1068508" cy="902365"/>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3" name="Graphic 52" descr="Line arrow Clockwise curve">
            <a:extLst>
              <a:ext uri="{FF2B5EF4-FFF2-40B4-BE49-F238E27FC236}">
                <a16:creationId xmlns:a16="http://schemas.microsoft.com/office/drawing/2014/main" id="{DFBAB804-B40A-7742-A2BE-3AD66A72099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7502365" flipV="1">
            <a:off x="3323367" y="2947231"/>
            <a:ext cx="440603" cy="505613"/>
          </a:xfrm>
          <a:prstGeom prst="rect">
            <a:avLst/>
          </a:prstGeom>
        </p:spPr>
      </p:pic>
      <p:sp>
        <p:nvSpPr>
          <p:cNvPr id="54" name="Rectangle 53">
            <a:extLst>
              <a:ext uri="{FF2B5EF4-FFF2-40B4-BE49-F238E27FC236}">
                <a16:creationId xmlns:a16="http://schemas.microsoft.com/office/drawing/2014/main" id="{376CD3B1-5498-854E-92F9-7483F7D15C52}"/>
              </a:ext>
            </a:extLst>
          </p:cNvPr>
          <p:cNvSpPr/>
          <p:nvPr/>
        </p:nvSpPr>
        <p:spPr>
          <a:xfrm>
            <a:off x="5865073" y="5172248"/>
            <a:ext cx="2482549" cy="523220"/>
          </a:xfrm>
          <a:prstGeom prst="rect">
            <a:avLst/>
          </a:prstGeom>
        </p:spPr>
        <p:txBody>
          <a:bodyPr wrap="square">
            <a:spAutoFit/>
          </a:bodyPr>
          <a:lstStyle/>
          <a:p>
            <a:pPr algn="ctr"/>
            <a:r>
              <a:rPr lang="es-ES" sz="1400" b="0" dirty="0" err="1">
                <a:solidFill>
                  <a:srgbClr val="00B050"/>
                </a:solidFill>
                <a:latin typeface="Arial Rounded MT Bold" pitchFamily="34" charset="0"/>
              </a:rPr>
              <a:t>Photons</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keep</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the</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same</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energy</a:t>
            </a:r>
            <a:r>
              <a:rPr lang="es-ES" sz="1400" b="0" dirty="0">
                <a:solidFill>
                  <a:srgbClr val="00B050"/>
                </a:solidFill>
                <a:latin typeface="Arial Rounded MT Bold" pitchFamily="34" charset="0"/>
              </a:rPr>
              <a:t> as </a:t>
            </a:r>
            <a:r>
              <a:rPr lang="es-ES" sz="1400" b="0" dirty="0" err="1">
                <a:solidFill>
                  <a:srgbClr val="00B050"/>
                </a:solidFill>
                <a:latin typeface="Arial Rounded MT Bold" pitchFamily="34" charset="0"/>
              </a:rPr>
              <a:t>incoming</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axions</a:t>
            </a:r>
            <a:endParaRPr lang="en-GB" sz="1400" b="0" dirty="0">
              <a:solidFill>
                <a:srgbClr val="00B050"/>
              </a:solidFill>
              <a:latin typeface="Arial Rounded MT Bold" pitchFamily="34" charset="0"/>
            </a:endParaRPr>
          </a:p>
        </p:txBody>
      </p:sp>
      <p:sp>
        <p:nvSpPr>
          <p:cNvPr id="55" name="Rectangle 54">
            <a:extLst>
              <a:ext uri="{FF2B5EF4-FFF2-40B4-BE49-F238E27FC236}">
                <a16:creationId xmlns:a16="http://schemas.microsoft.com/office/drawing/2014/main" id="{18ABC0B5-8DCC-C445-B3B7-85415992EEEB}"/>
              </a:ext>
            </a:extLst>
          </p:cNvPr>
          <p:cNvSpPr/>
          <p:nvPr/>
        </p:nvSpPr>
        <p:spPr>
          <a:xfrm>
            <a:off x="1335655" y="3317513"/>
            <a:ext cx="3575402" cy="1047591"/>
          </a:xfrm>
          <a:custGeom>
            <a:avLst/>
            <a:gdLst>
              <a:gd name="connsiteX0" fmla="*/ 0 w 3575402"/>
              <a:gd name="connsiteY0" fmla="*/ 0 h 1047591"/>
              <a:gd name="connsiteX1" fmla="*/ 631654 w 3575402"/>
              <a:gd name="connsiteY1" fmla="*/ 0 h 1047591"/>
              <a:gd name="connsiteX2" fmla="*/ 1191801 w 3575402"/>
              <a:gd name="connsiteY2" fmla="*/ 0 h 1047591"/>
              <a:gd name="connsiteX3" fmla="*/ 1823455 w 3575402"/>
              <a:gd name="connsiteY3" fmla="*/ 0 h 1047591"/>
              <a:gd name="connsiteX4" fmla="*/ 2312093 w 3575402"/>
              <a:gd name="connsiteY4" fmla="*/ 0 h 1047591"/>
              <a:gd name="connsiteX5" fmla="*/ 2836486 w 3575402"/>
              <a:gd name="connsiteY5" fmla="*/ 0 h 1047591"/>
              <a:gd name="connsiteX6" fmla="*/ 3575402 w 3575402"/>
              <a:gd name="connsiteY6" fmla="*/ 0 h 1047591"/>
              <a:gd name="connsiteX7" fmla="*/ 3575402 w 3575402"/>
              <a:gd name="connsiteY7" fmla="*/ 513320 h 1047591"/>
              <a:gd name="connsiteX8" fmla="*/ 3575402 w 3575402"/>
              <a:gd name="connsiteY8" fmla="*/ 1047591 h 1047591"/>
              <a:gd name="connsiteX9" fmla="*/ 3051010 w 3575402"/>
              <a:gd name="connsiteY9" fmla="*/ 1047591 h 1047591"/>
              <a:gd name="connsiteX10" fmla="*/ 2419355 w 3575402"/>
              <a:gd name="connsiteY10" fmla="*/ 1047591 h 1047591"/>
              <a:gd name="connsiteX11" fmla="*/ 1823455 w 3575402"/>
              <a:gd name="connsiteY11" fmla="*/ 1047591 h 1047591"/>
              <a:gd name="connsiteX12" fmla="*/ 1263309 w 3575402"/>
              <a:gd name="connsiteY12" fmla="*/ 1047591 h 1047591"/>
              <a:gd name="connsiteX13" fmla="*/ 703162 w 3575402"/>
              <a:gd name="connsiteY13" fmla="*/ 1047591 h 1047591"/>
              <a:gd name="connsiteX14" fmla="*/ 0 w 3575402"/>
              <a:gd name="connsiteY14" fmla="*/ 1047591 h 1047591"/>
              <a:gd name="connsiteX15" fmla="*/ 0 w 3575402"/>
              <a:gd name="connsiteY15" fmla="*/ 534271 h 1047591"/>
              <a:gd name="connsiteX16" fmla="*/ 0 w 3575402"/>
              <a:gd name="connsiteY16" fmla="*/ 0 h 1047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75402" h="1047591" extrusionOk="0">
                <a:moveTo>
                  <a:pt x="0" y="0"/>
                </a:moveTo>
                <a:cubicBezTo>
                  <a:pt x="221426" y="-22257"/>
                  <a:pt x="442019" y="20629"/>
                  <a:pt x="631654" y="0"/>
                </a:cubicBezTo>
                <a:cubicBezTo>
                  <a:pt x="821289" y="-20629"/>
                  <a:pt x="993938" y="56605"/>
                  <a:pt x="1191801" y="0"/>
                </a:cubicBezTo>
                <a:cubicBezTo>
                  <a:pt x="1389664" y="-56605"/>
                  <a:pt x="1636635" y="59549"/>
                  <a:pt x="1823455" y="0"/>
                </a:cubicBezTo>
                <a:cubicBezTo>
                  <a:pt x="2010275" y="-59549"/>
                  <a:pt x="2170950" y="4855"/>
                  <a:pt x="2312093" y="0"/>
                </a:cubicBezTo>
                <a:cubicBezTo>
                  <a:pt x="2453236" y="-4855"/>
                  <a:pt x="2650653" y="36356"/>
                  <a:pt x="2836486" y="0"/>
                </a:cubicBezTo>
                <a:cubicBezTo>
                  <a:pt x="3022319" y="-36356"/>
                  <a:pt x="3323310" y="85358"/>
                  <a:pt x="3575402" y="0"/>
                </a:cubicBezTo>
                <a:cubicBezTo>
                  <a:pt x="3620564" y="138605"/>
                  <a:pt x="3560786" y="375668"/>
                  <a:pt x="3575402" y="513320"/>
                </a:cubicBezTo>
                <a:cubicBezTo>
                  <a:pt x="3590018" y="650972"/>
                  <a:pt x="3551026" y="833473"/>
                  <a:pt x="3575402" y="1047591"/>
                </a:cubicBezTo>
                <a:cubicBezTo>
                  <a:pt x="3351797" y="1075701"/>
                  <a:pt x="3282605" y="994684"/>
                  <a:pt x="3051010" y="1047591"/>
                </a:cubicBezTo>
                <a:cubicBezTo>
                  <a:pt x="2819415" y="1100498"/>
                  <a:pt x="2660042" y="996919"/>
                  <a:pt x="2419355" y="1047591"/>
                </a:cubicBezTo>
                <a:cubicBezTo>
                  <a:pt x="2178669" y="1098263"/>
                  <a:pt x="2047693" y="1025787"/>
                  <a:pt x="1823455" y="1047591"/>
                </a:cubicBezTo>
                <a:cubicBezTo>
                  <a:pt x="1599217" y="1069395"/>
                  <a:pt x="1396629" y="1027281"/>
                  <a:pt x="1263309" y="1047591"/>
                </a:cubicBezTo>
                <a:cubicBezTo>
                  <a:pt x="1129989" y="1067901"/>
                  <a:pt x="854205" y="1011531"/>
                  <a:pt x="703162" y="1047591"/>
                </a:cubicBezTo>
                <a:cubicBezTo>
                  <a:pt x="552119" y="1083651"/>
                  <a:pt x="150824" y="972586"/>
                  <a:pt x="0" y="1047591"/>
                </a:cubicBezTo>
                <a:cubicBezTo>
                  <a:pt x="-35593" y="933481"/>
                  <a:pt x="1246" y="790441"/>
                  <a:pt x="0" y="534271"/>
                </a:cubicBezTo>
                <a:cubicBezTo>
                  <a:pt x="-1246" y="278101"/>
                  <a:pt x="22362" y="191817"/>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Picture 7">
            <a:extLst>
              <a:ext uri="{FF2B5EF4-FFF2-40B4-BE49-F238E27FC236}">
                <a16:creationId xmlns:a16="http://schemas.microsoft.com/office/drawing/2014/main" id="{C7AB88B2-2C8D-1A43-A5F8-A4B4D11F1CC8}"/>
              </a:ext>
            </a:extLst>
          </p:cNvPr>
          <p:cNvPicPr>
            <a:picLocks noChangeAspect="1"/>
          </p:cNvPicPr>
          <p:nvPr/>
        </p:nvPicPr>
        <p:blipFill>
          <a:blip r:embed="rId7"/>
          <a:stretch>
            <a:fillRect/>
          </a:stretch>
        </p:blipFill>
        <p:spPr>
          <a:xfrm>
            <a:off x="1401251" y="3490574"/>
            <a:ext cx="3470613" cy="791803"/>
          </a:xfrm>
          <a:prstGeom prst="rect">
            <a:avLst/>
          </a:prstGeom>
        </p:spPr>
      </p:pic>
      <p:sp>
        <p:nvSpPr>
          <p:cNvPr id="56" name="Rectangle 55">
            <a:extLst>
              <a:ext uri="{FF2B5EF4-FFF2-40B4-BE49-F238E27FC236}">
                <a16:creationId xmlns:a16="http://schemas.microsoft.com/office/drawing/2014/main" id="{84CDFFF2-631F-A945-B322-38652E859091}"/>
              </a:ext>
            </a:extLst>
          </p:cNvPr>
          <p:cNvSpPr/>
          <p:nvPr/>
        </p:nvSpPr>
        <p:spPr>
          <a:xfrm>
            <a:off x="154276" y="4538165"/>
            <a:ext cx="2911284" cy="523220"/>
          </a:xfrm>
          <a:prstGeom prst="rect">
            <a:avLst/>
          </a:prstGeom>
        </p:spPr>
        <p:txBody>
          <a:bodyPr wrap="square">
            <a:spAutoFit/>
          </a:bodyPr>
          <a:lstStyle/>
          <a:p>
            <a:pPr algn="ctr"/>
            <a:r>
              <a:rPr lang="es-ES" sz="1400" b="0" dirty="0">
                <a:solidFill>
                  <a:srgbClr val="00B050"/>
                </a:solidFill>
                <a:latin typeface="Arial Rounded MT Bold" pitchFamily="34" charset="0"/>
              </a:rPr>
              <a:t>Field </a:t>
            </a:r>
            <a:r>
              <a:rPr lang="es-ES" sz="1400" b="0" dirty="0" err="1">
                <a:solidFill>
                  <a:srgbClr val="00B050"/>
                </a:solidFill>
                <a:latin typeface="Arial Rounded MT Bold" pitchFamily="34" charset="0"/>
              </a:rPr>
              <a:t>strength</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length</a:t>
            </a:r>
            <a:r>
              <a:rPr lang="es-ES" sz="1400" b="0" dirty="0">
                <a:solidFill>
                  <a:srgbClr val="00B050"/>
                </a:solidFill>
                <a:latin typeface="Arial Rounded MT Bold" pitchFamily="34" charset="0"/>
              </a:rPr>
              <a:t> and </a:t>
            </a:r>
            <a:r>
              <a:rPr lang="es-ES" sz="1400" b="0" dirty="0" err="1">
                <a:solidFill>
                  <a:srgbClr val="00B050"/>
                </a:solidFill>
                <a:latin typeface="Arial Rounded MT Bold" pitchFamily="34" charset="0"/>
              </a:rPr>
              <a:t>cross-sectional</a:t>
            </a:r>
            <a:r>
              <a:rPr lang="es-ES" sz="1400" b="0" dirty="0">
                <a:solidFill>
                  <a:srgbClr val="00B050"/>
                </a:solidFill>
                <a:latin typeface="Arial Rounded MT Bold" pitchFamily="34" charset="0"/>
              </a:rPr>
              <a:t> área of </a:t>
            </a:r>
            <a:r>
              <a:rPr lang="es-ES" sz="1400" b="0" dirty="0" err="1">
                <a:solidFill>
                  <a:srgbClr val="00B050"/>
                </a:solidFill>
                <a:latin typeface="Arial Rounded MT Bold" pitchFamily="34" charset="0"/>
              </a:rPr>
              <a:t>magnet</a:t>
            </a:r>
            <a:endParaRPr lang="en-GB" sz="1400" b="0" dirty="0">
              <a:solidFill>
                <a:srgbClr val="00B050"/>
              </a:solidFill>
              <a:latin typeface="Arial Rounded MT Bold" pitchFamily="34" charset="0"/>
            </a:endParaRPr>
          </a:p>
        </p:txBody>
      </p:sp>
      <p:pic>
        <p:nvPicPr>
          <p:cNvPr id="57" name="Graphic 56" descr="Line arrow Clockwise curve">
            <a:extLst>
              <a:ext uri="{FF2B5EF4-FFF2-40B4-BE49-F238E27FC236}">
                <a16:creationId xmlns:a16="http://schemas.microsoft.com/office/drawing/2014/main" id="{2C70A97A-2783-214E-96B0-63A08E47103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1394934" flipH="1" flipV="1">
            <a:off x="3979600" y="3084881"/>
            <a:ext cx="511853" cy="505613"/>
          </a:xfrm>
          <a:prstGeom prst="rect">
            <a:avLst/>
          </a:prstGeom>
        </p:spPr>
      </p:pic>
      <p:sp>
        <p:nvSpPr>
          <p:cNvPr id="58" name="Rectangle 57">
            <a:extLst>
              <a:ext uri="{FF2B5EF4-FFF2-40B4-BE49-F238E27FC236}">
                <a16:creationId xmlns:a16="http://schemas.microsoft.com/office/drawing/2014/main" id="{7DD02ED7-7B79-BA4D-8AEC-5D54B3D29BF0}"/>
              </a:ext>
            </a:extLst>
          </p:cNvPr>
          <p:cNvSpPr/>
          <p:nvPr/>
        </p:nvSpPr>
        <p:spPr>
          <a:xfrm>
            <a:off x="803880" y="2743286"/>
            <a:ext cx="2627824" cy="523220"/>
          </a:xfrm>
          <a:prstGeom prst="rect">
            <a:avLst/>
          </a:prstGeom>
        </p:spPr>
        <p:txBody>
          <a:bodyPr wrap="square">
            <a:spAutoFit/>
          </a:bodyPr>
          <a:lstStyle/>
          <a:p>
            <a:pPr algn="ctr"/>
            <a:r>
              <a:rPr lang="es-ES" sz="1400" b="0" dirty="0" err="1">
                <a:solidFill>
                  <a:srgbClr val="00B050"/>
                </a:solidFill>
                <a:latin typeface="Arial Rounded MT Bold" pitchFamily="34" charset="0"/>
              </a:rPr>
              <a:t>Efficiencies</a:t>
            </a:r>
            <a:r>
              <a:rPr lang="es-ES" sz="1400" b="0" dirty="0">
                <a:solidFill>
                  <a:srgbClr val="00B050"/>
                </a:solidFill>
                <a:latin typeface="Arial Rounded MT Bold" pitchFamily="34" charset="0"/>
              </a:rPr>
              <a:t> of </a:t>
            </a:r>
            <a:r>
              <a:rPr lang="es-ES" sz="1400" b="0" dirty="0" err="1">
                <a:solidFill>
                  <a:srgbClr val="00B050"/>
                </a:solidFill>
                <a:latin typeface="Arial Rounded MT Bold" pitchFamily="34" charset="0"/>
              </a:rPr>
              <a:t>focalization</a:t>
            </a:r>
            <a:r>
              <a:rPr lang="es-ES" sz="1400" b="0" dirty="0">
                <a:solidFill>
                  <a:srgbClr val="00B050"/>
                </a:solidFill>
                <a:latin typeface="Arial Rounded MT Bold" pitchFamily="34" charset="0"/>
              </a:rPr>
              <a:t> and </a:t>
            </a:r>
            <a:r>
              <a:rPr lang="es-ES" sz="1400" b="0" dirty="0" err="1">
                <a:solidFill>
                  <a:srgbClr val="00B050"/>
                </a:solidFill>
                <a:latin typeface="Arial Rounded MT Bold" pitchFamily="34" charset="0"/>
              </a:rPr>
              <a:t>detection</a:t>
            </a:r>
            <a:endParaRPr lang="en-GB" sz="1400" b="0" dirty="0">
              <a:solidFill>
                <a:srgbClr val="00B050"/>
              </a:solidFill>
              <a:latin typeface="Arial Rounded MT Bold" pitchFamily="34" charset="0"/>
            </a:endParaRPr>
          </a:p>
        </p:txBody>
      </p:sp>
      <p:pic>
        <p:nvPicPr>
          <p:cNvPr id="60" name="Graphic 59" descr="Line arrow Clockwise curve">
            <a:extLst>
              <a:ext uri="{FF2B5EF4-FFF2-40B4-BE49-F238E27FC236}">
                <a16:creationId xmlns:a16="http://schemas.microsoft.com/office/drawing/2014/main" id="{E9E36AD7-D684-8D46-AE96-170BFB035CA6}"/>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4189073" flipH="1" flipV="1">
            <a:off x="2346544" y="3907642"/>
            <a:ext cx="555171" cy="735717"/>
          </a:xfrm>
          <a:prstGeom prst="rect">
            <a:avLst/>
          </a:prstGeom>
        </p:spPr>
      </p:pic>
      <p:sp>
        <p:nvSpPr>
          <p:cNvPr id="62" name="Rectangle 61">
            <a:extLst>
              <a:ext uri="{FF2B5EF4-FFF2-40B4-BE49-F238E27FC236}">
                <a16:creationId xmlns:a16="http://schemas.microsoft.com/office/drawing/2014/main" id="{6D40DB02-44C1-EC4A-AE54-315BCE1BB9B2}"/>
              </a:ext>
            </a:extLst>
          </p:cNvPr>
          <p:cNvSpPr/>
          <p:nvPr/>
        </p:nvSpPr>
        <p:spPr>
          <a:xfrm>
            <a:off x="3241079" y="2437472"/>
            <a:ext cx="2627824" cy="523220"/>
          </a:xfrm>
          <a:prstGeom prst="rect">
            <a:avLst/>
          </a:prstGeom>
        </p:spPr>
        <p:txBody>
          <a:bodyPr wrap="square">
            <a:spAutoFit/>
          </a:bodyPr>
          <a:lstStyle/>
          <a:p>
            <a:pPr algn="ctr"/>
            <a:r>
              <a:rPr lang="es-ES" sz="1400" b="0" dirty="0">
                <a:solidFill>
                  <a:srgbClr val="00B050"/>
                </a:solidFill>
                <a:latin typeface="Arial Rounded MT Bold" pitchFamily="34" charset="0"/>
              </a:rPr>
              <a:t>Data </a:t>
            </a:r>
            <a:r>
              <a:rPr lang="es-ES" sz="1400" b="0" dirty="0" err="1">
                <a:solidFill>
                  <a:srgbClr val="00B050"/>
                </a:solidFill>
                <a:latin typeface="Arial Rounded MT Bold" pitchFamily="34" charset="0"/>
              </a:rPr>
              <a:t>taking</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efficiency</a:t>
            </a:r>
            <a:r>
              <a:rPr lang="es-ES" sz="1400" b="0" dirty="0">
                <a:solidFill>
                  <a:srgbClr val="00B050"/>
                </a:solidFill>
                <a:latin typeface="Arial Rounded MT Bold" pitchFamily="34" charset="0"/>
              </a:rPr>
              <a:t> and </a:t>
            </a:r>
            <a:r>
              <a:rPr lang="es-ES" sz="1400" b="0" dirty="0" err="1">
                <a:solidFill>
                  <a:srgbClr val="00B050"/>
                </a:solidFill>
                <a:latin typeface="Arial Rounded MT Bold" pitchFamily="34" charset="0"/>
              </a:rPr>
              <a:t>observation</a:t>
            </a:r>
            <a:r>
              <a:rPr lang="es-ES" sz="1400" b="0" dirty="0">
                <a:solidFill>
                  <a:srgbClr val="00B050"/>
                </a:solidFill>
                <a:latin typeface="Arial Rounded MT Bold" pitchFamily="34" charset="0"/>
              </a:rPr>
              <a:t> time</a:t>
            </a:r>
            <a:endParaRPr lang="en-GB" sz="1400" b="0" dirty="0">
              <a:solidFill>
                <a:srgbClr val="00B050"/>
              </a:solidFill>
              <a:latin typeface="Arial Rounded MT Bold" pitchFamily="34" charset="0"/>
            </a:endParaRPr>
          </a:p>
        </p:txBody>
      </p:sp>
      <p:pic>
        <p:nvPicPr>
          <p:cNvPr id="81" name="Graphic 80" descr="Line arrow Clockwise curve">
            <a:extLst>
              <a:ext uri="{FF2B5EF4-FFF2-40B4-BE49-F238E27FC236}">
                <a16:creationId xmlns:a16="http://schemas.microsoft.com/office/drawing/2014/main" id="{2979AC36-0966-BC47-917C-49AB5331350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805356" flipH="1" flipV="1">
            <a:off x="3403346" y="4236492"/>
            <a:ext cx="555171" cy="735717"/>
          </a:xfrm>
          <a:prstGeom prst="rect">
            <a:avLst/>
          </a:prstGeom>
        </p:spPr>
      </p:pic>
      <p:sp>
        <p:nvSpPr>
          <p:cNvPr id="82" name="Rectangle 81">
            <a:extLst>
              <a:ext uri="{FF2B5EF4-FFF2-40B4-BE49-F238E27FC236}">
                <a16:creationId xmlns:a16="http://schemas.microsoft.com/office/drawing/2014/main" id="{FB3C5F83-4280-5C43-A064-6DDB85A16989}"/>
              </a:ext>
            </a:extLst>
          </p:cNvPr>
          <p:cNvSpPr/>
          <p:nvPr/>
        </p:nvSpPr>
        <p:spPr>
          <a:xfrm>
            <a:off x="1418644" y="5033617"/>
            <a:ext cx="2627824" cy="523220"/>
          </a:xfrm>
          <a:prstGeom prst="rect">
            <a:avLst/>
          </a:prstGeom>
        </p:spPr>
        <p:txBody>
          <a:bodyPr wrap="square">
            <a:spAutoFit/>
          </a:bodyPr>
          <a:lstStyle/>
          <a:p>
            <a:pPr algn="ctr"/>
            <a:r>
              <a:rPr lang="es-ES" sz="1400" b="0" dirty="0" err="1">
                <a:solidFill>
                  <a:srgbClr val="00B050"/>
                </a:solidFill>
                <a:latin typeface="Arial Rounded MT Bold" pitchFamily="34" charset="0"/>
              </a:rPr>
              <a:t>Normalized</a:t>
            </a:r>
            <a:r>
              <a:rPr lang="es-ES" sz="1400" b="0" dirty="0">
                <a:solidFill>
                  <a:srgbClr val="00B050"/>
                </a:solidFill>
                <a:latin typeface="Arial Rounded MT Bold" pitchFamily="34" charset="0"/>
              </a:rPr>
              <a:t> </a:t>
            </a:r>
            <a:r>
              <a:rPr lang="es-ES" sz="1400" b="0" dirty="0" err="1">
                <a:solidFill>
                  <a:srgbClr val="00B050"/>
                </a:solidFill>
                <a:latin typeface="Arial Rounded MT Bold" pitchFamily="34" charset="0"/>
              </a:rPr>
              <a:t>background</a:t>
            </a:r>
            <a:r>
              <a:rPr lang="es-ES" sz="1400" b="0" dirty="0">
                <a:solidFill>
                  <a:srgbClr val="00B050"/>
                </a:solidFill>
                <a:latin typeface="Arial Rounded MT Bold" pitchFamily="34" charset="0"/>
              </a:rPr>
              <a:t> and </a:t>
            </a:r>
            <a:r>
              <a:rPr lang="es-ES" sz="1400" b="0" dirty="0" err="1">
                <a:solidFill>
                  <a:srgbClr val="00B050"/>
                </a:solidFill>
                <a:latin typeface="Arial Rounded MT Bold" pitchFamily="34" charset="0"/>
              </a:rPr>
              <a:t>signal</a:t>
            </a:r>
            <a:r>
              <a:rPr lang="es-ES" sz="1400" b="0" dirty="0">
                <a:solidFill>
                  <a:srgbClr val="00B050"/>
                </a:solidFill>
                <a:latin typeface="Arial Rounded MT Bold" pitchFamily="34" charset="0"/>
              </a:rPr>
              <a:t> spot </a:t>
            </a:r>
            <a:r>
              <a:rPr lang="es-ES" sz="1400" b="0" dirty="0" err="1">
                <a:solidFill>
                  <a:srgbClr val="00B050"/>
                </a:solidFill>
                <a:latin typeface="Arial Rounded MT Bold" pitchFamily="34" charset="0"/>
              </a:rPr>
              <a:t>size</a:t>
            </a:r>
            <a:endParaRPr lang="en-GB" sz="1400" b="0" dirty="0">
              <a:solidFill>
                <a:srgbClr val="00B050"/>
              </a:solidFill>
              <a:latin typeface="Arial Rounded MT Bold" pitchFamily="34" charset="0"/>
            </a:endParaRPr>
          </a:p>
        </p:txBody>
      </p:sp>
    </p:spTree>
    <p:extLst>
      <p:ext uri="{BB962C8B-B14F-4D97-AF65-F5344CB8AC3E}">
        <p14:creationId xmlns:p14="http://schemas.microsoft.com/office/powerpoint/2010/main" val="345545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wipe(down)">
                                      <p:cBhvr>
                                        <p:cTn id="13" dur="500"/>
                                        <p:tgtEl>
                                          <p:spTgt spid="55"/>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down)">
                                      <p:cBhvr>
                                        <p:cTn id="19" dur="500"/>
                                        <p:tgtEl>
                                          <p:spTgt spid="56"/>
                                        </p:tgtEl>
                                      </p:cBhvr>
                                    </p:animEffect>
                                  </p:childTnLst>
                                </p:cTn>
                              </p:par>
                              <p:par>
                                <p:cTn id="20" presetID="22" presetClass="entr" presetSubtype="4"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down)">
                                      <p:cBhvr>
                                        <p:cTn id="22" dur="500"/>
                                        <p:tgtEl>
                                          <p:spTgt spid="5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down)">
                                      <p:cBhvr>
                                        <p:cTn id="25" dur="500"/>
                                        <p:tgtEl>
                                          <p:spTgt spid="58"/>
                                        </p:tgtEl>
                                      </p:cBhvr>
                                    </p:animEffect>
                                  </p:childTnLst>
                                </p:cTn>
                              </p:par>
                              <p:par>
                                <p:cTn id="26" presetID="22" presetClass="entr" presetSubtype="4" fill="hold"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wipe(down)">
                                      <p:cBhvr>
                                        <p:cTn id="28" dur="500"/>
                                        <p:tgtEl>
                                          <p:spTgt spid="60"/>
                                        </p:tgtEl>
                                      </p:cBhvr>
                                    </p:animEffect>
                                  </p:childTnLst>
                                </p:cTn>
                              </p:par>
                              <p:par>
                                <p:cTn id="29" presetID="22" presetClass="entr" presetSubtype="4" fill="hold" nodeType="withEffect">
                                  <p:stCondLst>
                                    <p:cond delay="0"/>
                                  </p:stCondLst>
                                  <p:childTnLst>
                                    <p:set>
                                      <p:cBhvr>
                                        <p:cTn id="30" dur="1" fill="hold">
                                          <p:stCondLst>
                                            <p:cond delay="0"/>
                                          </p:stCondLst>
                                        </p:cTn>
                                        <p:tgtEl>
                                          <p:spTgt spid="81"/>
                                        </p:tgtEl>
                                        <p:attrNameLst>
                                          <p:attrName>style.visibility</p:attrName>
                                        </p:attrNameLst>
                                      </p:cBhvr>
                                      <p:to>
                                        <p:strVal val="visible"/>
                                      </p:to>
                                    </p:set>
                                    <p:animEffect transition="in" filter="wipe(down)">
                                      <p:cBhvr>
                                        <p:cTn id="31" dur="500"/>
                                        <p:tgtEl>
                                          <p:spTgt spid="8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wipe(down)">
                                      <p:cBhvr>
                                        <p:cTn id="34" dur="500"/>
                                        <p:tgtEl>
                                          <p:spTgt spid="8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5" grpId="0" animBg="1"/>
      <p:bldP spid="56" grpId="0"/>
      <p:bldP spid="58" grpId="0"/>
      <p:bldP spid="62" grpId="0"/>
      <p:bldP spid="8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8616280" y="0"/>
            <a:ext cx="3096344" cy="3096344"/>
          </a:xfrm>
          <a:prstGeom prst="rect">
            <a:avLst/>
          </a:prstGeom>
          <a:noFill/>
        </p:spPr>
      </p:pic>
      <p:grpSp>
        <p:nvGrpSpPr>
          <p:cNvPr id="2" name="Group 14"/>
          <p:cNvGrpSpPr>
            <a:grpSpLocks/>
          </p:cNvGrpSpPr>
          <p:nvPr/>
        </p:nvGrpSpPr>
        <p:grpSpPr bwMode="auto">
          <a:xfrm>
            <a:off x="3978622" y="3097438"/>
            <a:ext cx="4602163" cy="2563811"/>
            <a:chOff x="754" y="2102"/>
            <a:chExt cx="2899" cy="1615"/>
          </a:xfrm>
        </p:grpSpPr>
        <p:grpSp>
          <p:nvGrpSpPr>
            <p:cNvPr id="3" name="Group 15"/>
            <p:cNvGrpSpPr>
              <a:grpSpLocks/>
            </p:cNvGrpSpPr>
            <p:nvPr/>
          </p:nvGrpSpPr>
          <p:grpSpPr bwMode="auto">
            <a:xfrm>
              <a:off x="1007" y="3020"/>
              <a:ext cx="1175" cy="647"/>
              <a:chOff x="1007" y="3020"/>
              <a:chExt cx="1175" cy="647"/>
            </a:xfrm>
          </p:grpSpPr>
          <p:sp>
            <p:nvSpPr>
              <p:cNvPr id="1056" name="Rectangle 16"/>
              <p:cNvSpPr>
                <a:spLocks noChangeArrowheads="1"/>
              </p:cNvSpPr>
              <p:nvPr/>
            </p:nvSpPr>
            <p:spPr bwMode="auto">
              <a:xfrm rot="124485">
                <a:off x="1805" y="3020"/>
                <a:ext cx="96" cy="96"/>
              </a:xfrm>
              <a:prstGeom prst="rect">
                <a:avLst/>
              </a:prstGeom>
              <a:solidFill>
                <a:schemeClr val="bg1"/>
              </a:solidFill>
              <a:ln w="9525">
                <a:solidFill>
                  <a:schemeClr val="bg1"/>
                </a:solidFill>
                <a:miter lim="800000"/>
                <a:headEnd/>
                <a:tailEnd/>
              </a:ln>
            </p:spPr>
            <p:txBody>
              <a:bodyPr wrap="none" anchor="ctr"/>
              <a:lstStyle/>
              <a:p>
                <a:endParaRPr lang="es-ES"/>
              </a:p>
            </p:txBody>
          </p:sp>
          <p:sp>
            <p:nvSpPr>
              <p:cNvPr id="1058" name="Rectangle 18"/>
              <p:cNvSpPr>
                <a:spLocks noChangeArrowheads="1"/>
              </p:cNvSpPr>
              <p:nvPr/>
            </p:nvSpPr>
            <p:spPr bwMode="auto">
              <a:xfrm rot="124485">
                <a:off x="1112" y="3571"/>
                <a:ext cx="96" cy="96"/>
              </a:xfrm>
              <a:prstGeom prst="rect">
                <a:avLst/>
              </a:prstGeom>
              <a:solidFill>
                <a:schemeClr val="tx2"/>
              </a:solidFill>
              <a:ln w="9525">
                <a:noFill/>
                <a:miter lim="800000"/>
                <a:headEnd/>
                <a:tailEnd/>
              </a:ln>
            </p:spPr>
            <p:txBody>
              <a:bodyPr wrap="none" anchor="ctr"/>
              <a:lstStyle/>
              <a:p>
                <a:endParaRPr lang="es-ES"/>
              </a:p>
            </p:txBody>
          </p:sp>
          <p:sp>
            <p:nvSpPr>
              <p:cNvPr id="1057" name="Freeform 17"/>
              <p:cNvSpPr>
                <a:spLocks noChangeAspect="1"/>
              </p:cNvSpPr>
              <p:nvPr/>
            </p:nvSpPr>
            <p:spPr bwMode="auto">
              <a:xfrm rot="-2161139">
                <a:off x="1007" y="3215"/>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grpSp>
        <p:grpSp>
          <p:nvGrpSpPr>
            <p:cNvPr id="4" name="Group 19"/>
            <p:cNvGrpSpPr>
              <a:grpSpLocks/>
            </p:cNvGrpSpPr>
            <p:nvPr/>
          </p:nvGrpSpPr>
          <p:grpSpPr bwMode="auto">
            <a:xfrm>
              <a:off x="754" y="2102"/>
              <a:ext cx="2899" cy="1615"/>
              <a:chOff x="754" y="2102"/>
              <a:chExt cx="2899" cy="1615"/>
            </a:xfrm>
          </p:grpSpPr>
          <p:sp>
            <p:nvSpPr>
              <p:cNvPr id="1050" name="Freeform 24"/>
              <p:cNvSpPr>
                <a:spLocks noChangeAspect="1"/>
              </p:cNvSpPr>
              <p:nvPr/>
            </p:nvSpPr>
            <p:spPr bwMode="auto">
              <a:xfrm rot="19438861">
                <a:off x="1721" y="2700"/>
                <a:ext cx="1175" cy="79"/>
              </a:xfrm>
              <a:custGeom>
                <a:avLst/>
                <a:gdLst>
                  <a:gd name="T0" fmla="*/ 271 w 784"/>
                  <a:gd name="T1" fmla="*/ 25 h 96"/>
                  <a:gd name="T2" fmla="*/ 271 w 784"/>
                  <a:gd name="T3" fmla="*/ 12 h 96"/>
                  <a:gd name="T4" fmla="*/ 1909 w 784"/>
                  <a:gd name="T5" fmla="*/ 0 h 96"/>
                  <a:gd name="T6" fmla="*/ 3537 w 784"/>
                  <a:gd name="T7" fmla="*/ 12 h 96"/>
                  <a:gd name="T8" fmla="*/ 5169 w 784"/>
                  <a:gd name="T9" fmla="*/ 0 h 96"/>
                  <a:gd name="T10" fmla="*/ 6791 w 784"/>
                  <a:gd name="T11" fmla="*/ 12 h 96"/>
                  <a:gd name="T12" fmla="*/ 8426 w 784"/>
                  <a:gd name="T13" fmla="*/ 0 h 96"/>
                  <a:gd name="T14" fmla="*/ 10049 w 784"/>
                  <a:gd name="T15" fmla="*/ 12 h 96"/>
                  <a:gd name="T16" fmla="*/ 11684 w 784"/>
                  <a:gd name="T17" fmla="*/ 0 h 96"/>
                  <a:gd name="T18" fmla="*/ 13313 w 784"/>
                  <a:gd name="T19" fmla="*/ 12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84"/>
                  <a:gd name="T31" fmla="*/ 0 h 96"/>
                  <a:gd name="T32" fmla="*/ 784 w 784"/>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84" h="96">
                    <a:moveTo>
                      <a:pt x="16" y="96"/>
                    </a:moveTo>
                    <a:cubicBezTo>
                      <a:pt x="8" y="80"/>
                      <a:pt x="0" y="64"/>
                      <a:pt x="16" y="48"/>
                    </a:cubicBezTo>
                    <a:cubicBezTo>
                      <a:pt x="32" y="32"/>
                      <a:pt x="80" y="0"/>
                      <a:pt x="112" y="0"/>
                    </a:cubicBezTo>
                    <a:cubicBezTo>
                      <a:pt x="144" y="0"/>
                      <a:pt x="176" y="48"/>
                      <a:pt x="208" y="48"/>
                    </a:cubicBezTo>
                    <a:cubicBezTo>
                      <a:pt x="240" y="48"/>
                      <a:pt x="272" y="0"/>
                      <a:pt x="304" y="0"/>
                    </a:cubicBezTo>
                    <a:cubicBezTo>
                      <a:pt x="336" y="0"/>
                      <a:pt x="368" y="48"/>
                      <a:pt x="400" y="48"/>
                    </a:cubicBezTo>
                    <a:cubicBezTo>
                      <a:pt x="432" y="48"/>
                      <a:pt x="464" y="0"/>
                      <a:pt x="496" y="0"/>
                    </a:cubicBezTo>
                    <a:cubicBezTo>
                      <a:pt x="528" y="0"/>
                      <a:pt x="560" y="48"/>
                      <a:pt x="592" y="48"/>
                    </a:cubicBezTo>
                    <a:cubicBezTo>
                      <a:pt x="624" y="48"/>
                      <a:pt x="656" y="0"/>
                      <a:pt x="688" y="0"/>
                    </a:cubicBezTo>
                    <a:cubicBezTo>
                      <a:pt x="720" y="0"/>
                      <a:pt x="752" y="24"/>
                      <a:pt x="784" y="48"/>
                    </a:cubicBezTo>
                  </a:path>
                </a:pathLst>
              </a:custGeom>
              <a:noFill/>
              <a:ln w="19050">
                <a:solidFill>
                  <a:srgbClr val="FF0000"/>
                </a:solidFill>
                <a:round/>
                <a:headEnd/>
                <a:tailEnd/>
              </a:ln>
            </p:spPr>
            <p:txBody>
              <a:bodyPr wrap="none" anchor="ctr"/>
              <a:lstStyle/>
              <a:p>
                <a:endParaRPr lang="es-ES"/>
              </a:p>
            </p:txBody>
          </p:sp>
          <p:grpSp>
            <p:nvGrpSpPr>
              <p:cNvPr id="5" name="Group 20"/>
              <p:cNvGrpSpPr>
                <a:grpSpLocks/>
              </p:cNvGrpSpPr>
              <p:nvPr/>
            </p:nvGrpSpPr>
            <p:grpSpPr bwMode="auto">
              <a:xfrm>
                <a:off x="1441" y="2102"/>
                <a:ext cx="2212" cy="599"/>
                <a:chOff x="1441" y="2102"/>
                <a:chExt cx="2212" cy="599"/>
              </a:xfrm>
            </p:grpSpPr>
            <p:sp>
              <p:nvSpPr>
                <p:cNvPr id="1055" name="Text Box 22"/>
                <p:cNvSpPr txBox="1">
                  <a:spLocks noChangeArrowheads="1"/>
                </p:cNvSpPr>
                <p:nvPr/>
              </p:nvSpPr>
              <p:spPr bwMode="auto">
                <a:xfrm rot="19463872">
                  <a:off x="1441" y="2102"/>
                  <a:ext cx="1950" cy="213"/>
                </a:xfrm>
                <a:prstGeom prst="rect">
                  <a:avLst/>
                </a:prstGeom>
                <a:noFill/>
                <a:ln w="9525">
                  <a:noFill/>
                  <a:miter lim="800000"/>
                  <a:headEnd/>
                  <a:tailEnd/>
                </a:ln>
              </p:spPr>
              <p:txBody>
                <a:bodyPr wrap="none">
                  <a:spAutoFit/>
                </a:bodyPr>
                <a:lstStyle/>
                <a:p>
                  <a:r>
                    <a:rPr lang="en-US" sz="1600" b="0" dirty="0">
                      <a:latin typeface="Arial Rounded MT Bold" pitchFamily="34" charset="0"/>
                    </a:rPr>
                    <a:t>Transverse magnetic field (B)</a:t>
                  </a:r>
                </a:p>
              </p:txBody>
            </p:sp>
            <p:sp>
              <p:nvSpPr>
                <p:cNvPr id="1054" name="Rectangle 21"/>
                <p:cNvSpPr>
                  <a:spLocks noChangeArrowheads="1"/>
                </p:cNvSpPr>
                <p:nvPr/>
              </p:nvSpPr>
              <p:spPr bwMode="auto">
                <a:xfrm rot="19439546">
                  <a:off x="1637" y="2221"/>
                  <a:ext cx="2016" cy="480"/>
                </a:xfrm>
                <a:prstGeom prst="rect">
                  <a:avLst/>
                </a:prstGeom>
                <a:solidFill>
                  <a:schemeClr val="accent6">
                    <a:lumMod val="40000"/>
                    <a:lumOff val="60000"/>
                  </a:schemeClr>
                </a:solidFill>
                <a:ln w="28575">
                  <a:solidFill>
                    <a:srgbClr val="FF9900"/>
                  </a:solidFill>
                  <a:miter lim="800000"/>
                  <a:headEnd/>
                  <a:tailEnd/>
                </a:ln>
              </p:spPr>
              <p:txBody>
                <a:bodyPr wrap="none" anchor="ctr"/>
                <a:lstStyle/>
                <a:p>
                  <a:pPr algn="ctr"/>
                  <a:r>
                    <a:rPr lang="es-ES" sz="2400" dirty="0">
                      <a:solidFill>
                        <a:schemeClr val="accent6">
                          <a:lumMod val="75000"/>
                        </a:schemeClr>
                      </a:solidFill>
                      <a:latin typeface="Arial Rounded MT Bold" pitchFamily="34" charset="0"/>
                    </a:rPr>
                    <a:t>Buffer gas</a:t>
                  </a:r>
                  <a:endParaRPr lang="es-ES" sz="3200" baseline="-25000" dirty="0">
                    <a:solidFill>
                      <a:schemeClr val="accent6">
                        <a:lumMod val="75000"/>
                      </a:schemeClr>
                    </a:solidFill>
                    <a:latin typeface="Symbol" pitchFamily="18" charset="2"/>
                  </a:endParaRPr>
                </a:p>
              </p:txBody>
            </p:sp>
          </p:grpSp>
          <p:sp>
            <p:nvSpPr>
              <p:cNvPr id="1051" name="Text Box 25"/>
              <p:cNvSpPr txBox="1">
                <a:spLocks noChangeArrowheads="1"/>
              </p:cNvSpPr>
              <p:nvPr/>
            </p:nvSpPr>
            <p:spPr bwMode="auto">
              <a:xfrm rot="19513217">
                <a:off x="1255" y="2985"/>
                <a:ext cx="464" cy="233"/>
              </a:xfrm>
              <a:prstGeom prst="rect">
                <a:avLst/>
              </a:prstGeom>
              <a:noFill/>
              <a:ln w="9525">
                <a:noFill/>
                <a:miter lim="800000"/>
                <a:headEnd/>
                <a:tailEnd/>
              </a:ln>
            </p:spPr>
            <p:txBody>
              <a:bodyPr wrap="none">
                <a:spAutoFit/>
              </a:bodyPr>
              <a:lstStyle/>
              <a:p>
                <a:r>
                  <a:rPr lang="en-US" b="0" dirty="0">
                    <a:latin typeface="Arial Rounded MT Bold" pitchFamily="34" charset="0"/>
                  </a:rPr>
                  <a:t>X ray</a:t>
                </a:r>
              </a:p>
            </p:txBody>
          </p:sp>
          <p:sp>
            <p:nvSpPr>
              <p:cNvPr id="1052" name="Rectangle 26"/>
              <p:cNvSpPr>
                <a:spLocks noChangeArrowheads="1"/>
              </p:cNvSpPr>
              <p:nvPr/>
            </p:nvSpPr>
            <p:spPr bwMode="auto">
              <a:xfrm rot="19423512">
                <a:off x="991" y="3285"/>
                <a:ext cx="456" cy="432"/>
              </a:xfrm>
              <a:prstGeom prst="rect">
                <a:avLst/>
              </a:prstGeom>
              <a:solidFill>
                <a:srgbClr val="FFC000"/>
              </a:solidFill>
              <a:ln w="38100">
                <a:solidFill>
                  <a:schemeClr val="accent2"/>
                </a:solidFill>
                <a:miter lim="800000"/>
                <a:headEnd/>
                <a:tailEnd/>
              </a:ln>
            </p:spPr>
            <p:txBody>
              <a:bodyPr wrap="none" anchor="ctr"/>
              <a:lstStyle/>
              <a:p>
                <a:endParaRPr lang="es-ES"/>
              </a:p>
            </p:txBody>
          </p:sp>
          <p:sp>
            <p:nvSpPr>
              <p:cNvPr id="1053" name="Text Box 27"/>
              <p:cNvSpPr txBox="1">
                <a:spLocks noChangeArrowheads="1"/>
              </p:cNvSpPr>
              <p:nvPr/>
            </p:nvSpPr>
            <p:spPr bwMode="auto">
              <a:xfrm rot="19338554">
                <a:off x="754" y="3052"/>
                <a:ext cx="519" cy="291"/>
              </a:xfrm>
              <a:prstGeom prst="rect">
                <a:avLst/>
              </a:prstGeom>
              <a:noFill/>
              <a:ln w="9525">
                <a:noFill/>
                <a:miter lim="800000"/>
                <a:headEnd/>
                <a:tailEnd/>
              </a:ln>
            </p:spPr>
            <p:txBody>
              <a:bodyPr wrap="none">
                <a:spAutoFit/>
              </a:bodyPr>
              <a:lstStyle/>
              <a:p>
                <a:pPr algn="ctr"/>
                <a:r>
                  <a:rPr lang="en-US" sz="1200" dirty="0">
                    <a:latin typeface="Arial Rounded MT Bold" pitchFamily="34" charset="0"/>
                  </a:rPr>
                  <a:t>X ray</a:t>
                </a:r>
              </a:p>
              <a:p>
                <a:pPr algn="ctr"/>
                <a:r>
                  <a:rPr lang="en-US" sz="1200" dirty="0">
                    <a:latin typeface="Arial Rounded MT Bold" pitchFamily="34" charset="0"/>
                  </a:rPr>
                  <a:t>detector</a:t>
                </a:r>
              </a:p>
            </p:txBody>
          </p:sp>
        </p:grpSp>
      </p:grpSp>
      <p:sp>
        <p:nvSpPr>
          <p:cNvPr id="285726" name="Line 30"/>
          <p:cNvSpPr>
            <a:spLocks noChangeShapeType="1"/>
          </p:cNvSpPr>
          <p:nvPr/>
        </p:nvSpPr>
        <p:spPr bwMode="auto">
          <a:xfrm flipV="1">
            <a:off x="6132512" y="3140968"/>
            <a:ext cx="2438400" cy="1752600"/>
          </a:xfrm>
          <a:prstGeom prst="line">
            <a:avLst/>
          </a:prstGeom>
          <a:noFill/>
          <a:ln w="9525">
            <a:solidFill>
              <a:srgbClr val="FF9900"/>
            </a:solidFill>
            <a:round/>
            <a:headEnd type="triangle" w="med" len="med"/>
            <a:tailEnd type="triangle" w="med" len="med"/>
          </a:ln>
        </p:spPr>
        <p:txBody>
          <a:bodyPr/>
          <a:lstStyle/>
          <a:p>
            <a:endParaRPr lang="es-ES"/>
          </a:p>
        </p:txBody>
      </p:sp>
      <p:sp>
        <p:nvSpPr>
          <p:cNvPr id="285727" name="Rectangle 31"/>
          <p:cNvSpPr>
            <a:spLocks noChangeArrowheads="1"/>
          </p:cNvSpPr>
          <p:nvPr/>
        </p:nvSpPr>
        <p:spPr bwMode="auto">
          <a:xfrm rot="-2049352">
            <a:off x="7351712" y="3979169"/>
            <a:ext cx="300038" cy="366713"/>
          </a:xfrm>
          <a:prstGeom prst="rect">
            <a:avLst/>
          </a:prstGeom>
          <a:noFill/>
          <a:ln w="9525">
            <a:noFill/>
            <a:miter lim="800000"/>
            <a:headEnd/>
            <a:tailEnd/>
          </a:ln>
        </p:spPr>
        <p:txBody>
          <a:bodyPr wrap="none">
            <a:spAutoFit/>
          </a:bodyPr>
          <a:lstStyle/>
          <a:p>
            <a:r>
              <a:rPr lang="en-US" b="0">
                <a:solidFill>
                  <a:srgbClr val="FF9900"/>
                </a:solidFill>
                <a:latin typeface="Trebuchet MS" pitchFamily="34" charset="0"/>
              </a:rPr>
              <a:t>L</a:t>
            </a:r>
          </a:p>
        </p:txBody>
      </p:sp>
      <mc:AlternateContent xmlns:mc="http://schemas.openxmlformats.org/markup-compatibility/2006" xmlns:a14="http://schemas.microsoft.com/office/drawing/2010/main">
        <mc:Choice Requires="a14">
          <p:sp>
            <p:nvSpPr>
              <p:cNvPr id="1045" name="Rectangle 37"/>
              <p:cNvSpPr>
                <a:spLocks noChangeArrowheads="1"/>
              </p:cNvSpPr>
              <p:nvPr/>
            </p:nvSpPr>
            <p:spPr bwMode="auto">
              <a:xfrm>
                <a:off x="1847528" y="274638"/>
                <a:ext cx="7560840" cy="1143000"/>
              </a:xfrm>
              <a:prstGeom prst="rect">
                <a:avLst/>
              </a:prstGeom>
              <a:noFill/>
              <a:ln w="9525">
                <a:noFill/>
                <a:miter lim="800000"/>
                <a:headEnd/>
                <a:tailEnd/>
              </a:ln>
            </p:spPr>
            <p:txBody>
              <a:bodyPr anchor="ctr"/>
              <a:lstStyle/>
              <a:p>
                <a:r>
                  <a:rPr lang="en-GB" sz="4400" b="0" dirty="0">
                    <a:latin typeface="Arial Rounded MT Bold" pitchFamily="34" charset="0"/>
                  </a:rPr>
                  <a:t>Buffer gas for higher </a:t>
                </a:r>
                <a14:m>
                  <m:oMath xmlns:m="http://schemas.openxmlformats.org/officeDocument/2006/math">
                    <m:sSub>
                      <m:sSubPr>
                        <m:ctrlPr>
                          <a:rPr lang="en-GB" sz="4400" b="0" i="1" dirty="0" smtClean="0">
                            <a:latin typeface="Cambria Math" panose="02040503050406030204" pitchFamily="18" charset="0"/>
                          </a:rPr>
                        </m:ctrlPr>
                      </m:sSubPr>
                      <m:e>
                        <m:r>
                          <a:rPr lang="es-ES" sz="4400" b="0" i="1" dirty="0" smtClean="0">
                            <a:latin typeface="Cambria Math" panose="02040503050406030204" pitchFamily="18" charset="0"/>
                          </a:rPr>
                          <m:t>𝑚</m:t>
                        </m:r>
                      </m:e>
                      <m:sub>
                        <m:r>
                          <a:rPr lang="es-ES" sz="4400" b="0" i="1" dirty="0" smtClean="0">
                            <a:latin typeface="Cambria Math" panose="02040503050406030204" pitchFamily="18" charset="0"/>
                          </a:rPr>
                          <m:t>𝑎</m:t>
                        </m:r>
                      </m:sub>
                    </m:sSub>
                  </m:oMath>
                </a14:m>
                <a:endParaRPr lang="en-GB" sz="4400" b="0" dirty="0">
                  <a:latin typeface="Arial Rounded MT Bold" pitchFamily="34" charset="0"/>
                </a:endParaRPr>
              </a:p>
            </p:txBody>
          </p:sp>
        </mc:Choice>
        <mc:Fallback xmlns="">
          <p:sp>
            <p:nvSpPr>
              <p:cNvPr id="1045" name="Rectangle 37"/>
              <p:cNvSpPr>
                <a:spLocks noRot="1" noChangeAspect="1" noMove="1" noResize="1" noEditPoints="1" noAdjustHandles="1" noChangeArrowheads="1" noChangeShapeType="1" noTextEdit="1"/>
              </p:cNvSpPr>
              <p:nvPr/>
            </p:nvSpPr>
            <p:spPr bwMode="auto">
              <a:xfrm>
                <a:off x="1847528" y="274638"/>
                <a:ext cx="7560840" cy="1143000"/>
              </a:xfrm>
              <a:prstGeom prst="rect">
                <a:avLst/>
              </a:prstGeom>
              <a:blipFill>
                <a:blip r:embed="rId7"/>
                <a:stretch>
                  <a:fillRect l="-3356" b="-9890"/>
                </a:stretch>
              </a:blipFill>
              <a:ln w="9525">
                <a:noFill/>
                <a:miter lim="800000"/>
                <a:headEnd/>
                <a:tailEnd/>
              </a:ln>
            </p:spPr>
            <p:txBody>
              <a:bodyPr/>
              <a:lstStyle/>
              <a:p>
                <a:r>
                  <a:rPr lang="en-ES">
                    <a:noFill/>
                  </a:rPr>
                  <a:t> </a:t>
                </a:r>
              </a:p>
            </p:txBody>
          </p:sp>
        </mc:Fallback>
      </mc:AlternateContent>
      <p:grpSp>
        <p:nvGrpSpPr>
          <p:cNvPr id="6" name="84 Grupo"/>
          <p:cNvGrpSpPr/>
          <p:nvPr/>
        </p:nvGrpSpPr>
        <p:grpSpPr>
          <a:xfrm>
            <a:off x="6852592" y="1340768"/>
            <a:ext cx="3312368" cy="4176464"/>
            <a:chOff x="4283968" y="1340768"/>
            <a:chExt cx="3312368" cy="4176464"/>
          </a:xfrm>
        </p:grpSpPr>
        <p:grpSp>
          <p:nvGrpSpPr>
            <p:cNvPr id="7" name="61 Grupo"/>
            <p:cNvGrpSpPr/>
            <p:nvPr/>
          </p:nvGrpSpPr>
          <p:grpSpPr>
            <a:xfrm>
              <a:off x="4427984" y="1556792"/>
              <a:ext cx="3168352" cy="3960440"/>
              <a:chOff x="4572000" y="1484784"/>
              <a:chExt cx="3168352" cy="3960440"/>
            </a:xfrm>
          </p:grpSpPr>
          <p:cxnSp>
            <p:nvCxnSpPr>
              <p:cNvPr id="63" name="62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6"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cxnSp>
          <p:nvCxnSpPr>
            <p:cNvPr id="77" name="76 Conector recto de flecha"/>
            <p:cNvCxnSpPr/>
            <p:nvPr/>
          </p:nvCxnSpPr>
          <p:spPr>
            <a:xfrm flipH="1">
              <a:off x="4355976" y="1556792"/>
              <a:ext cx="2880320" cy="108012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flipH="1">
              <a:off x="4283968" y="1484784"/>
              <a:ext cx="2952328" cy="86409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H="1">
              <a:off x="4427984" y="1412776"/>
              <a:ext cx="2880320" cy="60308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4580384" y="1340768"/>
              <a:ext cx="2727920" cy="36004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7" name="46 CuadroTexto"/>
              <p:cNvSpPr txBox="1"/>
              <p:nvPr/>
            </p:nvSpPr>
            <p:spPr>
              <a:xfrm>
                <a:off x="433981" y="1371357"/>
                <a:ext cx="6346603" cy="1347933"/>
              </a:xfrm>
              <a:prstGeom prst="rect">
                <a:avLst/>
              </a:prstGeom>
              <a:noFill/>
            </p:spPr>
            <p:txBody>
              <a:bodyPr wrap="square" rtlCol="0">
                <a:spAutoFit/>
              </a:bodyPr>
              <a:lstStyle/>
              <a:p>
                <a:r>
                  <a:rPr lang="fr-FR" sz="2000" b="0" dirty="0">
                    <a:latin typeface="Arial Rounded MT Bold" pitchFamily="34" charset="0"/>
                  </a:rPr>
                  <a:t>Coherence condition (</a:t>
                </a:r>
                <a14:m>
                  <m:oMath xmlns:m="http://schemas.openxmlformats.org/officeDocument/2006/math">
                    <m:r>
                      <a:rPr lang="fr-FR" sz="2000" b="0" i="1" dirty="0" smtClean="0">
                        <a:latin typeface="Cambria Math" panose="02040503050406030204" pitchFamily="18" charset="0"/>
                      </a:rPr>
                      <m:t>𝑞𝐿</m:t>
                    </m:r>
                    <m:r>
                      <a:rPr lang="fr-FR" sz="2000" b="0" i="1" dirty="0">
                        <a:latin typeface="Cambria Math" panose="02040503050406030204" pitchFamily="18" charset="0"/>
                      </a:rPr>
                      <m:t> ≪ </m:t>
                    </m:r>
                    <m:r>
                      <a:rPr lang="fr-FR" sz="2000" b="0" i="1" dirty="0">
                        <a:latin typeface="Cambria Math" panose="02040503050406030204" pitchFamily="18" charset="0"/>
                      </a:rPr>
                      <m:t>1</m:t>
                    </m:r>
                  </m:oMath>
                </a14:m>
                <a:r>
                  <a:rPr lang="fr-FR" sz="2000" b="0" dirty="0">
                    <a:latin typeface="Arial Rounded MT Bold" pitchFamily="34" charset="0"/>
                  </a:rPr>
                  <a:t>) </a:t>
                </a:r>
                <a:r>
                  <a:rPr lang="fr-FR" sz="2000" b="0" dirty="0" err="1">
                    <a:latin typeface="Arial Rounded MT Bold" pitchFamily="34" charset="0"/>
                  </a:rPr>
                  <a:t>is</a:t>
                </a:r>
                <a:r>
                  <a:rPr lang="fr-FR" sz="2000" b="0" dirty="0">
                    <a:latin typeface="Arial Rounded MT Bold" pitchFamily="34" charset="0"/>
                  </a:rPr>
                  <a:t> </a:t>
                </a:r>
                <a:r>
                  <a:rPr lang="fr-FR" sz="2000" b="0" dirty="0" err="1">
                    <a:latin typeface="Arial Rounded MT Bold" pitchFamily="34" charset="0"/>
                  </a:rPr>
                  <a:t>recovered</a:t>
                </a:r>
                <a:r>
                  <a:rPr lang="fr-FR" sz="2000" b="0" dirty="0">
                    <a:latin typeface="Arial Rounded MT Bold" pitchFamily="34" charset="0"/>
                  </a:rPr>
                  <a:t> for a </a:t>
                </a:r>
                <a:r>
                  <a:rPr lang="fr-FR" sz="2000" b="0" dirty="0" err="1">
                    <a:latin typeface="Arial Rounded MT Bold" pitchFamily="34" charset="0"/>
                  </a:rPr>
                  <a:t>narrow</a:t>
                </a:r>
                <a:r>
                  <a:rPr lang="fr-FR" sz="2000" b="0" dirty="0">
                    <a:latin typeface="Arial Rounded MT Bold" pitchFamily="34" charset="0"/>
                  </a:rPr>
                  <a:t> mass range </a:t>
                </a:r>
                <a:r>
                  <a:rPr lang="fr-FR" sz="2000" b="0" dirty="0" err="1">
                    <a:latin typeface="Arial Rounded MT Bold" pitchFamily="34" charset="0"/>
                  </a:rPr>
                  <a:t>around</a:t>
                </a:r>
                <a:r>
                  <a:rPr lang="fr-FR" sz="2000" b="0" dirty="0">
                    <a:latin typeface="Arial Rounded MT Bold" pitchFamily="34" charset="0"/>
                  </a:rPr>
                  <a:t> </a:t>
                </a:r>
                <a14:m>
                  <m:oMath xmlns:m="http://schemas.openxmlformats.org/officeDocument/2006/math">
                    <m:sSub>
                      <m:sSubPr>
                        <m:ctrlPr>
                          <a:rPr lang="en-GB" sz="2000" b="0" i="1" dirty="0">
                            <a:latin typeface="Cambria Math" panose="02040503050406030204" pitchFamily="18" charset="0"/>
                          </a:rPr>
                        </m:ctrlPr>
                      </m:sSubPr>
                      <m:e>
                        <m:r>
                          <a:rPr lang="es-ES" sz="2000" b="0" i="1" dirty="0">
                            <a:latin typeface="Cambria Math" panose="02040503050406030204" pitchFamily="18" charset="0"/>
                          </a:rPr>
                          <m:t>𝑚</m:t>
                        </m:r>
                      </m:e>
                      <m:sub>
                        <m:r>
                          <a:rPr lang="es-ES" sz="2000" b="0" i="1" dirty="0" smtClean="0">
                            <a:latin typeface="Cambria Math" panose="02040503050406030204" pitchFamily="18" charset="0"/>
                            <a:ea typeface="Cambria Math" panose="02040503050406030204" pitchFamily="18" charset="0"/>
                          </a:rPr>
                          <m:t>𝛾</m:t>
                        </m:r>
                      </m:sub>
                    </m:sSub>
                  </m:oMath>
                </a14:m>
                <a:r>
                  <a:rPr lang="fr-FR" sz="2000" b="0" dirty="0">
                    <a:latin typeface="Arial Rounded MT Bold" pitchFamily="34" charset="0"/>
                  </a:rPr>
                  <a:t>, the </a:t>
                </a:r>
                <a:r>
                  <a:rPr lang="fr-FR" sz="2000" b="0" dirty="0" err="1">
                    <a:latin typeface="Arial Rounded MT Bold" pitchFamily="34" charset="0"/>
                  </a:rPr>
                  <a:t>refractive</a:t>
                </a:r>
                <a:r>
                  <a:rPr lang="fr-FR" sz="2000" b="0" dirty="0">
                    <a:latin typeface="Arial Rounded MT Bold" pitchFamily="34" charset="0"/>
                  </a:rPr>
                  <a:t> mass </a:t>
                </a:r>
                <a:r>
                  <a:rPr lang="fr-FR" sz="2000" b="0" dirty="0" err="1">
                    <a:latin typeface="Arial Rounded MT Bold" pitchFamily="34" charset="0"/>
                  </a:rPr>
                  <a:t>acquired</a:t>
                </a:r>
                <a:r>
                  <a:rPr lang="fr-FR" sz="2000" b="0" dirty="0">
                    <a:latin typeface="Arial Rounded MT Bold" pitchFamily="34" charset="0"/>
                  </a:rPr>
                  <a:t> by the photon in the </a:t>
                </a:r>
                <a:r>
                  <a:rPr lang="fr-FR" sz="2000" b="0" dirty="0" err="1">
                    <a:latin typeface="Arial Rounded MT Bold" pitchFamily="34" charset="0"/>
                  </a:rPr>
                  <a:t>gas</a:t>
                </a:r>
                <a:r>
                  <a:rPr lang="fr-FR" sz="2000" b="0" dirty="0">
                    <a:latin typeface="Arial Rounded MT Bold" pitchFamily="34" charset="0"/>
                  </a:rPr>
                  <a:t> </a:t>
                </a:r>
                <a:endParaRPr lang="fr-FR" sz="2000" b="0" baseline="-25000" dirty="0">
                  <a:latin typeface="Symbol" pitchFamily="18" charset="2"/>
                </a:endParaRPr>
              </a:p>
              <a:p>
                <a:endParaRPr lang="es-ES" sz="2000" dirty="0"/>
              </a:p>
            </p:txBody>
          </p:sp>
        </mc:Choice>
        <mc:Fallback xmlns="">
          <p:sp>
            <p:nvSpPr>
              <p:cNvPr id="47" name="46 CuadroTexto"/>
              <p:cNvSpPr txBox="1">
                <a:spLocks noRot="1" noChangeAspect="1" noMove="1" noResize="1" noEditPoints="1" noAdjustHandles="1" noChangeArrowheads="1" noChangeShapeType="1" noTextEdit="1"/>
              </p:cNvSpPr>
              <p:nvPr/>
            </p:nvSpPr>
            <p:spPr>
              <a:xfrm>
                <a:off x="433981" y="1371357"/>
                <a:ext cx="6346603" cy="1347933"/>
              </a:xfrm>
              <a:prstGeom prst="rect">
                <a:avLst/>
              </a:prstGeom>
              <a:blipFill>
                <a:blip r:embed="rId9"/>
                <a:stretch>
                  <a:fillRect l="-1000" t="-2804"/>
                </a:stretch>
              </a:blipFill>
            </p:spPr>
            <p:txBody>
              <a:bodyPr/>
              <a:lstStyle/>
              <a:p>
                <a:r>
                  <a:rPr lang="en-ES">
                    <a:noFill/>
                  </a:rPr>
                  <a:t> </a:t>
                </a:r>
              </a:p>
            </p:txBody>
          </p:sp>
        </mc:Fallback>
      </mc:AlternateContent>
      <p:pic>
        <p:nvPicPr>
          <p:cNvPr id="53" name="Picture 6"/>
          <p:cNvPicPr>
            <a:picLocks noChangeAspect="1" noChangeArrowheads="1"/>
          </p:cNvPicPr>
          <p:nvPr/>
        </p:nvPicPr>
        <p:blipFill>
          <a:blip r:embed="rId10" cstate="print"/>
          <a:srcRect l="31975" t="32672" r="35408" b="24007"/>
          <a:stretch>
            <a:fillRect/>
          </a:stretch>
        </p:blipFill>
        <p:spPr bwMode="auto">
          <a:xfrm>
            <a:off x="4087264" y="2523234"/>
            <a:ext cx="2117020" cy="833758"/>
          </a:xfrm>
          <a:prstGeom prst="rect">
            <a:avLst/>
          </a:prstGeom>
          <a:noFill/>
          <a:ln w="9525">
            <a:noFill/>
            <a:miter lim="800000"/>
            <a:headEnd/>
            <a:tailEnd/>
          </a:ln>
        </p:spPr>
      </p:pic>
      <p:pic>
        <p:nvPicPr>
          <p:cNvPr id="55" name="Picture 8" descr="vac1atm"/>
          <p:cNvPicPr>
            <a:picLocks noChangeAspect="1" noChangeArrowheads="1"/>
          </p:cNvPicPr>
          <p:nvPr/>
        </p:nvPicPr>
        <p:blipFill>
          <a:blip r:embed="rId11" cstate="print"/>
          <a:srcRect/>
          <a:stretch>
            <a:fillRect/>
          </a:stretch>
        </p:blipFill>
        <p:spPr bwMode="auto">
          <a:xfrm>
            <a:off x="414745" y="2713502"/>
            <a:ext cx="3544289" cy="3183070"/>
          </a:xfrm>
          <a:prstGeom prst="rect">
            <a:avLst/>
          </a:prstGeom>
          <a:noFill/>
          <a:ln w="9525">
            <a:solidFill>
              <a:srgbClr val="FF0000"/>
            </a:solidFill>
            <a:miter lim="800000"/>
            <a:headEnd/>
            <a:tailEnd/>
          </a:ln>
        </p:spPr>
      </p:pic>
      <p:pic>
        <p:nvPicPr>
          <p:cNvPr id="50" name="Picture 4"/>
          <p:cNvPicPr>
            <a:picLocks noChangeAspect="1" noChangeArrowheads="1"/>
          </p:cNvPicPr>
          <p:nvPr/>
        </p:nvPicPr>
        <p:blipFill>
          <a:blip r:embed="rId12" cstate="print"/>
          <a:srcRect l="13948" t="32672" r="17383" b="18231"/>
          <a:stretch>
            <a:fillRect/>
          </a:stretch>
        </p:blipFill>
        <p:spPr bwMode="auto">
          <a:xfrm>
            <a:off x="6452592" y="4673180"/>
            <a:ext cx="3519992" cy="747290"/>
          </a:xfrm>
          <a:prstGeom prst="rect">
            <a:avLst/>
          </a:prstGeom>
          <a:noFill/>
          <a:ln w="9525">
            <a:noFill/>
            <a:miter lim="800000"/>
            <a:headEnd/>
            <a:tailEnd/>
          </a:ln>
        </p:spPr>
      </p:pic>
      <p:sp>
        <p:nvSpPr>
          <p:cNvPr id="51" name="Text Box 5"/>
          <p:cNvSpPr txBox="1">
            <a:spLocks noChangeArrowheads="1"/>
          </p:cNvSpPr>
          <p:nvPr/>
        </p:nvSpPr>
        <p:spPr bwMode="auto">
          <a:xfrm>
            <a:off x="6348135" y="5399612"/>
            <a:ext cx="3533104" cy="523220"/>
          </a:xfrm>
          <a:prstGeom prst="rect">
            <a:avLst/>
          </a:prstGeom>
          <a:noFill/>
          <a:ln w="9525">
            <a:noFill/>
            <a:miter lim="800000"/>
            <a:headEnd/>
            <a:tailEnd/>
          </a:ln>
        </p:spPr>
        <p:txBody>
          <a:bodyPr wrap="square">
            <a:spAutoFit/>
          </a:bodyPr>
          <a:lstStyle/>
          <a:p>
            <a:pPr algn="ctr"/>
            <a:r>
              <a:rPr lang="en-US" sz="1400" b="0" dirty="0">
                <a:solidFill>
                  <a:srgbClr val="00B050"/>
                </a:solidFill>
                <a:latin typeface="Arial Rounded MT Bold" panose="020F0704030504030204" pitchFamily="34" charset="0"/>
              </a:rPr>
              <a:t>N</a:t>
            </a:r>
            <a:r>
              <a:rPr lang="en-US" sz="1600" b="0" baseline="-25000" dirty="0">
                <a:solidFill>
                  <a:srgbClr val="00B050"/>
                </a:solidFill>
                <a:latin typeface="Arial Rounded MT Bold" panose="020F0704030504030204" pitchFamily="34" charset="0"/>
              </a:rPr>
              <a:t>e</a:t>
            </a:r>
            <a:r>
              <a:rPr lang="en-US" sz="1400" b="0" dirty="0">
                <a:solidFill>
                  <a:srgbClr val="00B050"/>
                </a:solidFill>
                <a:latin typeface="Arial Rounded MT Bold" panose="020F0704030504030204" pitchFamily="34" charset="0"/>
              </a:rPr>
              <a:t>: number of electrons/cm</a:t>
            </a:r>
            <a:r>
              <a:rPr lang="en-US" sz="1400" b="0" baseline="30000" dirty="0">
                <a:solidFill>
                  <a:srgbClr val="00B050"/>
                </a:solidFill>
                <a:latin typeface="Arial Rounded MT Bold" panose="020F0704030504030204" pitchFamily="34" charset="0"/>
              </a:rPr>
              <a:t>3</a:t>
            </a:r>
          </a:p>
          <a:p>
            <a:pPr algn="ctr"/>
            <a:r>
              <a:rPr lang="en-US" sz="1400" b="0" dirty="0">
                <a:solidFill>
                  <a:srgbClr val="00B050"/>
                </a:solidFill>
                <a:latin typeface="Arial Rounded MT Bold" panose="020F0704030504030204" pitchFamily="34" charset="0"/>
              </a:rPr>
              <a:t>   r: gas density (g/cm</a:t>
            </a:r>
            <a:r>
              <a:rPr lang="en-US" sz="1400" b="0" baseline="30000" dirty="0">
                <a:solidFill>
                  <a:srgbClr val="00B050"/>
                </a:solidFill>
                <a:latin typeface="Arial Rounded MT Bold" panose="020F0704030504030204" pitchFamily="34" charset="0"/>
              </a:rPr>
              <a:t>3</a:t>
            </a:r>
            <a:r>
              <a:rPr lang="en-US" sz="1400" b="0" dirty="0">
                <a:solidFill>
                  <a:srgbClr val="00B050"/>
                </a:solidFill>
                <a:latin typeface="Arial Rounded MT Bold" panose="020F0704030504030204" pitchFamily="34" charset="0"/>
              </a:rPr>
              <a:t>)</a:t>
            </a:r>
          </a:p>
        </p:txBody>
      </p:sp>
      <p:sp>
        <p:nvSpPr>
          <p:cNvPr id="8" name="Marcador de fecha 7"/>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9" name="Marcador de pie de página 8"/>
          <p:cNvSpPr>
            <a:spLocks noGrp="1"/>
          </p:cNvSpPr>
          <p:nvPr>
            <p:ph type="ftr" sz="quarter" idx="11"/>
          </p:nvPr>
        </p:nvSpPr>
        <p:spPr/>
        <p:txBody>
          <a:bodyPr/>
          <a:lstStyle/>
          <a:p>
            <a:pPr>
              <a:defRPr/>
            </a:pPr>
            <a:r>
              <a:rPr lang="es-ES" b="0" dirty="0"/>
              <a:t>Igor G. Irastorza / CAPA - Zaragoza</a:t>
            </a:r>
          </a:p>
        </p:txBody>
      </p:sp>
      <p:sp>
        <p:nvSpPr>
          <p:cNvPr id="10" name="Marcador de número de diapositiva 9"/>
          <p:cNvSpPr>
            <a:spLocks noGrp="1"/>
          </p:cNvSpPr>
          <p:nvPr>
            <p:ph type="sldNum" sz="quarter" idx="12"/>
          </p:nvPr>
        </p:nvSpPr>
        <p:spPr/>
        <p:txBody>
          <a:bodyPr/>
          <a:lstStyle/>
          <a:p>
            <a:pPr>
              <a:defRPr/>
            </a:pPr>
            <a:fld id="{14F4884A-0C09-42C2-B45D-A9184981C5AB}" type="slidenum">
              <a:rPr lang="es-ES" b="0" smtClean="0"/>
              <a:pPr>
                <a:defRPr/>
              </a:pPr>
              <a:t>118</a:t>
            </a:fld>
            <a:endParaRPr lang="es-ES" b="0"/>
          </a:p>
        </p:txBody>
      </p:sp>
      <p:sp>
        <p:nvSpPr>
          <p:cNvPr id="48" name="Rectangle 47">
            <a:extLst>
              <a:ext uri="{FF2B5EF4-FFF2-40B4-BE49-F238E27FC236}">
                <a16:creationId xmlns:a16="http://schemas.microsoft.com/office/drawing/2014/main" id="{72B4131D-8A18-954B-9C4D-4C19EE765AF6}"/>
              </a:ext>
            </a:extLst>
          </p:cNvPr>
          <p:cNvSpPr/>
          <p:nvPr/>
        </p:nvSpPr>
        <p:spPr>
          <a:xfrm>
            <a:off x="4097606" y="2514356"/>
            <a:ext cx="2156353" cy="914643"/>
          </a:xfrm>
          <a:custGeom>
            <a:avLst/>
            <a:gdLst>
              <a:gd name="connsiteX0" fmla="*/ 0 w 2156353"/>
              <a:gd name="connsiteY0" fmla="*/ 0 h 914643"/>
              <a:gd name="connsiteX1" fmla="*/ 560652 w 2156353"/>
              <a:gd name="connsiteY1" fmla="*/ 0 h 914643"/>
              <a:gd name="connsiteX2" fmla="*/ 1078177 w 2156353"/>
              <a:gd name="connsiteY2" fmla="*/ 0 h 914643"/>
              <a:gd name="connsiteX3" fmla="*/ 1638828 w 2156353"/>
              <a:gd name="connsiteY3" fmla="*/ 0 h 914643"/>
              <a:gd name="connsiteX4" fmla="*/ 2156353 w 2156353"/>
              <a:gd name="connsiteY4" fmla="*/ 0 h 914643"/>
              <a:gd name="connsiteX5" fmla="*/ 2156353 w 2156353"/>
              <a:gd name="connsiteY5" fmla="*/ 439029 h 914643"/>
              <a:gd name="connsiteX6" fmla="*/ 2156353 w 2156353"/>
              <a:gd name="connsiteY6" fmla="*/ 914643 h 914643"/>
              <a:gd name="connsiteX7" fmla="*/ 1595701 w 2156353"/>
              <a:gd name="connsiteY7" fmla="*/ 914643 h 914643"/>
              <a:gd name="connsiteX8" fmla="*/ 1099740 w 2156353"/>
              <a:gd name="connsiteY8" fmla="*/ 914643 h 914643"/>
              <a:gd name="connsiteX9" fmla="*/ 625342 w 2156353"/>
              <a:gd name="connsiteY9" fmla="*/ 914643 h 914643"/>
              <a:gd name="connsiteX10" fmla="*/ 0 w 2156353"/>
              <a:gd name="connsiteY10" fmla="*/ 914643 h 914643"/>
              <a:gd name="connsiteX11" fmla="*/ 0 w 2156353"/>
              <a:gd name="connsiteY11" fmla="*/ 457322 h 914643"/>
              <a:gd name="connsiteX12" fmla="*/ 0 w 2156353"/>
              <a:gd name="connsiteY12" fmla="*/ 0 h 91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6353" h="914643" extrusionOk="0">
                <a:moveTo>
                  <a:pt x="0" y="0"/>
                </a:moveTo>
                <a:cubicBezTo>
                  <a:pt x="151380" y="-39869"/>
                  <a:pt x="337898" y="36485"/>
                  <a:pt x="560652" y="0"/>
                </a:cubicBezTo>
                <a:cubicBezTo>
                  <a:pt x="783406" y="-36485"/>
                  <a:pt x="838706" y="16983"/>
                  <a:pt x="1078177" y="0"/>
                </a:cubicBezTo>
                <a:cubicBezTo>
                  <a:pt x="1317648" y="-16983"/>
                  <a:pt x="1375768" y="59634"/>
                  <a:pt x="1638828" y="0"/>
                </a:cubicBezTo>
                <a:cubicBezTo>
                  <a:pt x="1901888" y="-59634"/>
                  <a:pt x="1908971" y="26822"/>
                  <a:pt x="2156353" y="0"/>
                </a:cubicBezTo>
                <a:cubicBezTo>
                  <a:pt x="2205389" y="207142"/>
                  <a:pt x="2140905" y="273089"/>
                  <a:pt x="2156353" y="439029"/>
                </a:cubicBezTo>
                <a:cubicBezTo>
                  <a:pt x="2171801" y="604969"/>
                  <a:pt x="2124457" y="745630"/>
                  <a:pt x="2156353" y="914643"/>
                </a:cubicBezTo>
                <a:cubicBezTo>
                  <a:pt x="2037131" y="951265"/>
                  <a:pt x="1776411" y="858662"/>
                  <a:pt x="1595701" y="914643"/>
                </a:cubicBezTo>
                <a:cubicBezTo>
                  <a:pt x="1414991" y="970624"/>
                  <a:pt x="1211671" y="881482"/>
                  <a:pt x="1099740" y="914643"/>
                </a:cubicBezTo>
                <a:cubicBezTo>
                  <a:pt x="987809" y="947804"/>
                  <a:pt x="843076" y="902060"/>
                  <a:pt x="625342" y="914643"/>
                </a:cubicBezTo>
                <a:cubicBezTo>
                  <a:pt x="407608" y="927226"/>
                  <a:pt x="137624" y="856575"/>
                  <a:pt x="0" y="914643"/>
                </a:cubicBezTo>
                <a:cubicBezTo>
                  <a:pt x="-33736" y="715883"/>
                  <a:pt x="20046" y="622690"/>
                  <a:pt x="0" y="457322"/>
                </a:cubicBezTo>
                <a:cubicBezTo>
                  <a:pt x="-20046" y="291954"/>
                  <a:pt x="33781" y="160901"/>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499"/>
                                          </p:stCondLst>
                                        </p:cTn>
                                        <p:tgtEl>
                                          <p:spTgt spid="28572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2857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par>
                                <p:cTn id="17" presetID="22" presetClass="entr" presetSubtype="4"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wipe(down)">
                                      <p:cBhvr>
                                        <p:cTn id="19" dur="500"/>
                                        <p:tgtEl>
                                          <p:spTgt spid="5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down)">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26" grpId="0" animBg="1"/>
      <p:bldP spid="285727" grpId="0" autoUpdateAnimBg="0"/>
      <p:bldP spid="48"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s://encrypted-tbn2.gstatic.com/images?q=tbn:ANd9GcTTiOpy5Ofiq68JKHmUTMkFKk4pucE4jGwOWa5eGRWrj1nVm4X5">
            <a:hlinkClick r:id="rId2"/>
          </p:cNvPr>
          <p:cNvPicPr>
            <a:picLocks noChangeAspect="1" noChangeArrowheads="1"/>
          </p:cNvPicPr>
          <p:nvPr/>
        </p:nvPicPr>
        <p:blipFill>
          <a:blip r:embed="rId3" cstate="print"/>
          <a:srcRect/>
          <a:stretch>
            <a:fillRect/>
          </a:stretch>
        </p:blipFill>
        <p:spPr bwMode="auto">
          <a:xfrm>
            <a:off x="8904312" y="0"/>
            <a:ext cx="3096344" cy="3096344"/>
          </a:xfrm>
          <a:prstGeom prst="rect">
            <a:avLst/>
          </a:prstGeom>
          <a:noFill/>
        </p:spPr>
      </p:pic>
      <p:sp>
        <p:nvSpPr>
          <p:cNvPr id="1045" name="Rectangle 37"/>
          <p:cNvSpPr>
            <a:spLocks noChangeArrowheads="1"/>
          </p:cNvSpPr>
          <p:nvPr/>
        </p:nvSpPr>
        <p:spPr bwMode="auto">
          <a:xfrm>
            <a:off x="1981200" y="274638"/>
            <a:ext cx="7427168" cy="1143000"/>
          </a:xfrm>
          <a:prstGeom prst="rect">
            <a:avLst/>
          </a:prstGeom>
          <a:noFill/>
          <a:ln w="9525">
            <a:noFill/>
            <a:miter lim="800000"/>
            <a:headEnd/>
            <a:tailEnd/>
          </a:ln>
        </p:spPr>
        <p:txBody>
          <a:bodyPr anchor="ctr"/>
          <a:lstStyle/>
          <a:p>
            <a:r>
              <a:rPr lang="en-GB" sz="4400" b="0" dirty="0">
                <a:latin typeface="Arial Rounded MT Bold" pitchFamily="34" charset="0"/>
              </a:rPr>
              <a:t>Other types of helioscope</a:t>
            </a:r>
          </a:p>
        </p:txBody>
      </p:sp>
      <p:grpSp>
        <p:nvGrpSpPr>
          <p:cNvPr id="6" name="84 Grupo"/>
          <p:cNvGrpSpPr/>
          <p:nvPr/>
        </p:nvGrpSpPr>
        <p:grpSpPr>
          <a:xfrm>
            <a:off x="7140624" y="1340768"/>
            <a:ext cx="3312368" cy="4176464"/>
            <a:chOff x="4283968" y="1340768"/>
            <a:chExt cx="3312368" cy="4176464"/>
          </a:xfrm>
        </p:grpSpPr>
        <p:grpSp>
          <p:nvGrpSpPr>
            <p:cNvPr id="7" name="61 Grupo"/>
            <p:cNvGrpSpPr/>
            <p:nvPr/>
          </p:nvGrpSpPr>
          <p:grpSpPr>
            <a:xfrm>
              <a:off x="4427984" y="1556792"/>
              <a:ext cx="3168352" cy="3960440"/>
              <a:chOff x="4572000" y="1484784"/>
              <a:chExt cx="3168352" cy="3960440"/>
            </a:xfrm>
          </p:grpSpPr>
          <p:cxnSp>
            <p:nvCxnSpPr>
              <p:cNvPr id="63" name="62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6"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cxnSp>
          <p:nvCxnSpPr>
            <p:cNvPr id="77" name="76 Conector recto de flecha"/>
            <p:cNvCxnSpPr/>
            <p:nvPr/>
          </p:nvCxnSpPr>
          <p:spPr>
            <a:xfrm flipH="1">
              <a:off x="4355976" y="1556792"/>
              <a:ext cx="2880320" cy="108012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flipH="1">
              <a:off x="4283968" y="1484784"/>
              <a:ext cx="2952328" cy="86409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H="1">
              <a:off x="4427984" y="1412776"/>
              <a:ext cx="2880320" cy="60308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4580384" y="1340768"/>
              <a:ext cx="2727920" cy="36004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7" name="46 CuadroTexto"/>
          <p:cNvSpPr txBox="1"/>
          <p:nvPr/>
        </p:nvSpPr>
        <p:spPr>
          <a:xfrm>
            <a:off x="479376" y="1196752"/>
            <a:ext cx="6561112" cy="3046988"/>
          </a:xfrm>
          <a:prstGeom prst="rect">
            <a:avLst/>
          </a:prstGeom>
          <a:noFill/>
        </p:spPr>
        <p:txBody>
          <a:bodyPr wrap="square" rtlCol="0">
            <a:spAutoFit/>
          </a:bodyPr>
          <a:lstStyle/>
          <a:p>
            <a:pPr marL="342900" indent="-342900">
              <a:buFont typeface="Arial" pitchFamily="34" charset="0"/>
              <a:buChar char="•"/>
            </a:pPr>
            <a:r>
              <a:rPr lang="fr-FR" b="0" dirty="0" err="1">
                <a:latin typeface="Arial Rounded MT Bold" pitchFamily="34" charset="0"/>
              </a:rPr>
              <a:t>Instead</a:t>
            </a:r>
            <a:r>
              <a:rPr lang="fr-FR" b="0" dirty="0">
                <a:latin typeface="Arial Rounded MT Bold" pitchFamily="34" charset="0"/>
              </a:rPr>
              <a:t> of </a:t>
            </a:r>
            <a:r>
              <a:rPr lang="fr-FR" b="0" dirty="0" err="1">
                <a:latin typeface="Arial Rounded MT Bold" pitchFamily="34" charset="0"/>
              </a:rPr>
              <a:t>magnetic</a:t>
            </a:r>
            <a:r>
              <a:rPr lang="fr-FR" b="0" dirty="0">
                <a:latin typeface="Arial Rounded MT Bold" pitchFamily="34" charset="0"/>
              </a:rPr>
              <a:t> </a:t>
            </a:r>
            <a:r>
              <a:rPr lang="fr-FR" b="0" dirty="0" err="1">
                <a:latin typeface="Arial Rounded MT Bold" pitchFamily="34" charset="0"/>
              </a:rPr>
              <a:t>field</a:t>
            </a:r>
            <a:r>
              <a:rPr lang="fr-FR" b="0" dirty="0">
                <a:latin typeface="Arial Rounded MT Bold" pitchFamily="34" charset="0"/>
              </a:rPr>
              <a:t>, one </a:t>
            </a:r>
            <a:r>
              <a:rPr lang="fr-FR" b="0" dirty="0" err="1">
                <a:latin typeface="Arial Rounded MT Bold" pitchFamily="34" charset="0"/>
              </a:rPr>
              <a:t>can</a:t>
            </a:r>
            <a:r>
              <a:rPr lang="fr-FR" b="0" dirty="0">
                <a:latin typeface="Arial Rounded MT Bold" pitchFamily="34" charset="0"/>
              </a:rPr>
              <a:t> use as « </a:t>
            </a:r>
            <a:r>
              <a:rPr lang="fr-FR" b="0" dirty="0" err="1">
                <a:latin typeface="Arial Rounded MT Bold" pitchFamily="34" charset="0"/>
              </a:rPr>
              <a:t>target</a:t>
            </a:r>
            <a:r>
              <a:rPr lang="fr-FR" b="0" dirty="0">
                <a:latin typeface="Arial Rounded MT Bold" pitchFamily="34" charset="0"/>
              </a:rPr>
              <a:t> » the EM </a:t>
            </a:r>
            <a:r>
              <a:rPr lang="fr-FR" b="0" dirty="0" err="1">
                <a:latin typeface="Arial Rounded MT Bold" pitchFamily="34" charset="0"/>
              </a:rPr>
              <a:t>fields</a:t>
            </a:r>
            <a:r>
              <a:rPr lang="fr-FR" b="0" dirty="0">
                <a:latin typeface="Arial Rounded MT Bold" pitchFamily="34" charset="0"/>
              </a:rPr>
              <a:t> or </a:t>
            </a:r>
            <a:r>
              <a:rPr lang="fr-FR" b="0" dirty="0" err="1">
                <a:latin typeface="Arial Rounded MT Bold" pitchFamily="34" charset="0"/>
              </a:rPr>
              <a:t>electrons</a:t>
            </a:r>
            <a:r>
              <a:rPr lang="fr-FR" b="0" dirty="0">
                <a:latin typeface="Arial Rounded MT Bold" pitchFamily="34" charset="0"/>
              </a:rPr>
              <a:t> in large WIMP detectors: </a:t>
            </a:r>
            <a:r>
              <a:rPr lang="fr-FR" b="0" dirty="0" err="1">
                <a:solidFill>
                  <a:srgbClr val="FF0000"/>
                </a:solidFill>
                <a:latin typeface="Arial Rounded MT Bold" pitchFamily="34" charset="0"/>
              </a:rPr>
              <a:t>recent</a:t>
            </a:r>
            <a:r>
              <a:rPr lang="fr-FR" b="0" dirty="0">
                <a:solidFill>
                  <a:srgbClr val="FF0000"/>
                </a:solidFill>
                <a:latin typeface="Arial Rounded MT Bold" pitchFamily="34" charset="0"/>
              </a:rPr>
              <a:t> </a:t>
            </a:r>
            <a:r>
              <a:rPr lang="fr-FR" b="0" dirty="0" err="1">
                <a:solidFill>
                  <a:srgbClr val="FF0000"/>
                </a:solidFill>
                <a:latin typeface="Arial Rounded MT Bold" pitchFamily="34" charset="0"/>
              </a:rPr>
              <a:t>excess</a:t>
            </a:r>
            <a:r>
              <a:rPr lang="fr-FR" b="0" dirty="0">
                <a:solidFill>
                  <a:srgbClr val="FF0000"/>
                </a:solidFill>
                <a:latin typeface="Arial Rounded MT Bold" pitchFamily="34" charset="0"/>
              </a:rPr>
              <a:t> in XENON1T? </a:t>
            </a:r>
            <a:r>
              <a:rPr lang="fr-FR" b="0" dirty="0">
                <a:latin typeface="Arial Rounded MT Bold" pitchFamily="34" charset="0"/>
              </a:rPr>
              <a:t>Not sensitive to </a:t>
            </a:r>
            <a:r>
              <a:rPr lang="fr-FR" b="0" dirty="0" err="1">
                <a:latin typeface="Arial Rounded MT Bold" pitchFamily="34" charset="0"/>
              </a:rPr>
              <a:t>unconstrained</a:t>
            </a:r>
            <a:r>
              <a:rPr lang="fr-FR" b="0" dirty="0">
                <a:latin typeface="Arial Rounded MT Bold" pitchFamily="34" charset="0"/>
              </a:rPr>
              <a:t> </a:t>
            </a:r>
            <a:r>
              <a:rPr lang="fr-FR" b="0" dirty="0" err="1">
                <a:latin typeface="Arial Rounded MT Bold" pitchFamily="34" charset="0"/>
              </a:rPr>
              <a:t>models</a:t>
            </a:r>
            <a:r>
              <a:rPr lang="fr-FR" b="0" dirty="0">
                <a:latin typeface="Arial Rounded MT Bold" pitchFamily="34" charset="0"/>
              </a:rPr>
              <a:t>…</a:t>
            </a:r>
          </a:p>
          <a:p>
            <a:pPr marL="342900" indent="-342900">
              <a:buFont typeface="Arial" pitchFamily="34" charset="0"/>
              <a:buChar char="•"/>
            </a:pPr>
            <a:endParaRPr lang="fr-FR" b="0" dirty="0">
              <a:solidFill>
                <a:schemeClr val="accent1"/>
              </a:solidFill>
              <a:latin typeface="Arial Rounded MT Bold" pitchFamily="34" charset="0"/>
            </a:endParaRPr>
          </a:p>
          <a:p>
            <a:pPr marL="342900" indent="-342900">
              <a:buFont typeface="Arial" pitchFamily="34" charset="0"/>
              <a:buChar char="•"/>
            </a:pPr>
            <a:r>
              <a:rPr lang="fr-FR" b="0" dirty="0">
                <a:solidFill>
                  <a:schemeClr val="accent1"/>
                </a:solidFill>
                <a:latin typeface="Arial Rounded MT Bold" pitchFamily="34" charset="0"/>
              </a:rPr>
              <a:t>‘</a:t>
            </a:r>
            <a:r>
              <a:rPr lang="fr-FR" b="0" dirty="0" err="1">
                <a:solidFill>
                  <a:schemeClr val="accent1"/>
                </a:solidFill>
                <a:latin typeface="Arial Rounded MT Bold" pitchFamily="34" charset="0"/>
              </a:rPr>
              <a:t>Primakoff</a:t>
            </a:r>
            <a:r>
              <a:rPr lang="fr-FR" b="0" dirty="0">
                <a:solidFill>
                  <a:schemeClr val="accent1"/>
                </a:solidFill>
                <a:latin typeface="Arial Rounded MT Bold" pitchFamily="34" charset="0"/>
              </a:rPr>
              <a:t>-Bragg’ </a:t>
            </a:r>
            <a:r>
              <a:rPr lang="fr-FR" b="0" dirty="0" err="1">
                <a:solidFill>
                  <a:schemeClr val="accent1"/>
                </a:solidFill>
                <a:latin typeface="Arial Rounded MT Bold" pitchFamily="34" charset="0"/>
              </a:rPr>
              <a:t>effect</a:t>
            </a:r>
            <a:r>
              <a:rPr lang="fr-FR" b="0" dirty="0">
                <a:latin typeface="Arial Rounded MT Bold" pitchFamily="34" charset="0"/>
              </a:rPr>
              <a:t>: +</a:t>
            </a:r>
            <a:r>
              <a:rPr lang="fr-FR" b="0" dirty="0" err="1">
                <a:latin typeface="Arial Rounded MT Bold" pitchFamily="34" charset="0"/>
              </a:rPr>
              <a:t>cristaline</a:t>
            </a:r>
            <a:r>
              <a:rPr lang="fr-FR" b="0" dirty="0">
                <a:latin typeface="Arial Rounded MT Bold" pitchFamily="34" charset="0"/>
              </a:rPr>
              <a:t> </a:t>
            </a:r>
            <a:r>
              <a:rPr lang="fr-FR" b="0" dirty="0" err="1">
                <a:latin typeface="Arial Rounded MT Bold" pitchFamily="34" charset="0"/>
              </a:rPr>
              <a:t>target</a:t>
            </a:r>
            <a:endParaRPr lang="fr-FR" b="0" dirty="0">
              <a:latin typeface="Arial Rounded MT Bold" pitchFamily="34" charset="0"/>
            </a:endParaRPr>
          </a:p>
          <a:p>
            <a:pPr marL="342900" indent="-342900">
              <a:buFont typeface="Arial" pitchFamily="34" charset="0"/>
              <a:buChar char="•"/>
            </a:pPr>
            <a:r>
              <a:rPr lang="fr-FR" b="0" dirty="0">
                <a:latin typeface="Arial Rounded MT Bold" pitchFamily="34" charset="0"/>
              </a:rPr>
              <a:t>WIMP-</a:t>
            </a:r>
            <a:r>
              <a:rPr lang="fr-FR" b="0" dirty="0" err="1">
                <a:latin typeface="Arial Rounded MT Bold" pitchFamily="34" charset="0"/>
              </a:rPr>
              <a:t>like</a:t>
            </a:r>
            <a:r>
              <a:rPr lang="fr-FR" b="0" dirty="0">
                <a:latin typeface="Arial Rounded MT Bold" pitchFamily="34" charset="0"/>
              </a:rPr>
              <a:t> </a:t>
            </a:r>
            <a:r>
              <a:rPr lang="fr-FR" b="0" dirty="0" err="1">
                <a:latin typeface="Arial Rounded MT Bold" pitchFamily="34" charset="0"/>
              </a:rPr>
              <a:t>experiments</a:t>
            </a:r>
            <a:r>
              <a:rPr lang="fr-FR" b="0" dirty="0">
                <a:latin typeface="Arial Rounded MT Bold" pitchFamily="34" charset="0"/>
              </a:rPr>
              <a:t> </a:t>
            </a:r>
            <a:r>
              <a:rPr lang="fr-FR" b="0" dirty="0" err="1">
                <a:latin typeface="Arial Rounded MT Bold" pitchFamily="34" charset="0"/>
              </a:rPr>
              <a:t>provide</a:t>
            </a:r>
            <a:r>
              <a:rPr lang="fr-FR" b="0" dirty="0">
                <a:latin typeface="Arial Rounded MT Bold" pitchFamily="34" charset="0"/>
              </a:rPr>
              <a:t> </a:t>
            </a:r>
            <a:r>
              <a:rPr lang="fr-FR" b="0" dirty="0" err="1">
                <a:latin typeface="Arial Rounded MT Bold" pitchFamily="34" charset="0"/>
              </a:rPr>
              <a:t>limit</a:t>
            </a:r>
            <a:r>
              <a:rPr lang="fr-FR" b="0" dirty="0">
                <a:latin typeface="Arial Rounded MT Bold" pitchFamily="34" charset="0"/>
              </a:rPr>
              <a:t> to axions: SOLAX, COSME, DAMA, EDELWEISS, CDMS, etc…</a:t>
            </a:r>
          </a:p>
          <a:p>
            <a:pPr marL="342900" indent="-342900">
              <a:buFont typeface="Arial" pitchFamily="34" charset="0"/>
              <a:buChar char="•"/>
            </a:pPr>
            <a:r>
              <a:rPr lang="fr-FR" b="0" dirty="0" err="1">
                <a:latin typeface="Arial Rounded MT Bold" pitchFamily="34" charset="0"/>
              </a:rPr>
              <a:t>Characteristical</a:t>
            </a:r>
            <a:r>
              <a:rPr lang="fr-FR" b="0" dirty="0">
                <a:latin typeface="Arial Rounded MT Bold" pitchFamily="34" charset="0"/>
              </a:rPr>
              <a:t> temporal pattern:</a:t>
            </a:r>
          </a:p>
          <a:p>
            <a:endParaRPr lang="fr-FR" b="0" baseline="-25000" dirty="0">
              <a:latin typeface="Symbol" pitchFamily="18" charset="2"/>
            </a:endParaRPr>
          </a:p>
          <a:p>
            <a:endParaRPr lang="es-ES" dirty="0"/>
          </a:p>
        </p:txBody>
      </p:sp>
      <p:pic>
        <p:nvPicPr>
          <p:cNvPr id="43" name="Picture 1444"/>
          <p:cNvPicPr>
            <a:picLocks noChangeAspect="1" noChangeArrowheads="1"/>
          </p:cNvPicPr>
          <p:nvPr/>
        </p:nvPicPr>
        <p:blipFill>
          <a:blip r:embed="rId4" cstate="print"/>
          <a:srcRect l="27116" t="29517" r="11604" b="26445"/>
          <a:stretch>
            <a:fillRect/>
          </a:stretch>
        </p:blipFill>
        <p:spPr bwMode="auto">
          <a:xfrm>
            <a:off x="5075223" y="4077791"/>
            <a:ext cx="3613065" cy="1871489"/>
          </a:xfrm>
          <a:prstGeom prst="rect">
            <a:avLst/>
          </a:prstGeom>
          <a:noFill/>
          <a:ln w="38100">
            <a:solidFill>
              <a:srgbClr val="CC6600"/>
            </a:solidFill>
            <a:miter lim="800000"/>
            <a:headEnd/>
            <a:tailEnd/>
          </a:ln>
        </p:spPr>
      </p:pic>
      <p:pic>
        <p:nvPicPr>
          <p:cNvPr id="44" name="Picture 1442"/>
          <p:cNvPicPr>
            <a:picLocks noChangeAspect="1" noChangeArrowheads="1"/>
          </p:cNvPicPr>
          <p:nvPr/>
        </p:nvPicPr>
        <p:blipFill>
          <a:blip r:embed="rId5" cstate="print"/>
          <a:srcRect l="19002" t="15744" r="3511" b="17030"/>
          <a:stretch>
            <a:fillRect/>
          </a:stretch>
        </p:blipFill>
        <p:spPr bwMode="auto">
          <a:xfrm>
            <a:off x="767408" y="3906836"/>
            <a:ext cx="3672408" cy="2163199"/>
          </a:xfrm>
          <a:prstGeom prst="rect">
            <a:avLst/>
          </a:prstGeom>
          <a:noFill/>
          <a:ln w="28575">
            <a:solidFill>
              <a:srgbClr val="CC6600"/>
            </a:solidFill>
            <a:miter lim="800000"/>
            <a:headEnd/>
            <a:tailEnd/>
          </a:ln>
        </p:spPr>
      </p:pic>
      <p:sp>
        <p:nvSpPr>
          <p:cNvPr id="2" name="Marcador de fecha 1"/>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3" name="Marcador de pie de página 2"/>
          <p:cNvSpPr>
            <a:spLocks noGrp="1"/>
          </p:cNvSpPr>
          <p:nvPr>
            <p:ph type="ftr" sz="quarter" idx="11"/>
          </p:nvPr>
        </p:nvSpPr>
        <p:spPr/>
        <p:txBody>
          <a:bodyPr/>
          <a:lstStyle/>
          <a:p>
            <a:pPr>
              <a:defRPr/>
            </a:pPr>
            <a:r>
              <a:rPr lang="es-ES" b="0" dirty="0"/>
              <a:t>Igor G. Irastorza / CAPA - Zaragoza</a:t>
            </a:r>
          </a:p>
        </p:txBody>
      </p:sp>
      <p:sp>
        <p:nvSpPr>
          <p:cNvPr id="4" name="Marcador de número de diapositiva 3"/>
          <p:cNvSpPr>
            <a:spLocks noGrp="1"/>
          </p:cNvSpPr>
          <p:nvPr>
            <p:ph type="sldNum" sz="quarter" idx="12"/>
          </p:nvPr>
        </p:nvSpPr>
        <p:spPr/>
        <p:txBody>
          <a:bodyPr/>
          <a:lstStyle/>
          <a:p>
            <a:pPr>
              <a:defRPr/>
            </a:pPr>
            <a:fld id="{14F4884A-0C09-42C2-B45D-A9184981C5AB}" type="slidenum">
              <a:rPr lang="es-ES" b="0" smtClean="0"/>
              <a:pPr>
                <a:defRPr/>
              </a:pPr>
              <a:t>119</a:t>
            </a:fld>
            <a:endParaRPr lang="es-ES" b="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6901569" cy="4343812"/>
          </a:xfrm>
        </p:spPr>
        <p:txBody>
          <a:bodyPr/>
          <a:lstStyle/>
          <a:p>
            <a:r>
              <a:rPr lang="en-US" sz="2000" noProof="0" dirty="0">
                <a:latin typeface="Arial Rounded MT Bold" pitchFamily="34" charset="0"/>
              </a:rPr>
              <a:t>Weinberg and </a:t>
            </a:r>
            <a:r>
              <a:rPr lang="en-US" sz="2000" noProof="0" dirty="0" err="1">
                <a:latin typeface="Arial Rounded MT Bold" pitchFamily="34" charset="0"/>
              </a:rPr>
              <a:t>Wilczek</a:t>
            </a:r>
            <a:r>
              <a:rPr lang="en-US" sz="2000" noProof="0" dirty="0">
                <a:latin typeface="Arial Rounded MT Bold" pitchFamily="34" charset="0"/>
              </a:rPr>
              <a:t> independently noted that the  quanta of the new field could be observable particles, baptized as </a:t>
            </a:r>
            <a:r>
              <a:rPr lang="en-US" sz="2000" i="1" noProof="0" dirty="0">
                <a:solidFill>
                  <a:srgbClr val="0070C0"/>
                </a:solidFill>
                <a:latin typeface="Arial Rounded MT Bold" pitchFamily="34" charset="0"/>
              </a:rPr>
              <a:t>axions</a:t>
            </a:r>
            <a:r>
              <a:rPr lang="en-US" sz="2000" noProof="0" dirty="0">
                <a:latin typeface="Arial Rounded MT Bold" pitchFamily="34" charset="0"/>
              </a:rPr>
              <a:t>. </a:t>
            </a:r>
            <a:endParaRPr lang="en-US" sz="2000" baseline="-25000" noProof="0" dirty="0">
              <a:latin typeface="Arial Rounded MT Bold" pitchFamily="34" charset="0"/>
            </a:endParaRPr>
          </a:p>
          <a:p>
            <a:endParaRPr lang="en-US" sz="20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p:sp>
        <p:nvSpPr>
          <p:cNvPr id="2" name="Título 1"/>
          <p:cNvSpPr>
            <a:spLocks noGrp="1"/>
          </p:cNvSpPr>
          <p:nvPr>
            <p:ph type="title"/>
          </p:nvPr>
        </p:nvSpPr>
        <p:spPr/>
        <p:txBody>
          <a:bodyPr/>
          <a:lstStyle/>
          <a:p>
            <a:r>
              <a:rPr lang="en-US" noProof="0" dirty="0">
                <a:latin typeface="Arial Rounded MT Bold" pitchFamily="34" charset="0"/>
              </a:rPr>
              <a:t>The axion</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12</a:t>
            </a:fld>
            <a:endParaRPr lang="es-ES" b="0" dirty="0">
              <a:latin typeface="Arial Rounded MT Bold" panose="020F0704030504030204" pitchFamily="34" charset="0"/>
            </a:endParaRPr>
          </a:p>
        </p:txBody>
      </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2"/>
          <a:stretch>
            <a:fillRect/>
          </a:stretch>
        </p:blipFill>
        <p:spPr>
          <a:xfrm>
            <a:off x="471792" y="3155588"/>
            <a:ext cx="4292600" cy="1206500"/>
          </a:xfrm>
          <a:prstGeom prst="rect">
            <a:avLst/>
          </a:prstGeom>
        </p:spPr>
      </p:pic>
      <p:pic>
        <p:nvPicPr>
          <p:cNvPr id="8" name="Picture 7">
            <a:extLst>
              <a:ext uri="{FF2B5EF4-FFF2-40B4-BE49-F238E27FC236}">
                <a16:creationId xmlns:a16="http://schemas.microsoft.com/office/drawing/2014/main" id="{2307B557-C27E-A24E-AE34-26C204AE6C9B}"/>
              </a:ext>
            </a:extLst>
          </p:cNvPr>
          <p:cNvPicPr>
            <a:picLocks noChangeAspect="1"/>
          </p:cNvPicPr>
          <p:nvPr/>
        </p:nvPicPr>
        <p:blipFill>
          <a:blip r:embed="rId3"/>
          <a:stretch>
            <a:fillRect/>
          </a:stretch>
        </p:blipFill>
        <p:spPr>
          <a:xfrm>
            <a:off x="4902200" y="3164228"/>
            <a:ext cx="4610100" cy="1320800"/>
          </a:xfrm>
          <a:prstGeom prst="rect">
            <a:avLst/>
          </a:prstGeom>
        </p:spPr>
      </p:pic>
      <p:sp>
        <p:nvSpPr>
          <p:cNvPr id="17" name="13 Flecha derecha">
            <a:extLst>
              <a:ext uri="{FF2B5EF4-FFF2-40B4-BE49-F238E27FC236}">
                <a16:creationId xmlns:a16="http://schemas.microsoft.com/office/drawing/2014/main" id="{CD0C716F-ACBE-4945-B291-6E90F5F2E083}"/>
              </a:ext>
            </a:extLst>
          </p:cNvPr>
          <p:cNvSpPr/>
          <p:nvPr/>
        </p:nvSpPr>
        <p:spPr bwMode="auto">
          <a:xfrm rot="587999">
            <a:off x="4389679" y="3653981"/>
            <a:ext cx="580424" cy="445541"/>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a:ln>
                <a:noFill/>
              </a:ln>
              <a:solidFill>
                <a:schemeClr val="tx1"/>
              </a:solidFill>
              <a:effectLst/>
              <a:latin typeface="Tahoma" pitchFamily="34" charset="0"/>
            </a:endParaRPr>
          </a:p>
        </p:txBody>
      </p:sp>
      <p:sp>
        <p:nvSpPr>
          <p:cNvPr id="19" name="Line 8">
            <a:extLst>
              <a:ext uri="{FF2B5EF4-FFF2-40B4-BE49-F238E27FC236}">
                <a16:creationId xmlns:a16="http://schemas.microsoft.com/office/drawing/2014/main" id="{B4CBE4C2-D49D-D24F-9F09-1C05F88183D0}"/>
              </a:ext>
            </a:extLst>
          </p:cNvPr>
          <p:cNvSpPr>
            <a:spLocks noChangeShapeType="1"/>
          </p:cNvSpPr>
          <p:nvPr/>
        </p:nvSpPr>
        <p:spPr bwMode="auto">
          <a:xfrm flipH="1">
            <a:off x="7166931" y="3882981"/>
            <a:ext cx="1161607" cy="850662"/>
          </a:xfrm>
          <a:prstGeom prst="line">
            <a:avLst/>
          </a:prstGeom>
          <a:noFill/>
          <a:ln w="57150">
            <a:solidFill>
              <a:srgbClr val="C00000"/>
            </a:solidFill>
            <a:round/>
            <a:headEnd/>
            <a:tailEnd type="triangle" w="med" len="med"/>
          </a:ln>
        </p:spPr>
        <p:txBody>
          <a:bodyPr/>
          <a:lstStyle/>
          <a:p>
            <a:endParaRPr lang="es-ES">
              <a:latin typeface="Arial Rounded MT Bold" pitchFamily="34" charset="0"/>
            </a:endParaRPr>
          </a:p>
        </p:txBody>
      </p:sp>
      <p:sp>
        <p:nvSpPr>
          <p:cNvPr id="20" name="Rectangle 9">
            <a:extLst>
              <a:ext uri="{FF2B5EF4-FFF2-40B4-BE49-F238E27FC236}">
                <a16:creationId xmlns:a16="http://schemas.microsoft.com/office/drawing/2014/main" id="{919A5F62-9DF2-5E40-9149-4D8BC9A563DB}"/>
              </a:ext>
            </a:extLst>
          </p:cNvPr>
          <p:cNvSpPr>
            <a:spLocks noChangeArrowheads="1"/>
          </p:cNvSpPr>
          <p:nvPr/>
        </p:nvSpPr>
        <p:spPr bwMode="auto">
          <a:xfrm>
            <a:off x="5481989" y="4782144"/>
            <a:ext cx="3450521" cy="400110"/>
          </a:xfrm>
          <a:prstGeom prst="rect">
            <a:avLst/>
          </a:prstGeom>
          <a:noFill/>
          <a:ln w="9525" algn="ctr">
            <a:noFill/>
            <a:miter lim="800000"/>
            <a:headEnd/>
            <a:tailEnd/>
          </a:ln>
        </p:spPr>
        <p:txBody>
          <a:bodyPr wrap="square">
            <a:spAutoFit/>
          </a:bodyPr>
          <a:lstStyle/>
          <a:p>
            <a:pPr marL="342900" indent="-342900" algn="ctr" eaLnBrk="0" hangingPunct="0">
              <a:buClr>
                <a:srgbClr val="FFFF00"/>
              </a:buClr>
              <a:buFont typeface="Wingdings" pitchFamily="2" charset="2"/>
              <a:buNone/>
            </a:pPr>
            <a:r>
              <a:rPr lang="en-US" sz="2000" b="0" dirty="0">
                <a:latin typeface="Arial Rounded MT Bold" pitchFamily="34" charset="0"/>
              </a:rPr>
              <a:t>axion field</a:t>
            </a:r>
            <a:endParaRPr lang="es-ES_tradnl" sz="2000" b="0" dirty="0">
              <a:latin typeface="Arial Rounded MT Bold" pitchFamily="34" charset="0"/>
            </a:endParaRPr>
          </a:p>
        </p:txBody>
      </p:sp>
      <p:sp>
        <p:nvSpPr>
          <p:cNvPr id="24" name="Rectangle 10">
            <a:extLst>
              <a:ext uri="{FF2B5EF4-FFF2-40B4-BE49-F238E27FC236}">
                <a16:creationId xmlns:a16="http://schemas.microsoft.com/office/drawing/2014/main" id="{B7F1E68F-D846-854C-AD48-2629358B0D0A}"/>
              </a:ext>
            </a:extLst>
          </p:cNvPr>
          <p:cNvSpPr>
            <a:spLocks noChangeArrowheads="1"/>
          </p:cNvSpPr>
          <p:nvPr/>
        </p:nvSpPr>
        <p:spPr bwMode="auto">
          <a:xfrm>
            <a:off x="4347804" y="4022715"/>
            <a:ext cx="1721058" cy="387798"/>
          </a:xfrm>
          <a:prstGeom prst="rect">
            <a:avLst/>
          </a:prstGeom>
          <a:noFill/>
          <a:ln w="9525" algn="ctr">
            <a:noFill/>
            <a:miter lim="800000"/>
            <a:headEnd/>
            <a:tailEnd/>
          </a:ln>
        </p:spPr>
        <p:txBody>
          <a:bodyPr wrap="square">
            <a:spAutoFit/>
          </a:bodyPr>
          <a:lstStyle/>
          <a:p>
            <a:pPr marL="342900" indent="-342900" algn="ctr">
              <a:lnSpc>
                <a:spcPct val="80000"/>
              </a:lnSpc>
              <a:spcBef>
                <a:spcPct val="20000"/>
              </a:spcBef>
              <a:buClr>
                <a:schemeClr val="hlink"/>
              </a:buClr>
              <a:buSzPct val="80000"/>
              <a:buFont typeface="Wingdings" pitchFamily="2" charset="2"/>
              <a:buNone/>
            </a:pP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Axion</a:t>
            </a:r>
            <a:r>
              <a:rPr lang="es-ES" sz="1200" b="0" dirty="0">
                <a:solidFill>
                  <a:srgbClr val="FF0000"/>
                </a:solidFill>
                <a:latin typeface="Arial Rounded MT Bold" pitchFamily="34" charset="0"/>
              </a:rPr>
              <a:t> </a:t>
            </a:r>
            <a:r>
              <a:rPr lang="es-ES" sz="1200" b="0" dirty="0" err="1">
                <a:solidFill>
                  <a:srgbClr val="FF0000"/>
                </a:solidFill>
                <a:latin typeface="Arial Rounded MT Bold" pitchFamily="34" charset="0"/>
              </a:rPr>
              <a:t>lagrangian</a:t>
            </a:r>
            <a:r>
              <a:rPr lang="es-ES" sz="1200" b="0" dirty="0">
                <a:solidFill>
                  <a:srgbClr val="FF0000"/>
                </a:solidFill>
                <a:latin typeface="Arial Rounded MT Bold" pitchFamily="34" charset="0"/>
              </a:rPr>
              <a:t>”</a:t>
            </a:r>
          </a:p>
        </p:txBody>
      </p:sp>
      <p:pic>
        <p:nvPicPr>
          <p:cNvPr id="3074" name="Picture 2" descr="Steven Weinberg - Wikipedia, la enciclopedia libre">
            <a:extLst>
              <a:ext uri="{FF2B5EF4-FFF2-40B4-BE49-F238E27FC236}">
                <a16:creationId xmlns:a16="http://schemas.microsoft.com/office/drawing/2014/main" id="{1390687A-C748-3A43-99AD-2175C1B2E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596"/>
          <a:stretch/>
        </p:blipFill>
        <p:spPr bwMode="auto">
          <a:xfrm>
            <a:off x="8472264" y="1453998"/>
            <a:ext cx="1437839" cy="14616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ografía de Frank Wilczek (Su vida, historia, bio resumida)">
            <a:extLst>
              <a:ext uri="{FF2B5EF4-FFF2-40B4-BE49-F238E27FC236}">
                <a16:creationId xmlns:a16="http://schemas.microsoft.com/office/drawing/2014/main" id="{72E7E181-698A-5847-AEE1-7EA74E4FA8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773"/>
          <a:stretch/>
        </p:blipFill>
        <p:spPr bwMode="auto">
          <a:xfrm>
            <a:off x="10029109" y="1453027"/>
            <a:ext cx="1277195" cy="14616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3AB7FD1-B164-1C4C-B276-5E08674E3301}"/>
              </a:ext>
            </a:extLst>
          </p:cNvPr>
          <p:cNvSpPr/>
          <p:nvPr/>
        </p:nvSpPr>
        <p:spPr>
          <a:xfrm>
            <a:off x="5665481" y="5632445"/>
            <a:ext cx="4139275" cy="369332"/>
          </a:xfrm>
          <a:prstGeom prst="rect">
            <a:avLst/>
          </a:prstGeom>
        </p:spPr>
        <p:txBody>
          <a:bodyPr wrap="none">
            <a:spAutoFit/>
          </a:bodyPr>
          <a:lstStyle/>
          <a:p>
            <a:r>
              <a:rPr lang="en-GB" b="0" dirty="0">
                <a:solidFill>
                  <a:srgbClr val="202122"/>
                </a:solidFill>
                <a:latin typeface="Arial" panose="020B0604020202020204" pitchFamily="34" charset="0"/>
              </a:rPr>
              <a:t>“…because it cleaned up a problem…”</a:t>
            </a:r>
            <a:endParaRPr lang="en-ES" dirty="0"/>
          </a:p>
        </p:txBody>
      </p:sp>
      <p:pic>
        <p:nvPicPr>
          <p:cNvPr id="3078" name="Picture 6" descr="Detergente Liquido Limon Axion 750ml - Tiyan Shop">
            <a:extLst>
              <a:ext uri="{FF2B5EF4-FFF2-40B4-BE49-F238E27FC236}">
                <a16:creationId xmlns:a16="http://schemas.microsoft.com/office/drawing/2014/main" id="{C4F47230-01F6-8248-853E-2EB5283AE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2778" y="2914642"/>
            <a:ext cx="1704890" cy="3485795"/>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a:extLst>
              <a:ext uri="{FF2B5EF4-FFF2-40B4-BE49-F238E27FC236}">
                <a16:creationId xmlns:a16="http://schemas.microsoft.com/office/drawing/2014/main" id="{7887C67E-CAA2-9547-BA9E-88928544851F}"/>
              </a:ext>
            </a:extLst>
          </p:cNvPr>
          <p:cNvSpPr/>
          <p:nvPr/>
        </p:nvSpPr>
        <p:spPr>
          <a:xfrm>
            <a:off x="8203925" y="3172053"/>
            <a:ext cx="792088" cy="850662"/>
          </a:xfrm>
          <a:custGeom>
            <a:avLst/>
            <a:gdLst>
              <a:gd name="connsiteX0" fmla="*/ 0 w 792088"/>
              <a:gd name="connsiteY0" fmla="*/ 132017 h 850662"/>
              <a:gd name="connsiteX1" fmla="*/ 132017 w 792088"/>
              <a:gd name="connsiteY1" fmla="*/ 0 h 850662"/>
              <a:gd name="connsiteX2" fmla="*/ 660071 w 792088"/>
              <a:gd name="connsiteY2" fmla="*/ 0 h 850662"/>
              <a:gd name="connsiteX3" fmla="*/ 792088 w 792088"/>
              <a:gd name="connsiteY3" fmla="*/ 132017 h 850662"/>
              <a:gd name="connsiteX4" fmla="*/ 792088 w 792088"/>
              <a:gd name="connsiteY4" fmla="*/ 718645 h 850662"/>
              <a:gd name="connsiteX5" fmla="*/ 660071 w 792088"/>
              <a:gd name="connsiteY5" fmla="*/ 850662 h 850662"/>
              <a:gd name="connsiteX6" fmla="*/ 132017 w 792088"/>
              <a:gd name="connsiteY6" fmla="*/ 850662 h 850662"/>
              <a:gd name="connsiteX7" fmla="*/ 0 w 792088"/>
              <a:gd name="connsiteY7" fmla="*/ 718645 h 850662"/>
              <a:gd name="connsiteX8" fmla="*/ 0 w 792088"/>
              <a:gd name="connsiteY8" fmla="*/ 132017 h 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 h="850662" extrusionOk="0">
                <a:moveTo>
                  <a:pt x="0" y="132017"/>
                </a:moveTo>
                <a:cubicBezTo>
                  <a:pt x="8098" y="43860"/>
                  <a:pt x="60605" y="18460"/>
                  <a:pt x="132017" y="0"/>
                </a:cubicBezTo>
                <a:cubicBezTo>
                  <a:pt x="263633" y="-4359"/>
                  <a:pt x="463124" y="14400"/>
                  <a:pt x="660071" y="0"/>
                </a:cubicBezTo>
                <a:cubicBezTo>
                  <a:pt x="736751" y="-15532"/>
                  <a:pt x="777588" y="56792"/>
                  <a:pt x="792088" y="132017"/>
                </a:cubicBezTo>
                <a:cubicBezTo>
                  <a:pt x="813633" y="338550"/>
                  <a:pt x="766002" y="490447"/>
                  <a:pt x="792088" y="718645"/>
                </a:cubicBezTo>
                <a:cubicBezTo>
                  <a:pt x="793063" y="781879"/>
                  <a:pt x="720041" y="857034"/>
                  <a:pt x="660071" y="850662"/>
                </a:cubicBezTo>
                <a:cubicBezTo>
                  <a:pt x="498807" y="901140"/>
                  <a:pt x="298815" y="818755"/>
                  <a:pt x="132017" y="850662"/>
                </a:cubicBezTo>
                <a:cubicBezTo>
                  <a:pt x="68697" y="856723"/>
                  <a:pt x="10415" y="792676"/>
                  <a:pt x="0" y="718645"/>
                </a:cubicBezTo>
                <a:cubicBezTo>
                  <a:pt x="-47857" y="466028"/>
                  <a:pt x="16165" y="396266"/>
                  <a:pt x="0" y="13201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4882600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err="1"/>
              <a:t>Excess</a:t>
            </a:r>
            <a:r>
              <a:rPr lang="es-ES" noProof="0" dirty="0"/>
              <a:t> in XENON1T</a:t>
            </a:r>
            <a:endParaRPr lang="en-US" sz="5400" noProof="0"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875420" y="1487489"/>
                <a:ext cx="11125236" cy="2528080"/>
              </a:xfrm>
            </p:spPr>
            <p:txBody>
              <a:bodyPr/>
              <a:lstStyle/>
              <a:p>
                <a:r>
                  <a:rPr lang="en-GB" sz="2000" dirty="0"/>
                  <a:t>The solar axion model has a 3.5 </a:t>
                </a:r>
                <a:r>
                  <a:rPr lang="el-GR" sz="2000" dirty="0"/>
                  <a:t>σ </a:t>
                </a:r>
                <a:r>
                  <a:rPr lang="en-GB" sz="2000" dirty="0"/>
                  <a:t>significance, but requires </a:t>
                </a:r>
                <a14:m>
                  <m:oMath xmlns:m="http://schemas.openxmlformats.org/officeDocument/2006/math">
                    <m:sSub>
                      <m:sSubPr>
                        <m:ctrlPr>
                          <a:rPr lang="es-ES" sz="2000" i="1" dirty="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𝑎𝑒</m:t>
                        </m:r>
                      </m:sub>
                    </m:sSub>
                    <m:r>
                      <a:rPr lang="es-ES" sz="2000" i="1" dirty="0">
                        <a:latin typeface="Cambria Math" panose="02040503050406030204" pitchFamily="18" charset="0"/>
                      </a:rPr>
                      <m:t>~</m:t>
                    </m:r>
                    <m:r>
                      <a:rPr lang="es-ES" sz="2000" b="0" i="1" dirty="0" smtClean="0">
                        <a:latin typeface="Cambria Math" panose="02040503050406030204" pitchFamily="18" charset="0"/>
                      </a:rPr>
                      <m:t>3</m:t>
                    </m:r>
                    <m:r>
                      <a:rPr lang="es-ES" sz="2000" b="0" i="1" dirty="0" smtClean="0">
                        <a:latin typeface="Cambria Math" panose="02040503050406030204" pitchFamily="18" charset="0"/>
                        <a:ea typeface="Cambria Math" panose="02040503050406030204" pitchFamily="18" charset="0"/>
                      </a:rPr>
                      <m:t>×</m:t>
                    </m:r>
                    <m:sSup>
                      <m:sSupPr>
                        <m:ctrlPr>
                          <a:rPr lang="es-ES" sz="2000" b="0" i="1" dirty="0" smtClean="0">
                            <a:latin typeface="Cambria Math" panose="02040503050406030204" pitchFamily="18" charset="0"/>
                            <a:ea typeface="Cambria Math" panose="02040503050406030204" pitchFamily="18" charset="0"/>
                          </a:rPr>
                        </m:ctrlPr>
                      </m:sSupPr>
                      <m:e>
                        <m:r>
                          <a:rPr lang="es-ES" sz="2000" b="0" i="1" dirty="0" smtClean="0">
                            <a:latin typeface="Cambria Math" panose="02040503050406030204" pitchFamily="18" charset="0"/>
                            <a:ea typeface="Cambria Math" panose="02040503050406030204" pitchFamily="18" charset="0"/>
                          </a:rPr>
                          <m:t>10</m:t>
                        </m:r>
                      </m:e>
                      <m:sup>
                        <m:r>
                          <a:rPr lang="es-ES" sz="2000" b="0" i="1" dirty="0" smtClean="0">
                            <a:latin typeface="Cambria Math" panose="02040503050406030204" pitchFamily="18" charset="0"/>
                            <a:ea typeface="Cambria Math" panose="02040503050406030204" pitchFamily="18" charset="0"/>
                          </a:rPr>
                          <m:t>−</m:t>
                        </m:r>
                        <m:r>
                          <a:rPr lang="es-ES" sz="2000" b="0" i="1" dirty="0" smtClean="0">
                            <a:latin typeface="Cambria Math" panose="02040503050406030204" pitchFamily="18" charset="0"/>
                            <a:ea typeface="Cambria Math" panose="02040503050406030204" pitchFamily="18" charset="0"/>
                          </a:rPr>
                          <m:t>12</m:t>
                        </m:r>
                      </m:sup>
                    </m:sSup>
                  </m:oMath>
                </a14:m>
                <a:r>
                  <a:rPr lang="en-GB" sz="2000" dirty="0"/>
                  <a:t>, </a:t>
                </a:r>
                <a:r>
                  <a:rPr lang="es-ES" sz="2000" dirty="0"/>
                  <a:t>… </a:t>
                </a:r>
                <a:r>
                  <a:rPr lang="es-ES" sz="2000" dirty="0" err="1"/>
                  <a:t>or</a:t>
                </a:r>
                <a:r>
                  <a:rPr lang="es-ES" sz="2000" dirty="0"/>
                  <a:t> a </a:t>
                </a:r>
                <a:r>
                  <a:rPr lang="es-ES" sz="2000" dirty="0" err="1"/>
                  <a:t>large</a:t>
                </a:r>
                <a:r>
                  <a:rPr lang="es-ES" sz="2000" dirty="0"/>
                  <a:t> </a:t>
                </a:r>
                <a:r>
                  <a:rPr lang="es-ES" sz="2000" dirty="0" err="1"/>
                  <a:t>coupling</a:t>
                </a:r>
                <a:r>
                  <a:rPr lang="es-ES" sz="2000" dirty="0"/>
                  <a:t> </a:t>
                </a:r>
                <a:r>
                  <a:rPr lang="es-ES" sz="2000" dirty="0" err="1"/>
                  <a:t>with</a:t>
                </a:r>
                <a:r>
                  <a:rPr lang="es-ES" sz="2000" dirty="0"/>
                  <a:t> </a:t>
                </a:r>
                <a:r>
                  <a:rPr lang="es-ES" sz="2000" dirty="0" err="1"/>
                  <a:t>photons</a:t>
                </a:r>
                <a:r>
                  <a:rPr lang="es-ES" sz="2000" dirty="0"/>
                  <a:t> plus a </a:t>
                </a:r>
                <a:r>
                  <a:rPr lang="es-ES" sz="2000" dirty="0" err="1"/>
                  <a:t>coupling</a:t>
                </a:r>
                <a:r>
                  <a:rPr lang="es-ES" sz="2000" dirty="0"/>
                  <a:t> </a:t>
                </a:r>
                <a:r>
                  <a:rPr lang="es-ES" sz="2000" dirty="0" err="1"/>
                  <a:t>with</a:t>
                </a:r>
                <a:r>
                  <a:rPr lang="es-ES" sz="2000" dirty="0"/>
                  <a:t> </a:t>
                </a:r>
                <a:r>
                  <a:rPr lang="es-ES" sz="2000" dirty="0" err="1"/>
                  <a:t>electrons</a:t>
                </a:r>
                <a:r>
                  <a:rPr lang="es-ES" sz="2000" dirty="0"/>
                  <a:t> </a:t>
                </a:r>
                <a:r>
                  <a:rPr lang="en-US" sz="1400" dirty="0">
                    <a:solidFill>
                      <a:srgbClr val="00B050"/>
                    </a:solidFill>
                    <a:latin typeface="Arial Rounded MT Bold" panose="020F0704030504030204" pitchFamily="34" charset="77"/>
                  </a:rPr>
                  <a:t>(Gao et al. 2020)</a:t>
                </a:r>
                <a:endParaRPr lang="es-ES" sz="1400" dirty="0"/>
              </a:p>
              <a:p>
                <a:r>
                  <a:rPr lang="en-GB" sz="2000" dirty="0"/>
                  <a:t>Strong conflict with astrophysics: it cannot be solar axions</a:t>
                </a:r>
              </a:p>
              <a:p>
                <a:endParaRPr lang="en-GB" sz="2000" dirty="0"/>
              </a:p>
              <a:p>
                <a:endParaRPr lang="en-US" sz="1600" dirty="0">
                  <a:solidFill>
                    <a:schemeClr val="tx1"/>
                  </a:solidFill>
                  <a:sym typeface="Wingdings" panose="05000000000000000000" pitchFamily="2" charset="2"/>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875420" y="1487489"/>
                <a:ext cx="11125236" cy="2528080"/>
              </a:xfrm>
              <a:blipFill>
                <a:blip r:embed="rId2"/>
                <a:stretch>
                  <a:fillRect l="-456" t="-1500"/>
                </a:stretch>
              </a:blipFill>
            </p:spPr>
            <p:txBody>
              <a:bodyPr/>
              <a:lstStyle/>
              <a:p>
                <a:r>
                  <a:rPr lang="es-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120</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sp>
        <p:nvSpPr>
          <p:cNvPr id="24" name="Rectangle 23">
            <a:extLst>
              <a:ext uri="{FF2B5EF4-FFF2-40B4-BE49-F238E27FC236}">
                <a16:creationId xmlns:a16="http://schemas.microsoft.com/office/drawing/2014/main" id="{397782A4-D9B6-D843-9AF7-D8129FF40798}"/>
              </a:ext>
            </a:extLst>
          </p:cNvPr>
          <p:cNvSpPr/>
          <p:nvPr/>
        </p:nvSpPr>
        <p:spPr>
          <a:xfrm>
            <a:off x="9013723" y="806232"/>
            <a:ext cx="2292554" cy="738664"/>
          </a:xfrm>
          <a:prstGeom prst="rect">
            <a:avLst/>
          </a:prstGeom>
        </p:spPr>
        <p:txBody>
          <a:bodyPr wrap="square">
            <a:spAutoFit/>
          </a:bodyPr>
          <a:lstStyle/>
          <a:p>
            <a:r>
              <a:rPr lang="en-US" sz="1400" dirty="0">
                <a:solidFill>
                  <a:srgbClr val="00B050"/>
                </a:solidFill>
                <a:latin typeface="Arial Rounded MT Bold" panose="020F0704030504030204" pitchFamily="34" charset="77"/>
              </a:rPr>
              <a:t>E. </a:t>
            </a:r>
            <a:r>
              <a:rPr lang="en-US" sz="1400" dirty="0" err="1">
                <a:solidFill>
                  <a:srgbClr val="00B050"/>
                </a:solidFill>
                <a:latin typeface="Arial Rounded MT Bold" panose="020F0704030504030204" pitchFamily="34" charset="77"/>
              </a:rPr>
              <a:t>Aprile</a:t>
            </a:r>
            <a:r>
              <a:rPr lang="en-US" sz="1400" dirty="0">
                <a:solidFill>
                  <a:srgbClr val="00B050"/>
                </a:solidFill>
                <a:latin typeface="Arial Rounded MT Bold" panose="020F0704030504030204" pitchFamily="34" charset="77"/>
              </a:rPr>
              <a:t> et al., 2020</a:t>
            </a:r>
          </a:p>
          <a:p>
            <a:endParaRPr lang="en-US" sz="1400" dirty="0">
              <a:solidFill>
                <a:srgbClr val="00B050"/>
              </a:solidFill>
              <a:latin typeface="Arial Rounded MT Bold" panose="020F0704030504030204" pitchFamily="34" charset="77"/>
            </a:endParaRPr>
          </a:p>
          <a:p>
            <a:endParaRPr lang="en-US" sz="1400" dirty="0">
              <a:solidFill>
                <a:srgbClr val="00B050"/>
              </a:solidFill>
              <a:latin typeface="Arial Rounded MT Bold" panose="020F0704030504030204" pitchFamily="34" charset="77"/>
            </a:endParaRPr>
          </a:p>
        </p:txBody>
      </p:sp>
      <p:pic>
        <p:nvPicPr>
          <p:cNvPr id="10" name="Image" descr="Image">
            <a:extLst>
              <a:ext uri="{FF2B5EF4-FFF2-40B4-BE49-F238E27FC236}">
                <a16:creationId xmlns:a16="http://schemas.microsoft.com/office/drawing/2014/main" id="{107D203F-3127-F84C-AF9F-08B1CB01A08A}"/>
              </a:ext>
            </a:extLst>
          </p:cNvPr>
          <p:cNvPicPr>
            <a:picLocks noChangeAspect="1"/>
          </p:cNvPicPr>
          <p:nvPr/>
        </p:nvPicPr>
        <p:blipFill>
          <a:blip r:embed="rId4"/>
          <a:stretch>
            <a:fillRect/>
          </a:stretch>
        </p:blipFill>
        <p:spPr>
          <a:xfrm>
            <a:off x="813405" y="2686304"/>
            <a:ext cx="5759711" cy="3531503"/>
          </a:xfrm>
          <a:prstGeom prst="rect">
            <a:avLst/>
          </a:prstGeom>
          <a:ln w="12700">
            <a:miter lim="400000"/>
          </a:ln>
        </p:spPr>
      </p:pic>
      <p:pic>
        <p:nvPicPr>
          <p:cNvPr id="11" name="Image" descr="Image">
            <a:extLst>
              <a:ext uri="{FF2B5EF4-FFF2-40B4-BE49-F238E27FC236}">
                <a16:creationId xmlns:a16="http://schemas.microsoft.com/office/drawing/2014/main" id="{7C66E611-1921-A64A-B18B-75D6786E9E00}"/>
              </a:ext>
            </a:extLst>
          </p:cNvPr>
          <p:cNvPicPr>
            <a:picLocks noChangeAspect="1"/>
          </p:cNvPicPr>
          <p:nvPr/>
        </p:nvPicPr>
        <p:blipFill>
          <a:blip r:embed="rId5"/>
          <a:stretch>
            <a:fillRect/>
          </a:stretch>
        </p:blipFill>
        <p:spPr>
          <a:xfrm>
            <a:off x="7251824" y="2686304"/>
            <a:ext cx="3812727" cy="3531295"/>
          </a:xfrm>
          <a:prstGeom prst="rect">
            <a:avLst/>
          </a:prstGeom>
          <a:ln w="12700">
            <a:miter lim="400000"/>
          </a:ln>
        </p:spPr>
      </p:pic>
      <p:sp>
        <p:nvSpPr>
          <p:cNvPr id="8" name="TextBox 7">
            <a:extLst>
              <a:ext uri="{FF2B5EF4-FFF2-40B4-BE49-F238E27FC236}">
                <a16:creationId xmlns:a16="http://schemas.microsoft.com/office/drawing/2014/main" id="{6AE311DB-36E2-001A-67BD-947CA1CE5794}"/>
              </a:ext>
            </a:extLst>
          </p:cNvPr>
          <p:cNvSpPr txBox="1"/>
          <p:nvPr/>
        </p:nvSpPr>
        <p:spPr>
          <a:xfrm rot="20747885">
            <a:off x="1660919" y="4629646"/>
            <a:ext cx="3263509" cy="646331"/>
          </a:xfrm>
          <a:prstGeom prst="rect">
            <a:avLst/>
          </a:prstGeom>
          <a:noFill/>
        </p:spPr>
        <p:txBody>
          <a:bodyPr wrap="square">
            <a:spAutoFit/>
          </a:bodyPr>
          <a:lstStyle/>
          <a:p>
            <a:pPr algn="ctr"/>
            <a:r>
              <a:rPr lang="en-GB" sz="1800" dirty="0">
                <a:solidFill>
                  <a:srgbClr val="0070C0"/>
                </a:solidFill>
                <a:latin typeface="Arial Rounded MT Bold" panose="020F0704030504030204" pitchFamily="34" charset="77"/>
              </a:rPr>
              <a:t>Excess disappeared in </a:t>
            </a:r>
            <a:r>
              <a:rPr lang="en-GB" sz="1800" dirty="0" err="1">
                <a:solidFill>
                  <a:srgbClr val="0070C0"/>
                </a:solidFill>
                <a:latin typeface="Arial Rounded MT Bold" panose="020F0704030504030204" pitchFamily="34" charset="77"/>
              </a:rPr>
              <a:t>XENONnT</a:t>
            </a:r>
            <a:r>
              <a:rPr lang="en-GB" sz="1800" dirty="0">
                <a:solidFill>
                  <a:srgbClr val="0070C0"/>
                </a:solidFill>
                <a:latin typeface="Arial Rounded MT Bold" panose="020F0704030504030204" pitchFamily="34" charset="77"/>
              </a:rPr>
              <a:t> data</a:t>
            </a:r>
            <a:endParaRPr lang="en-ES" dirty="0">
              <a:solidFill>
                <a:srgbClr val="0070C0"/>
              </a:solidFill>
              <a:latin typeface="Arial Rounded MT Bold" panose="020F0704030504030204" pitchFamily="34" charset="77"/>
            </a:endParaRPr>
          </a:p>
        </p:txBody>
      </p:sp>
    </p:spTree>
    <p:extLst>
      <p:ext uri="{BB962C8B-B14F-4D97-AF65-F5344CB8AC3E}">
        <p14:creationId xmlns:p14="http://schemas.microsoft.com/office/powerpoint/2010/main" val="14338082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2" descr="https://encrypted-tbn2.gstatic.com/images?q=tbn:ANd9GcTTiOpy5Ofiq68JKHmUTMkFKk4pucE4jGwOWa5eGRWrj1nVm4X5">
            <a:hlinkClick r:id="rId3"/>
          </p:cNvPr>
          <p:cNvPicPr>
            <a:picLocks noChangeAspect="1" noChangeArrowheads="1"/>
          </p:cNvPicPr>
          <p:nvPr/>
        </p:nvPicPr>
        <p:blipFill>
          <a:blip r:embed="rId4" cstate="print"/>
          <a:srcRect/>
          <a:stretch>
            <a:fillRect/>
          </a:stretch>
        </p:blipFill>
        <p:spPr bwMode="auto">
          <a:xfrm>
            <a:off x="8976320" y="-68580"/>
            <a:ext cx="3096344" cy="3096344"/>
          </a:xfrm>
          <a:prstGeom prst="rect">
            <a:avLst/>
          </a:prstGeom>
          <a:noFill/>
        </p:spPr>
      </p:pic>
      <p:sp>
        <p:nvSpPr>
          <p:cNvPr id="1045" name="Rectangle 37"/>
          <p:cNvSpPr>
            <a:spLocks noChangeArrowheads="1"/>
          </p:cNvSpPr>
          <p:nvPr/>
        </p:nvSpPr>
        <p:spPr bwMode="auto">
          <a:xfrm>
            <a:off x="1981200" y="274638"/>
            <a:ext cx="7427168" cy="1143000"/>
          </a:xfrm>
          <a:prstGeom prst="rect">
            <a:avLst/>
          </a:prstGeom>
          <a:noFill/>
          <a:ln w="9525">
            <a:noFill/>
            <a:miter lim="800000"/>
            <a:headEnd/>
            <a:tailEnd/>
          </a:ln>
        </p:spPr>
        <p:txBody>
          <a:bodyPr anchor="ctr"/>
          <a:lstStyle/>
          <a:p>
            <a:r>
              <a:rPr lang="en-GB" sz="4400" b="0" dirty="0">
                <a:latin typeface="Arial Rounded MT Bold" pitchFamily="34" charset="0"/>
              </a:rPr>
              <a:t>Other types of helioscope</a:t>
            </a:r>
          </a:p>
        </p:txBody>
      </p:sp>
      <p:grpSp>
        <p:nvGrpSpPr>
          <p:cNvPr id="2" name="84 Grupo"/>
          <p:cNvGrpSpPr/>
          <p:nvPr/>
        </p:nvGrpSpPr>
        <p:grpSpPr>
          <a:xfrm>
            <a:off x="7212632" y="1340768"/>
            <a:ext cx="3312368" cy="4176464"/>
            <a:chOff x="4283968" y="1340768"/>
            <a:chExt cx="3312368" cy="4176464"/>
          </a:xfrm>
        </p:grpSpPr>
        <p:grpSp>
          <p:nvGrpSpPr>
            <p:cNvPr id="3" name="61 Grupo"/>
            <p:cNvGrpSpPr/>
            <p:nvPr/>
          </p:nvGrpSpPr>
          <p:grpSpPr>
            <a:xfrm>
              <a:off x="4427984" y="1556792"/>
              <a:ext cx="3168352" cy="3960440"/>
              <a:chOff x="4572000" y="1484784"/>
              <a:chExt cx="3168352" cy="3960440"/>
            </a:xfrm>
          </p:grpSpPr>
          <p:cxnSp>
            <p:nvCxnSpPr>
              <p:cNvPr id="63" name="62 Conector recto de flecha"/>
              <p:cNvCxnSpPr/>
              <p:nvPr/>
            </p:nvCxnSpPr>
            <p:spPr>
              <a:xfrm flipH="1">
                <a:off x="5278475" y="1628800"/>
                <a:ext cx="2173845" cy="25922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4" name="63 Conector recto de flecha"/>
              <p:cNvCxnSpPr/>
              <p:nvPr/>
            </p:nvCxnSpPr>
            <p:spPr>
              <a:xfrm flipH="1">
                <a:off x="5064719" y="1628800"/>
                <a:ext cx="2531618" cy="237626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5" name="64 Conector recto de flecha"/>
              <p:cNvCxnSpPr/>
              <p:nvPr/>
            </p:nvCxnSpPr>
            <p:spPr>
              <a:xfrm flipH="1">
                <a:off x="4932041" y="1628800"/>
                <a:ext cx="2664295" cy="201622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6" name="65 Conector recto de flecha"/>
              <p:cNvCxnSpPr/>
              <p:nvPr/>
            </p:nvCxnSpPr>
            <p:spPr>
              <a:xfrm flipH="1">
                <a:off x="4860032" y="1653912"/>
                <a:ext cx="2599090" cy="177508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7" name="66 Conector recto de flecha"/>
              <p:cNvCxnSpPr/>
              <p:nvPr/>
            </p:nvCxnSpPr>
            <p:spPr>
              <a:xfrm flipH="1">
                <a:off x="4639473" y="1628800"/>
                <a:ext cx="2812847" cy="16561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8" name="67 Conector recto de flecha"/>
              <p:cNvCxnSpPr/>
              <p:nvPr/>
            </p:nvCxnSpPr>
            <p:spPr>
              <a:xfrm flipH="1">
                <a:off x="4678879" y="1556792"/>
                <a:ext cx="2773441" cy="1460079"/>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69" name="68 Conector recto de flecha"/>
              <p:cNvCxnSpPr/>
              <p:nvPr/>
            </p:nvCxnSpPr>
            <p:spPr>
              <a:xfrm flipH="1">
                <a:off x="4572000" y="1484784"/>
                <a:ext cx="2808312" cy="132316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0" name="69 Conector recto de flecha"/>
              <p:cNvCxnSpPr/>
              <p:nvPr/>
            </p:nvCxnSpPr>
            <p:spPr>
              <a:xfrm flipH="1">
                <a:off x="5436096" y="1628800"/>
                <a:ext cx="2160240" cy="2808313"/>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1" name="70 Conector recto de flecha"/>
              <p:cNvCxnSpPr/>
              <p:nvPr/>
            </p:nvCxnSpPr>
            <p:spPr>
              <a:xfrm flipH="1">
                <a:off x="5580112" y="1700808"/>
                <a:ext cx="1944216" cy="2952328"/>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2" name="71 Conector recto de flecha"/>
              <p:cNvCxnSpPr/>
              <p:nvPr/>
            </p:nvCxnSpPr>
            <p:spPr>
              <a:xfrm flipH="1">
                <a:off x="6012160" y="1772816"/>
                <a:ext cx="1512168" cy="316835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3" name="72 Conector recto de flecha"/>
              <p:cNvCxnSpPr/>
              <p:nvPr/>
            </p:nvCxnSpPr>
            <p:spPr>
              <a:xfrm flipH="1">
                <a:off x="6372200" y="1700808"/>
                <a:ext cx="1296144" cy="3456384"/>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4" name="73 Conector recto de flecha"/>
              <p:cNvCxnSpPr/>
              <p:nvPr/>
            </p:nvCxnSpPr>
            <p:spPr>
              <a:xfrm flipH="1">
                <a:off x="6804248" y="1700808"/>
                <a:ext cx="864096" cy="360040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p:nvPr/>
            </p:nvCxnSpPr>
            <p:spPr>
              <a:xfrm flipH="1">
                <a:off x="7380312" y="1700808"/>
                <a:ext cx="360040" cy="374441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76" name="Text Box 15"/>
              <p:cNvSpPr txBox="1">
                <a:spLocks noChangeArrowheads="1"/>
              </p:cNvSpPr>
              <p:nvPr/>
            </p:nvSpPr>
            <p:spPr bwMode="auto">
              <a:xfrm rot="19465398">
                <a:off x="5607109" y="2208180"/>
                <a:ext cx="1149674" cy="461665"/>
              </a:xfrm>
              <a:prstGeom prst="rect">
                <a:avLst/>
              </a:prstGeom>
              <a:noFill/>
              <a:ln w="9525">
                <a:noFill/>
                <a:miter lim="800000"/>
                <a:headEnd/>
                <a:tailEnd/>
              </a:ln>
            </p:spPr>
            <p:txBody>
              <a:bodyPr wrap="none">
                <a:spAutoFit/>
              </a:bodyPr>
              <a:lstStyle/>
              <a:p>
                <a:r>
                  <a:rPr lang="en-US" sz="2400" dirty="0">
                    <a:solidFill>
                      <a:schemeClr val="folHlink"/>
                    </a:solidFill>
                    <a:latin typeface="Arial Rounded MT Bold" pitchFamily="34" charset="0"/>
                  </a:rPr>
                  <a:t>axions</a:t>
                </a:r>
              </a:p>
            </p:txBody>
          </p:sp>
        </p:grpSp>
        <p:cxnSp>
          <p:nvCxnSpPr>
            <p:cNvPr id="77" name="76 Conector recto de flecha"/>
            <p:cNvCxnSpPr/>
            <p:nvPr/>
          </p:nvCxnSpPr>
          <p:spPr>
            <a:xfrm flipH="1">
              <a:off x="4355976" y="1556792"/>
              <a:ext cx="2880320" cy="108012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8" name="77 Conector recto de flecha"/>
            <p:cNvCxnSpPr/>
            <p:nvPr/>
          </p:nvCxnSpPr>
          <p:spPr>
            <a:xfrm flipH="1">
              <a:off x="4283968" y="1484784"/>
              <a:ext cx="2952328" cy="864096"/>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de flecha"/>
            <p:cNvCxnSpPr/>
            <p:nvPr/>
          </p:nvCxnSpPr>
          <p:spPr>
            <a:xfrm flipH="1">
              <a:off x="4427984" y="1412776"/>
              <a:ext cx="2880320" cy="603082"/>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80" name="79 Conector recto de flecha"/>
            <p:cNvCxnSpPr/>
            <p:nvPr/>
          </p:nvCxnSpPr>
          <p:spPr>
            <a:xfrm flipH="1">
              <a:off x="4580384" y="1340768"/>
              <a:ext cx="2727920" cy="360040"/>
            </a:xfrm>
            <a:prstGeom prst="straightConnector1">
              <a:avLst/>
            </a:prstGeom>
            <a:ln w="28575">
              <a:solidFill>
                <a:srgbClr val="92D050"/>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47" name="46 CuadroTexto"/>
          <p:cNvSpPr txBox="1"/>
          <p:nvPr/>
        </p:nvSpPr>
        <p:spPr>
          <a:xfrm>
            <a:off x="551384" y="1196753"/>
            <a:ext cx="6408712" cy="1938992"/>
          </a:xfrm>
          <a:prstGeom prst="rect">
            <a:avLst/>
          </a:prstGeom>
          <a:noFill/>
        </p:spPr>
        <p:txBody>
          <a:bodyPr wrap="square" rtlCol="0">
            <a:spAutoFit/>
          </a:bodyPr>
          <a:lstStyle/>
          <a:p>
            <a:pPr marL="342900" indent="-342900">
              <a:buFont typeface="Arial" pitchFamily="34" charset="0"/>
              <a:buChar char="•"/>
            </a:pPr>
            <a:r>
              <a:rPr lang="en-US" sz="2000" b="0" dirty="0">
                <a:latin typeface="Arial Rounded MT Bold" pitchFamily="34" charset="0"/>
              </a:rPr>
              <a:t>« TPC in a magnetic field »: conversion and absorption happening in the gas</a:t>
            </a:r>
          </a:p>
          <a:p>
            <a:pPr marL="342900" indent="-342900">
              <a:buFont typeface="Arial" pitchFamily="34" charset="0"/>
              <a:buChar char="•"/>
            </a:pPr>
            <a:r>
              <a:rPr lang="en-US" sz="2000" b="0" dirty="0">
                <a:latin typeface="Arial Rounded MT Bold" pitchFamily="34" charset="0"/>
              </a:rPr>
              <a:t>Competitive only for high axion mass ~0.1-10 eV</a:t>
            </a:r>
          </a:p>
          <a:p>
            <a:pPr marL="342900" indent="-342900">
              <a:buFont typeface="Arial" pitchFamily="34" charset="0"/>
              <a:buChar char="•"/>
            </a:pPr>
            <a:r>
              <a:rPr lang="en-US" sz="2000" b="0" dirty="0">
                <a:latin typeface="Arial Rounded MT Bold" pitchFamily="34" charset="0"/>
              </a:rPr>
              <a:t>No coherence, but large volume can compensate. Also no preferred direction, so no tracking needed</a:t>
            </a:r>
          </a:p>
        </p:txBody>
      </p:sp>
      <p:pic>
        <p:nvPicPr>
          <p:cNvPr id="3074" name="Picture 2" descr="https://inspirehep.net/record/1387632/files/figures_amelieDetectorConcept.png">
            <a:hlinkClick r:id="rId5"/>
          </p:cNvPr>
          <p:cNvPicPr>
            <a:picLocks noChangeAspect="1" noChangeArrowheads="1"/>
          </p:cNvPicPr>
          <p:nvPr/>
        </p:nvPicPr>
        <p:blipFill>
          <a:blip r:embed="rId6" cstate="print"/>
          <a:srcRect/>
          <a:stretch>
            <a:fillRect/>
          </a:stretch>
        </p:blipFill>
        <p:spPr bwMode="auto">
          <a:xfrm>
            <a:off x="1628311" y="3135745"/>
            <a:ext cx="5115761" cy="2869191"/>
          </a:xfrm>
          <a:prstGeom prst="rect">
            <a:avLst/>
          </a:prstGeom>
          <a:noFill/>
        </p:spPr>
      </p:pic>
      <p:pic>
        <p:nvPicPr>
          <p:cNvPr id="3076" name="Picture 4" descr="https://inspirehep.net/record/1387632/files/figures_AMELIEexclusion_ZOOM.png">
            <a:hlinkClick r:id="rId7"/>
          </p:cNvPr>
          <p:cNvPicPr>
            <a:picLocks noChangeAspect="1" noChangeArrowheads="1"/>
          </p:cNvPicPr>
          <p:nvPr/>
        </p:nvPicPr>
        <p:blipFill>
          <a:blip r:embed="rId8" cstate="print"/>
          <a:srcRect/>
          <a:stretch>
            <a:fillRect/>
          </a:stretch>
        </p:blipFill>
        <p:spPr bwMode="auto">
          <a:xfrm>
            <a:off x="6240016" y="2976854"/>
            <a:ext cx="5184576" cy="3663686"/>
          </a:xfrm>
          <a:prstGeom prst="rect">
            <a:avLst/>
          </a:prstGeom>
          <a:noFill/>
        </p:spPr>
      </p:pic>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14F4884A-0C09-42C2-B45D-A9184981C5AB}" type="slidenum">
              <a:rPr lang="es-ES" b="0" smtClean="0">
                <a:latin typeface="Arial Rounded MT Bold" panose="020F0704030504030204" pitchFamily="34" charset="0"/>
              </a:rPr>
              <a:pPr>
                <a:defRPr/>
              </a:pPr>
              <a:t>121</a:t>
            </a:fld>
            <a:endParaRPr lang="es-ES" b="0">
              <a:latin typeface="Arial Rounded MT Bold" panose="020F0704030504030204" pitchFamily="34" charset="0"/>
            </a:endParaRPr>
          </a:p>
        </p:txBody>
      </p:sp>
      <p:sp>
        <p:nvSpPr>
          <p:cNvPr id="7" name="TextBox 6">
            <a:extLst>
              <a:ext uri="{FF2B5EF4-FFF2-40B4-BE49-F238E27FC236}">
                <a16:creationId xmlns:a16="http://schemas.microsoft.com/office/drawing/2014/main" id="{2C9FAA52-DA38-7C4E-9E02-35D3FDE56FA6}"/>
              </a:ext>
            </a:extLst>
          </p:cNvPr>
          <p:cNvSpPr txBox="1"/>
          <p:nvPr/>
        </p:nvSpPr>
        <p:spPr>
          <a:xfrm>
            <a:off x="948262" y="5827964"/>
            <a:ext cx="2361544" cy="461665"/>
          </a:xfrm>
          <a:prstGeom prst="rect">
            <a:avLst/>
          </a:prstGeom>
          <a:noFill/>
        </p:spPr>
        <p:txBody>
          <a:bodyPr wrap="none" rtlCol="0">
            <a:spAutoFit/>
          </a:bodyPr>
          <a:lstStyle/>
          <a:p>
            <a:r>
              <a:rPr lang="en-US" sz="1200" b="0" dirty="0" err="1">
                <a:solidFill>
                  <a:srgbClr val="00B050"/>
                </a:solidFill>
                <a:latin typeface="Arial Rounded MT Bold" pitchFamily="34" charset="0"/>
              </a:rPr>
              <a:t>Galán</a:t>
            </a:r>
            <a:r>
              <a:rPr lang="en-US" sz="1200" b="0" dirty="0">
                <a:solidFill>
                  <a:srgbClr val="00B050"/>
                </a:solidFill>
                <a:latin typeface="Arial Rounded MT Bold" pitchFamily="34" charset="0"/>
              </a:rPr>
              <a:t> et al, arXiv:1508.03006</a:t>
            </a:r>
          </a:p>
          <a:p>
            <a:endParaRPr lang="en-ES" sz="1200"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16"/>
          <p:cNvPicPr>
            <a:picLocks noChangeAspect="1" noChangeArrowheads="1"/>
          </p:cNvPicPr>
          <p:nvPr/>
        </p:nvPicPr>
        <p:blipFill>
          <a:blip r:embed="rId3" cstate="print"/>
          <a:srcRect/>
          <a:stretch>
            <a:fillRect/>
          </a:stretch>
        </p:blipFill>
        <p:spPr bwMode="auto">
          <a:xfrm>
            <a:off x="3359696" y="3970090"/>
            <a:ext cx="8640960" cy="2075135"/>
          </a:xfrm>
          <a:prstGeom prst="rect">
            <a:avLst/>
          </a:prstGeom>
          <a:noFill/>
          <a:ln w="9525">
            <a:noFill/>
            <a:miter lim="800000"/>
            <a:headEnd/>
            <a:tailEnd/>
          </a:ln>
        </p:spPr>
      </p:pic>
      <p:sp>
        <p:nvSpPr>
          <p:cNvPr id="169986" name="Rectangle 2"/>
          <p:cNvSpPr>
            <a:spLocks noGrp="1" noChangeArrowheads="1"/>
          </p:cNvSpPr>
          <p:nvPr>
            <p:ph type="title"/>
          </p:nvPr>
        </p:nvSpPr>
        <p:spPr/>
        <p:txBody>
          <a:bodyPr/>
          <a:lstStyle/>
          <a:p>
            <a:pPr eaLnBrk="1" hangingPunct="1">
              <a:defRPr/>
            </a:pPr>
            <a:r>
              <a:rPr lang="en-US" noProof="0" dirty="0">
                <a:latin typeface="Arial Rounded MT Bold" pitchFamily="34" charset="0"/>
              </a:rPr>
              <a:t>Axion </a:t>
            </a:r>
            <a:r>
              <a:rPr lang="en-US" noProof="0" dirty="0" err="1">
                <a:latin typeface="Arial Rounded MT Bold" pitchFamily="34" charset="0"/>
              </a:rPr>
              <a:t>Helioscopes</a:t>
            </a:r>
            <a:endParaRPr lang="en-US" noProof="0" dirty="0">
              <a:latin typeface="Arial Rounded MT Bold" pitchFamily="34" charset="0"/>
            </a:endParaRPr>
          </a:p>
        </p:txBody>
      </p:sp>
      <p:sp>
        <p:nvSpPr>
          <p:cNvPr id="169987" name="Rectangle 3"/>
          <p:cNvSpPr>
            <a:spLocks noGrp="1" noChangeArrowheads="1"/>
          </p:cNvSpPr>
          <p:nvPr>
            <p:ph idx="1"/>
          </p:nvPr>
        </p:nvSpPr>
        <p:spPr>
          <a:xfrm>
            <a:off x="551384" y="1196976"/>
            <a:ext cx="4536504" cy="5184775"/>
          </a:xfrm>
        </p:spPr>
        <p:txBody>
          <a:bodyPr/>
          <a:lstStyle/>
          <a:p>
            <a:pPr eaLnBrk="1" hangingPunct="1">
              <a:defRPr/>
            </a:pPr>
            <a:r>
              <a:rPr lang="en-US" sz="2400" noProof="0" dirty="0">
                <a:latin typeface="Arial Rounded MT Bold" pitchFamily="34" charset="0"/>
              </a:rPr>
              <a:t>Previous </a:t>
            </a:r>
            <a:r>
              <a:rPr lang="en-US" sz="2400" noProof="0" dirty="0" err="1">
                <a:latin typeface="Arial Rounded MT Bold" pitchFamily="34" charset="0"/>
              </a:rPr>
              <a:t>helioscopes</a:t>
            </a:r>
            <a:r>
              <a:rPr lang="en-US" sz="2400" noProof="0" dirty="0">
                <a:latin typeface="Arial Rounded MT Bold" pitchFamily="34" charset="0"/>
              </a:rPr>
              <a:t>: </a:t>
            </a:r>
          </a:p>
          <a:p>
            <a:pPr lvl="1" eaLnBrk="1" hangingPunct="1">
              <a:defRPr/>
            </a:pPr>
            <a:r>
              <a:rPr lang="en-US" sz="1600" noProof="0" dirty="0">
                <a:latin typeface="Arial Rounded MT Bold" pitchFamily="34" charset="0"/>
              </a:rPr>
              <a:t>First implementation at Brookhaven (just few hours of data) [Lazarus et at. PRL 69 (92)]</a:t>
            </a:r>
          </a:p>
          <a:p>
            <a:pPr lvl="1" eaLnBrk="1" hangingPunct="1">
              <a:defRPr/>
            </a:pPr>
            <a:r>
              <a:rPr lang="en-US" sz="2000" noProof="0" dirty="0">
                <a:latin typeface="Arial Rounded MT Bold" pitchFamily="34" charset="0"/>
              </a:rPr>
              <a:t>TOKYO </a:t>
            </a:r>
            <a:r>
              <a:rPr lang="en-US" sz="2000" noProof="0" dirty="0" err="1">
                <a:latin typeface="Arial Rounded MT Bold" pitchFamily="34" charset="0"/>
              </a:rPr>
              <a:t>Helioscope</a:t>
            </a:r>
            <a:r>
              <a:rPr lang="en-US" sz="2000" noProof="0" dirty="0">
                <a:latin typeface="Arial Rounded MT Bold" pitchFamily="34" charset="0"/>
              </a:rPr>
              <a:t> (SUMICO): 2.3 m long 4 T magnet </a:t>
            </a:r>
          </a:p>
          <a:p>
            <a:pPr marL="457200" lvl="1" indent="0" eaLnBrk="1" hangingPunct="1">
              <a:buNone/>
              <a:defRPr/>
            </a:pPr>
            <a:endParaRPr lang="en-US" sz="2000" noProof="0" dirty="0">
              <a:latin typeface="Arial Rounded MT Bold" pitchFamily="34" charset="0"/>
            </a:endParaRPr>
          </a:p>
          <a:p>
            <a:pPr marL="0" indent="0" eaLnBrk="1" hangingPunct="1">
              <a:buNone/>
              <a:defRPr/>
            </a:pPr>
            <a:endParaRPr lang="es-ES" sz="2000" dirty="0">
              <a:latin typeface="Arial Rounded MT Bold" pitchFamily="34" charset="0"/>
            </a:endParaRPr>
          </a:p>
          <a:p>
            <a:pPr marL="0" indent="0" eaLnBrk="1" hangingPunct="1">
              <a:buNone/>
              <a:defRPr/>
            </a:pPr>
            <a:endParaRPr lang="en-US" sz="2000" noProof="0" dirty="0">
              <a:latin typeface="Arial Rounded MT Bold" pitchFamily="34" charset="0"/>
            </a:endParaRPr>
          </a:p>
        </p:txBody>
      </p:sp>
      <p:pic>
        <p:nvPicPr>
          <p:cNvPr id="10246" name="Picture 130"/>
          <p:cNvPicPr>
            <a:picLocks noChangeAspect="1" noChangeArrowheads="1"/>
          </p:cNvPicPr>
          <p:nvPr/>
        </p:nvPicPr>
        <p:blipFill>
          <a:blip r:embed="rId4" cstate="print"/>
          <a:srcRect/>
          <a:stretch>
            <a:fillRect/>
          </a:stretch>
        </p:blipFill>
        <p:spPr bwMode="auto">
          <a:xfrm>
            <a:off x="8184628" y="1196752"/>
            <a:ext cx="3455988" cy="2390775"/>
          </a:xfrm>
          <a:prstGeom prst="rect">
            <a:avLst/>
          </a:prstGeom>
          <a:noFill/>
          <a:ln w="9525">
            <a:noFill/>
            <a:miter lim="800000"/>
            <a:headEnd/>
            <a:tailEnd/>
          </a:ln>
        </p:spPr>
      </p:pic>
      <p:pic>
        <p:nvPicPr>
          <p:cNvPr id="10247" name="Picture 131"/>
          <p:cNvPicPr>
            <a:picLocks noChangeAspect="1" noChangeArrowheads="1"/>
          </p:cNvPicPr>
          <p:nvPr/>
        </p:nvPicPr>
        <p:blipFill>
          <a:blip r:embed="rId5" cstate="print"/>
          <a:srcRect/>
          <a:stretch>
            <a:fillRect/>
          </a:stretch>
        </p:blipFill>
        <p:spPr bwMode="auto">
          <a:xfrm>
            <a:off x="5158853" y="1271365"/>
            <a:ext cx="2808288" cy="2244725"/>
          </a:xfrm>
          <a:prstGeom prst="rect">
            <a:avLst/>
          </a:prstGeom>
          <a:noFill/>
          <a:ln w="9525">
            <a:noFill/>
            <a:miter lim="800000"/>
            <a:headEnd/>
            <a:tailEnd/>
          </a:ln>
        </p:spPr>
      </p:pic>
      <p:sp>
        <p:nvSpPr>
          <p:cNvPr id="2" name="Rectángulo 1"/>
          <p:cNvSpPr/>
          <p:nvPr/>
        </p:nvSpPr>
        <p:spPr>
          <a:xfrm>
            <a:off x="623392" y="4892967"/>
            <a:ext cx="2808312" cy="1200329"/>
          </a:xfrm>
          <a:prstGeom prst="rect">
            <a:avLst/>
          </a:prstGeom>
        </p:spPr>
        <p:txBody>
          <a:bodyPr wrap="square">
            <a:spAutoFit/>
          </a:bodyPr>
          <a:lstStyle/>
          <a:p>
            <a:pPr marL="0" indent="0" eaLnBrk="1" hangingPunct="1">
              <a:buNone/>
              <a:defRPr/>
            </a:pPr>
            <a:r>
              <a:rPr lang="en-US" b="0" dirty="0">
                <a:solidFill>
                  <a:srgbClr val="0070C0"/>
                </a:solidFill>
                <a:latin typeface="Arial Rounded MT Bold" pitchFamily="34" charset="0"/>
              </a:rPr>
              <a:t>First </a:t>
            </a:r>
            <a:r>
              <a:rPr lang="en-US" b="0" dirty="0" err="1">
                <a:solidFill>
                  <a:srgbClr val="0070C0"/>
                </a:solidFill>
                <a:latin typeface="Arial Rounded MT Bold" pitchFamily="34" charset="0"/>
              </a:rPr>
              <a:t>helioscope</a:t>
            </a:r>
            <a:r>
              <a:rPr lang="en-US" b="0" dirty="0">
                <a:solidFill>
                  <a:srgbClr val="0070C0"/>
                </a:solidFill>
                <a:latin typeface="Arial Rounded MT Bold" pitchFamily="34" charset="0"/>
              </a:rPr>
              <a:t> using low background techniques &amp; x-ray focusing</a:t>
            </a:r>
            <a:endParaRPr lang="en-US" b="0" dirty="0">
              <a:solidFill>
                <a:srgbClr val="0070C0"/>
              </a:solidFill>
            </a:endParaRPr>
          </a:p>
        </p:txBody>
      </p:sp>
      <p:pic>
        <p:nvPicPr>
          <p:cNvPr id="14" name="Picture 6" descr="http://www.androidpolice.com/wp-content/uploads/2012/10/nexusae0_spicybowl_example_red_ring_thumb.png">
            <a:hlinkClick r:id="rId6"/>
          </p:cNvPr>
          <p:cNvPicPr>
            <a:picLocks noChangeAspect="1" noChangeArrowheads="1"/>
          </p:cNvPicPr>
          <p:nvPr/>
        </p:nvPicPr>
        <p:blipFill>
          <a:blip r:embed="rId7" cstate="print"/>
          <a:srcRect/>
          <a:stretch>
            <a:fillRect/>
          </a:stretch>
        </p:blipFill>
        <p:spPr bwMode="auto">
          <a:xfrm rot="17245816">
            <a:off x="9185313" y="4661337"/>
            <a:ext cx="2016185" cy="1038860"/>
          </a:xfrm>
          <a:prstGeom prst="rect">
            <a:avLst/>
          </a:prstGeom>
          <a:noFill/>
        </p:spPr>
      </p:pic>
      <p:pic>
        <p:nvPicPr>
          <p:cNvPr id="15" name="Picture 6" descr="http://www.androidpolice.com/wp-content/uploads/2012/10/nexusae0_spicybowl_example_red_ring_thumb.png">
            <a:hlinkClick r:id="rId6"/>
          </p:cNvPr>
          <p:cNvPicPr>
            <a:picLocks noChangeAspect="1" noChangeArrowheads="1"/>
          </p:cNvPicPr>
          <p:nvPr/>
        </p:nvPicPr>
        <p:blipFill>
          <a:blip r:embed="rId7" cstate="print"/>
          <a:srcRect/>
          <a:stretch>
            <a:fillRect/>
          </a:stretch>
        </p:blipFill>
        <p:spPr bwMode="auto">
          <a:xfrm rot="16371359">
            <a:off x="10532287" y="4264673"/>
            <a:ext cx="2100225" cy="1353077"/>
          </a:xfrm>
          <a:prstGeom prst="rect">
            <a:avLst/>
          </a:prstGeom>
          <a:noFill/>
        </p:spPr>
      </p:pic>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122</a:t>
            </a:fld>
            <a:endParaRPr lang="es-ES"/>
          </a:p>
        </p:txBody>
      </p:sp>
      <p:sp>
        <p:nvSpPr>
          <p:cNvPr id="6" name="Rectángulo 5"/>
          <p:cNvSpPr/>
          <p:nvPr/>
        </p:nvSpPr>
        <p:spPr>
          <a:xfrm>
            <a:off x="609600" y="3599576"/>
            <a:ext cx="6096000" cy="707886"/>
          </a:xfrm>
          <a:prstGeom prst="rect">
            <a:avLst/>
          </a:prstGeom>
        </p:spPr>
        <p:txBody>
          <a:bodyPr>
            <a:spAutoFit/>
          </a:bodyPr>
          <a:lstStyle/>
          <a:p>
            <a:pPr marL="0" indent="0" eaLnBrk="1" hangingPunct="1">
              <a:buNone/>
              <a:defRPr/>
            </a:pPr>
            <a:r>
              <a:rPr lang="en-US" sz="2000" b="0" dirty="0">
                <a:latin typeface="Arial Rounded MT Bold" pitchFamily="34" charset="0"/>
              </a:rPr>
              <a:t>Current state-of-the-art:</a:t>
            </a:r>
          </a:p>
          <a:p>
            <a:pPr marL="0" indent="0" eaLnBrk="1" hangingPunct="1">
              <a:buNone/>
              <a:defRPr/>
            </a:pPr>
            <a:r>
              <a:rPr lang="en-US" sz="2000" b="0" dirty="0">
                <a:latin typeface="Arial Rounded MT Bold" pitchFamily="34" charset="0"/>
              </a:rPr>
              <a:t>CERN Axion Solar Telescope (</a:t>
            </a:r>
            <a:r>
              <a:rPr lang="en-US" sz="2000" b="0" dirty="0">
                <a:solidFill>
                  <a:srgbClr val="FF0000"/>
                </a:solidFill>
                <a:latin typeface="Arial Rounded MT Bold" pitchFamily="34" charset="0"/>
              </a:rPr>
              <a:t>CAST</a:t>
            </a:r>
            <a:r>
              <a:rPr lang="en-US" sz="2000" b="0" dirty="0">
                <a:latin typeface="Arial Rounded MT Bold" pitchFamily="34" charset="0"/>
              </a:rPr>
              <a:t>) </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1981200" y="-26988"/>
            <a:ext cx="8229600" cy="1143001"/>
          </a:xfrm>
        </p:spPr>
        <p:txBody>
          <a:bodyPr/>
          <a:lstStyle/>
          <a:p>
            <a:pPr eaLnBrk="1" hangingPunct="1">
              <a:defRPr/>
            </a:pPr>
            <a:r>
              <a:rPr lang="en-US" noProof="0" dirty="0">
                <a:latin typeface="Arial Rounded MT Bold" pitchFamily="34" charset="0"/>
              </a:rPr>
              <a:t>CAST experiment @ CERN</a:t>
            </a:r>
          </a:p>
        </p:txBody>
      </p:sp>
      <p:sp>
        <p:nvSpPr>
          <p:cNvPr id="286727" name="Rectangle 7"/>
          <p:cNvSpPr>
            <a:spLocks noGrp="1" noChangeArrowheads="1"/>
          </p:cNvSpPr>
          <p:nvPr>
            <p:ph idx="1"/>
          </p:nvPr>
        </p:nvSpPr>
        <p:spPr>
          <a:xfrm>
            <a:off x="388620" y="1028700"/>
            <a:ext cx="6427460" cy="1567086"/>
          </a:xfrm>
        </p:spPr>
        <p:txBody>
          <a:bodyPr/>
          <a:lstStyle/>
          <a:p>
            <a:pPr eaLnBrk="1" hangingPunct="1">
              <a:defRPr/>
            </a:pPr>
            <a:r>
              <a:rPr lang="en-US" sz="1800" noProof="0" dirty="0">
                <a:latin typeface="Arial Rounded MT Bold" pitchFamily="34" charset="0"/>
                <a:ea typeface="+mj-ea"/>
                <a:cs typeface="+mj-cs"/>
              </a:rPr>
              <a:t>Decommissioned LHC test magnet (L=10m, B=9 T)</a:t>
            </a:r>
          </a:p>
          <a:p>
            <a:pPr eaLnBrk="1" hangingPunct="1">
              <a:defRPr/>
            </a:pPr>
            <a:r>
              <a:rPr lang="en-US" sz="1800" noProof="0" dirty="0">
                <a:latin typeface="Arial Rounded MT Bold" pitchFamily="34" charset="0"/>
                <a:ea typeface="+mj-ea"/>
                <a:cs typeface="+mj-cs"/>
              </a:rPr>
              <a:t>Moving platform ±8°V ±40°H (to allow up to 50 days / year of alignment)</a:t>
            </a:r>
          </a:p>
          <a:p>
            <a:pPr eaLnBrk="1" hangingPunct="1">
              <a:defRPr/>
            </a:pPr>
            <a:r>
              <a:rPr lang="en-US" sz="1800" noProof="0" dirty="0">
                <a:latin typeface="Arial Rounded MT Bold" pitchFamily="34" charset="0"/>
                <a:ea typeface="+mj-ea"/>
                <a:cs typeface="+mj-cs"/>
              </a:rPr>
              <a:t>4 magnet bores to look for X rays </a:t>
            </a:r>
          </a:p>
          <a:p>
            <a:pPr eaLnBrk="1" hangingPunct="1">
              <a:defRPr/>
            </a:pPr>
            <a:endParaRPr lang="en-US" sz="1800" noProof="0" dirty="0">
              <a:latin typeface="Arial Rounded MT Bold" pitchFamily="34" charset="0"/>
              <a:ea typeface="+mj-ea"/>
              <a:cs typeface="+mj-cs"/>
            </a:endParaRPr>
          </a:p>
        </p:txBody>
      </p:sp>
      <p:pic>
        <p:nvPicPr>
          <p:cNvPr id="17" name="Picture 3" descr="EMagnet4"/>
          <p:cNvPicPr>
            <a:picLocks noChangeAspect="1" noChangeArrowheads="1"/>
          </p:cNvPicPr>
          <p:nvPr/>
        </p:nvPicPr>
        <p:blipFill>
          <a:blip r:embed="rId3" cstate="print"/>
          <a:srcRect l="3244" r="2438"/>
          <a:stretch>
            <a:fillRect/>
          </a:stretch>
        </p:blipFill>
        <p:spPr bwMode="auto">
          <a:xfrm>
            <a:off x="1703512" y="2371722"/>
            <a:ext cx="8424936" cy="3928712"/>
          </a:xfrm>
          <a:prstGeom prst="rect">
            <a:avLst/>
          </a:prstGeom>
          <a:noFill/>
          <a:ln w="57150" cmpd="thickThin">
            <a:solidFill>
              <a:srgbClr val="000000"/>
            </a:solidFill>
            <a:miter lim="800000"/>
            <a:headEnd/>
            <a:tailEnd/>
          </a:ln>
        </p:spPr>
      </p:pic>
      <p:sp>
        <p:nvSpPr>
          <p:cNvPr id="21" name="AutoShape 4"/>
          <p:cNvSpPr>
            <a:spLocks/>
          </p:cNvSpPr>
          <p:nvPr/>
        </p:nvSpPr>
        <p:spPr bwMode="auto">
          <a:xfrm>
            <a:off x="6132658" y="3055307"/>
            <a:ext cx="902612" cy="449339"/>
          </a:xfrm>
          <a:prstGeom prst="borderCallout2">
            <a:avLst>
              <a:gd name="adj1" fmla="val 18750"/>
              <a:gd name="adj2" fmla="val -7079"/>
              <a:gd name="adj3" fmla="val 18750"/>
              <a:gd name="adj4" fmla="val -30532"/>
              <a:gd name="adj5" fmla="val 97917"/>
              <a:gd name="adj6" fmla="val -55014"/>
            </a:avLst>
          </a:prstGeom>
          <a:solidFill>
            <a:srgbClr val="FFCC00"/>
          </a:solidFill>
          <a:ln w="19050">
            <a:solidFill>
              <a:srgbClr val="FF0000"/>
            </a:solidFill>
            <a:miter lim="800000"/>
            <a:headEnd/>
            <a:tailEnd type="triangle" w="med" len="med"/>
          </a:ln>
        </p:spPr>
        <p:txBody>
          <a:bodyPr/>
          <a:lstStyle/>
          <a:p>
            <a:pPr algn="ctr"/>
            <a:r>
              <a:rPr lang="en-GB" sz="1050" b="0" dirty="0">
                <a:solidFill>
                  <a:srgbClr val="000000"/>
                </a:solidFill>
                <a:latin typeface="Arial Rounded MT Bold" pitchFamily="34" charset="0"/>
              </a:rPr>
              <a:t>LHC test magnet</a:t>
            </a:r>
          </a:p>
        </p:txBody>
      </p:sp>
      <p:sp>
        <p:nvSpPr>
          <p:cNvPr id="27" name="AutoShape 4"/>
          <p:cNvSpPr>
            <a:spLocks/>
          </p:cNvSpPr>
          <p:nvPr/>
        </p:nvSpPr>
        <p:spPr bwMode="auto">
          <a:xfrm>
            <a:off x="1908210" y="2636912"/>
            <a:ext cx="1368152" cy="360040"/>
          </a:xfrm>
          <a:prstGeom prst="borderCallout2">
            <a:avLst>
              <a:gd name="adj1" fmla="val 114740"/>
              <a:gd name="adj2" fmla="val 45485"/>
              <a:gd name="adj3" fmla="val 204970"/>
              <a:gd name="adj4" fmla="val 46882"/>
              <a:gd name="adj5" fmla="val 431334"/>
              <a:gd name="adj6" fmla="val 85856"/>
            </a:avLst>
          </a:prstGeom>
          <a:solidFill>
            <a:srgbClr val="FFCC00"/>
          </a:solidFill>
          <a:ln w="19050">
            <a:solidFill>
              <a:srgbClr val="FF0000"/>
            </a:solidFill>
            <a:miter lim="800000"/>
            <a:headEnd/>
            <a:tailEnd type="triangle" w="med" len="med"/>
          </a:ln>
        </p:spPr>
        <p:txBody>
          <a:bodyPr/>
          <a:lstStyle/>
          <a:p>
            <a:pPr algn="ctr"/>
            <a:r>
              <a:rPr lang="en-GB" sz="1050" b="0" dirty="0">
                <a:solidFill>
                  <a:srgbClr val="000000"/>
                </a:solidFill>
                <a:latin typeface="Arial Rounded MT Bold" pitchFamily="34" charset="0"/>
              </a:rPr>
              <a:t>Moving platform ±8°V ±40°H </a:t>
            </a:r>
          </a:p>
        </p:txBody>
      </p:sp>
      <p:pic>
        <p:nvPicPr>
          <p:cNvPr id="2" name="Imagen 1"/>
          <p:cNvPicPr>
            <a:picLocks noChangeAspect="1"/>
          </p:cNvPicPr>
          <p:nvPr/>
        </p:nvPicPr>
        <p:blipFill>
          <a:blip r:embed="rId4" cstate="print"/>
          <a:stretch>
            <a:fillRect/>
          </a:stretch>
        </p:blipFill>
        <p:spPr>
          <a:xfrm>
            <a:off x="1199456" y="4818223"/>
            <a:ext cx="1892622" cy="1096360"/>
          </a:xfrm>
          <a:prstGeom prst="rect">
            <a:avLst/>
          </a:prstGeom>
        </p:spPr>
      </p:pic>
      <p:sp>
        <p:nvSpPr>
          <p:cNvPr id="25" name="AutoShape 5"/>
          <p:cNvSpPr>
            <a:spLocks/>
          </p:cNvSpPr>
          <p:nvPr/>
        </p:nvSpPr>
        <p:spPr bwMode="auto">
          <a:xfrm>
            <a:off x="2720906" y="5012356"/>
            <a:ext cx="935911" cy="530774"/>
          </a:xfrm>
          <a:prstGeom prst="borderCallout2">
            <a:avLst>
              <a:gd name="adj1" fmla="val 31718"/>
              <a:gd name="adj2" fmla="val -7079"/>
              <a:gd name="adj3" fmla="val 31718"/>
              <a:gd name="adj4" fmla="val -26403"/>
              <a:gd name="adj5" fmla="val -244048"/>
              <a:gd name="adj6" fmla="val -71212"/>
            </a:avLst>
          </a:prstGeom>
          <a:solidFill>
            <a:srgbClr val="FFCC00"/>
          </a:solidFill>
          <a:ln w="19050">
            <a:solidFill>
              <a:srgbClr val="FF0000"/>
            </a:solidFill>
            <a:miter lim="800000"/>
            <a:headEnd/>
            <a:tailEnd type="triangle" w="med" len="med"/>
          </a:ln>
        </p:spPr>
        <p:txBody>
          <a:bodyPr/>
          <a:lstStyle/>
          <a:p>
            <a:pPr algn="ctr"/>
            <a:r>
              <a:rPr lang="en-GB" sz="1000" b="0" dirty="0">
                <a:solidFill>
                  <a:srgbClr val="000000"/>
                </a:solidFill>
                <a:latin typeface="Arial Rounded MT Bold" pitchFamily="34" charset="0"/>
              </a:rPr>
              <a:t>2 low background Micromegas</a:t>
            </a:r>
          </a:p>
        </p:txBody>
      </p:sp>
      <p:pic>
        <p:nvPicPr>
          <p:cNvPr id="28" name="Picture 2"/>
          <p:cNvPicPr>
            <a:picLocks noChangeAspect="1" noChangeArrowheads="1"/>
          </p:cNvPicPr>
          <p:nvPr/>
        </p:nvPicPr>
        <p:blipFill rotWithShape="1">
          <a:blip r:embed="rId5" cstate="print"/>
          <a:srcRect l="6404" t="13659" r="29562" b="7994"/>
          <a:stretch/>
        </p:blipFill>
        <p:spPr bwMode="auto">
          <a:xfrm>
            <a:off x="9636627" y="4608563"/>
            <a:ext cx="1283909" cy="2097051"/>
          </a:xfrm>
          <a:prstGeom prst="rect">
            <a:avLst/>
          </a:prstGeom>
          <a:noFill/>
          <a:ln w="38100" cap="flat">
            <a:solidFill>
              <a:schemeClr val="bg1"/>
            </a:solidFill>
            <a:miter lim="800000"/>
            <a:headEnd/>
            <a:tailEnd/>
          </a:ln>
        </p:spPr>
      </p:pic>
      <p:sp>
        <p:nvSpPr>
          <p:cNvPr id="26" name="AutoShape 6"/>
          <p:cNvSpPr>
            <a:spLocks/>
          </p:cNvSpPr>
          <p:nvPr/>
        </p:nvSpPr>
        <p:spPr bwMode="auto">
          <a:xfrm>
            <a:off x="8307136" y="5124241"/>
            <a:ext cx="1317256" cy="504056"/>
          </a:xfrm>
          <a:prstGeom prst="borderCallout2">
            <a:avLst>
              <a:gd name="adj1" fmla="val -10392"/>
              <a:gd name="adj2" fmla="val 57861"/>
              <a:gd name="adj3" fmla="val -66250"/>
              <a:gd name="adj4" fmla="val 66765"/>
              <a:gd name="adj5" fmla="val -177326"/>
              <a:gd name="adj6" fmla="val 80787"/>
            </a:avLst>
          </a:prstGeom>
          <a:solidFill>
            <a:srgbClr val="FFCC00"/>
          </a:solidFill>
          <a:ln w="19050">
            <a:solidFill>
              <a:srgbClr val="FF0000"/>
            </a:solidFill>
            <a:miter lim="800000"/>
            <a:headEnd/>
            <a:tailEnd type="triangle" w="med" len="med"/>
          </a:ln>
        </p:spPr>
        <p:txBody>
          <a:bodyPr/>
          <a:lstStyle/>
          <a:p>
            <a:pPr algn="ctr"/>
            <a:r>
              <a:rPr lang="en-GB" sz="1000" b="0" dirty="0">
                <a:solidFill>
                  <a:srgbClr val="000000"/>
                </a:solidFill>
                <a:latin typeface="Arial Rounded MT Bold" pitchFamily="34" charset="0"/>
              </a:rPr>
              <a:t>1 </a:t>
            </a:r>
            <a:r>
              <a:rPr lang="en-GB" sz="1000" b="0" dirty="0" err="1">
                <a:solidFill>
                  <a:srgbClr val="000000"/>
                </a:solidFill>
                <a:latin typeface="Arial Rounded MT Bold" pitchFamily="34" charset="0"/>
              </a:rPr>
              <a:t>Micromegas</a:t>
            </a:r>
            <a:r>
              <a:rPr lang="en-GB" sz="1000" b="0" dirty="0">
                <a:solidFill>
                  <a:srgbClr val="000000"/>
                </a:solidFill>
                <a:latin typeface="Arial Rounded MT Bold" pitchFamily="34" charset="0"/>
              </a:rPr>
              <a:t> + XRT</a:t>
            </a:r>
          </a:p>
          <a:p>
            <a:pPr algn="ctr"/>
            <a:endParaRPr lang="en-GB" sz="1000" b="0" dirty="0">
              <a:solidFill>
                <a:srgbClr val="000000"/>
              </a:solidFill>
              <a:latin typeface="Arial Rounded MT Bold" pitchFamily="34" charset="0"/>
            </a:endParaRPr>
          </a:p>
          <a:p>
            <a:pPr algn="ctr"/>
            <a:r>
              <a:rPr lang="en-GB" sz="1000" b="0" dirty="0">
                <a:solidFill>
                  <a:srgbClr val="000000"/>
                </a:solidFill>
                <a:latin typeface="Arial Rounded MT Bold" pitchFamily="34" charset="0"/>
              </a:rPr>
              <a:t>1 Ingrid + XRT</a:t>
            </a:r>
          </a:p>
        </p:txBody>
      </p:sp>
      <p:sp>
        <p:nvSpPr>
          <p:cNvPr id="15" name="Rectangle 7"/>
          <p:cNvSpPr txBox="1">
            <a:spLocks noChangeArrowheads="1"/>
          </p:cNvSpPr>
          <p:nvPr/>
        </p:nvSpPr>
        <p:spPr bwMode="auto">
          <a:xfrm>
            <a:off x="6744072" y="1052736"/>
            <a:ext cx="4472880" cy="15670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US" sz="1800" b="0" dirty="0">
                <a:latin typeface="Arial Rounded MT Bold" pitchFamily="34" charset="0"/>
                <a:ea typeface="+mj-ea"/>
                <a:cs typeface="+mj-cs"/>
              </a:rPr>
              <a:t>3 X rays detector prototypes used.</a:t>
            </a:r>
          </a:p>
          <a:p>
            <a:pPr eaLnBrk="1" hangingPunct="1">
              <a:defRPr/>
            </a:pPr>
            <a:r>
              <a:rPr lang="en-US" sz="1800" b="0" dirty="0">
                <a:latin typeface="Arial Rounded MT Bold" pitchFamily="34" charset="0"/>
                <a:ea typeface="+mj-ea"/>
                <a:cs typeface="+mj-cs"/>
              </a:rPr>
              <a:t>X ray Focusing System to increase signal/noise ratio.</a:t>
            </a:r>
          </a:p>
          <a:p>
            <a:pPr eaLnBrk="1" hangingPunct="1">
              <a:defRPr/>
            </a:pPr>
            <a:endParaRPr lang="en-US" sz="1800" b="0" dirty="0">
              <a:latin typeface="Arial Rounded MT Bold" pitchFamily="34" charset="0"/>
              <a:ea typeface="+mj-ea"/>
              <a:cs typeface="+mj-cs"/>
            </a:endParaRPr>
          </a:p>
        </p:txBody>
      </p:sp>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123</a:t>
            </a:fld>
            <a:endParaRPr lang="es-E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OPEN-MOVIE-2015-027-00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rcRect b="7376"/>
          <a:stretch>
            <a:fillRect/>
          </a:stretch>
        </p:blipFill>
        <p:spPr>
          <a:xfrm>
            <a:off x="1504910" y="620688"/>
            <a:ext cx="9163091" cy="5184576"/>
          </a:xfrm>
          <a:prstGeom prst="rect">
            <a:avLst/>
          </a:prstGeom>
        </p:spPr>
      </p:pic>
      <p:sp>
        <p:nvSpPr>
          <p:cNvPr id="10" name="9 Título"/>
          <p:cNvSpPr>
            <a:spLocks noGrp="1"/>
          </p:cNvSpPr>
          <p:nvPr>
            <p:ph type="title"/>
          </p:nvPr>
        </p:nvSpPr>
        <p:spPr>
          <a:xfrm>
            <a:off x="3555032" y="6021288"/>
            <a:ext cx="8229600" cy="364902"/>
          </a:xfrm>
        </p:spPr>
        <p:txBody>
          <a:bodyPr/>
          <a:lstStyle/>
          <a:p>
            <a:pPr algn="r"/>
            <a:r>
              <a:rPr lang="es-ES" sz="1600" dirty="0">
                <a:solidFill>
                  <a:schemeClr val="accent6">
                    <a:lumMod val="75000"/>
                  </a:schemeClr>
                </a:solidFill>
                <a:latin typeface="Arial Rounded MT Bold" pitchFamily="34" charset="0"/>
              </a:rPr>
              <a:t>CAST </a:t>
            </a:r>
            <a:r>
              <a:rPr lang="es-ES" sz="1600" dirty="0" err="1">
                <a:solidFill>
                  <a:schemeClr val="accent6">
                    <a:lumMod val="75000"/>
                  </a:schemeClr>
                </a:solidFill>
                <a:latin typeface="Arial Rounded MT Bold" pitchFamily="34" charset="0"/>
              </a:rPr>
              <a:t>hunting</a:t>
            </a:r>
            <a:r>
              <a:rPr lang="es-ES" sz="1600" dirty="0">
                <a:solidFill>
                  <a:schemeClr val="accent6">
                    <a:lumMod val="75000"/>
                  </a:schemeClr>
                </a:solidFill>
                <a:latin typeface="Arial Rounded MT Bold" pitchFamily="34" charset="0"/>
              </a:rPr>
              <a:t> axions (</a:t>
            </a:r>
            <a:r>
              <a:rPr lang="es-ES" sz="1600" dirty="0" err="1">
                <a:solidFill>
                  <a:schemeClr val="accent6">
                    <a:lumMod val="75000"/>
                  </a:schemeClr>
                </a:solidFill>
                <a:latin typeface="Arial Rounded MT Bold" pitchFamily="34" charset="0"/>
              </a:rPr>
              <a:t>movie</a:t>
            </a:r>
            <a:r>
              <a:rPr lang="es-ES" sz="1600" dirty="0">
                <a:solidFill>
                  <a:schemeClr val="accent6">
                    <a:lumMod val="75000"/>
                  </a:schemeClr>
                </a:solidFill>
                <a:latin typeface="Arial Rounded MT Bold" pitchFamily="34" charset="0"/>
              </a:rPr>
              <a:t> </a:t>
            </a:r>
            <a:r>
              <a:rPr lang="es-ES" sz="1600" dirty="0" err="1">
                <a:solidFill>
                  <a:schemeClr val="accent6">
                    <a:lumMod val="75000"/>
                  </a:schemeClr>
                </a:solidFill>
                <a:latin typeface="Arial Rounded MT Bold" pitchFamily="34" charset="0"/>
              </a:rPr>
              <a:t>credit</a:t>
            </a:r>
            <a:r>
              <a:rPr lang="es-ES" sz="1600" dirty="0">
                <a:solidFill>
                  <a:schemeClr val="accent6">
                    <a:lumMod val="75000"/>
                  </a:schemeClr>
                </a:solidFill>
                <a:latin typeface="Arial Rounded MT Bold" pitchFamily="34" charset="0"/>
              </a:rPr>
              <a:t>: M.  Rosu / CERN)</a:t>
            </a:r>
            <a:endParaRPr lang="es-ES" sz="3600" dirty="0">
              <a:solidFill>
                <a:schemeClr val="accent6">
                  <a:lumMod val="75000"/>
                </a:schemeClr>
              </a:solidFill>
              <a:latin typeface="Arial Rounded MT Bold" pitchFamily="34" charset="0"/>
            </a:endParaRP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124</a:t>
            </a:fld>
            <a:endParaRPr lang="es-ES"/>
          </a:p>
        </p:txBody>
      </p:sp>
    </p:spTree>
    <p:extLst>
      <p:ext uri="{BB962C8B-B14F-4D97-AF65-F5344CB8AC3E}">
        <p14:creationId xmlns:p14="http://schemas.microsoft.com/office/powerpoint/2010/main" val="525510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8019489" y="1136483"/>
            <a:ext cx="3910902" cy="1644445"/>
          </a:xfrm>
          <a:prstGeom prst="rect">
            <a:avLst/>
          </a:prstGeom>
          <a:noFill/>
          <a:ln w="9525">
            <a:noFill/>
            <a:miter lim="800000"/>
            <a:headEnd/>
            <a:tailEnd/>
          </a:ln>
        </p:spPr>
      </p:pic>
      <p:pic>
        <p:nvPicPr>
          <p:cNvPr id="17" name="Picture 17"/>
          <p:cNvPicPr>
            <a:picLocks noChangeAspect="1" noChangeArrowheads="1"/>
          </p:cNvPicPr>
          <p:nvPr/>
        </p:nvPicPr>
        <p:blipFill>
          <a:blip r:embed="rId3" cstate="print"/>
          <a:srcRect/>
          <a:stretch>
            <a:fillRect/>
          </a:stretch>
        </p:blipFill>
        <p:spPr bwMode="auto">
          <a:xfrm>
            <a:off x="7543800" y="2294087"/>
            <a:ext cx="4428091" cy="4273949"/>
          </a:xfrm>
          <a:prstGeom prst="rect">
            <a:avLst/>
          </a:prstGeom>
          <a:noFill/>
          <a:ln w="9525">
            <a:noFill/>
            <a:miter lim="800000"/>
            <a:headEnd/>
            <a:tailEnd/>
          </a:ln>
        </p:spPr>
      </p:pic>
      <p:sp>
        <p:nvSpPr>
          <p:cNvPr id="2" name="Título 1"/>
          <p:cNvSpPr>
            <a:spLocks noGrp="1"/>
          </p:cNvSpPr>
          <p:nvPr>
            <p:ph type="title"/>
          </p:nvPr>
        </p:nvSpPr>
        <p:spPr/>
        <p:txBody>
          <a:bodyPr/>
          <a:lstStyle/>
          <a:p>
            <a:r>
              <a:rPr lang="en-US" dirty="0">
                <a:latin typeface="Arial Rounded MT Bold" pitchFamily="34" charset="0"/>
              </a:rPr>
              <a:t>Latest CAST limits</a:t>
            </a:r>
            <a:endParaRPr lang="en-GB" dirty="0"/>
          </a:p>
        </p:txBody>
      </p:sp>
      <p:graphicFrame>
        <p:nvGraphicFramePr>
          <p:cNvPr id="8" name="Tabla 7"/>
          <p:cNvGraphicFramePr>
            <a:graphicFrameLocks noGrp="1"/>
          </p:cNvGraphicFramePr>
          <p:nvPr>
            <p:extLst>
              <p:ext uri="{D42A27DB-BD31-4B8C-83A1-F6EECF244321}">
                <p14:modId xmlns:p14="http://schemas.microsoft.com/office/powerpoint/2010/main" val="3032377850"/>
              </p:ext>
            </p:extLst>
          </p:nvPr>
        </p:nvGraphicFramePr>
        <p:xfrm>
          <a:off x="335360" y="1500443"/>
          <a:ext cx="4032448" cy="4781130"/>
        </p:xfrm>
        <a:graphic>
          <a:graphicData uri="http://schemas.openxmlformats.org/drawingml/2006/table">
            <a:tbl>
              <a:tblPr/>
              <a:tblGrid>
                <a:gridCol w="1066261">
                  <a:extLst>
                    <a:ext uri="{9D8B030D-6E8A-4147-A177-3AD203B41FA5}">
                      <a16:colId xmlns:a16="http://schemas.microsoft.com/office/drawing/2014/main" val="20000"/>
                    </a:ext>
                  </a:extLst>
                </a:gridCol>
                <a:gridCol w="2966187">
                  <a:extLst>
                    <a:ext uri="{9D8B030D-6E8A-4147-A177-3AD203B41FA5}">
                      <a16:colId xmlns:a16="http://schemas.microsoft.com/office/drawing/2014/main" val="20001"/>
                    </a:ext>
                  </a:extLst>
                </a:gridCol>
              </a:tblGrid>
              <a:tr h="776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2003 – 2004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D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CAST </a:t>
                      </a:r>
                      <a:r>
                        <a:rPr kumimoji="0" lang="es-ES" sz="1600" b="0" i="0" u="none" strike="noStrike" cap="none" normalizeH="0" baseline="0" dirty="0" err="1">
                          <a:ln>
                            <a:noFill/>
                          </a:ln>
                          <a:solidFill>
                            <a:srgbClr val="8C0000"/>
                          </a:solidFill>
                          <a:effectLst/>
                          <a:latin typeface="Arial Rounded MT Bold" panose="020F0704030504030204" pitchFamily="34" charset="0"/>
                          <a:cs typeface="Arial" pitchFamily="34" charset="0"/>
                        </a:rPr>
                        <a:t>phase</a:t>
                      </a: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 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7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s-ES" sz="1200" b="0" i="0" u="none" strike="noStrike" cap="none" normalizeH="0" baseline="0" dirty="0">
                          <a:ln>
                            <a:noFill/>
                          </a:ln>
                          <a:solidFill>
                            <a:srgbClr val="8C0000"/>
                          </a:solidFill>
                          <a:effectLst/>
                          <a:latin typeface="Arial Rounded MT Bold" panose="020F0704030504030204" pitchFamily="34" charset="0"/>
                          <a:cs typeface="Arial" pitchFamily="34" charset="0"/>
                        </a:rPr>
                        <a:t> </a:t>
                      </a:r>
                      <a:r>
                        <a:rPr kumimoji="0" lang="es-ES" sz="1200" b="0" i="0" u="none" strike="noStrike" cap="none" normalizeH="0" baseline="0" dirty="0" err="1">
                          <a:ln>
                            <a:noFill/>
                          </a:ln>
                          <a:solidFill>
                            <a:srgbClr val="8C0000"/>
                          </a:solidFill>
                          <a:effectLst/>
                          <a:latin typeface="Arial Rounded MT Bold" panose="020F0704030504030204" pitchFamily="34" charset="0"/>
                          <a:cs typeface="Arial" pitchFamily="34" charset="0"/>
                        </a:rPr>
                        <a:t>vacuum</a:t>
                      </a:r>
                      <a:r>
                        <a:rPr kumimoji="0" lang="es-ES" sz="1200" b="0" i="0" u="none" strike="noStrike" cap="none" normalizeH="0" baseline="0" dirty="0">
                          <a:ln>
                            <a:noFill/>
                          </a:ln>
                          <a:solidFill>
                            <a:srgbClr val="8C0000"/>
                          </a:solidFill>
                          <a:effectLst/>
                          <a:latin typeface="Arial Rounded MT Bold" panose="020F0704030504030204" pitchFamily="34" charset="0"/>
                          <a:cs typeface="Arial" pitchFamily="34" charset="0"/>
                        </a:rPr>
                        <a:t> in </a:t>
                      </a:r>
                      <a:r>
                        <a:rPr kumimoji="0" lang="es-ES" sz="1200" b="0" i="0" u="none" strike="noStrike" cap="none" normalizeH="0" baseline="0" dirty="0" err="1">
                          <a:ln>
                            <a:noFill/>
                          </a:ln>
                          <a:solidFill>
                            <a:srgbClr val="8C0000"/>
                          </a:solidFill>
                          <a:effectLst/>
                          <a:latin typeface="Arial Rounded MT Bold" panose="020F0704030504030204" pitchFamily="34" charset="0"/>
                          <a:cs typeface="Arial" pitchFamily="34" charset="0"/>
                        </a:rPr>
                        <a:t>the</a:t>
                      </a:r>
                      <a:r>
                        <a:rPr kumimoji="0" lang="es-ES" sz="1200" b="0" i="0" u="none" strike="noStrike" cap="none" normalizeH="0" baseline="0" dirty="0">
                          <a:ln>
                            <a:noFill/>
                          </a:ln>
                          <a:solidFill>
                            <a:srgbClr val="8C0000"/>
                          </a:solidFill>
                          <a:effectLst/>
                          <a:latin typeface="Arial Rounded MT Bold" panose="020F0704030504030204" pitchFamily="34" charset="0"/>
                          <a:cs typeface="Arial" pitchFamily="34" charset="0"/>
                        </a:rPr>
                        <a:t> </a:t>
                      </a:r>
                      <a:r>
                        <a:rPr kumimoji="0" lang="es-ES" sz="1200" b="0" i="0" u="none" strike="noStrike" cap="none" normalizeH="0" baseline="0" dirty="0" err="1">
                          <a:ln>
                            <a:noFill/>
                          </a:ln>
                          <a:solidFill>
                            <a:srgbClr val="8C0000"/>
                          </a:solidFill>
                          <a:effectLst/>
                          <a:latin typeface="Arial Rounded MT Bold" panose="020F0704030504030204" pitchFamily="34" charset="0"/>
                          <a:cs typeface="Arial" pitchFamily="34" charset="0"/>
                        </a:rPr>
                        <a:t>magnet</a:t>
                      </a:r>
                      <a:r>
                        <a:rPr kumimoji="0" lang="es-ES" sz="1200" b="0" i="0" u="none" strike="noStrike" cap="none" normalizeH="0" baseline="0" dirty="0">
                          <a:ln>
                            <a:noFill/>
                          </a:ln>
                          <a:solidFill>
                            <a:srgbClr val="8C0000"/>
                          </a:solidFill>
                          <a:effectLst/>
                          <a:latin typeface="Arial Rounded MT Bold" panose="020F0704030504030204" pitchFamily="34" charset="0"/>
                          <a:cs typeface="Arial" pitchFamily="34" charset="0"/>
                        </a:rPr>
                        <a:t> bores</a:t>
                      </a:r>
                      <a:endPar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0"/>
                  </a:ext>
                </a:extLst>
              </a:tr>
              <a:tr h="792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CAST </a:t>
                      </a:r>
                      <a:r>
                        <a:rPr kumimoji="0" lang="es-ES" sz="1600" b="0" i="0" u="none" strike="noStrike" cap="none" normalizeH="0" baseline="0" dirty="0" err="1">
                          <a:ln>
                            <a:noFill/>
                          </a:ln>
                          <a:solidFill>
                            <a:srgbClr val="8C0000"/>
                          </a:solidFill>
                          <a:effectLst/>
                          <a:latin typeface="Arial Rounded MT Bold" panose="020F0704030504030204" pitchFamily="34" charset="0"/>
                          <a:cs typeface="Arial" pitchFamily="34" charset="0"/>
                        </a:rPr>
                        <a:t>phase</a:t>
                      </a: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 II - </a:t>
                      </a:r>
                      <a:r>
                        <a:rPr kumimoji="0" lang="es-ES" sz="1600" b="0" i="0" u="none" strike="noStrike" cap="none" normalizeH="0" baseline="30000" dirty="0">
                          <a:ln>
                            <a:noFill/>
                          </a:ln>
                          <a:solidFill>
                            <a:srgbClr val="8C0000"/>
                          </a:solidFill>
                          <a:effectLst/>
                          <a:latin typeface="Arial Rounded MT Bold" panose="020F0704030504030204" pitchFamily="34" charset="0"/>
                          <a:cs typeface="Arial" pitchFamily="34" charset="0"/>
                        </a:rPr>
                        <a:t>4</a:t>
                      </a: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He </a:t>
                      </a:r>
                      <a:r>
                        <a:rPr kumimoji="0" lang="es-ES" sz="1600" b="0" i="0" u="none" strike="noStrike" cap="none" normalizeH="0" baseline="0" dirty="0" err="1">
                          <a:ln>
                            <a:noFill/>
                          </a:ln>
                          <a:solidFill>
                            <a:srgbClr val="8C0000"/>
                          </a:solidFill>
                          <a:effectLst/>
                          <a:latin typeface="Arial Rounded MT Bold" panose="020F0704030504030204" pitchFamily="34" charset="0"/>
                          <a:cs typeface="Arial" pitchFamily="34" charset="0"/>
                        </a:rPr>
                        <a:t>Run</a:t>
                      </a:r>
                      <a:endPar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4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rPr>
                        <a:t> axion masses explored up to 0.39  </a:t>
                      </a:r>
                      <a:r>
                        <a:rPr kumimoji="0" lang="en-US" sz="1200" b="0" i="0" u="none" strike="noStrike" cap="none" normalizeH="0" baseline="0" dirty="0" err="1">
                          <a:ln>
                            <a:noFill/>
                          </a:ln>
                          <a:solidFill>
                            <a:srgbClr val="8C0000"/>
                          </a:solidFill>
                          <a:effectLst/>
                          <a:latin typeface="Arial Rounded MT Bold" panose="020F0704030504030204" pitchFamily="34" charset="0"/>
                          <a:cs typeface="Arial" pitchFamily="34" charset="0"/>
                        </a:rPr>
                        <a:t>eV</a:t>
                      </a:r>
                      <a:r>
                        <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rPr>
                        <a:t> (160 P-steps)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1"/>
                  </a:ext>
                </a:extLst>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2007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DCB"/>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30000" dirty="0">
                          <a:ln>
                            <a:noFill/>
                          </a:ln>
                          <a:solidFill>
                            <a:srgbClr val="8C0000"/>
                          </a:solidFill>
                          <a:effectLst/>
                          <a:latin typeface="Arial Rounded MT Bold" panose="020F0704030504030204" pitchFamily="34" charset="0"/>
                          <a:cs typeface="Arial" pitchFamily="34" charset="0"/>
                        </a:rPr>
                        <a:t>3</a:t>
                      </a:r>
                      <a:r>
                        <a:rPr kumimoji="0" lang="es-ES" sz="1400" b="0" i="0" u="none" strike="noStrike" cap="none" normalizeH="0" baseline="0" dirty="0">
                          <a:ln>
                            <a:noFill/>
                          </a:ln>
                          <a:solidFill>
                            <a:srgbClr val="8C0000"/>
                          </a:solidFill>
                          <a:effectLst/>
                          <a:latin typeface="Arial Rounded MT Bold" panose="020F0704030504030204" pitchFamily="34" charset="0"/>
                          <a:cs typeface="Arial" pitchFamily="34" charset="0"/>
                        </a:rPr>
                        <a:t>He Gas </a:t>
                      </a:r>
                      <a:r>
                        <a:rPr kumimoji="0" lang="es-ES" sz="1400" b="0" i="0" u="none" strike="noStrike" cap="none" normalizeH="0" baseline="0" dirty="0" err="1">
                          <a:ln>
                            <a:noFill/>
                          </a:ln>
                          <a:solidFill>
                            <a:srgbClr val="8C0000"/>
                          </a:solidFill>
                          <a:effectLst/>
                          <a:latin typeface="Arial Rounded MT Bold" panose="020F0704030504030204" pitchFamily="34" charset="0"/>
                          <a:cs typeface="Arial" pitchFamily="34" charset="0"/>
                        </a:rPr>
                        <a:t>system</a:t>
                      </a:r>
                      <a:r>
                        <a:rPr kumimoji="0" lang="es-ES" sz="1400" b="0" i="0" u="none" strike="noStrike" cap="none" normalizeH="0" baseline="0" dirty="0">
                          <a:ln>
                            <a:noFill/>
                          </a:ln>
                          <a:solidFill>
                            <a:srgbClr val="8C0000"/>
                          </a:solidFill>
                          <a:effectLst/>
                          <a:latin typeface="Arial Rounded MT Bold" panose="020F0704030504030204" pitchFamily="34" charset="0"/>
                          <a:cs typeface="Arial" pitchFamily="34" charset="0"/>
                        </a:rPr>
                        <a:t> </a:t>
                      </a:r>
                      <a:r>
                        <a:rPr kumimoji="0" lang="es-ES" sz="1400" b="0" i="0" u="none" strike="noStrike" cap="none" normalizeH="0" baseline="0" dirty="0" err="1">
                          <a:ln>
                            <a:noFill/>
                          </a:ln>
                          <a:solidFill>
                            <a:srgbClr val="8C0000"/>
                          </a:solidFill>
                          <a:effectLst/>
                          <a:latin typeface="Arial Rounded MT Bold" panose="020F0704030504030204" pitchFamily="34" charset="0"/>
                          <a:cs typeface="Arial" pitchFamily="34" charset="0"/>
                        </a:rPr>
                        <a:t>implementation</a:t>
                      </a:r>
                      <a:endParaRPr kumimoji="0" lang="es-ES" sz="1100" b="0" i="0" u="none" strike="noStrike" cap="none" normalizeH="0" baseline="0" dirty="0">
                        <a:ln>
                          <a:noFill/>
                        </a:ln>
                        <a:solidFill>
                          <a:srgbClr val="8C0000"/>
                        </a:solidFill>
                        <a:effectLst/>
                        <a:latin typeface="Arial Rounded MT Bold" panose="020F0704030504030204"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2"/>
                  </a:ext>
                </a:extLst>
              </a:tr>
              <a:tr h="9361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2008 - 2011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CAST </a:t>
                      </a:r>
                      <a:r>
                        <a:rPr kumimoji="0" lang="es-ES" sz="1600" b="0" i="0" u="none" strike="noStrike" cap="none" normalizeH="0" baseline="0" dirty="0" err="1">
                          <a:ln>
                            <a:noFill/>
                          </a:ln>
                          <a:solidFill>
                            <a:srgbClr val="8C0000"/>
                          </a:solidFill>
                          <a:effectLst/>
                          <a:latin typeface="Arial Rounded MT Bold" panose="020F0704030504030204" pitchFamily="34" charset="0"/>
                          <a:cs typeface="Arial" pitchFamily="34" charset="0"/>
                        </a:rPr>
                        <a:t>phase</a:t>
                      </a: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 II - </a:t>
                      </a:r>
                      <a:r>
                        <a:rPr kumimoji="0" lang="es-ES" sz="1600" b="0" i="0" u="none" strike="noStrike" cap="none" normalizeH="0" baseline="30000" dirty="0">
                          <a:ln>
                            <a:noFill/>
                          </a:ln>
                          <a:solidFill>
                            <a:srgbClr val="8C0000"/>
                          </a:solidFill>
                          <a:effectLst/>
                          <a:latin typeface="Arial Rounded MT Bold" panose="020F0704030504030204" pitchFamily="34" charset="0"/>
                          <a:cs typeface="Arial" pitchFamily="34" charset="0"/>
                        </a:rPr>
                        <a:t>3</a:t>
                      </a: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He </a:t>
                      </a:r>
                      <a:r>
                        <a:rPr kumimoji="0" lang="es-ES" sz="1600" b="0" i="0" u="none" strike="noStrike" cap="none" normalizeH="0" baseline="0" dirty="0" err="1">
                          <a:ln>
                            <a:noFill/>
                          </a:ln>
                          <a:solidFill>
                            <a:srgbClr val="8C0000"/>
                          </a:solidFill>
                          <a:effectLst/>
                          <a:latin typeface="Arial Rounded MT Bold" panose="020F0704030504030204" pitchFamily="34" charset="0"/>
                          <a:cs typeface="Arial" pitchFamily="34" charset="0"/>
                        </a:rPr>
                        <a:t>Run</a:t>
                      </a:r>
                      <a:endPar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6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rPr>
                        <a:t> axion masses explored up to 1.17 </a:t>
                      </a:r>
                      <a:r>
                        <a:rPr kumimoji="0" lang="en-US" sz="1200" b="0" i="0" u="none" strike="noStrike" cap="none" normalizeH="0" baseline="0" dirty="0" err="1">
                          <a:ln>
                            <a:noFill/>
                          </a:ln>
                          <a:solidFill>
                            <a:srgbClr val="8C0000"/>
                          </a:solidFill>
                          <a:effectLst/>
                          <a:latin typeface="Arial Rounded MT Bold" panose="020F0704030504030204" pitchFamily="34" charset="0"/>
                          <a:cs typeface="Arial" pitchFamily="34" charset="0"/>
                        </a:rPr>
                        <a:t>eV</a:t>
                      </a:r>
                      <a:endPar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rPr>
                        <a:t> bridging the dark matter limit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3"/>
                  </a:ext>
                </a:extLst>
              </a:tr>
              <a:tr h="4763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0" i="0" u="none" strike="noStrike" cap="none" normalizeH="0" baseline="0" dirty="0">
                          <a:ln>
                            <a:noFill/>
                          </a:ln>
                          <a:solidFill>
                            <a:srgbClr val="8C0000"/>
                          </a:solidFill>
                          <a:effectLst/>
                          <a:latin typeface="Arial Rounded MT Bold" panose="020F0704030504030204" pitchFamily="34" charset="0"/>
                          <a:cs typeface="Arial" pitchFamily="34" charset="0"/>
                        </a:rPr>
                        <a:t>Revisit 4He Run with improved detectors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4"/>
                  </a:ext>
                </a:extLst>
              </a:tr>
              <a:tr h="720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2013-2015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400" b="1" i="0" u="none" strike="noStrike" cap="none" normalizeH="0" baseline="0" dirty="0">
                          <a:ln>
                            <a:noFill/>
                          </a:ln>
                          <a:solidFill>
                            <a:schemeClr val="tx1"/>
                          </a:solidFill>
                          <a:effectLst/>
                          <a:latin typeface="Arial Rounded MT Bold" panose="020F0704030504030204" pitchFamily="34" charset="0"/>
                          <a:cs typeface="Arial" pitchFamily="34" charset="0"/>
                        </a:rPr>
                        <a:t>New </a:t>
                      </a:r>
                      <a:r>
                        <a:rPr kumimoji="0" lang="en-US" sz="1400" b="1" i="0" u="none" strike="noStrike" cap="none" normalizeH="0" baseline="0" dirty="0" err="1">
                          <a:ln>
                            <a:noFill/>
                          </a:ln>
                          <a:solidFill>
                            <a:schemeClr val="tx1"/>
                          </a:solidFill>
                          <a:effectLst/>
                          <a:latin typeface="Arial Rounded MT Bold" panose="020F0704030504030204" pitchFamily="34" charset="0"/>
                          <a:cs typeface="Arial" pitchFamily="34" charset="0"/>
                        </a:rPr>
                        <a:t>vaccum</a:t>
                      </a:r>
                      <a:r>
                        <a:rPr kumimoji="0" lang="en-US" sz="1400" b="1" i="0" u="none" strike="noStrike" cap="none" normalizeH="0" baseline="0" dirty="0">
                          <a:ln>
                            <a:noFill/>
                          </a:ln>
                          <a:solidFill>
                            <a:schemeClr val="tx1"/>
                          </a:solidFill>
                          <a:effectLst/>
                          <a:latin typeface="Arial Rounded MT Bold" panose="020F0704030504030204" pitchFamily="34" charset="0"/>
                          <a:cs typeface="Arial" pitchFamily="34" charset="0"/>
                        </a:rPr>
                        <a:t> phase with improved detectors </a:t>
                      </a:r>
                      <a:r>
                        <a:rPr kumimoji="0" lang="en-US" sz="1200" b="1" i="0" u="none" strike="noStrike" cap="none" normalizeH="0" baseline="0" dirty="0">
                          <a:ln>
                            <a:noFill/>
                          </a:ln>
                          <a:solidFill>
                            <a:schemeClr val="tx1"/>
                          </a:solidFill>
                          <a:effectLst/>
                          <a:latin typeface="Arial Rounded MT Bold" panose="020F0704030504030204" pitchFamily="34" charset="0"/>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200" b="1" i="0" u="none" strike="noStrike" cap="none" normalizeH="0" baseline="0" dirty="0">
                          <a:ln>
                            <a:noFill/>
                          </a:ln>
                          <a:solidFill>
                            <a:schemeClr val="tx1"/>
                          </a:solidFill>
                          <a:effectLst/>
                          <a:latin typeface="Arial Rounded MT Bold" panose="020F0704030504030204" pitchFamily="34" charset="0"/>
                          <a:cs typeface="Arial" pitchFamily="34" charset="0"/>
                          <a:sym typeface="Wingdings" pitchFamily="2" charset="2"/>
                        </a:rPr>
                        <a:t> </a:t>
                      </a:r>
                      <a:r>
                        <a:rPr kumimoji="0" lang="en-US" sz="1200" b="1" i="0" u="none" strike="noStrike" cap="none" normalizeH="0" baseline="0" dirty="0">
                          <a:ln>
                            <a:noFill/>
                          </a:ln>
                          <a:solidFill>
                            <a:srgbClr val="FF0000"/>
                          </a:solidFill>
                          <a:effectLst/>
                          <a:latin typeface="Arial Rounded MT Bold" panose="020F0704030504030204" pitchFamily="34" charset="0"/>
                          <a:cs typeface="Arial" pitchFamily="34" charset="0"/>
                          <a:sym typeface="Wingdings" pitchFamily="2" charset="2"/>
                        </a:rPr>
                        <a:t>Result released in 2017</a:t>
                      </a:r>
                      <a:endParaRPr kumimoji="0" lang="en-US" sz="1200" b="1" i="0" u="none" strike="noStrike" cap="none" normalizeH="0" baseline="0" dirty="0">
                        <a:ln>
                          <a:noFill/>
                        </a:ln>
                        <a:solidFill>
                          <a:srgbClr val="FF0000"/>
                        </a:solidFill>
                        <a:effectLst/>
                        <a:latin typeface="Arial Rounded MT Bold" panose="020F0704030504030204"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5"/>
                  </a:ext>
                </a:extLst>
              </a:tr>
              <a:tr h="7200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8C0000"/>
                          </a:solidFill>
                          <a:effectLst/>
                          <a:latin typeface="Arial Rounded MT Bold" panose="020F0704030504030204" pitchFamily="34" charset="0"/>
                          <a:cs typeface="Arial" pitchFamily="34" charset="0"/>
                        </a:rPr>
                        <a:t>2019-2021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200" b="1" i="0" u="none" strike="noStrike" cap="none" normalizeH="0" baseline="0" dirty="0">
                          <a:ln>
                            <a:noFill/>
                          </a:ln>
                          <a:solidFill>
                            <a:schemeClr val="tx1"/>
                          </a:solidFill>
                          <a:effectLst/>
                          <a:latin typeface="Arial Rounded MT Bold" panose="020F0704030504030204" pitchFamily="34" charset="0"/>
                          <a:cs typeface="Arial" pitchFamily="34" charset="0"/>
                        </a:rPr>
                        <a:t>Last solar axion run. More statistics</a:t>
                      </a:r>
                      <a:endParaRPr kumimoji="0" lang="en-US" sz="1100" b="1" i="0" u="none" strike="noStrike" cap="none" normalizeH="0" baseline="0" dirty="0">
                        <a:ln>
                          <a:noFill/>
                        </a:ln>
                        <a:solidFill>
                          <a:schemeClr val="tx1"/>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sz="1100" b="1" i="0" u="none" strike="noStrike" cap="none" normalizeH="0" baseline="0" dirty="0">
                          <a:ln>
                            <a:noFill/>
                          </a:ln>
                          <a:solidFill>
                            <a:schemeClr val="tx1"/>
                          </a:solidFill>
                          <a:effectLst/>
                          <a:latin typeface="Arial Rounded MT Bold" panose="020F0704030504030204" pitchFamily="34" charset="0"/>
                          <a:cs typeface="Arial" pitchFamily="34" charset="0"/>
                          <a:sym typeface="Wingdings" pitchFamily="2" charset="2"/>
                        </a:rPr>
                        <a:t> </a:t>
                      </a:r>
                      <a:r>
                        <a:rPr kumimoji="0" lang="en-US" sz="1100" b="1" i="0" u="none" strike="noStrike" cap="none" normalizeH="0" baseline="0" dirty="0">
                          <a:ln>
                            <a:noFill/>
                          </a:ln>
                          <a:solidFill>
                            <a:srgbClr val="FF0000"/>
                          </a:solidFill>
                          <a:effectLst/>
                          <a:latin typeface="Arial Rounded MT Bold" panose="020F0704030504030204" pitchFamily="34" charset="0"/>
                          <a:cs typeface="Arial" pitchFamily="34" charset="0"/>
                          <a:sym typeface="Wingdings" pitchFamily="2" charset="2"/>
                        </a:rPr>
                        <a:t>in </a:t>
                      </a:r>
                      <a:r>
                        <a:rPr kumimoji="0" lang="en-US" sz="1100" b="1" i="0" u="none" strike="noStrike" cap="none" normalizeH="0" baseline="0" dirty="0" err="1">
                          <a:ln>
                            <a:noFill/>
                          </a:ln>
                          <a:solidFill>
                            <a:srgbClr val="FF0000"/>
                          </a:solidFill>
                          <a:effectLst/>
                          <a:latin typeface="Arial Rounded MT Bold" panose="020F0704030504030204" pitchFamily="34" charset="0"/>
                          <a:cs typeface="Arial" pitchFamily="34" charset="0"/>
                          <a:sym typeface="Wingdings" pitchFamily="2" charset="2"/>
                        </a:rPr>
                        <a:t>arxiv</a:t>
                      </a:r>
                      <a:r>
                        <a:rPr kumimoji="0" lang="en-US" sz="1100" b="1" i="0" u="none" strike="noStrike" cap="none" normalizeH="0" baseline="0" dirty="0">
                          <a:ln>
                            <a:noFill/>
                          </a:ln>
                          <a:solidFill>
                            <a:srgbClr val="FF0000"/>
                          </a:solidFill>
                          <a:effectLst/>
                          <a:latin typeface="Arial Rounded MT Bold" panose="020F0704030504030204" pitchFamily="34" charset="0"/>
                          <a:cs typeface="Arial" pitchFamily="34" charset="0"/>
                          <a:sym typeface="Wingdings" pitchFamily="2" charset="2"/>
                        </a:rPr>
                        <a:t> last week! </a:t>
                      </a:r>
                      <a:r>
                        <a:rPr kumimoji="0" lang="en-US" sz="1100" b="1" i="0" u="none" strike="noStrike" cap="none" normalizeH="0" baseline="0" dirty="0">
                          <a:ln>
                            <a:noFill/>
                          </a:ln>
                          <a:solidFill>
                            <a:srgbClr val="0070C0"/>
                          </a:solidFill>
                          <a:effectLst/>
                          <a:latin typeface="Arial Rounded MT Bold" panose="020F0704030504030204" pitchFamily="34" charset="0"/>
                          <a:cs typeface="Arial" pitchFamily="34" charset="0"/>
                          <a:sym typeface="Wingdings" pitchFamily="2" charset="2"/>
                        </a:rPr>
                        <a:t>2406.16840 </a:t>
                      </a:r>
                      <a:endParaRPr kumimoji="0" lang="en-US" sz="1100" b="1" i="0" u="none" strike="noStrike" cap="none" normalizeH="0" baseline="0" dirty="0">
                        <a:ln>
                          <a:noFill/>
                        </a:ln>
                        <a:solidFill>
                          <a:srgbClr val="0070C0"/>
                        </a:solidFill>
                        <a:effectLst/>
                        <a:latin typeface="Arial Rounded MT Bold" panose="020F0704030504030204"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sz="1200" b="1" i="0" u="none" strike="noStrike" cap="none" normalizeH="0" baseline="0" dirty="0">
                        <a:ln>
                          <a:noFill/>
                        </a:ln>
                        <a:solidFill>
                          <a:srgbClr val="FF0000"/>
                        </a:solidFill>
                        <a:effectLst/>
                        <a:latin typeface="Arial Rounded MT Bold" panose="020F0704030504030204"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2429213750"/>
                  </a:ext>
                </a:extLst>
              </a:tr>
            </a:tbl>
          </a:graphicData>
        </a:graphic>
      </p:graphicFrame>
      <p:cxnSp>
        <p:nvCxnSpPr>
          <p:cNvPr id="15" name="Conector recto de flecha 14"/>
          <p:cNvCxnSpPr/>
          <p:nvPr/>
        </p:nvCxnSpPr>
        <p:spPr>
          <a:xfrm flipV="1">
            <a:off x="4706973" y="5536989"/>
            <a:ext cx="2397139" cy="5400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2"/>
          <p:cNvPicPr>
            <a:picLocks noChangeAspect="1" noChangeArrowheads="1"/>
          </p:cNvPicPr>
          <p:nvPr/>
        </p:nvPicPr>
        <p:blipFill>
          <a:blip r:embed="rId4" cstate="print"/>
          <a:srcRect/>
          <a:stretch>
            <a:fillRect/>
          </a:stretch>
        </p:blipFill>
        <p:spPr bwMode="auto">
          <a:xfrm>
            <a:off x="4439816" y="1805756"/>
            <a:ext cx="3373562" cy="4503564"/>
          </a:xfrm>
          <a:prstGeom prst="rect">
            <a:avLst/>
          </a:prstGeom>
          <a:noFill/>
          <a:ln w="12700" cap="flat">
            <a:noFill/>
            <a:miter lim="800000"/>
            <a:headEnd/>
            <a:tailEnd/>
          </a:ln>
        </p:spPr>
      </p:pic>
      <p:sp>
        <p:nvSpPr>
          <p:cNvPr id="19" name="Line 6"/>
          <p:cNvSpPr>
            <a:spLocks noChangeShapeType="1"/>
          </p:cNvSpPr>
          <p:nvPr/>
        </p:nvSpPr>
        <p:spPr bwMode="auto">
          <a:xfrm rot="10800000" flipH="1" flipV="1">
            <a:off x="6096001" y="2459956"/>
            <a:ext cx="864096" cy="1041052"/>
          </a:xfrm>
          <a:prstGeom prst="line">
            <a:avLst/>
          </a:prstGeom>
          <a:ln>
            <a:headEnd type="stealth" w="med" len="med"/>
            <a:tailEnd type="none" w="med" len="med"/>
          </a:ln>
        </p:spPr>
        <p:style>
          <a:lnRef idx="2">
            <a:schemeClr val="accent6"/>
          </a:lnRef>
          <a:fillRef idx="0">
            <a:schemeClr val="accent6"/>
          </a:fillRef>
          <a:effectRef idx="1">
            <a:schemeClr val="accent6"/>
          </a:effectRef>
          <a:fontRef idx="minor">
            <a:schemeClr val="tx1"/>
          </a:fontRef>
        </p:style>
        <p:txBody>
          <a:bodyPr lIns="0" tIns="0" rIns="0" bIns="0"/>
          <a:lstStyle/>
          <a:p>
            <a:endParaRPr lang="es-ES" b="0">
              <a:latin typeface="Arial Rounded MT Bold" pitchFamily="34" charset="0"/>
            </a:endParaRPr>
          </a:p>
        </p:txBody>
      </p:sp>
      <p:sp>
        <p:nvSpPr>
          <p:cNvPr id="20" name="Rectangle 7"/>
          <p:cNvSpPr>
            <a:spLocks/>
          </p:cNvSpPr>
          <p:nvPr/>
        </p:nvSpPr>
        <p:spPr bwMode="auto">
          <a:xfrm>
            <a:off x="6960096" y="3140968"/>
            <a:ext cx="1260648" cy="6480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200" b="0" dirty="0">
                <a:solidFill>
                  <a:schemeClr val="tx1"/>
                </a:solidFill>
                <a:latin typeface="Arial Rounded MT Bold" pitchFamily="34" charset="0"/>
                <a:ea typeface="Arial Bold" charset="0"/>
                <a:cs typeface="Arial Bold" charset="0"/>
              </a:rPr>
              <a:t>X-ray optics specifically built for axions</a:t>
            </a:r>
            <a:endParaRPr lang="en-US" sz="1200" b="0" dirty="0">
              <a:solidFill>
                <a:schemeClr val="tx1"/>
              </a:solidFill>
              <a:latin typeface="Arial Rounded MT Bold" pitchFamily="34" charset="0"/>
              <a:cs typeface="Arial" charset="0"/>
              <a:sym typeface="Arial" charset="0"/>
            </a:endParaRPr>
          </a:p>
        </p:txBody>
      </p:sp>
      <p:sp>
        <p:nvSpPr>
          <p:cNvPr id="21" name="Line 6"/>
          <p:cNvSpPr>
            <a:spLocks noChangeShapeType="1"/>
          </p:cNvSpPr>
          <p:nvPr/>
        </p:nvSpPr>
        <p:spPr bwMode="auto">
          <a:xfrm rot="10800000" flipH="1" flipV="1">
            <a:off x="5303913" y="4620196"/>
            <a:ext cx="1728192" cy="392980"/>
          </a:xfrm>
          <a:prstGeom prst="line">
            <a:avLst/>
          </a:prstGeom>
          <a:ln>
            <a:headEnd type="stealth" w="med" len="med"/>
            <a:tailEnd type="none" w="med" len="med"/>
          </a:ln>
        </p:spPr>
        <p:style>
          <a:lnRef idx="2">
            <a:schemeClr val="accent6"/>
          </a:lnRef>
          <a:fillRef idx="0">
            <a:schemeClr val="accent6"/>
          </a:fillRef>
          <a:effectRef idx="1">
            <a:schemeClr val="accent6"/>
          </a:effectRef>
          <a:fontRef idx="minor">
            <a:schemeClr val="tx1"/>
          </a:fontRef>
        </p:style>
        <p:txBody>
          <a:bodyPr lIns="0" tIns="0" rIns="0" bIns="0"/>
          <a:lstStyle/>
          <a:p>
            <a:endParaRPr lang="es-ES" b="0">
              <a:latin typeface="Arial Rounded MT Bold" pitchFamily="34" charset="0"/>
            </a:endParaRPr>
          </a:p>
        </p:txBody>
      </p:sp>
      <p:sp>
        <p:nvSpPr>
          <p:cNvPr id="22" name="Rectangle 4"/>
          <p:cNvSpPr>
            <a:spLocks/>
          </p:cNvSpPr>
          <p:nvPr/>
        </p:nvSpPr>
        <p:spPr bwMode="auto">
          <a:xfrm>
            <a:off x="7032104" y="4797152"/>
            <a:ext cx="1368152" cy="50405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200" b="0" dirty="0">
                <a:solidFill>
                  <a:schemeClr val="tx1"/>
                </a:solidFill>
                <a:latin typeface="Arial Rounded MT Bold" pitchFamily="34" charset="0"/>
                <a:ea typeface="Arial Bold" charset="0"/>
                <a:cs typeface="Arial Bold" charset="0"/>
              </a:rPr>
              <a:t>Low background Micromegas</a:t>
            </a:r>
            <a:endParaRPr lang="en-US" sz="1200" b="0" dirty="0">
              <a:solidFill>
                <a:schemeClr val="tx1"/>
              </a:solidFill>
              <a:latin typeface="Arial Rounded MT Bold" pitchFamily="34" charset="0"/>
              <a:cs typeface="Arial" charset="0"/>
              <a:sym typeface="Arial" charset="0"/>
            </a:endParaRPr>
          </a:p>
        </p:txBody>
      </p:sp>
      <p:sp>
        <p:nvSpPr>
          <p:cNvPr id="23" name="Rectangle 7"/>
          <p:cNvSpPr>
            <a:spLocks/>
          </p:cNvSpPr>
          <p:nvPr/>
        </p:nvSpPr>
        <p:spPr bwMode="auto">
          <a:xfrm>
            <a:off x="4295800" y="1268760"/>
            <a:ext cx="3672408" cy="792088"/>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2000" b="0" dirty="0">
                <a:solidFill>
                  <a:schemeClr val="tx1"/>
                </a:solidFill>
                <a:latin typeface="Arial Rounded MT Bold" pitchFamily="34" charset="0"/>
                <a:ea typeface="Arial Bold" charset="0"/>
                <a:cs typeface="Arial Bold" charset="0"/>
              </a:rPr>
              <a:t>Enabled by the </a:t>
            </a:r>
          </a:p>
          <a:p>
            <a:pPr algn="ctr"/>
            <a:r>
              <a:rPr lang="en-US" sz="2000" b="0" dirty="0">
                <a:solidFill>
                  <a:schemeClr val="tx1"/>
                </a:solidFill>
                <a:latin typeface="Arial Rounded MT Bold" pitchFamily="34" charset="0"/>
                <a:ea typeface="Arial Bold" charset="0"/>
                <a:cs typeface="Arial Bold" charset="0"/>
              </a:rPr>
              <a:t>IAXO pathfinder system</a:t>
            </a:r>
            <a:endParaRPr lang="en-US" sz="2000" b="0" dirty="0">
              <a:solidFill>
                <a:schemeClr val="tx1"/>
              </a:solidFill>
              <a:latin typeface="Arial Rounded MT Bold" pitchFamily="34" charset="0"/>
              <a:cs typeface="Arial" charset="0"/>
              <a:sym typeface="Arial" charset="0"/>
            </a:endParaRPr>
          </a:p>
        </p:txBody>
      </p:sp>
      <p:pic>
        <p:nvPicPr>
          <p:cNvPr id="1027" name="Picture 3"/>
          <p:cNvPicPr>
            <a:picLocks noChangeAspect="1" noChangeArrowheads="1"/>
          </p:cNvPicPr>
          <p:nvPr/>
        </p:nvPicPr>
        <p:blipFill>
          <a:blip r:embed="rId5" cstate="print"/>
          <a:srcRect/>
          <a:stretch>
            <a:fillRect/>
          </a:stretch>
        </p:blipFill>
        <p:spPr bwMode="auto">
          <a:xfrm>
            <a:off x="8247616" y="2390923"/>
            <a:ext cx="3724275" cy="466725"/>
          </a:xfrm>
          <a:prstGeom prst="rect">
            <a:avLst/>
          </a:prstGeom>
          <a:ln>
            <a:headEnd/>
            <a:tailEnd/>
          </a:ln>
        </p:spPr>
        <p:style>
          <a:lnRef idx="2">
            <a:schemeClr val="accent2"/>
          </a:lnRef>
          <a:fillRef idx="1">
            <a:schemeClr val="lt1"/>
          </a:fillRef>
          <a:effectRef idx="0">
            <a:schemeClr val="accent2"/>
          </a:effectRef>
          <a:fontRef idx="minor">
            <a:schemeClr val="dk1"/>
          </a:fontRef>
        </p:style>
      </p:pic>
      <p:sp>
        <p:nvSpPr>
          <p:cNvPr id="3" name="Flecha derecha 2"/>
          <p:cNvSpPr/>
          <p:nvPr/>
        </p:nvSpPr>
        <p:spPr>
          <a:xfrm rot="20203879">
            <a:off x="4107726" y="4956733"/>
            <a:ext cx="592173" cy="36004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125</a:t>
            </a:fld>
            <a:endParaRPr lang="es-ES"/>
          </a:p>
        </p:txBody>
      </p:sp>
      <p:grpSp>
        <p:nvGrpSpPr>
          <p:cNvPr id="11" name="Group 10">
            <a:extLst>
              <a:ext uri="{FF2B5EF4-FFF2-40B4-BE49-F238E27FC236}">
                <a16:creationId xmlns:a16="http://schemas.microsoft.com/office/drawing/2014/main" id="{7893507E-CFF0-F6C6-6EE9-737E613CBED6}"/>
              </a:ext>
            </a:extLst>
          </p:cNvPr>
          <p:cNvGrpSpPr/>
          <p:nvPr/>
        </p:nvGrpSpPr>
        <p:grpSpPr>
          <a:xfrm>
            <a:off x="7917232" y="2463014"/>
            <a:ext cx="4214862" cy="642558"/>
            <a:chOff x="7917232" y="2463014"/>
            <a:chExt cx="4214862" cy="642558"/>
          </a:xfrm>
        </p:grpSpPr>
        <p:pic>
          <p:nvPicPr>
            <p:cNvPr id="7" name="Picture 6">
              <a:extLst>
                <a:ext uri="{FF2B5EF4-FFF2-40B4-BE49-F238E27FC236}">
                  <a16:creationId xmlns:a16="http://schemas.microsoft.com/office/drawing/2014/main" id="{FA7ECD99-6017-BE10-34B8-CC25854C02B9}"/>
                </a:ext>
              </a:extLst>
            </p:cNvPr>
            <p:cNvPicPr>
              <a:picLocks noChangeAspect="1"/>
            </p:cNvPicPr>
            <p:nvPr/>
          </p:nvPicPr>
          <p:blipFill>
            <a:blip r:embed="rId6"/>
            <a:stretch>
              <a:fillRect/>
            </a:stretch>
          </p:blipFill>
          <p:spPr>
            <a:xfrm>
              <a:off x="7917232" y="2463014"/>
              <a:ext cx="4214862" cy="517468"/>
            </a:xfrm>
            <a:prstGeom prst="rect">
              <a:avLst/>
            </a:prstGeom>
            <a:ln w="28575">
              <a:solidFill>
                <a:srgbClr val="FF0000"/>
              </a:solidFill>
              <a:headEnd/>
              <a:tailEnd/>
            </a:ln>
          </p:spPr>
        </p:pic>
        <p:sp>
          <p:nvSpPr>
            <p:cNvPr id="10" name="TextBox 9">
              <a:extLst>
                <a:ext uri="{FF2B5EF4-FFF2-40B4-BE49-F238E27FC236}">
                  <a16:creationId xmlns:a16="http://schemas.microsoft.com/office/drawing/2014/main" id="{88AEA73C-752F-BDFC-8BF1-040CA672A871}"/>
                </a:ext>
              </a:extLst>
            </p:cNvPr>
            <p:cNvSpPr txBox="1"/>
            <p:nvPr/>
          </p:nvSpPr>
          <p:spPr>
            <a:xfrm>
              <a:off x="9192344" y="2843962"/>
              <a:ext cx="2074708" cy="261610"/>
            </a:xfrm>
            <a:prstGeom prst="rect">
              <a:avLst/>
            </a:prstGeom>
            <a:solidFill>
              <a:schemeClr val="bg1"/>
            </a:solidFill>
            <a:ln w="28575">
              <a:solidFill>
                <a:srgbClr val="FF0000"/>
              </a:solidFill>
            </a:ln>
          </p:spPr>
          <p:txBody>
            <a:bodyPr wrap="square">
              <a:spAutoFit/>
            </a:bodyPr>
            <a:lstStyle/>
            <a:p>
              <a:r>
                <a:rPr kumimoji="0" lang="en-US" sz="1100" b="1" i="0" u="none" strike="noStrike" cap="none" normalizeH="0" baseline="0" dirty="0">
                  <a:ln>
                    <a:noFill/>
                  </a:ln>
                  <a:solidFill>
                    <a:srgbClr val="0070C0"/>
                  </a:solidFill>
                  <a:effectLst/>
                  <a:latin typeface="Arial Rounded MT Bold" panose="020F0704030504030204" pitchFamily="34" charset="0"/>
                  <a:cs typeface="Arial" pitchFamily="34" charset="0"/>
                  <a:sym typeface="Wingdings" pitchFamily="2" charset="2"/>
                </a:rPr>
                <a:t>Updated limit (2024)</a:t>
              </a:r>
              <a:endParaRPr lang="en-ES" sz="1100" dirty="0"/>
            </a:p>
          </p:txBody>
        </p:sp>
      </p:grpSp>
    </p:spTree>
    <p:extLst>
      <p:ext uri="{BB962C8B-B14F-4D97-AF65-F5344CB8AC3E}">
        <p14:creationId xmlns:p14="http://schemas.microsoft.com/office/powerpoint/2010/main" val="3198272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https://inspirehep.net/record/1394128/files/figures_Figure11right.png"/>
          <p:cNvPicPr>
            <a:picLocks noChangeAspect="1" noChangeArrowheads="1"/>
          </p:cNvPicPr>
          <p:nvPr/>
        </p:nvPicPr>
        <p:blipFill>
          <a:blip r:embed="rId2" cstate="print"/>
          <a:srcRect l="58528" t="9521" b="18117"/>
          <a:stretch>
            <a:fillRect/>
          </a:stretch>
        </p:blipFill>
        <p:spPr bwMode="auto">
          <a:xfrm>
            <a:off x="8688288" y="3962201"/>
            <a:ext cx="2861140" cy="2131095"/>
          </a:xfrm>
          <a:prstGeom prst="rect">
            <a:avLst/>
          </a:prstGeom>
          <a:noFill/>
        </p:spPr>
      </p:pic>
      <p:pic>
        <p:nvPicPr>
          <p:cNvPr id="102403" name="Picture 3"/>
          <p:cNvPicPr>
            <a:picLocks noChangeAspect="1" noChangeArrowheads="1"/>
          </p:cNvPicPr>
          <p:nvPr/>
        </p:nvPicPr>
        <p:blipFill>
          <a:blip r:embed="rId3" cstate="print"/>
          <a:srcRect/>
          <a:stretch>
            <a:fillRect/>
          </a:stretch>
        </p:blipFill>
        <p:spPr bwMode="auto">
          <a:xfrm>
            <a:off x="7968208" y="1124745"/>
            <a:ext cx="2448272" cy="2830301"/>
          </a:xfrm>
          <a:prstGeom prst="rect">
            <a:avLst/>
          </a:prstGeom>
          <a:noFill/>
          <a:ln w="9525">
            <a:noFill/>
            <a:miter lim="800000"/>
            <a:headEnd/>
            <a:tailEnd/>
          </a:ln>
        </p:spPr>
      </p:pic>
      <p:pic>
        <p:nvPicPr>
          <p:cNvPr id="102404" name="Picture 4"/>
          <p:cNvPicPr>
            <a:picLocks noChangeAspect="1" noChangeArrowheads="1"/>
          </p:cNvPicPr>
          <p:nvPr/>
        </p:nvPicPr>
        <p:blipFill>
          <a:blip r:embed="rId4" cstate="print"/>
          <a:srcRect/>
          <a:stretch>
            <a:fillRect/>
          </a:stretch>
        </p:blipFill>
        <p:spPr bwMode="auto">
          <a:xfrm>
            <a:off x="10253737" y="1124744"/>
            <a:ext cx="1530895" cy="143300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178697" y="986207"/>
            <a:ext cx="3863158" cy="3045803"/>
          </a:xfrm>
          <a:prstGeom prst="rect">
            <a:avLst/>
          </a:prstGeom>
          <a:noFill/>
          <a:ln w="9525">
            <a:noFill/>
            <a:miter lim="800000"/>
            <a:headEnd/>
            <a:tailEnd/>
          </a:ln>
        </p:spPr>
      </p:pic>
      <p:pic>
        <p:nvPicPr>
          <p:cNvPr id="29" name="Picture 15"/>
          <p:cNvPicPr>
            <a:picLocks noChangeAspect="1" noChangeArrowheads="1"/>
          </p:cNvPicPr>
          <p:nvPr/>
        </p:nvPicPr>
        <p:blipFill>
          <a:blip r:embed="rId6" cstate="print"/>
          <a:srcRect r="33942"/>
          <a:stretch>
            <a:fillRect/>
          </a:stretch>
        </p:blipFill>
        <p:spPr bwMode="auto">
          <a:xfrm>
            <a:off x="226712" y="3933056"/>
            <a:ext cx="4933184" cy="2480660"/>
          </a:xfrm>
          <a:prstGeom prst="rect">
            <a:avLst/>
          </a:prstGeom>
          <a:noFill/>
          <a:ln w="9525">
            <a:noFill/>
            <a:miter lim="800000"/>
            <a:headEnd/>
            <a:tailEnd/>
          </a:ln>
        </p:spPr>
      </p:pic>
      <p:pic>
        <p:nvPicPr>
          <p:cNvPr id="30" name="Picture 15"/>
          <p:cNvPicPr>
            <a:picLocks noChangeAspect="1" noChangeArrowheads="1"/>
          </p:cNvPicPr>
          <p:nvPr/>
        </p:nvPicPr>
        <p:blipFill>
          <a:blip r:embed="rId6" cstate="print"/>
          <a:srcRect l="65917"/>
          <a:stretch>
            <a:fillRect/>
          </a:stretch>
        </p:blipFill>
        <p:spPr bwMode="auto">
          <a:xfrm>
            <a:off x="2614548" y="3933056"/>
            <a:ext cx="2545348" cy="2480660"/>
          </a:xfrm>
          <a:prstGeom prst="rect">
            <a:avLst/>
          </a:prstGeom>
          <a:noFill/>
          <a:ln w="9525">
            <a:noFill/>
            <a:miter lim="800000"/>
            <a:headEnd/>
            <a:tailEnd/>
          </a:ln>
        </p:spPr>
      </p:pic>
      <p:sp>
        <p:nvSpPr>
          <p:cNvPr id="8" name="1 Título"/>
          <p:cNvSpPr txBox="1">
            <a:spLocks/>
          </p:cNvSpPr>
          <p:nvPr/>
        </p:nvSpPr>
        <p:spPr>
          <a:xfrm>
            <a:off x="1487488" y="127000"/>
            <a:ext cx="9289032" cy="1143000"/>
          </a:xfrm>
          <a:prstGeom prst="rect">
            <a:avLst/>
          </a:prstGeom>
        </p:spPr>
        <p:txBody>
          <a:bodyPr anchor="ctr">
            <a:noAutofit/>
          </a:bodyPr>
          <a:lstStyle/>
          <a:p>
            <a:pPr algn="ctr" fontAlgn="auto">
              <a:spcAft>
                <a:spcPts val="0"/>
              </a:spcAft>
              <a:defRPr/>
            </a:pPr>
            <a:r>
              <a:rPr lang="en-US" sz="4400" b="0" dirty="0">
                <a:latin typeface="Arial Rounded MT Bold" pitchFamily="34" charset="0"/>
                <a:ea typeface="+mj-ea"/>
                <a:cs typeface="+mj-cs"/>
              </a:rPr>
              <a:t>IAXO pathfinder system in CAST</a:t>
            </a:r>
          </a:p>
        </p:txBody>
      </p:sp>
      <p:sp>
        <p:nvSpPr>
          <p:cNvPr id="9" name="Content Placeholder 2"/>
          <p:cNvSpPr txBox="1">
            <a:spLocks/>
          </p:cNvSpPr>
          <p:nvPr/>
        </p:nvSpPr>
        <p:spPr bwMode="auto">
          <a:xfrm>
            <a:off x="386615" y="1127863"/>
            <a:ext cx="2406768" cy="10113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hangingPunct="0">
              <a:spcBef>
                <a:spcPct val="20000"/>
              </a:spcBef>
              <a:defRPr/>
            </a:pPr>
            <a:r>
              <a:rPr lang="en-US" sz="1600" b="0" dirty="0">
                <a:latin typeface="Arial Rounded MT Bold" pitchFamily="34" charset="0"/>
                <a:cs typeface="+mn-cs"/>
              </a:rPr>
              <a:t>Test MM detector + slumped-glass x-ray optics together</a:t>
            </a:r>
          </a:p>
          <a:p>
            <a:pPr marL="800100" lvl="1" indent="-342900" eaLnBrk="0" hangingPunct="0">
              <a:spcBef>
                <a:spcPct val="20000"/>
              </a:spcBef>
              <a:buFont typeface="Arial" pitchFamily="34" charset="0"/>
              <a:buChar char="•"/>
              <a:defRPr/>
            </a:pPr>
            <a:endParaRPr lang="en-US" sz="1600" b="0" dirty="0">
              <a:latin typeface="Arial Rounded MT Bold" pitchFamily="34" charset="0"/>
              <a:cs typeface="+mn-cs"/>
            </a:endParaRPr>
          </a:p>
        </p:txBody>
      </p:sp>
      <p:sp>
        <p:nvSpPr>
          <p:cNvPr id="17" name="Line 6"/>
          <p:cNvSpPr>
            <a:spLocks noChangeShapeType="1"/>
          </p:cNvSpPr>
          <p:nvPr/>
        </p:nvSpPr>
        <p:spPr bwMode="auto">
          <a:xfrm rot="10800000" flipH="1" flipV="1">
            <a:off x="9552385" y="2276872"/>
            <a:ext cx="989583" cy="504056"/>
          </a:xfrm>
          <a:prstGeom prst="line">
            <a:avLst/>
          </a:prstGeom>
          <a:ln>
            <a:headEnd type="stealth" w="med" len="med"/>
            <a:tailEnd type="none" w="med" len="med"/>
          </a:ln>
        </p:spPr>
        <p:style>
          <a:lnRef idx="2">
            <a:schemeClr val="accent6"/>
          </a:lnRef>
          <a:fillRef idx="0">
            <a:schemeClr val="accent6"/>
          </a:fillRef>
          <a:effectRef idx="1">
            <a:schemeClr val="accent6"/>
          </a:effectRef>
          <a:fontRef idx="minor">
            <a:schemeClr val="tx1"/>
          </a:fontRef>
        </p:style>
        <p:txBody>
          <a:bodyPr lIns="0" tIns="0" rIns="0" bIns="0"/>
          <a:lstStyle/>
          <a:p>
            <a:endParaRPr lang="es-ES" b="0">
              <a:latin typeface="Arial Rounded MT Bold" pitchFamily="34" charset="0"/>
            </a:endParaRPr>
          </a:p>
        </p:txBody>
      </p:sp>
      <p:sp>
        <p:nvSpPr>
          <p:cNvPr id="18" name="Rectangle 7"/>
          <p:cNvSpPr>
            <a:spLocks/>
          </p:cNvSpPr>
          <p:nvPr/>
        </p:nvSpPr>
        <p:spPr bwMode="auto">
          <a:xfrm>
            <a:off x="10416480" y="2564904"/>
            <a:ext cx="1260648" cy="648072"/>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200" b="0" dirty="0">
                <a:solidFill>
                  <a:schemeClr val="tx1"/>
                </a:solidFill>
                <a:latin typeface="Arial Rounded MT Bold" pitchFamily="34" charset="0"/>
                <a:ea typeface="Arial Bold" charset="0"/>
                <a:cs typeface="Arial Bold" charset="0"/>
              </a:rPr>
              <a:t>X-ray optics specifically built for axions</a:t>
            </a:r>
            <a:endParaRPr lang="en-US" sz="1200" b="0" dirty="0">
              <a:solidFill>
                <a:schemeClr val="tx1"/>
              </a:solidFill>
              <a:latin typeface="Arial Rounded MT Bold" pitchFamily="34" charset="0"/>
              <a:cs typeface="Arial" charset="0"/>
              <a:sym typeface="Arial" charset="0"/>
            </a:endParaRPr>
          </a:p>
        </p:txBody>
      </p:sp>
      <p:sp>
        <p:nvSpPr>
          <p:cNvPr id="15" name="Rectangle 4"/>
          <p:cNvSpPr>
            <a:spLocks/>
          </p:cNvSpPr>
          <p:nvPr/>
        </p:nvSpPr>
        <p:spPr bwMode="auto">
          <a:xfrm>
            <a:off x="10560496" y="5013250"/>
            <a:ext cx="1440160" cy="647997"/>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200" b="0" dirty="0">
                <a:solidFill>
                  <a:schemeClr val="tx1"/>
                </a:solidFill>
                <a:latin typeface="Arial Rounded MT Bold" pitchFamily="34" charset="0"/>
                <a:ea typeface="Arial Bold" charset="0"/>
                <a:cs typeface="Arial Bold" charset="0"/>
              </a:rPr>
              <a:t>Low background Micromegas at the focal point</a:t>
            </a:r>
            <a:endParaRPr lang="en-US" sz="1200" b="0" dirty="0">
              <a:solidFill>
                <a:schemeClr val="tx1"/>
              </a:solidFill>
              <a:latin typeface="Arial Rounded MT Bold" pitchFamily="34" charset="0"/>
              <a:cs typeface="Arial" charset="0"/>
              <a:sym typeface="Arial" charset="0"/>
            </a:endParaRPr>
          </a:p>
        </p:txBody>
      </p:sp>
      <p:sp>
        <p:nvSpPr>
          <p:cNvPr id="21" name="Line 6"/>
          <p:cNvSpPr>
            <a:spLocks noChangeShapeType="1"/>
          </p:cNvSpPr>
          <p:nvPr/>
        </p:nvSpPr>
        <p:spPr bwMode="auto">
          <a:xfrm rot="10800000" flipH="1">
            <a:off x="1991545" y="4941168"/>
            <a:ext cx="504057" cy="0"/>
          </a:xfrm>
          <a:prstGeom prst="line">
            <a:avLst/>
          </a:prstGeom>
          <a:ln>
            <a:headEnd type="triangle" w="med" len="med"/>
            <a:tailEnd type="triangle" w="med" len="med"/>
          </a:ln>
        </p:spPr>
        <p:style>
          <a:lnRef idx="2">
            <a:schemeClr val="dk1"/>
          </a:lnRef>
          <a:fillRef idx="0">
            <a:schemeClr val="dk1"/>
          </a:fillRef>
          <a:effectRef idx="1">
            <a:schemeClr val="dk1"/>
          </a:effectRef>
          <a:fontRef idx="minor">
            <a:schemeClr val="tx1"/>
          </a:fontRef>
        </p:style>
        <p:txBody>
          <a:bodyPr lIns="0" tIns="0" rIns="0" bIns="0"/>
          <a:lstStyle/>
          <a:p>
            <a:endParaRPr lang="es-ES" b="0">
              <a:latin typeface="Arial Rounded MT Bold" pitchFamily="34" charset="0"/>
            </a:endParaRPr>
          </a:p>
        </p:txBody>
      </p:sp>
      <p:sp>
        <p:nvSpPr>
          <p:cNvPr id="22" name="21 Rectángulo"/>
          <p:cNvSpPr/>
          <p:nvPr/>
        </p:nvSpPr>
        <p:spPr>
          <a:xfrm>
            <a:off x="1991545" y="4653136"/>
            <a:ext cx="553357" cy="261610"/>
          </a:xfrm>
          <a:prstGeom prst="rect">
            <a:avLst/>
          </a:prstGeom>
        </p:spPr>
        <p:txBody>
          <a:bodyPr wrap="none">
            <a:spAutoFit/>
          </a:bodyPr>
          <a:lstStyle/>
          <a:p>
            <a:r>
              <a:rPr lang="en-US" sz="1100" b="0" dirty="0">
                <a:latin typeface="Arial Rounded MT Bold" pitchFamily="34" charset="0"/>
              </a:rPr>
              <a:t>5 mm</a:t>
            </a:r>
            <a:endParaRPr lang="es-ES" sz="1100" b="0" dirty="0">
              <a:latin typeface="Arial Rounded MT Bold" pitchFamily="34" charset="0"/>
            </a:endParaRPr>
          </a:p>
        </p:txBody>
      </p:sp>
      <p:sp>
        <p:nvSpPr>
          <p:cNvPr id="23" name="Rectangle 4"/>
          <p:cNvSpPr>
            <a:spLocks/>
          </p:cNvSpPr>
          <p:nvPr/>
        </p:nvSpPr>
        <p:spPr bwMode="auto">
          <a:xfrm>
            <a:off x="657224" y="5643064"/>
            <a:ext cx="1838375" cy="323396"/>
          </a:xfrm>
          <a:prstGeom prst="rect">
            <a:avLst/>
          </a:prstGeom>
          <a:no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b="0" dirty="0">
                <a:solidFill>
                  <a:schemeClr val="tx1"/>
                </a:solidFill>
                <a:latin typeface="Arial Rounded MT Bold" pitchFamily="34" charset="0"/>
                <a:ea typeface="Arial Bold" charset="0"/>
                <a:cs typeface="Arial Bold" charset="0"/>
              </a:rPr>
              <a:t>Calibration data</a:t>
            </a:r>
            <a:endParaRPr lang="en-US" b="0" dirty="0">
              <a:solidFill>
                <a:schemeClr val="tx1"/>
              </a:solidFill>
              <a:latin typeface="Arial Rounded MT Bold" pitchFamily="34" charset="0"/>
              <a:cs typeface="Arial" charset="0"/>
              <a:sym typeface="Arial" charset="0"/>
            </a:endParaRPr>
          </a:p>
        </p:txBody>
      </p:sp>
      <p:sp>
        <p:nvSpPr>
          <p:cNvPr id="19" name="Rectangle 7"/>
          <p:cNvSpPr>
            <a:spLocks/>
          </p:cNvSpPr>
          <p:nvPr/>
        </p:nvSpPr>
        <p:spPr bwMode="auto">
          <a:xfrm>
            <a:off x="407368" y="2980008"/>
            <a:ext cx="1944217" cy="66932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r>
              <a:rPr lang="en-US" sz="1200" dirty="0">
                <a:solidFill>
                  <a:schemeClr val="tx1"/>
                </a:solidFill>
                <a:latin typeface="Arial Rounded MT Bold" pitchFamily="34" charset="0"/>
                <a:cs typeface="Arial" charset="0"/>
                <a:sym typeface="Arial" charset="0"/>
              </a:rPr>
              <a:t>Detector</a:t>
            </a:r>
            <a:r>
              <a:rPr lang="en-US" sz="1200" b="0" dirty="0">
                <a:solidFill>
                  <a:schemeClr val="tx1"/>
                </a:solidFill>
                <a:latin typeface="Arial Rounded MT Bold" pitchFamily="34" charset="0"/>
                <a:cs typeface="Arial" charset="0"/>
                <a:sym typeface="Arial" charset="0"/>
              </a:rPr>
              <a:t>: JCAP12 (2015) </a:t>
            </a:r>
          </a:p>
          <a:p>
            <a:r>
              <a:rPr lang="en-US" sz="1200" dirty="0">
                <a:solidFill>
                  <a:schemeClr val="tx1"/>
                </a:solidFill>
                <a:latin typeface="Arial Rounded MT Bold" pitchFamily="34" charset="0"/>
                <a:cs typeface="Arial" charset="0"/>
                <a:sym typeface="Arial" charset="0"/>
              </a:rPr>
              <a:t>Physics</a:t>
            </a:r>
            <a:r>
              <a:rPr lang="en-US" sz="1200" b="0" dirty="0">
                <a:solidFill>
                  <a:schemeClr val="tx1"/>
                </a:solidFill>
                <a:latin typeface="Arial Rounded MT Bold" pitchFamily="34" charset="0"/>
                <a:cs typeface="Arial" charset="0"/>
                <a:sym typeface="Arial" charset="0"/>
              </a:rPr>
              <a:t>: Nature Physics (10.1038/nphys4109)</a:t>
            </a:r>
          </a:p>
        </p:txBody>
      </p:sp>
      <p:sp>
        <p:nvSpPr>
          <p:cNvPr id="25" name="Rectangle 4"/>
          <p:cNvSpPr>
            <a:spLocks/>
          </p:cNvSpPr>
          <p:nvPr/>
        </p:nvSpPr>
        <p:spPr bwMode="auto">
          <a:xfrm>
            <a:off x="6312024" y="3140968"/>
            <a:ext cx="1512168" cy="216024"/>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sz="1050" b="0" dirty="0">
                <a:solidFill>
                  <a:schemeClr val="tx1"/>
                </a:solidFill>
                <a:latin typeface="Arial Rounded MT Bold" pitchFamily="34" charset="0"/>
                <a:ea typeface="Arial Bold" charset="0"/>
                <a:cs typeface="Arial Bold" charset="0"/>
              </a:rPr>
              <a:t>Background spectrum</a:t>
            </a:r>
            <a:endParaRPr lang="en-US" sz="1050" b="0" dirty="0">
              <a:solidFill>
                <a:schemeClr val="tx1"/>
              </a:solidFill>
              <a:latin typeface="Arial Rounded MT Bold" pitchFamily="34" charset="0"/>
              <a:cs typeface="Arial" charset="0"/>
              <a:sym typeface="Arial" charset="0"/>
            </a:endParaRPr>
          </a:p>
        </p:txBody>
      </p:sp>
      <p:sp>
        <p:nvSpPr>
          <p:cNvPr id="31" name="Rectangle 4"/>
          <p:cNvSpPr>
            <a:spLocks/>
          </p:cNvSpPr>
          <p:nvPr/>
        </p:nvSpPr>
        <p:spPr bwMode="auto">
          <a:xfrm>
            <a:off x="3161656" y="5643064"/>
            <a:ext cx="1566192" cy="323396"/>
          </a:xfrm>
          <a:prstGeom prst="rect">
            <a:avLst/>
          </a:prstGeom>
          <a:noFill/>
          <a:ln>
            <a:no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algn="ctr"/>
            <a:r>
              <a:rPr lang="en-US" b="0" dirty="0">
                <a:solidFill>
                  <a:schemeClr val="tx1"/>
                </a:solidFill>
                <a:latin typeface="Arial Rounded MT Bold" pitchFamily="34" charset="0"/>
                <a:ea typeface="Arial Bold" charset="0"/>
                <a:cs typeface="Arial Bold" charset="0"/>
              </a:rPr>
              <a:t>“axion” data</a:t>
            </a:r>
            <a:endParaRPr lang="en-US" b="0" dirty="0">
              <a:solidFill>
                <a:schemeClr val="tx1"/>
              </a:solidFill>
              <a:latin typeface="Arial Rounded MT Bold" pitchFamily="34" charset="0"/>
              <a:cs typeface="Arial" charset="0"/>
              <a:sym typeface="Arial" charset="0"/>
            </a:endParaRPr>
          </a:p>
        </p:txBody>
      </p:sp>
      <p:sp>
        <p:nvSpPr>
          <p:cNvPr id="34" name="33 CuadroTexto"/>
          <p:cNvSpPr txBox="1"/>
          <p:nvPr/>
        </p:nvSpPr>
        <p:spPr>
          <a:xfrm>
            <a:off x="5519936" y="4501568"/>
            <a:ext cx="2849191" cy="1591728"/>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lIns="0" tIns="0" rIns="0" bIns="0" anchor="ctr"/>
          <a:lstStyle/>
          <a:p>
            <a:pPr marL="285750" indent="-285750">
              <a:buFont typeface="Arial" panose="020B0604020202020204" pitchFamily="34" charset="0"/>
              <a:buChar char="•"/>
            </a:pPr>
            <a:r>
              <a:rPr lang="es-ES" sz="1400" b="0" dirty="0" err="1">
                <a:latin typeface="Arial Rounded MT Bold" pitchFamily="34" charset="0"/>
                <a:ea typeface="Arial Bold" charset="0"/>
                <a:cs typeface="Arial Bold" charset="0"/>
              </a:rPr>
              <a:t>Best</a:t>
            </a:r>
            <a:r>
              <a:rPr lang="es-ES" sz="1400" b="0" dirty="0">
                <a:latin typeface="Arial Rounded MT Bold" pitchFamily="34" charset="0"/>
                <a:ea typeface="Arial Bold" charset="0"/>
                <a:cs typeface="Arial Bold" charset="0"/>
              </a:rPr>
              <a:t> SNR of </a:t>
            </a:r>
            <a:r>
              <a:rPr lang="es-ES" sz="1400" b="0" dirty="0" err="1">
                <a:latin typeface="Arial Rounded MT Bold" pitchFamily="34" charset="0"/>
                <a:ea typeface="Arial Bold" charset="0"/>
                <a:cs typeface="Arial Bold" charset="0"/>
              </a:rPr>
              <a:t>any</a:t>
            </a:r>
            <a:r>
              <a:rPr lang="es-ES" sz="1400" b="0" dirty="0">
                <a:latin typeface="Arial Rounded MT Bold" pitchFamily="34" charset="0"/>
                <a:ea typeface="Arial Bold" charset="0"/>
                <a:cs typeface="Arial Bold" charset="0"/>
              </a:rPr>
              <a:t> </a:t>
            </a:r>
            <a:r>
              <a:rPr lang="es-ES" sz="1400" b="0" dirty="0" err="1">
                <a:latin typeface="Arial Rounded MT Bold" pitchFamily="34" charset="0"/>
                <a:ea typeface="Arial Bold" charset="0"/>
                <a:cs typeface="Arial Bold" charset="0"/>
              </a:rPr>
              <a:t>previous</a:t>
            </a:r>
            <a:r>
              <a:rPr lang="es-ES" sz="1400" b="0" dirty="0">
                <a:latin typeface="Arial Rounded MT Bold" pitchFamily="34" charset="0"/>
                <a:ea typeface="Arial Bold" charset="0"/>
                <a:cs typeface="Arial Bold" charset="0"/>
              </a:rPr>
              <a:t> detector</a:t>
            </a:r>
          </a:p>
          <a:p>
            <a:pPr marL="285750" indent="-285750">
              <a:buFont typeface="Arial" panose="020B0604020202020204" pitchFamily="34" charset="0"/>
              <a:buChar char="•"/>
            </a:pPr>
            <a:r>
              <a:rPr lang="es-ES" sz="1400" b="0" dirty="0">
                <a:latin typeface="Arial Rounded MT Bold" pitchFamily="34" charset="0"/>
                <a:ea typeface="Arial Bold" charset="0"/>
                <a:cs typeface="Arial Bold" charset="0"/>
              </a:rPr>
              <a:t>290 tracking </a:t>
            </a:r>
            <a:r>
              <a:rPr lang="es-ES" sz="1400" b="0" dirty="0" err="1">
                <a:latin typeface="Arial Rounded MT Bold" pitchFamily="34" charset="0"/>
                <a:ea typeface="Arial Bold" charset="0"/>
                <a:cs typeface="Arial Bold" charset="0"/>
              </a:rPr>
              <a:t>hour</a:t>
            </a:r>
            <a:r>
              <a:rPr lang="es-ES" sz="1400" b="0" dirty="0">
                <a:latin typeface="Arial Rounded MT Bold" pitchFamily="34" charset="0"/>
                <a:ea typeface="Arial Bold" charset="0"/>
                <a:cs typeface="Arial Bold" charset="0"/>
              </a:rPr>
              <a:t> </a:t>
            </a:r>
            <a:r>
              <a:rPr lang="es-ES" sz="1400" b="0" dirty="0" err="1">
                <a:latin typeface="Arial Rounded MT Bold" pitchFamily="34" charset="0"/>
                <a:ea typeface="Arial Bold" charset="0"/>
                <a:cs typeface="Arial Bold" charset="0"/>
              </a:rPr>
              <a:t>acquired</a:t>
            </a:r>
            <a:r>
              <a:rPr lang="es-ES" sz="1400" b="0" dirty="0">
                <a:latin typeface="Arial Rounded MT Bold" pitchFamily="34" charset="0"/>
                <a:ea typeface="Arial Bold" charset="0"/>
                <a:cs typeface="Arial Bold" charset="0"/>
              </a:rPr>
              <a:t> (6.5 </a:t>
            </a:r>
            <a:r>
              <a:rPr lang="es-ES" sz="1400" b="0" dirty="0" err="1">
                <a:latin typeface="Arial Rounded MT Bold" pitchFamily="34" charset="0"/>
                <a:ea typeface="Arial Bold" charset="0"/>
                <a:cs typeface="Arial Bold" charset="0"/>
              </a:rPr>
              <a:t>months</a:t>
            </a:r>
            <a:r>
              <a:rPr lang="es-ES" sz="1400" b="0" dirty="0">
                <a:latin typeface="Arial Rounded MT Bold" pitchFamily="34" charset="0"/>
                <a:ea typeface="Arial Bold" charset="0"/>
                <a:cs typeface="Arial Bold" charset="0"/>
              </a:rPr>
              <a:t> </a:t>
            </a:r>
            <a:r>
              <a:rPr lang="es-ES" sz="1400" b="0" dirty="0" err="1">
                <a:latin typeface="Arial Rounded MT Bold" pitchFamily="34" charset="0"/>
                <a:ea typeface="Arial Bold" charset="0"/>
                <a:cs typeface="Arial Bold" charset="0"/>
              </a:rPr>
              <a:t>operation</a:t>
            </a:r>
            <a:r>
              <a:rPr lang="es-ES" sz="1400" b="0" dirty="0">
                <a:latin typeface="Arial Rounded MT Bold" pitchFamily="34" charset="0"/>
                <a:ea typeface="Arial Bold" charset="0"/>
                <a:cs typeface="Arial Bold" charset="0"/>
              </a:rPr>
              <a:t>)</a:t>
            </a:r>
          </a:p>
          <a:p>
            <a:pPr marL="285750" indent="-285750">
              <a:buFont typeface="Arial" panose="020B0604020202020204" pitchFamily="34" charset="0"/>
              <a:buChar char="•"/>
            </a:pPr>
            <a:r>
              <a:rPr lang="es-ES" sz="1400" b="0" dirty="0">
                <a:latin typeface="Arial Rounded MT Bold" pitchFamily="34" charset="0"/>
                <a:ea typeface="Arial Bold" charset="0"/>
                <a:cs typeface="Arial Bold" charset="0"/>
              </a:rPr>
              <a:t>3 </a:t>
            </a:r>
            <a:r>
              <a:rPr lang="es-ES" sz="1400" b="0" dirty="0" err="1">
                <a:latin typeface="Arial Rounded MT Bold" pitchFamily="34" charset="0"/>
                <a:ea typeface="Arial Bold" charset="0"/>
                <a:cs typeface="Arial Bold" charset="0"/>
              </a:rPr>
              <a:t>counts</a:t>
            </a:r>
            <a:r>
              <a:rPr lang="es-ES" sz="1400" b="0" dirty="0">
                <a:latin typeface="Arial Rounded MT Bold" pitchFamily="34" charset="0"/>
                <a:ea typeface="Arial Bold" charset="0"/>
                <a:cs typeface="Arial Bold" charset="0"/>
              </a:rPr>
              <a:t> </a:t>
            </a:r>
            <a:r>
              <a:rPr lang="es-ES" sz="1400" b="0" dirty="0" err="1">
                <a:latin typeface="Arial Rounded MT Bold" pitchFamily="34" charset="0"/>
                <a:ea typeface="Arial Bold" charset="0"/>
                <a:cs typeface="Arial Bold" charset="0"/>
              </a:rPr>
              <a:t>observed</a:t>
            </a:r>
            <a:r>
              <a:rPr lang="es-ES" sz="1400" b="0" dirty="0">
                <a:latin typeface="Arial Rounded MT Bold" pitchFamily="34" charset="0"/>
                <a:ea typeface="Arial Bold" charset="0"/>
                <a:cs typeface="Arial Bold" charset="0"/>
              </a:rPr>
              <a:t> in </a:t>
            </a:r>
            <a:r>
              <a:rPr lang="es-ES" sz="1400" b="0" dirty="0" err="1">
                <a:latin typeface="Arial Rounded MT Bold" pitchFamily="34" charset="0"/>
                <a:ea typeface="Arial Bold" charset="0"/>
                <a:cs typeface="Arial Bold" charset="0"/>
              </a:rPr>
              <a:t>RoI</a:t>
            </a:r>
            <a:r>
              <a:rPr lang="es-ES" sz="1400" b="0" dirty="0">
                <a:latin typeface="Arial Rounded MT Bold" pitchFamily="34" charset="0"/>
                <a:ea typeface="Arial Bold" charset="0"/>
                <a:cs typeface="Arial Bold" charset="0"/>
              </a:rPr>
              <a:t> (1 </a:t>
            </a:r>
            <a:r>
              <a:rPr lang="es-ES" sz="1400" b="0" dirty="0" err="1">
                <a:latin typeface="Arial Rounded MT Bold" pitchFamily="34" charset="0"/>
                <a:ea typeface="Arial Bold" charset="0"/>
                <a:cs typeface="Arial Bold" charset="0"/>
              </a:rPr>
              <a:t>expected</a:t>
            </a:r>
            <a:r>
              <a:rPr lang="es-ES" sz="1400" b="0" dirty="0">
                <a:latin typeface="Arial Rounded MT Bold" pitchFamily="34" charset="0"/>
                <a:ea typeface="Arial Bold" charset="0"/>
                <a:cs typeface="Arial Bold" charset="0"/>
              </a:rPr>
              <a:t>)</a:t>
            </a: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126</a:t>
            </a:fld>
            <a:endParaRPr lang="es-ES"/>
          </a:p>
        </p:txBody>
      </p:sp>
    </p:spTree>
    <p:extLst>
      <p:ext uri="{BB962C8B-B14F-4D97-AF65-F5344CB8AC3E}">
        <p14:creationId xmlns:p14="http://schemas.microsoft.com/office/powerpoint/2010/main" val="717042034"/>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12 Grupo"/>
          <p:cNvGrpSpPr/>
          <p:nvPr/>
        </p:nvGrpSpPr>
        <p:grpSpPr>
          <a:xfrm>
            <a:off x="3745470" y="4221088"/>
            <a:ext cx="8111170" cy="1872208"/>
            <a:chOff x="315219" y="4293096"/>
            <a:chExt cx="7799203" cy="1656184"/>
          </a:xfrm>
        </p:grpSpPr>
        <p:sp>
          <p:nvSpPr>
            <p:cNvPr id="14" name="13 Rectángulo"/>
            <p:cNvSpPr/>
            <p:nvPr/>
          </p:nvSpPr>
          <p:spPr bwMode="auto">
            <a:xfrm>
              <a:off x="315219" y="4293096"/>
              <a:ext cx="3184970" cy="1656184"/>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noAutofit/>
            </a:bodyPr>
            <a:lstStyle/>
            <a:p>
              <a:endParaRPr lang="es-ES">
                <a:solidFill>
                  <a:schemeClr val="tx1"/>
                </a:solidFill>
                <a:latin typeface="Tahoma" pitchFamily="34" charset="0"/>
              </a:endParaRPr>
            </a:p>
          </p:txBody>
        </p:sp>
        <p:pic>
          <p:nvPicPr>
            <p:cNvPr id="15" name="Picture 14"/>
            <p:cNvPicPr>
              <a:picLocks noChangeAspect="1" noChangeArrowheads="1"/>
            </p:cNvPicPr>
            <p:nvPr/>
          </p:nvPicPr>
          <p:blipFill>
            <a:blip r:embed="rId3" cstate="print"/>
            <a:srcRect l="4934" r="47382"/>
            <a:stretch>
              <a:fillRect/>
            </a:stretch>
          </p:blipFill>
          <p:spPr bwMode="auto">
            <a:xfrm>
              <a:off x="799888" y="4810999"/>
              <a:ext cx="3819436" cy="903241"/>
            </a:xfrm>
            <a:prstGeom prst="rect">
              <a:avLst/>
            </a:prstGeom>
            <a:noFill/>
            <a:ln w="9525">
              <a:noFill/>
              <a:miter lim="800000"/>
              <a:headEnd/>
              <a:tailEnd/>
            </a:ln>
          </p:spPr>
        </p:pic>
        <p:pic>
          <p:nvPicPr>
            <p:cNvPr id="16" name="Picture 14"/>
            <p:cNvPicPr>
              <a:picLocks noChangeAspect="1" noChangeArrowheads="1"/>
            </p:cNvPicPr>
            <p:nvPr/>
          </p:nvPicPr>
          <p:blipFill>
            <a:blip r:embed="rId3" cstate="print"/>
            <a:srcRect l="54100" r="2124"/>
            <a:stretch>
              <a:fillRect/>
            </a:stretch>
          </p:blipFill>
          <p:spPr bwMode="auto">
            <a:xfrm>
              <a:off x="4608004" y="4802691"/>
              <a:ext cx="3506418" cy="903241"/>
            </a:xfrm>
            <a:prstGeom prst="rect">
              <a:avLst/>
            </a:prstGeom>
            <a:noFill/>
            <a:ln w="9525">
              <a:noFill/>
              <a:miter lim="800000"/>
              <a:headEnd/>
              <a:tailEnd/>
            </a:ln>
          </p:spPr>
        </p:pic>
      </p:grpSp>
      <p:pic>
        <p:nvPicPr>
          <p:cNvPr id="12" name="Picture 2"/>
          <p:cNvPicPr>
            <a:picLocks noChangeAspect="1" noChangeArrowheads="1"/>
          </p:cNvPicPr>
          <p:nvPr/>
        </p:nvPicPr>
        <p:blipFill>
          <a:blip r:embed="rId4" cstate="print"/>
          <a:srcRect/>
          <a:stretch>
            <a:fillRect/>
          </a:stretch>
        </p:blipFill>
        <p:spPr bwMode="auto">
          <a:xfrm>
            <a:off x="314824" y="986547"/>
            <a:ext cx="9290706" cy="3886474"/>
          </a:xfrm>
          <a:prstGeom prst="rect">
            <a:avLst/>
          </a:prstGeom>
          <a:noFill/>
          <a:ln w="9525">
            <a:noFill/>
            <a:miter lim="800000"/>
            <a:headEnd/>
            <a:tailEnd/>
          </a:ln>
        </p:spPr>
      </p:pic>
      <p:sp>
        <p:nvSpPr>
          <p:cNvPr id="8" name="1 Título"/>
          <p:cNvSpPr txBox="1">
            <a:spLocks/>
          </p:cNvSpPr>
          <p:nvPr/>
        </p:nvSpPr>
        <p:spPr>
          <a:xfrm>
            <a:off x="1847850" y="127000"/>
            <a:ext cx="8515350" cy="1143000"/>
          </a:xfrm>
          <a:prstGeom prst="rect">
            <a:avLst/>
          </a:prstGeom>
        </p:spPr>
        <p:txBody>
          <a:bodyPr anchor="ctr">
            <a:normAutofit/>
          </a:bodyPr>
          <a:lstStyle/>
          <a:p>
            <a:pPr algn="ctr" fontAlgn="auto">
              <a:spcAft>
                <a:spcPts val="0"/>
              </a:spcAft>
              <a:defRPr/>
            </a:pPr>
            <a:r>
              <a:rPr lang="en-US" sz="4400" b="0" dirty="0">
                <a:latin typeface="Arial Rounded MT Bold" pitchFamily="34" charset="0"/>
                <a:ea typeface="+mj-ea"/>
                <a:cs typeface="+mj-cs"/>
              </a:rPr>
              <a:t>IAXO – Concept</a:t>
            </a:r>
          </a:p>
        </p:txBody>
      </p:sp>
      <p:sp>
        <p:nvSpPr>
          <p:cNvPr id="24" name="23 Rectángulo"/>
          <p:cNvSpPr/>
          <p:nvPr/>
        </p:nvSpPr>
        <p:spPr>
          <a:xfrm>
            <a:off x="4223792" y="5970766"/>
            <a:ext cx="7344816" cy="338554"/>
          </a:xfrm>
          <a:prstGeom prst="rect">
            <a:avLst/>
          </a:prstGeom>
        </p:spPr>
        <p:txBody>
          <a:bodyPr wrap="square">
            <a:spAutoFit/>
          </a:bodyPr>
          <a:lstStyle/>
          <a:p>
            <a:r>
              <a:rPr lang="en-US" sz="1600" b="0" dirty="0">
                <a:latin typeface="Arial Rounded MT Bold" pitchFamily="34" charset="0"/>
              </a:rPr>
              <a:t>4+ orders of magnitude better SNR that CAST</a:t>
            </a:r>
            <a:endParaRPr lang="es-ES" sz="1600" dirty="0">
              <a:latin typeface="Arial Rounded MT Bold" pitchFamily="34" charset="0"/>
            </a:endParaRPr>
          </a:p>
        </p:txBody>
      </p:sp>
      <p:sp>
        <p:nvSpPr>
          <p:cNvPr id="28" name="27 Explosión 1"/>
          <p:cNvSpPr/>
          <p:nvPr/>
        </p:nvSpPr>
        <p:spPr>
          <a:xfrm>
            <a:off x="7104112" y="4797152"/>
            <a:ext cx="1368152" cy="864096"/>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Explosión 1"/>
          <p:cNvSpPr/>
          <p:nvPr/>
        </p:nvSpPr>
        <p:spPr>
          <a:xfrm>
            <a:off x="9408368" y="4725144"/>
            <a:ext cx="792088" cy="864096"/>
          </a:xfrm>
          <a:prstGeom prst="irregularSeal1">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Explosión 1"/>
          <p:cNvSpPr/>
          <p:nvPr/>
        </p:nvSpPr>
        <p:spPr>
          <a:xfrm>
            <a:off x="5519936" y="4725144"/>
            <a:ext cx="792088" cy="864096"/>
          </a:xfrm>
          <a:prstGeom prst="irregularSeal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Explosión 1"/>
          <p:cNvSpPr/>
          <p:nvPr/>
        </p:nvSpPr>
        <p:spPr>
          <a:xfrm>
            <a:off x="10848528" y="4725144"/>
            <a:ext cx="864096" cy="864096"/>
          </a:xfrm>
          <a:prstGeom prst="irregularSeal1">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127</a:t>
            </a:fld>
            <a:endParaRPr lang="es-ES"/>
          </a:p>
        </p:txBody>
      </p:sp>
      <p:sp>
        <p:nvSpPr>
          <p:cNvPr id="7" name="Rectangle 6">
            <a:extLst>
              <a:ext uri="{FF2B5EF4-FFF2-40B4-BE49-F238E27FC236}">
                <a16:creationId xmlns:a16="http://schemas.microsoft.com/office/drawing/2014/main" id="{BE86ECDE-2DA6-5340-AAD8-3F364C722CF7}"/>
              </a:ext>
            </a:extLst>
          </p:cNvPr>
          <p:cNvSpPr/>
          <p:nvPr/>
        </p:nvSpPr>
        <p:spPr>
          <a:xfrm>
            <a:off x="1618890" y="5000298"/>
            <a:ext cx="2288663" cy="461665"/>
          </a:xfrm>
          <a:prstGeom prst="rect">
            <a:avLst/>
          </a:prstGeom>
        </p:spPr>
        <p:txBody>
          <a:bodyPr wrap="square">
            <a:spAutoFit/>
          </a:bodyPr>
          <a:lstStyle/>
          <a:p>
            <a:pPr>
              <a:defRPr/>
            </a:pPr>
            <a:r>
              <a:rPr lang="en-US" sz="1200" dirty="0">
                <a:solidFill>
                  <a:srgbClr val="00B050"/>
                </a:solidFill>
                <a:latin typeface="Arial Rounded MT Bold" panose="020F0704030504030204" pitchFamily="34" charset="77"/>
              </a:rPr>
              <a:t>Enhanced axion helioscope: </a:t>
            </a:r>
            <a:r>
              <a:rPr lang="es-ES" sz="1200" b="0" dirty="0">
                <a:solidFill>
                  <a:srgbClr val="00B050"/>
                </a:solidFill>
                <a:latin typeface="Arial Rounded MT Bold" panose="020F0704030504030204" pitchFamily="34" charset="77"/>
              </a:rPr>
              <a:t>JCAP 1106:013,2011</a:t>
            </a:r>
          </a:p>
        </p:txBody>
      </p:sp>
      <p:sp>
        <p:nvSpPr>
          <p:cNvPr id="9" name="Rectangle 8">
            <a:extLst>
              <a:ext uri="{FF2B5EF4-FFF2-40B4-BE49-F238E27FC236}">
                <a16:creationId xmlns:a16="http://schemas.microsoft.com/office/drawing/2014/main" id="{77ACA0EB-558E-A743-98FB-FF94C6CA4939}"/>
              </a:ext>
            </a:extLst>
          </p:cNvPr>
          <p:cNvSpPr/>
          <p:nvPr/>
        </p:nvSpPr>
        <p:spPr>
          <a:xfrm>
            <a:off x="7561338" y="1400139"/>
            <a:ext cx="4344144" cy="646331"/>
          </a:xfrm>
          <a:prstGeom prst="rect">
            <a:avLst/>
          </a:prstGeom>
        </p:spPr>
        <p:txBody>
          <a:bodyPr wrap="square">
            <a:spAutoFit/>
          </a:bodyPr>
          <a:lstStyle/>
          <a:p>
            <a:pPr algn="ctr"/>
            <a:r>
              <a:rPr lang="en-US" b="0" dirty="0">
                <a:solidFill>
                  <a:schemeClr val="accent1"/>
                </a:solidFill>
                <a:latin typeface="Arial Rounded MT Bold" pitchFamily="34" charset="0"/>
                <a:ea typeface="Arial Bold" charset="0"/>
                <a:cs typeface="Arial Bold" charset="0"/>
              </a:rPr>
              <a:t>IAXO =</a:t>
            </a:r>
          </a:p>
          <a:p>
            <a:pPr algn="ctr"/>
            <a:r>
              <a:rPr lang="es-ES" b="0" dirty="0">
                <a:solidFill>
                  <a:schemeClr val="accent1"/>
                </a:solidFill>
                <a:latin typeface="Arial Rounded MT Bold" pitchFamily="34" charset="0"/>
                <a:cs typeface="Arial" charset="0"/>
                <a:sym typeface="Arial" charset="0"/>
              </a:rPr>
              <a:t>International </a:t>
            </a:r>
            <a:r>
              <a:rPr lang="es-ES" b="0" dirty="0" err="1">
                <a:solidFill>
                  <a:schemeClr val="accent1"/>
                </a:solidFill>
                <a:latin typeface="Arial Rounded MT Bold" pitchFamily="34" charset="0"/>
                <a:cs typeface="Arial" charset="0"/>
                <a:sym typeface="Arial" charset="0"/>
              </a:rPr>
              <a:t>Axion</a:t>
            </a:r>
            <a:r>
              <a:rPr lang="es-ES" b="0" dirty="0">
                <a:solidFill>
                  <a:schemeClr val="accent1"/>
                </a:solidFill>
                <a:latin typeface="Arial Rounded MT Bold" pitchFamily="34" charset="0"/>
                <a:cs typeface="Arial" charset="0"/>
                <a:sym typeface="Arial" charset="0"/>
              </a:rPr>
              <a:t> </a:t>
            </a:r>
            <a:r>
              <a:rPr lang="es-ES" b="0" dirty="0" err="1">
                <a:solidFill>
                  <a:schemeClr val="accent1"/>
                </a:solidFill>
                <a:latin typeface="Arial Rounded MT Bold" pitchFamily="34" charset="0"/>
                <a:cs typeface="Arial" charset="0"/>
                <a:sym typeface="Arial" charset="0"/>
              </a:rPr>
              <a:t>Observatory</a:t>
            </a:r>
            <a:endParaRPr lang="en-US" b="0" dirty="0">
              <a:solidFill>
                <a:schemeClr val="accent1"/>
              </a:solidFill>
              <a:latin typeface="Arial Rounded MT Bold" pitchFamily="34" charset="0"/>
              <a:cs typeface="Arial" charset="0"/>
              <a:sym typeface="Arial" charset="0"/>
            </a:endParaRPr>
          </a:p>
        </p:txBody>
      </p:sp>
    </p:spTree>
    <p:extLst>
      <p:ext uri="{BB962C8B-B14F-4D97-AF65-F5344CB8AC3E}">
        <p14:creationId xmlns:p14="http://schemas.microsoft.com/office/powerpoint/2010/main" val="219833074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1" grpId="0" animBg="1"/>
      <p:bldP spid="32" grpId="0" animBg="1"/>
      <p:bldP spid="3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nspirehep.net/record/1253639/files/overview.png"/>
          <p:cNvPicPr>
            <a:picLocks noChangeAspect="1" noChangeArrowheads="1"/>
          </p:cNvPicPr>
          <p:nvPr/>
        </p:nvPicPr>
        <p:blipFill rotWithShape="1">
          <a:blip r:embed="rId2" cstate="print"/>
          <a:srcRect l="12552" t="8869" r="13931" b="7529"/>
          <a:stretch/>
        </p:blipFill>
        <p:spPr bwMode="auto">
          <a:xfrm>
            <a:off x="4223792" y="171465"/>
            <a:ext cx="7920880" cy="6365499"/>
          </a:xfrm>
          <a:prstGeom prst="rect">
            <a:avLst/>
          </a:prstGeom>
          <a:noFill/>
          <a:ln w="9525">
            <a:noFill/>
            <a:miter lim="800000"/>
            <a:headEnd/>
            <a:tailEnd/>
          </a:ln>
        </p:spPr>
      </p:pic>
      <p:sp>
        <p:nvSpPr>
          <p:cNvPr id="8" name="1 Título"/>
          <p:cNvSpPr txBox="1">
            <a:spLocks/>
          </p:cNvSpPr>
          <p:nvPr/>
        </p:nvSpPr>
        <p:spPr>
          <a:xfrm>
            <a:off x="1847850" y="127000"/>
            <a:ext cx="8515350" cy="1143000"/>
          </a:xfrm>
          <a:prstGeom prst="rect">
            <a:avLst/>
          </a:prstGeom>
        </p:spPr>
        <p:txBody>
          <a:bodyPr anchor="ctr">
            <a:normAutofit/>
          </a:bodyPr>
          <a:lstStyle/>
          <a:p>
            <a:pPr algn="ctr" fontAlgn="auto">
              <a:spcAft>
                <a:spcPts val="0"/>
              </a:spcAft>
              <a:defRPr/>
            </a:pPr>
            <a:r>
              <a:rPr lang="en-US" sz="4400" b="0" dirty="0">
                <a:latin typeface="Arial Rounded MT Bold" pitchFamily="34" charset="0"/>
                <a:ea typeface="+mj-ea"/>
                <a:cs typeface="+mj-cs"/>
              </a:rPr>
              <a:t>IAXO – Conceptual Design</a:t>
            </a:r>
          </a:p>
        </p:txBody>
      </p:sp>
      <p:sp>
        <p:nvSpPr>
          <p:cNvPr id="10" name="Rectangle 3"/>
          <p:cNvSpPr>
            <a:spLocks noGrp="1" noChangeArrowheads="1"/>
          </p:cNvSpPr>
          <p:nvPr>
            <p:ph idx="1"/>
          </p:nvPr>
        </p:nvSpPr>
        <p:spPr>
          <a:xfrm>
            <a:off x="335360" y="1556792"/>
            <a:ext cx="4104456" cy="2232248"/>
          </a:xfrm>
        </p:spPr>
        <p:txBody>
          <a:bodyPr/>
          <a:lstStyle/>
          <a:p>
            <a:pPr eaLnBrk="1" hangingPunct="1">
              <a:lnSpc>
                <a:spcPct val="80000"/>
              </a:lnSpc>
              <a:defRPr/>
            </a:pPr>
            <a:r>
              <a:rPr lang="en-US" sz="2000" noProof="0" dirty="0">
                <a:latin typeface="Arial Rounded MT Bold" pitchFamily="34" charset="0"/>
              </a:rPr>
              <a:t>Large toroidal 8-coil magnet </a:t>
            </a:r>
            <a:r>
              <a:rPr lang="en-US" sz="2000" i="1" noProof="0" dirty="0">
                <a:latin typeface="Arial Rounded MT Bold" pitchFamily="34" charset="0"/>
              </a:rPr>
              <a:t>L = </a:t>
            </a:r>
            <a:r>
              <a:rPr lang="en-US" sz="2000" noProof="0" dirty="0">
                <a:latin typeface="Arial Rounded MT Bold" pitchFamily="34" charset="0"/>
              </a:rPr>
              <a:t>~20 m </a:t>
            </a:r>
          </a:p>
          <a:p>
            <a:pPr eaLnBrk="1" hangingPunct="1">
              <a:lnSpc>
                <a:spcPct val="80000"/>
              </a:lnSpc>
              <a:defRPr/>
            </a:pPr>
            <a:endParaRPr lang="en-US" sz="2000" noProof="0" dirty="0">
              <a:latin typeface="Arial Rounded MT Bold" pitchFamily="34" charset="0"/>
            </a:endParaRPr>
          </a:p>
          <a:p>
            <a:pPr eaLnBrk="1" hangingPunct="1">
              <a:lnSpc>
                <a:spcPct val="80000"/>
              </a:lnSpc>
              <a:defRPr/>
            </a:pPr>
            <a:r>
              <a:rPr lang="en-US" sz="2000" noProof="0" dirty="0">
                <a:latin typeface="Arial Rounded MT Bold" pitchFamily="34" charset="0"/>
              </a:rPr>
              <a:t>8 bores: 600 mm diameter each</a:t>
            </a:r>
          </a:p>
          <a:p>
            <a:pPr eaLnBrk="1" hangingPunct="1">
              <a:lnSpc>
                <a:spcPct val="80000"/>
              </a:lnSpc>
              <a:defRPr/>
            </a:pPr>
            <a:endParaRPr lang="en-US" sz="2000" noProof="0" dirty="0">
              <a:latin typeface="Arial Rounded MT Bold" pitchFamily="34" charset="0"/>
            </a:endParaRPr>
          </a:p>
          <a:p>
            <a:pPr eaLnBrk="1" hangingPunct="1">
              <a:lnSpc>
                <a:spcPct val="80000"/>
              </a:lnSpc>
              <a:defRPr/>
            </a:pPr>
            <a:r>
              <a:rPr lang="en-US" sz="2000" noProof="0" dirty="0">
                <a:latin typeface="Arial Rounded MT Bold" pitchFamily="34" charset="0"/>
              </a:rPr>
              <a:t>8 x-ray telescopes + 8 detection systems</a:t>
            </a:r>
          </a:p>
          <a:p>
            <a:pPr eaLnBrk="1" hangingPunct="1">
              <a:lnSpc>
                <a:spcPct val="80000"/>
              </a:lnSpc>
              <a:defRPr/>
            </a:pPr>
            <a:endParaRPr lang="en-US" sz="2000" noProof="0" dirty="0">
              <a:latin typeface="Arial Rounded MT Bold" pitchFamily="34" charset="0"/>
            </a:endParaRPr>
          </a:p>
          <a:p>
            <a:pPr eaLnBrk="1" hangingPunct="1">
              <a:lnSpc>
                <a:spcPct val="80000"/>
              </a:lnSpc>
              <a:defRPr/>
            </a:pPr>
            <a:r>
              <a:rPr lang="en-US" sz="2000" noProof="0" dirty="0">
                <a:latin typeface="Arial Rounded MT Bold" pitchFamily="34" charset="0"/>
              </a:rPr>
              <a:t>Rotating platform with services</a:t>
            </a:r>
          </a:p>
        </p:txBody>
      </p:sp>
      <p:sp>
        <p:nvSpPr>
          <p:cNvPr id="2" name="Marcador de fecha 1"/>
          <p:cNvSpPr>
            <a:spLocks noGrp="1"/>
          </p:cNvSpPr>
          <p:nvPr>
            <p:ph type="dt" sz="half" idx="10"/>
          </p:nvPr>
        </p:nvSpPr>
        <p:spPr>
          <a:xfrm>
            <a:off x="609600" y="6376243"/>
            <a:ext cx="2844800" cy="365125"/>
          </a:xfrm>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a:xfrm>
            <a:off x="4165600" y="6376243"/>
            <a:ext cx="3860800" cy="365125"/>
          </a:xfrm>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a:xfrm>
            <a:off x="8737600" y="6376243"/>
            <a:ext cx="2844800" cy="365125"/>
          </a:xfrm>
        </p:spPr>
        <p:txBody>
          <a:bodyPr/>
          <a:lstStyle/>
          <a:p>
            <a:pPr>
              <a:defRPr/>
            </a:pPr>
            <a:fld id="{5B34CA36-8F8E-4B33-818A-5383808A46B8}" type="slidenum">
              <a:rPr lang="es-ES" smtClean="0"/>
              <a:pPr>
                <a:defRPr/>
              </a:pPr>
              <a:t>128</a:t>
            </a:fld>
            <a:endParaRPr lang="es-ES"/>
          </a:p>
        </p:txBody>
      </p:sp>
      <p:pic>
        <p:nvPicPr>
          <p:cNvPr id="9" name="Imagen 10">
            <a:extLst>
              <a:ext uri="{FF2B5EF4-FFF2-40B4-BE49-F238E27FC236}">
                <a16:creationId xmlns:a16="http://schemas.microsoft.com/office/drawing/2014/main" id="{D6B74BF6-A4B8-5C44-A745-8A0FAB6AF4F6}"/>
              </a:ext>
            </a:extLst>
          </p:cNvPr>
          <p:cNvPicPr>
            <a:picLocks noChangeAspect="1"/>
          </p:cNvPicPr>
          <p:nvPr/>
        </p:nvPicPr>
        <p:blipFill>
          <a:blip r:embed="rId3"/>
          <a:stretch>
            <a:fillRect/>
          </a:stretch>
        </p:blipFill>
        <p:spPr>
          <a:xfrm>
            <a:off x="6096000" y="1412776"/>
            <a:ext cx="1310288" cy="466846"/>
          </a:xfrm>
          <a:prstGeom prst="rect">
            <a:avLst/>
          </a:prstGeom>
        </p:spPr>
      </p:pic>
    </p:spTree>
    <p:extLst>
      <p:ext uri="{BB962C8B-B14F-4D97-AF65-F5344CB8AC3E}">
        <p14:creationId xmlns:p14="http://schemas.microsoft.com/office/powerpoint/2010/main" val="4261173435"/>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1">
            <a:extLst>
              <a:ext uri="{FF2B5EF4-FFF2-40B4-BE49-F238E27FC236}">
                <a16:creationId xmlns:a16="http://schemas.microsoft.com/office/drawing/2014/main" id="{847DE660-B09F-BC70-91F3-CF5F6BB844A0}"/>
              </a:ext>
            </a:extLst>
          </p:cNvPr>
          <p:cNvPicPr>
            <a:picLocks noChangeAspect="1"/>
          </p:cNvPicPr>
          <p:nvPr/>
        </p:nvPicPr>
        <p:blipFill>
          <a:blip r:embed="rId2"/>
          <a:stretch>
            <a:fillRect/>
          </a:stretch>
        </p:blipFill>
        <p:spPr>
          <a:xfrm>
            <a:off x="5951984" y="1262105"/>
            <a:ext cx="5867739" cy="4795360"/>
          </a:xfrm>
          <a:prstGeom prst="rect">
            <a:avLst/>
          </a:prstGeom>
        </p:spPr>
      </p:pic>
      <p:sp>
        <p:nvSpPr>
          <p:cNvPr id="2" name="1 Título"/>
          <p:cNvSpPr>
            <a:spLocks noGrp="1"/>
          </p:cNvSpPr>
          <p:nvPr>
            <p:ph type="title"/>
          </p:nvPr>
        </p:nvSpPr>
        <p:spPr/>
        <p:txBody>
          <a:bodyPr/>
          <a:lstStyle/>
          <a:p>
            <a:r>
              <a:rPr lang="es-ES">
                <a:latin typeface="Arial Rounded MT Bold" pitchFamily="34" charset="0"/>
              </a:rPr>
              <a:t>BabyIAXO</a:t>
            </a:r>
            <a:endParaRPr lang="es-ES"/>
          </a:p>
        </p:txBody>
      </p:sp>
      <p:sp>
        <p:nvSpPr>
          <p:cNvPr id="15" name="2 Marcador de contenido"/>
          <p:cNvSpPr txBox="1">
            <a:spLocks/>
          </p:cNvSpPr>
          <p:nvPr/>
        </p:nvSpPr>
        <p:spPr bwMode="auto">
          <a:xfrm>
            <a:off x="263352" y="1340768"/>
            <a:ext cx="4680520" cy="41563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 typeface="Arial" pitchFamily="34" charset="0"/>
              <a:buChar char="•"/>
              <a:defRPr/>
            </a:pPr>
            <a:r>
              <a:rPr lang="en-US" sz="2000">
                <a:solidFill>
                  <a:srgbClr val="FF0000"/>
                </a:solidFill>
                <a:latin typeface="Arial Rounded MT Bold" pitchFamily="34" charset="0"/>
                <a:cs typeface="+mn-cs"/>
                <a:sym typeface="Wingdings" pitchFamily="2" charset="2"/>
              </a:rPr>
              <a:t>Prototype:</a:t>
            </a:r>
            <a:r>
              <a:rPr lang="en-US" sz="2000" b="0">
                <a:solidFill>
                  <a:srgbClr val="FF0000"/>
                </a:solidFill>
                <a:latin typeface="Arial Rounded MT Bold" pitchFamily="34" charset="0"/>
                <a:cs typeface="+mn-cs"/>
                <a:sym typeface="Wingdings" pitchFamily="2" charset="2"/>
              </a:rPr>
              <a:t> </a:t>
            </a:r>
            <a:r>
              <a:rPr lang="en-US" sz="2000" b="0">
                <a:latin typeface="Arial Rounded MT Bold" pitchFamily="34" charset="0"/>
                <a:cs typeface="+mn-cs"/>
                <a:sym typeface="Wingdings" pitchFamily="2" charset="2"/>
              </a:rPr>
              <a:t>Intermediate experimental stage before IAXO</a:t>
            </a:r>
          </a:p>
          <a:p>
            <a:pPr marL="800100" lvl="1" indent="-342900" eaLnBrk="0" hangingPunct="0">
              <a:spcBef>
                <a:spcPct val="20000"/>
              </a:spcBef>
              <a:buFont typeface="Arial" pitchFamily="34" charset="0"/>
              <a:buChar char="•"/>
              <a:defRPr/>
            </a:pPr>
            <a:r>
              <a:rPr lang="es-ES" sz="2000" b="0" err="1">
                <a:latin typeface="Arial Rounded MT Bold" pitchFamily="34" charset="0"/>
                <a:sym typeface="Wingdings" pitchFamily="2" charset="2"/>
              </a:rPr>
              <a:t>Two</a:t>
            </a:r>
            <a:r>
              <a:rPr lang="es-ES" sz="2000" b="0">
                <a:latin typeface="Arial Rounded MT Bold" pitchFamily="34" charset="0"/>
                <a:sym typeface="Wingdings" pitchFamily="2" charset="2"/>
              </a:rPr>
              <a:t> bores of </a:t>
            </a:r>
            <a:r>
              <a:rPr lang="en-US" sz="2000" b="0">
                <a:latin typeface="Arial Rounded MT Bold" pitchFamily="34" charset="0"/>
                <a:sym typeface="Wingdings" pitchFamily="2" charset="2"/>
              </a:rPr>
              <a:t>dimensions similar to final IAXO bores  detection lines representative of final ones.</a:t>
            </a:r>
          </a:p>
          <a:p>
            <a:pPr marL="800100" lvl="1" indent="-342900" eaLnBrk="0" hangingPunct="0">
              <a:spcBef>
                <a:spcPct val="20000"/>
              </a:spcBef>
              <a:buFont typeface="Arial" pitchFamily="34" charset="0"/>
              <a:buChar char="•"/>
              <a:defRPr/>
            </a:pPr>
            <a:r>
              <a:rPr lang="en-US" sz="2000" b="0">
                <a:latin typeface="Arial Rounded MT Bold" pitchFamily="34" charset="0"/>
                <a:sym typeface="Wingdings" pitchFamily="2" charset="2"/>
              </a:rPr>
              <a:t>Magnet will test design options of final IAXO magnet</a:t>
            </a:r>
          </a:p>
          <a:p>
            <a:pPr marL="800100" lvl="1" indent="-342900" eaLnBrk="0" hangingPunct="0">
              <a:spcBef>
                <a:spcPct val="20000"/>
              </a:spcBef>
              <a:buFont typeface="Arial" pitchFamily="34" charset="0"/>
              <a:buChar char="•"/>
              <a:defRPr/>
            </a:pPr>
            <a:r>
              <a:rPr lang="en-US" sz="2000" b="0">
                <a:latin typeface="Arial Rounded MT Bold" pitchFamily="34" charset="0"/>
                <a:sym typeface="Wingdings" pitchFamily="2" charset="2"/>
              </a:rPr>
              <a:t>Test &amp; improve all systems. Risk mitigation for full IAXO</a:t>
            </a:r>
            <a:endParaRPr lang="en-US" sz="2000">
              <a:solidFill>
                <a:srgbClr val="FF0000"/>
              </a:solidFill>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r>
              <a:rPr lang="en-US" sz="2000">
                <a:solidFill>
                  <a:srgbClr val="FF0000"/>
                </a:solidFill>
                <a:latin typeface="Arial Rounded MT Bold" pitchFamily="34" charset="0"/>
                <a:cs typeface="+mn-cs"/>
                <a:sym typeface="Wingdings" pitchFamily="2" charset="2"/>
              </a:rPr>
              <a:t>Physics:</a:t>
            </a:r>
            <a:r>
              <a:rPr lang="en-US" sz="2000" b="0">
                <a:latin typeface="Arial Rounded MT Bold" pitchFamily="34" charset="0"/>
                <a:cs typeface="+mn-cs"/>
                <a:sym typeface="Wingdings" pitchFamily="2" charset="2"/>
              </a:rPr>
              <a:t> will also produce relevant physics outcome </a:t>
            </a:r>
          </a:p>
          <a:p>
            <a:pPr lvl="1" eaLnBrk="0" hangingPunct="0">
              <a:spcBef>
                <a:spcPct val="20000"/>
              </a:spcBef>
              <a:defRPr/>
            </a:pPr>
            <a:r>
              <a:rPr lang="en-US" sz="1400" b="0">
                <a:latin typeface="Arial Rounded MT Bold" pitchFamily="34" charset="0"/>
                <a:cs typeface="+mn-cs"/>
                <a:sym typeface="Wingdings" pitchFamily="2" charset="2"/>
              </a:rPr>
              <a:t> </a:t>
            </a:r>
            <a:r>
              <a:rPr lang="en-US" sz="1600" b="0">
                <a:solidFill>
                  <a:srgbClr val="00B050"/>
                </a:solidFill>
                <a:latin typeface="Arial Rounded MT Bold" pitchFamily="34" charset="0"/>
                <a:cs typeface="+mn-cs"/>
                <a:sym typeface="Wingdings" pitchFamily="2" charset="2"/>
              </a:rPr>
              <a:t>(~100 times larger FOM than CAST)</a:t>
            </a:r>
            <a:endParaRPr lang="en-US" sz="1400" b="0">
              <a:solidFill>
                <a:srgbClr val="00B050"/>
              </a:solidFill>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s-ES" sz="2000" b="0">
              <a:latin typeface="Arial Rounded MT Bold" pitchFamily="34" charset="0"/>
              <a:cs typeface="+mn-cs"/>
              <a:sym typeface="Wingdings" pitchFamily="2" charset="2"/>
            </a:endParaRPr>
          </a:p>
        </p:txBody>
      </p:sp>
      <p:sp>
        <p:nvSpPr>
          <p:cNvPr id="17" name="16 Rectángulo"/>
          <p:cNvSpPr/>
          <p:nvPr/>
        </p:nvSpPr>
        <p:spPr>
          <a:xfrm>
            <a:off x="9984432" y="5497487"/>
            <a:ext cx="1675459" cy="307777"/>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1400" b="0">
                <a:latin typeface="Arial Rounded MT Bold" pitchFamily="34" charset="0"/>
              </a:rPr>
              <a:t>~100x CAST SNR</a:t>
            </a:r>
            <a:endParaRPr lang="es-ES" sz="1400" baseline="30000"/>
          </a:p>
        </p:txBody>
      </p:sp>
      <p:sp>
        <p:nvSpPr>
          <p:cNvPr id="18" name="6 Rectángulo">
            <a:extLst>
              <a:ext uri="{FF2B5EF4-FFF2-40B4-BE49-F238E27FC236}">
                <a16:creationId xmlns:a16="http://schemas.microsoft.com/office/drawing/2014/main" id="{A864583B-44A2-2C4E-9C88-8D46423463F7}"/>
              </a:ext>
            </a:extLst>
          </p:cNvPr>
          <p:cNvSpPr/>
          <p:nvPr/>
        </p:nvSpPr>
        <p:spPr>
          <a:xfrm>
            <a:off x="6096000" y="1375465"/>
            <a:ext cx="2844800" cy="46935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S" sz="1400" b="0" dirty="0">
                <a:latin typeface="Arial Rounded MT Bold" pitchFamily="34" charset="0"/>
                <a:sym typeface="Wingdings" pitchFamily="2" charset="2"/>
              </a:rPr>
              <a:t>BabyIAXO conceptual </a:t>
            </a:r>
            <a:r>
              <a:rPr lang="es-ES" sz="1400" b="0" dirty="0" err="1">
                <a:latin typeface="Arial Rounded MT Bold" pitchFamily="34" charset="0"/>
                <a:sym typeface="Wingdings" pitchFamily="2" charset="2"/>
              </a:rPr>
              <a:t>design</a:t>
            </a:r>
            <a:r>
              <a:rPr lang="es-ES" sz="1400" b="0" dirty="0">
                <a:latin typeface="Arial Rounded MT Bold" pitchFamily="34" charset="0"/>
                <a:sym typeface="Wingdings" pitchFamily="2" charset="2"/>
              </a:rPr>
              <a:t> </a:t>
            </a:r>
          </a:p>
          <a:p>
            <a:pPr algn="ctr"/>
            <a:r>
              <a:rPr lang="es-ES" sz="1050" b="0" dirty="0">
                <a:solidFill>
                  <a:srgbClr val="C00000"/>
                </a:solidFill>
                <a:latin typeface="Arial Rounded MT Bold" pitchFamily="34" charset="0"/>
                <a:sym typeface="Wingdings" pitchFamily="2" charset="2"/>
              </a:rPr>
              <a:t>JHEP 05 (2021) 137</a:t>
            </a:r>
          </a:p>
        </p:txBody>
      </p:sp>
      <p:pic>
        <p:nvPicPr>
          <p:cNvPr id="6" name="Imagen 15">
            <a:extLst>
              <a:ext uri="{FF2B5EF4-FFF2-40B4-BE49-F238E27FC236}">
                <a16:creationId xmlns:a16="http://schemas.microsoft.com/office/drawing/2014/main" id="{C61B39A6-2BAD-EF68-9CCE-3B54606E944D}"/>
              </a:ext>
            </a:extLst>
          </p:cNvPr>
          <p:cNvPicPr>
            <a:picLocks noChangeAspect="1"/>
          </p:cNvPicPr>
          <p:nvPr/>
        </p:nvPicPr>
        <p:blipFill>
          <a:blip r:embed="rId3"/>
          <a:stretch>
            <a:fillRect/>
          </a:stretch>
        </p:blipFill>
        <p:spPr>
          <a:xfrm>
            <a:off x="9696400" y="4664580"/>
            <a:ext cx="1578193" cy="562299"/>
          </a:xfrm>
          <a:prstGeom prst="rect">
            <a:avLst/>
          </a:prstGeom>
        </p:spPr>
      </p:pic>
      <p:sp>
        <p:nvSpPr>
          <p:cNvPr id="16" name="Marcador de fecha 1"/>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9" name="Marcador de pie de página 2"/>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0" name="Marcador de número de diapositiva 3"/>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129</a:t>
            </a:fld>
            <a:endParaRPr lang="es-ES"/>
          </a:p>
        </p:txBody>
      </p:sp>
      <p:sp>
        <p:nvSpPr>
          <p:cNvPr id="21" name="Rectángulo 20">
            <a:extLst>
              <a:ext uri="{FF2B5EF4-FFF2-40B4-BE49-F238E27FC236}">
                <a16:creationId xmlns:a16="http://schemas.microsoft.com/office/drawing/2014/main" id="{65502B1C-2D4E-7346-B78D-DA06231FD178}"/>
              </a:ext>
            </a:extLst>
          </p:cNvPr>
          <p:cNvSpPr/>
          <p:nvPr/>
        </p:nvSpPr>
        <p:spPr>
          <a:xfrm>
            <a:off x="6127576" y="1916832"/>
            <a:ext cx="2632720" cy="646331"/>
          </a:xfrm>
          <a:prstGeom prst="rect">
            <a:avLst/>
          </a:prstGeom>
          <a:solidFill>
            <a:schemeClr val="bg1"/>
          </a:solidFill>
        </p:spPr>
        <p:txBody>
          <a:bodyPr wrap="square">
            <a:spAutoFit/>
          </a:bodyPr>
          <a:lstStyle/>
          <a:p>
            <a:r>
              <a:rPr lang="en-GB" dirty="0" smtClean="0">
                <a:latin typeface="Arial Rounded MT Bold" panose="020F0704030504030204" pitchFamily="34" charset="77"/>
              </a:rPr>
              <a:t>Now under construction at DESY</a:t>
            </a:r>
            <a:endParaRPr lang="en-GB" dirty="0">
              <a:solidFill>
                <a:srgbClr val="FF0000"/>
              </a:solidFill>
              <a:latin typeface="Arial Rounded MT Bold" panose="020F0704030504030204" pitchFamily="34" charset="77"/>
            </a:endParaRPr>
          </a:p>
        </p:txBody>
      </p:sp>
    </p:spTree>
    <p:extLst>
      <p:ext uri="{BB962C8B-B14F-4D97-AF65-F5344CB8AC3E}">
        <p14:creationId xmlns:p14="http://schemas.microsoft.com/office/powerpoint/2010/main" val="1391479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latin typeface="Arial Rounded MT Bold" pitchFamily="34" charset="0"/>
              </a:rPr>
              <a:t>The axion</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13</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7" name="Rectangle 3"/>
              <p:cNvSpPr txBox="1">
                <a:spLocks noChangeArrowheads="1"/>
              </p:cNvSpPr>
              <p:nvPr/>
            </p:nvSpPr>
            <p:spPr bwMode="auto">
              <a:xfrm>
                <a:off x="539552" y="1417638"/>
                <a:ext cx="5556448" cy="43156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US" sz="2400" b="1" dirty="0">
                    <a:solidFill>
                      <a:srgbClr val="C00000"/>
                    </a:solidFill>
                    <a:latin typeface="Arial Rounded MT Bold" pitchFamily="34" charset="0"/>
                  </a:rPr>
                  <a:t>Basic properties:</a:t>
                </a:r>
              </a:p>
              <a:p>
                <a:pPr lvl="1" eaLnBrk="1" hangingPunct="1">
                  <a:defRPr/>
                </a:pPr>
                <a:r>
                  <a:rPr lang="en-US" sz="2000" b="0" dirty="0" err="1">
                    <a:latin typeface="Arial Rounded MT Bold" pitchFamily="34" charset="0"/>
                  </a:rPr>
                  <a:t>Pseudoscalar</a:t>
                </a:r>
                <a:r>
                  <a:rPr lang="en-US" sz="2000" b="0" dirty="0">
                    <a:latin typeface="Arial Rounded MT Bold" pitchFamily="34" charset="0"/>
                  </a:rPr>
                  <a:t> particle</a:t>
                </a:r>
              </a:p>
              <a:p>
                <a:pPr lvl="1" eaLnBrk="1" hangingPunct="1">
                  <a:defRPr/>
                </a:pPr>
                <a:r>
                  <a:rPr lang="en-US" sz="2000" b="0" dirty="0">
                    <a:latin typeface="Arial Rounded MT Bold" pitchFamily="34" charset="0"/>
                  </a:rPr>
                  <a:t>Neutral</a:t>
                </a:r>
              </a:p>
              <a:p>
                <a:pPr lvl="1" eaLnBrk="1" hangingPunct="1">
                  <a:defRPr/>
                </a:pPr>
                <a:r>
                  <a:rPr lang="en-US" sz="2000" b="0" dirty="0">
                    <a:latin typeface="Arial Rounded MT Bold" pitchFamily="34" charset="0"/>
                  </a:rPr>
                  <a:t>Gets very small mass through mixing with </a:t>
                </a:r>
                <a:r>
                  <a:rPr lang="en-US" sz="2000" b="0" dirty="0" err="1">
                    <a:latin typeface="Arial Rounded MT Bold" pitchFamily="34" charset="0"/>
                  </a:rPr>
                  <a:t>pions</a:t>
                </a:r>
                <a:endParaRPr lang="en-US" sz="2000" b="0" dirty="0">
                  <a:solidFill>
                    <a:srgbClr val="FFFF00"/>
                  </a:solidFill>
                  <a:latin typeface="Arial Rounded MT Bold" pitchFamily="34" charset="0"/>
                </a:endParaRPr>
              </a:p>
              <a:p>
                <a:pPr lvl="1" eaLnBrk="1" hangingPunct="1">
                  <a:defRPr/>
                </a:pPr>
                <a:r>
                  <a:rPr lang="en-US" sz="2000" b="0" dirty="0">
                    <a:latin typeface="Arial Rounded MT Bold" pitchFamily="34" charset="0"/>
                  </a:rPr>
                  <a:t>Stable (for practical purposes)</a:t>
                </a:r>
                <a:r>
                  <a:rPr lang="en-US" sz="2000" b="0" dirty="0">
                    <a:solidFill>
                      <a:srgbClr val="FFFF00"/>
                    </a:solidFill>
                    <a:latin typeface="Arial Rounded MT Bold" pitchFamily="34" charset="0"/>
                  </a:rPr>
                  <a:t>. </a:t>
                </a:r>
              </a:p>
              <a:p>
                <a:pPr lvl="1" eaLnBrk="1" hangingPunct="1">
                  <a:defRPr/>
                </a:pPr>
                <a:r>
                  <a:rPr lang="en-US" sz="2000" b="0" dirty="0">
                    <a:latin typeface="Arial Rounded MT Bold" pitchFamily="34" charset="0"/>
                  </a:rPr>
                  <a:t>Phenomenology driven by the PQ scale </a:t>
                </a:r>
                <a14:m>
                  <m:oMath xmlns:m="http://schemas.openxmlformats.org/officeDocument/2006/math">
                    <m:sSub>
                      <m:sSubPr>
                        <m:ctrlPr>
                          <a:rPr lang="es-ES" sz="2000" b="0" i="1" dirty="0" smtClean="0">
                            <a:solidFill>
                              <a:schemeClr val="tx1"/>
                            </a:solidFill>
                            <a:latin typeface="Cambria Math" panose="02040503050406030204" pitchFamily="18" charset="0"/>
                            <a:cs typeface="Times New Roman" pitchFamily="18" charset="0"/>
                          </a:rPr>
                        </m:ctrlPr>
                      </m:sSubPr>
                      <m:e>
                        <m:r>
                          <a:rPr lang="es-ES" sz="2000" b="0" i="1" dirty="0">
                            <a:solidFill>
                              <a:schemeClr val="tx1"/>
                            </a:solidFill>
                            <a:latin typeface="Cambria Math" panose="02040503050406030204" pitchFamily="18" charset="0"/>
                            <a:cs typeface="Times New Roman" pitchFamily="18" charset="0"/>
                          </a:rPr>
                          <m:t>𝑓</m:t>
                        </m:r>
                      </m:e>
                      <m:sub>
                        <m:r>
                          <a:rPr lang="es-ES" sz="2000" b="0" i="1" dirty="0">
                            <a:solidFill>
                              <a:schemeClr val="tx1"/>
                            </a:solidFill>
                            <a:latin typeface="Cambria Math" panose="02040503050406030204" pitchFamily="18" charset="0"/>
                            <a:cs typeface="Times New Roman" pitchFamily="18" charset="0"/>
                          </a:rPr>
                          <m:t>𝐴</m:t>
                        </m:r>
                      </m:sub>
                    </m:sSub>
                  </m:oMath>
                </a14:m>
                <a:r>
                  <a:rPr lang="en-US" sz="2000" b="0" dirty="0">
                    <a:solidFill>
                      <a:schemeClr val="tx1"/>
                    </a:solidFill>
                    <a:latin typeface="Arial Rounded MT Bold" pitchFamily="34" charset="0"/>
                  </a:rPr>
                  <a:t>. (couplings inversely proportional to </a:t>
                </a:r>
                <a14:m>
                  <m:oMath xmlns:m="http://schemas.openxmlformats.org/officeDocument/2006/math">
                    <m:sSub>
                      <m:sSubPr>
                        <m:ctrlPr>
                          <a:rPr lang="es-ES" sz="2000" b="0" i="1" dirty="0">
                            <a:solidFill>
                              <a:schemeClr val="tx1"/>
                            </a:solidFill>
                            <a:latin typeface="Cambria Math" panose="02040503050406030204" pitchFamily="18" charset="0"/>
                            <a:cs typeface="Times New Roman" pitchFamily="18" charset="0"/>
                          </a:rPr>
                        </m:ctrlPr>
                      </m:sSubPr>
                      <m:e>
                        <m:r>
                          <a:rPr lang="es-ES" sz="2000" b="0" i="1" dirty="0">
                            <a:solidFill>
                              <a:schemeClr val="tx1"/>
                            </a:solidFill>
                            <a:latin typeface="Cambria Math" panose="02040503050406030204" pitchFamily="18" charset="0"/>
                            <a:cs typeface="Times New Roman" pitchFamily="18" charset="0"/>
                          </a:rPr>
                          <m:t>𝑓</m:t>
                        </m:r>
                      </m:e>
                      <m:sub>
                        <m:r>
                          <a:rPr lang="es-ES" sz="2000" b="0" i="1" dirty="0">
                            <a:solidFill>
                              <a:schemeClr val="tx1"/>
                            </a:solidFill>
                            <a:latin typeface="Cambria Math" panose="02040503050406030204" pitchFamily="18" charset="0"/>
                            <a:cs typeface="Times New Roman" pitchFamily="18" charset="0"/>
                          </a:rPr>
                          <m:t>𝐴</m:t>
                        </m:r>
                      </m:sub>
                    </m:sSub>
                  </m:oMath>
                </a14:m>
                <a:r>
                  <a:rPr lang="en-US" sz="2000" b="0" dirty="0">
                    <a:solidFill>
                      <a:schemeClr val="tx1"/>
                    </a:solidFill>
                    <a:latin typeface="Arial Rounded MT Bold" pitchFamily="34" charset="0"/>
                  </a:rPr>
                  <a:t>)</a:t>
                </a:r>
                <a:endParaRPr lang="en-US" sz="2000" b="0" dirty="0">
                  <a:latin typeface="Arial Rounded MT Bold" pitchFamily="34" charset="0"/>
                </a:endParaRPr>
              </a:p>
              <a:p>
                <a:pPr eaLnBrk="1" hangingPunct="1">
                  <a:defRPr/>
                </a:pPr>
                <a:endParaRPr lang="en-US" sz="2400" b="0" dirty="0">
                  <a:latin typeface="Arial Rounded MT Bold" pitchFamily="34" charset="0"/>
                </a:endParaRPr>
              </a:p>
            </p:txBody>
          </p:sp>
        </mc:Choice>
        <mc:Fallback xmlns="">
          <p:sp>
            <p:nvSpPr>
              <p:cNvPr id="7" name="Rectangle 3"/>
              <p:cNvSpPr txBox="1">
                <a:spLocks noRot="1" noChangeAspect="1" noMove="1" noResize="1" noEditPoints="1" noAdjustHandles="1" noChangeArrowheads="1" noChangeShapeType="1" noTextEdit="1"/>
              </p:cNvSpPr>
              <p:nvPr/>
            </p:nvSpPr>
            <p:spPr bwMode="auto">
              <a:xfrm>
                <a:off x="539552" y="1417638"/>
                <a:ext cx="5556448" cy="4315619"/>
              </a:xfrm>
              <a:prstGeom prst="rect">
                <a:avLst/>
              </a:prstGeom>
              <a:blipFill>
                <a:blip r:embed="rId3"/>
                <a:stretch>
                  <a:fillRect l="-1537" t="-1132" r="-110"/>
                </a:stretch>
              </a:blipFill>
              <a:ln w="9525">
                <a:noFill/>
                <a:miter lim="800000"/>
                <a:headEnd/>
                <a:tailEnd/>
              </a:ln>
            </p:spPr>
            <p:txBody>
              <a:bodyPr/>
              <a:lstStyle/>
              <a:p>
                <a:r>
                  <a:rPr lang="en-US">
                    <a:noFill/>
                  </a:rPr>
                  <a:t> </a:t>
                </a:r>
              </a:p>
            </p:txBody>
          </p:sp>
        </mc:Fallback>
      </mc:AlternateContent>
      <p:pic>
        <p:nvPicPr>
          <p:cNvPr id="14" name="Imagen 13"/>
          <p:cNvPicPr>
            <a:picLocks noChangeAspect="1"/>
          </p:cNvPicPr>
          <p:nvPr/>
        </p:nvPicPr>
        <p:blipFill>
          <a:blip r:embed="rId4"/>
          <a:stretch>
            <a:fillRect/>
          </a:stretch>
        </p:blipFill>
        <p:spPr>
          <a:xfrm>
            <a:off x="6807659" y="4129444"/>
            <a:ext cx="4293668" cy="1028585"/>
          </a:xfrm>
          <a:prstGeom prst="rect">
            <a:avLst/>
          </a:prstGeom>
        </p:spPr>
      </p:pic>
      <p:pic>
        <p:nvPicPr>
          <p:cNvPr id="13" name="Picture 12">
            <a:extLst>
              <a:ext uri="{FF2B5EF4-FFF2-40B4-BE49-F238E27FC236}">
                <a16:creationId xmlns:a16="http://schemas.microsoft.com/office/drawing/2014/main" id="{77C06054-F54A-E24E-B527-1ABBF40C2211}"/>
              </a:ext>
            </a:extLst>
          </p:cNvPr>
          <p:cNvPicPr>
            <a:picLocks noChangeAspect="1"/>
          </p:cNvPicPr>
          <p:nvPr/>
        </p:nvPicPr>
        <p:blipFill>
          <a:blip r:embed="rId5"/>
          <a:stretch>
            <a:fillRect/>
          </a:stretch>
        </p:blipFill>
        <p:spPr>
          <a:xfrm>
            <a:off x="6744072" y="1266421"/>
            <a:ext cx="4610100" cy="1320800"/>
          </a:xfrm>
          <a:prstGeom prst="rect">
            <a:avLst/>
          </a:prstGeom>
        </p:spPr>
      </p:pic>
      <p:sp>
        <p:nvSpPr>
          <p:cNvPr id="16" name="Rectangle 9">
            <a:extLst>
              <a:ext uri="{FF2B5EF4-FFF2-40B4-BE49-F238E27FC236}">
                <a16:creationId xmlns:a16="http://schemas.microsoft.com/office/drawing/2014/main" id="{E037154F-3D3E-AC4A-A4F3-73EA382A4485}"/>
              </a:ext>
            </a:extLst>
          </p:cNvPr>
          <p:cNvSpPr>
            <a:spLocks noChangeArrowheads="1"/>
          </p:cNvSpPr>
          <p:nvPr/>
        </p:nvSpPr>
        <p:spPr bwMode="auto">
          <a:xfrm>
            <a:off x="7323861" y="2884337"/>
            <a:ext cx="3450521" cy="400110"/>
          </a:xfrm>
          <a:prstGeom prst="rect">
            <a:avLst/>
          </a:prstGeom>
          <a:noFill/>
          <a:ln w="9525" algn="ctr">
            <a:noFill/>
            <a:miter lim="800000"/>
            <a:headEnd/>
            <a:tailEnd/>
          </a:ln>
        </p:spPr>
        <p:txBody>
          <a:bodyPr wrap="square">
            <a:spAutoFit/>
          </a:bodyPr>
          <a:lstStyle/>
          <a:p>
            <a:pPr marL="342900" indent="-342900" algn="ctr" eaLnBrk="0" hangingPunct="0">
              <a:buClr>
                <a:srgbClr val="FFFF00"/>
              </a:buClr>
              <a:buFont typeface="Wingdings" pitchFamily="2" charset="2"/>
              <a:buNone/>
            </a:pPr>
            <a:r>
              <a:rPr lang="en-US" sz="2000" b="0" dirty="0">
                <a:latin typeface="Arial Rounded MT Bold" pitchFamily="34" charset="0"/>
              </a:rPr>
              <a:t>axion field</a:t>
            </a:r>
            <a:endParaRPr lang="es-ES_tradnl" sz="2000" b="0" dirty="0">
              <a:latin typeface="Arial Rounded MT Bold" pitchFamily="34" charset="0"/>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AF765BC-8E4D-5E46-8DFE-6B57E3002C2D}"/>
                  </a:ext>
                </a:extLst>
              </p:cNvPr>
              <p:cNvSpPr/>
              <p:nvPr/>
            </p:nvSpPr>
            <p:spPr>
              <a:xfrm>
                <a:off x="6600056" y="5363925"/>
                <a:ext cx="4896543" cy="830997"/>
              </a:xfrm>
              <a:prstGeom prst="rect">
                <a:avLst/>
              </a:prstGeom>
            </p:spPr>
            <p:txBody>
              <a:bodyPr wrap="square">
                <a:spAutoFit/>
              </a:bodyPr>
              <a:lstStyle/>
              <a:p>
                <a:r>
                  <a:rPr lang="en-US" sz="1600" b="0" dirty="0">
                    <a:latin typeface="Arial Rounded MT Bold" pitchFamily="34" charset="0"/>
                  </a:rPr>
                  <a:t>Axion mass is a QCD effect, and thus fully determined (in principle) apart from the dependency on </a:t>
                </a:r>
                <a14:m>
                  <m:oMath xmlns:m="http://schemas.openxmlformats.org/officeDocument/2006/math">
                    <m:r>
                      <a:rPr lang="es-ES" sz="1600" i="1" dirty="0">
                        <a:solidFill>
                          <a:srgbClr val="C00000"/>
                        </a:solidFill>
                        <a:latin typeface="Cambria Math" panose="02040503050406030204" pitchFamily="18" charset="0"/>
                        <a:cs typeface="Times New Roman" pitchFamily="18" charset="0"/>
                      </a:rPr>
                      <m:t>𝑓</m:t>
                    </m:r>
                    <m:r>
                      <a:rPr lang="es-ES" sz="1600" b="0" i="1" baseline="-25000" dirty="0">
                        <a:solidFill>
                          <a:srgbClr val="C00000"/>
                        </a:solidFill>
                        <a:latin typeface="Cambria Math" panose="02040503050406030204" pitchFamily="18" charset="0"/>
                        <a:cs typeface="Times New Roman" pitchFamily="18" charset="0"/>
                      </a:rPr>
                      <m:t>𝐴</m:t>
                    </m:r>
                  </m:oMath>
                </a14:m>
                <a:endParaRPr lang="en-ES" sz="1600" i="1" baseline="-25000" dirty="0">
                  <a:latin typeface="Times New Roman" panose="02020603050405020304" pitchFamily="18"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0AF765BC-8E4D-5E46-8DFE-6B57E3002C2D}"/>
                  </a:ext>
                </a:extLst>
              </p:cNvPr>
              <p:cNvSpPr>
                <a:spLocks noRot="1" noChangeAspect="1" noMove="1" noResize="1" noEditPoints="1" noAdjustHandles="1" noChangeArrowheads="1" noChangeShapeType="1" noTextEdit="1"/>
              </p:cNvSpPr>
              <p:nvPr/>
            </p:nvSpPr>
            <p:spPr>
              <a:xfrm>
                <a:off x="6600056" y="5363925"/>
                <a:ext cx="4896543" cy="830997"/>
              </a:xfrm>
              <a:prstGeom prst="rect">
                <a:avLst/>
              </a:prstGeom>
              <a:blipFill>
                <a:blip r:embed="rId6"/>
                <a:stretch>
                  <a:fillRect l="-775" t="-3030" b="-7576"/>
                </a:stretch>
              </a:blipFill>
            </p:spPr>
            <p:txBody>
              <a:bodyPr/>
              <a:lstStyle/>
              <a:p>
                <a:r>
                  <a:rPr lang="en-ES">
                    <a:noFill/>
                  </a:rPr>
                  <a:t> </a:t>
                </a:r>
              </a:p>
            </p:txBody>
          </p:sp>
        </mc:Fallback>
      </mc:AlternateContent>
      <p:sp>
        <p:nvSpPr>
          <p:cNvPr id="18" name="Rectangle 17">
            <a:extLst>
              <a:ext uri="{FF2B5EF4-FFF2-40B4-BE49-F238E27FC236}">
                <a16:creationId xmlns:a16="http://schemas.microsoft.com/office/drawing/2014/main" id="{70C72E3F-34BB-6A4A-8FB1-AC985BE92E67}"/>
              </a:ext>
            </a:extLst>
          </p:cNvPr>
          <p:cNvSpPr/>
          <p:nvPr/>
        </p:nvSpPr>
        <p:spPr>
          <a:xfrm>
            <a:off x="695402" y="5213807"/>
            <a:ext cx="4896543" cy="830997"/>
          </a:xfrm>
          <a:prstGeom prst="rect">
            <a:avLst/>
          </a:prstGeom>
        </p:spPr>
        <p:txBody>
          <a:bodyPr wrap="square">
            <a:spAutoFit/>
          </a:bodyPr>
          <a:lstStyle/>
          <a:p>
            <a:r>
              <a:rPr lang="en-US" sz="1600" b="0" dirty="0">
                <a:solidFill>
                  <a:srgbClr val="00B050"/>
                </a:solidFill>
                <a:latin typeface="Arial Rounded MT Bold" pitchFamily="34" charset="0"/>
              </a:rPr>
              <a:t>Note on notation: uppercase  </a:t>
            </a:r>
            <a:r>
              <a:rPr lang="en-US" sz="1600" b="0" i="1" dirty="0">
                <a:solidFill>
                  <a:srgbClr val="00B050"/>
                </a:solidFill>
                <a:latin typeface="Times New Roman" panose="02020603050405020304" pitchFamily="18" charset="0"/>
                <a:cs typeface="Times New Roman" panose="02020603050405020304" pitchFamily="18" charset="0"/>
              </a:rPr>
              <a:t>A</a:t>
            </a:r>
            <a:r>
              <a:rPr lang="en-US" sz="1600" b="0" dirty="0">
                <a:solidFill>
                  <a:srgbClr val="00B050"/>
                </a:solidFill>
                <a:latin typeface="Arial Rounded MT Bold" pitchFamily="34" charset="0"/>
              </a:rPr>
              <a:t> when we refer to QCD axion; lowercase  </a:t>
            </a:r>
            <a:r>
              <a:rPr lang="en-US" sz="1600" b="0" i="1" dirty="0">
                <a:solidFill>
                  <a:srgbClr val="00B050"/>
                </a:solidFill>
                <a:latin typeface="Times New Roman" panose="02020603050405020304" pitchFamily="18" charset="0"/>
                <a:cs typeface="Times New Roman" panose="02020603050405020304" pitchFamily="18" charset="0"/>
              </a:rPr>
              <a:t>a</a:t>
            </a:r>
            <a:r>
              <a:rPr lang="en-US" sz="1600" b="0" dirty="0">
                <a:solidFill>
                  <a:srgbClr val="00B050"/>
                </a:solidFill>
                <a:latin typeface="Arial Rounded MT Bold" pitchFamily="34" charset="0"/>
              </a:rPr>
              <a:t> when we refer to more generic axion-like particles</a:t>
            </a:r>
            <a:endParaRPr lang="en-ES" sz="1600" i="1" baseline="-25000" dirty="0">
              <a:solidFill>
                <a:srgbClr val="00B050"/>
              </a:solidFill>
              <a:latin typeface="Times New Roman" panose="02020603050405020304" pitchFamily="18" charset="0"/>
              <a:cs typeface="Times New Roman" panose="02020603050405020304" pitchFamily="18" charset="0"/>
            </a:endParaRPr>
          </a:p>
        </p:txBody>
      </p:sp>
      <p:sp>
        <p:nvSpPr>
          <p:cNvPr id="19" name="Line 8">
            <a:extLst>
              <a:ext uri="{FF2B5EF4-FFF2-40B4-BE49-F238E27FC236}">
                <a16:creationId xmlns:a16="http://schemas.microsoft.com/office/drawing/2014/main" id="{996FB63F-3932-9A44-8D27-3D65738D7F8E}"/>
              </a:ext>
            </a:extLst>
          </p:cNvPr>
          <p:cNvSpPr>
            <a:spLocks noChangeShapeType="1"/>
          </p:cNvSpPr>
          <p:nvPr/>
        </p:nvSpPr>
        <p:spPr bwMode="auto">
          <a:xfrm flipH="1">
            <a:off x="9550795" y="1907679"/>
            <a:ext cx="630257" cy="998469"/>
          </a:xfrm>
          <a:prstGeom prst="line">
            <a:avLst/>
          </a:prstGeom>
          <a:noFill/>
          <a:ln w="57150">
            <a:solidFill>
              <a:srgbClr val="C00000"/>
            </a:solidFill>
            <a:round/>
            <a:headEnd/>
            <a:tailEnd type="triangle" w="med" len="med"/>
          </a:ln>
        </p:spPr>
        <p:txBody>
          <a:bodyPr/>
          <a:lstStyle/>
          <a:p>
            <a:endParaRPr lang="es-ES">
              <a:latin typeface="Arial Rounded MT Bold" pitchFamily="34" charset="0"/>
            </a:endParaRPr>
          </a:p>
        </p:txBody>
      </p:sp>
      <p:sp>
        <p:nvSpPr>
          <p:cNvPr id="20" name="Rounded Rectangle 19">
            <a:extLst>
              <a:ext uri="{FF2B5EF4-FFF2-40B4-BE49-F238E27FC236}">
                <a16:creationId xmlns:a16="http://schemas.microsoft.com/office/drawing/2014/main" id="{60DC14C4-16C4-2544-A770-FE34D429BC9B}"/>
              </a:ext>
            </a:extLst>
          </p:cNvPr>
          <p:cNvSpPr/>
          <p:nvPr/>
        </p:nvSpPr>
        <p:spPr>
          <a:xfrm>
            <a:off x="10056440" y="1196752"/>
            <a:ext cx="792088" cy="850662"/>
          </a:xfrm>
          <a:custGeom>
            <a:avLst/>
            <a:gdLst>
              <a:gd name="connsiteX0" fmla="*/ 0 w 792088"/>
              <a:gd name="connsiteY0" fmla="*/ 132017 h 850662"/>
              <a:gd name="connsiteX1" fmla="*/ 132017 w 792088"/>
              <a:gd name="connsiteY1" fmla="*/ 0 h 850662"/>
              <a:gd name="connsiteX2" fmla="*/ 660071 w 792088"/>
              <a:gd name="connsiteY2" fmla="*/ 0 h 850662"/>
              <a:gd name="connsiteX3" fmla="*/ 792088 w 792088"/>
              <a:gd name="connsiteY3" fmla="*/ 132017 h 850662"/>
              <a:gd name="connsiteX4" fmla="*/ 792088 w 792088"/>
              <a:gd name="connsiteY4" fmla="*/ 718645 h 850662"/>
              <a:gd name="connsiteX5" fmla="*/ 660071 w 792088"/>
              <a:gd name="connsiteY5" fmla="*/ 850662 h 850662"/>
              <a:gd name="connsiteX6" fmla="*/ 132017 w 792088"/>
              <a:gd name="connsiteY6" fmla="*/ 850662 h 850662"/>
              <a:gd name="connsiteX7" fmla="*/ 0 w 792088"/>
              <a:gd name="connsiteY7" fmla="*/ 718645 h 850662"/>
              <a:gd name="connsiteX8" fmla="*/ 0 w 792088"/>
              <a:gd name="connsiteY8" fmla="*/ 132017 h 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088" h="850662" extrusionOk="0">
                <a:moveTo>
                  <a:pt x="0" y="132017"/>
                </a:moveTo>
                <a:cubicBezTo>
                  <a:pt x="8098" y="43860"/>
                  <a:pt x="60605" y="18460"/>
                  <a:pt x="132017" y="0"/>
                </a:cubicBezTo>
                <a:cubicBezTo>
                  <a:pt x="263633" y="-4359"/>
                  <a:pt x="463124" y="14400"/>
                  <a:pt x="660071" y="0"/>
                </a:cubicBezTo>
                <a:cubicBezTo>
                  <a:pt x="736751" y="-15532"/>
                  <a:pt x="777588" y="56792"/>
                  <a:pt x="792088" y="132017"/>
                </a:cubicBezTo>
                <a:cubicBezTo>
                  <a:pt x="813633" y="338550"/>
                  <a:pt x="766002" y="490447"/>
                  <a:pt x="792088" y="718645"/>
                </a:cubicBezTo>
                <a:cubicBezTo>
                  <a:pt x="793063" y="781879"/>
                  <a:pt x="720041" y="857034"/>
                  <a:pt x="660071" y="850662"/>
                </a:cubicBezTo>
                <a:cubicBezTo>
                  <a:pt x="498807" y="901140"/>
                  <a:pt x="298815" y="818755"/>
                  <a:pt x="132017" y="850662"/>
                </a:cubicBezTo>
                <a:cubicBezTo>
                  <a:pt x="68697" y="856723"/>
                  <a:pt x="10415" y="792676"/>
                  <a:pt x="0" y="718645"/>
                </a:cubicBezTo>
                <a:cubicBezTo>
                  <a:pt x="-47857" y="466028"/>
                  <a:pt x="16165" y="396266"/>
                  <a:pt x="0" y="132017"/>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1" name="Rectangle 20">
            <a:extLst>
              <a:ext uri="{FF2B5EF4-FFF2-40B4-BE49-F238E27FC236}">
                <a16:creationId xmlns:a16="http://schemas.microsoft.com/office/drawing/2014/main" id="{4E96F986-608E-3748-9EAC-C7DFE5434332}"/>
              </a:ext>
            </a:extLst>
          </p:cNvPr>
          <p:cNvSpPr/>
          <p:nvPr/>
        </p:nvSpPr>
        <p:spPr>
          <a:xfrm>
            <a:off x="6600056" y="4034158"/>
            <a:ext cx="4982344" cy="1194184"/>
          </a:xfrm>
          <a:custGeom>
            <a:avLst/>
            <a:gdLst>
              <a:gd name="connsiteX0" fmla="*/ 0 w 4982344"/>
              <a:gd name="connsiteY0" fmla="*/ 0 h 1194184"/>
              <a:gd name="connsiteX1" fmla="*/ 603417 w 4982344"/>
              <a:gd name="connsiteY1" fmla="*/ 0 h 1194184"/>
              <a:gd name="connsiteX2" fmla="*/ 1107188 w 4982344"/>
              <a:gd name="connsiteY2" fmla="*/ 0 h 1194184"/>
              <a:gd name="connsiteX3" fmla="*/ 1710605 w 4982344"/>
              <a:gd name="connsiteY3" fmla="*/ 0 h 1194184"/>
              <a:gd name="connsiteX4" fmla="*/ 2114728 w 4982344"/>
              <a:gd name="connsiteY4" fmla="*/ 0 h 1194184"/>
              <a:gd name="connsiteX5" fmla="*/ 2568675 w 4982344"/>
              <a:gd name="connsiteY5" fmla="*/ 0 h 1194184"/>
              <a:gd name="connsiteX6" fmla="*/ 3122269 w 4982344"/>
              <a:gd name="connsiteY6" fmla="*/ 0 h 1194184"/>
              <a:gd name="connsiteX7" fmla="*/ 3626039 w 4982344"/>
              <a:gd name="connsiteY7" fmla="*/ 0 h 1194184"/>
              <a:gd name="connsiteX8" fmla="*/ 4030163 w 4982344"/>
              <a:gd name="connsiteY8" fmla="*/ 0 h 1194184"/>
              <a:gd name="connsiteX9" fmla="*/ 4982344 w 4982344"/>
              <a:gd name="connsiteY9" fmla="*/ 0 h 1194184"/>
              <a:gd name="connsiteX10" fmla="*/ 4982344 w 4982344"/>
              <a:gd name="connsiteY10" fmla="*/ 585150 h 1194184"/>
              <a:gd name="connsiteX11" fmla="*/ 4982344 w 4982344"/>
              <a:gd name="connsiteY11" fmla="*/ 1194184 h 1194184"/>
              <a:gd name="connsiteX12" fmla="*/ 4329103 w 4982344"/>
              <a:gd name="connsiteY12" fmla="*/ 1194184 h 1194184"/>
              <a:gd name="connsiteX13" fmla="*/ 3825333 w 4982344"/>
              <a:gd name="connsiteY13" fmla="*/ 1194184 h 1194184"/>
              <a:gd name="connsiteX14" fmla="*/ 3271739 w 4982344"/>
              <a:gd name="connsiteY14" fmla="*/ 1194184 h 1194184"/>
              <a:gd name="connsiteX15" fmla="*/ 2767969 w 4982344"/>
              <a:gd name="connsiteY15" fmla="*/ 1194184 h 1194184"/>
              <a:gd name="connsiteX16" fmla="*/ 2164552 w 4982344"/>
              <a:gd name="connsiteY16" fmla="*/ 1194184 h 1194184"/>
              <a:gd name="connsiteX17" fmla="*/ 1610958 w 4982344"/>
              <a:gd name="connsiteY17" fmla="*/ 1194184 h 1194184"/>
              <a:gd name="connsiteX18" fmla="*/ 1206834 w 4982344"/>
              <a:gd name="connsiteY18" fmla="*/ 1194184 h 1194184"/>
              <a:gd name="connsiteX19" fmla="*/ 553594 w 4982344"/>
              <a:gd name="connsiteY19" fmla="*/ 1194184 h 1194184"/>
              <a:gd name="connsiteX20" fmla="*/ 0 w 4982344"/>
              <a:gd name="connsiteY20" fmla="*/ 1194184 h 1194184"/>
              <a:gd name="connsiteX21" fmla="*/ 0 w 4982344"/>
              <a:gd name="connsiteY21" fmla="*/ 620976 h 1194184"/>
              <a:gd name="connsiteX22" fmla="*/ 0 w 4982344"/>
              <a:gd name="connsiteY22" fmla="*/ 0 h 119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82344" h="1194184" extrusionOk="0">
                <a:moveTo>
                  <a:pt x="0" y="0"/>
                </a:moveTo>
                <a:cubicBezTo>
                  <a:pt x="220024" y="-3409"/>
                  <a:pt x="326999" y="43103"/>
                  <a:pt x="603417" y="0"/>
                </a:cubicBezTo>
                <a:cubicBezTo>
                  <a:pt x="879835" y="-43103"/>
                  <a:pt x="977218" y="29423"/>
                  <a:pt x="1107188" y="0"/>
                </a:cubicBezTo>
                <a:cubicBezTo>
                  <a:pt x="1237158" y="-29423"/>
                  <a:pt x="1485371" y="46985"/>
                  <a:pt x="1710605" y="0"/>
                </a:cubicBezTo>
                <a:cubicBezTo>
                  <a:pt x="1935839" y="-46985"/>
                  <a:pt x="1925069" y="13891"/>
                  <a:pt x="2114728" y="0"/>
                </a:cubicBezTo>
                <a:cubicBezTo>
                  <a:pt x="2304387" y="-13891"/>
                  <a:pt x="2454637" y="50197"/>
                  <a:pt x="2568675" y="0"/>
                </a:cubicBezTo>
                <a:cubicBezTo>
                  <a:pt x="2682713" y="-50197"/>
                  <a:pt x="2977339" y="18202"/>
                  <a:pt x="3122269" y="0"/>
                </a:cubicBezTo>
                <a:cubicBezTo>
                  <a:pt x="3267199" y="-18202"/>
                  <a:pt x="3513814" y="6626"/>
                  <a:pt x="3626039" y="0"/>
                </a:cubicBezTo>
                <a:cubicBezTo>
                  <a:pt x="3738264" y="-6626"/>
                  <a:pt x="3921674" y="31512"/>
                  <a:pt x="4030163" y="0"/>
                </a:cubicBezTo>
                <a:cubicBezTo>
                  <a:pt x="4138652" y="-31512"/>
                  <a:pt x="4577101" y="4334"/>
                  <a:pt x="4982344" y="0"/>
                </a:cubicBezTo>
                <a:cubicBezTo>
                  <a:pt x="5014365" y="197526"/>
                  <a:pt x="4955994" y="383284"/>
                  <a:pt x="4982344" y="585150"/>
                </a:cubicBezTo>
                <a:cubicBezTo>
                  <a:pt x="5008694" y="787016"/>
                  <a:pt x="4933434" y="961704"/>
                  <a:pt x="4982344" y="1194184"/>
                </a:cubicBezTo>
                <a:cubicBezTo>
                  <a:pt x="4716021" y="1228479"/>
                  <a:pt x="4578935" y="1153087"/>
                  <a:pt x="4329103" y="1194184"/>
                </a:cubicBezTo>
                <a:cubicBezTo>
                  <a:pt x="4079271" y="1235281"/>
                  <a:pt x="3943958" y="1184232"/>
                  <a:pt x="3825333" y="1194184"/>
                </a:cubicBezTo>
                <a:cubicBezTo>
                  <a:pt x="3706708" y="1204136"/>
                  <a:pt x="3415238" y="1128593"/>
                  <a:pt x="3271739" y="1194184"/>
                </a:cubicBezTo>
                <a:cubicBezTo>
                  <a:pt x="3128240" y="1259775"/>
                  <a:pt x="2890999" y="1157608"/>
                  <a:pt x="2767969" y="1194184"/>
                </a:cubicBezTo>
                <a:cubicBezTo>
                  <a:pt x="2644939" y="1230760"/>
                  <a:pt x="2448403" y="1168495"/>
                  <a:pt x="2164552" y="1194184"/>
                </a:cubicBezTo>
                <a:cubicBezTo>
                  <a:pt x="1880701" y="1219873"/>
                  <a:pt x="1827556" y="1192663"/>
                  <a:pt x="1610958" y="1194184"/>
                </a:cubicBezTo>
                <a:cubicBezTo>
                  <a:pt x="1394360" y="1195705"/>
                  <a:pt x="1362673" y="1173592"/>
                  <a:pt x="1206834" y="1194184"/>
                </a:cubicBezTo>
                <a:cubicBezTo>
                  <a:pt x="1050995" y="1214776"/>
                  <a:pt x="766751" y="1164083"/>
                  <a:pt x="553594" y="1194184"/>
                </a:cubicBezTo>
                <a:cubicBezTo>
                  <a:pt x="340437" y="1224285"/>
                  <a:pt x="224831" y="1174213"/>
                  <a:pt x="0" y="1194184"/>
                </a:cubicBezTo>
                <a:cubicBezTo>
                  <a:pt x="-47209" y="939638"/>
                  <a:pt x="6083" y="791036"/>
                  <a:pt x="0" y="620976"/>
                </a:cubicBezTo>
                <a:cubicBezTo>
                  <a:pt x="-6083" y="450916"/>
                  <a:pt x="73790" y="26630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44856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nspirehep.net/record/1253639/files/overview.png"/>
          <p:cNvPicPr>
            <a:picLocks noChangeAspect="1" noChangeArrowheads="1"/>
          </p:cNvPicPr>
          <p:nvPr/>
        </p:nvPicPr>
        <p:blipFill>
          <a:blip r:embed="rId2" cstate="print"/>
          <a:srcRect l="12552" r="13931" b="7529"/>
          <a:stretch>
            <a:fillRect/>
          </a:stretch>
        </p:blipFill>
        <p:spPr bwMode="auto">
          <a:xfrm>
            <a:off x="2495600" y="121552"/>
            <a:ext cx="7272288" cy="6464256"/>
          </a:xfrm>
          <a:prstGeom prst="rect">
            <a:avLst/>
          </a:prstGeom>
          <a:noFill/>
          <a:ln w="9525">
            <a:noFill/>
            <a:miter lim="800000"/>
            <a:headEnd/>
            <a:tailEnd/>
          </a:ln>
        </p:spPr>
      </p:pic>
      <p:sp>
        <p:nvSpPr>
          <p:cNvPr id="8" name="1 Título"/>
          <p:cNvSpPr txBox="1">
            <a:spLocks/>
          </p:cNvSpPr>
          <p:nvPr/>
        </p:nvSpPr>
        <p:spPr>
          <a:xfrm>
            <a:off x="1847850" y="127000"/>
            <a:ext cx="8515350" cy="1143000"/>
          </a:xfrm>
          <a:prstGeom prst="rect">
            <a:avLst/>
          </a:prstGeom>
        </p:spPr>
        <p:txBody>
          <a:bodyPr anchor="ctr">
            <a:normAutofit/>
          </a:bodyPr>
          <a:lstStyle/>
          <a:p>
            <a:pPr algn="ctr" fontAlgn="auto">
              <a:spcAft>
                <a:spcPts val="0"/>
              </a:spcAft>
              <a:defRPr/>
            </a:pPr>
            <a:r>
              <a:rPr lang="en-US" sz="4400" b="0" dirty="0">
                <a:latin typeface="Arial Rounded MT Bold" pitchFamily="34" charset="0"/>
                <a:ea typeface="+mj-ea"/>
                <a:cs typeface="+mj-cs"/>
              </a:rPr>
              <a:t>IAXO technologies – magnet</a:t>
            </a:r>
          </a:p>
        </p:txBody>
      </p:sp>
      <p:grpSp>
        <p:nvGrpSpPr>
          <p:cNvPr id="2" name="Grupo 1"/>
          <p:cNvGrpSpPr/>
          <p:nvPr/>
        </p:nvGrpSpPr>
        <p:grpSpPr>
          <a:xfrm>
            <a:off x="7392144" y="1052736"/>
            <a:ext cx="4248472" cy="5120952"/>
            <a:chOff x="5868144" y="1052736"/>
            <a:chExt cx="4248472" cy="5120952"/>
          </a:xfrm>
        </p:grpSpPr>
        <p:sp>
          <p:nvSpPr>
            <p:cNvPr id="18" name="17 Esquina doblada"/>
            <p:cNvSpPr/>
            <p:nvPr/>
          </p:nvSpPr>
          <p:spPr>
            <a:xfrm>
              <a:off x="6588224" y="5373216"/>
              <a:ext cx="3528392" cy="800472"/>
            </a:xfrm>
            <a:prstGeom prst="foldedCorner">
              <a:avLst>
                <a:gd name="adj" fmla="val 5095"/>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lstStyle/>
            <a:p>
              <a:r>
                <a:rPr lang="es-ES" sz="1200" b="0" dirty="0" err="1">
                  <a:latin typeface="Arial Rounded MT Bold" pitchFamily="34" charset="0"/>
                </a:rPr>
                <a:t>Baseline</a:t>
              </a:r>
              <a:r>
                <a:rPr lang="es-ES" sz="1200" b="0" dirty="0">
                  <a:latin typeface="Arial Rounded MT Bold" pitchFamily="34" charset="0"/>
                </a:rPr>
                <a:t> </a:t>
              </a:r>
              <a:r>
                <a:rPr lang="es-ES" sz="1200" b="0" dirty="0" err="1">
                  <a:latin typeface="Arial Rounded MT Bold" pitchFamily="34" charset="0"/>
                </a:rPr>
                <a:t>developed</a:t>
              </a:r>
              <a:r>
                <a:rPr lang="es-ES" sz="1200" b="0" dirty="0">
                  <a:latin typeface="Arial Rounded MT Bold" pitchFamily="34" charset="0"/>
                </a:rPr>
                <a:t> at:</a:t>
              </a:r>
            </a:p>
            <a:p>
              <a:r>
                <a:rPr lang="es-ES" sz="1200" b="0" dirty="0">
                  <a:latin typeface="Arial Rounded MT Bold" pitchFamily="34" charset="0"/>
                </a:rPr>
                <a:t>IAXO </a:t>
              </a:r>
              <a:r>
                <a:rPr lang="es-ES" sz="1200" b="0" dirty="0" err="1">
                  <a:latin typeface="Arial Rounded MT Bold" pitchFamily="34" charset="0"/>
                </a:rPr>
                <a:t>Letter</a:t>
              </a:r>
              <a:r>
                <a:rPr lang="es-ES" sz="1200" b="0" dirty="0">
                  <a:latin typeface="Arial Rounded MT Bold" pitchFamily="34" charset="0"/>
                </a:rPr>
                <a:t> of </a:t>
              </a:r>
              <a:r>
                <a:rPr lang="es-ES" sz="1200" b="0" dirty="0" err="1">
                  <a:latin typeface="Arial Rounded MT Bold" pitchFamily="34" charset="0"/>
                </a:rPr>
                <a:t>Intent</a:t>
              </a:r>
              <a:r>
                <a:rPr lang="es-ES" sz="1200" b="0" dirty="0">
                  <a:latin typeface="Arial Rounded MT Bold" pitchFamily="34" charset="0"/>
                </a:rPr>
                <a:t>: CERN-SPSC-2013-022 </a:t>
              </a:r>
            </a:p>
            <a:p>
              <a:r>
                <a:rPr lang="es-ES" sz="1200" b="0" dirty="0">
                  <a:latin typeface="Arial Rounded MT Bold" pitchFamily="34" charset="0"/>
                </a:rPr>
                <a:t>IAXO Conceptual </a:t>
              </a:r>
              <a:r>
                <a:rPr lang="es-ES" sz="1200" b="0" dirty="0" err="1">
                  <a:latin typeface="Arial Rounded MT Bold" pitchFamily="34" charset="0"/>
                </a:rPr>
                <a:t>Design</a:t>
              </a:r>
              <a:r>
                <a:rPr lang="es-ES" sz="1200" b="0" dirty="0">
                  <a:latin typeface="Arial Rounded MT Bold" pitchFamily="34" charset="0"/>
                </a:rPr>
                <a:t>: JINST 9 (2014) T05002 (arXiv:1401.3233)</a:t>
              </a:r>
            </a:p>
          </p:txBody>
        </p:sp>
        <p:grpSp>
          <p:nvGrpSpPr>
            <p:cNvPr id="19" name="18 Grupo"/>
            <p:cNvGrpSpPr/>
            <p:nvPr/>
          </p:nvGrpSpPr>
          <p:grpSpPr>
            <a:xfrm>
              <a:off x="5868144" y="1052736"/>
              <a:ext cx="4248472" cy="4248472"/>
              <a:chOff x="5868144" y="1052736"/>
              <a:chExt cx="4248472" cy="4248472"/>
            </a:xfrm>
          </p:grpSpPr>
          <p:sp>
            <p:nvSpPr>
              <p:cNvPr id="13" name="12 Esquina doblada"/>
              <p:cNvSpPr/>
              <p:nvPr/>
            </p:nvSpPr>
            <p:spPr>
              <a:xfrm>
                <a:off x="5868144" y="1052736"/>
                <a:ext cx="4248472" cy="4248472"/>
              </a:xfrm>
              <a:prstGeom prst="foldedCorner">
                <a:avLst>
                  <a:gd name="adj" fmla="val 5095"/>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a:lstStyle/>
              <a:p>
                <a:pPr algn="ctr"/>
                <a:r>
                  <a:rPr lang="es-ES" sz="1600" b="0" dirty="0">
                    <a:latin typeface="Arial Rounded MT Bold" pitchFamily="34" charset="0"/>
                  </a:rPr>
                  <a:t>IAXO </a:t>
                </a:r>
                <a:r>
                  <a:rPr lang="es-ES" sz="1600" b="0" dirty="0" err="1">
                    <a:latin typeface="Arial Rounded MT Bold" pitchFamily="34" charset="0"/>
                  </a:rPr>
                  <a:t>magnet</a:t>
                </a:r>
                <a:endParaRPr lang="es-ES" sz="1600" b="0" dirty="0">
                  <a:latin typeface="Arial Rounded MT Bold" pitchFamily="34" charset="0"/>
                </a:endParaRPr>
              </a:p>
              <a:p>
                <a:pPr marL="228600" indent="-228600">
                  <a:buFont typeface="Arial" pitchFamily="34" charset="0"/>
                  <a:buChar char="•"/>
                </a:pPr>
                <a:r>
                  <a:rPr lang="es-ES" sz="1200" b="0" dirty="0" err="1">
                    <a:solidFill>
                      <a:schemeClr val="accent2">
                        <a:lumMod val="75000"/>
                      </a:schemeClr>
                    </a:solidFill>
                    <a:latin typeface="Arial Rounded MT Bold" pitchFamily="34" charset="0"/>
                  </a:rPr>
                  <a:t>Superconducting</a:t>
                </a:r>
                <a:r>
                  <a:rPr lang="es-ES" sz="1200" b="0" dirty="0">
                    <a:solidFill>
                      <a:schemeClr val="accent2">
                        <a:lumMod val="75000"/>
                      </a:schemeClr>
                    </a:solidFill>
                    <a:latin typeface="Arial Rounded MT Bold" pitchFamily="34" charset="0"/>
                  </a:rPr>
                  <a:t> “detector” </a:t>
                </a:r>
                <a:r>
                  <a:rPr lang="es-ES" sz="1200" b="0" dirty="0" err="1">
                    <a:solidFill>
                      <a:schemeClr val="accent2">
                        <a:lumMod val="75000"/>
                      </a:schemeClr>
                    </a:solidFill>
                    <a:latin typeface="Arial Rounded MT Bold" pitchFamily="34" charset="0"/>
                  </a:rPr>
                  <a:t>magnet</a:t>
                </a:r>
                <a:r>
                  <a:rPr lang="es-ES" sz="1200" b="0" dirty="0">
                    <a:solidFill>
                      <a:schemeClr val="accent2">
                        <a:lumMod val="75000"/>
                      </a:schemeClr>
                    </a:solidFill>
                    <a:latin typeface="Arial Rounded MT Bold" pitchFamily="34" charset="0"/>
                  </a:rPr>
                  <a:t>. </a:t>
                </a:r>
              </a:p>
              <a:p>
                <a:pPr marL="228600" indent="-228600">
                  <a:buFont typeface="Arial" pitchFamily="34" charset="0"/>
                  <a:buChar char="•"/>
                </a:pPr>
                <a:r>
                  <a:rPr lang="es-ES" sz="1200" b="0" dirty="0" err="1">
                    <a:solidFill>
                      <a:schemeClr val="accent2">
                        <a:lumMod val="75000"/>
                      </a:schemeClr>
                    </a:solidFill>
                    <a:latin typeface="Arial Rounded MT Bold" pitchFamily="34" charset="0"/>
                  </a:rPr>
                  <a:t>Toriodal</a:t>
                </a:r>
                <a:r>
                  <a:rPr lang="es-ES" sz="1200" b="0" dirty="0">
                    <a:solidFill>
                      <a:schemeClr val="accent2">
                        <a:lumMod val="75000"/>
                      </a:schemeClr>
                    </a:solidFill>
                    <a:latin typeface="Arial Rounded MT Bold" pitchFamily="34" charset="0"/>
                  </a:rPr>
                  <a:t> </a:t>
                </a:r>
                <a:r>
                  <a:rPr lang="es-ES" sz="1200" b="0" dirty="0" err="1">
                    <a:solidFill>
                      <a:schemeClr val="accent2">
                        <a:lumMod val="75000"/>
                      </a:schemeClr>
                    </a:solidFill>
                    <a:latin typeface="Arial Rounded MT Bold" pitchFamily="34" charset="0"/>
                  </a:rPr>
                  <a:t>geometry</a:t>
                </a:r>
                <a:r>
                  <a:rPr lang="es-ES" sz="1200" b="0" dirty="0">
                    <a:solidFill>
                      <a:schemeClr val="accent2">
                        <a:lumMod val="75000"/>
                      </a:schemeClr>
                    </a:solidFill>
                    <a:latin typeface="Arial Rounded MT Bold" pitchFamily="34" charset="0"/>
                  </a:rPr>
                  <a:t> (8 </a:t>
                </a:r>
                <a:r>
                  <a:rPr lang="es-ES" sz="1200" b="0" dirty="0" err="1">
                    <a:solidFill>
                      <a:schemeClr val="accent2">
                        <a:lumMod val="75000"/>
                      </a:schemeClr>
                    </a:solidFill>
                    <a:latin typeface="Arial Rounded MT Bold" pitchFamily="34" charset="0"/>
                  </a:rPr>
                  <a:t>coils</a:t>
                </a:r>
                <a:r>
                  <a:rPr lang="es-ES" sz="1200" b="0" dirty="0">
                    <a:solidFill>
                      <a:schemeClr val="accent2">
                        <a:lumMod val="75000"/>
                      </a:schemeClr>
                    </a:solidFill>
                    <a:latin typeface="Arial Rounded MT Bold" pitchFamily="34" charset="0"/>
                  </a:rPr>
                  <a:t>)</a:t>
                </a:r>
              </a:p>
              <a:p>
                <a:pPr marL="228600" indent="-228600">
                  <a:buFont typeface="Arial" pitchFamily="34" charset="0"/>
                  <a:buChar char="•"/>
                </a:pPr>
                <a:r>
                  <a:rPr lang="es-ES" sz="1200" b="0" dirty="0" err="1">
                    <a:solidFill>
                      <a:schemeClr val="accent2">
                        <a:lumMod val="75000"/>
                      </a:schemeClr>
                    </a:solidFill>
                    <a:latin typeface="Arial Rounded MT Bold" pitchFamily="34" charset="0"/>
                  </a:rPr>
                  <a:t>Based</a:t>
                </a:r>
                <a:r>
                  <a:rPr lang="es-ES" sz="1200" b="0" dirty="0">
                    <a:solidFill>
                      <a:schemeClr val="accent2">
                        <a:lumMod val="75000"/>
                      </a:schemeClr>
                    </a:solidFill>
                    <a:latin typeface="Arial Rounded MT Bold" pitchFamily="34" charset="0"/>
                  </a:rPr>
                  <a:t> on ATLAS </a:t>
                </a:r>
                <a:r>
                  <a:rPr lang="es-ES" sz="1200" b="0" dirty="0" err="1">
                    <a:solidFill>
                      <a:schemeClr val="accent2">
                        <a:lumMod val="75000"/>
                      </a:schemeClr>
                    </a:solidFill>
                    <a:latin typeface="Arial Rounded MT Bold" pitchFamily="34" charset="0"/>
                  </a:rPr>
                  <a:t>toroid</a:t>
                </a:r>
                <a:r>
                  <a:rPr lang="es-ES" sz="1200" b="0" dirty="0">
                    <a:solidFill>
                      <a:schemeClr val="accent2">
                        <a:lumMod val="75000"/>
                      </a:schemeClr>
                    </a:solidFill>
                    <a:latin typeface="Arial Rounded MT Bold" pitchFamily="34" charset="0"/>
                  </a:rPr>
                  <a:t> </a:t>
                </a:r>
                <a:r>
                  <a:rPr lang="es-ES" sz="1200" b="0" dirty="0" err="1">
                    <a:solidFill>
                      <a:schemeClr val="accent2">
                        <a:lumMod val="75000"/>
                      </a:schemeClr>
                    </a:solidFill>
                    <a:latin typeface="Arial Rounded MT Bold" pitchFamily="34" charset="0"/>
                  </a:rPr>
                  <a:t>technical</a:t>
                </a:r>
                <a:r>
                  <a:rPr lang="es-ES" sz="1200" b="0" dirty="0">
                    <a:solidFill>
                      <a:schemeClr val="accent2">
                        <a:lumMod val="75000"/>
                      </a:schemeClr>
                    </a:solidFill>
                    <a:latin typeface="Arial Rounded MT Bold" pitchFamily="34" charset="0"/>
                  </a:rPr>
                  <a:t> </a:t>
                </a:r>
                <a:r>
                  <a:rPr lang="es-ES" sz="1200" b="0" dirty="0" err="1">
                    <a:solidFill>
                      <a:schemeClr val="accent2">
                        <a:lumMod val="75000"/>
                      </a:schemeClr>
                    </a:solidFill>
                    <a:latin typeface="Arial Rounded MT Bold" pitchFamily="34" charset="0"/>
                  </a:rPr>
                  <a:t>solutions</a:t>
                </a:r>
                <a:r>
                  <a:rPr lang="es-ES" sz="1200" b="0" dirty="0">
                    <a:solidFill>
                      <a:schemeClr val="accent2">
                        <a:lumMod val="75000"/>
                      </a:schemeClr>
                    </a:solidFill>
                    <a:latin typeface="Arial Rounded MT Bold" pitchFamily="34" charset="0"/>
                  </a:rPr>
                  <a:t>.</a:t>
                </a:r>
              </a:p>
              <a:p>
                <a:pPr marL="228600" indent="-228600">
                  <a:buFont typeface="Arial" pitchFamily="34" charset="0"/>
                  <a:buChar char="•"/>
                </a:pPr>
                <a:r>
                  <a:rPr lang="es-ES" sz="1200" b="0" dirty="0">
                    <a:solidFill>
                      <a:schemeClr val="accent2">
                        <a:lumMod val="75000"/>
                      </a:schemeClr>
                    </a:solidFill>
                    <a:latin typeface="Arial Rounded MT Bold" pitchFamily="34" charset="0"/>
                  </a:rPr>
                  <a:t>CERN+CEA </a:t>
                </a:r>
                <a:r>
                  <a:rPr lang="es-ES" sz="1200" b="0" dirty="0" err="1">
                    <a:solidFill>
                      <a:schemeClr val="accent2">
                        <a:lumMod val="75000"/>
                      </a:schemeClr>
                    </a:solidFill>
                    <a:latin typeface="Arial Rounded MT Bold" pitchFamily="34" charset="0"/>
                  </a:rPr>
                  <a:t>expertise</a:t>
                </a:r>
                <a:endParaRPr lang="es-ES" sz="1200" b="0" dirty="0">
                  <a:solidFill>
                    <a:schemeClr val="accent2">
                      <a:lumMod val="75000"/>
                    </a:schemeClr>
                  </a:solidFill>
                  <a:latin typeface="Arial Rounded MT Bold" pitchFamily="34" charset="0"/>
                </a:endParaRPr>
              </a:p>
              <a:p>
                <a:pPr marL="228600" indent="-228600">
                  <a:buFont typeface="Arial" pitchFamily="34" charset="0"/>
                  <a:buChar char="•"/>
                </a:pPr>
                <a:r>
                  <a:rPr lang="es-ES" sz="1200" b="0" dirty="0">
                    <a:solidFill>
                      <a:schemeClr val="accent2">
                        <a:lumMod val="75000"/>
                      </a:schemeClr>
                    </a:solidFill>
                    <a:latin typeface="Arial Rounded MT Bold" pitchFamily="34" charset="0"/>
                  </a:rPr>
                  <a:t>8 bores / 20 m </a:t>
                </a:r>
                <a:r>
                  <a:rPr lang="es-ES" sz="1200" b="0" dirty="0" err="1">
                    <a:solidFill>
                      <a:schemeClr val="accent2">
                        <a:lumMod val="75000"/>
                      </a:schemeClr>
                    </a:solidFill>
                    <a:latin typeface="Arial Rounded MT Bold" pitchFamily="34" charset="0"/>
                  </a:rPr>
                  <a:t>long</a:t>
                </a:r>
                <a:r>
                  <a:rPr lang="es-ES" sz="1200" b="0" dirty="0">
                    <a:solidFill>
                      <a:schemeClr val="accent2">
                        <a:lumMod val="75000"/>
                      </a:schemeClr>
                    </a:solidFill>
                    <a:latin typeface="Arial Rounded MT Bold" pitchFamily="34" charset="0"/>
                  </a:rPr>
                  <a:t> / 60 cm Ø per bore</a:t>
                </a:r>
              </a:p>
              <a:p>
                <a:endParaRPr lang="en-US" sz="1600" b="0" dirty="0">
                  <a:solidFill>
                    <a:schemeClr val="tx1"/>
                  </a:solidFill>
                </a:endParaRPr>
              </a:p>
            </p:txBody>
          </p:sp>
          <p:pic>
            <p:nvPicPr>
              <p:cNvPr id="11" name="Picture 2"/>
              <p:cNvPicPr>
                <a:picLocks noChangeAspect="1" noChangeArrowheads="1"/>
              </p:cNvPicPr>
              <p:nvPr/>
            </p:nvPicPr>
            <p:blipFill>
              <a:blip r:embed="rId3" cstate="print"/>
              <a:srcRect/>
              <a:stretch>
                <a:fillRect/>
              </a:stretch>
            </p:blipFill>
            <p:spPr bwMode="auto">
              <a:xfrm>
                <a:off x="6084168" y="2348880"/>
                <a:ext cx="3885551" cy="2736304"/>
              </a:xfrm>
              <a:prstGeom prst="rect">
                <a:avLst/>
              </a:prstGeom>
              <a:noFill/>
              <a:ln w="9525">
                <a:noFill/>
                <a:miter lim="800000"/>
                <a:headEnd/>
                <a:tailEnd/>
              </a:ln>
            </p:spPr>
          </p:pic>
        </p:grpSp>
      </p:grpSp>
      <p:pic>
        <p:nvPicPr>
          <p:cNvPr id="22" name="Picture 3"/>
          <p:cNvPicPr>
            <a:picLocks noChangeAspect="1" noChangeArrowheads="1"/>
          </p:cNvPicPr>
          <p:nvPr/>
        </p:nvPicPr>
        <p:blipFill>
          <a:blip r:embed="rId4" cstate="print"/>
          <a:srcRect/>
          <a:stretch>
            <a:fillRect/>
          </a:stretch>
        </p:blipFill>
        <p:spPr bwMode="auto">
          <a:xfrm>
            <a:off x="623392" y="1141822"/>
            <a:ext cx="3682455" cy="4463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9" name="Marcador de número de diapositiva 8"/>
          <p:cNvSpPr>
            <a:spLocks noGrp="1"/>
          </p:cNvSpPr>
          <p:nvPr>
            <p:ph type="sldNum" sz="quarter" idx="12"/>
          </p:nvPr>
        </p:nvSpPr>
        <p:spPr/>
        <p:txBody>
          <a:bodyPr/>
          <a:lstStyle/>
          <a:p>
            <a:pPr>
              <a:defRPr/>
            </a:pPr>
            <a:fld id="{5B34CA36-8F8E-4B33-818A-5383808A46B8}" type="slidenum">
              <a:rPr lang="es-ES" smtClean="0"/>
              <a:pPr>
                <a:defRPr/>
              </a:pPr>
              <a:t>130</a:t>
            </a:fld>
            <a:endParaRPr lang="es-ES"/>
          </a:p>
        </p:txBody>
      </p:sp>
    </p:spTree>
    <p:extLst>
      <p:ext uri="{BB962C8B-B14F-4D97-AF65-F5344CB8AC3E}">
        <p14:creationId xmlns:p14="http://schemas.microsoft.com/office/powerpoint/2010/main" val="3605912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fltVal val="0.5"/>
                                          </p:val>
                                        </p:tav>
                                        <p:tav tm="100000">
                                          <p:val>
                                            <p:strVal val="#ppt_x"/>
                                          </p:val>
                                        </p:tav>
                                      </p:tavLst>
                                    </p:anim>
                                    <p:anim calcmode="lin" valueType="num">
                                      <p:cBhvr>
                                        <p:cTn id="19" dur="500" fill="hold"/>
                                        <p:tgtEl>
                                          <p:spTgt spid="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 Grupo"/>
          <p:cNvGrpSpPr/>
          <p:nvPr/>
        </p:nvGrpSpPr>
        <p:grpSpPr>
          <a:xfrm>
            <a:off x="1631504" y="1700808"/>
            <a:ext cx="6912768" cy="4752528"/>
            <a:chOff x="323528" y="1916832"/>
            <a:chExt cx="6912768" cy="4752528"/>
          </a:xfrm>
        </p:grpSpPr>
        <p:grpSp>
          <p:nvGrpSpPr>
            <p:cNvPr id="3" name="23 Grupo"/>
            <p:cNvGrpSpPr/>
            <p:nvPr/>
          </p:nvGrpSpPr>
          <p:grpSpPr>
            <a:xfrm>
              <a:off x="323528" y="1916832"/>
              <a:ext cx="6912768" cy="4752528"/>
              <a:chOff x="323528" y="1916832"/>
              <a:chExt cx="6912768" cy="4752528"/>
            </a:xfrm>
          </p:grpSpPr>
          <p:pic>
            <p:nvPicPr>
              <p:cNvPr id="196612" name="Picture 4" descr="http://www.accessscience.com/loadBinary.aspx?aID=775&amp;filename=681600FG0090.GIF">
                <a:hlinkClick r:id="rId2"/>
              </p:cNvPr>
              <p:cNvPicPr>
                <a:picLocks noChangeAspect="1" noChangeArrowheads="1"/>
              </p:cNvPicPr>
              <p:nvPr/>
            </p:nvPicPr>
            <p:blipFill>
              <a:blip r:embed="rId3" cstate="print"/>
              <a:srcRect/>
              <a:stretch>
                <a:fillRect/>
              </a:stretch>
            </p:blipFill>
            <p:spPr bwMode="auto">
              <a:xfrm>
                <a:off x="323528" y="1957195"/>
                <a:ext cx="6912768" cy="4712165"/>
              </a:xfrm>
              <a:prstGeom prst="rect">
                <a:avLst/>
              </a:prstGeom>
              <a:noFill/>
            </p:spPr>
          </p:pic>
          <p:sp>
            <p:nvSpPr>
              <p:cNvPr id="22" name="21 Rectángulo"/>
              <p:cNvSpPr/>
              <p:nvPr/>
            </p:nvSpPr>
            <p:spPr>
              <a:xfrm>
                <a:off x="5364088" y="1916832"/>
                <a:ext cx="7920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a:latin typeface="Arial Rounded MT Bold" pitchFamily="34" charset="0"/>
                </a:endParaRPr>
              </a:p>
            </p:txBody>
          </p:sp>
        </p:grpSp>
        <p:sp>
          <p:nvSpPr>
            <p:cNvPr id="18" name="17 Rectángulo"/>
            <p:cNvSpPr/>
            <p:nvPr/>
          </p:nvSpPr>
          <p:spPr>
            <a:xfrm>
              <a:off x="1259632" y="2996952"/>
              <a:ext cx="5040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a:latin typeface="Arial Rounded MT Bold" pitchFamily="34" charset="0"/>
              </a:endParaRPr>
            </a:p>
          </p:txBody>
        </p:sp>
        <p:sp>
          <p:nvSpPr>
            <p:cNvPr id="20" name="19 Rectángulo"/>
            <p:cNvSpPr/>
            <p:nvPr/>
          </p:nvSpPr>
          <p:spPr>
            <a:xfrm>
              <a:off x="2771800" y="6165304"/>
              <a:ext cx="504056"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a:latin typeface="Arial Rounded MT Bold" pitchFamily="34" charset="0"/>
              </a:endParaRPr>
            </a:p>
          </p:txBody>
        </p:sp>
        <p:sp>
          <p:nvSpPr>
            <p:cNvPr id="21" name="20 Rectángulo"/>
            <p:cNvSpPr/>
            <p:nvPr/>
          </p:nvSpPr>
          <p:spPr>
            <a:xfrm>
              <a:off x="5148064" y="4365104"/>
              <a:ext cx="7920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b="0">
                <a:latin typeface="Arial Rounded MT Bold" pitchFamily="34" charset="0"/>
              </a:endParaRPr>
            </a:p>
          </p:txBody>
        </p:sp>
        <p:sp>
          <p:nvSpPr>
            <p:cNvPr id="23" name="22 CuadroTexto"/>
            <p:cNvSpPr txBox="1"/>
            <p:nvPr/>
          </p:nvSpPr>
          <p:spPr>
            <a:xfrm>
              <a:off x="5141155" y="4437112"/>
              <a:ext cx="1015021" cy="261610"/>
            </a:xfrm>
            <a:prstGeom prst="rect">
              <a:avLst/>
            </a:prstGeom>
            <a:noFill/>
          </p:spPr>
          <p:txBody>
            <a:bodyPr wrap="none" rtlCol="0">
              <a:spAutoFit/>
            </a:bodyPr>
            <a:lstStyle/>
            <a:p>
              <a:r>
                <a:rPr lang="es-ES" sz="1100" b="0" dirty="0">
                  <a:latin typeface="Arial Rounded MT Bold" pitchFamily="34" charset="0"/>
                </a:rPr>
                <a:t>Focal </a:t>
              </a:r>
              <a:r>
                <a:rPr lang="es-ES" sz="1100" b="0" dirty="0" err="1">
                  <a:latin typeface="Arial Rounded MT Bold" pitchFamily="34" charset="0"/>
                </a:rPr>
                <a:t>length</a:t>
              </a:r>
              <a:endParaRPr lang="es-ES" sz="1100" b="0" dirty="0">
                <a:latin typeface="Arial Rounded MT Bold" pitchFamily="34" charset="0"/>
              </a:endParaRPr>
            </a:p>
          </p:txBody>
        </p:sp>
      </p:grpSp>
      <p:sp>
        <p:nvSpPr>
          <p:cNvPr id="15" name="Content Placeholder 2"/>
          <p:cNvSpPr txBox="1">
            <a:spLocks/>
          </p:cNvSpPr>
          <p:nvPr/>
        </p:nvSpPr>
        <p:spPr bwMode="auto">
          <a:xfrm>
            <a:off x="407368" y="1270000"/>
            <a:ext cx="11449272" cy="51158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hangingPunct="0">
              <a:spcBef>
                <a:spcPct val="20000"/>
              </a:spcBef>
              <a:buFont typeface="Arial" pitchFamily="34" charset="0"/>
              <a:buChar char="•"/>
              <a:defRPr/>
            </a:pPr>
            <a:r>
              <a:rPr lang="en-US" sz="2000" b="0" dirty="0">
                <a:latin typeface="Arial Rounded MT Bold" pitchFamily="34" charset="0"/>
                <a:cs typeface="+mn-cs"/>
              </a:rPr>
              <a:t>X-rays are focused by means of grazing angle reflection (usually 2)</a:t>
            </a:r>
          </a:p>
          <a:p>
            <a:pPr marL="342900" indent="-342900" eaLnBrk="0" hangingPunct="0">
              <a:spcBef>
                <a:spcPct val="20000"/>
              </a:spcBef>
              <a:buFont typeface="Arial" pitchFamily="34" charset="0"/>
              <a:buChar char="•"/>
              <a:defRPr/>
            </a:pPr>
            <a:r>
              <a:rPr lang="en-US" sz="2000" b="0" dirty="0">
                <a:latin typeface="Arial Rounded MT Bold" pitchFamily="34" charset="0"/>
                <a:cs typeface="+mn-cs"/>
              </a:rPr>
              <a:t>Many techniques developed in the x-ray astronomy field. But usually costly due to exquisite imaging requirements</a:t>
            </a:r>
          </a:p>
        </p:txBody>
      </p:sp>
      <p:sp>
        <p:nvSpPr>
          <p:cNvPr id="8" name="1 Título"/>
          <p:cNvSpPr txBox="1">
            <a:spLocks/>
          </p:cNvSpPr>
          <p:nvPr/>
        </p:nvSpPr>
        <p:spPr>
          <a:xfrm>
            <a:off x="1847850" y="127000"/>
            <a:ext cx="8515350" cy="1143000"/>
          </a:xfrm>
          <a:prstGeom prst="rect">
            <a:avLst/>
          </a:prstGeom>
        </p:spPr>
        <p:txBody>
          <a:bodyPr anchor="ctr">
            <a:normAutofit/>
          </a:bodyPr>
          <a:lstStyle/>
          <a:p>
            <a:pPr algn="ctr" fontAlgn="auto">
              <a:spcAft>
                <a:spcPts val="0"/>
              </a:spcAft>
              <a:defRPr/>
            </a:pPr>
            <a:r>
              <a:rPr lang="en-US" sz="4400" b="0" dirty="0">
                <a:latin typeface="Arial Rounded MT Bold" pitchFamily="34" charset="0"/>
                <a:ea typeface="+mj-ea"/>
                <a:cs typeface="+mj-cs"/>
              </a:rPr>
              <a:t>IAXO x-ray optics</a:t>
            </a:r>
          </a:p>
        </p:txBody>
      </p:sp>
      <p:pic>
        <p:nvPicPr>
          <p:cNvPr id="196614" name="Picture 6" descr="http://images.iop.org/objects/ccr/cern/41/3/3/cernnews7_3-01.jpg">
            <a:hlinkClick r:id="rId4"/>
          </p:cNvPr>
          <p:cNvPicPr>
            <a:picLocks noChangeAspect="1" noChangeArrowheads="1"/>
          </p:cNvPicPr>
          <p:nvPr/>
        </p:nvPicPr>
        <p:blipFill>
          <a:blip r:embed="rId5" cstate="print"/>
          <a:srcRect/>
          <a:stretch>
            <a:fillRect/>
          </a:stretch>
        </p:blipFill>
        <p:spPr bwMode="auto">
          <a:xfrm>
            <a:off x="7896200" y="4443793"/>
            <a:ext cx="2016224" cy="2078582"/>
          </a:xfrm>
          <a:prstGeom prst="rect">
            <a:avLst/>
          </a:prstGeom>
          <a:noFill/>
        </p:spPr>
      </p:pic>
      <p:sp>
        <p:nvSpPr>
          <p:cNvPr id="26" name="TextBox 6"/>
          <p:cNvSpPr txBox="1"/>
          <p:nvPr/>
        </p:nvSpPr>
        <p:spPr>
          <a:xfrm>
            <a:off x="8760297" y="2564904"/>
            <a:ext cx="1608841" cy="1569660"/>
          </a:xfrm>
          <a:prstGeom prst="rect">
            <a:avLst/>
          </a:prstGeom>
          <a:solidFill>
            <a:srgbClr val="FFCC00"/>
          </a:solidFill>
          <a:ln w="9525" algn="ctr">
            <a:solidFill>
              <a:srgbClr val="FF0000"/>
            </a:solidFill>
            <a:miter lim="800000"/>
            <a:headEnd/>
            <a:tailEnd/>
          </a:ln>
        </p:spPr>
        <p:txBody>
          <a:bodyPr wrap="square">
            <a:spAutoFit/>
          </a:bodyPr>
          <a:lstStyle/>
          <a:p>
            <a:pPr algn="ctr"/>
            <a:r>
              <a:rPr lang="en-US" sz="1200" b="0" dirty="0">
                <a:solidFill>
                  <a:srgbClr val="000000"/>
                </a:solidFill>
                <a:latin typeface="Arial Rounded MT Bold" pitchFamily="34" charset="0"/>
              </a:rPr>
              <a:t>ABRIXAS spare telescope, in use in one of the 4 bores of CAST </a:t>
            </a:r>
          </a:p>
          <a:p>
            <a:pPr algn="ctr"/>
            <a:r>
              <a:rPr lang="en-US" sz="1200" b="0" dirty="0">
                <a:solidFill>
                  <a:srgbClr val="000000"/>
                </a:solidFill>
                <a:latin typeface="Arial Rounded MT Bold" pitchFamily="34" charset="0"/>
              </a:rPr>
              <a:t>(pioneer use  of x-ray optics in axion research)</a:t>
            </a:r>
          </a:p>
          <a:p>
            <a:pPr algn="ctr"/>
            <a:endParaRPr lang="en-US" sz="1200" b="0" dirty="0">
              <a:solidFill>
                <a:srgbClr val="000000"/>
              </a:solidFill>
              <a:latin typeface="Arial Rounded MT Bold" pitchFamily="34" charset="0"/>
            </a:endParaRPr>
          </a:p>
        </p:txBody>
      </p:sp>
      <p:sp>
        <p:nvSpPr>
          <p:cNvPr id="27" name="26 Flecha abajo"/>
          <p:cNvSpPr/>
          <p:nvPr/>
        </p:nvSpPr>
        <p:spPr>
          <a:xfrm rot="1313626">
            <a:off x="9192344" y="4041547"/>
            <a:ext cx="288032" cy="504056"/>
          </a:xfrm>
          <a:prstGeom prst="down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b="0">
              <a:latin typeface="Arial Rounded MT Bold" pitchFamily="34" charset="0"/>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131</a:t>
            </a:fld>
            <a:endParaRPr lang="es-ES"/>
          </a:p>
        </p:txBody>
      </p:sp>
    </p:spTree>
    <p:extLst>
      <p:ext uri="{BB962C8B-B14F-4D97-AF65-F5344CB8AC3E}">
        <p14:creationId xmlns:p14="http://schemas.microsoft.com/office/powerpoint/2010/main" val="705148313"/>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nspirehep.net/record/1253639/files/overview.png"/>
          <p:cNvPicPr>
            <a:picLocks noChangeAspect="1" noChangeArrowheads="1"/>
          </p:cNvPicPr>
          <p:nvPr/>
        </p:nvPicPr>
        <p:blipFill>
          <a:blip r:embed="rId2" cstate="print"/>
          <a:srcRect l="12552" t="39657" r="42760" b="7529"/>
          <a:stretch>
            <a:fillRect/>
          </a:stretch>
        </p:blipFill>
        <p:spPr bwMode="auto">
          <a:xfrm>
            <a:off x="1415480" y="1196752"/>
            <a:ext cx="6552207" cy="5472336"/>
          </a:xfrm>
          <a:prstGeom prst="rect">
            <a:avLst/>
          </a:prstGeom>
          <a:noFill/>
          <a:ln w="9525">
            <a:noFill/>
            <a:miter lim="800000"/>
            <a:headEnd/>
            <a:tailEnd/>
          </a:ln>
        </p:spPr>
      </p:pic>
      <p:sp>
        <p:nvSpPr>
          <p:cNvPr id="8" name="1 Título"/>
          <p:cNvSpPr txBox="1">
            <a:spLocks/>
          </p:cNvSpPr>
          <p:nvPr/>
        </p:nvSpPr>
        <p:spPr>
          <a:xfrm>
            <a:off x="1847850" y="127000"/>
            <a:ext cx="8515350" cy="1143000"/>
          </a:xfrm>
          <a:prstGeom prst="rect">
            <a:avLst/>
          </a:prstGeom>
        </p:spPr>
        <p:txBody>
          <a:bodyPr anchor="ctr">
            <a:normAutofit/>
          </a:bodyPr>
          <a:lstStyle/>
          <a:p>
            <a:pPr algn="ctr" fontAlgn="auto">
              <a:spcAft>
                <a:spcPts val="0"/>
              </a:spcAft>
              <a:defRPr/>
            </a:pPr>
            <a:r>
              <a:rPr lang="en-US" sz="4400" b="0" dirty="0">
                <a:latin typeface="Arial Rounded MT Bold" pitchFamily="34" charset="0"/>
                <a:ea typeface="+mj-ea"/>
                <a:cs typeface="+mj-cs"/>
              </a:rPr>
              <a:t>IAXO x-ray optics</a:t>
            </a:r>
          </a:p>
        </p:txBody>
      </p:sp>
      <p:sp>
        <p:nvSpPr>
          <p:cNvPr id="119815" name="AutoShape 6"/>
          <p:cNvSpPr>
            <a:spLocks/>
          </p:cNvSpPr>
          <p:nvPr/>
        </p:nvSpPr>
        <p:spPr bwMode="auto">
          <a:xfrm>
            <a:off x="6960096" y="1412776"/>
            <a:ext cx="4752528" cy="4680520"/>
          </a:xfrm>
          <a:prstGeom prst="borderCallout2">
            <a:avLst>
              <a:gd name="adj1" fmla="val 49418"/>
              <a:gd name="adj2" fmla="val -868"/>
              <a:gd name="adj3" fmla="val 49750"/>
              <a:gd name="adj4" fmla="val -8892"/>
              <a:gd name="adj5" fmla="val 44957"/>
              <a:gd name="adj6" fmla="val -20506"/>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normAutofit/>
          </a:bodyPr>
          <a:lstStyle/>
          <a:p>
            <a:pPr marL="342900" indent="-342900" eaLnBrk="0" hangingPunct="0">
              <a:spcBef>
                <a:spcPct val="20000"/>
              </a:spcBef>
              <a:buFont typeface="Arial" pitchFamily="34" charset="0"/>
              <a:buChar char="•"/>
              <a:defRPr/>
            </a:pPr>
            <a:r>
              <a:rPr lang="en-US" b="0" dirty="0">
                <a:latin typeface="Arial Rounded MT Bold" pitchFamily="34" charset="0"/>
              </a:rPr>
              <a:t>Each bore equipped with an x-ray optics</a:t>
            </a:r>
          </a:p>
          <a:p>
            <a:pPr marL="342900" indent="-342900" eaLnBrk="0" hangingPunct="0">
              <a:spcBef>
                <a:spcPct val="20000"/>
              </a:spcBef>
              <a:buFont typeface="Arial" pitchFamily="34" charset="0"/>
              <a:buChar char="•"/>
              <a:defRPr/>
            </a:pPr>
            <a:r>
              <a:rPr lang="en-US" b="0" dirty="0">
                <a:latin typeface="Arial Rounded MT Bold" pitchFamily="34" charset="0"/>
              </a:rPr>
              <a:t>Exquisite imaging not required</a:t>
            </a:r>
          </a:p>
          <a:p>
            <a:pPr marL="342900" indent="-342900" eaLnBrk="0" hangingPunct="0">
              <a:spcBef>
                <a:spcPct val="20000"/>
              </a:spcBef>
              <a:buFont typeface="Arial" pitchFamily="34" charset="0"/>
              <a:buChar char="•"/>
              <a:defRPr/>
            </a:pPr>
            <a:r>
              <a:rPr lang="en-US" b="0" dirty="0">
                <a:latin typeface="Arial Rounded MT Bold" pitchFamily="34" charset="0"/>
              </a:rPr>
              <a:t>BUT need cost-effective way to build 8 optics of 600 mm diameter each.</a:t>
            </a:r>
          </a:p>
        </p:txBody>
      </p:sp>
      <p:pic>
        <p:nvPicPr>
          <p:cNvPr id="11" name="Picture 3"/>
          <p:cNvPicPr>
            <a:picLocks noChangeAspect="1" noChangeArrowheads="1"/>
          </p:cNvPicPr>
          <p:nvPr/>
        </p:nvPicPr>
        <p:blipFill>
          <a:blip r:embed="rId3" cstate="print"/>
          <a:srcRect/>
          <a:stretch>
            <a:fillRect/>
          </a:stretch>
        </p:blipFill>
        <p:spPr bwMode="auto">
          <a:xfrm>
            <a:off x="7748711" y="3140968"/>
            <a:ext cx="3171825" cy="2762250"/>
          </a:xfrm>
          <a:prstGeom prst="rect">
            <a:avLst/>
          </a:prstGeom>
          <a:noFill/>
          <a:ln w="9525">
            <a:noFill/>
            <a:miter lim="800000"/>
            <a:headEnd/>
            <a:tailEnd/>
          </a:ln>
        </p:spPr>
      </p:pic>
      <p:cxnSp>
        <p:nvCxnSpPr>
          <p:cNvPr id="14" name="13 Conector recto de flecha"/>
          <p:cNvCxnSpPr/>
          <p:nvPr/>
        </p:nvCxnSpPr>
        <p:spPr>
          <a:xfrm flipH="1">
            <a:off x="4655319" y="1916832"/>
            <a:ext cx="14401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15 Conector recto de flecha"/>
          <p:cNvCxnSpPr/>
          <p:nvPr/>
        </p:nvCxnSpPr>
        <p:spPr>
          <a:xfrm flipH="1">
            <a:off x="5015359" y="2060848"/>
            <a:ext cx="14401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flipH="1">
            <a:off x="5375399" y="2420888"/>
            <a:ext cx="14401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flipH="1">
            <a:off x="5663431" y="2780928"/>
            <a:ext cx="144016" cy="36004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 name="25 Grupo"/>
          <p:cNvGrpSpPr/>
          <p:nvPr/>
        </p:nvGrpSpPr>
        <p:grpSpPr>
          <a:xfrm>
            <a:off x="2499688" y="2833666"/>
            <a:ext cx="3305863" cy="1910748"/>
            <a:chOff x="1625291" y="2958412"/>
            <a:chExt cx="3305863" cy="1910748"/>
          </a:xfrm>
        </p:grpSpPr>
        <p:grpSp>
          <p:nvGrpSpPr>
            <p:cNvPr id="3" name="23 Grupo"/>
            <p:cNvGrpSpPr/>
            <p:nvPr/>
          </p:nvGrpSpPr>
          <p:grpSpPr>
            <a:xfrm>
              <a:off x="1628746" y="2958412"/>
              <a:ext cx="3302408" cy="1910748"/>
              <a:chOff x="1628746" y="2958412"/>
              <a:chExt cx="3302408" cy="1910748"/>
            </a:xfrm>
          </p:grpSpPr>
          <p:sp>
            <p:nvSpPr>
              <p:cNvPr id="12" name="11 Rectángulo"/>
              <p:cNvSpPr/>
              <p:nvPr/>
            </p:nvSpPr>
            <p:spPr>
              <a:xfrm rot="19244866">
                <a:off x="1628746" y="3811221"/>
                <a:ext cx="3302408" cy="36722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ES" b="0">
                  <a:latin typeface="Arial Rounded MT Bold" pitchFamily="34" charset="0"/>
                </a:endParaRPr>
              </a:p>
            </p:txBody>
          </p:sp>
          <p:cxnSp>
            <p:nvCxnSpPr>
              <p:cNvPr id="15" name="14 Conector recto"/>
              <p:cNvCxnSpPr/>
              <p:nvPr/>
            </p:nvCxnSpPr>
            <p:spPr>
              <a:xfrm flipH="1">
                <a:off x="2195736" y="3212976"/>
                <a:ext cx="1872208" cy="1656184"/>
              </a:xfrm>
              <a:prstGeom prst="line">
                <a:avLst/>
              </a:prstGeom>
              <a:ln w="28575">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H="1">
                <a:off x="2195736" y="3356992"/>
                <a:ext cx="2016224" cy="1512168"/>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3" cstate="print"/>
              <a:srcRect l="8705" t="3350" r="9997" b="4369"/>
              <a:stretch>
                <a:fillRect/>
              </a:stretch>
            </p:blipFill>
            <p:spPr bwMode="auto">
              <a:xfrm rot="20054352">
                <a:off x="4212681" y="2958412"/>
                <a:ext cx="313566" cy="309965"/>
              </a:xfrm>
              <a:prstGeom prst="rect">
                <a:avLst/>
              </a:prstGeom>
              <a:noFill/>
              <a:ln w="9525">
                <a:noFill/>
                <a:miter lim="800000"/>
                <a:headEnd/>
                <a:tailEnd/>
              </a:ln>
            </p:spPr>
          </p:pic>
        </p:grpSp>
        <p:sp>
          <p:nvSpPr>
            <p:cNvPr id="25" name="24 Rectángulo"/>
            <p:cNvSpPr/>
            <p:nvPr/>
          </p:nvSpPr>
          <p:spPr>
            <a:xfrm rot="19244866">
              <a:off x="1625291" y="3808117"/>
              <a:ext cx="3296097" cy="36722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S" b="0">
                <a:latin typeface="Arial Rounded MT Bold" pitchFamily="34" charset="0"/>
              </a:endParaRPr>
            </a:p>
          </p:txBody>
        </p:sp>
      </p:gr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132</a:t>
            </a:fld>
            <a:endParaRPr lang="es-ES"/>
          </a:p>
        </p:txBody>
      </p:sp>
    </p:spTree>
    <p:extLst>
      <p:ext uri="{BB962C8B-B14F-4D97-AF65-F5344CB8AC3E}">
        <p14:creationId xmlns:p14="http://schemas.microsoft.com/office/powerpoint/2010/main" val="869585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981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5"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p:cNvSpPr txBox="1">
            <a:spLocks/>
          </p:cNvSpPr>
          <p:nvPr/>
        </p:nvSpPr>
        <p:spPr bwMode="auto">
          <a:xfrm>
            <a:off x="609600" y="1417638"/>
            <a:ext cx="779065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dirty="0">
                <a:latin typeface="Arial Rounded MT Bold" panose="020F0704030504030204" pitchFamily="34" charset="77"/>
                <a:sym typeface="Wingdings" pitchFamily="2" charset="2"/>
              </a:rPr>
              <a:t>2 detection lines in BabyIAXO with different solutions:</a:t>
            </a:r>
          </a:p>
          <a:p>
            <a:pPr marL="118872" indent="0">
              <a:buNone/>
            </a:pPr>
            <a:r>
              <a:rPr lang="en-US" sz="2000" b="1" dirty="0">
                <a:solidFill>
                  <a:srgbClr val="FF0000"/>
                </a:solidFill>
                <a:latin typeface="Arial Rounded MT Bold" panose="020F0704030504030204" pitchFamily="34" charset="77"/>
              </a:rPr>
              <a:t>Hybrid approach for custom BabyIAXO optic</a:t>
            </a:r>
            <a:r>
              <a:rPr lang="en-US" sz="2000" b="1" dirty="0">
                <a:latin typeface="Arial Rounded MT Bold" panose="020F0704030504030204" pitchFamily="34" charset="77"/>
              </a:rPr>
              <a:t> </a:t>
            </a:r>
          </a:p>
          <a:p>
            <a:r>
              <a:rPr lang="en-US" sz="1800" dirty="0">
                <a:latin typeface="Arial Rounded MT Bold" panose="020F0704030504030204" pitchFamily="34" charset="77"/>
              </a:rPr>
              <a:t>Inner part Al-foil or segmented glass optic </a:t>
            </a:r>
          </a:p>
          <a:p>
            <a:r>
              <a:rPr lang="en-US" sz="1800" dirty="0">
                <a:latin typeface="Arial Rounded MT Bold" panose="020F0704030504030204" pitchFamily="34" charset="77"/>
              </a:rPr>
              <a:t>Outer part cold-slumped Willow-glass technology</a:t>
            </a:r>
          </a:p>
          <a:p>
            <a:pPr>
              <a:lnSpc>
                <a:spcPct val="100000"/>
              </a:lnSpc>
              <a:spcBef>
                <a:spcPts val="300"/>
              </a:spcBef>
              <a:spcAft>
                <a:spcPts val="300"/>
              </a:spcAft>
            </a:pPr>
            <a:endParaRPr lang="en-US" sz="1200" b="1" dirty="0">
              <a:latin typeface="Arial Rounded MT Bold" panose="020F0704030504030204" pitchFamily="34" charset="77"/>
            </a:endParaRPr>
          </a:p>
          <a:p>
            <a:pPr marL="118872" indent="0">
              <a:buNone/>
            </a:pPr>
            <a:r>
              <a:rPr lang="en-US" sz="2000" b="1" dirty="0">
                <a:solidFill>
                  <a:srgbClr val="FF0000"/>
                </a:solidFill>
                <a:latin typeface="Arial Rounded MT Bold" panose="020F0704030504030204" pitchFamily="34" charset="77"/>
              </a:rPr>
              <a:t>XMM Flight Spare XRT</a:t>
            </a:r>
            <a:endParaRPr lang="en-US" sz="2000" dirty="0">
              <a:solidFill>
                <a:srgbClr val="FF0000"/>
              </a:solidFill>
              <a:latin typeface="Arial Rounded MT Bold" panose="020F0704030504030204" pitchFamily="34" charset="77"/>
            </a:endParaRPr>
          </a:p>
          <a:p>
            <a:r>
              <a:rPr lang="en-US" sz="1800" dirty="0">
                <a:latin typeface="Arial Rounded MT Bold" panose="020F0704030504030204" pitchFamily="34" charset="77"/>
              </a:rPr>
              <a:t>Engineering model sent to DESY, actual optic currently at PANTER (Munich). </a:t>
            </a:r>
            <a:endParaRPr lang="en-US" sz="1800" dirty="0" smtClean="0">
              <a:latin typeface="Arial Rounded MT Bold" panose="020F0704030504030204" pitchFamily="34" charset="77"/>
            </a:endParaRPr>
          </a:p>
          <a:p>
            <a:r>
              <a:rPr lang="en-US" sz="1800" dirty="0" smtClean="0">
                <a:latin typeface="Arial Rounded MT Bold" panose="020F0704030504030204" pitchFamily="34" charset="77"/>
              </a:rPr>
              <a:t>Loan agreement from ESA to IAXO</a:t>
            </a:r>
            <a:endParaRPr lang="en-US" sz="1800" dirty="0">
              <a:latin typeface="Arial Rounded MT Bold" panose="020F0704030504030204" pitchFamily="34" charset="77"/>
            </a:endParaRPr>
          </a:p>
          <a:p>
            <a:r>
              <a:rPr lang="es-ES" sz="1800" dirty="0" err="1">
                <a:latin typeface="Arial Rounded MT Bold" panose="020F0704030504030204" pitchFamily="34" charset="77"/>
              </a:rPr>
              <a:t>Calibration</a:t>
            </a:r>
            <a:r>
              <a:rPr lang="es-ES" sz="1800" dirty="0">
                <a:latin typeface="Arial Rounded MT Bold" panose="020F0704030504030204" pitchFamily="34" charset="77"/>
              </a:rPr>
              <a:t> at PANTER </a:t>
            </a:r>
            <a:r>
              <a:rPr lang="es-ES" sz="1800" dirty="0" err="1">
                <a:latin typeface="Arial Rounded MT Bold" panose="020F0704030504030204" pitchFamily="34" charset="77"/>
              </a:rPr>
              <a:t>scheduled</a:t>
            </a:r>
            <a:r>
              <a:rPr lang="es-ES" sz="1800" dirty="0">
                <a:latin typeface="Arial Rounded MT Bold" panose="020F0704030504030204" pitchFamily="34" charset="77"/>
              </a:rPr>
              <a:t> </a:t>
            </a:r>
            <a:r>
              <a:rPr lang="es-ES" sz="1800" dirty="0" err="1">
                <a:latin typeface="Arial Rounded MT Bold" panose="020F0704030504030204" pitchFamily="34" charset="77"/>
              </a:rPr>
              <a:t>soon</a:t>
            </a:r>
            <a:endParaRPr lang="en-US" sz="1800" dirty="0">
              <a:latin typeface="Arial Rounded MT Bold" panose="020F0704030504030204" pitchFamily="34" charset="77"/>
            </a:endParaRPr>
          </a:p>
          <a:p>
            <a:pPr lvl="1">
              <a:defRPr/>
            </a:pPr>
            <a:endParaRPr lang="en-US" sz="1200" dirty="0">
              <a:latin typeface="Arial Rounded MT Bold" panose="020F0704030504030204" pitchFamily="34" charset="77"/>
            </a:endParaRPr>
          </a:p>
        </p:txBody>
      </p:sp>
      <p:sp>
        <p:nvSpPr>
          <p:cNvPr id="2" name="Título 1"/>
          <p:cNvSpPr>
            <a:spLocks noGrp="1"/>
          </p:cNvSpPr>
          <p:nvPr>
            <p:ph type="title"/>
          </p:nvPr>
        </p:nvSpPr>
        <p:spPr>
          <a:xfrm>
            <a:off x="609600" y="236538"/>
            <a:ext cx="10972800" cy="1143000"/>
          </a:xfrm>
        </p:spPr>
        <p:txBody>
          <a:bodyPr/>
          <a:lstStyle/>
          <a:p>
            <a:r>
              <a:rPr lang="es-ES"/>
              <a:t>BabyIAXO </a:t>
            </a:r>
            <a:r>
              <a:rPr lang="es-ES" err="1"/>
              <a:t>optics</a:t>
            </a:r>
            <a:endParaRPr lang="en-US"/>
          </a:p>
        </p:txBody>
      </p:sp>
      <p:sp>
        <p:nvSpPr>
          <p:cNvPr id="4" name="Marcador de fecha 3"/>
          <p:cNvSpPr>
            <a:spLocks noGrp="1"/>
          </p:cNvSpPr>
          <p:nvPr>
            <p:ph type="dt" sz="half" idx="10"/>
          </p:nvPr>
        </p:nvSpPr>
        <p:spPr/>
        <p:txBody>
          <a:bodyPr/>
          <a:lstStyle/>
          <a:p>
            <a:pPr>
              <a:defRPr/>
            </a:pPr>
            <a:r>
              <a:rPr lang="en-US" dirty="0"/>
              <a:t>TRIUMF Seminar, 6/07/2023</a:t>
            </a:r>
            <a:endParaRPr lang="es-ES" dirty="0"/>
          </a:p>
        </p:txBody>
      </p:sp>
      <p:sp>
        <p:nvSpPr>
          <p:cNvPr id="5" name="Marcador de pie de página 4"/>
          <p:cNvSpPr>
            <a:spLocks noGrp="1"/>
          </p:cNvSpPr>
          <p:nvPr>
            <p:ph type="ftr" sz="quarter" idx="11"/>
          </p:nvPr>
        </p:nvSpPr>
        <p:spPr/>
        <p:txBody>
          <a:bodyPr/>
          <a:lstStyle/>
          <a:p>
            <a:pPr>
              <a:defRPr/>
            </a:pPr>
            <a:r>
              <a:rPr lang="es-ES"/>
              <a:t>Igor G. Irastorza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133</a:t>
            </a:fld>
            <a:endParaRPr lang="es-ES"/>
          </a:p>
        </p:txBody>
      </p:sp>
      <p:pic>
        <p:nvPicPr>
          <p:cNvPr id="14" name="Picture 6">
            <a:extLst>
              <a:ext uri="{FF2B5EF4-FFF2-40B4-BE49-F238E27FC236}">
                <a16:creationId xmlns:a16="http://schemas.microsoft.com/office/drawing/2014/main" id="{DAF3196D-B359-464C-A6C2-27D741EEB7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160000" y="4737734"/>
            <a:ext cx="1872207" cy="1641345"/>
          </a:xfrm>
          <a:prstGeom prst="rect">
            <a:avLst/>
          </a:prstGeom>
        </p:spPr>
      </p:pic>
      <p:pic>
        <p:nvPicPr>
          <p:cNvPr id="21" name="Picture 5">
            <a:extLst>
              <a:ext uri="{FF2B5EF4-FFF2-40B4-BE49-F238E27FC236}">
                <a16:creationId xmlns:a16="http://schemas.microsoft.com/office/drawing/2014/main" id="{2ED2E82A-F102-C245-B9B3-35707B2C382B}"/>
              </a:ext>
            </a:extLst>
          </p:cNvPr>
          <p:cNvPicPr>
            <a:picLocks noChangeAspect="1"/>
          </p:cNvPicPr>
          <p:nvPr/>
        </p:nvPicPr>
        <p:blipFill rotWithShape="1">
          <a:blip r:embed="rId3"/>
          <a:srcRect r="36657"/>
          <a:stretch/>
        </p:blipFill>
        <p:spPr>
          <a:xfrm>
            <a:off x="10407734" y="1400938"/>
            <a:ext cx="1448906" cy="1740040"/>
          </a:xfrm>
          <a:prstGeom prst="rect">
            <a:avLst/>
          </a:prstGeom>
        </p:spPr>
      </p:pic>
      <p:pic>
        <p:nvPicPr>
          <p:cNvPr id="15" name="Imagen 14">
            <a:extLst>
              <a:ext uri="{FF2B5EF4-FFF2-40B4-BE49-F238E27FC236}">
                <a16:creationId xmlns:a16="http://schemas.microsoft.com/office/drawing/2014/main" id="{5BB7E054-68B7-F745-B438-DCC328959075}"/>
              </a:ext>
            </a:extLst>
          </p:cNvPr>
          <p:cNvPicPr>
            <a:picLocks noChangeAspect="1"/>
          </p:cNvPicPr>
          <p:nvPr/>
        </p:nvPicPr>
        <p:blipFill rotWithShape="1">
          <a:blip r:embed="rId4"/>
          <a:srcRect t="26823" r="52463" b="36614"/>
          <a:stretch/>
        </p:blipFill>
        <p:spPr>
          <a:xfrm>
            <a:off x="8415907" y="3184830"/>
            <a:ext cx="2317885" cy="1690115"/>
          </a:xfrm>
          <a:prstGeom prst="rect">
            <a:avLst/>
          </a:prstGeom>
        </p:spPr>
      </p:pic>
      <p:cxnSp>
        <p:nvCxnSpPr>
          <p:cNvPr id="23" name="Conector recto de flecha 22">
            <a:extLst>
              <a:ext uri="{FF2B5EF4-FFF2-40B4-BE49-F238E27FC236}">
                <a16:creationId xmlns:a16="http://schemas.microsoft.com/office/drawing/2014/main" id="{518C83CE-8DDE-6B4B-B463-6FCE82D4AF3E}"/>
              </a:ext>
            </a:extLst>
          </p:cNvPr>
          <p:cNvCxnSpPr>
            <a:cxnSpLocks/>
          </p:cNvCxnSpPr>
          <p:nvPr/>
        </p:nvCxnSpPr>
        <p:spPr>
          <a:xfrm flipH="1" flipV="1">
            <a:off x="10344472" y="3717023"/>
            <a:ext cx="504056" cy="936115"/>
          </a:xfrm>
          <a:prstGeom prst="straightConnector1">
            <a:avLst/>
          </a:prstGeom>
          <a:ln>
            <a:solidFill>
              <a:srgbClr val="FF0000"/>
            </a:solidFill>
            <a:prstDash val="sysDash"/>
            <a:tailEnd type="triangle"/>
          </a:ln>
        </p:spPr>
        <p:style>
          <a:lnRef idx="3">
            <a:schemeClr val="accent2"/>
          </a:lnRef>
          <a:fillRef idx="0">
            <a:schemeClr val="accent2"/>
          </a:fillRef>
          <a:effectRef idx="2">
            <a:schemeClr val="accent2"/>
          </a:effectRef>
          <a:fontRef idx="minor">
            <a:schemeClr val="tx1"/>
          </a:fontRef>
        </p:style>
      </p:cxnSp>
      <p:cxnSp>
        <p:nvCxnSpPr>
          <p:cNvPr id="24" name="Conector recto de flecha 23">
            <a:extLst>
              <a:ext uri="{FF2B5EF4-FFF2-40B4-BE49-F238E27FC236}">
                <a16:creationId xmlns:a16="http://schemas.microsoft.com/office/drawing/2014/main" id="{18ACB733-3797-8E40-BBE0-FE13ECC46ACD}"/>
              </a:ext>
            </a:extLst>
          </p:cNvPr>
          <p:cNvCxnSpPr>
            <a:cxnSpLocks/>
          </p:cNvCxnSpPr>
          <p:nvPr/>
        </p:nvCxnSpPr>
        <p:spPr>
          <a:xfrm flipH="1">
            <a:off x="10200456" y="2712372"/>
            <a:ext cx="457250" cy="627228"/>
          </a:xfrm>
          <a:prstGeom prst="straightConnector1">
            <a:avLst/>
          </a:prstGeom>
          <a:ln>
            <a:solidFill>
              <a:srgbClr val="FF0000"/>
            </a:solidFill>
            <a:prstDash val="sysDash"/>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0958173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inspirehep.net/record/1253639/files/overview.png"/>
          <p:cNvPicPr>
            <a:picLocks noChangeAspect="1" noChangeArrowheads="1"/>
          </p:cNvPicPr>
          <p:nvPr/>
        </p:nvPicPr>
        <p:blipFill>
          <a:blip r:embed="rId2" cstate="print">
            <a:duotone>
              <a:schemeClr val="bg2">
                <a:shade val="45000"/>
                <a:satMod val="135000"/>
              </a:schemeClr>
              <a:prstClr val="white"/>
            </a:duotone>
          </a:blip>
          <a:srcRect l="12552" t="39657" r="42760" b="7529"/>
          <a:stretch>
            <a:fillRect/>
          </a:stretch>
        </p:blipFill>
        <p:spPr bwMode="auto">
          <a:xfrm>
            <a:off x="839937" y="1196752"/>
            <a:ext cx="6552207" cy="5472336"/>
          </a:xfrm>
          <a:prstGeom prst="rect">
            <a:avLst/>
          </a:prstGeom>
          <a:noFill/>
          <a:ln w="9525">
            <a:noFill/>
            <a:miter lim="800000"/>
            <a:headEnd/>
            <a:tailEnd/>
          </a:ln>
        </p:spPr>
      </p:pic>
      <p:pic>
        <p:nvPicPr>
          <p:cNvPr id="119810" name="Picture 2" descr="http://inspirehep.net/record/1253639/files/overview.png"/>
          <p:cNvPicPr>
            <a:picLocks noChangeAspect="1" noChangeArrowheads="1"/>
          </p:cNvPicPr>
          <p:nvPr/>
        </p:nvPicPr>
        <p:blipFill>
          <a:blip r:embed="rId2" cstate="print"/>
          <a:srcRect l="12552" t="58421" r="64366" b="7529"/>
          <a:stretch>
            <a:fillRect/>
          </a:stretch>
        </p:blipFill>
        <p:spPr bwMode="auto">
          <a:xfrm>
            <a:off x="839416" y="3140968"/>
            <a:ext cx="3384376" cy="3528120"/>
          </a:xfrm>
          <a:prstGeom prst="rect">
            <a:avLst/>
          </a:prstGeom>
          <a:noFill/>
          <a:ln w="9525">
            <a:noFill/>
            <a:miter lim="800000"/>
            <a:headEnd/>
            <a:tailEnd/>
          </a:ln>
        </p:spPr>
      </p:pic>
      <p:sp>
        <p:nvSpPr>
          <p:cNvPr id="8" name="1 Título"/>
          <p:cNvSpPr txBox="1">
            <a:spLocks/>
          </p:cNvSpPr>
          <p:nvPr/>
        </p:nvSpPr>
        <p:spPr>
          <a:xfrm>
            <a:off x="1487488" y="127000"/>
            <a:ext cx="9217024" cy="1143000"/>
          </a:xfrm>
          <a:prstGeom prst="rect">
            <a:avLst/>
          </a:prstGeom>
        </p:spPr>
        <p:txBody>
          <a:bodyPr anchor="ctr">
            <a:noAutofit/>
          </a:bodyPr>
          <a:lstStyle/>
          <a:p>
            <a:pPr algn="ctr" fontAlgn="auto">
              <a:spcAft>
                <a:spcPts val="0"/>
              </a:spcAft>
              <a:defRPr/>
            </a:pPr>
            <a:r>
              <a:rPr lang="en-US" sz="4400" b="0" dirty="0">
                <a:latin typeface="Arial Rounded MT Bold" pitchFamily="34" charset="0"/>
                <a:ea typeface="+mj-ea"/>
                <a:cs typeface="+mj-cs"/>
              </a:rPr>
              <a:t>IAXO low background detectors</a:t>
            </a:r>
          </a:p>
        </p:txBody>
      </p:sp>
      <p:sp>
        <p:nvSpPr>
          <p:cNvPr id="119815" name="AutoShape 6"/>
          <p:cNvSpPr>
            <a:spLocks/>
          </p:cNvSpPr>
          <p:nvPr/>
        </p:nvSpPr>
        <p:spPr bwMode="auto">
          <a:xfrm>
            <a:off x="5951984" y="1144364"/>
            <a:ext cx="5688632" cy="5164956"/>
          </a:xfrm>
          <a:prstGeom prst="borderCallout2">
            <a:avLst>
              <a:gd name="adj1" fmla="val 49418"/>
              <a:gd name="adj2" fmla="val -868"/>
              <a:gd name="adj3" fmla="val 79603"/>
              <a:gd name="adj4" fmla="val -28282"/>
              <a:gd name="adj5" fmla="val 76889"/>
              <a:gd name="adj6" fmla="val -48885"/>
            </a:avLst>
          </a:prstGeom>
          <a:solidFill>
            <a:schemeClr val="bg1"/>
          </a:solidFill>
          <a:ln w="28575">
            <a:solidFill>
              <a:srgbClr val="FF0000"/>
            </a:solidFill>
            <a:miter lim="800000"/>
            <a:headEnd/>
            <a:tailEnd type="triangle" w="med" len="med"/>
          </a:ln>
        </p:spPr>
        <p:txBody>
          <a:bodyPr/>
          <a:lstStyle/>
          <a:p>
            <a:pPr marL="342900" indent="-342900" eaLnBrk="0" hangingPunct="0">
              <a:spcBef>
                <a:spcPct val="20000"/>
              </a:spcBef>
              <a:buFont typeface="Arial" pitchFamily="34" charset="0"/>
              <a:buChar char="•"/>
              <a:defRPr/>
            </a:pPr>
            <a:r>
              <a:rPr lang="en-US" sz="2000" b="0" dirty="0">
                <a:solidFill>
                  <a:schemeClr val="dk1"/>
                </a:solidFill>
                <a:latin typeface="Arial Rounded MT Bold" pitchFamily="34" charset="0"/>
                <a:cs typeface="+mn-cs"/>
              </a:rPr>
              <a:t>8 detector systems</a:t>
            </a:r>
          </a:p>
          <a:p>
            <a:pPr marL="342900" indent="-342900" eaLnBrk="0" hangingPunct="0">
              <a:spcBef>
                <a:spcPct val="20000"/>
              </a:spcBef>
              <a:buFont typeface="Arial" pitchFamily="34" charset="0"/>
              <a:buChar char="•"/>
              <a:defRPr/>
            </a:pPr>
            <a:r>
              <a:rPr lang="en-US" sz="2000" b="0" dirty="0">
                <a:latin typeface="Arial Rounded MT Bold" pitchFamily="34" charset="0"/>
              </a:rPr>
              <a:t>Baseline: small Micromegas-TPC chambers:</a:t>
            </a:r>
          </a:p>
          <a:p>
            <a:pPr marL="800100" lvl="1" indent="-342900" eaLnBrk="0" hangingPunct="0">
              <a:spcBef>
                <a:spcPct val="20000"/>
              </a:spcBef>
              <a:buFont typeface="Arial" pitchFamily="34" charset="0"/>
              <a:buChar char="•"/>
              <a:defRPr/>
            </a:pPr>
            <a:r>
              <a:rPr lang="en-US" b="0" dirty="0">
                <a:latin typeface="Arial Rounded MT Bold" pitchFamily="34" charset="0"/>
              </a:rPr>
              <a:t>Shielding</a:t>
            </a:r>
          </a:p>
          <a:p>
            <a:pPr marL="800100" lvl="1" indent="-342900" eaLnBrk="0" hangingPunct="0">
              <a:spcBef>
                <a:spcPct val="20000"/>
              </a:spcBef>
              <a:buFont typeface="Arial" pitchFamily="34" charset="0"/>
              <a:buChar char="•"/>
              <a:defRPr/>
            </a:pPr>
            <a:r>
              <a:rPr lang="en-US" b="0" dirty="0" err="1">
                <a:latin typeface="Arial Rounded MT Bold" pitchFamily="34" charset="0"/>
              </a:rPr>
              <a:t>Radiopure</a:t>
            </a:r>
            <a:r>
              <a:rPr lang="en-US" b="0" dirty="0">
                <a:latin typeface="Arial Rounded MT Bold" pitchFamily="34" charset="0"/>
              </a:rPr>
              <a:t> components</a:t>
            </a:r>
          </a:p>
          <a:p>
            <a:pPr marL="800100" lvl="1" indent="-342900" eaLnBrk="0" hangingPunct="0">
              <a:spcBef>
                <a:spcPct val="20000"/>
              </a:spcBef>
              <a:buFont typeface="Arial" pitchFamily="34" charset="0"/>
              <a:buChar char="•"/>
              <a:defRPr/>
            </a:pPr>
            <a:r>
              <a:rPr lang="en-US" b="0" dirty="0">
                <a:latin typeface="Arial Rounded MT Bold" pitchFamily="34" charset="0"/>
              </a:rPr>
              <a:t>Offline discrimination</a:t>
            </a:r>
            <a:endParaRPr lang="en-US" sz="2000" b="0" dirty="0">
              <a:latin typeface="Arial Rounded MT Bold" pitchFamily="34" charset="0"/>
            </a:endParaRP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134</a:t>
            </a:fld>
            <a:endParaRPr lang="es-ES"/>
          </a:p>
        </p:txBody>
      </p:sp>
      <p:pic>
        <p:nvPicPr>
          <p:cNvPr id="15" name="Image 7">
            <a:extLst>
              <a:ext uri="{FF2B5EF4-FFF2-40B4-BE49-F238E27FC236}">
                <a16:creationId xmlns:a16="http://schemas.microsoft.com/office/drawing/2014/main" id="{0ACDAB46-6331-2345-81FF-56FD5B9103CD}"/>
              </a:ext>
            </a:extLst>
          </p:cNvPr>
          <p:cNvPicPr>
            <a:picLocks noChangeAspect="1"/>
          </p:cNvPicPr>
          <p:nvPr/>
        </p:nvPicPr>
        <p:blipFill>
          <a:blip r:embed="rId3"/>
          <a:stretch>
            <a:fillRect/>
          </a:stretch>
        </p:blipFill>
        <p:spPr>
          <a:xfrm>
            <a:off x="6240016" y="3379134"/>
            <a:ext cx="3796059" cy="2212498"/>
          </a:xfrm>
          <a:prstGeom prst="rect">
            <a:avLst/>
          </a:prstGeom>
        </p:spPr>
      </p:pic>
    </p:spTree>
    <p:extLst>
      <p:ext uri="{BB962C8B-B14F-4D97-AF65-F5344CB8AC3E}">
        <p14:creationId xmlns:p14="http://schemas.microsoft.com/office/powerpoint/2010/main" val="1565221471"/>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cstate="print"/>
          <a:srcRect/>
          <a:stretch>
            <a:fillRect/>
          </a:stretch>
        </p:blipFill>
        <p:spPr bwMode="auto">
          <a:xfrm>
            <a:off x="6686624" y="1195591"/>
            <a:ext cx="5098008" cy="3256503"/>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8" name="1 Título"/>
              <p:cNvSpPr txBox="1">
                <a:spLocks/>
              </p:cNvSpPr>
              <p:nvPr/>
            </p:nvSpPr>
            <p:spPr>
              <a:xfrm>
                <a:off x="1199456" y="127000"/>
                <a:ext cx="9952260" cy="1143000"/>
              </a:xfrm>
              <a:prstGeom prst="rect">
                <a:avLst/>
              </a:prstGeom>
            </p:spPr>
            <p:txBody>
              <a:bodyPr anchor="ctr">
                <a:noAutofit/>
              </a:bodyPr>
              <a:lstStyle/>
              <a:p>
                <a:pPr algn="ctr" fontAlgn="auto">
                  <a:spcAft>
                    <a:spcPts val="0"/>
                  </a:spcAft>
                  <a:defRPr/>
                </a:pPr>
                <a:r>
                  <a:rPr lang="en-US" sz="4400" b="0" dirty="0">
                    <a:latin typeface="Arial Rounded MT Bold" pitchFamily="34" charset="0"/>
                    <a:ea typeface="+mj-ea"/>
                    <a:cs typeface="+mj-cs"/>
                  </a:rPr>
                  <a:t>IAXO low-</a:t>
                </a:r>
                <a14:m>
                  <m:oMath xmlns:m="http://schemas.openxmlformats.org/officeDocument/2006/math">
                    <m:r>
                      <a:rPr lang="en-US" sz="4400" b="0" i="1" dirty="0" smtClean="0">
                        <a:latin typeface="Cambria Math" panose="02040503050406030204" pitchFamily="18" charset="0"/>
                        <a:ea typeface="+mj-ea"/>
                        <a:cs typeface="+mj-cs"/>
                      </a:rPr>
                      <m:t>𝑏</m:t>
                    </m:r>
                  </m:oMath>
                </a14:m>
                <a:r>
                  <a:rPr lang="en-US" sz="4400" b="0" dirty="0">
                    <a:latin typeface="Arial Rounded MT Bold" pitchFamily="34" charset="0"/>
                    <a:ea typeface="+mj-ea"/>
                    <a:cs typeface="+mj-cs"/>
                  </a:rPr>
                  <a:t> Micromegas detectors</a:t>
                </a:r>
              </a:p>
            </p:txBody>
          </p:sp>
        </mc:Choice>
        <mc:Fallback xmlns="">
          <p:sp>
            <p:nvSpPr>
              <p:cNvPr id="8" name="1 Título"/>
              <p:cNvSpPr txBox="1">
                <a:spLocks noRot="1" noChangeAspect="1" noMove="1" noResize="1" noEditPoints="1" noAdjustHandles="1" noChangeArrowheads="1" noChangeShapeType="1" noTextEdit="1"/>
              </p:cNvSpPr>
              <p:nvPr/>
            </p:nvSpPr>
            <p:spPr>
              <a:xfrm>
                <a:off x="1199456" y="127000"/>
                <a:ext cx="9952260" cy="1143000"/>
              </a:xfrm>
              <a:prstGeom prst="rect">
                <a:avLst/>
              </a:prstGeom>
              <a:blipFill>
                <a:blip r:embed="rId3"/>
                <a:stretch>
                  <a:fillRect b="-10000"/>
                </a:stretch>
              </a:blipFill>
            </p:spPr>
            <p:txBody>
              <a:bodyPr/>
              <a:lstStyle/>
              <a:p>
                <a:r>
                  <a:rPr lang="en-ES">
                    <a:noFill/>
                  </a:rPr>
                  <a:t> </a:t>
                </a:r>
              </a:p>
            </p:txBody>
          </p:sp>
        </mc:Fallback>
      </mc:AlternateContent>
      <p:sp>
        <p:nvSpPr>
          <p:cNvPr id="9" name="Content Placeholder 2"/>
          <p:cNvSpPr txBox="1">
            <a:spLocks/>
          </p:cNvSpPr>
          <p:nvPr/>
        </p:nvSpPr>
        <p:spPr bwMode="auto">
          <a:xfrm>
            <a:off x="6960096" y="4560377"/>
            <a:ext cx="5328592" cy="189295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hangingPunct="0">
              <a:spcBef>
                <a:spcPct val="20000"/>
              </a:spcBef>
              <a:buFont typeface="Arial" pitchFamily="34" charset="0"/>
              <a:buChar char="•"/>
              <a:defRPr/>
            </a:pPr>
            <a:r>
              <a:rPr lang="en-US" sz="2000" b="0" dirty="0">
                <a:latin typeface="Arial Rounded MT Bold" pitchFamily="34" charset="0"/>
              </a:rPr>
              <a:t>Active program of development.</a:t>
            </a:r>
          </a:p>
          <a:p>
            <a:pPr marL="342900" indent="-342900" eaLnBrk="0" hangingPunct="0">
              <a:spcBef>
                <a:spcPct val="20000"/>
              </a:spcBef>
              <a:buFont typeface="Arial" pitchFamily="34" charset="0"/>
              <a:buChar char="•"/>
              <a:defRPr/>
            </a:pPr>
            <a:r>
              <a:rPr lang="en-US" sz="2000" b="0" dirty="0" smtClean="0">
                <a:latin typeface="Arial Rounded MT Bold" pitchFamily="34" charset="0"/>
              </a:rPr>
              <a:t>IAXO-D0/D1 test-platforms </a:t>
            </a:r>
            <a:r>
              <a:rPr lang="en-US" sz="2000" b="0" dirty="0">
                <a:latin typeface="Arial Rounded MT Bold" pitchFamily="34" charset="0"/>
              </a:rPr>
              <a:t>to explore background sources and improve levels</a:t>
            </a:r>
            <a:r>
              <a:rPr lang="en-US" b="0" dirty="0">
                <a:latin typeface="Arial Rounded MT Bold" pitchFamily="34" charset="0"/>
              </a:rPr>
              <a:t> </a:t>
            </a:r>
          </a:p>
          <a:p>
            <a:pPr marL="800100" lvl="1" indent="-342900" eaLnBrk="0" hangingPunct="0">
              <a:spcBef>
                <a:spcPct val="20000"/>
              </a:spcBef>
              <a:buFont typeface="Arial" pitchFamily="34" charset="0"/>
              <a:buChar char="•"/>
              <a:defRPr/>
            </a:pPr>
            <a:endParaRPr lang="en-US" b="0" dirty="0">
              <a:latin typeface="Arial Rounded MT Bold" pitchFamily="34" charset="0"/>
            </a:endParaRPr>
          </a:p>
        </p:txBody>
      </p:sp>
      <p:pic>
        <p:nvPicPr>
          <p:cNvPr id="11" name="Picture 1163"/>
          <p:cNvPicPr>
            <a:picLocks noChangeAspect="1" noChangeArrowheads="1"/>
          </p:cNvPicPr>
          <p:nvPr/>
        </p:nvPicPr>
        <p:blipFill>
          <a:blip r:embed="rId4" cstate="print"/>
          <a:srcRect/>
          <a:stretch>
            <a:fillRect/>
          </a:stretch>
        </p:blipFill>
        <p:spPr bwMode="auto">
          <a:xfrm>
            <a:off x="2262005" y="4137025"/>
            <a:ext cx="1513797" cy="2015357"/>
          </a:xfrm>
          <a:prstGeom prst="rect">
            <a:avLst/>
          </a:prstGeom>
          <a:ln w="28575">
            <a:solidFill>
              <a:srgbClr val="FFCC00"/>
            </a:solidFill>
            <a:headEnd/>
            <a:tailEnd/>
          </a:ln>
        </p:spPr>
      </p:pic>
      <p:sp>
        <p:nvSpPr>
          <p:cNvPr id="16" name="Rectangle 18"/>
          <p:cNvSpPr>
            <a:spLocks noChangeArrowheads="1"/>
          </p:cNvSpPr>
          <p:nvPr/>
        </p:nvSpPr>
        <p:spPr bwMode="auto">
          <a:xfrm>
            <a:off x="7896919" y="1052736"/>
            <a:ext cx="3095625" cy="430887"/>
          </a:xfrm>
          <a:prstGeom prst="rect">
            <a:avLst/>
          </a:prstGeom>
          <a:solidFill>
            <a:srgbClr val="FFCC00"/>
          </a:solidFill>
          <a:ln w="9525" algn="ctr">
            <a:solidFill>
              <a:srgbClr val="FF0000"/>
            </a:solidFill>
            <a:miter lim="800000"/>
            <a:headEnd/>
            <a:tailEnd/>
          </a:ln>
        </p:spPr>
        <p:txBody>
          <a:bodyPr>
            <a:spAutoFit/>
          </a:bodyPr>
          <a:lstStyle/>
          <a:p>
            <a:pPr algn="ctr"/>
            <a:r>
              <a:rPr lang="en-GB" sz="1100" b="0">
                <a:solidFill>
                  <a:srgbClr val="000000"/>
                </a:solidFill>
                <a:latin typeface="Arial Rounded MT Bold" pitchFamily="34" charset="0"/>
              </a:rPr>
              <a:t>History of background improvement of Micromegas detectors at CAST</a:t>
            </a:r>
            <a:endParaRPr lang="en-US" sz="1050" b="0">
              <a:solidFill>
                <a:srgbClr val="000000"/>
              </a:solidFill>
              <a:latin typeface="Arial Rounded MT Bold" pitchFamily="34" charset="0"/>
              <a:cs typeface="Tahoma" pitchFamily="34" charset="0"/>
            </a:endParaRPr>
          </a:p>
        </p:txBody>
      </p:sp>
      <p:sp>
        <p:nvSpPr>
          <p:cNvPr id="17" name="Rectangle 18"/>
          <p:cNvSpPr>
            <a:spLocks noChangeArrowheads="1"/>
          </p:cNvSpPr>
          <p:nvPr/>
        </p:nvSpPr>
        <p:spPr bwMode="auto">
          <a:xfrm>
            <a:off x="9422928" y="4221088"/>
            <a:ext cx="1728788" cy="215444"/>
          </a:xfrm>
          <a:prstGeom prst="rect">
            <a:avLst/>
          </a:prstGeom>
          <a:noFill/>
          <a:ln w="9525" algn="ctr">
            <a:noFill/>
            <a:miter lim="800000"/>
            <a:headEnd/>
            <a:tailEnd/>
          </a:ln>
        </p:spPr>
        <p:txBody>
          <a:bodyPr>
            <a:spAutoFit/>
          </a:bodyPr>
          <a:lstStyle/>
          <a:p>
            <a:pPr algn="ctr"/>
            <a:r>
              <a:rPr lang="en-GB" sz="800" b="0" dirty="0">
                <a:solidFill>
                  <a:srgbClr val="000000"/>
                </a:solidFill>
                <a:latin typeface="Arial Rounded MT Bold" pitchFamily="34" charset="0"/>
              </a:rPr>
              <a:t>Nominal values at CAST </a:t>
            </a:r>
            <a:endParaRPr lang="en-US" sz="700" b="0" dirty="0">
              <a:solidFill>
                <a:srgbClr val="000000"/>
              </a:solidFill>
              <a:latin typeface="Arial Rounded MT Bold" pitchFamily="34" charset="0"/>
              <a:cs typeface="Tahoma" pitchFamily="34" charset="0"/>
            </a:endParaRPr>
          </a:p>
        </p:txBody>
      </p:sp>
      <p:sp>
        <p:nvSpPr>
          <p:cNvPr id="32" name="Rectangle 18"/>
          <p:cNvSpPr>
            <a:spLocks noChangeArrowheads="1"/>
          </p:cNvSpPr>
          <p:nvPr/>
        </p:nvSpPr>
        <p:spPr bwMode="auto">
          <a:xfrm>
            <a:off x="7766745" y="3355831"/>
            <a:ext cx="1143025" cy="215444"/>
          </a:xfrm>
          <a:prstGeom prst="rect">
            <a:avLst/>
          </a:prstGeom>
          <a:solidFill>
            <a:srgbClr val="FFCC00"/>
          </a:solidFill>
          <a:ln w="9525" algn="ctr">
            <a:solidFill>
              <a:srgbClr val="FF0000"/>
            </a:solidFill>
            <a:miter lim="800000"/>
            <a:headEnd/>
            <a:tailEnd/>
          </a:ln>
        </p:spPr>
        <p:txBody>
          <a:bodyPr wrap="square">
            <a:spAutoFit/>
          </a:bodyPr>
          <a:lstStyle/>
          <a:p>
            <a:pPr algn="ctr"/>
            <a:r>
              <a:rPr lang="en-GB" sz="800" b="0" dirty="0">
                <a:solidFill>
                  <a:srgbClr val="000000"/>
                </a:solidFill>
                <a:latin typeface="Arial Rounded MT Bold" pitchFamily="34" charset="0"/>
              </a:rPr>
              <a:t>IAXO goals</a:t>
            </a:r>
            <a:endParaRPr lang="en-US" sz="700" b="0" dirty="0">
              <a:solidFill>
                <a:srgbClr val="000000"/>
              </a:solidFill>
              <a:latin typeface="Arial Rounded MT Bold" pitchFamily="34" charset="0"/>
              <a:cs typeface="Tahoma" pitchFamily="34" charset="0"/>
            </a:endParaRP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135</a:t>
            </a:fld>
            <a:endParaRPr lang="es-ES"/>
          </a:p>
        </p:txBody>
      </p:sp>
      <p:pic>
        <p:nvPicPr>
          <p:cNvPr id="18" name="Picture 2" descr="C:\Users\Elisa\Google Drive\Tesis - IAXO\IAXO-D0 Montaje\IMG_20160707_12210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17" t="29992" r="13388" b="12730"/>
          <a:stretch/>
        </p:blipFill>
        <p:spPr bwMode="auto">
          <a:xfrm>
            <a:off x="3931779" y="3065488"/>
            <a:ext cx="2831158" cy="3124762"/>
          </a:xfrm>
          <a:prstGeom prst="rect">
            <a:avLst/>
          </a:prstGeom>
          <a:ln w="28575">
            <a:solidFill>
              <a:srgbClr val="FFCC00"/>
            </a:solidFill>
            <a:headEnd/>
            <a:tailEnd/>
          </a:ln>
          <a:extLst>
            <a:ext uri="{909E8E84-426E-40DD-AFC4-6F175D3DCCD1}">
              <a14:hiddenFill xmlns:a14="http://schemas.microsoft.com/office/drawing/2010/main">
                <a:solidFill>
                  <a:srgbClr val="FFFFFF"/>
                </a:solidFill>
              </a14:hiddenFill>
            </a:ext>
          </a:extLst>
        </p:spPr>
      </p:pic>
      <p:sp>
        <p:nvSpPr>
          <p:cNvPr id="19" name="Content Placeholder 2"/>
          <p:cNvSpPr txBox="1">
            <a:spLocks/>
          </p:cNvSpPr>
          <p:nvPr/>
        </p:nvSpPr>
        <p:spPr bwMode="auto">
          <a:xfrm>
            <a:off x="479376" y="1349152"/>
            <a:ext cx="4465215" cy="25839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indent="-342900" eaLnBrk="0" hangingPunct="0">
              <a:spcBef>
                <a:spcPct val="20000"/>
              </a:spcBef>
              <a:buFont typeface="Arial" pitchFamily="34" charset="0"/>
              <a:buChar char="•"/>
              <a:defRPr/>
            </a:pPr>
            <a:r>
              <a:rPr lang="en-US" sz="2000" b="0" dirty="0">
                <a:latin typeface="Arial Rounded MT Bold" pitchFamily="34" charset="0"/>
                <a:cs typeface="+mn-cs"/>
              </a:rPr>
              <a:t>Goal background level for IAXO:</a:t>
            </a:r>
          </a:p>
          <a:p>
            <a:pPr marL="800100" lvl="1" indent="-342900" eaLnBrk="0" hangingPunct="0">
              <a:spcBef>
                <a:spcPct val="20000"/>
              </a:spcBef>
              <a:buFont typeface="Arial" pitchFamily="34" charset="0"/>
              <a:buChar char="•"/>
              <a:defRPr/>
            </a:pPr>
            <a:r>
              <a:rPr lang="en-US" sz="2000" b="0" dirty="0">
                <a:latin typeface="Arial Rounded MT Bold" pitchFamily="34" charset="0"/>
                <a:cs typeface="+mn-cs"/>
              </a:rPr>
              <a:t>10</a:t>
            </a:r>
            <a:r>
              <a:rPr lang="en-US" sz="2000" b="0" baseline="30000" dirty="0">
                <a:latin typeface="Arial Rounded MT Bold" pitchFamily="34" charset="0"/>
              </a:rPr>
              <a:t>-7</a:t>
            </a:r>
            <a:r>
              <a:rPr lang="en-US" sz="2000" b="0" dirty="0">
                <a:latin typeface="Arial Rounded MT Bold" pitchFamily="34" charset="0"/>
                <a:cs typeface="+mn-cs"/>
              </a:rPr>
              <a:t> – 10</a:t>
            </a:r>
            <a:r>
              <a:rPr lang="en-US" sz="2000" b="0" baseline="30000" dirty="0">
                <a:latin typeface="Arial Rounded MT Bold" pitchFamily="34" charset="0"/>
              </a:rPr>
              <a:t>-8</a:t>
            </a:r>
            <a:r>
              <a:rPr lang="en-US" sz="2000" b="0" dirty="0">
                <a:latin typeface="Arial Rounded MT Bold" pitchFamily="34" charset="0"/>
                <a:cs typeface="+mn-cs"/>
              </a:rPr>
              <a:t> c keV</a:t>
            </a:r>
            <a:r>
              <a:rPr lang="en-US" sz="2000" b="0" baseline="30000" dirty="0">
                <a:latin typeface="Arial Rounded MT Bold" pitchFamily="34" charset="0"/>
              </a:rPr>
              <a:t>-1</a:t>
            </a:r>
            <a:r>
              <a:rPr lang="en-US" sz="2000" b="0" dirty="0">
                <a:latin typeface="Arial Rounded MT Bold" pitchFamily="34" charset="0"/>
                <a:cs typeface="+mn-cs"/>
              </a:rPr>
              <a:t> cm</a:t>
            </a:r>
            <a:r>
              <a:rPr lang="en-US" sz="2000" b="0" baseline="30000" dirty="0">
                <a:latin typeface="Arial Rounded MT Bold" pitchFamily="34" charset="0"/>
              </a:rPr>
              <a:t>-2</a:t>
            </a:r>
            <a:r>
              <a:rPr lang="en-US" sz="2000" b="0" dirty="0">
                <a:latin typeface="Arial Rounded MT Bold" pitchFamily="34" charset="0"/>
                <a:cs typeface="+mn-cs"/>
              </a:rPr>
              <a:t> s</a:t>
            </a:r>
            <a:r>
              <a:rPr lang="en-US" sz="2000" b="0" baseline="30000" dirty="0">
                <a:latin typeface="Arial Rounded MT Bold" pitchFamily="34" charset="0"/>
                <a:cs typeface="+mn-cs"/>
              </a:rPr>
              <a:t>-1</a:t>
            </a:r>
          </a:p>
          <a:p>
            <a:pPr marL="342900" indent="-342900" eaLnBrk="0" hangingPunct="0">
              <a:spcBef>
                <a:spcPct val="20000"/>
              </a:spcBef>
              <a:buFont typeface="Arial" pitchFamily="34" charset="0"/>
              <a:buChar char="•"/>
              <a:defRPr/>
            </a:pPr>
            <a:r>
              <a:rPr lang="en-US" sz="2000" b="0" dirty="0">
                <a:latin typeface="Arial Rounded MT Bold" pitchFamily="34" charset="0"/>
              </a:rPr>
              <a:t>Already demonstrated:</a:t>
            </a:r>
          </a:p>
          <a:p>
            <a:pPr marL="342900" indent="-342900" eaLnBrk="0" hangingPunct="0">
              <a:spcBef>
                <a:spcPct val="20000"/>
              </a:spcBef>
              <a:buFont typeface="Arial" pitchFamily="34" charset="0"/>
              <a:buChar char="•"/>
              <a:defRPr/>
            </a:pPr>
            <a:r>
              <a:rPr lang="en-US" b="0" dirty="0">
                <a:latin typeface="Arial Rounded MT Bold" pitchFamily="34" charset="0"/>
              </a:rPr>
              <a:t>~8×10</a:t>
            </a:r>
            <a:r>
              <a:rPr lang="en-US" b="0" baseline="30000" dirty="0">
                <a:latin typeface="Arial Rounded MT Bold" pitchFamily="34" charset="0"/>
              </a:rPr>
              <a:t>-7</a:t>
            </a:r>
            <a:r>
              <a:rPr lang="en-US" b="0" dirty="0">
                <a:latin typeface="Arial Rounded MT Bold" pitchFamily="34" charset="0"/>
              </a:rPr>
              <a:t> c keV</a:t>
            </a:r>
            <a:r>
              <a:rPr lang="en-US" b="0" baseline="30000" dirty="0">
                <a:latin typeface="Arial Rounded MT Bold" pitchFamily="34" charset="0"/>
              </a:rPr>
              <a:t>-1</a:t>
            </a:r>
            <a:r>
              <a:rPr lang="en-US" b="0" dirty="0">
                <a:latin typeface="Arial Rounded MT Bold" pitchFamily="34" charset="0"/>
              </a:rPr>
              <a:t> cm</a:t>
            </a:r>
            <a:r>
              <a:rPr lang="en-US" b="0" baseline="30000" dirty="0">
                <a:latin typeface="Arial Rounded MT Bold" pitchFamily="34" charset="0"/>
              </a:rPr>
              <a:t>-2</a:t>
            </a:r>
            <a:r>
              <a:rPr lang="en-US" b="0" dirty="0">
                <a:latin typeface="Arial Rounded MT Bold" pitchFamily="34" charset="0"/>
              </a:rPr>
              <a:t> s</a:t>
            </a:r>
            <a:r>
              <a:rPr lang="en-US" b="0" baseline="30000" dirty="0">
                <a:latin typeface="Arial Rounded MT Bold" pitchFamily="34" charset="0"/>
              </a:rPr>
              <a:t>-1</a:t>
            </a:r>
            <a:r>
              <a:rPr lang="en-US" b="0" dirty="0">
                <a:latin typeface="Arial Rounded MT Bold" pitchFamily="34" charset="0"/>
              </a:rPr>
              <a:t> </a:t>
            </a:r>
          </a:p>
          <a:p>
            <a:pPr marL="800100" lvl="1" indent="-342900" eaLnBrk="0" hangingPunct="0">
              <a:spcBef>
                <a:spcPct val="20000"/>
              </a:spcBef>
              <a:defRPr/>
            </a:pPr>
            <a:r>
              <a:rPr lang="en-US" b="0" dirty="0">
                <a:latin typeface="Arial Rounded MT Bold" pitchFamily="34" charset="0"/>
              </a:rPr>
              <a:t>	</a:t>
            </a:r>
            <a:r>
              <a:rPr lang="en-US" b="0" dirty="0" smtClean="0">
                <a:latin typeface="Arial Rounded MT Bold" pitchFamily="34" charset="0"/>
              </a:rPr>
              <a:t>(above ground)</a:t>
            </a:r>
            <a:endParaRPr lang="en-US" b="0" dirty="0">
              <a:latin typeface="Arial Rounded MT Bold" pitchFamily="34" charset="0"/>
            </a:endParaRPr>
          </a:p>
          <a:p>
            <a:pPr marL="800100" lvl="1" indent="-342900" eaLnBrk="0" hangingPunct="0">
              <a:spcBef>
                <a:spcPct val="20000"/>
              </a:spcBef>
              <a:buFont typeface="Arial" pitchFamily="34" charset="0"/>
              <a:buChar char="•"/>
              <a:defRPr/>
            </a:pPr>
            <a:r>
              <a:rPr lang="en-US" b="0" dirty="0">
                <a:latin typeface="Arial Rounded MT Bold" pitchFamily="34" charset="0"/>
              </a:rPr>
              <a:t>10</a:t>
            </a:r>
            <a:r>
              <a:rPr lang="en-US" b="0" baseline="30000" dirty="0">
                <a:latin typeface="Arial Rounded MT Bold" pitchFamily="34" charset="0"/>
              </a:rPr>
              <a:t>-7</a:t>
            </a:r>
            <a:r>
              <a:rPr lang="en-US" b="0" dirty="0">
                <a:latin typeface="Arial Rounded MT Bold" pitchFamily="34" charset="0"/>
              </a:rPr>
              <a:t> c keV</a:t>
            </a:r>
            <a:r>
              <a:rPr lang="en-US" b="0" baseline="30000" dirty="0">
                <a:latin typeface="Arial Rounded MT Bold" pitchFamily="34" charset="0"/>
              </a:rPr>
              <a:t>-1</a:t>
            </a:r>
            <a:r>
              <a:rPr lang="en-US" b="0" dirty="0">
                <a:latin typeface="Arial Rounded MT Bold" pitchFamily="34" charset="0"/>
              </a:rPr>
              <a:t> cm</a:t>
            </a:r>
            <a:r>
              <a:rPr lang="en-US" b="0" baseline="30000" dirty="0">
                <a:latin typeface="Arial Rounded MT Bold" pitchFamily="34" charset="0"/>
              </a:rPr>
              <a:t>-2</a:t>
            </a:r>
            <a:r>
              <a:rPr lang="en-US" b="0" dirty="0">
                <a:latin typeface="Arial Rounded MT Bold" pitchFamily="34" charset="0"/>
              </a:rPr>
              <a:t> s</a:t>
            </a:r>
            <a:r>
              <a:rPr lang="en-US" b="0" baseline="30000" dirty="0">
                <a:latin typeface="Arial Rounded MT Bold" pitchFamily="34" charset="0"/>
              </a:rPr>
              <a:t>-1</a:t>
            </a:r>
            <a:r>
              <a:rPr lang="en-US" b="0" dirty="0">
                <a:latin typeface="Arial Rounded MT Bold" pitchFamily="34" charset="0"/>
              </a:rPr>
              <a:t> </a:t>
            </a:r>
          </a:p>
          <a:p>
            <a:pPr marL="800100" lvl="1" indent="-342900" eaLnBrk="0" hangingPunct="0">
              <a:spcBef>
                <a:spcPct val="20000"/>
              </a:spcBef>
              <a:defRPr/>
            </a:pPr>
            <a:r>
              <a:rPr lang="en-US" b="0" dirty="0">
                <a:latin typeface="Arial Rounded MT Bold" pitchFamily="34" charset="0"/>
              </a:rPr>
              <a:t>	(underground  at LSC)</a:t>
            </a:r>
          </a:p>
          <a:p>
            <a:pPr marL="800100" lvl="1" indent="-342900" eaLnBrk="0" hangingPunct="0">
              <a:spcBef>
                <a:spcPct val="20000"/>
              </a:spcBef>
              <a:buFont typeface="Arial" pitchFamily="34" charset="0"/>
              <a:buChar char="•"/>
              <a:defRPr/>
            </a:pPr>
            <a:endParaRPr lang="en-US" sz="2000" b="0" baseline="30000" dirty="0">
              <a:latin typeface="Arial Rounded MT Bold" pitchFamily="34" charset="0"/>
              <a:cs typeface="+mn-cs"/>
            </a:endParaRPr>
          </a:p>
        </p:txBody>
      </p:sp>
      <p:pic>
        <p:nvPicPr>
          <p:cNvPr id="20" name="Picture 3" descr="C:\Users\Elisa\Google Drive\Tesis - IAXO\IAXO-D0 Montaje\IMG_20160623_1314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650" y="4137638"/>
            <a:ext cx="1539459" cy="2052612"/>
          </a:xfrm>
          <a:prstGeom prst="rect">
            <a:avLst/>
          </a:prstGeom>
          <a:ln w="28575">
            <a:solidFill>
              <a:srgbClr val="FFCC00"/>
            </a:solidFill>
            <a:headEnd/>
            <a:tailEnd/>
          </a:ln>
          <a:extLst>
            <a:ext uri="{909E8E84-426E-40DD-AFC4-6F175D3DCCD1}">
              <a14:hiddenFill xmlns:a14="http://schemas.microsoft.com/office/drawing/2010/main">
                <a:solidFill>
                  <a:srgbClr val="FFFFFF"/>
                </a:solidFill>
              </a14:hiddenFill>
            </a:ext>
          </a:extLst>
        </p:spPr>
      </p:pic>
      <p:sp>
        <p:nvSpPr>
          <p:cNvPr id="5" name="Flecha derecha 4"/>
          <p:cNvSpPr/>
          <p:nvPr/>
        </p:nvSpPr>
        <p:spPr>
          <a:xfrm rot="10800000">
            <a:off x="6594878" y="5286851"/>
            <a:ext cx="648072" cy="28803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8489324"/>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13">
            <a:extLst>
              <a:ext uri="{FF2B5EF4-FFF2-40B4-BE49-F238E27FC236}">
                <a16:creationId xmlns:a16="http://schemas.microsoft.com/office/drawing/2014/main" id="{0FDFAC12-F09C-DD40-A93B-DA24EFE9848F}"/>
              </a:ext>
            </a:extLst>
          </p:cNvPr>
          <p:cNvPicPr>
            <a:picLocks noChangeAspect="1"/>
          </p:cNvPicPr>
          <p:nvPr/>
        </p:nvPicPr>
        <p:blipFill>
          <a:blip r:embed="rId2"/>
          <a:stretch>
            <a:fillRect/>
          </a:stretch>
        </p:blipFill>
        <p:spPr>
          <a:xfrm>
            <a:off x="7289069" y="1498408"/>
            <a:ext cx="2176781" cy="1706279"/>
          </a:xfrm>
          <a:prstGeom prst="rect">
            <a:avLst/>
          </a:prstGeom>
        </p:spPr>
      </p:pic>
      <p:sp>
        <p:nvSpPr>
          <p:cNvPr id="2" name="Título 1"/>
          <p:cNvSpPr>
            <a:spLocks noGrp="1"/>
          </p:cNvSpPr>
          <p:nvPr>
            <p:ph type="title"/>
          </p:nvPr>
        </p:nvSpPr>
        <p:spPr>
          <a:xfrm>
            <a:off x="1487488" y="274638"/>
            <a:ext cx="10094912" cy="1143000"/>
          </a:xfrm>
        </p:spPr>
        <p:txBody>
          <a:bodyPr/>
          <a:lstStyle/>
          <a:p>
            <a:r>
              <a:rPr lang="en-US" dirty="0"/>
              <a:t>Complementary technologies</a:t>
            </a:r>
          </a:p>
        </p:txBody>
      </p:sp>
      <p:pic>
        <p:nvPicPr>
          <p:cNvPr id="14" name="Picture 9">
            <a:extLst>
              <a:ext uri="{FF2B5EF4-FFF2-40B4-BE49-F238E27FC236}">
                <a16:creationId xmlns:a16="http://schemas.microsoft.com/office/drawing/2014/main" id="{74756E61-FC3D-FF4E-8980-7F40A995984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09975" y="3493164"/>
            <a:ext cx="2919849" cy="1946566"/>
          </a:xfrm>
          <a:prstGeom prst="rect">
            <a:avLst/>
          </a:prstGeom>
        </p:spPr>
      </p:pic>
      <p:pic>
        <p:nvPicPr>
          <p:cNvPr id="15" name="Image 6">
            <a:extLst>
              <a:ext uri="{FF2B5EF4-FFF2-40B4-BE49-F238E27FC236}">
                <a16:creationId xmlns:a16="http://schemas.microsoft.com/office/drawing/2014/main" id="{2A10BF2D-7EB1-3841-A424-F3F3974BF935}"/>
              </a:ext>
            </a:extLst>
          </p:cNvPr>
          <p:cNvPicPr>
            <a:picLocks noChangeAspect="1"/>
          </p:cNvPicPr>
          <p:nvPr/>
        </p:nvPicPr>
        <p:blipFill>
          <a:blip r:embed="rId4"/>
          <a:stretch>
            <a:fillRect/>
          </a:stretch>
        </p:blipFill>
        <p:spPr>
          <a:xfrm>
            <a:off x="7355409" y="3648787"/>
            <a:ext cx="2325286" cy="2387833"/>
          </a:xfrm>
          <a:prstGeom prst="rect">
            <a:avLst/>
          </a:prstGeom>
        </p:spPr>
      </p:pic>
      <p:pic>
        <p:nvPicPr>
          <p:cNvPr id="16" name="Image 7">
            <a:extLst>
              <a:ext uri="{FF2B5EF4-FFF2-40B4-BE49-F238E27FC236}">
                <a16:creationId xmlns:a16="http://schemas.microsoft.com/office/drawing/2014/main" id="{7C533429-2320-744D-AE8F-6245094BC5D3}"/>
              </a:ext>
            </a:extLst>
          </p:cNvPr>
          <p:cNvPicPr>
            <a:picLocks noChangeAspect="1"/>
          </p:cNvPicPr>
          <p:nvPr/>
        </p:nvPicPr>
        <p:blipFill>
          <a:blip r:embed="rId5"/>
          <a:stretch>
            <a:fillRect/>
          </a:stretch>
        </p:blipFill>
        <p:spPr>
          <a:xfrm rot="5400000">
            <a:off x="8616297" y="3055426"/>
            <a:ext cx="3899680" cy="1184349"/>
          </a:xfrm>
          <a:prstGeom prst="rect">
            <a:avLst/>
          </a:prstGeom>
        </p:spPr>
      </p:pic>
      <p:sp>
        <p:nvSpPr>
          <p:cNvPr id="17" name="ZoneTexte 8">
            <a:extLst>
              <a:ext uri="{FF2B5EF4-FFF2-40B4-BE49-F238E27FC236}">
                <a16:creationId xmlns:a16="http://schemas.microsoft.com/office/drawing/2014/main" id="{F2A352AD-A3A2-B941-B66E-AA002F54F7A0}"/>
              </a:ext>
            </a:extLst>
          </p:cNvPr>
          <p:cNvSpPr txBox="1"/>
          <p:nvPr/>
        </p:nvSpPr>
        <p:spPr>
          <a:xfrm>
            <a:off x="10136371" y="5776932"/>
            <a:ext cx="1002197" cy="30777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defPPr>
              <a:defRPr lang="es-ES"/>
            </a:defPPr>
            <a:lvl1pPr algn="ctr">
              <a:defRPr sz="1400">
                <a:solidFill>
                  <a:schemeClr val="dk1"/>
                </a:solidFill>
                <a:latin typeface="Arial Rounded MT Bold" panose="020F0704030504030204" pitchFamily="34" charset="77"/>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err="1">
                <a:solidFill>
                  <a:srgbClr val="0000FF"/>
                </a:solidFill>
              </a:rPr>
              <a:t>Gridpix</a:t>
            </a:r>
            <a:endParaRPr lang="fr-FR">
              <a:solidFill>
                <a:srgbClr val="0000FF"/>
              </a:solidFill>
            </a:endParaRPr>
          </a:p>
        </p:txBody>
      </p:sp>
      <p:sp>
        <p:nvSpPr>
          <p:cNvPr id="22" name="ZoneTexte 9">
            <a:extLst>
              <a:ext uri="{FF2B5EF4-FFF2-40B4-BE49-F238E27FC236}">
                <a16:creationId xmlns:a16="http://schemas.microsoft.com/office/drawing/2014/main" id="{1A605BAE-967D-4249-B0B4-E5AF8787AAAB}"/>
              </a:ext>
            </a:extLst>
          </p:cNvPr>
          <p:cNvSpPr txBox="1"/>
          <p:nvPr/>
        </p:nvSpPr>
        <p:spPr>
          <a:xfrm>
            <a:off x="1053432" y="5612936"/>
            <a:ext cx="2234095"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defPPr>
              <a:defRPr lang="es-ES"/>
            </a:defPPr>
            <a:lvl1pPr algn="ctr">
              <a:defRPr sz="1400">
                <a:solidFill>
                  <a:schemeClr val="dk1"/>
                </a:solidFill>
                <a:latin typeface="Arial Rounded MT Bold" panose="020F0704030504030204" pitchFamily="34" charset="77"/>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a:solidFill>
                  <a:srgbClr val="0000FF"/>
                </a:solidFill>
              </a:rPr>
              <a:t>MMC: </a:t>
            </a:r>
            <a:r>
              <a:rPr lang="fr-FR" err="1">
                <a:solidFill>
                  <a:schemeClr val="tx1"/>
                </a:solidFill>
              </a:rPr>
              <a:t>Metallic</a:t>
            </a:r>
            <a:r>
              <a:rPr lang="fr-FR">
                <a:solidFill>
                  <a:schemeClr val="tx1"/>
                </a:solidFill>
              </a:rPr>
              <a:t> </a:t>
            </a:r>
            <a:r>
              <a:rPr lang="fr-FR" err="1">
                <a:solidFill>
                  <a:schemeClr val="tx1"/>
                </a:solidFill>
              </a:rPr>
              <a:t>Magnetic</a:t>
            </a:r>
            <a:r>
              <a:rPr lang="fr-FR">
                <a:solidFill>
                  <a:schemeClr val="tx1"/>
                </a:solidFill>
              </a:rPr>
              <a:t> </a:t>
            </a:r>
            <a:r>
              <a:rPr lang="fr-FR" err="1">
                <a:solidFill>
                  <a:schemeClr val="tx1"/>
                </a:solidFill>
              </a:rPr>
              <a:t>calorimeters</a:t>
            </a:r>
            <a:endParaRPr lang="fr-FR">
              <a:solidFill>
                <a:schemeClr val="tx1"/>
              </a:solidFill>
            </a:endParaRPr>
          </a:p>
        </p:txBody>
      </p:sp>
      <p:sp>
        <p:nvSpPr>
          <p:cNvPr id="23" name="ZoneTexte 10">
            <a:extLst>
              <a:ext uri="{FF2B5EF4-FFF2-40B4-BE49-F238E27FC236}">
                <a16:creationId xmlns:a16="http://schemas.microsoft.com/office/drawing/2014/main" id="{A7CDD59E-0340-C442-95EA-53B7B2437E28}"/>
              </a:ext>
            </a:extLst>
          </p:cNvPr>
          <p:cNvSpPr txBox="1"/>
          <p:nvPr/>
        </p:nvSpPr>
        <p:spPr>
          <a:xfrm>
            <a:off x="7511899" y="5996719"/>
            <a:ext cx="153978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defPPr>
              <a:defRPr lang="es-ES"/>
            </a:defPPr>
            <a:lvl1pPr algn="ctr">
              <a:defRPr sz="1400">
                <a:solidFill>
                  <a:schemeClr val="dk1"/>
                </a:solidFill>
                <a:latin typeface="Arial Rounded MT Bold" panose="020F0704030504030204" pitchFamily="34" charset="77"/>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a:solidFill>
                  <a:srgbClr val="0000FF"/>
                </a:solidFill>
              </a:rPr>
              <a:t>SDD</a:t>
            </a:r>
            <a:r>
              <a:rPr lang="fr-FR"/>
              <a:t>: </a:t>
            </a:r>
            <a:r>
              <a:rPr lang="fr-FR" err="1"/>
              <a:t>Silicon</a:t>
            </a:r>
            <a:r>
              <a:rPr lang="fr-FR"/>
              <a:t> Drift Detectors</a:t>
            </a:r>
          </a:p>
        </p:txBody>
      </p:sp>
      <p:sp>
        <p:nvSpPr>
          <p:cNvPr id="26" name="ZoneTexte 11">
            <a:extLst>
              <a:ext uri="{FF2B5EF4-FFF2-40B4-BE49-F238E27FC236}">
                <a16:creationId xmlns:a16="http://schemas.microsoft.com/office/drawing/2014/main" id="{C3119DF7-7886-F84C-9219-8EC8986EB3F0}"/>
              </a:ext>
            </a:extLst>
          </p:cNvPr>
          <p:cNvSpPr txBox="1"/>
          <p:nvPr/>
        </p:nvSpPr>
        <p:spPr>
          <a:xfrm>
            <a:off x="7464152" y="3068960"/>
            <a:ext cx="1887679" cy="5232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defPPr>
              <a:defRPr lang="es-ES"/>
            </a:defPPr>
            <a:lvl1pPr algn="ctr">
              <a:defRPr sz="1400">
                <a:solidFill>
                  <a:schemeClr val="dk1"/>
                </a:solidFill>
                <a:latin typeface="Arial Rounded MT Bold" panose="020F0704030504030204" pitchFamily="34" charset="77"/>
                <a:cs typeface="+mn-cs"/>
              </a:defRPr>
            </a:lvl1pPr>
            <a:lvl2pPr>
              <a:defRPr>
                <a:solidFill>
                  <a:schemeClr val="dk1"/>
                </a:solidFill>
                <a:latin typeface="+mn-lt"/>
                <a:cs typeface="+mn-cs"/>
              </a:defRPr>
            </a:lvl2pPr>
            <a:lvl3pPr>
              <a:defRPr>
                <a:solidFill>
                  <a:schemeClr val="dk1"/>
                </a:solidFill>
                <a:latin typeface="+mn-lt"/>
                <a:cs typeface="+mn-cs"/>
              </a:defRPr>
            </a:lvl3pPr>
            <a:lvl4pPr>
              <a:defRPr>
                <a:solidFill>
                  <a:schemeClr val="dk1"/>
                </a:solidFill>
                <a:latin typeface="+mn-lt"/>
                <a:cs typeface="+mn-cs"/>
              </a:defRPr>
            </a:lvl4pPr>
            <a:lvl5pPr>
              <a:defRPr>
                <a:solidFill>
                  <a:schemeClr val="dk1"/>
                </a:solidFill>
                <a:latin typeface="+mn-lt"/>
                <a:cs typeface="+mn-cs"/>
              </a:defRPr>
            </a:lvl5pPr>
            <a:lvl6pPr>
              <a:defRPr>
                <a:solidFill>
                  <a:schemeClr val="dk1"/>
                </a:solidFill>
                <a:latin typeface="+mn-lt"/>
                <a:cs typeface="+mn-cs"/>
              </a:defRPr>
            </a:lvl6pPr>
            <a:lvl7pPr>
              <a:defRPr>
                <a:solidFill>
                  <a:schemeClr val="dk1"/>
                </a:solidFill>
                <a:latin typeface="+mn-lt"/>
                <a:cs typeface="+mn-cs"/>
              </a:defRPr>
            </a:lvl7pPr>
            <a:lvl8pPr>
              <a:defRPr>
                <a:solidFill>
                  <a:schemeClr val="dk1"/>
                </a:solidFill>
                <a:latin typeface="+mn-lt"/>
                <a:cs typeface="+mn-cs"/>
              </a:defRPr>
            </a:lvl8pPr>
            <a:lvl9pPr>
              <a:defRPr>
                <a:solidFill>
                  <a:schemeClr val="dk1"/>
                </a:solidFill>
                <a:latin typeface="+mn-lt"/>
                <a:cs typeface="+mn-cs"/>
              </a:defRPr>
            </a:lvl9pPr>
          </a:lstStyle>
          <a:p>
            <a:r>
              <a:rPr lang="fr-FR" dirty="0">
                <a:solidFill>
                  <a:srgbClr val="0000FF"/>
                </a:solidFill>
              </a:rPr>
              <a:t>TES</a:t>
            </a:r>
            <a:r>
              <a:rPr lang="fr-FR" dirty="0"/>
              <a:t>: Transition Edge senstors</a:t>
            </a:r>
          </a:p>
        </p:txBody>
      </p:sp>
      <p:sp>
        <p:nvSpPr>
          <p:cNvPr id="29" name="Marcador de contenido 2">
            <a:extLst>
              <a:ext uri="{FF2B5EF4-FFF2-40B4-BE49-F238E27FC236}">
                <a16:creationId xmlns:a16="http://schemas.microsoft.com/office/drawing/2014/main" id="{3AF4C792-7359-6744-882F-2BEB09901200}"/>
              </a:ext>
            </a:extLst>
          </p:cNvPr>
          <p:cNvSpPr txBox="1">
            <a:spLocks/>
          </p:cNvSpPr>
          <p:nvPr/>
        </p:nvSpPr>
        <p:spPr bwMode="auto">
          <a:xfrm>
            <a:off x="443373" y="1360057"/>
            <a:ext cx="6300700" cy="19129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en-US" sz="2000" dirty="0">
                <a:sym typeface="Wingdings" pitchFamily="2" charset="2"/>
              </a:rPr>
              <a:t>Beyond baseline, “high precision” detectors</a:t>
            </a:r>
          </a:p>
          <a:p>
            <a:pPr lvl="1">
              <a:defRPr/>
            </a:pPr>
            <a:r>
              <a:rPr lang="en-US" sz="1800" dirty="0">
                <a:sym typeface="Wingdings" pitchFamily="2" charset="2"/>
              </a:rPr>
              <a:t>Better threshold &amp; energy resolution</a:t>
            </a:r>
          </a:p>
          <a:p>
            <a:pPr lvl="1">
              <a:defRPr/>
            </a:pPr>
            <a:r>
              <a:rPr lang="en-US" sz="1800" dirty="0">
                <a:sym typeface="Wingdings" pitchFamily="2" charset="2"/>
              </a:rPr>
              <a:t>Design and material optimization ongoing in all fronts</a:t>
            </a:r>
          </a:p>
          <a:p>
            <a:pPr lvl="1">
              <a:defRPr/>
            </a:pPr>
            <a:r>
              <a:rPr lang="en-US" sz="1800" dirty="0">
                <a:sym typeface="Wingdings" pitchFamily="2" charset="2"/>
              </a:rPr>
              <a:t>Background studies with different  shielding </a:t>
            </a:r>
            <a:r>
              <a:rPr lang="en-US" sz="1800" dirty="0" smtClean="0">
                <a:sym typeface="Wingdings" pitchFamily="2" charset="2"/>
              </a:rPr>
              <a:t>configurations</a:t>
            </a:r>
            <a:endParaRPr lang="en-US" sz="1800" dirty="0">
              <a:sym typeface="Wingdings" pitchFamily="2" charset="2"/>
            </a:endParaRPr>
          </a:p>
          <a:p>
            <a:pPr lvl="1">
              <a:defRPr/>
            </a:pPr>
            <a:endParaRPr lang="en-US" sz="1600" dirty="0">
              <a:solidFill>
                <a:sysClr val="windowText" lastClr="000000"/>
              </a:solidFill>
            </a:endParaRPr>
          </a:p>
        </p:txBody>
      </p:sp>
      <p:pic>
        <p:nvPicPr>
          <p:cNvPr id="18" name="Picture 2"/>
          <p:cNvPicPr>
            <a:picLocks noChangeAspect="1" noChangeArrowheads="1"/>
          </p:cNvPicPr>
          <p:nvPr/>
        </p:nvPicPr>
        <p:blipFill>
          <a:blip r:embed="rId6" cstate="print"/>
          <a:srcRect/>
          <a:stretch>
            <a:fillRect/>
          </a:stretch>
        </p:blipFill>
        <p:spPr bwMode="auto">
          <a:xfrm>
            <a:off x="10560496" y="3057630"/>
            <a:ext cx="1455889" cy="1092204"/>
          </a:xfrm>
          <a:prstGeom prst="rect">
            <a:avLst/>
          </a:prstGeom>
          <a:noFill/>
          <a:ln w="9525">
            <a:noFill/>
            <a:round/>
            <a:headEnd/>
            <a:tailEnd/>
          </a:ln>
          <a:effectLst/>
        </p:spPr>
      </p:pic>
      <p:pic>
        <p:nvPicPr>
          <p:cNvPr id="19" name="Picture 2"/>
          <p:cNvPicPr>
            <a:picLocks noChangeAspect="1" noChangeArrowheads="1"/>
          </p:cNvPicPr>
          <p:nvPr/>
        </p:nvPicPr>
        <p:blipFill>
          <a:blip r:embed="rId7" cstate="print"/>
          <a:srcRect/>
          <a:stretch>
            <a:fillRect/>
          </a:stretch>
        </p:blipFill>
        <p:spPr bwMode="auto">
          <a:xfrm>
            <a:off x="3458692" y="3651551"/>
            <a:ext cx="3668879" cy="2181858"/>
          </a:xfrm>
          <a:prstGeom prst="rect">
            <a:avLst/>
          </a:prstGeom>
          <a:noFill/>
          <a:ln w="9525">
            <a:noFill/>
            <a:miter lim="800000"/>
            <a:headEnd/>
            <a:tailEnd/>
          </a:ln>
        </p:spPr>
      </p:pic>
      <p:sp>
        <p:nvSpPr>
          <p:cNvPr id="24" name="Marcador de fecha 5"/>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5" name="Marcador de pie de página 6"/>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7" name="Marcador de número de diapositiva 7"/>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136</a:t>
            </a:fld>
            <a:endParaRPr lang="es-ES"/>
          </a:p>
        </p:txBody>
      </p:sp>
    </p:spTree>
    <p:extLst>
      <p:ext uri="{BB962C8B-B14F-4D97-AF65-F5344CB8AC3E}">
        <p14:creationId xmlns:p14="http://schemas.microsoft.com/office/powerpoint/2010/main" val="31787481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DA72D9-F309-AA49-99A6-52E15B8B7DB2}"/>
              </a:ext>
            </a:extLst>
          </p:cNvPr>
          <p:cNvPicPr>
            <a:picLocks noChangeAspect="1"/>
          </p:cNvPicPr>
          <p:nvPr/>
        </p:nvPicPr>
        <p:blipFill>
          <a:blip r:embed="rId3"/>
          <a:stretch>
            <a:fillRect/>
          </a:stretch>
        </p:blipFill>
        <p:spPr>
          <a:xfrm>
            <a:off x="2043912" y="1010626"/>
            <a:ext cx="7100088" cy="5196787"/>
          </a:xfrm>
          <a:prstGeom prst="rect">
            <a:avLst/>
          </a:prstGeom>
        </p:spPr>
      </p:pic>
      <p:sp>
        <p:nvSpPr>
          <p:cNvPr id="2" name="1 Título"/>
          <p:cNvSpPr>
            <a:spLocks noGrp="1"/>
          </p:cNvSpPr>
          <p:nvPr>
            <p:ph type="title"/>
          </p:nvPr>
        </p:nvSpPr>
        <p:spPr>
          <a:xfrm>
            <a:off x="1981200" y="188640"/>
            <a:ext cx="8229600" cy="1143000"/>
          </a:xfrm>
        </p:spPr>
        <p:txBody>
          <a:bodyPr/>
          <a:lstStyle/>
          <a:p>
            <a:r>
              <a:rPr lang="es-ES" sz="3600" dirty="0" err="1">
                <a:latin typeface="Arial Rounded MT Bold" pitchFamily="34" charset="0"/>
              </a:rPr>
              <a:t>Helioscopes</a:t>
            </a:r>
            <a:r>
              <a:rPr lang="es-ES" sz="3600" dirty="0">
                <a:latin typeface="Arial Rounded MT Bold" pitchFamily="34" charset="0"/>
              </a:rPr>
              <a:t> &amp; </a:t>
            </a:r>
            <a:r>
              <a:rPr lang="es-ES" sz="3600" dirty="0" err="1">
                <a:latin typeface="Arial Rounded MT Bold" pitchFamily="34" charset="0"/>
              </a:rPr>
              <a:t>astrophysics</a:t>
            </a:r>
            <a:r>
              <a:rPr lang="es-ES" sz="3600" dirty="0">
                <a:latin typeface="Arial Rounded MT Bold" pitchFamily="34" charset="0"/>
              </a:rPr>
              <a:t> </a:t>
            </a:r>
            <a:r>
              <a:rPr lang="es-ES" sz="3600" dirty="0" err="1">
                <a:latin typeface="Arial Rounded MT Bold" pitchFamily="34" charset="0"/>
              </a:rPr>
              <a:t>hints</a:t>
            </a:r>
            <a:endParaRPr lang="es-ES" sz="3600" dirty="0"/>
          </a:p>
        </p:txBody>
      </p:sp>
      <p:sp>
        <p:nvSpPr>
          <p:cNvPr id="11" name="10 Rectángulo"/>
          <p:cNvSpPr/>
          <p:nvPr/>
        </p:nvSpPr>
        <p:spPr>
          <a:xfrm>
            <a:off x="9118039" y="3849675"/>
            <a:ext cx="2483768" cy="1815882"/>
          </a:xfrm>
          <a:prstGeom prst="rect">
            <a:avLst/>
          </a:prstGeom>
          <a:solidFill>
            <a:schemeClr val="bg1"/>
          </a:solidFill>
        </p:spPr>
        <p:txBody>
          <a:bodyPr wrap="square">
            <a:spAutoFit/>
          </a:bodyPr>
          <a:lstStyle/>
          <a:p>
            <a:r>
              <a:rPr lang="en-US" sz="1600" b="0" dirty="0">
                <a:latin typeface="Arial Rounded MT Bold" pitchFamily="34" charset="0"/>
              </a:rPr>
              <a:t>… as well as a large fraction of the axion &amp; ALP models invoked in the “stellar cooling anomaly”</a:t>
            </a:r>
          </a:p>
          <a:p>
            <a:r>
              <a:rPr lang="en-US" sz="1600" b="0" dirty="0">
                <a:solidFill>
                  <a:srgbClr val="0000FF"/>
                </a:solidFill>
                <a:latin typeface="Arial Rounded MT Bold" pitchFamily="34" charset="0"/>
              </a:rPr>
              <a:t>But for this the </a:t>
            </a:r>
            <a:r>
              <a:rPr lang="en-US" sz="1600" b="0" i="1" dirty="0" err="1">
                <a:solidFill>
                  <a:srgbClr val="0000FF"/>
                </a:solidFill>
                <a:latin typeface="Arial Rounded MT Bold" pitchFamily="34" charset="0"/>
              </a:rPr>
              <a:t>g</a:t>
            </a:r>
            <a:r>
              <a:rPr lang="en-US" sz="1600" b="0" i="1" baseline="-25000" dirty="0" err="1">
                <a:solidFill>
                  <a:srgbClr val="0000FF"/>
                </a:solidFill>
                <a:latin typeface="Arial Rounded MT Bold" pitchFamily="34" charset="0"/>
              </a:rPr>
              <a:t>ae</a:t>
            </a:r>
            <a:r>
              <a:rPr lang="en-US" sz="1600" b="0" dirty="0">
                <a:solidFill>
                  <a:srgbClr val="0000FF"/>
                </a:solidFill>
                <a:latin typeface="Arial Rounded MT Bold" pitchFamily="34" charset="0"/>
              </a:rPr>
              <a:t> is particularly interesting</a:t>
            </a:r>
          </a:p>
        </p:txBody>
      </p:sp>
      <p:sp>
        <p:nvSpPr>
          <p:cNvPr id="16" name="15 Rectángulo"/>
          <p:cNvSpPr/>
          <p:nvPr/>
        </p:nvSpPr>
        <p:spPr>
          <a:xfrm>
            <a:off x="551384" y="4418888"/>
            <a:ext cx="2232248" cy="1077218"/>
          </a:xfrm>
          <a:prstGeom prst="rect">
            <a:avLst/>
          </a:prstGeom>
          <a:solidFill>
            <a:schemeClr val="bg1"/>
          </a:solidFill>
        </p:spPr>
        <p:txBody>
          <a:bodyPr wrap="square">
            <a:spAutoFit/>
          </a:bodyPr>
          <a:lstStyle/>
          <a:p>
            <a:r>
              <a:rPr lang="es-ES" sz="1600" b="0" dirty="0">
                <a:latin typeface="Arial Rounded MT Bold" pitchFamily="34" charset="0"/>
              </a:rPr>
              <a:t>IAXO  </a:t>
            </a:r>
            <a:r>
              <a:rPr lang="es-ES" sz="1600" b="0" dirty="0" err="1">
                <a:latin typeface="Arial Rounded MT Bold" pitchFamily="34" charset="0"/>
              </a:rPr>
              <a:t>will</a:t>
            </a:r>
            <a:r>
              <a:rPr lang="es-ES" sz="1600" b="0" dirty="0">
                <a:latin typeface="Arial Rounded MT Bold" pitchFamily="34" charset="0"/>
              </a:rPr>
              <a:t> </a:t>
            </a:r>
            <a:r>
              <a:rPr lang="es-ES" sz="1600" b="0" dirty="0" err="1">
                <a:latin typeface="Arial Rounded MT Bold" pitchFamily="34" charset="0"/>
              </a:rPr>
              <a:t>fully</a:t>
            </a:r>
            <a:r>
              <a:rPr lang="es-ES" sz="1600" b="0" dirty="0">
                <a:latin typeface="Arial Rounded MT Bold" pitchFamily="34" charset="0"/>
              </a:rPr>
              <a:t> explore ALP </a:t>
            </a:r>
            <a:r>
              <a:rPr lang="es-ES" sz="1600" b="0" dirty="0" err="1">
                <a:latin typeface="Arial Rounded MT Bold" pitchFamily="34" charset="0"/>
              </a:rPr>
              <a:t>models</a:t>
            </a:r>
            <a:r>
              <a:rPr lang="es-ES" sz="1600" b="0" dirty="0">
                <a:latin typeface="Arial Rounded MT Bold" pitchFamily="34" charset="0"/>
              </a:rPr>
              <a:t> </a:t>
            </a:r>
            <a:r>
              <a:rPr lang="es-ES" sz="1600" b="0" dirty="0" err="1">
                <a:latin typeface="Arial Rounded MT Bold" pitchFamily="34" charset="0"/>
              </a:rPr>
              <a:t>invoked</a:t>
            </a:r>
            <a:r>
              <a:rPr lang="es-ES" sz="1600" b="0" dirty="0">
                <a:latin typeface="Arial Rounded MT Bold" pitchFamily="34" charset="0"/>
              </a:rPr>
              <a:t> </a:t>
            </a:r>
            <a:r>
              <a:rPr lang="es-ES" sz="1600" b="0" dirty="0" err="1">
                <a:latin typeface="Arial Rounded MT Bold" pitchFamily="34" charset="0"/>
              </a:rPr>
              <a:t>to</a:t>
            </a:r>
            <a:r>
              <a:rPr lang="es-ES" sz="1600" b="0" dirty="0">
                <a:latin typeface="Arial Rounded MT Bold" pitchFamily="34" charset="0"/>
              </a:rPr>
              <a:t> </a:t>
            </a:r>
            <a:r>
              <a:rPr lang="es-ES" sz="1600" b="0" dirty="0" err="1">
                <a:latin typeface="Arial Rounded MT Bold" pitchFamily="34" charset="0"/>
              </a:rPr>
              <a:t>solve</a:t>
            </a:r>
            <a:r>
              <a:rPr lang="es-ES" sz="1600" b="0" dirty="0">
                <a:latin typeface="Arial Rounded MT Bold" pitchFamily="34" charset="0"/>
              </a:rPr>
              <a:t> </a:t>
            </a:r>
            <a:r>
              <a:rPr lang="es-ES" sz="1600" b="0" dirty="0" err="1">
                <a:latin typeface="Arial Rounded MT Bold" pitchFamily="34" charset="0"/>
              </a:rPr>
              <a:t>the</a:t>
            </a:r>
            <a:r>
              <a:rPr lang="es-ES" sz="1600" b="0" dirty="0">
                <a:latin typeface="Arial Rounded MT Bold" pitchFamily="34" charset="0"/>
              </a:rPr>
              <a:t> “</a:t>
            </a:r>
            <a:r>
              <a:rPr lang="es-ES" sz="1600" b="0" dirty="0" err="1">
                <a:latin typeface="Arial Rounded MT Bold" pitchFamily="34" charset="0"/>
              </a:rPr>
              <a:t>transparency</a:t>
            </a:r>
            <a:r>
              <a:rPr lang="es-ES" sz="1600" b="0" dirty="0">
                <a:latin typeface="Arial Rounded MT Bold" pitchFamily="34" charset="0"/>
              </a:rPr>
              <a:t> </a:t>
            </a:r>
            <a:r>
              <a:rPr lang="es-ES" sz="1600" b="0" dirty="0" err="1">
                <a:latin typeface="Arial Rounded MT Bold" pitchFamily="34" charset="0"/>
              </a:rPr>
              <a:t>hint</a:t>
            </a:r>
            <a:r>
              <a:rPr lang="es-ES" sz="1600" b="0" dirty="0">
                <a:latin typeface="Arial Rounded MT Bold" pitchFamily="34" charset="0"/>
              </a:rPr>
              <a:t>”</a:t>
            </a:r>
            <a:endParaRPr lang="es-ES" sz="1600" b="0" dirty="0">
              <a:solidFill>
                <a:srgbClr val="FF0000"/>
              </a:solidFill>
            </a:endParaRPr>
          </a:p>
        </p:txBody>
      </p:sp>
      <p:cxnSp>
        <p:nvCxnSpPr>
          <p:cNvPr id="18" name="17 Conector recto de flecha"/>
          <p:cNvCxnSpPr/>
          <p:nvPr/>
        </p:nvCxnSpPr>
        <p:spPr>
          <a:xfrm flipV="1">
            <a:off x="2423592" y="3744284"/>
            <a:ext cx="1944216" cy="76483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9" name="18 Conector recto de flecha"/>
          <p:cNvCxnSpPr/>
          <p:nvPr/>
        </p:nvCxnSpPr>
        <p:spPr>
          <a:xfrm flipH="1" flipV="1">
            <a:off x="8184232" y="3284984"/>
            <a:ext cx="959768" cy="64807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7" name="Marcador de fecha 6"/>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8" name="Marcador de pie de página 7"/>
          <p:cNvSpPr>
            <a:spLocks noGrp="1"/>
          </p:cNvSpPr>
          <p:nvPr>
            <p:ph type="ftr" sz="quarter" idx="11"/>
          </p:nvPr>
        </p:nvSpPr>
        <p:spPr/>
        <p:txBody>
          <a:bodyPr/>
          <a:lstStyle/>
          <a:p>
            <a:pPr>
              <a:defRPr/>
            </a:pPr>
            <a:r>
              <a:rPr lang="es-ES" dirty="0"/>
              <a:t>Igor G. Irastorza / CAPA - Zaragoza</a:t>
            </a:r>
          </a:p>
        </p:txBody>
      </p:sp>
      <p:sp>
        <p:nvSpPr>
          <p:cNvPr id="9" name="Marcador de número de diapositiva 8"/>
          <p:cNvSpPr>
            <a:spLocks noGrp="1"/>
          </p:cNvSpPr>
          <p:nvPr>
            <p:ph type="sldNum" sz="quarter" idx="12"/>
          </p:nvPr>
        </p:nvSpPr>
        <p:spPr/>
        <p:txBody>
          <a:bodyPr/>
          <a:lstStyle/>
          <a:p>
            <a:pPr>
              <a:defRPr/>
            </a:pPr>
            <a:fld id="{5B34CA36-8F8E-4B33-818A-5383808A46B8}" type="slidenum">
              <a:rPr lang="es-ES" smtClean="0"/>
              <a:pPr>
                <a:defRPr/>
              </a:pPr>
              <a:t>137</a:t>
            </a:fld>
            <a:endParaRPr lang="es-ES"/>
          </a:p>
        </p:txBody>
      </p:sp>
    </p:spTree>
    <p:extLst>
      <p:ext uri="{BB962C8B-B14F-4D97-AF65-F5344CB8AC3E}">
        <p14:creationId xmlns:p14="http://schemas.microsoft.com/office/powerpoint/2010/main" val="312720311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335360" y="1627794"/>
            <a:ext cx="8711776" cy="4033455"/>
          </a:xfrm>
          <a:prstGeom prst="rect">
            <a:avLst/>
          </a:prstGeom>
        </p:spPr>
      </p:pic>
      <p:sp>
        <p:nvSpPr>
          <p:cNvPr id="14" name="2 Marcador de contenido"/>
          <p:cNvSpPr txBox="1">
            <a:spLocks/>
          </p:cNvSpPr>
          <p:nvPr/>
        </p:nvSpPr>
        <p:spPr bwMode="auto">
          <a:xfrm>
            <a:off x="335360" y="1268760"/>
            <a:ext cx="6516503" cy="4536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hangingPunct="0">
              <a:spcBef>
                <a:spcPct val="20000"/>
              </a:spcBef>
              <a:buFont typeface="Arial" pitchFamily="34" charset="0"/>
              <a:buChar char="•"/>
              <a:defRPr/>
            </a:pPr>
            <a:r>
              <a:rPr lang="en-US" sz="1600" b="0" dirty="0">
                <a:latin typeface="Arial Rounded MT Bold" pitchFamily="34" charset="0"/>
                <a:cs typeface="+mn-cs"/>
                <a:sym typeface="Wingdings" pitchFamily="2" charset="2"/>
              </a:rPr>
              <a:t>Multiple stellar anomalies (HB, RG, WD, NS,..). Overall 3</a:t>
            </a:r>
            <a:r>
              <a:rPr lang="en-US" sz="1600" b="0" dirty="0">
                <a:latin typeface="Symbol" pitchFamily="18" charset="2"/>
                <a:cs typeface="+mn-cs"/>
                <a:sym typeface="Wingdings" pitchFamily="2" charset="2"/>
              </a:rPr>
              <a:t>s</a:t>
            </a:r>
            <a:r>
              <a:rPr lang="en-US" sz="1600" b="0" dirty="0">
                <a:latin typeface="Arial Rounded MT Bold" pitchFamily="34" charset="0"/>
                <a:cs typeface="+mn-cs"/>
                <a:sym typeface="Wingdings" pitchFamily="2" charset="2"/>
              </a:rPr>
              <a:t> effect. </a:t>
            </a: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342900" indent="-342900" eaLnBrk="0" hangingPunct="0">
              <a:spcBef>
                <a:spcPct val="20000"/>
              </a:spcBef>
              <a:buFont typeface="Arial" pitchFamily="34" charset="0"/>
              <a:buChar char="•"/>
              <a:defRPr/>
            </a:pPr>
            <a:endParaRPr lang="en-US" sz="1600" b="0" dirty="0">
              <a:latin typeface="Arial Rounded MT Bold" pitchFamily="34" charset="0"/>
              <a:cs typeface="+mn-cs"/>
              <a:sym typeface="Wingdings" pitchFamily="2" charset="2"/>
            </a:endParaRPr>
          </a:p>
          <a:p>
            <a:pPr marL="800100" lvl="1" indent="-342900" eaLnBrk="0" hangingPunct="0">
              <a:spcBef>
                <a:spcPct val="20000"/>
              </a:spcBef>
              <a:buFont typeface="Arial" pitchFamily="34" charset="0"/>
              <a:buChar char="•"/>
            </a:pPr>
            <a:endParaRPr lang="en-US" sz="1600" b="0" dirty="0">
              <a:latin typeface="Arial Rounded MT Bold" pitchFamily="34" charset="0"/>
              <a:cs typeface="+mn-cs"/>
              <a:sym typeface="Wingdings" pitchFamily="2" charset="2"/>
            </a:endParaRPr>
          </a:p>
        </p:txBody>
      </p:sp>
      <p:sp>
        <p:nvSpPr>
          <p:cNvPr id="2" name="1 Título"/>
          <p:cNvSpPr>
            <a:spLocks noGrp="1"/>
          </p:cNvSpPr>
          <p:nvPr>
            <p:ph type="title"/>
          </p:nvPr>
        </p:nvSpPr>
        <p:spPr>
          <a:xfrm>
            <a:off x="1981200" y="188640"/>
            <a:ext cx="7139136" cy="1143000"/>
          </a:xfrm>
        </p:spPr>
        <p:txBody>
          <a:bodyPr/>
          <a:lstStyle/>
          <a:p>
            <a:r>
              <a:rPr lang="es-ES" sz="3600" dirty="0">
                <a:latin typeface="Arial Rounded MT Bold" pitchFamily="34" charset="0"/>
              </a:rPr>
              <a:t>IAXO &amp; </a:t>
            </a:r>
            <a:r>
              <a:rPr lang="es-ES" sz="3600" dirty="0" err="1">
                <a:latin typeface="Arial Rounded MT Bold" pitchFamily="34" charset="0"/>
              </a:rPr>
              <a:t>stellar</a:t>
            </a:r>
            <a:r>
              <a:rPr lang="es-ES" sz="3600" dirty="0">
                <a:latin typeface="Arial Rounded MT Bold" pitchFamily="34" charset="0"/>
              </a:rPr>
              <a:t> </a:t>
            </a:r>
            <a:r>
              <a:rPr lang="es-ES" sz="3600" dirty="0" err="1">
                <a:latin typeface="Arial Rounded MT Bold" pitchFamily="34" charset="0"/>
              </a:rPr>
              <a:t>cooling</a:t>
            </a:r>
            <a:r>
              <a:rPr lang="es-ES" sz="3600" dirty="0">
                <a:latin typeface="Arial Rounded MT Bold" pitchFamily="34" charset="0"/>
              </a:rPr>
              <a:t> </a:t>
            </a:r>
            <a:endParaRPr lang="es-ES" sz="3600" dirty="0"/>
          </a:p>
        </p:txBody>
      </p:sp>
      <p:sp>
        <p:nvSpPr>
          <p:cNvPr id="11" name="10 Rectángulo"/>
          <p:cNvSpPr/>
          <p:nvPr/>
        </p:nvSpPr>
        <p:spPr>
          <a:xfrm>
            <a:off x="4151784" y="5262299"/>
            <a:ext cx="2736304" cy="830997"/>
          </a:xfrm>
          <a:prstGeom prst="rect">
            <a:avLst/>
          </a:prstGeom>
          <a:solidFill>
            <a:schemeClr val="bg1"/>
          </a:solidFill>
        </p:spPr>
        <p:txBody>
          <a:bodyPr wrap="square">
            <a:spAutoFit/>
          </a:bodyPr>
          <a:lstStyle/>
          <a:p>
            <a:pPr algn="ctr"/>
            <a:r>
              <a:rPr lang="en-US" sz="1600" b="0" dirty="0">
                <a:latin typeface="Arial Rounded MT Bold" pitchFamily="34" charset="0"/>
              </a:rPr>
              <a:t>Region of QCD axion models that solve the stellar anomaly</a:t>
            </a:r>
          </a:p>
        </p:txBody>
      </p:sp>
      <p:cxnSp>
        <p:nvCxnSpPr>
          <p:cNvPr id="19" name="18 Conector recto de flecha"/>
          <p:cNvCxnSpPr>
            <a:stCxn id="11" idx="0"/>
          </p:cNvCxnSpPr>
          <p:nvPr/>
        </p:nvCxnSpPr>
        <p:spPr>
          <a:xfrm flipV="1">
            <a:off x="5519936" y="4686234"/>
            <a:ext cx="936104" cy="57606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11 Rectángulo"/>
          <p:cNvSpPr/>
          <p:nvPr/>
        </p:nvSpPr>
        <p:spPr>
          <a:xfrm>
            <a:off x="479377" y="5518973"/>
            <a:ext cx="194421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b="0" dirty="0">
                <a:latin typeface="Arial Rounded MT Bold" pitchFamily="34" charset="0"/>
              </a:rPr>
              <a:t>M. Giannotti et al. </a:t>
            </a:r>
          </a:p>
          <a:p>
            <a:r>
              <a:rPr lang="es-ES" sz="1200" b="0" dirty="0">
                <a:latin typeface="Arial Rounded MT Bold" pitchFamily="34" charset="0"/>
              </a:rPr>
              <a:t>JCAP 1710 (2017) 010</a:t>
            </a:r>
          </a:p>
          <a:p>
            <a:r>
              <a:rPr lang="es-ES" sz="1200" dirty="0">
                <a:latin typeface="Arial Rounded MT Bold" pitchFamily="34" charset="0"/>
                <a:hlinkClick r:id="rId3"/>
              </a:rPr>
              <a:t>arXiv:1708.02111</a:t>
            </a:r>
            <a:r>
              <a:rPr lang="es-ES" sz="1200" dirty="0">
                <a:latin typeface="Arial Rounded MT Bold" pitchFamily="34" charset="0"/>
              </a:rPr>
              <a:t> </a:t>
            </a:r>
          </a:p>
        </p:txBody>
      </p:sp>
      <p:cxnSp>
        <p:nvCxnSpPr>
          <p:cNvPr id="15" name="18 Conector recto de flecha"/>
          <p:cNvCxnSpPr/>
          <p:nvPr/>
        </p:nvCxnSpPr>
        <p:spPr>
          <a:xfrm flipH="1" flipV="1">
            <a:off x="3390528" y="3750130"/>
            <a:ext cx="2066020" cy="145306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pic>
        <p:nvPicPr>
          <p:cNvPr id="16" name="Picture 2"/>
          <p:cNvPicPr>
            <a:picLocks noChangeAspect="1" noChangeArrowheads="1"/>
          </p:cNvPicPr>
          <p:nvPr/>
        </p:nvPicPr>
        <p:blipFill>
          <a:blip r:embed="rId4" cstate="print"/>
          <a:srcRect/>
          <a:stretch>
            <a:fillRect/>
          </a:stretch>
        </p:blipFill>
        <p:spPr bwMode="auto">
          <a:xfrm>
            <a:off x="9173077" y="1331640"/>
            <a:ext cx="2232248" cy="2336477"/>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4" name="Rectángulo 3"/>
          <p:cNvSpPr/>
          <p:nvPr/>
        </p:nvSpPr>
        <p:spPr>
          <a:xfrm>
            <a:off x="8905800" y="3522495"/>
            <a:ext cx="1255152" cy="33855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sz="1600" b="0" i="1" dirty="0" err="1">
                <a:latin typeface="Times New Roman" panose="02020603050405020304" pitchFamily="18" charset="0"/>
                <a:cs typeface="Times New Roman" panose="02020603050405020304" pitchFamily="18" charset="0"/>
                <a:sym typeface="Wingdings" pitchFamily="2" charset="2"/>
              </a:rPr>
              <a:t>g</a:t>
            </a:r>
            <a:r>
              <a:rPr lang="en-US" sz="1600" b="0" i="1" baseline="-25000" dirty="0" err="1">
                <a:latin typeface="Times New Roman" panose="02020603050405020304" pitchFamily="18" charset="0"/>
                <a:cs typeface="Times New Roman" panose="02020603050405020304" pitchFamily="18" charset="0"/>
                <a:sym typeface="Wingdings" pitchFamily="2" charset="2"/>
              </a:rPr>
              <a:t>ae</a:t>
            </a:r>
            <a:r>
              <a:rPr lang="en-US" sz="1600" b="0" dirty="0">
                <a:latin typeface="Arial Rounded MT Bold" pitchFamily="34" charset="0"/>
                <a:sym typeface="Wingdings" pitchFamily="2" charset="2"/>
              </a:rPr>
              <a:t> channel</a:t>
            </a:r>
            <a:endParaRPr lang="es-ES" sz="1600" dirty="0"/>
          </a:p>
        </p:txBody>
      </p:sp>
      <p:sp>
        <p:nvSpPr>
          <p:cNvPr id="3" name="Flecha abajo 2"/>
          <p:cNvSpPr/>
          <p:nvPr/>
        </p:nvSpPr>
        <p:spPr>
          <a:xfrm rot="4517174">
            <a:off x="8571446" y="1662314"/>
            <a:ext cx="370292" cy="734666"/>
          </a:xfrm>
          <a:prstGeom prst="downArrow">
            <a:avLst>
              <a:gd name="adj1" fmla="val 50000"/>
              <a:gd name="adj2" fmla="val 5528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S"/>
          </a:p>
        </p:txBody>
      </p:sp>
      <p:sp>
        <p:nvSpPr>
          <p:cNvPr id="5" name="Rectángulo 4"/>
          <p:cNvSpPr/>
          <p:nvPr/>
        </p:nvSpPr>
        <p:spPr>
          <a:xfrm>
            <a:off x="8904312" y="4293096"/>
            <a:ext cx="3024336" cy="1809726"/>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b="0" dirty="0">
                <a:latin typeface="Arial Rounded MT Bold" pitchFamily="34" charset="0"/>
                <a:sym typeface="Wingdings" pitchFamily="2" charset="2"/>
              </a:rPr>
              <a:t>IAXO will explore most of the relevant models (especially with IAXO+)</a:t>
            </a:r>
          </a:p>
          <a:p>
            <a:pPr marL="342900" indent="-342900" eaLnBrk="0" hangingPunct="0">
              <a:spcBef>
                <a:spcPct val="20000"/>
              </a:spcBef>
              <a:buFont typeface="Arial" pitchFamily="34" charset="0"/>
              <a:buChar char="•"/>
              <a:defRPr/>
            </a:pPr>
            <a:r>
              <a:rPr lang="en-US" b="0" dirty="0">
                <a:latin typeface="Arial Rounded MT Bold" pitchFamily="34" charset="0"/>
                <a:sym typeface="Wingdings" pitchFamily="2" charset="2"/>
              </a:rPr>
              <a:t>Only experiment with such capability</a:t>
            </a:r>
          </a:p>
        </p:txBody>
      </p:sp>
      <p:sp>
        <p:nvSpPr>
          <p:cNvPr id="6" name="Marcador de fecha 5"/>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138</a:t>
            </a:fld>
            <a:endParaRPr lang="es-ES"/>
          </a:p>
        </p:txBody>
      </p:sp>
    </p:spTree>
    <p:extLst>
      <p:ext uri="{BB962C8B-B14F-4D97-AF65-F5344CB8AC3E}">
        <p14:creationId xmlns:p14="http://schemas.microsoft.com/office/powerpoint/2010/main" val="220410380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1264C8D-A8C1-8F6A-E43B-6DA0BA4B086F}"/>
              </a:ext>
            </a:extLst>
          </p:cNvPr>
          <p:cNvPicPr>
            <a:picLocks noChangeAspect="1"/>
          </p:cNvPicPr>
          <p:nvPr/>
        </p:nvPicPr>
        <p:blipFill>
          <a:blip r:embed="rId2"/>
          <a:stretch>
            <a:fillRect/>
          </a:stretch>
        </p:blipFill>
        <p:spPr>
          <a:xfrm>
            <a:off x="10553000" y="5332708"/>
            <a:ext cx="1420055" cy="795695"/>
          </a:xfrm>
          <a:prstGeom prst="rect">
            <a:avLst/>
          </a:prstGeom>
        </p:spPr>
      </p:pic>
      <p:sp>
        <p:nvSpPr>
          <p:cNvPr id="10" name="Content Placeholder 9">
            <a:extLst>
              <a:ext uri="{FF2B5EF4-FFF2-40B4-BE49-F238E27FC236}">
                <a16:creationId xmlns:a16="http://schemas.microsoft.com/office/drawing/2014/main" id="{32E56F09-4FE4-5542-8AC0-0980EC0734A8}"/>
              </a:ext>
            </a:extLst>
          </p:cNvPr>
          <p:cNvSpPr>
            <a:spLocks noGrp="1"/>
          </p:cNvSpPr>
          <p:nvPr>
            <p:ph idx="1"/>
          </p:nvPr>
        </p:nvSpPr>
        <p:spPr>
          <a:xfrm>
            <a:off x="654051" y="1484784"/>
            <a:ext cx="10798098" cy="4489004"/>
          </a:xfrm>
        </p:spPr>
        <p:txBody>
          <a:bodyPr/>
          <a:lstStyle/>
          <a:p>
            <a:r>
              <a:rPr lang="en-US" sz="2800" dirty="0">
                <a:solidFill>
                  <a:srgbClr val="FF0000"/>
                </a:solidFill>
              </a:rPr>
              <a:t>BabyIAXO as a generic axion(-like) facility</a:t>
            </a:r>
          </a:p>
        </p:txBody>
      </p:sp>
      <p:pic>
        <p:nvPicPr>
          <p:cNvPr id="9" name="Picture 8">
            <a:extLst>
              <a:ext uri="{FF2B5EF4-FFF2-40B4-BE49-F238E27FC236}">
                <a16:creationId xmlns:a16="http://schemas.microsoft.com/office/drawing/2014/main" id="{3D617B51-B120-DC74-227C-75F74E9C9788}"/>
              </a:ext>
            </a:extLst>
          </p:cNvPr>
          <p:cNvPicPr>
            <a:picLocks noChangeAspect="1"/>
          </p:cNvPicPr>
          <p:nvPr/>
        </p:nvPicPr>
        <p:blipFill>
          <a:blip r:embed="rId3"/>
          <a:stretch>
            <a:fillRect/>
          </a:stretch>
        </p:blipFill>
        <p:spPr>
          <a:xfrm>
            <a:off x="4496323" y="2719306"/>
            <a:ext cx="4045725" cy="3084208"/>
          </a:xfrm>
          <a:prstGeom prst="rect">
            <a:avLst/>
          </a:prstGeom>
        </p:spPr>
      </p:pic>
      <p:pic>
        <p:nvPicPr>
          <p:cNvPr id="20" name="Picture 4" descr="银河图标">
            <a:hlinkClick r:id="rId4"/>
          </p:cNvPr>
          <p:cNvPicPr>
            <a:picLocks noChangeAspect="1" noChangeArrowheads="1"/>
          </p:cNvPicPr>
          <p:nvPr/>
        </p:nvPicPr>
        <p:blipFill>
          <a:blip r:embed="rId5" cstate="print"/>
          <a:srcRect/>
          <a:stretch>
            <a:fillRect/>
          </a:stretch>
        </p:blipFill>
        <p:spPr bwMode="auto">
          <a:xfrm rot="3356829">
            <a:off x="10644648" y="2497822"/>
            <a:ext cx="1296143" cy="1296144"/>
          </a:xfrm>
          <a:prstGeom prst="rect">
            <a:avLst/>
          </a:prstGeom>
          <a:noFill/>
        </p:spPr>
      </p:pic>
      <p:pic>
        <p:nvPicPr>
          <p:cNvPr id="8" name="Imagen 7"/>
          <p:cNvPicPr>
            <a:picLocks noChangeAspect="1"/>
          </p:cNvPicPr>
          <p:nvPr/>
        </p:nvPicPr>
        <p:blipFill>
          <a:blip r:embed="rId6"/>
          <a:stretch>
            <a:fillRect/>
          </a:stretch>
        </p:blipFill>
        <p:spPr>
          <a:xfrm>
            <a:off x="2845841" y="3115643"/>
            <a:ext cx="1058180" cy="1058180"/>
          </a:xfrm>
          <a:prstGeom prst="rect">
            <a:avLst/>
          </a:prstGeom>
        </p:spPr>
      </p:pic>
      <p:sp>
        <p:nvSpPr>
          <p:cNvPr id="2" name="Título 1"/>
          <p:cNvSpPr>
            <a:spLocks noGrp="1"/>
          </p:cNvSpPr>
          <p:nvPr>
            <p:ph type="title"/>
          </p:nvPr>
        </p:nvSpPr>
        <p:spPr>
          <a:xfrm>
            <a:off x="1847528" y="274638"/>
            <a:ext cx="9734872" cy="1143000"/>
          </a:xfrm>
        </p:spPr>
        <p:txBody>
          <a:bodyPr/>
          <a:lstStyle/>
          <a:p>
            <a:r>
              <a:rPr lang="es-ES" dirty="0" err="1"/>
              <a:t>Beyond</a:t>
            </a:r>
            <a:r>
              <a:rPr lang="es-ES" dirty="0"/>
              <a:t> </a:t>
            </a:r>
            <a:r>
              <a:rPr lang="es-ES" dirty="0" err="1"/>
              <a:t>baseline</a:t>
            </a:r>
            <a:endParaRPr lang="es-ES" dirty="0"/>
          </a:p>
        </p:txBody>
      </p:sp>
      <p:pic>
        <p:nvPicPr>
          <p:cNvPr id="12" name="Picture 2" descr="https://encrypted-tbn2.gstatic.com/images?q=tbn:ANd9GcTTiOpy5Ofiq68JKHmUTMkFKk4pucE4jGwOWa5eGRWrj1nVm4X5">
            <a:hlinkClick r:id="rId7"/>
          </p:cNvPr>
          <p:cNvPicPr>
            <a:picLocks noChangeAspect="1" noChangeArrowheads="1"/>
          </p:cNvPicPr>
          <p:nvPr/>
        </p:nvPicPr>
        <p:blipFill>
          <a:blip r:embed="rId8" cstate="print"/>
          <a:srcRect/>
          <a:stretch>
            <a:fillRect/>
          </a:stretch>
        </p:blipFill>
        <p:spPr bwMode="auto">
          <a:xfrm>
            <a:off x="479376" y="2246060"/>
            <a:ext cx="1038924" cy="1038924"/>
          </a:xfrm>
          <a:prstGeom prst="rect">
            <a:avLst/>
          </a:prstGeom>
          <a:noFill/>
        </p:spPr>
      </p:pic>
      <p:sp>
        <p:nvSpPr>
          <p:cNvPr id="3" name="Llamada rectangular redondeada 2"/>
          <p:cNvSpPr/>
          <p:nvPr/>
        </p:nvSpPr>
        <p:spPr>
          <a:xfrm>
            <a:off x="263352" y="3667547"/>
            <a:ext cx="2478930" cy="2467869"/>
          </a:xfrm>
          <a:prstGeom prst="wedgeRoundRectCallout">
            <a:avLst>
              <a:gd name="adj1" fmla="val -17441"/>
              <a:gd name="adj2" fmla="val -6768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latin typeface="Arial Rounded MT Bold" panose="020F0704030504030204" pitchFamily="34" charset="77"/>
              </a:rPr>
              <a:t>Other (non-</a:t>
            </a:r>
            <a:r>
              <a:rPr lang="en-US" sz="1400" b="0" dirty="0" err="1">
                <a:latin typeface="Arial Rounded MT Bold" panose="020F0704030504030204" pitchFamily="34" charset="77"/>
              </a:rPr>
              <a:t>Primakoff</a:t>
            </a:r>
            <a:r>
              <a:rPr lang="en-US" sz="1400" b="0" dirty="0">
                <a:latin typeface="Arial Rounded MT Bold" panose="020F0704030504030204" pitchFamily="34" charset="77"/>
              </a:rPr>
              <a:t>) </a:t>
            </a:r>
            <a:r>
              <a:rPr lang="en-US" sz="1400" b="0" dirty="0">
                <a:solidFill>
                  <a:srgbClr val="FF0000"/>
                </a:solidFill>
                <a:latin typeface="Arial Rounded MT Bold" panose="020F0704030504030204" pitchFamily="34" charset="77"/>
              </a:rPr>
              <a:t>solar axion production </a:t>
            </a:r>
            <a:r>
              <a:rPr lang="en-US" sz="1400" b="0" dirty="0">
                <a:latin typeface="Arial Rounded MT Bold" panose="020F0704030504030204" pitchFamily="34" charset="77"/>
              </a:rPr>
              <a:t>mechanisms:</a:t>
            </a:r>
          </a:p>
          <a:p>
            <a:pPr algn="ctr"/>
            <a:endParaRPr lang="en-US" sz="1400" b="0" dirty="0">
              <a:latin typeface="Arial Rounded MT Bold" panose="020F0704030504030204" pitchFamily="34" charset="77"/>
            </a:endParaRPr>
          </a:p>
          <a:p>
            <a:pPr marL="95250" indent="-95250">
              <a:buFont typeface="Arial" panose="020B0604020202020204" pitchFamily="34" charset="0"/>
              <a:buChar char="•"/>
            </a:pPr>
            <a:r>
              <a:rPr lang="en-US" sz="1200" b="0" dirty="0">
                <a:latin typeface="Arial Rounded MT Bold" panose="020F0704030504030204" pitchFamily="34" charset="77"/>
              </a:rPr>
              <a:t>“ABC” axions (~1 keV)</a:t>
            </a:r>
          </a:p>
          <a:p>
            <a:pPr marL="95250" indent="-95250">
              <a:buFont typeface="Arial" panose="020B0604020202020204" pitchFamily="34" charset="0"/>
              <a:buChar char="•"/>
            </a:pPr>
            <a:r>
              <a:rPr lang="en-US" sz="1200" b="0" dirty="0">
                <a:latin typeface="Arial Rounded MT Bold" panose="020F0704030504030204" pitchFamily="34" charset="77"/>
              </a:rPr>
              <a:t>12 keV or HE axions from nuclear transitions</a:t>
            </a:r>
          </a:p>
          <a:p>
            <a:pPr marL="95250" indent="-95250">
              <a:buFont typeface="Arial" panose="020B0604020202020204" pitchFamily="34" charset="0"/>
              <a:buChar char="•"/>
            </a:pPr>
            <a:r>
              <a:rPr lang="en-US" sz="1200" b="0" dirty="0">
                <a:latin typeface="Arial Rounded MT Bold" panose="020F0704030504030204" pitchFamily="34" charset="77"/>
              </a:rPr>
              <a:t>LE axions from plasmon conversion</a:t>
            </a:r>
          </a:p>
          <a:p>
            <a:pPr marL="95250" indent="-95250">
              <a:buFont typeface="Arial" panose="020B0604020202020204" pitchFamily="34" charset="0"/>
              <a:buChar char="•"/>
            </a:pPr>
            <a:r>
              <a:rPr lang="en-US" sz="1200" b="0" dirty="0">
                <a:latin typeface="Arial Rounded MT Bold" panose="020F0704030504030204" pitchFamily="34" charset="77"/>
              </a:rPr>
              <a:t>…</a:t>
            </a:r>
          </a:p>
          <a:p>
            <a:pPr marL="285750" indent="-285750">
              <a:buFont typeface="Arial" panose="020B0604020202020204" pitchFamily="34" charset="0"/>
              <a:buChar char="•"/>
            </a:pPr>
            <a:endParaRPr lang="en-US" sz="1400" b="0" dirty="0">
              <a:latin typeface="Arial Rounded MT Bold" panose="020F0704030504030204" pitchFamily="34" charset="77"/>
            </a:endParaRPr>
          </a:p>
        </p:txBody>
      </p:sp>
      <p:sp>
        <p:nvSpPr>
          <p:cNvPr id="15" name="Llamada rectangular redondeada 14"/>
          <p:cNvSpPr/>
          <p:nvPr/>
        </p:nvSpPr>
        <p:spPr>
          <a:xfrm>
            <a:off x="2032000" y="2048922"/>
            <a:ext cx="2911872" cy="876022"/>
          </a:xfrm>
          <a:prstGeom prst="wedgeRoundRectCallout">
            <a:avLst>
              <a:gd name="adj1" fmla="val -13031"/>
              <a:gd name="adj2" fmla="val 9102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latin typeface="Arial Rounded MT Bold" panose="020F0704030504030204" pitchFamily="34" charset="77"/>
              </a:rPr>
              <a:t>Axions from </a:t>
            </a:r>
            <a:r>
              <a:rPr lang="en-US" sz="1400" b="0" dirty="0">
                <a:solidFill>
                  <a:srgbClr val="FF0000"/>
                </a:solidFill>
                <a:latin typeface="Arial Rounded MT Bold" panose="020F0704030504030204" pitchFamily="34" charset="77"/>
              </a:rPr>
              <a:t>SN</a:t>
            </a:r>
            <a:r>
              <a:rPr lang="en-US" sz="1400" b="0" dirty="0">
                <a:latin typeface="Arial Rounded MT Bold" panose="020F0704030504030204" pitchFamily="34" charset="77"/>
              </a:rPr>
              <a:t>:</a:t>
            </a:r>
          </a:p>
          <a:p>
            <a:pPr marL="171450" indent="-171450">
              <a:buFont typeface="Arial" panose="020B0604020202020204" pitchFamily="34" charset="0"/>
              <a:buChar char="•"/>
            </a:pPr>
            <a:endParaRPr lang="en-US" sz="1200" b="0" dirty="0">
              <a:latin typeface="Arial Rounded MT Bold" panose="020F0704030504030204" pitchFamily="34" charset="77"/>
            </a:endParaRPr>
          </a:p>
          <a:p>
            <a:pPr marL="171450" indent="-171450">
              <a:buFont typeface="Arial" panose="020B0604020202020204" pitchFamily="34" charset="0"/>
              <a:buChar char="•"/>
            </a:pPr>
            <a:r>
              <a:rPr lang="en-US" sz="1200" b="0" dirty="0">
                <a:latin typeface="Arial Rounded MT Bold" panose="020F0704030504030204" pitchFamily="34" charset="77"/>
              </a:rPr>
              <a:t>O(100MeV) energies </a:t>
            </a:r>
          </a:p>
          <a:p>
            <a:pPr marL="171450" indent="-171450">
              <a:buFont typeface="Arial" panose="020B0604020202020204" pitchFamily="34" charset="0"/>
              <a:buChar char="•"/>
            </a:pPr>
            <a:r>
              <a:rPr lang="en-US" sz="1200" b="0" dirty="0">
                <a:latin typeface="Arial Rounded MT Bold" panose="020F0704030504030204" pitchFamily="34" charset="77"/>
              </a:rPr>
              <a:t>Requires large HE </a:t>
            </a:r>
            <a:r>
              <a:rPr lang="en-US" sz="1200" b="0" dirty="0">
                <a:latin typeface="Symbol" pitchFamily="2" charset="2"/>
              </a:rPr>
              <a:t>g</a:t>
            </a:r>
            <a:r>
              <a:rPr lang="en-US" sz="1200" b="0" dirty="0">
                <a:latin typeface="Arial Rounded MT Bold" panose="020F0704030504030204" pitchFamily="34" charset="77"/>
              </a:rPr>
              <a:t>-ray detect</a:t>
            </a:r>
            <a:r>
              <a:rPr lang="es-ES" sz="1200" b="0" dirty="0" err="1">
                <a:latin typeface="Arial Rounded MT Bold" panose="020F0704030504030204" pitchFamily="34" charset="77"/>
              </a:rPr>
              <a:t>or</a:t>
            </a:r>
            <a:endParaRPr lang="es-ES" sz="1200" b="0" dirty="0">
              <a:latin typeface="Arial Rounded MT Bold" panose="020F0704030504030204" pitchFamily="34" charset="77"/>
            </a:endParaRPr>
          </a:p>
        </p:txBody>
      </p:sp>
      <p:sp>
        <p:nvSpPr>
          <p:cNvPr id="17" name="Llamada rectangular redondeada 16"/>
          <p:cNvSpPr/>
          <p:nvPr/>
        </p:nvSpPr>
        <p:spPr>
          <a:xfrm>
            <a:off x="7032104" y="2211131"/>
            <a:ext cx="3667492" cy="1889759"/>
          </a:xfrm>
          <a:prstGeom prst="wedgeRoundRectCallout">
            <a:avLst>
              <a:gd name="adj1" fmla="val 56429"/>
              <a:gd name="adj2" fmla="val 410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solidFill>
                  <a:srgbClr val="FF0000"/>
                </a:solidFill>
                <a:latin typeface="Arial Rounded MT Bold" panose="020F0704030504030204" pitchFamily="34" charset="77"/>
              </a:rPr>
              <a:t>Dark Matter </a:t>
            </a:r>
            <a:r>
              <a:rPr lang="en-US" sz="1400" b="0" dirty="0">
                <a:latin typeface="Arial Rounded MT Bold" panose="020F0704030504030204" pitchFamily="34" charset="77"/>
              </a:rPr>
              <a:t>axions: </a:t>
            </a:r>
          </a:p>
          <a:p>
            <a:pPr algn="ctr"/>
            <a:endParaRPr lang="en-US" sz="1400" b="0" dirty="0">
              <a:latin typeface="Arial Rounded MT Bold" panose="020F0704030504030204" pitchFamily="34" charset="77"/>
            </a:endParaRPr>
          </a:p>
          <a:p>
            <a:pPr marL="285750" indent="-285750">
              <a:buFont typeface="Arial" panose="020B0604020202020204" pitchFamily="34" charset="0"/>
              <a:buChar char="•"/>
            </a:pPr>
            <a:r>
              <a:rPr lang="en-US" sz="1400" b="0" dirty="0">
                <a:latin typeface="Arial Rounded MT Bold" panose="020F0704030504030204" pitchFamily="34" charset="77"/>
              </a:rPr>
              <a:t>Axion haloscope setup (RF cavities) inside BabyIAXO bores</a:t>
            </a:r>
          </a:p>
          <a:p>
            <a:pPr marL="285750" indent="-285750">
              <a:buFont typeface="Arial" panose="020B0604020202020204" pitchFamily="34" charset="0"/>
              <a:buChar char="•"/>
            </a:pPr>
            <a:r>
              <a:rPr lang="en-US" sz="1400" b="0" dirty="0">
                <a:latin typeface="Arial Rounded MT Bold" panose="020F0704030504030204" pitchFamily="34" charset="77"/>
              </a:rPr>
              <a:t>Other axion DM sensors (pick-up coils or emitting surfaces)</a:t>
            </a:r>
          </a:p>
          <a:p>
            <a:pPr marL="285750" indent="-285750">
              <a:buFont typeface="Arial" panose="020B0604020202020204" pitchFamily="34" charset="0"/>
              <a:buChar char="•"/>
            </a:pPr>
            <a:r>
              <a:rPr lang="en-US" sz="1400" b="0" dirty="0">
                <a:latin typeface="Arial Rounded MT Bold" panose="020F0704030504030204" pitchFamily="34" charset="77"/>
              </a:rPr>
              <a:t>Synergies with quantum sensors</a:t>
            </a:r>
          </a:p>
          <a:p>
            <a:pPr marL="285750" indent="-285750">
              <a:buFont typeface="Arial" panose="020B0604020202020204" pitchFamily="34" charset="0"/>
              <a:buChar char="•"/>
            </a:pPr>
            <a:r>
              <a:rPr lang="en-US" sz="1400" b="0" dirty="0">
                <a:latin typeface="Arial Rounded MT Bold" panose="020F0704030504030204" pitchFamily="34" charset="77"/>
              </a:rPr>
              <a:t>Extra cryogenics needed?</a:t>
            </a:r>
          </a:p>
        </p:txBody>
      </p:sp>
      <p:sp>
        <p:nvSpPr>
          <p:cNvPr id="18" name="Llamada rectangular redondeada 17"/>
          <p:cNvSpPr/>
          <p:nvPr/>
        </p:nvSpPr>
        <p:spPr>
          <a:xfrm>
            <a:off x="8518571" y="4216626"/>
            <a:ext cx="1897792" cy="1440160"/>
          </a:xfrm>
          <a:prstGeom prst="wedgeRoundRectCallout">
            <a:avLst>
              <a:gd name="adj1" fmla="val -14281"/>
              <a:gd name="adj2" fmla="val 283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latin typeface="Arial Rounded MT Bold" panose="020F0704030504030204" pitchFamily="34" charset="77"/>
              </a:rPr>
              <a:t>Other </a:t>
            </a:r>
            <a:r>
              <a:rPr lang="en-US" sz="1400" b="0" dirty="0">
                <a:solidFill>
                  <a:srgbClr val="FF0000"/>
                </a:solidFill>
                <a:latin typeface="Arial Rounded MT Bold" panose="020F0704030504030204" pitchFamily="34" charset="77"/>
              </a:rPr>
              <a:t>WISPs</a:t>
            </a:r>
            <a:r>
              <a:rPr lang="en-US" sz="1400" b="0" dirty="0">
                <a:latin typeface="Arial Rounded MT Bold" panose="020F0704030504030204" pitchFamily="34" charset="77"/>
              </a:rPr>
              <a:t>: hidden (dark) photons, chameleons, …</a:t>
            </a:r>
          </a:p>
        </p:txBody>
      </p:sp>
      <p:sp>
        <p:nvSpPr>
          <p:cNvPr id="21" name="Llamada rectangular redondeada 20"/>
          <p:cNvSpPr/>
          <p:nvPr/>
        </p:nvSpPr>
        <p:spPr>
          <a:xfrm>
            <a:off x="3001707" y="4365104"/>
            <a:ext cx="2559199" cy="2218258"/>
          </a:xfrm>
          <a:prstGeom prst="wedgeRoundRectCallout">
            <a:avLst>
              <a:gd name="adj1" fmla="val -5316"/>
              <a:gd name="adj2" fmla="val -1393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latin typeface="Arial Rounded MT Bold" panose="020F0704030504030204" pitchFamily="34" charset="77"/>
              </a:rPr>
              <a:t>post-Discovery “</a:t>
            </a:r>
            <a:r>
              <a:rPr lang="en-US" sz="1400" b="0" dirty="0">
                <a:solidFill>
                  <a:srgbClr val="FF0000"/>
                </a:solidFill>
                <a:latin typeface="Arial Rounded MT Bold" panose="020F0704030504030204" pitchFamily="34" charset="77"/>
              </a:rPr>
              <a:t>precision</a:t>
            </a:r>
            <a:r>
              <a:rPr lang="en-US" sz="1400" b="0" dirty="0">
                <a:latin typeface="Arial Rounded MT Bold" panose="020F0704030504030204" pitchFamily="34" charset="77"/>
              </a:rPr>
              <a:t>” physics:</a:t>
            </a:r>
          </a:p>
          <a:p>
            <a:pPr algn="ctr"/>
            <a:endParaRPr lang="en-US" sz="1400" b="0" dirty="0">
              <a:latin typeface="Arial Rounded MT Bold" panose="020F0704030504030204" pitchFamily="34" charset="77"/>
            </a:endParaRPr>
          </a:p>
          <a:p>
            <a:pPr marL="95250" indent="-95250">
              <a:buFont typeface="Arial" panose="020B0604020202020204" pitchFamily="34" charset="0"/>
              <a:buChar char="•"/>
            </a:pPr>
            <a:r>
              <a:rPr lang="en-US" sz="1200" b="0" dirty="0">
                <a:latin typeface="Arial Rounded MT Bold" panose="020F0704030504030204" pitchFamily="34" charset="77"/>
              </a:rPr>
              <a:t>Signal polarization</a:t>
            </a:r>
          </a:p>
          <a:p>
            <a:pPr marL="95250" indent="-95250">
              <a:buFont typeface="Arial" panose="020B0604020202020204" pitchFamily="34" charset="0"/>
              <a:buChar char="•"/>
            </a:pPr>
            <a:r>
              <a:rPr lang="en-US" sz="1200" b="0" dirty="0">
                <a:latin typeface="Arial Rounded MT Bold" panose="020F0704030504030204" pitchFamily="34" charset="77"/>
              </a:rPr>
              <a:t>Axion mass determination (spectral distortions)</a:t>
            </a:r>
          </a:p>
          <a:p>
            <a:pPr marL="95250" indent="-95250">
              <a:buFont typeface="Arial" panose="020B0604020202020204" pitchFamily="34" charset="0"/>
              <a:buChar char="•"/>
            </a:pPr>
            <a:r>
              <a:rPr lang="en-US" sz="1200" b="0" dirty="0">
                <a:latin typeface="Arial Rounded MT Bold" panose="020F0704030504030204" pitchFamily="34" charset="77"/>
              </a:rPr>
              <a:t>Multi-coupling determination </a:t>
            </a:r>
            <a:r>
              <a:rPr lang="en-US" sz="1200" b="0" dirty="0">
                <a:latin typeface="Arial Rounded MT Bold" panose="020F0704030504030204" pitchFamily="34" charset="77"/>
                <a:sym typeface="Wingdings" pitchFamily="2" charset="2"/>
              </a:rPr>
              <a:t> QCD axion model</a:t>
            </a:r>
          </a:p>
          <a:p>
            <a:pPr marL="95250" indent="-95250">
              <a:buFont typeface="Arial" panose="020B0604020202020204" pitchFamily="34" charset="0"/>
              <a:buChar char="•"/>
            </a:pPr>
            <a:r>
              <a:rPr lang="en-US" sz="1200" b="0" dirty="0">
                <a:latin typeface="Arial Rounded MT Bold" panose="020F0704030504030204" pitchFamily="34" charset="77"/>
                <a:sym typeface="Wingdings" pitchFamily="2" charset="2"/>
              </a:rPr>
              <a:t>Solar physics (B &amp; T of solar core)</a:t>
            </a:r>
            <a:endParaRPr lang="en-US" sz="1400" b="0" dirty="0">
              <a:latin typeface="Arial Rounded MT Bold" panose="020F0704030504030204" pitchFamily="34" charset="77"/>
            </a:endParaRPr>
          </a:p>
        </p:txBody>
      </p:sp>
      <p:pic>
        <p:nvPicPr>
          <p:cNvPr id="7" name="Imagen 10">
            <a:extLst>
              <a:ext uri="{FF2B5EF4-FFF2-40B4-BE49-F238E27FC236}">
                <a16:creationId xmlns:a16="http://schemas.microsoft.com/office/drawing/2014/main" id="{2CB36472-9E28-DF1C-9EB1-B531DCD5414F}"/>
              </a:ext>
            </a:extLst>
          </p:cNvPr>
          <p:cNvPicPr>
            <a:picLocks noChangeAspect="1"/>
          </p:cNvPicPr>
          <p:nvPr/>
        </p:nvPicPr>
        <p:blipFill>
          <a:blip r:embed="rId9"/>
          <a:stretch>
            <a:fillRect/>
          </a:stretch>
        </p:blipFill>
        <p:spPr>
          <a:xfrm>
            <a:off x="260749" y="476672"/>
            <a:ext cx="1946819" cy="693638"/>
          </a:xfrm>
          <a:prstGeom prst="rect">
            <a:avLst/>
          </a:prstGeom>
        </p:spPr>
      </p:pic>
      <p:sp>
        <p:nvSpPr>
          <p:cNvPr id="11" name="Llamada rectangular redondeada 14">
            <a:extLst>
              <a:ext uri="{FF2B5EF4-FFF2-40B4-BE49-F238E27FC236}">
                <a16:creationId xmlns:a16="http://schemas.microsoft.com/office/drawing/2014/main" id="{5E548EA4-B231-739B-5A83-68F07339DEDC}"/>
              </a:ext>
            </a:extLst>
          </p:cNvPr>
          <p:cNvSpPr/>
          <p:nvPr/>
        </p:nvSpPr>
        <p:spPr>
          <a:xfrm>
            <a:off x="8318189" y="5892844"/>
            <a:ext cx="2446259" cy="581054"/>
          </a:xfrm>
          <a:prstGeom prst="wedgeRoundRectCallout">
            <a:avLst>
              <a:gd name="adj1" fmla="val -59775"/>
              <a:gd name="adj2" fmla="val -508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400" b="0" dirty="0">
                <a:latin typeface="Arial Rounded MT Bold" panose="020F0704030504030204" pitchFamily="34" charset="77"/>
              </a:rPr>
              <a:t>And also high-frequency </a:t>
            </a:r>
            <a:r>
              <a:rPr lang="en-US" sz="1400" b="0" dirty="0">
                <a:solidFill>
                  <a:srgbClr val="FF0000"/>
                </a:solidFill>
                <a:latin typeface="Arial Rounded MT Bold" panose="020F0704030504030204" pitchFamily="34" charset="77"/>
              </a:rPr>
              <a:t>Gravitational Waves!!</a:t>
            </a:r>
            <a:endParaRPr lang="en-US" sz="1400" b="0" dirty="0">
              <a:latin typeface="Arial Rounded MT Bold" panose="020F0704030504030204" pitchFamily="34" charset="77"/>
            </a:endParaRPr>
          </a:p>
        </p:txBody>
      </p:sp>
      <p:sp>
        <p:nvSpPr>
          <p:cNvPr id="19" name="Marcador de fecha 5"/>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2" name="Marcador de pie de página 6"/>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3" name="Marcador de número de diapositiva 7"/>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139</a:t>
            </a:fld>
            <a:endParaRPr lang="es-ES"/>
          </a:p>
        </p:txBody>
      </p:sp>
    </p:spTree>
    <p:extLst>
      <p:ext uri="{BB962C8B-B14F-4D97-AF65-F5344CB8AC3E}">
        <p14:creationId xmlns:p14="http://schemas.microsoft.com/office/powerpoint/2010/main" val="1772399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defRPr/>
            </a:pPr>
            <a:r>
              <a:rPr lang="en-US" noProof="0" dirty="0">
                <a:latin typeface="Arial Rounded MT Bold" pitchFamily="34" charset="0"/>
              </a:rPr>
              <a:t>Axion</a:t>
            </a:r>
            <a:r>
              <a:rPr lang="en-US" sz="4000" noProof="0" dirty="0">
                <a:latin typeface="Arial Rounded MT Bold" pitchFamily="34" charset="0"/>
              </a:rPr>
              <a:t> models</a:t>
            </a:r>
          </a:p>
        </p:txBody>
      </p:sp>
      <mc:AlternateContent xmlns:mc="http://schemas.openxmlformats.org/markup-compatibility/2006" xmlns:a14="http://schemas.microsoft.com/office/drawing/2010/main">
        <mc:Choice Requires="a14">
          <p:sp>
            <p:nvSpPr>
              <p:cNvPr id="268291" name="Rectangle 3"/>
              <p:cNvSpPr>
                <a:spLocks noGrp="1" noChangeArrowheads="1"/>
              </p:cNvSpPr>
              <p:nvPr>
                <p:ph idx="1"/>
              </p:nvPr>
            </p:nvSpPr>
            <p:spPr>
              <a:xfrm>
                <a:off x="839416" y="1341438"/>
                <a:ext cx="10742984" cy="863600"/>
              </a:xfrm>
            </p:spPr>
            <p:txBody>
              <a:bodyPr/>
              <a:lstStyle/>
              <a:p>
                <a:pPr eaLnBrk="1" hangingPunct="1">
                  <a:defRPr/>
                </a:pPr>
                <a:r>
                  <a:rPr lang="en-US" sz="2400" dirty="0"/>
                  <a:t>When originally proposed,</a:t>
                </a:r>
                <a:r>
                  <a:rPr lang="es-ES" sz="2400" dirty="0">
                    <a:solidFill>
                      <a:srgbClr val="C00000"/>
                    </a:solidFill>
                    <a:cs typeface="Times New Roman" pitchFamily="18" charset="0"/>
                  </a:rPr>
                  <a:t> </a:t>
                </a:r>
                <a14:m>
                  <m:oMath xmlns:m="http://schemas.openxmlformats.org/officeDocument/2006/math">
                    <m:r>
                      <a:rPr lang="es-ES" sz="2400" i="1" dirty="0">
                        <a:solidFill>
                          <a:srgbClr val="C00000"/>
                        </a:solidFill>
                        <a:latin typeface="Cambria Math" panose="02040503050406030204" pitchFamily="18" charset="0"/>
                        <a:cs typeface="Times New Roman" pitchFamily="18" charset="0"/>
                      </a:rPr>
                      <m:t>𝑓</m:t>
                    </m:r>
                    <m:r>
                      <a:rPr lang="es-ES" sz="2400" i="1" baseline="-25000" dirty="0">
                        <a:solidFill>
                          <a:srgbClr val="C00000"/>
                        </a:solidFill>
                        <a:latin typeface="Cambria Math" panose="02040503050406030204" pitchFamily="18" charset="0"/>
                        <a:cs typeface="Times New Roman" pitchFamily="18" charset="0"/>
                      </a:rPr>
                      <m:t>𝐴</m:t>
                    </m:r>
                  </m:oMath>
                </a14:m>
                <a:r>
                  <a:rPr lang="es-ES" sz="2400" i="1" baseline="-25000" dirty="0">
                    <a:solidFill>
                      <a:srgbClr val="C00000"/>
                    </a:solidFill>
                    <a:latin typeface="Times New Roman" pitchFamily="18" charset="0"/>
                    <a:cs typeface="Times New Roman" pitchFamily="18" charset="0"/>
                  </a:rPr>
                  <a:t> </a:t>
                </a:r>
                <a:r>
                  <a:rPr lang="en-US" sz="2400" dirty="0"/>
                  <a:t>identified with electroweak scale</a:t>
                </a:r>
              </a:p>
              <a:p>
                <a:pPr eaLnBrk="1" hangingPunct="1">
                  <a:defRPr/>
                </a:pPr>
                <a:r>
                  <a:rPr lang="en-US" sz="2400" dirty="0"/>
                  <a:t>This implies too large coupling with signatures in accelerators that were not seen.</a:t>
                </a:r>
              </a:p>
              <a:p>
                <a:pPr eaLnBrk="1" hangingPunct="1">
                  <a:defRPr/>
                </a:pPr>
                <a:r>
                  <a:rPr lang="en-US" sz="2400" noProof="0" dirty="0">
                    <a:latin typeface="Arial Rounded MT Bold" pitchFamily="34" charset="0"/>
                  </a:rPr>
                  <a:t>These Peccei-Quinn-Wei</a:t>
                </a:r>
                <a:r>
                  <a:rPr lang="en-US" sz="2400" dirty="0" err="1"/>
                  <a:t>nberg-Wilczek</a:t>
                </a:r>
                <a:r>
                  <a:rPr lang="en-US" sz="2400" dirty="0"/>
                  <a:t> (PQWW) axions were soon ruled out.</a:t>
                </a:r>
              </a:p>
              <a:p>
                <a:pPr eaLnBrk="1" hangingPunct="1">
                  <a:defRPr/>
                </a:pPr>
                <a:endParaRPr lang="en-US" sz="2400" noProof="0" dirty="0">
                  <a:latin typeface="Arial Rounded MT Bold" pitchFamily="34" charset="0"/>
                </a:endParaRPr>
              </a:p>
              <a:p>
                <a:pPr eaLnBrk="1" hangingPunct="1">
                  <a:defRPr/>
                </a:pPr>
                <a:r>
                  <a:rPr lang="en-US" sz="2400" dirty="0"/>
                  <a:t>“invisible axion” models: </a:t>
                </a:r>
                <a14:m>
                  <m:oMath xmlns:m="http://schemas.openxmlformats.org/officeDocument/2006/math">
                    <m:r>
                      <a:rPr lang="es-ES" sz="2400" i="1" dirty="0">
                        <a:solidFill>
                          <a:srgbClr val="C00000"/>
                        </a:solidFill>
                        <a:latin typeface="Cambria Math" panose="02040503050406030204" pitchFamily="18" charset="0"/>
                        <a:cs typeface="Times New Roman" pitchFamily="18" charset="0"/>
                      </a:rPr>
                      <m:t>𝑓</m:t>
                    </m:r>
                    <m:r>
                      <a:rPr lang="es-ES" sz="2400" i="1" baseline="-25000" dirty="0">
                        <a:solidFill>
                          <a:srgbClr val="C00000"/>
                        </a:solidFill>
                        <a:latin typeface="Cambria Math" panose="02040503050406030204" pitchFamily="18" charset="0"/>
                        <a:cs typeface="Times New Roman" pitchFamily="18" charset="0"/>
                      </a:rPr>
                      <m:t>𝐴</m:t>
                    </m:r>
                  </m:oMath>
                </a14:m>
                <a:r>
                  <a:rPr lang="en-US" sz="2400" dirty="0"/>
                  <a:t> is a new scale at much higher energies.</a:t>
                </a:r>
              </a:p>
              <a:p>
                <a:pPr marL="0" indent="0" eaLnBrk="1" hangingPunct="1">
                  <a:buNone/>
                  <a:defRPr/>
                </a:pPr>
                <a:r>
                  <a:rPr lang="en-US" sz="2400" noProof="0" dirty="0">
                    <a:latin typeface="Arial Rounded MT Bold" pitchFamily="34" charset="0"/>
                  </a:rPr>
                  <a:t>	(now all models are of this type)</a:t>
                </a:r>
              </a:p>
            </p:txBody>
          </p:sp>
        </mc:Choice>
        <mc:Fallback xmlns="">
          <p:sp>
            <p:nvSpPr>
              <p:cNvPr id="268291" name="Rectangle 3"/>
              <p:cNvSpPr>
                <a:spLocks noGrp="1" noRot="1" noChangeAspect="1" noMove="1" noResize="1" noEditPoints="1" noAdjustHandles="1" noChangeArrowheads="1" noChangeShapeType="1" noTextEdit="1"/>
              </p:cNvSpPr>
              <p:nvPr>
                <p:ph idx="1"/>
              </p:nvPr>
            </p:nvSpPr>
            <p:spPr>
              <a:xfrm>
                <a:off x="839416" y="1341438"/>
                <a:ext cx="10742984" cy="863600"/>
              </a:xfrm>
              <a:blipFill>
                <a:blip r:embed="rId3"/>
                <a:stretch>
                  <a:fillRect l="-826" t="-7246" b="-304348"/>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14</a:t>
            </a:fld>
            <a:endParaRPr lang="es-ES"/>
          </a:p>
        </p:txBody>
      </p:sp>
    </p:spTree>
    <p:extLst>
      <p:ext uri="{BB962C8B-B14F-4D97-AF65-F5344CB8AC3E}">
        <p14:creationId xmlns:p14="http://schemas.microsoft.com/office/powerpoint/2010/main" val="1898076719"/>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8975" y="1211093"/>
            <a:ext cx="3690535" cy="2769903"/>
          </a:xfrm>
          <a:prstGeom prst="rect">
            <a:avLst/>
          </a:prstGeom>
        </p:spPr>
      </p:pic>
      <p:sp>
        <p:nvSpPr>
          <p:cNvPr id="2" name="Título 1"/>
          <p:cNvSpPr>
            <a:spLocks noGrp="1"/>
          </p:cNvSpPr>
          <p:nvPr>
            <p:ph type="title"/>
          </p:nvPr>
        </p:nvSpPr>
        <p:spPr/>
        <p:txBody>
          <a:bodyPr/>
          <a:lstStyle/>
          <a:p>
            <a:r>
              <a:rPr lang="es-ES" dirty="0"/>
              <a:t>“Post-Discovery” </a:t>
            </a:r>
            <a:r>
              <a:rPr lang="es-ES" dirty="0" err="1"/>
              <a:t>physics</a:t>
            </a:r>
            <a:endParaRPr lang="en-U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77219" y="1196752"/>
                <a:ext cx="7935005" cy="4525963"/>
              </a:xfrm>
            </p:spPr>
            <p:txBody>
              <a:bodyPr/>
              <a:lstStyle/>
              <a:p>
                <a:pPr marL="0" indent="0" algn="ctr">
                  <a:buNone/>
                </a:pPr>
                <a:r>
                  <a:rPr lang="es-ES" sz="2400" dirty="0" err="1">
                    <a:solidFill>
                      <a:srgbClr val="FF0000"/>
                    </a:solidFill>
                  </a:rPr>
                  <a:t>Measuring</a:t>
                </a:r>
                <a:r>
                  <a:rPr lang="es-ES" sz="2400" dirty="0">
                    <a:solidFill>
                      <a:srgbClr val="FF0000"/>
                    </a:solidFill>
                  </a:rPr>
                  <a:t> axion </a:t>
                </a:r>
                <a:r>
                  <a:rPr lang="es-ES" sz="2400" dirty="0" err="1">
                    <a:solidFill>
                      <a:srgbClr val="FF0000"/>
                    </a:solidFill>
                  </a:rPr>
                  <a:t>properties</a:t>
                </a:r>
                <a:r>
                  <a:rPr lang="es-ES" sz="2400" dirty="0">
                    <a:solidFill>
                      <a:srgbClr val="FF0000"/>
                    </a:solidFill>
                  </a:rPr>
                  <a:t>:</a:t>
                </a:r>
              </a:p>
              <a:p>
                <a:pPr lvl="1"/>
                <a:r>
                  <a:rPr lang="en-ES" sz="2000" dirty="0"/>
                  <a:t>Detection of both ABC and Primakoff axion spectrum would allow distinguishing axion models (</a:t>
                </a:r>
                <a14:m>
                  <m:oMath xmlns:m="http://schemas.openxmlformats.org/officeDocument/2006/math">
                    <m:sSub>
                      <m:sSubPr>
                        <m:ctrlPr>
                          <a:rPr lang="es-ES" sz="2000" i="1">
                            <a:latin typeface="Cambria Math" panose="02040503050406030204" pitchFamily="18" charset="0"/>
                          </a:rPr>
                        </m:ctrlPr>
                      </m:sSubPr>
                      <m:e>
                        <m:r>
                          <a:rPr lang="es-ES" sz="2000" i="1">
                            <a:latin typeface="Cambria Math" panose="02040503050406030204" pitchFamily="18" charset="0"/>
                          </a:rPr>
                          <m:t>𝑔</m:t>
                        </m:r>
                      </m:e>
                      <m:sub>
                        <m:r>
                          <a:rPr lang="es-ES" sz="2000" i="1">
                            <a:latin typeface="Cambria Math" panose="02040503050406030204" pitchFamily="18" charset="0"/>
                          </a:rPr>
                          <m:t>𝑎𝑒</m:t>
                        </m:r>
                      </m:sub>
                    </m:sSub>
                  </m:oMath>
                </a14:m>
                <a:r>
                  <a:rPr lang="en-ES" sz="2000" dirty="0"/>
                  <a:t>, </a:t>
                </a:r>
                <a14:m>
                  <m:oMath xmlns:m="http://schemas.openxmlformats.org/officeDocument/2006/math">
                    <m:sSub>
                      <m:sSubPr>
                        <m:ctrlPr>
                          <a:rPr lang="es-ES" sz="2000" i="1">
                            <a:latin typeface="Cambria Math" panose="02040503050406030204" pitchFamily="18" charset="0"/>
                          </a:rPr>
                        </m:ctrlPr>
                      </m:sSubPr>
                      <m:e>
                        <m:r>
                          <a:rPr lang="es-ES" sz="2000" i="1">
                            <a:latin typeface="Cambria Math" panose="02040503050406030204" pitchFamily="18" charset="0"/>
                          </a:rPr>
                          <m:t>𝑔</m:t>
                        </m:r>
                      </m:e>
                      <m:sub>
                        <m:r>
                          <a:rPr lang="es-ES" sz="2000" i="1">
                            <a:latin typeface="Cambria Math" panose="02040503050406030204" pitchFamily="18" charset="0"/>
                          </a:rPr>
                          <m:t>𝑎</m:t>
                        </m:r>
                        <m:r>
                          <a:rPr lang="es-ES" sz="2000" i="1">
                            <a:latin typeface="Cambria Math" panose="02040503050406030204" pitchFamily="18" charset="0"/>
                            <a:ea typeface="Cambria Math" panose="02040503050406030204" pitchFamily="18" charset="0"/>
                          </a:rPr>
                          <m:t>𝛾</m:t>
                        </m:r>
                      </m:sub>
                    </m:sSub>
                  </m:oMath>
                </a14:m>
                <a:r>
                  <a:rPr lang="en-ES" sz="2000" dirty="0"/>
                  <a:t>) </a:t>
                </a:r>
                <a:r>
                  <a:rPr lang="es-ES" sz="1200" dirty="0" err="1">
                    <a:solidFill>
                      <a:srgbClr val="C00000"/>
                    </a:solidFill>
                  </a:rPr>
                  <a:t>Jaeckel</a:t>
                </a:r>
                <a:r>
                  <a:rPr lang="es-ES" sz="1200" dirty="0">
                    <a:solidFill>
                      <a:srgbClr val="C00000"/>
                    </a:solidFill>
                  </a:rPr>
                  <a:t> et al. </a:t>
                </a:r>
                <a:r>
                  <a:rPr lang="en-US" sz="1200" u="sng" dirty="0">
                    <a:solidFill>
                      <a:srgbClr val="C00000"/>
                    </a:solidFill>
                    <a:hlinkClick r:id="rId3">
                      <a:extLst>
                        <a:ext uri="{A12FA001-AC4F-418D-AE19-62706E023703}">
                          <ahyp:hlinkClr xmlns:ahyp="http://schemas.microsoft.com/office/drawing/2018/hyperlinkcolor" xmlns="" val="tx"/>
                        </a:ext>
                      </a:extLst>
                    </a:hlinkClick>
                  </a:rPr>
                  <a:t>arXiv:1811.09278</a:t>
                </a:r>
                <a:endParaRPr lang="en-ES" sz="2000" dirty="0">
                  <a:solidFill>
                    <a:srgbClr val="C00000"/>
                  </a:solidFill>
                </a:endParaRPr>
              </a:p>
              <a:p>
                <a:pPr lvl="1"/>
                <a:r>
                  <a:rPr lang="en-ES" sz="2000" dirty="0"/>
                  <a:t>Axion mass can be determined from t</a:t>
                </a:r>
                <a:r>
                  <a:rPr lang="en-GB" sz="2000" dirty="0"/>
                  <a:t>he</a:t>
                </a:r>
                <a:r>
                  <a:rPr lang="en-ES" sz="2000" dirty="0"/>
                  <a:t> spectral shape. </a:t>
                </a:r>
                <a:r>
                  <a:rPr lang="es-ES" sz="1200" dirty="0" err="1">
                    <a:solidFill>
                      <a:srgbClr val="C00000"/>
                    </a:solidFill>
                  </a:rPr>
                  <a:t>Dafni</a:t>
                </a:r>
                <a:r>
                  <a:rPr lang="es-ES" sz="1200" dirty="0">
                    <a:solidFill>
                      <a:srgbClr val="C00000"/>
                    </a:solidFill>
                  </a:rPr>
                  <a:t> et al. </a:t>
                </a:r>
                <a:r>
                  <a:rPr lang="en-US" sz="1200" dirty="0">
                    <a:solidFill>
                      <a:srgbClr val="C00000"/>
                    </a:solidFill>
                    <a:hlinkClick r:id="rId3">
                      <a:extLst>
                        <a:ext uri="{A12FA001-AC4F-418D-AE19-62706E023703}">
                          <ahyp:hlinkClr xmlns:ahyp="http://schemas.microsoft.com/office/drawing/2018/hyperlinkcolor" xmlns="" val="tx"/>
                        </a:ext>
                      </a:extLst>
                    </a:hlinkClick>
                  </a:rPr>
                  <a:t>arXiv:1811.09278</a:t>
                </a:r>
                <a:endParaRPr lang="en-US" sz="1200" dirty="0">
                  <a:solidFill>
                    <a:srgbClr val="C00000"/>
                  </a:solidFill>
                </a:endParaRPr>
              </a:p>
              <a:p>
                <a:endParaRPr lang="en-US" sz="24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77219" y="1196752"/>
                <a:ext cx="7935005" cy="4525963"/>
              </a:xfrm>
              <a:blipFill>
                <a:blip r:embed="rId4"/>
                <a:stretch>
                  <a:fillRect t="-1077"/>
                </a:stretch>
              </a:blipFill>
            </p:spPr>
            <p:txBody>
              <a:bodyPr/>
              <a:lstStyle/>
              <a:p>
                <a:r>
                  <a:rPr lang="en-US">
                    <a:noFill/>
                  </a:rPr>
                  <a:t> </a:t>
                </a:r>
              </a:p>
            </p:txBody>
          </p:sp>
        </mc:Fallback>
      </mc:AlternateContent>
      <p:pic>
        <p:nvPicPr>
          <p:cNvPr id="7" name="Imagen 6"/>
          <p:cNvPicPr>
            <a:picLocks noChangeAspect="1"/>
          </p:cNvPicPr>
          <p:nvPr/>
        </p:nvPicPr>
        <p:blipFill>
          <a:blip r:embed="rId5"/>
          <a:stretch>
            <a:fillRect/>
          </a:stretch>
        </p:blipFill>
        <p:spPr>
          <a:xfrm>
            <a:off x="695227" y="3126532"/>
            <a:ext cx="3601840" cy="3229819"/>
          </a:xfrm>
          <a:prstGeom prst="rect">
            <a:avLst/>
          </a:prstGeom>
        </p:spPr>
      </p:pic>
      <p:pic>
        <p:nvPicPr>
          <p:cNvPr id="9" name="Picture 8">
            <a:extLst>
              <a:ext uri="{FF2B5EF4-FFF2-40B4-BE49-F238E27FC236}">
                <a16:creationId xmlns:a16="http://schemas.microsoft.com/office/drawing/2014/main" id="{321B7D68-F63C-A8ED-A096-7EDCFBF7EC61}"/>
              </a:ext>
            </a:extLst>
          </p:cNvPr>
          <p:cNvPicPr>
            <a:picLocks noChangeAspect="1"/>
          </p:cNvPicPr>
          <p:nvPr/>
        </p:nvPicPr>
        <p:blipFill>
          <a:blip r:embed="rId6"/>
          <a:stretch>
            <a:fillRect/>
          </a:stretch>
        </p:blipFill>
        <p:spPr>
          <a:xfrm>
            <a:off x="6456041" y="3929003"/>
            <a:ext cx="5643612" cy="2394552"/>
          </a:xfrm>
          <a:prstGeom prst="rect">
            <a:avLst/>
          </a:prstGeom>
        </p:spPr>
      </p:pic>
      <p:sp>
        <p:nvSpPr>
          <p:cNvPr id="10" name="Marcador de contenido 2">
            <a:extLst>
              <a:ext uri="{FF2B5EF4-FFF2-40B4-BE49-F238E27FC236}">
                <a16:creationId xmlns:a16="http://schemas.microsoft.com/office/drawing/2014/main" id="{56C0A0D7-3E64-4CD7-0AE0-67A9827D1863}"/>
              </a:ext>
            </a:extLst>
          </p:cNvPr>
          <p:cNvSpPr txBox="1">
            <a:spLocks/>
          </p:cNvSpPr>
          <p:nvPr/>
        </p:nvSpPr>
        <p:spPr bwMode="auto">
          <a:xfrm>
            <a:off x="4191841" y="3150841"/>
            <a:ext cx="4208415" cy="3071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ES" sz="2000" dirty="0"/>
              <a:t>Helioscopes as solar magnetometers:</a:t>
            </a:r>
          </a:p>
          <a:p>
            <a:pPr marL="457200" lvl="1" indent="0">
              <a:buNone/>
            </a:pPr>
            <a:r>
              <a:rPr lang="es-ES" sz="1200" dirty="0" err="1">
                <a:solidFill>
                  <a:srgbClr val="C00000"/>
                </a:solidFill>
              </a:rPr>
              <a:t>O’Hare</a:t>
            </a:r>
            <a:r>
              <a:rPr lang="es-ES" sz="1200" dirty="0">
                <a:solidFill>
                  <a:srgbClr val="C00000"/>
                </a:solidFill>
              </a:rPr>
              <a:t> et al. a</a:t>
            </a:r>
            <a:r>
              <a:rPr lang="es-ES" sz="1200" dirty="0">
                <a:solidFill>
                  <a:srgbClr val="C00000"/>
                </a:solidFill>
                <a:hlinkClick r:id="rId7">
                  <a:extLst>
                    <a:ext uri="{A12FA001-AC4F-418D-AE19-62706E023703}">
                      <ahyp:hlinkClr xmlns:ahyp="http://schemas.microsoft.com/office/drawing/2018/hyperlinkcolor" xmlns="" val="tx"/>
                    </a:ext>
                  </a:extLst>
                </a:hlinkClick>
              </a:rPr>
              <a:t>rxiv:2006.10415</a:t>
            </a:r>
            <a:endParaRPr lang="es-ES" sz="1200" dirty="0">
              <a:solidFill>
                <a:srgbClr val="C00000"/>
              </a:solidFill>
            </a:endParaRPr>
          </a:p>
          <a:p>
            <a:pPr marL="457200" lvl="1" indent="0">
              <a:buNone/>
            </a:pPr>
            <a:endParaRPr lang="en-US" sz="1200" dirty="0"/>
          </a:p>
          <a:p>
            <a:pPr marL="457200" lvl="1" indent="0">
              <a:buNone/>
            </a:pPr>
            <a:r>
              <a:rPr lang="en-US" sz="1200" dirty="0"/>
              <a:t>(sensitivity to internal </a:t>
            </a:r>
          </a:p>
          <a:p>
            <a:pPr marL="457200" lvl="1" indent="0">
              <a:buNone/>
            </a:pPr>
            <a:r>
              <a:rPr lang="en-US" sz="1200" dirty="0"/>
              <a:t>solar B-fields)</a:t>
            </a:r>
          </a:p>
          <a:p>
            <a:pPr marL="0" indent="0">
              <a:buNone/>
            </a:pPr>
            <a:endParaRPr lang="en-US" sz="2400" dirty="0"/>
          </a:p>
        </p:txBody>
      </p:sp>
      <p:cxnSp>
        <p:nvCxnSpPr>
          <p:cNvPr id="12" name="Straight Arrow Connector 11">
            <a:extLst>
              <a:ext uri="{FF2B5EF4-FFF2-40B4-BE49-F238E27FC236}">
                <a16:creationId xmlns:a16="http://schemas.microsoft.com/office/drawing/2014/main" id="{126E8060-4141-221E-E115-38C222F69B3C}"/>
              </a:ext>
            </a:extLst>
          </p:cNvPr>
          <p:cNvCxnSpPr>
            <a:cxnSpLocks/>
          </p:cNvCxnSpPr>
          <p:nvPr/>
        </p:nvCxnSpPr>
        <p:spPr>
          <a:xfrm>
            <a:off x="7320136" y="3789040"/>
            <a:ext cx="574799" cy="3600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70635082-2823-19C8-E189-706CD766090A}"/>
              </a:ext>
            </a:extLst>
          </p:cNvPr>
          <p:cNvCxnSpPr>
            <a:cxnSpLocks/>
          </p:cNvCxnSpPr>
          <p:nvPr/>
        </p:nvCxnSpPr>
        <p:spPr>
          <a:xfrm flipH="1">
            <a:off x="3647728" y="2852936"/>
            <a:ext cx="144016" cy="46521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4" name="Rectángulo 3"/>
          <p:cNvSpPr/>
          <p:nvPr/>
        </p:nvSpPr>
        <p:spPr>
          <a:xfrm>
            <a:off x="3840088" y="5128736"/>
            <a:ext cx="3336032" cy="892552"/>
          </a:xfrm>
          <a:prstGeom prst="rect">
            <a:avLst/>
          </a:prstGeom>
        </p:spPr>
        <p:txBody>
          <a:bodyPr wrap="square">
            <a:spAutoFit/>
          </a:bodyPr>
          <a:lstStyle/>
          <a:p>
            <a:pPr lvl="1"/>
            <a:r>
              <a:rPr lang="es-ES" sz="2000" b="0" dirty="0" err="1">
                <a:latin typeface="Arial Rounded MT Bold" panose="020F0704030504030204" pitchFamily="34" charset="0"/>
              </a:rPr>
              <a:t>Also</a:t>
            </a:r>
            <a:r>
              <a:rPr lang="en-ES" sz="2000" b="0" dirty="0">
                <a:latin typeface="Arial Rounded MT Bold" panose="020F0704030504030204" pitchFamily="34" charset="0"/>
              </a:rPr>
              <a:t> as solar </a:t>
            </a:r>
            <a:r>
              <a:rPr lang="es-ES" sz="2000" b="0" dirty="0" err="1">
                <a:latin typeface="Arial Rounded MT Bold" panose="020F0704030504030204" pitchFamily="34" charset="0"/>
              </a:rPr>
              <a:t>thermometers</a:t>
            </a:r>
            <a:r>
              <a:rPr lang="es-ES" sz="2000" b="0" dirty="0">
                <a:latin typeface="Arial Rounded MT Bold" panose="020F0704030504030204" pitchFamily="34" charset="0"/>
              </a:rPr>
              <a:t>:</a:t>
            </a:r>
            <a:endParaRPr lang="en-ES" sz="2000" b="0" dirty="0">
              <a:latin typeface="Arial Rounded MT Bold" panose="020F0704030504030204" pitchFamily="34" charset="0"/>
            </a:endParaRPr>
          </a:p>
          <a:p>
            <a:pPr lvl="1"/>
            <a:r>
              <a:rPr lang="es-ES" sz="1200" b="0" dirty="0">
                <a:solidFill>
                  <a:srgbClr val="C00000"/>
                </a:solidFill>
                <a:latin typeface="Arial Rounded MT Bold" panose="020F0704030504030204" pitchFamily="34" charset="0"/>
              </a:rPr>
              <a:t>S. Hoof et al. a</a:t>
            </a:r>
            <a:r>
              <a:rPr lang="es-ES" sz="1200" b="0" dirty="0">
                <a:solidFill>
                  <a:srgbClr val="C00000"/>
                </a:solidFill>
                <a:latin typeface="Arial Rounded MT Bold" panose="020F0704030504030204" pitchFamily="34" charset="0"/>
                <a:hlinkClick r:id="rId8"/>
              </a:rPr>
              <a:t>rxiV:2306.00077</a:t>
            </a:r>
            <a:endParaRPr lang="es-ES" sz="1200" b="0" dirty="0">
              <a:solidFill>
                <a:srgbClr val="C00000"/>
              </a:solidFill>
              <a:latin typeface="Arial Rounded MT Bold" panose="020F0704030504030204" pitchFamily="34" charset="0"/>
            </a:endParaRPr>
          </a:p>
        </p:txBody>
      </p:sp>
      <p:sp>
        <p:nvSpPr>
          <p:cNvPr id="17" name="Marcador de fecha 5"/>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8" name="Marcador de pie de página 6"/>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19" name="Marcador de número de diapositiva 7"/>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140</a:t>
            </a:fld>
            <a:endParaRPr lang="es-ES"/>
          </a:p>
        </p:txBody>
      </p:sp>
    </p:spTree>
    <p:extLst>
      <p:ext uri="{BB962C8B-B14F-4D97-AF65-F5344CB8AC3E}">
        <p14:creationId xmlns:p14="http://schemas.microsoft.com/office/powerpoint/2010/main" val="403913723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1B4481-E1CB-C149-828D-CF7E4FCEB140}"/>
              </a:ext>
            </a:extLst>
          </p:cNvPr>
          <p:cNvPicPr>
            <a:picLocks noChangeAspect="1"/>
          </p:cNvPicPr>
          <p:nvPr/>
        </p:nvPicPr>
        <p:blipFill>
          <a:blip r:embed="rId2"/>
          <a:stretch>
            <a:fillRect/>
          </a:stretch>
        </p:blipFill>
        <p:spPr>
          <a:xfrm>
            <a:off x="6888088" y="2356883"/>
            <a:ext cx="4974045" cy="3060222"/>
          </a:xfrm>
          <a:prstGeom prst="rect">
            <a:avLst/>
          </a:prstGeom>
        </p:spPr>
      </p:pic>
      <p:sp>
        <p:nvSpPr>
          <p:cNvPr id="2" name="Título 1"/>
          <p:cNvSpPr>
            <a:spLocks noGrp="1"/>
          </p:cNvSpPr>
          <p:nvPr>
            <p:ph type="title"/>
          </p:nvPr>
        </p:nvSpPr>
        <p:spPr>
          <a:xfrm>
            <a:off x="1847528" y="274638"/>
            <a:ext cx="9734872" cy="1143000"/>
          </a:xfrm>
        </p:spPr>
        <p:txBody>
          <a:bodyPr/>
          <a:lstStyle/>
          <a:p>
            <a:r>
              <a:rPr lang="es-ES" dirty="0"/>
              <a:t>Axions </a:t>
            </a:r>
            <a:r>
              <a:rPr lang="es-ES" dirty="0" err="1"/>
              <a:t>from</a:t>
            </a:r>
            <a:r>
              <a:rPr lang="es-ES" dirty="0"/>
              <a:t> a </a:t>
            </a:r>
            <a:r>
              <a:rPr lang="es-ES" dirty="0" err="1"/>
              <a:t>galactic</a:t>
            </a:r>
            <a:r>
              <a:rPr lang="es-ES" dirty="0"/>
              <a:t> SN</a:t>
            </a:r>
          </a:p>
        </p:txBody>
      </p:sp>
      <p:sp>
        <p:nvSpPr>
          <p:cNvPr id="10" name="Content Placeholder 9">
            <a:extLst>
              <a:ext uri="{FF2B5EF4-FFF2-40B4-BE49-F238E27FC236}">
                <a16:creationId xmlns:a16="http://schemas.microsoft.com/office/drawing/2014/main" id="{32E56F09-4FE4-5542-8AC0-0980EC0734A8}"/>
              </a:ext>
            </a:extLst>
          </p:cNvPr>
          <p:cNvSpPr>
            <a:spLocks noGrp="1"/>
          </p:cNvSpPr>
          <p:nvPr>
            <p:ph idx="1"/>
          </p:nvPr>
        </p:nvSpPr>
        <p:spPr>
          <a:xfrm>
            <a:off x="609601" y="1600201"/>
            <a:ext cx="6350495" cy="4525963"/>
          </a:xfrm>
        </p:spPr>
        <p:txBody>
          <a:bodyPr/>
          <a:lstStyle/>
          <a:p>
            <a:r>
              <a:rPr lang="en-US" sz="2000" dirty="0"/>
              <a:t>If a sufficiently </a:t>
            </a:r>
            <a:r>
              <a:rPr lang="en-US" sz="2000" dirty="0" err="1"/>
              <a:t>closeby</a:t>
            </a:r>
            <a:r>
              <a:rPr lang="en-US" sz="2000" dirty="0"/>
              <a:t> galactic SN explodes, SN axions could be detectable at (Baby)IAXO.</a:t>
            </a:r>
          </a:p>
          <a:p>
            <a:pPr marL="0" indent="0" algn="r">
              <a:buNone/>
            </a:pPr>
            <a:r>
              <a:rPr lang="en-US" sz="1400" dirty="0">
                <a:solidFill>
                  <a:srgbClr val="C00000"/>
                </a:solidFill>
              </a:rPr>
              <a:t>Ge et al. arXiv:2008.03924</a:t>
            </a:r>
            <a:endParaRPr lang="en-US" sz="2000" dirty="0">
              <a:solidFill>
                <a:srgbClr val="C00000"/>
              </a:solidFill>
            </a:endParaRPr>
          </a:p>
          <a:p>
            <a:endParaRPr lang="es-ES" sz="2000" dirty="0"/>
          </a:p>
          <a:p>
            <a:r>
              <a:rPr lang="es-ES" sz="2000" dirty="0"/>
              <a:t>SN axions </a:t>
            </a:r>
            <a:r>
              <a:rPr lang="es-ES" sz="2000" dirty="0" err="1"/>
              <a:t>have</a:t>
            </a:r>
            <a:r>
              <a:rPr lang="es-ES" sz="2000" dirty="0"/>
              <a:t> </a:t>
            </a:r>
            <a:r>
              <a:rPr lang="en-US" sz="2000" dirty="0"/>
              <a:t>O(100MeV) energies</a:t>
            </a:r>
            <a:r>
              <a:rPr lang="es-ES" sz="2000" dirty="0"/>
              <a:t> </a:t>
            </a:r>
            <a:endParaRPr lang="en-US" sz="2000" dirty="0"/>
          </a:p>
          <a:p>
            <a:r>
              <a:rPr lang="en-US" sz="2000" dirty="0"/>
              <a:t>Requires IAXO to be equipped with large HE </a:t>
            </a:r>
            <a:r>
              <a:rPr lang="en-US" sz="2000" dirty="0">
                <a:latin typeface="Symbol" pitchFamily="2" charset="2"/>
              </a:rPr>
              <a:t>g</a:t>
            </a:r>
            <a:r>
              <a:rPr lang="en-US" sz="2000" dirty="0"/>
              <a:t>-ray detector, covering all magnet bore.</a:t>
            </a:r>
          </a:p>
          <a:p>
            <a:endParaRPr lang="en-US" sz="2000" dirty="0"/>
          </a:p>
          <a:p>
            <a:r>
              <a:rPr lang="en-US" sz="2000" dirty="0"/>
              <a:t>Complementary implementation with baseline layout, using opposite side of magnet. </a:t>
            </a:r>
          </a:p>
        </p:txBody>
      </p:sp>
      <p:sp>
        <p:nvSpPr>
          <p:cNvPr id="9" name="Marcador de fecha 5"/>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1" name="Marcador de pie de página 6"/>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12" name="Marcador de número de diapositiva 7"/>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141</a:t>
            </a:fld>
            <a:endParaRPr lang="es-ES"/>
          </a:p>
        </p:txBody>
      </p:sp>
    </p:spTree>
    <p:extLst>
      <p:ext uri="{BB962C8B-B14F-4D97-AF65-F5344CB8AC3E}">
        <p14:creationId xmlns:p14="http://schemas.microsoft.com/office/powerpoint/2010/main" val="194738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n-US" noProof="0" dirty="0">
                <a:latin typeface="Arial Rounded MT Bold" pitchFamily="34" charset="0"/>
              </a:rPr>
              <a:t>Overall</a:t>
            </a:r>
            <a:r>
              <a:rPr lang="en-US" dirty="0"/>
              <a:t> conclusions</a:t>
            </a:r>
            <a:endParaRPr lang="en-US" noProof="0" dirty="0">
              <a:latin typeface="Arial Rounded MT Bold" pitchFamily="34" charset="0"/>
            </a:endParaRPr>
          </a:p>
        </p:txBody>
      </p:sp>
      <p:sp>
        <p:nvSpPr>
          <p:cNvPr id="3" name="2 Marcador de contenido"/>
          <p:cNvSpPr>
            <a:spLocks noGrp="1"/>
          </p:cNvSpPr>
          <p:nvPr>
            <p:ph idx="1"/>
          </p:nvPr>
        </p:nvSpPr>
        <p:spPr>
          <a:xfrm>
            <a:off x="767408" y="1340768"/>
            <a:ext cx="6264696" cy="4495800"/>
          </a:xfrm>
        </p:spPr>
        <p:txBody>
          <a:bodyPr/>
          <a:lstStyle/>
          <a:p>
            <a:r>
              <a:rPr lang="en-US" sz="1800" noProof="0" dirty="0">
                <a:latin typeface="Arial Rounded MT Bold" pitchFamily="34" charset="0"/>
              </a:rPr>
              <a:t>Most compelling solution to the </a:t>
            </a:r>
            <a:r>
              <a:rPr lang="en-US" sz="1800" b="1" noProof="0" dirty="0">
                <a:solidFill>
                  <a:srgbClr val="FF0000"/>
                </a:solidFill>
                <a:latin typeface="Arial Rounded MT Bold" pitchFamily="34" charset="0"/>
              </a:rPr>
              <a:t>Strong CP problem </a:t>
            </a:r>
            <a:r>
              <a:rPr lang="en-US" sz="1800" noProof="0" dirty="0">
                <a:latin typeface="Arial Rounded MT Bold" pitchFamily="34" charset="0"/>
              </a:rPr>
              <a:t>of the SM</a:t>
            </a:r>
          </a:p>
          <a:p>
            <a:endParaRPr lang="en-US" sz="1800" noProof="0" dirty="0">
              <a:latin typeface="Arial Rounded MT Bold" pitchFamily="34" charset="0"/>
            </a:endParaRPr>
          </a:p>
          <a:p>
            <a:r>
              <a:rPr lang="en-US" sz="1800" noProof="0" dirty="0">
                <a:latin typeface="Arial Rounded MT Bold" pitchFamily="34" charset="0"/>
              </a:rPr>
              <a:t>Axion-like particles (ALPs) </a:t>
            </a:r>
            <a:r>
              <a:rPr lang="en-US" sz="1800" b="1" noProof="0" dirty="0">
                <a:solidFill>
                  <a:srgbClr val="FF0000"/>
                </a:solidFill>
                <a:latin typeface="Arial Rounded MT Bold" pitchFamily="34" charset="0"/>
              </a:rPr>
              <a:t>predicted by many extensions </a:t>
            </a:r>
            <a:r>
              <a:rPr lang="en-US" sz="1800" noProof="0" dirty="0">
                <a:latin typeface="Arial Rounded MT Bold" pitchFamily="34" charset="0"/>
              </a:rPr>
              <a:t>of the SM (e.g. string theory)</a:t>
            </a:r>
          </a:p>
          <a:p>
            <a:r>
              <a:rPr lang="en-US" sz="1800" noProof="0" dirty="0">
                <a:latin typeface="Arial Rounded MT Bold" pitchFamily="34" charset="0"/>
              </a:rPr>
              <a:t>Axions, like WIMPs, may </a:t>
            </a:r>
            <a:r>
              <a:rPr lang="en-US" sz="1800" b="1" noProof="0" dirty="0">
                <a:solidFill>
                  <a:srgbClr val="FF0000"/>
                </a:solidFill>
                <a:latin typeface="Arial Rounded MT Bold" pitchFamily="34" charset="0"/>
              </a:rPr>
              <a:t>solve the DM problem </a:t>
            </a:r>
            <a:r>
              <a:rPr lang="en-US" sz="1800" i="1" noProof="0" dirty="0">
                <a:latin typeface="Arial Rounded MT Bold" pitchFamily="34" charset="0"/>
              </a:rPr>
              <a:t>for free</a:t>
            </a:r>
            <a:r>
              <a:rPr lang="en-US" sz="1800" noProof="0" dirty="0">
                <a:latin typeface="Arial Rounded MT Bold" pitchFamily="34" charset="0"/>
              </a:rPr>
              <a:t>. (i.e. not </a:t>
            </a:r>
            <a:r>
              <a:rPr lang="en-US" sz="1800" i="1" noProof="0" dirty="0">
                <a:latin typeface="Arial Rounded MT Bold" pitchFamily="34" charset="0"/>
              </a:rPr>
              <a:t>ad hoc</a:t>
            </a:r>
            <a:r>
              <a:rPr lang="en-US" sz="1800" noProof="0" dirty="0">
                <a:latin typeface="Arial Rounded MT Bold" pitchFamily="34" charset="0"/>
              </a:rPr>
              <a:t> solution to DM)</a:t>
            </a:r>
          </a:p>
          <a:p>
            <a:r>
              <a:rPr lang="en-US" sz="1800" b="1" noProof="0" dirty="0">
                <a:solidFill>
                  <a:srgbClr val="FF0000"/>
                </a:solidFill>
                <a:latin typeface="Arial Rounded MT Bold" pitchFamily="34" charset="0"/>
              </a:rPr>
              <a:t>Astrophysical hints </a:t>
            </a:r>
            <a:r>
              <a:rPr lang="en-US" sz="1800" noProof="0" dirty="0">
                <a:latin typeface="Arial Rounded MT Bold" pitchFamily="34" charset="0"/>
              </a:rPr>
              <a:t>for axion/ALPs?</a:t>
            </a:r>
          </a:p>
          <a:p>
            <a:pPr lvl="1"/>
            <a:r>
              <a:rPr lang="en-US" sz="1600" noProof="0" dirty="0">
                <a:latin typeface="Arial Rounded MT Bold" pitchFamily="34" charset="0"/>
              </a:rPr>
              <a:t>Transparency of the Universe to UHE gammas</a:t>
            </a:r>
          </a:p>
          <a:p>
            <a:pPr lvl="1"/>
            <a:r>
              <a:rPr lang="en-US" sz="1600" noProof="0" dirty="0">
                <a:latin typeface="Arial Rounded MT Bold" pitchFamily="34" charset="0"/>
              </a:rPr>
              <a:t>Stellar anomalous cooling </a:t>
            </a:r>
            <a:r>
              <a:rPr lang="en-US" sz="1600" noProof="0" dirty="0">
                <a:latin typeface="Arial Rounded MT Bold" pitchFamily="34" charset="0"/>
                <a:sym typeface="Wingdings" pitchFamily="2" charset="2"/>
              </a:rPr>
              <a:t> g</a:t>
            </a:r>
            <a:r>
              <a:rPr lang="en-US" sz="1600" baseline="-25000" noProof="0" dirty="0">
                <a:latin typeface="Arial Rounded MT Bold" pitchFamily="34" charset="0"/>
                <a:sym typeface="Wingdings" pitchFamily="2" charset="2"/>
              </a:rPr>
              <a:t>a</a:t>
            </a:r>
            <a:r>
              <a:rPr lang="en-US" sz="1600" baseline="-25000" noProof="0" dirty="0">
                <a:latin typeface="Symbol" pitchFamily="18" charset="2"/>
                <a:sym typeface="Wingdings" pitchFamily="2" charset="2"/>
              </a:rPr>
              <a:t>g</a:t>
            </a:r>
            <a:r>
              <a:rPr lang="en-US" sz="1600" noProof="0" dirty="0">
                <a:latin typeface="Arial Rounded MT Bold" pitchFamily="34" charset="0"/>
                <a:sym typeface="Wingdings" pitchFamily="2" charset="2"/>
              </a:rPr>
              <a:t> ~ few 10</a:t>
            </a:r>
            <a:r>
              <a:rPr lang="en-US" sz="1600" baseline="30000" noProof="0" dirty="0">
                <a:latin typeface="Arial Rounded MT Bold" pitchFamily="34" charset="0"/>
                <a:sym typeface="Wingdings" pitchFamily="2" charset="2"/>
              </a:rPr>
              <a:t>-11</a:t>
            </a:r>
            <a:r>
              <a:rPr lang="en-US" sz="1600" noProof="0" dirty="0">
                <a:latin typeface="Arial Rounded MT Bold" pitchFamily="34" charset="0"/>
                <a:sym typeface="Wingdings" pitchFamily="2" charset="2"/>
              </a:rPr>
              <a:t> GeV</a:t>
            </a:r>
            <a:r>
              <a:rPr lang="en-US" sz="1600" baseline="30000" noProof="0" dirty="0">
                <a:latin typeface="Arial Rounded MT Bold" pitchFamily="34" charset="0"/>
                <a:sym typeface="Wingdings" pitchFamily="2" charset="2"/>
              </a:rPr>
              <a:t>-1</a:t>
            </a:r>
            <a:r>
              <a:rPr lang="en-US" sz="1600" noProof="0" dirty="0">
                <a:latin typeface="Arial Rounded MT Bold" pitchFamily="34" charset="0"/>
                <a:sym typeface="Wingdings" pitchFamily="2" charset="2"/>
              </a:rPr>
              <a:t> / m</a:t>
            </a:r>
            <a:r>
              <a:rPr lang="en-US" sz="1600" baseline="-25000" noProof="0" dirty="0">
                <a:latin typeface="Arial Rounded MT Bold" pitchFamily="34" charset="0"/>
                <a:sym typeface="Wingdings" pitchFamily="2" charset="2"/>
              </a:rPr>
              <a:t>a</a:t>
            </a:r>
            <a:r>
              <a:rPr lang="en-US" sz="1600" noProof="0" dirty="0">
                <a:latin typeface="Arial Rounded MT Bold" pitchFamily="34" charset="0"/>
                <a:sym typeface="Wingdings" pitchFamily="2" charset="2"/>
              </a:rPr>
              <a:t> ~few </a:t>
            </a:r>
            <a:r>
              <a:rPr lang="en-US" sz="1600" noProof="0" dirty="0" err="1">
                <a:latin typeface="Arial Rounded MT Bold" pitchFamily="34" charset="0"/>
                <a:sym typeface="Wingdings" pitchFamily="2" charset="2"/>
              </a:rPr>
              <a:t>meV</a:t>
            </a:r>
            <a:r>
              <a:rPr lang="en-US" sz="1600" noProof="0" dirty="0">
                <a:latin typeface="Arial Rounded MT Bold" pitchFamily="34" charset="0"/>
                <a:sym typeface="Wingdings" pitchFamily="2" charset="2"/>
              </a:rPr>
              <a:t>  ?</a:t>
            </a:r>
            <a:endParaRPr lang="en-US" sz="1800" noProof="0" dirty="0">
              <a:latin typeface="Arial Rounded MT Bold" pitchFamily="34" charset="0"/>
            </a:endParaRPr>
          </a:p>
          <a:p>
            <a:pPr lvl="1">
              <a:buNone/>
            </a:pPr>
            <a:endParaRPr lang="en-US" sz="1400" noProof="0" dirty="0">
              <a:latin typeface="Arial Rounded MT Bold" pitchFamily="34" charset="0"/>
            </a:endParaRPr>
          </a:p>
          <a:p>
            <a:r>
              <a:rPr lang="en-US" sz="1800" noProof="0" dirty="0">
                <a:latin typeface="Arial Rounded MT Bold" pitchFamily="34" charset="0"/>
              </a:rPr>
              <a:t>Relevant axion/ALP parameter space at </a:t>
            </a:r>
            <a:r>
              <a:rPr lang="en-US" sz="1800" b="1" noProof="0" dirty="0">
                <a:solidFill>
                  <a:srgbClr val="FF0000"/>
                </a:solidFill>
                <a:latin typeface="Arial Rounded MT Bold" pitchFamily="34" charset="0"/>
              </a:rPr>
              <a:t>reach of current and near-future experiments</a:t>
            </a:r>
          </a:p>
          <a:p>
            <a:r>
              <a:rPr lang="en-US" sz="1800" noProof="0" dirty="0">
                <a:latin typeface="Arial Rounded MT Bold" pitchFamily="34" charset="0"/>
              </a:rPr>
              <a:t>Still too little experimental efforts devoted to axions</a:t>
            </a:r>
            <a:endParaRPr lang="en-US" sz="1800" noProof="0" dirty="0">
              <a:solidFill>
                <a:srgbClr val="FFFF00"/>
              </a:solidFill>
              <a:latin typeface="Arial Rounded MT Bold" pitchFamily="34" charset="0"/>
            </a:endParaRPr>
          </a:p>
        </p:txBody>
      </p:sp>
      <p:pic>
        <p:nvPicPr>
          <p:cNvPr id="9" name="Imagen 8"/>
          <p:cNvPicPr/>
          <p:nvPr/>
        </p:nvPicPr>
        <p:blipFill>
          <a:blip r:embed="rId3"/>
          <a:stretch>
            <a:fillRect/>
          </a:stretch>
        </p:blipFill>
        <p:spPr bwMode="auto">
          <a:xfrm>
            <a:off x="7032104" y="1700808"/>
            <a:ext cx="5040560" cy="3744416"/>
          </a:xfrm>
          <a:prstGeom prst="rect">
            <a:avLst/>
          </a:prstGeom>
          <a:noFill/>
          <a:ln w="9525">
            <a:noFill/>
            <a:miter lim="800000"/>
            <a:headEnd/>
            <a:tailEnd/>
          </a:ln>
        </p:spPr>
      </p:pic>
      <p:sp>
        <p:nvSpPr>
          <p:cNvPr id="4" name="Marcador de fecha 3"/>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10" name="Marcador de número de diapositiva 9"/>
          <p:cNvSpPr>
            <a:spLocks noGrp="1"/>
          </p:cNvSpPr>
          <p:nvPr>
            <p:ph type="sldNum" sz="quarter" idx="12"/>
          </p:nvPr>
        </p:nvSpPr>
        <p:spPr/>
        <p:txBody>
          <a:bodyPr/>
          <a:lstStyle/>
          <a:p>
            <a:pPr>
              <a:defRPr/>
            </a:pPr>
            <a:fld id="{5B34CA36-8F8E-4B33-818A-5383808A46B8}" type="slidenum">
              <a:rPr lang="es-ES" smtClean="0"/>
              <a:pPr>
                <a:defRPr/>
              </a:pPr>
              <a:t>142</a:t>
            </a:fld>
            <a:endParaRPr lang="es-ES"/>
          </a:p>
        </p:txBody>
      </p:sp>
    </p:spTree>
    <p:extLst>
      <p:ext uri="{BB962C8B-B14F-4D97-AF65-F5344CB8AC3E}">
        <p14:creationId xmlns:p14="http://schemas.microsoft.com/office/powerpoint/2010/main" val="53657632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a:blip r:embed="rId2"/>
          <a:stretch>
            <a:fillRect/>
          </a:stretch>
        </p:blipFill>
        <p:spPr>
          <a:xfrm>
            <a:off x="2938550" y="1123668"/>
            <a:ext cx="5821746" cy="5350016"/>
          </a:xfrm>
          <a:prstGeom prst="rect">
            <a:avLst/>
          </a:prstGeom>
        </p:spPr>
      </p:pic>
      <mc:AlternateContent xmlns:mc="http://schemas.openxmlformats.org/markup-compatibility/2006" xmlns:a14="http://schemas.microsoft.com/office/drawing/2010/main">
        <mc:Choice Requires="a14">
          <p:sp>
            <p:nvSpPr>
              <p:cNvPr id="2" name="1 Título"/>
              <p:cNvSpPr>
                <a:spLocks noGrp="1"/>
              </p:cNvSpPr>
              <p:nvPr>
                <p:ph type="title"/>
              </p:nvPr>
            </p:nvSpPr>
            <p:spPr>
              <a:xfrm>
                <a:off x="1981200" y="188640"/>
                <a:ext cx="7139136" cy="1143000"/>
              </a:xfrm>
            </p:spPr>
            <p:txBody>
              <a:bodyPr/>
              <a:lstStyle/>
              <a:p>
                <a:r>
                  <a:rPr lang="en-US" dirty="0">
                    <a:latin typeface="Arial Rounded MT Bold" pitchFamily="34" charset="0"/>
                  </a:rPr>
                  <a:t>Overall picture </a:t>
                </a:r>
                <a:r>
                  <a:rPr lang="es-ES" sz="3600" dirty="0">
                    <a:latin typeface="Arial Rounded MT Bold" pitchFamily="34" charset="0"/>
                  </a:rPr>
                  <a:t>(</a:t>
                </a:r>
                <a:r>
                  <a:rPr lang="es-ES" sz="3600" dirty="0" err="1">
                    <a:latin typeface="Arial Rounded MT Bold" pitchFamily="34" charset="0"/>
                  </a:rPr>
                  <a:t>for</a:t>
                </a:r>
                <a:r>
                  <a:rPr lang="es-ES" sz="3600" dirty="0">
                    <a:latin typeface="Arial Rounded MT Bold" pitchFamily="34" charset="0"/>
                  </a:rPr>
                  <a:t> </a:t>
                </a:r>
                <a14:m>
                  <m:oMath xmlns:m="http://schemas.openxmlformats.org/officeDocument/2006/math">
                    <m:sSub>
                      <m:sSubPr>
                        <m:ctrlPr>
                          <a:rPr lang="es-ES" sz="3600" i="1" dirty="0" smtClean="0">
                            <a:latin typeface="Cambria Math" panose="02040503050406030204" pitchFamily="18" charset="0"/>
                          </a:rPr>
                        </m:ctrlPr>
                      </m:sSubPr>
                      <m:e>
                        <m:r>
                          <a:rPr lang="es-ES" sz="3600" b="0" i="1" dirty="0" smtClean="0">
                            <a:latin typeface="Cambria Math" panose="02040503050406030204" pitchFamily="18" charset="0"/>
                          </a:rPr>
                          <m:t>𝑔</m:t>
                        </m:r>
                      </m:e>
                      <m:sub>
                        <m:r>
                          <a:rPr lang="es-ES" sz="3600" b="0" i="1" dirty="0" smtClean="0">
                            <a:latin typeface="Cambria Math" panose="02040503050406030204" pitchFamily="18" charset="0"/>
                          </a:rPr>
                          <m:t>𝑎</m:t>
                        </m:r>
                        <m:r>
                          <a:rPr lang="es-ES" sz="3600" b="0" i="1" dirty="0" smtClean="0">
                            <a:latin typeface="Cambria Math" panose="02040503050406030204" pitchFamily="18" charset="0"/>
                            <a:ea typeface="Cambria Math" panose="02040503050406030204" pitchFamily="18" charset="0"/>
                          </a:rPr>
                          <m:t>𝛾</m:t>
                        </m:r>
                      </m:sub>
                    </m:sSub>
                  </m:oMath>
                </a14:m>
                <a:r>
                  <a:rPr lang="es-ES" sz="3600" dirty="0">
                    <a:latin typeface="Arial Rounded MT Bold" pitchFamily="34" charset="0"/>
                  </a:rPr>
                  <a:t>)</a:t>
                </a:r>
                <a:endParaRPr lang="es-ES" sz="3600" dirty="0"/>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1981200" y="188640"/>
                <a:ext cx="7139136" cy="1143000"/>
              </a:xfrm>
              <a:blipFill>
                <a:blip r:embed="rId3"/>
                <a:stretch>
                  <a:fillRect b="-7692"/>
                </a:stretch>
              </a:blipFill>
            </p:spPr>
            <p:txBody>
              <a:bodyPr/>
              <a:lstStyle/>
              <a:p>
                <a:r>
                  <a:rPr lang="en-ES">
                    <a:noFill/>
                  </a:rPr>
                  <a:t> </a:t>
                </a:r>
              </a:p>
            </p:txBody>
          </p:sp>
        </mc:Fallback>
      </mc:AlternateContent>
      <p:sp>
        <p:nvSpPr>
          <p:cNvPr id="20" name="Rectángulo 19"/>
          <p:cNvSpPr/>
          <p:nvPr/>
        </p:nvSpPr>
        <p:spPr>
          <a:xfrm>
            <a:off x="8698632" y="1331640"/>
            <a:ext cx="3024336" cy="2142125"/>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b="0" dirty="0" err="1">
                <a:latin typeface="Arial Rounded MT Bold" pitchFamily="34" charset="0"/>
                <a:sym typeface="Wingdings" pitchFamily="2" charset="2"/>
              </a:rPr>
              <a:t>Helioscopes</a:t>
            </a:r>
            <a:r>
              <a:rPr lang="en-US" b="0" dirty="0">
                <a:latin typeface="Arial Rounded MT Bold" pitchFamily="34" charset="0"/>
                <a:sym typeface="Wingdings" pitchFamily="2" charset="2"/>
              </a:rPr>
              <a:t> (IAXO) will probe </a:t>
            </a:r>
            <a:r>
              <a:rPr lang="en-US" b="0" dirty="0" err="1">
                <a:latin typeface="Arial Rounded MT Bold" pitchFamily="34" charset="0"/>
                <a:sym typeface="Wingdings" pitchFamily="2" charset="2"/>
              </a:rPr>
              <a:t>meV</a:t>
            </a:r>
            <a:r>
              <a:rPr lang="en-US" b="0" dirty="0">
                <a:latin typeface="Arial Rounded MT Bold" pitchFamily="34" charset="0"/>
                <a:sym typeface="Wingdings" pitchFamily="2" charset="2"/>
              </a:rPr>
              <a:t> – eV QCD axion models</a:t>
            </a:r>
          </a:p>
          <a:p>
            <a:pPr marL="342900" indent="-342900" eaLnBrk="0" hangingPunct="0">
              <a:spcBef>
                <a:spcPct val="20000"/>
              </a:spcBef>
              <a:buFont typeface="Arial" pitchFamily="34" charset="0"/>
              <a:buChar char="•"/>
              <a:defRPr/>
            </a:pPr>
            <a:endParaRPr lang="es-ES" b="0" dirty="0">
              <a:latin typeface="Arial Rounded MT Bold" pitchFamily="34" charset="0"/>
              <a:sym typeface="Wingdings" pitchFamily="2" charset="2"/>
            </a:endParaRPr>
          </a:p>
          <a:p>
            <a:pPr marL="342900" indent="-342900" eaLnBrk="0" hangingPunct="0">
              <a:spcBef>
                <a:spcPct val="20000"/>
              </a:spcBef>
              <a:buFont typeface="Arial" pitchFamily="34" charset="0"/>
              <a:buChar char="•"/>
              <a:defRPr/>
            </a:pPr>
            <a:r>
              <a:rPr lang="es-ES" b="0" dirty="0">
                <a:latin typeface="Arial Rounded MT Bold" pitchFamily="34" charset="0"/>
                <a:sym typeface="Wingdings" pitchFamily="2" charset="2"/>
              </a:rPr>
              <a:t>… and </a:t>
            </a:r>
            <a:r>
              <a:rPr lang="es-ES" b="0" dirty="0" err="1">
                <a:latin typeface="Arial Rounded MT Bold" pitchFamily="34" charset="0"/>
                <a:sym typeface="Wingdings" pitchFamily="2" charset="2"/>
              </a:rPr>
              <a:t>most</a:t>
            </a:r>
            <a:r>
              <a:rPr lang="es-ES" b="0" dirty="0">
                <a:latin typeface="Arial Rounded MT Bold" pitchFamily="34" charset="0"/>
                <a:sym typeface="Wingdings" pitchFamily="2" charset="2"/>
              </a:rPr>
              <a:t> of the </a:t>
            </a:r>
            <a:r>
              <a:rPr lang="es-ES" b="0" dirty="0" err="1">
                <a:latin typeface="Arial Rounded MT Bold" pitchFamily="34" charset="0"/>
                <a:sym typeface="Wingdings" pitchFamily="2" charset="2"/>
              </a:rPr>
              <a:t>region</a:t>
            </a:r>
            <a:r>
              <a:rPr lang="es-ES" b="0" dirty="0">
                <a:latin typeface="Arial Rounded MT Bold" pitchFamily="34" charset="0"/>
                <a:sym typeface="Wingdings" pitchFamily="2" charset="2"/>
              </a:rPr>
              <a:t> </a:t>
            </a:r>
            <a:r>
              <a:rPr lang="es-ES" b="0" dirty="0" err="1">
                <a:latin typeface="Arial Rounded MT Bold" pitchFamily="34" charset="0"/>
                <a:sym typeface="Wingdings" pitchFamily="2" charset="2"/>
              </a:rPr>
              <a:t>hinted</a:t>
            </a:r>
            <a:r>
              <a:rPr lang="es-ES" b="0" dirty="0">
                <a:latin typeface="Arial Rounded MT Bold" pitchFamily="34" charset="0"/>
                <a:sym typeface="Wingdings" pitchFamily="2" charset="2"/>
              </a:rPr>
              <a:t> by </a:t>
            </a:r>
            <a:r>
              <a:rPr lang="es-ES" b="0" dirty="0" err="1">
                <a:latin typeface="Arial Rounded MT Bold" pitchFamily="34" charset="0"/>
                <a:sym typeface="Wingdings" pitchFamily="2" charset="2"/>
              </a:rPr>
              <a:t>stellar</a:t>
            </a:r>
            <a:r>
              <a:rPr lang="es-ES" b="0" dirty="0">
                <a:latin typeface="Arial Rounded MT Bold" pitchFamily="34" charset="0"/>
                <a:sym typeface="Wingdings" pitchFamily="2" charset="2"/>
              </a:rPr>
              <a:t> </a:t>
            </a:r>
            <a:r>
              <a:rPr lang="es-ES" b="0" dirty="0" err="1">
                <a:latin typeface="Arial Rounded MT Bold" pitchFamily="34" charset="0"/>
                <a:sym typeface="Wingdings" pitchFamily="2" charset="2"/>
              </a:rPr>
              <a:t>cooling</a:t>
            </a:r>
            <a:r>
              <a:rPr lang="es-ES" b="0" dirty="0">
                <a:latin typeface="Arial Rounded MT Bold" pitchFamily="34" charset="0"/>
                <a:sym typeface="Wingdings" pitchFamily="2" charset="2"/>
              </a:rPr>
              <a:t> </a:t>
            </a:r>
            <a:endParaRPr lang="en-US" b="0" dirty="0">
              <a:latin typeface="Arial Rounded MT Bold" pitchFamily="34" charset="0"/>
              <a:sym typeface="Wingdings" pitchFamily="2" charset="2"/>
            </a:endParaRPr>
          </a:p>
        </p:txBody>
      </p:sp>
      <p:sp>
        <p:nvSpPr>
          <p:cNvPr id="24" name="Rectángulo 23"/>
          <p:cNvSpPr/>
          <p:nvPr/>
        </p:nvSpPr>
        <p:spPr>
          <a:xfrm>
            <a:off x="371922" y="2598347"/>
            <a:ext cx="2232248" cy="1200329"/>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b="0" dirty="0" err="1">
                <a:latin typeface="Arial Rounded MT Bold" pitchFamily="34" charset="0"/>
                <a:sym typeface="Wingdings" pitchFamily="2" charset="2"/>
              </a:rPr>
              <a:t>Haloscopes</a:t>
            </a:r>
            <a:r>
              <a:rPr lang="en-US" b="0" dirty="0">
                <a:latin typeface="Arial Rounded MT Bold" pitchFamily="34" charset="0"/>
                <a:sym typeface="Wingdings" pitchFamily="2" charset="2"/>
              </a:rPr>
              <a:t> will soon probe 1-10 </a:t>
            </a:r>
            <a:r>
              <a:rPr lang="en-US" b="0" dirty="0" err="1">
                <a:latin typeface="Symbol" panose="05050102010706020507" pitchFamily="18" charset="2"/>
                <a:sym typeface="Wingdings" pitchFamily="2" charset="2"/>
              </a:rPr>
              <a:t>m</a:t>
            </a:r>
            <a:r>
              <a:rPr lang="en-US" b="0" dirty="0" err="1">
                <a:latin typeface="Arial Rounded MT Bold" pitchFamily="34" charset="0"/>
                <a:sym typeface="Wingdings" pitchFamily="2" charset="2"/>
              </a:rPr>
              <a:t>eV</a:t>
            </a:r>
            <a:r>
              <a:rPr lang="en-US" b="0" dirty="0">
                <a:latin typeface="Arial Rounded MT Bold" pitchFamily="34" charset="0"/>
                <a:sym typeface="Wingdings" pitchFamily="2" charset="2"/>
              </a:rPr>
              <a:t> QCD axions</a:t>
            </a:r>
          </a:p>
        </p:txBody>
      </p:sp>
      <p:sp>
        <p:nvSpPr>
          <p:cNvPr id="25" name="Rectángulo 24"/>
          <p:cNvSpPr/>
          <p:nvPr/>
        </p:nvSpPr>
        <p:spPr>
          <a:xfrm>
            <a:off x="119336" y="1373867"/>
            <a:ext cx="3024336" cy="830997"/>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sz="1600" b="0" dirty="0" err="1">
                <a:latin typeface="Arial Rounded MT Bold" pitchFamily="34" charset="0"/>
                <a:sym typeface="Wingdings" pitchFamily="2" charset="2"/>
              </a:rPr>
              <a:t>Helioscopes</a:t>
            </a:r>
            <a:r>
              <a:rPr lang="en-US" sz="1600" b="0" dirty="0">
                <a:latin typeface="Arial Rounded MT Bold" pitchFamily="34" charset="0"/>
                <a:sym typeface="Wingdings" pitchFamily="2" charset="2"/>
              </a:rPr>
              <a:t> (IAXO) will probe </a:t>
            </a:r>
            <a:r>
              <a:rPr lang="en-US" sz="1600" b="0" dirty="0" err="1">
                <a:latin typeface="Arial Rounded MT Bold" pitchFamily="34" charset="0"/>
                <a:sym typeface="Wingdings" pitchFamily="2" charset="2"/>
              </a:rPr>
              <a:t>astrophisically</a:t>
            </a:r>
            <a:r>
              <a:rPr lang="en-US" sz="1600" b="0" dirty="0">
                <a:latin typeface="Arial Rounded MT Bold" pitchFamily="34" charset="0"/>
                <a:sym typeface="Wingdings" pitchFamily="2" charset="2"/>
              </a:rPr>
              <a:t> motivated ALP models</a:t>
            </a:r>
          </a:p>
        </p:txBody>
      </p:sp>
      <p:sp>
        <p:nvSpPr>
          <p:cNvPr id="26" name="Rectángulo 25"/>
          <p:cNvSpPr/>
          <p:nvPr/>
        </p:nvSpPr>
        <p:spPr>
          <a:xfrm>
            <a:off x="539112" y="4005064"/>
            <a:ext cx="2460544" cy="1323439"/>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sz="1600" b="0" dirty="0">
                <a:latin typeface="Arial Rounded MT Bold" pitchFamily="34" charset="0"/>
                <a:sym typeface="Wingdings" pitchFamily="2" charset="2"/>
              </a:rPr>
              <a:t>Promising new </a:t>
            </a:r>
            <a:r>
              <a:rPr lang="en-US" sz="1600" b="0" dirty="0" err="1">
                <a:latin typeface="Arial Rounded MT Bold" pitchFamily="34" charset="0"/>
                <a:sym typeface="Wingdings" pitchFamily="2" charset="2"/>
              </a:rPr>
              <a:t>haloscopes</a:t>
            </a:r>
            <a:r>
              <a:rPr lang="en-US" sz="1600" b="0" dirty="0">
                <a:latin typeface="Arial Rounded MT Bold" pitchFamily="34" charset="0"/>
                <a:sym typeface="Wingdings" pitchFamily="2" charset="2"/>
              </a:rPr>
              <a:t> R&amp;D to substantially expand </a:t>
            </a:r>
            <a:r>
              <a:rPr lang="en-US" sz="1600" b="0" dirty="0" err="1">
                <a:latin typeface="Arial Rounded MT Bold" pitchFamily="34" charset="0"/>
                <a:sym typeface="Wingdings" pitchFamily="2" charset="2"/>
              </a:rPr>
              <a:t>explorable</a:t>
            </a:r>
            <a:r>
              <a:rPr lang="en-US" sz="1600" b="0" dirty="0">
                <a:latin typeface="Arial Rounded MT Bold" pitchFamily="34" charset="0"/>
                <a:sym typeface="Wingdings" pitchFamily="2" charset="2"/>
              </a:rPr>
              <a:t> mass range</a:t>
            </a:r>
          </a:p>
        </p:txBody>
      </p:sp>
      <p:sp>
        <p:nvSpPr>
          <p:cNvPr id="27" name="Rectángulo 26"/>
          <p:cNvSpPr/>
          <p:nvPr/>
        </p:nvSpPr>
        <p:spPr>
          <a:xfrm>
            <a:off x="8976320" y="4327936"/>
            <a:ext cx="3024336" cy="1477328"/>
          </a:xfrm>
          <a:prstGeom prst="rect">
            <a:avLst/>
          </a:prstGeom>
        </p:spPr>
        <p:txBody>
          <a:bodyPr wrap="square">
            <a:spAutoFit/>
          </a:bodyPr>
          <a:lstStyle/>
          <a:p>
            <a:pPr marL="342900" indent="-342900" eaLnBrk="0" hangingPunct="0">
              <a:spcBef>
                <a:spcPct val="20000"/>
              </a:spcBef>
              <a:buFont typeface="Arial" pitchFamily="34" charset="0"/>
              <a:buChar char="•"/>
              <a:defRPr/>
            </a:pPr>
            <a:r>
              <a:rPr lang="en-US" b="0" dirty="0">
                <a:solidFill>
                  <a:srgbClr val="C00000"/>
                </a:solidFill>
                <a:latin typeface="Arial Rounded MT Bold" pitchFamily="34" charset="0"/>
                <a:sym typeface="Wingdings" pitchFamily="2" charset="2"/>
              </a:rPr>
              <a:t>In overall, a large fraction of the ALP parameter space may be explored in the future </a:t>
            </a:r>
          </a:p>
        </p:txBody>
      </p:sp>
      <p:sp>
        <p:nvSpPr>
          <p:cNvPr id="6" name="Marcador de fecha 5"/>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143</a:t>
            </a:fld>
            <a:endParaRPr lang="es-ES"/>
          </a:p>
        </p:txBody>
      </p:sp>
    </p:spTree>
    <p:extLst>
      <p:ext uri="{BB962C8B-B14F-4D97-AF65-F5344CB8AC3E}">
        <p14:creationId xmlns:p14="http://schemas.microsoft.com/office/powerpoint/2010/main" val="38197863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n-US" noProof="0" dirty="0">
                <a:latin typeface="Arial Rounded MT Bold" pitchFamily="34" charset="0"/>
              </a:rPr>
              <a:t>Overall</a:t>
            </a:r>
            <a:r>
              <a:rPr lang="en-US" dirty="0"/>
              <a:t> conclusions (II)</a:t>
            </a:r>
            <a:endParaRPr lang="en-US" noProof="0" dirty="0">
              <a:latin typeface="Arial Rounded MT Bold" pitchFamily="34" charset="0"/>
            </a:endParaRPr>
          </a:p>
        </p:txBody>
      </p:sp>
      <p:sp>
        <p:nvSpPr>
          <p:cNvPr id="3" name="2 Marcador de contenido"/>
          <p:cNvSpPr>
            <a:spLocks noGrp="1"/>
          </p:cNvSpPr>
          <p:nvPr>
            <p:ph idx="1"/>
          </p:nvPr>
        </p:nvSpPr>
        <p:spPr>
          <a:xfrm>
            <a:off x="767408" y="1340768"/>
            <a:ext cx="6566520" cy="3168352"/>
          </a:xfrm>
        </p:spPr>
        <p:txBody>
          <a:bodyPr/>
          <a:lstStyle/>
          <a:p>
            <a:r>
              <a:rPr lang="en-US" sz="1800" noProof="0" dirty="0">
                <a:latin typeface="Arial Rounded MT Bold" pitchFamily="34" charset="0"/>
              </a:rPr>
              <a:t>Axion physics/search is an </a:t>
            </a:r>
            <a:r>
              <a:rPr lang="en-US" sz="1800" noProof="0" dirty="0">
                <a:solidFill>
                  <a:srgbClr val="FF0000"/>
                </a:solidFill>
                <a:latin typeface="Arial Rounded MT Bold" pitchFamily="34" charset="0"/>
              </a:rPr>
              <a:t>exciting field </a:t>
            </a:r>
            <a:r>
              <a:rPr lang="en-US" sz="1800" noProof="0" dirty="0">
                <a:latin typeface="Arial Rounded MT Bold" pitchFamily="34" charset="0"/>
              </a:rPr>
              <a:t>nowadays</a:t>
            </a:r>
          </a:p>
          <a:p>
            <a:endParaRPr lang="en-US" sz="1800" noProof="0" dirty="0">
              <a:latin typeface="Arial Rounded MT Bold" pitchFamily="34" charset="0"/>
            </a:endParaRPr>
          </a:p>
          <a:p>
            <a:r>
              <a:rPr lang="en-US" sz="1800" noProof="0" dirty="0">
                <a:latin typeface="Arial Rounded MT Bold" pitchFamily="34" charset="0"/>
              </a:rPr>
              <a:t>Experimental and phenomenological </a:t>
            </a:r>
            <a:r>
              <a:rPr lang="en-US" sz="1800" noProof="0" dirty="0">
                <a:solidFill>
                  <a:srgbClr val="FF0000"/>
                </a:solidFill>
                <a:latin typeface="Arial Rounded MT Bold" pitchFamily="34" charset="0"/>
              </a:rPr>
              <a:t>efforts are increasing</a:t>
            </a:r>
          </a:p>
          <a:p>
            <a:pPr lvl="1"/>
            <a:r>
              <a:rPr lang="en-US" sz="1400" noProof="0" dirty="0">
                <a:latin typeface="Arial Rounded MT Bold" pitchFamily="34" charset="0"/>
              </a:rPr>
              <a:t>Consolidation of classical approaches into larger experiments + new ingenious ideas to tackle new regions</a:t>
            </a:r>
          </a:p>
          <a:p>
            <a:pPr lvl="1"/>
            <a:r>
              <a:rPr lang="en-US" sz="1400" dirty="0"/>
              <a:t>Large impact still possible with relatively modest effort</a:t>
            </a:r>
          </a:p>
          <a:p>
            <a:endParaRPr lang="en-US" sz="1800" dirty="0"/>
          </a:p>
          <a:p>
            <a:r>
              <a:rPr lang="en-US" sz="1800" dirty="0"/>
              <a:t>Large fraction of parameter space at reach of near-future experiments: </a:t>
            </a:r>
            <a:r>
              <a:rPr lang="en-US" sz="1800" dirty="0">
                <a:solidFill>
                  <a:srgbClr val="FF0000"/>
                </a:solidFill>
              </a:rPr>
              <a:t>chances of discovery!</a:t>
            </a:r>
          </a:p>
          <a:p>
            <a:pPr lvl="1"/>
            <a:endParaRPr lang="en-US" sz="1400" dirty="0">
              <a:solidFill>
                <a:srgbClr val="0070C0"/>
              </a:solidFill>
            </a:endParaRPr>
          </a:p>
        </p:txBody>
      </p:sp>
      <p:pic>
        <p:nvPicPr>
          <p:cNvPr id="9" name="Imagen 8"/>
          <p:cNvPicPr/>
          <p:nvPr/>
        </p:nvPicPr>
        <p:blipFill>
          <a:blip r:embed="rId3"/>
          <a:stretch>
            <a:fillRect/>
          </a:stretch>
        </p:blipFill>
        <p:spPr bwMode="auto">
          <a:xfrm>
            <a:off x="7484840" y="1379203"/>
            <a:ext cx="4248472" cy="3091482"/>
          </a:xfrm>
          <a:prstGeom prst="rect">
            <a:avLst/>
          </a:prstGeom>
          <a:noFill/>
          <a:ln w="9525">
            <a:noFill/>
            <a:miter lim="800000"/>
            <a:headEnd/>
            <a:tailEnd/>
          </a:ln>
        </p:spPr>
      </p:pic>
      <p:sp>
        <p:nvSpPr>
          <p:cNvPr id="4" name="Marcador de fecha 3"/>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10" name="Marcador de número de diapositiva 9"/>
          <p:cNvSpPr>
            <a:spLocks noGrp="1"/>
          </p:cNvSpPr>
          <p:nvPr>
            <p:ph type="sldNum" sz="quarter" idx="12"/>
          </p:nvPr>
        </p:nvSpPr>
        <p:spPr/>
        <p:txBody>
          <a:bodyPr/>
          <a:lstStyle/>
          <a:p>
            <a:pPr>
              <a:defRPr/>
            </a:pPr>
            <a:fld id="{5B34CA36-8F8E-4B33-818A-5383808A46B8}" type="slidenum">
              <a:rPr lang="es-ES" smtClean="0"/>
              <a:pPr>
                <a:defRPr/>
              </a:pPr>
              <a:t>144</a:t>
            </a:fld>
            <a:endParaRPr lang="es-ES"/>
          </a:p>
        </p:txBody>
      </p:sp>
      <p:sp>
        <p:nvSpPr>
          <p:cNvPr id="6" name="Rectangle 5">
            <a:extLst>
              <a:ext uri="{FF2B5EF4-FFF2-40B4-BE49-F238E27FC236}">
                <a16:creationId xmlns:a16="http://schemas.microsoft.com/office/drawing/2014/main" id="{FE52B8DC-2E66-3D48-AF82-A69674ECE8CB}"/>
              </a:ext>
            </a:extLst>
          </p:cNvPr>
          <p:cNvSpPr/>
          <p:nvPr/>
        </p:nvSpPr>
        <p:spPr>
          <a:xfrm>
            <a:off x="2783632" y="4792290"/>
            <a:ext cx="6096000" cy="1477328"/>
          </a:xfrm>
          <a:prstGeom prst="rect">
            <a:avLst/>
          </a:prstGeom>
          <a:solidFill>
            <a:schemeClr val="accent6">
              <a:lumMod val="20000"/>
              <a:lumOff val="80000"/>
            </a:schemeClr>
          </a:solidFill>
          <a:ln>
            <a:solidFill>
              <a:srgbClr val="0070C0"/>
            </a:solidFill>
          </a:ln>
        </p:spPr>
        <p:txBody>
          <a:bodyPr>
            <a:spAutoFit/>
          </a:bodyPr>
          <a:lstStyle/>
          <a:p>
            <a:pPr marL="0" indent="0" algn="ctr">
              <a:buNone/>
            </a:pPr>
            <a:r>
              <a:rPr lang="en-US" dirty="0">
                <a:solidFill>
                  <a:srgbClr val="0070C0"/>
                </a:solidFill>
                <a:latin typeface="Arial Rounded MT Bold" panose="020F0704030504030204" pitchFamily="34" charset="77"/>
              </a:rPr>
              <a:t>I hope this course has been of your interest and will help you in your future career (be it in axion research or in neighboring topics)</a:t>
            </a:r>
          </a:p>
          <a:p>
            <a:pPr marL="0" indent="0" algn="ctr">
              <a:buNone/>
            </a:pPr>
            <a:endParaRPr lang="en-US" dirty="0">
              <a:solidFill>
                <a:srgbClr val="0070C0"/>
              </a:solidFill>
              <a:latin typeface="Arial Rounded MT Bold" panose="020F0704030504030204" pitchFamily="34" charset="77"/>
            </a:endParaRPr>
          </a:p>
          <a:p>
            <a:pPr marL="0" indent="0" algn="ctr">
              <a:buNone/>
            </a:pPr>
            <a:r>
              <a:rPr lang="en-US" dirty="0">
                <a:solidFill>
                  <a:srgbClr val="0070C0"/>
                </a:solidFill>
                <a:latin typeface="Arial Rounded MT Bold" panose="020F0704030504030204" pitchFamily="34" charset="77"/>
              </a:rPr>
              <a:t>Thank you very much for your attention</a:t>
            </a:r>
          </a:p>
        </p:txBody>
      </p:sp>
    </p:spTree>
    <p:extLst>
      <p:ext uri="{BB962C8B-B14F-4D97-AF65-F5344CB8AC3E}">
        <p14:creationId xmlns:p14="http://schemas.microsoft.com/office/powerpoint/2010/main" val="300603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609600" y="2324077"/>
            <a:ext cx="5126360" cy="3913235"/>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nchor="t"/>
          <a:lstStyle/>
          <a:p>
            <a:pPr algn="ctr"/>
            <a:r>
              <a:rPr lang="es-ES" b="0" dirty="0">
                <a:solidFill>
                  <a:srgbClr val="FF0000"/>
                </a:solidFill>
                <a:latin typeface="Arial Rounded MT Bold" panose="020F0704030504030204" pitchFamily="34" charset="0"/>
              </a:rPr>
              <a:t>KSVZ</a:t>
            </a:r>
            <a:r>
              <a:rPr lang="es-ES" b="0" dirty="0">
                <a:latin typeface="Arial Rounded MT Bold" panose="020F0704030504030204" pitchFamily="34" charset="0"/>
              </a:rPr>
              <a:t> </a:t>
            </a:r>
            <a:r>
              <a:rPr lang="es-ES" b="0" dirty="0" err="1">
                <a:latin typeface="Arial Rounded MT Bold" panose="020F0704030504030204" pitchFamily="34" charset="0"/>
              </a:rPr>
              <a:t>axions</a:t>
            </a:r>
            <a:endParaRPr lang="es-ES" b="0" dirty="0">
              <a:latin typeface="Arial Rounded MT Bold" panose="020F0704030504030204" pitchFamily="34" charset="0"/>
            </a:endParaRPr>
          </a:p>
          <a:p>
            <a:pPr algn="ctr"/>
            <a:endParaRPr lang="en-GB" b="0" dirty="0">
              <a:latin typeface="Arial Rounded MT Bold" panose="020F0704030504030204" pitchFamily="34" charset="0"/>
            </a:endParaRPr>
          </a:p>
          <a:p>
            <a:pPr marL="285750" indent="-285750">
              <a:buFont typeface="Arial" panose="020B0604020202020204" pitchFamily="34" charset="0"/>
              <a:buChar char="•"/>
            </a:pPr>
            <a:r>
              <a:rPr lang="en-GB" b="0" dirty="0">
                <a:latin typeface="Arial Rounded MT Bold" panose="020F0704030504030204" pitchFamily="34" charset="0"/>
              </a:rPr>
              <a:t>SM extended with: heavy </a:t>
            </a:r>
            <a:r>
              <a:rPr lang="en-GB" b="0" i="1" dirty="0">
                <a:latin typeface="Times New Roman" panose="02020603050405020304" pitchFamily="18" charset="0"/>
                <a:cs typeface="Times New Roman" panose="02020603050405020304" pitchFamily="18" charset="0"/>
              </a:rPr>
              <a:t>q</a:t>
            </a:r>
            <a:r>
              <a:rPr lang="en-GB" b="0" dirty="0">
                <a:latin typeface="Arial Rounded MT Bold" panose="020F0704030504030204" pitchFamily="34" charset="0"/>
              </a:rPr>
              <a:t> + singlet complex scalar </a:t>
            </a:r>
            <a:r>
              <a:rPr lang="en-GB" b="0" i="1" dirty="0">
                <a:latin typeface="Times New Roman" panose="02020603050405020304" pitchFamily="18" charset="0"/>
                <a:cs typeface="Times New Roman" panose="02020603050405020304" pitchFamily="18" charset="0"/>
              </a:rPr>
              <a:t>H</a:t>
            </a:r>
          </a:p>
          <a:p>
            <a:pPr marL="285750" indent="-285750">
              <a:buFont typeface="Arial" panose="020B0604020202020204" pitchFamily="34" charset="0"/>
              <a:buChar char="•"/>
            </a:pPr>
            <a:endParaRPr lang="en-GB" b="0" dirty="0">
              <a:latin typeface="Arial Rounded MT Bold" panose="020F0704030504030204" pitchFamily="34" charset="0"/>
            </a:endParaRPr>
          </a:p>
          <a:p>
            <a:pPr marL="285750" indent="-285750">
              <a:buFont typeface="Arial" panose="020B0604020202020204" pitchFamily="34" charset="0"/>
              <a:buChar char="•"/>
            </a:pPr>
            <a:r>
              <a:rPr lang="en-GB" b="0" i="1" dirty="0">
                <a:latin typeface="Times New Roman" panose="02020603050405020304" pitchFamily="18" charset="0"/>
                <a:cs typeface="Times New Roman" panose="02020603050405020304" pitchFamily="18" charset="0"/>
              </a:rPr>
              <a:t>H</a:t>
            </a:r>
            <a:r>
              <a:rPr lang="en-GB" b="0" dirty="0">
                <a:latin typeface="Arial Rounded MT Bold" panose="020F0704030504030204" pitchFamily="34" charset="0"/>
              </a:rPr>
              <a:t> </a:t>
            </a:r>
            <a:r>
              <a:rPr lang="en-GB" b="0" dirty="0">
                <a:latin typeface="Arial Rounded MT Bold" panose="020F0704030504030204" pitchFamily="34" charset="0"/>
                <a:sym typeface="Wingdings" pitchFamily="2" charset="2"/>
              </a:rPr>
              <a:t> implements spontaneous breaking of PQ symmetry</a:t>
            </a:r>
          </a:p>
          <a:p>
            <a:pPr marL="285750" indent="-285750">
              <a:buFont typeface="Arial" panose="020B0604020202020204" pitchFamily="34" charset="0"/>
              <a:buChar char="•"/>
            </a:pPr>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More complex generalizations possible</a:t>
            </a:r>
          </a:p>
          <a:p>
            <a:pPr marL="285750" indent="-285750">
              <a:buFont typeface="Arial" panose="020B0604020202020204" pitchFamily="34" charset="0"/>
              <a:buChar char="•"/>
            </a:pPr>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They do not feature coupling to electrons</a:t>
            </a:r>
          </a:p>
          <a:p>
            <a:pPr marL="285750" indent="-285750">
              <a:buFont typeface="Arial" panose="020B0604020202020204" pitchFamily="34" charset="0"/>
              <a:buChar char="•"/>
            </a:pPr>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Sometime called </a:t>
            </a:r>
            <a:r>
              <a:rPr lang="en-GB" b="0" dirty="0">
                <a:solidFill>
                  <a:srgbClr val="FF0000"/>
                </a:solidFill>
                <a:latin typeface="Arial Rounded MT Bold" panose="020F0704030504030204" pitchFamily="34" charset="0"/>
                <a:sym typeface="Wingdings" pitchFamily="2" charset="2"/>
              </a:rPr>
              <a:t>“hadronic axions”</a:t>
            </a:r>
            <a:endParaRPr lang="en-GB" b="0" i="1" dirty="0">
              <a:solidFill>
                <a:srgbClr val="FF0000"/>
              </a:solidFill>
              <a:latin typeface="Arial Rounded MT Bold" panose="020F0704030504030204" pitchFamily="34" charset="0"/>
            </a:endParaRPr>
          </a:p>
        </p:txBody>
      </p:sp>
      <p:sp>
        <p:nvSpPr>
          <p:cNvPr id="268290" name="Rectangle 2"/>
          <p:cNvSpPr>
            <a:spLocks noGrp="1" noChangeArrowheads="1"/>
          </p:cNvSpPr>
          <p:nvPr>
            <p:ph type="title"/>
          </p:nvPr>
        </p:nvSpPr>
        <p:spPr/>
        <p:txBody>
          <a:bodyPr/>
          <a:lstStyle/>
          <a:p>
            <a:pPr>
              <a:defRPr/>
            </a:pPr>
            <a:r>
              <a:rPr lang="en-US" noProof="0" dirty="0">
                <a:latin typeface="Arial Rounded MT Bold" pitchFamily="34" charset="0"/>
              </a:rPr>
              <a:t>Axion models</a:t>
            </a:r>
          </a:p>
        </p:txBody>
      </p:sp>
      <p:sp>
        <p:nvSpPr>
          <p:cNvPr id="268291" name="Rectangle 3"/>
          <p:cNvSpPr>
            <a:spLocks noGrp="1" noChangeArrowheads="1"/>
          </p:cNvSpPr>
          <p:nvPr>
            <p:ph idx="1"/>
          </p:nvPr>
        </p:nvSpPr>
        <p:spPr>
          <a:xfrm>
            <a:off x="839416" y="1341438"/>
            <a:ext cx="10742984" cy="863600"/>
          </a:xfrm>
        </p:spPr>
        <p:txBody>
          <a:bodyPr/>
          <a:lstStyle/>
          <a:p>
            <a:pPr eaLnBrk="1" hangingPunct="1">
              <a:defRPr/>
            </a:pPr>
            <a:r>
              <a:rPr lang="en-US" sz="2400" noProof="0" dirty="0">
                <a:latin typeface="Arial Rounded MT Bold" pitchFamily="34" charset="0"/>
              </a:rPr>
              <a:t>Many models exist (specially recently, large model-building effort). But most can be linked to these “benchmark” models:</a:t>
            </a:r>
          </a:p>
        </p:txBody>
      </p:sp>
      <p:sp>
        <p:nvSpPr>
          <p:cNvPr id="21" name="Rectangle 2"/>
          <p:cNvSpPr>
            <a:spLocks noChangeArrowheads="1"/>
          </p:cNvSpPr>
          <p:nvPr/>
        </p:nvSpPr>
        <p:spPr bwMode="auto">
          <a:xfrm>
            <a:off x="5879977" y="2324077"/>
            <a:ext cx="5328592" cy="3913235"/>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nchor="t"/>
          <a:lstStyle/>
          <a:p>
            <a:pPr algn="ctr"/>
            <a:r>
              <a:rPr lang="es-ES" b="0" dirty="0">
                <a:solidFill>
                  <a:srgbClr val="FF0000"/>
                </a:solidFill>
                <a:latin typeface="Arial Rounded MT Bold" panose="020F0704030504030204" pitchFamily="34" charset="0"/>
              </a:rPr>
              <a:t>DFSZ</a:t>
            </a:r>
            <a:r>
              <a:rPr lang="es-ES" b="0" dirty="0">
                <a:latin typeface="Arial Rounded MT Bold" panose="020F0704030504030204" pitchFamily="34" charset="0"/>
              </a:rPr>
              <a:t> </a:t>
            </a:r>
            <a:r>
              <a:rPr lang="es-ES" b="0" dirty="0" err="1">
                <a:latin typeface="Arial Rounded MT Bold" panose="020F0704030504030204" pitchFamily="34" charset="0"/>
              </a:rPr>
              <a:t>axions</a:t>
            </a: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marL="285750" indent="-285750">
              <a:buFont typeface="Arial" panose="020B0604020202020204" pitchFamily="34" charset="0"/>
              <a:buChar char="•"/>
            </a:pPr>
            <a:r>
              <a:rPr lang="en-GB" b="0" dirty="0">
                <a:latin typeface="Arial Rounded MT Bold" panose="020F0704030504030204" pitchFamily="34" charset="0"/>
              </a:rPr>
              <a:t>No exotic fermions, SM fermions assigned </a:t>
            </a:r>
          </a:p>
          <a:p>
            <a:pPr lvl="1"/>
            <a:r>
              <a:rPr lang="en-GB" b="0" dirty="0">
                <a:latin typeface="Arial Rounded MT Bold" panose="020F0704030504030204" pitchFamily="34" charset="0"/>
              </a:rPr>
              <a:t>PQ charges</a:t>
            </a:r>
          </a:p>
          <a:p>
            <a:pPr marL="285750" indent="-285750">
              <a:buFont typeface="Arial" panose="020B0604020202020204" pitchFamily="34" charset="0"/>
              <a:buChar char="•"/>
            </a:pPr>
            <a:r>
              <a:rPr lang="en-GB" b="0" dirty="0">
                <a:latin typeface="Arial Rounded MT Bold" panose="020F0704030504030204" pitchFamily="34" charset="0"/>
              </a:rPr>
              <a:t>SM extended with: 2 Higgs doublets + singlet complex scalar </a:t>
            </a:r>
            <a:r>
              <a:rPr lang="en-GB" b="0" i="1" dirty="0">
                <a:latin typeface="Times New Roman" panose="02020603050405020304" pitchFamily="18" charset="0"/>
                <a:cs typeface="Times New Roman" panose="02020603050405020304" pitchFamily="18" charset="0"/>
              </a:rPr>
              <a:t>H</a:t>
            </a:r>
          </a:p>
          <a:p>
            <a:pPr marL="285750" indent="-285750">
              <a:buFont typeface="Arial" panose="020B0604020202020204" pitchFamily="34" charset="0"/>
              <a:buChar char="•"/>
            </a:pPr>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2 variants DFSZ-I or –II (depending on which Higgs is involved in lepton masses)</a:t>
            </a:r>
          </a:p>
          <a:p>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They do feature coupling to electrons</a:t>
            </a:r>
          </a:p>
          <a:p>
            <a:pPr marL="285750" indent="-285750">
              <a:buFont typeface="Arial" panose="020B0604020202020204" pitchFamily="34" charset="0"/>
              <a:buChar char="•"/>
            </a:pPr>
            <a:endParaRPr lang="en-GB" b="0" dirty="0">
              <a:latin typeface="Arial Rounded MT Bold" panose="020F0704030504030204" pitchFamily="34" charset="0"/>
              <a:sym typeface="Wingdings" pitchFamily="2" charset="2"/>
            </a:endParaRPr>
          </a:p>
          <a:p>
            <a:pPr marL="285750" indent="-285750">
              <a:buFont typeface="Arial" panose="020B0604020202020204" pitchFamily="34" charset="0"/>
              <a:buChar char="•"/>
            </a:pPr>
            <a:r>
              <a:rPr lang="en-GB" b="0" dirty="0">
                <a:latin typeface="Arial Rounded MT Bold" panose="020F0704030504030204" pitchFamily="34" charset="0"/>
                <a:sym typeface="Wingdings" pitchFamily="2" charset="2"/>
              </a:rPr>
              <a:t>Sometime called </a:t>
            </a:r>
            <a:r>
              <a:rPr lang="en-GB" b="0" dirty="0">
                <a:solidFill>
                  <a:srgbClr val="FF0000"/>
                </a:solidFill>
                <a:latin typeface="Arial Rounded MT Bold" panose="020F0704030504030204" pitchFamily="34" charset="0"/>
                <a:sym typeface="Wingdings" pitchFamily="2" charset="2"/>
              </a:rPr>
              <a:t>“GUT axions” </a:t>
            </a:r>
            <a:r>
              <a:rPr lang="en-GB" b="0" dirty="0">
                <a:solidFill>
                  <a:schemeClr val="tx1"/>
                </a:solidFill>
                <a:latin typeface="Arial Rounded MT Bold" panose="020F0704030504030204" pitchFamily="34" charset="0"/>
                <a:sym typeface="Wingdings" pitchFamily="2" charset="2"/>
              </a:rPr>
              <a:t>as they are compatible with GUT scenarios</a:t>
            </a:r>
            <a:endParaRPr lang="en-GB" b="0" i="1" dirty="0">
              <a:solidFill>
                <a:schemeClr val="tx1"/>
              </a:solidFill>
              <a:latin typeface="Arial Rounded MT Bold" panose="020F0704030504030204" pitchFamily="34" charset="0"/>
            </a:endParaRPr>
          </a:p>
          <a:p>
            <a:pPr algn="ctr"/>
            <a:endParaRPr lang="es-ES" b="0" dirty="0">
              <a:latin typeface="Arial Rounded MT Bold" panose="020F0704030504030204" pitchFamily="34" charset="0"/>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15</a:t>
            </a:fld>
            <a:endParaRPr lang="es-ES"/>
          </a:p>
        </p:txBody>
      </p:sp>
    </p:spTree>
    <p:extLst>
      <p:ext uri="{BB962C8B-B14F-4D97-AF65-F5344CB8AC3E}">
        <p14:creationId xmlns:p14="http://schemas.microsoft.com/office/powerpoint/2010/main" val="19337205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2"/>
          <p:cNvSpPr>
            <a:spLocks noChangeArrowheads="1"/>
          </p:cNvSpPr>
          <p:nvPr/>
        </p:nvSpPr>
        <p:spPr bwMode="auto">
          <a:xfrm>
            <a:off x="3188673" y="3059797"/>
            <a:ext cx="2808312" cy="302433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t"/>
          <a:lstStyle/>
          <a:p>
            <a:pPr algn="ctr"/>
            <a:r>
              <a:rPr lang="es-ES" b="0" dirty="0" err="1">
                <a:latin typeface="Arial Rounded MT Bold" panose="020F0704030504030204" pitchFamily="34" charset="0"/>
              </a:rPr>
              <a:t>Mass</a:t>
            </a: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r>
              <a:rPr lang="es-ES" b="0" i="1" dirty="0" err="1">
                <a:latin typeface="Arial Rounded MT Bold" panose="020F0704030504030204" pitchFamily="34" charset="0"/>
              </a:rPr>
              <a:t>generic</a:t>
            </a:r>
            <a:endParaRPr lang="es-ES" b="0" i="1" dirty="0">
              <a:latin typeface="Arial Rounded MT Bold" panose="020F0704030504030204" pitchFamily="34" charset="0"/>
            </a:endParaRPr>
          </a:p>
          <a:p>
            <a:pPr algn="ctr"/>
            <a:endParaRPr lang="es-ES" b="0" dirty="0">
              <a:latin typeface="Arial Rounded MT Bold" panose="020F0704030504030204" pitchFamily="34" charset="0"/>
            </a:endParaRPr>
          </a:p>
        </p:txBody>
      </p:sp>
      <p:sp>
        <p:nvSpPr>
          <p:cNvPr id="18" name="Rectangle 2"/>
          <p:cNvSpPr>
            <a:spLocks noChangeArrowheads="1"/>
          </p:cNvSpPr>
          <p:nvPr/>
        </p:nvSpPr>
        <p:spPr bwMode="auto">
          <a:xfrm>
            <a:off x="263352" y="3068960"/>
            <a:ext cx="2808312" cy="302433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t"/>
          <a:lstStyle/>
          <a:p>
            <a:pPr algn="ctr"/>
            <a:r>
              <a:rPr lang="es-ES" b="0" dirty="0">
                <a:latin typeface="Arial Rounded MT Bold" panose="020F0704030504030204" pitchFamily="34" charset="0"/>
              </a:rPr>
              <a:t>Gluon </a:t>
            </a:r>
            <a:r>
              <a:rPr lang="es-ES" b="0" dirty="0" err="1">
                <a:latin typeface="Arial Rounded MT Bold" panose="020F0704030504030204" pitchFamily="34" charset="0"/>
              </a:rPr>
              <a:t>coupling</a:t>
            </a: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r>
              <a:rPr lang="es-ES" b="0" i="1" dirty="0" err="1">
                <a:latin typeface="Arial Rounded MT Bold" panose="020F0704030504030204" pitchFamily="34" charset="0"/>
              </a:rPr>
              <a:t>generic</a:t>
            </a:r>
            <a:endParaRPr lang="es-ES" b="0" i="1" dirty="0">
              <a:latin typeface="Arial Rounded MT Bold" panose="020F0704030504030204" pitchFamily="34" charset="0"/>
            </a:endParaRPr>
          </a:p>
        </p:txBody>
      </p:sp>
      <p:sp>
        <p:nvSpPr>
          <p:cNvPr id="268290" name="Rectangle 2"/>
          <p:cNvSpPr>
            <a:spLocks noGrp="1" noChangeArrowheads="1"/>
          </p:cNvSpPr>
          <p:nvPr>
            <p:ph type="title"/>
          </p:nvPr>
        </p:nvSpPr>
        <p:spPr/>
        <p:txBody>
          <a:bodyPr/>
          <a:lstStyle/>
          <a:p>
            <a:pPr>
              <a:defRPr/>
            </a:pPr>
            <a:r>
              <a:rPr lang="en-US" noProof="0" dirty="0">
                <a:latin typeface="Arial Rounded MT Bold" pitchFamily="34" charset="0"/>
              </a:rPr>
              <a:t>Axion phenomenology</a:t>
            </a:r>
          </a:p>
        </p:txBody>
      </p:sp>
      <p:sp>
        <p:nvSpPr>
          <p:cNvPr id="268291" name="Rectangle 3"/>
          <p:cNvSpPr>
            <a:spLocks noGrp="1" noChangeArrowheads="1"/>
          </p:cNvSpPr>
          <p:nvPr>
            <p:ph idx="1"/>
          </p:nvPr>
        </p:nvSpPr>
        <p:spPr>
          <a:xfrm>
            <a:off x="839416" y="1341438"/>
            <a:ext cx="10742984" cy="863600"/>
          </a:xfrm>
        </p:spPr>
        <p:txBody>
          <a:bodyPr/>
          <a:lstStyle/>
          <a:p>
            <a:pPr eaLnBrk="1" hangingPunct="1">
              <a:defRPr/>
            </a:pPr>
            <a:r>
              <a:rPr lang="en-US" sz="2400" noProof="0" dirty="0">
                <a:latin typeface="Arial Rounded MT Bold" pitchFamily="34" charset="0"/>
              </a:rPr>
              <a:t>Some phenomenology is directly expected from the PQ mechanism, while other depends on the particular way it is implemented in the SM, or the </a:t>
            </a:r>
            <a:r>
              <a:rPr lang="en-US" sz="2400" b="1" noProof="0" dirty="0">
                <a:solidFill>
                  <a:srgbClr val="C00000"/>
                </a:solidFill>
                <a:latin typeface="Arial Rounded MT Bold" pitchFamily="34" charset="0"/>
              </a:rPr>
              <a:t>“axion model”.</a:t>
            </a:r>
            <a:endParaRPr lang="en-US" noProof="0" dirty="0">
              <a:latin typeface="Arial Rounded MT Bold" pitchFamily="34" charset="0"/>
            </a:endParaRPr>
          </a:p>
        </p:txBody>
      </p:sp>
      <p:sp>
        <p:nvSpPr>
          <p:cNvPr id="20" name="Rectangle 2"/>
          <p:cNvSpPr>
            <a:spLocks noChangeArrowheads="1"/>
          </p:cNvSpPr>
          <p:nvPr/>
        </p:nvSpPr>
        <p:spPr bwMode="auto">
          <a:xfrm>
            <a:off x="6096000" y="3068960"/>
            <a:ext cx="2808312" cy="302433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t"/>
          <a:lstStyle/>
          <a:p>
            <a:pPr algn="ctr"/>
            <a:r>
              <a:rPr lang="es-ES" b="0" dirty="0" err="1">
                <a:latin typeface="Arial Rounded MT Bold" panose="020F0704030504030204" pitchFamily="34" charset="0"/>
              </a:rPr>
              <a:t>Photon</a:t>
            </a:r>
            <a:r>
              <a:rPr lang="es-ES" b="0" dirty="0">
                <a:latin typeface="Arial Rounded MT Bold" panose="020F0704030504030204" pitchFamily="34" charset="0"/>
              </a:rPr>
              <a:t> </a:t>
            </a:r>
            <a:r>
              <a:rPr lang="es-ES" b="0" dirty="0" err="1">
                <a:latin typeface="Arial Rounded MT Bold" panose="020F0704030504030204" pitchFamily="34" charset="0"/>
              </a:rPr>
              <a:t>coupling</a:t>
            </a: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r>
              <a:rPr lang="es-ES" b="0" i="1" dirty="0" err="1">
                <a:latin typeface="Arial Rounded MT Bold" panose="020F0704030504030204" pitchFamily="34" charset="0"/>
              </a:rPr>
              <a:t>generic</a:t>
            </a:r>
            <a:r>
              <a:rPr lang="es-ES" b="0" i="1" dirty="0">
                <a:latin typeface="Arial Rounded MT Bold" panose="020F0704030504030204" pitchFamily="34" charset="0"/>
              </a:rPr>
              <a:t> </a:t>
            </a:r>
            <a:r>
              <a:rPr lang="es-ES" b="0" i="1" dirty="0" err="1">
                <a:latin typeface="Arial Rounded MT Bold" panose="020F0704030504030204" pitchFamily="34" charset="0"/>
              </a:rPr>
              <a:t>but</a:t>
            </a:r>
            <a:r>
              <a:rPr lang="es-ES" b="0" i="1" dirty="0">
                <a:latin typeface="Arial Rounded MT Bold" panose="020F0704030504030204" pitchFamily="34" charset="0"/>
              </a:rPr>
              <a:t> </a:t>
            </a:r>
            <a:r>
              <a:rPr lang="es-ES" b="0" i="1" dirty="0" err="1">
                <a:latin typeface="Arial Rounded MT Bold" panose="020F0704030504030204" pitchFamily="34" charset="0"/>
              </a:rPr>
              <a:t>value</a:t>
            </a:r>
            <a:endParaRPr lang="es-ES" b="0" i="1" dirty="0">
              <a:latin typeface="Arial Rounded MT Bold" panose="020F0704030504030204" pitchFamily="34" charset="0"/>
            </a:endParaRPr>
          </a:p>
          <a:p>
            <a:pPr algn="ctr"/>
            <a:r>
              <a:rPr lang="es-ES" b="0" i="1" dirty="0" err="1">
                <a:latin typeface="Arial Rounded MT Bold" panose="020F0704030504030204" pitchFamily="34" charset="0"/>
              </a:rPr>
              <a:t>model</a:t>
            </a:r>
            <a:r>
              <a:rPr lang="es-ES" b="0" i="1" dirty="0">
                <a:latin typeface="Arial Rounded MT Bold" panose="020F0704030504030204" pitchFamily="34" charset="0"/>
              </a:rPr>
              <a:t> </a:t>
            </a:r>
            <a:r>
              <a:rPr lang="es-ES" b="0" i="1" dirty="0" err="1">
                <a:latin typeface="Arial Rounded MT Bold" panose="020F0704030504030204" pitchFamily="34" charset="0"/>
              </a:rPr>
              <a:t>dependent</a:t>
            </a:r>
            <a:endParaRPr lang="es-ES" b="0" i="1" dirty="0">
              <a:latin typeface="Arial Rounded MT Bold" panose="020F0704030504030204" pitchFamily="34" charset="0"/>
            </a:endParaRPr>
          </a:p>
        </p:txBody>
      </p:sp>
      <p:sp>
        <p:nvSpPr>
          <p:cNvPr id="21" name="Rectangle 2"/>
          <p:cNvSpPr>
            <a:spLocks noChangeArrowheads="1"/>
          </p:cNvSpPr>
          <p:nvPr/>
        </p:nvSpPr>
        <p:spPr bwMode="auto">
          <a:xfrm>
            <a:off x="8995515" y="3068960"/>
            <a:ext cx="2808312" cy="302433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t"/>
          <a:lstStyle/>
          <a:p>
            <a:pPr algn="ctr"/>
            <a:r>
              <a:rPr lang="es-ES" b="0" dirty="0" err="1">
                <a:latin typeface="Arial Rounded MT Bold" panose="020F0704030504030204" pitchFamily="34" charset="0"/>
              </a:rPr>
              <a:t>Fermion</a:t>
            </a:r>
            <a:r>
              <a:rPr lang="es-ES" b="0" dirty="0">
                <a:latin typeface="Arial Rounded MT Bold" panose="020F0704030504030204" pitchFamily="34" charset="0"/>
              </a:rPr>
              <a:t> </a:t>
            </a:r>
            <a:r>
              <a:rPr lang="es-ES" b="0" dirty="0" err="1">
                <a:latin typeface="Arial Rounded MT Bold" panose="020F0704030504030204" pitchFamily="34" charset="0"/>
              </a:rPr>
              <a:t>couplings</a:t>
            </a: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r>
              <a:rPr lang="es-ES" b="0" dirty="0" err="1">
                <a:latin typeface="Arial Rounded MT Bold" panose="020F0704030504030204" pitchFamily="34" charset="0"/>
              </a:rPr>
              <a:t>Electron</a:t>
            </a:r>
            <a:r>
              <a:rPr lang="es-ES" b="0" dirty="0">
                <a:latin typeface="Arial Rounded MT Bold" panose="020F0704030504030204" pitchFamily="34" charset="0"/>
              </a:rPr>
              <a:t> </a:t>
            </a:r>
            <a:r>
              <a:rPr lang="es-ES" b="0" dirty="0" err="1">
                <a:latin typeface="Arial Rounded MT Bold" panose="020F0704030504030204" pitchFamily="34" charset="0"/>
              </a:rPr>
              <a:t>coupling</a:t>
            </a:r>
            <a:endParaRPr lang="es-ES" b="0" dirty="0">
              <a:latin typeface="Arial Rounded MT Bold" panose="020F0704030504030204" pitchFamily="34" charset="0"/>
            </a:endParaRPr>
          </a:p>
          <a:p>
            <a:pPr algn="ctr"/>
            <a:r>
              <a:rPr lang="es-ES" b="0" dirty="0" err="1">
                <a:latin typeface="Arial Rounded MT Bold" panose="020F0704030504030204" pitchFamily="34" charset="0"/>
              </a:rPr>
              <a:t>Nucleon</a:t>
            </a:r>
            <a:r>
              <a:rPr lang="es-ES" b="0" dirty="0">
                <a:latin typeface="Arial Rounded MT Bold" panose="020F0704030504030204" pitchFamily="34" charset="0"/>
              </a:rPr>
              <a:t> </a:t>
            </a:r>
            <a:r>
              <a:rPr lang="es-ES" b="0" dirty="0" err="1">
                <a:latin typeface="Arial Rounded MT Bold" panose="020F0704030504030204" pitchFamily="34" charset="0"/>
              </a:rPr>
              <a:t>coupling</a:t>
            </a:r>
            <a:endParaRPr lang="es-ES" b="0" dirty="0">
              <a:latin typeface="Arial Rounded MT Bold" panose="020F0704030504030204" pitchFamily="34" charset="0"/>
            </a:endParaRPr>
          </a:p>
          <a:p>
            <a:pPr algn="ctr"/>
            <a:r>
              <a:rPr lang="es-ES" b="0" dirty="0">
                <a:latin typeface="Arial Rounded MT Bold" panose="020F0704030504030204" pitchFamily="34" charset="0"/>
              </a:rPr>
              <a:t>…</a:t>
            </a: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r>
              <a:rPr lang="es-ES" b="0" i="1" dirty="0" err="1">
                <a:latin typeface="Arial Rounded MT Bold" panose="020F0704030504030204" pitchFamily="34" charset="0"/>
              </a:rPr>
              <a:t>Model</a:t>
            </a:r>
            <a:r>
              <a:rPr lang="es-ES" b="0" i="1" dirty="0">
                <a:latin typeface="Arial Rounded MT Bold" panose="020F0704030504030204" pitchFamily="34" charset="0"/>
              </a:rPr>
              <a:t> </a:t>
            </a:r>
            <a:r>
              <a:rPr lang="es-ES" b="0" i="1" dirty="0" err="1">
                <a:latin typeface="Arial Rounded MT Bold" panose="020F0704030504030204" pitchFamily="34" charset="0"/>
              </a:rPr>
              <a:t>dependent</a:t>
            </a:r>
            <a:endParaRPr lang="es-ES" b="0" i="1"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a:p>
            <a:pPr algn="ctr"/>
            <a:endParaRPr lang="es-ES" b="0" dirty="0">
              <a:latin typeface="Arial Rounded MT Bold" panose="020F0704030504030204" pitchFamily="34" charset="0"/>
            </a:endParaRPr>
          </a:p>
        </p:txBody>
      </p:sp>
      <p:pic>
        <p:nvPicPr>
          <p:cNvPr id="22" name="Picture 4"/>
          <p:cNvPicPr>
            <a:picLocks noChangeAspect="1" noChangeArrowheads="1"/>
          </p:cNvPicPr>
          <p:nvPr/>
        </p:nvPicPr>
        <p:blipFill rotWithShape="1">
          <a:blip r:embed="rId4" cstate="print"/>
          <a:srcRect l="53044" t="38860" r="12605" b="17343"/>
          <a:stretch/>
        </p:blipFill>
        <p:spPr bwMode="auto">
          <a:xfrm>
            <a:off x="839416" y="3983525"/>
            <a:ext cx="1570384" cy="911930"/>
          </a:xfrm>
          <a:prstGeom prst="rect">
            <a:avLst/>
          </a:prstGeom>
          <a:noFill/>
          <a:ln w="9525">
            <a:solidFill>
              <a:schemeClr val="tx1"/>
            </a:solidFill>
            <a:miter lim="800000"/>
            <a:headEnd/>
            <a:tailEnd/>
          </a:ln>
        </p:spPr>
      </p:pic>
      <p:pic>
        <p:nvPicPr>
          <p:cNvPr id="24" name="Picture 7"/>
          <p:cNvPicPr>
            <a:picLocks noChangeAspect="1" noChangeArrowheads="1"/>
          </p:cNvPicPr>
          <p:nvPr/>
        </p:nvPicPr>
        <p:blipFill rotWithShape="1">
          <a:blip r:embed="rId5" cstate="print"/>
          <a:srcRect l="40748" t="40575" r="15294" b="32288"/>
          <a:stretch/>
        </p:blipFill>
        <p:spPr bwMode="auto">
          <a:xfrm>
            <a:off x="6339509" y="4075018"/>
            <a:ext cx="2312523" cy="650126"/>
          </a:xfrm>
          <a:prstGeom prst="rect">
            <a:avLst/>
          </a:prstGeom>
          <a:noFill/>
          <a:ln w="9525">
            <a:solidFill>
              <a:schemeClr val="tx1"/>
            </a:solidFill>
            <a:miter lim="800000"/>
            <a:headEnd/>
            <a:tailEnd/>
          </a:ln>
        </p:spPr>
      </p:pic>
      <p:grpSp>
        <p:nvGrpSpPr>
          <p:cNvPr id="3" name="Grupo 2"/>
          <p:cNvGrpSpPr/>
          <p:nvPr/>
        </p:nvGrpSpPr>
        <p:grpSpPr>
          <a:xfrm>
            <a:off x="3467706" y="3645024"/>
            <a:ext cx="2340261" cy="1512168"/>
            <a:chOff x="3467706" y="3789040"/>
            <a:chExt cx="2340261" cy="1512168"/>
          </a:xfrm>
        </p:grpSpPr>
        <p:sp>
          <p:nvSpPr>
            <p:cNvPr id="2" name="Rectángulo 1"/>
            <p:cNvSpPr/>
            <p:nvPr/>
          </p:nvSpPr>
          <p:spPr>
            <a:xfrm>
              <a:off x="3467706" y="3789040"/>
              <a:ext cx="2340261" cy="151216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Imagen 24"/>
            <p:cNvPicPr>
              <a:picLocks noChangeAspect="1"/>
            </p:cNvPicPr>
            <p:nvPr/>
          </p:nvPicPr>
          <p:blipFill rotWithShape="1">
            <a:blip r:embed="rId6"/>
            <a:srcRect t="11065" r="40304" b="23987"/>
            <a:stretch/>
          </p:blipFill>
          <p:spPr>
            <a:xfrm>
              <a:off x="3514725" y="3861048"/>
              <a:ext cx="2210222" cy="576064"/>
            </a:xfrm>
            <a:prstGeom prst="rect">
              <a:avLst/>
            </a:prstGeom>
            <a:ln w="12700">
              <a:solidFill>
                <a:schemeClr val="bg1"/>
              </a:solidFill>
            </a:ln>
          </p:spPr>
        </p:pic>
        <p:pic>
          <p:nvPicPr>
            <p:cNvPr id="26" name="Imagen 25"/>
            <p:cNvPicPr>
              <a:picLocks noChangeAspect="1"/>
            </p:cNvPicPr>
            <p:nvPr/>
          </p:nvPicPr>
          <p:blipFill rotWithShape="1">
            <a:blip r:embed="rId6"/>
            <a:srcRect l="59973"/>
            <a:stretch/>
          </p:blipFill>
          <p:spPr>
            <a:xfrm>
              <a:off x="4246580" y="4369523"/>
              <a:ext cx="1481996" cy="886958"/>
            </a:xfrm>
            <a:prstGeom prst="rect">
              <a:avLst/>
            </a:prstGeom>
            <a:ln w="12700">
              <a:solidFill>
                <a:schemeClr val="bg1"/>
              </a:solidFill>
            </a:ln>
          </p:spPr>
        </p:pic>
      </p:gr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16</a:t>
            </a:fld>
            <a:endParaRPr lang="es-ES"/>
          </a:p>
        </p:txBody>
      </p:sp>
      <p:sp>
        <p:nvSpPr>
          <p:cNvPr id="7" name="Rectángulo 6"/>
          <p:cNvSpPr/>
          <p:nvPr/>
        </p:nvSpPr>
        <p:spPr>
          <a:xfrm>
            <a:off x="4007768" y="4407495"/>
            <a:ext cx="359394"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a:t>
            </a:r>
          </a:p>
        </p:txBody>
      </p:sp>
      <p:pic>
        <p:nvPicPr>
          <p:cNvPr id="28" name="Picture 1">
            <a:extLst>
              <a:ext uri="{FF2B5EF4-FFF2-40B4-BE49-F238E27FC236}">
                <a16:creationId xmlns:a16="http://schemas.microsoft.com/office/drawing/2014/main" id="{19BECECF-F5F8-2946-B9D7-812CEE40DAB2}"/>
              </a:ext>
            </a:extLst>
          </p:cNvPr>
          <p:cNvPicPr>
            <a:picLocks noChangeAspect="1"/>
          </p:cNvPicPr>
          <p:nvPr/>
        </p:nvPicPr>
        <p:blipFill rotWithShape="1">
          <a:blip r:embed="rId7"/>
          <a:srcRect l="68143" t="36622" r="6010" b="20612"/>
          <a:stretch/>
        </p:blipFill>
        <p:spPr>
          <a:xfrm>
            <a:off x="6384032" y="4115646"/>
            <a:ext cx="2164695" cy="607444"/>
          </a:xfrm>
          <a:prstGeom prst="rect">
            <a:avLst/>
          </a:prstGeom>
        </p:spPr>
      </p:pic>
      <p:pic>
        <p:nvPicPr>
          <p:cNvPr id="30" name="Picture 12">
            <a:extLst>
              <a:ext uri="{FF2B5EF4-FFF2-40B4-BE49-F238E27FC236}">
                <a16:creationId xmlns:a16="http://schemas.microsoft.com/office/drawing/2014/main" id="{77C06054-F54A-E24E-B527-1ABBF40C2211}"/>
              </a:ext>
            </a:extLst>
          </p:cNvPr>
          <p:cNvPicPr>
            <a:picLocks noChangeAspect="1"/>
          </p:cNvPicPr>
          <p:nvPr/>
        </p:nvPicPr>
        <p:blipFill rotWithShape="1">
          <a:blip r:embed="rId8"/>
          <a:srcRect l="31240" t="11081" r="12529"/>
          <a:stretch/>
        </p:blipFill>
        <p:spPr>
          <a:xfrm>
            <a:off x="479191" y="3897133"/>
            <a:ext cx="2304441" cy="1044035"/>
          </a:xfrm>
          <a:prstGeom prst="rect">
            <a:avLst/>
          </a:prstGeom>
          <a:ln>
            <a:solidFill>
              <a:schemeClr val="tx1"/>
            </a:solidFill>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BECECF-F5F8-2946-B9D7-812CEE40DAB2}"/>
              </a:ext>
            </a:extLst>
          </p:cNvPr>
          <p:cNvPicPr>
            <a:picLocks noChangeAspect="1"/>
          </p:cNvPicPr>
          <p:nvPr/>
        </p:nvPicPr>
        <p:blipFill>
          <a:blip r:embed="rId2"/>
          <a:stretch>
            <a:fillRect/>
          </a:stretch>
        </p:blipFill>
        <p:spPr>
          <a:xfrm>
            <a:off x="574431" y="1393315"/>
            <a:ext cx="6128990" cy="1039477"/>
          </a:xfrm>
          <a:prstGeom prst="rect">
            <a:avLst/>
          </a:prstGeom>
        </p:spPr>
      </p:pic>
      <p:sp>
        <p:nvSpPr>
          <p:cNvPr id="268290" name="Rectangle 2"/>
          <p:cNvSpPr>
            <a:spLocks noGrp="1" noChangeArrowheads="1"/>
          </p:cNvSpPr>
          <p:nvPr>
            <p:ph type="title"/>
          </p:nvPr>
        </p:nvSpPr>
        <p:spPr/>
        <p:txBody>
          <a:bodyPr/>
          <a:lstStyle/>
          <a:p>
            <a:pPr>
              <a:defRPr/>
            </a:pPr>
            <a:r>
              <a:rPr lang="en-US" dirty="0"/>
              <a:t>Axion-photon coupling</a:t>
            </a:r>
          </a:p>
        </p:txBody>
      </p:sp>
      <p:sp>
        <p:nvSpPr>
          <p:cNvPr id="268291" name="Rectangle 3"/>
          <p:cNvSpPr>
            <a:spLocks noGrp="1" noChangeArrowheads="1"/>
          </p:cNvSpPr>
          <p:nvPr>
            <p:ph type="body" idx="1"/>
          </p:nvPr>
        </p:nvSpPr>
        <p:spPr>
          <a:xfrm>
            <a:off x="7464152" y="1989336"/>
            <a:ext cx="4040088" cy="863600"/>
          </a:xfrm>
        </p:spPr>
        <p:txBody>
          <a:bodyPr/>
          <a:lstStyle/>
          <a:p>
            <a:pPr eaLnBrk="1" hangingPunct="1">
              <a:defRPr/>
            </a:pPr>
            <a:r>
              <a:rPr lang="en-US" sz="2000" dirty="0"/>
              <a:t>It contains both a </a:t>
            </a:r>
            <a:r>
              <a:rPr lang="en-US" sz="2000" dirty="0">
                <a:solidFill>
                  <a:srgbClr val="0070C0"/>
                </a:solidFill>
              </a:rPr>
              <a:t>model-independent</a:t>
            </a:r>
            <a:r>
              <a:rPr lang="en-US" sz="2000" dirty="0"/>
              <a:t> contribution and a </a:t>
            </a:r>
            <a:r>
              <a:rPr lang="en-US" sz="2000" dirty="0">
                <a:solidFill>
                  <a:srgbClr val="00B050"/>
                </a:solidFill>
              </a:rPr>
              <a:t>model–dependent </a:t>
            </a:r>
            <a:r>
              <a:rPr lang="en-US" sz="2000" dirty="0"/>
              <a:t>one. </a:t>
            </a:r>
          </a:p>
          <a:p>
            <a:pPr eaLnBrk="1" hangingPunct="1">
              <a:defRPr/>
            </a:pPr>
            <a:endParaRPr lang="en-US" sz="2800" dirty="0">
              <a:latin typeface="Arial Rounded MT Bold" pitchFamily="34" charset="0"/>
            </a:endParaRPr>
          </a:p>
        </p:txBody>
      </p:sp>
      <p:pic>
        <p:nvPicPr>
          <p:cNvPr id="66567" name="Picture 4"/>
          <p:cNvPicPr>
            <a:picLocks noChangeAspect="1" noChangeArrowheads="1"/>
          </p:cNvPicPr>
          <p:nvPr/>
        </p:nvPicPr>
        <p:blipFill>
          <a:blip r:embed="rId3" cstate="print"/>
          <a:srcRect l="23438" t="14583" r="13281" b="20833"/>
          <a:stretch>
            <a:fillRect/>
          </a:stretch>
        </p:blipFill>
        <p:spPr bwMode="auto">
          <a:xfrm>
            <a:off x="1487488" y="4163949"/>
            <a:ext cx="2044746" cy="1696914"/>
          </a:xfrm>
          <a:prstGeom prst="rect">
            <a:avLst/>
          </a:prstGeom>
          <a:noFill/>
          <a:ln w="19050">
            <a:solidFill>
              <a:srgbClr val="A50021"/>
            </a:solidFill>
            <a:miter lim="800000"/>
            <a:headEnd/>
            <a:tailEnd/>
          </a:ln>
        </p:spPr>
      </p:pic>
      <p:pic>
        <p:nvPicPr>
          <p:cNvPr id="3" name="Picture 2">
            <a:extLst>
              <a:ext uri="{FF2B5EF4-FFF2-40B4-BE49-F238E27FC236}">
                <a16:creationId xmlns:a16="http://schemas.microsoft.com/office/drawing/2014/main" id="{CE843F8B-83C9-5543-9A50-019F9F686361}"/>
              </a:ext>
            </a:extLst>
          </p:cNvPr>
          <p:cNvPicPr>
            <a:picLocks noChangeAspect="1"/>
          </p:cNvPicPr>
          <p:nvPr/>
        </p:nvPicPr>
        <p:blipFill>
          <a:blip r:embed="rId4"/>
          <a:stretch>
            <a:fillRect/>
          </a:stretch>
        </p:blipFill>
        <p:spPr>
          <a:xfrm>
            <a:off x="2811029" y="2594082"/>
            <a:ext cx="2537204" cy="1134522"/>
          </a:xfrm>
          <a:prstGeom prst="rect">
            <a:avLst/>
          </a:prstGeom>
        </p:spPr>
      </p:pic>
      <p:pic>
        <p:nvPicPr>
          <p:cNvPr id="4" name="Picture 3">
            <a:extLst>
              <a:ext uri="{FF2B5EF4-FFF2-40B4-BE49-F238E27FC236}">
                <a16:creationId xmlns:a16="http://schemas.microsoft.com/office/drawing/2014/main" id="{0562EADE-E77C-7745-97A4-9A59A635E05F}"/>
              </a:ext>
            </a:extLst>
          </p:cNvPr>
          <p:cNvPicPr>
            <a:picLocks noChangeAspect="1"/>
          </p:cNvPicPr>
          <p:nvPr/>
        </p:nvPicPr>
        <p:blipFill>
          <a:blip r:embed="rId5"/>
          <a:stretch>
            <a:fillRect/>
          </a:stretch>
        </p:blipFill>
        <p:spPr>
          <a:xfrm>
            <a:off x="4476655" y="3567913"/>
            <a:ext cx="6353324" cy="1103581"/>
          </a:xfrm>
          <a:prstGeom prst="rect">
            <a:avLst/>
          </a:prstGeom>
        </p:spPr>
      </p:pic>
      <p:sp>
        <p:nvSpPr>
          <p:cNvPr id="5" name="Arc 4">
            <a:extLst>
              <a:ext uri="{FF2B5EF4-FFF2-40B4-BE49-F238E27FC236}">
                <a16:creationId xmlns:a16="http://schemas.microsoft.com/office/drawing/2014/main" id="{CED23C8E-5BEE-8F40-9803-0CE270E3CDF8}"/>
              </a:ext>
            </a:extLst>
          </p:cNvPr>
          <p:cNvSpPr/>
          <p:nvPr/>
        </p:nvSpPr>
        <p:spPr>
          <a:xfrm rot="12198235">
            <a:off x="2731446" y="1088182"/>
            <a:ext cx="976176" cy="2099474"/>
          </a:xfrm>
          <a:custGeom>
            <a:avLst/>
            <a:gdLst>
              <a:gd name="connsiteX0" fmla="*/ 488088 w 976176"/>
              <a:gd name="connsiteY0" fmla="*/ 0 h 2099474"/>
              <a:gd name="connsiteX1" fmla="*/ 976176 w 976176"/>
              <a:gd name="connsiteY1" fmla="*/ 1049737 h 2099474"/>
              <a:gd name="connsiteX2" fmla="*/ 488088 w 976176"/>
              <a:gd name="connsiteY2" fmla="*/ 1049737 h 2099474"/>
              <a:gd name="connsiteX3" fmla="*/ 488088 w 976176"/>
              <a:gd name="connsiteY3" fmla="*/ 524869 h 2099474"/>
              <a:gd name="connsiteX4" fmla="*/ 488088 w 976176"/>
              <a:gd name="connsiteY4" fmla="*/ 0 h 2099474"/>
              <a:gd name="connsiteX0" fmla="*/ 488088 w 976176"/>
              <a:gd name="connsiteY0" fmla="*/ 0 h 2099474"/>
              <a:gd name="connsiteX1" fmla="*/ 976176 w 976176"/>
              <a:gd name="connsiteY1" fmla="*/ 1049737 h 2099474"/>
            </a:gdLst>
            <a:ahLst/>
            <a:cxnLst>
              <a:cxn ang="0">
                <a:pos x="connsiteX0" y="connsiteY0"/>
              </a:cxn>
              <a:cxn ang="0">
                <a:pos x="connsiteX1" y="connsiteY1"/>
              </a:cxn>
            </a:cxnLst>
            <a:rect l="l" t="t" r="r" b="b"/>
            <a:pathLst>
              <a:path w="976176" h="2099474" stroke="0" extrusionOk="0">
                <a:moveTo>
                  <a:pt x="488088" y="0"/>
                </a:moveTo>
                <a:cubicBezTo>
                  <a:pt x="851150" y="35214"/>
                  <a:pt x="935008" y="412850"/>
                  <a:pt x="976176" y="1049737"/>
                </a:cubicBezTo>
                <a:cubicBezTo>
                  <a:pt x="844762" y="1098024"/>
                  <a:pt x="692633" y="1026116"/>
                  <a:pt x="488088" y="1049737"/>
                </a:cubicBezTo>
                <a:cubicBezTo>
                  <a:pt x="458863" y="815449"/>
                  <a:pt x="536440" y="685615"/>
                  <a:pt x="488088" y="524869"/>
                </a:cubicBezTo>
                <a:cubicBezTo>
                  <a:pt x="439736" y="364123"/>
                  <a:pt x="493087" y="206418"/>
                  <a:pt x="488088" y="0"/>
                </a:cubicBezTo>
                <a:close/>
              </a:path>
              <a:path w="976176" h="2099474" fill="none" extrusionOk="0">
                <a:moveTo>
                  <a:pt x="488088" y="0"/>
                </a:moveTo>
                <a:cubicBezTo>
                  <a:pt x="760387" y="80714"/>
                  <a:pt x="986861" y="433334"/>
                  <a:pt x="976176" y="1049737"/>
                </a:cubicBezTo>
              </a:path>
            </a:pathLst>
          </a:custGeom>
          <a:ln>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
        <p:nvSpPr>
          <p:cNvPr id="19" name="Arc 18">
            <a:extLst>
              <a:ext uri="{FF2B5EF4-FFF2-40B4-BE49-F238E27FC236}">
                <a16:creationId xmlns:a16="http://schemas.microsoft.com/office/drawing/2014/main" id="{115DB7D7-DFF5-C14F-A490-AC978DE89254}"/>
              </a:ext>
            </a:extLst>
          </p:cNvPr>
          <p:cNvSpPr/>
          <p:nvPr/>
        </p:nvSpPr>
        <p:spPr>
          <a:xfrm rot="12198235">
            <a:off x="4434997" y="2394317"/>
            <a:ext cx="1080556" cy="1807960"/>
          </a:xfrm>
          <a:custGeom>
            <a:avLst/>
            <a:gdLst>
              <a:gd name="connsiteX0" fmla="*/ 540278 w 1080556"/>
              <a:gd name="connsiteY0" fmla="*/ 0 h 1807960"/>
              <a:gd name="connsiteX1" fmla="*/ 1080556 w 1080556"/>
              <a:gd name="connsiteY1" fmla="*/ 903980 h 1807960"/>
              <a:gd name="connsiteX2" fmla="*/ 540278 w 1080556"/>
              <a:gd name="connsiteY2" fmla="*/ 903980 h 1807960"/>
              <a:gd name="connsiteX3" fmla="*/ 540278 w 1080556"/>
              <a:gd name="connsiteY3" fmla="*/ 451990 h 1807960"/>
              <a:gd name="connsiteX4" fmla="*/ 540278 w 1080556"/>
              <a:gd name="connsiteY4" fmla="*/ 0 h 1807960"/>
              <a:gd name="connsiteX0" fmla="*/ 540278 w 1080556"/>
              <a:gd name="connsiteY0" fmla="*/ 0 h 1807960"/>
              <a:gd name="connsiteX1" fmla="*/ 1080556 w 1080556"/>
              <a:gd name="connsiteY1" fmla="*/ 903980 h 1807960"/>
            </a:gdLst>
            <a:ahLst/>
            <a:cxnLst>
              <a:cxn ang="0">
                <a:pos x="connsiteX0" y="connsiteY0"/>
              </a:cxn>
              <a:cxn ang="0">
                <a:pos x="connsiteX1" y="connsiteY1"/>
              </a:cxn>
            </a:cxnLst>
            <a:rect l="l" t="t" r="r" b="b"/>
            <a:pathLst>
              <a:path w="1080556" h="1807960" stroke="0" extrusionOk="0">
                <a:moveTo>
                  <a:pt x="540278" y="0"/>
                </a:moveTo>
                <a:cubicBezTo>
                  <a:pt x="924696" y="32402"/>
                  <a:pt x="1008313" y="304467"/>
                  <a:pt x="1080556" y="903980"/>
                </a:cubicBezTo>
                <a:cubicBezTo>
                  <a:pt x="938433" y="940458"/>
                  <a:pt x="667437" y="902049"/>
                  <a:pt x="540278" y="903980"/>
                </a:cubicBezTo>
                <a:cubicBezTo>
                  <a:pt x="504040" y="793651"/>
                  <a:pt x="590194" y="631544"/>
                  <a:pt x="540278" y="451990"/>
                </a:cubicBezTo>
                <a:cubicBezTo>
                  <a:pt x="490362" y="272436"/>
                  <a:pt x="558533" y="175251"/>
                  <a:pt x="540278" y="0"/>
                </a:cubicBezTo>
                <a:close/>
              </a:path>
              <a:path w="1080556" h="1807960" fill="none" extrusionOk="0">
                <a:moveTo>
                  <a:pt x="540278" y="0"/>
                </a:moveTo>
                <a:cubicBezTo>
                  <a:pt x="842376" y="109505"/>
                  <a:pt x="1111100" y="299961"/>
                  <a:pt x="1080556" y="903980"/>
                </a:cubicBezTo>
              </a:path>
            </a:pathLst>
          </a:custGeom>
          <a:ln>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
        <p:nvSpPr>
          <p:cNvPr id="20" name="Marcador de fecha 3">
            <a:extLst>
              <a:ext uri="{FF2B5EF4-FFF2-40B4-BE49-F238E27FC236}">
                <a16:creationId xmlns:a16="http://schemas.microsoft.com/office/drawing/2014/main" id="{E6CADA78-AA87-014D-BD87-247903B7AC93}"/>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1" name="Marcador de pie de página 4">
            <a:extLst>
              <a:ext uri="{FF2B5EF4-FFF2-40B4-BE49-F238E27FC236}">
                <a16:creationId xmlns:a16="http://schemas.microsoft.com/office/drawing/2014/main" id="{A843CF13-F11C-5148-9BF2-05532CB78275}"/>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2" name="Marcador de número de diapositiva 5">
            <a:extLst>
              <a:ext uri="{FF2B5EF4-FFF2-40B4-BE49-F238E27FC236}">
                <a16:creationId xmlns:a16="http://schemas.microsoft.com/office/drawing/2014/main" id="{652C8B9E-3827-5441-A966-CBFB6C94B59D}"/>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17</a:t>
            </a:fld>
            <a:endParaRPr lang="es-ES"/>
          </a:p>
        </p:txBody>
      </p:sp>
      <p:pic>
        <p:nvPicPr>
          <p:cNvPr id="12" name="Graphic 11" descr="Arrow anti-clockwise curve">
            <a:extLst>
              <a:ext uri="{FF2B5EF4-FFF2-40B4-BE49-F238E27FC236}">
                <a16:creationId xmlns:a16="http://schemas.microsoft.com/office/drawing/2014/main" id="{38606366-4E7B-9E4D-9D99-7058F8A4DF2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3230378">
            <a:off x="8705911" y="3237911"/>
            <a:ext cx="560247" cy="560247"/>
          </a:xfrm>
          <a:prstGeom prst="rect">
            <a:avLst/>
          </a:prstGeom>
        </p:spPr>
      </p:pic>
      <p:pic>
        <p:nvPicPr>
          <p:cNvPr id="29" name="Graphic 28" descr="Arrow anti-clockwise curve">
            <a:extLst>
              <a:ext uri="{FF2B5EF4-FFF2-40B4-BE49-F238E27FC236}">
                <a16:creationId xmlns:a16="http://schemas.microsoft.com/office/drawing/2014/main" id="{7F0769E5-DFF8-7B4A-B403-22BE2AFC14F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3230378">
            <a:off x="9597403" y="3390311"/>
            <a:ext cx="560247" cy="560247"/>
          </a:xfrm>
          <a:prstGeom prst="rect">
            <a:avLst/>
          </a:prstGeom>
        </p:spPr>
      </p:pic>
      <p:pic>
        <p:nvPicPr>
          <p:cNvPr id="1030" name="Picture 6">
            <a:extLst>
              <a:ext uri="{FF2B5EF4-FFF2-40B4-BE49-F238E27FC236}">
                <a16:creationId xmlns:a16="http://schemas.microsoft.com/office/drawing/2014/main" id="{F6C03D27-F514-C948-A3DF-BE666A73D4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91097" y="5238970"/>
            <a:ext cx="2490131" cy="6972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6EDCFFB-659E-844D-B1AE-D0E9571466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26261" y="5269554"/>
            <a:ext cx="1584176" cy="6442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42606C1-9643-A14B-BBB8-4F4664118087}"/>
              </a:ext>
            </a:extLst>
          </p:cNvPr>
          <p:cNvSpPr/>
          <p:nvPr/>
        </p:nvSpPr>
        <p:spPr>
          <a:xfrm>
            <a:off x="5829099" y="5013176"/>
            <a:ext cx="5675141" cy="1080120"/>
          </a:xfrm>
          <a:prstGeom prst="rect">
            <a:avLst/>
          </a:prstGeom>
          <a:noFill/>
          <a:ln>
            <a:solidFill>
              <a:srgbClr val="FF0000"/>
            </a:solidFill>
            <a:prstDash val="sysDash"/>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defRPr/>
            </a:pPr>
            <a:r>
              <a:rPr lang="en-US" dirty="0"/>
              <a:t>The “models band”</a:t>
            </a:r>
          </a:p>
        </p:txBody>
      </p:sp>
      <p:sp>
        <p:nvSpPr>
          <p:cNvPr id="268291" name="Rectangle 3"/>
          <p:cNvSpPr>
            <a:spLocks noGrp="1" noChangeArrowheads="1"/>
          </p:cNvSpPr>
          <p:nvPr>
            <p:ph type="body" idx="1"/>
          </p:nvPr>
        </p:nvSpPr>
        <p:spPr>
          <a:xfrm>
            <a:off x="609600" y="1538297"/>
            <a:ext cx="4040088" cy="1814185"/>
          </a:xfrm>
        </p:spPr>
        <p:txBody>
          <a:bodyPr/>
          <a:lstStyle/>
          <a:p>
            <a:pPr eaLnBrk="1" hangingPunct="1">
              <a:defRPr/>
            </a:pPr>
            <a:r>
              <a:rPr lang="en-US" sz="2000" dirty="0"/>
              <a:t>For a given model, </a:t>
            </a:r>
            <a:r>
              <a:rPr lang="en-US" sz="2000" i="1" dirty="0" err="1">
                <a:latin typeface="Times" pitchFamily="2" charset="0"/>
              </a:rPr>
              <a:t>g</a:t>
            </a:r>
            <a:r>
              <a:rPr lang="en-US" sz="2000" i="1" baseline="-25000" dirty="0" err="1">
                <a:latin typeface="Times" pitchFamily="2" charset="0"/>
              </a:rPr>
              <a:t>A</a:t>
            </a:r>
            <a:r>
              <a:rPr lang="en-US" sz="2000" i="1" baseline="-25000" dirty="0" err="1">
                <a:latin typeface="Symbol" pitchFamily="2" charset="2"/>
              </a:rPr>
              <a:t>g</a:t>
            </a:r>
            <a:r>
              <a:rPr lang="en-US" sz="2000" dirty="0"/>
              <a:t> is proportional to </a:t>
            </a:r>
            <a:r>
              <a:rPr lang="en-US" sz="2000" i="1" dirty="0">
                <a:latin typeface="Times" pitchFamily="2" charset="0"/>
              </a:rPr>
              <a:t>m</a:t>
            </a:r>
            <a:r>
              <a:rPr lang="en-US" sz="2000" i="1" baseline="-25000" dirty="0">
                <a:latin typeface="Times" pitchFamily="2" charset="0"/>
              </a:rPr>
              <a:t>a</a:t>
            </a:r>
            <a:r>
              <a:rPr lang="en-US" sz="2000" dirty="0"/>
              <a:t>. </a:t>
            </a:r>
          </a:p>
          <a:p>
            <a:pPr eaLnBrk="1" hangingPunct="1">
              <a:defRPr/>
            </a:pPr>
            <a:r>
              <a:rPr lang="en-US" sz="2000" dirty="0"/>
              <a:t>Under rather general assumptions:</a:t>
            </a:r>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r>
              <a:rPr lang="en-US" sz="2000" dirty="0"/>
              <a:t>This fixes a yellow band where QCD axions are typically expected</a:t>
            </a:r>
          </a:p>
          <a:p>
            <a:pPr eaLnBrk="1" hangingPunct="1">
              <a:defRPr/>
            </a:pPr>
            <a:endParaRPr lang="en-US" sz="2000" dirty="0">
              <a:latin typeface="Arial Rounded MT Bold" pitchFamily="34" charset="0"/>
            </a:endParaRPr>
          </a:p>
          <a:p>
            <a:pPr eaLnBrk="1" hangingPunct="1">
              <a:defRPr/>
            </a:pPr>
            <a:endParaRPr lang="en-US" sz="2800" dirty="0">
              <a:latin typeface="Arial Rounded MT Bold" pitchFamily="34" charset="0"/>
            </a:endParaRPr>
          </a:p>
        </p:txBody>
      </p:sp>
      <p:sp>
        <p:nvSpPr>
          <p:cNvPr id="20" name="Marcador de fecha 3">
            <a:extLst>
              <a:ext uri="{FF2B5EF4-FFF2-40B4-BE49-F238E27FC236}">
                <a16:creationId xmlns:a16="http://schemas.microsoft.com/office/drawing/2014/main" id="{E6CADA78-AA87-014D-BD87-247903B7AC93}"/>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1" name="Marcador de pie de página 4">
            <a:extLst>
              <a:ext uri="{FF2B5EF4-FFF2-40B4-BE49-F238E27FC236}">
                <a16:creationId xmlns:a16="http://schemas.microsoft.com/office/drawing/2014/main" id="{A843CF13-F11C-5148-9BF2-05532CB78275}"/>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2" name="Marcador de número de diapositiva 5">
            <a:extLst>
              <a:ext uri="{FF2B5EF4-FFF2-40B4-BE49-F238E27FC236}">
                <a16:creationId xmlns:a16="http://schemas.microsoft.com/office/drawing/2014/main" id="{652C8B9E-3827-5441-A966-CBFB6C94B59D}"/>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18</a:t>
            </a:fld>
            <a:endParaRPr lang="es-ES"/>
          </a:p>
        </p:txBody>
      </p:sp>
      <p:pic>
        <p:nvPicPr>
          <p:cNvPr id="2050" name="Picture 2">
            <a:extLst>
              <a:ext uri="{FF2B5EF4-FFF2-40B4-BE49-F238E27FC236}">
                <a16:creationId xmlns:a16="http://schemas.microsoft.com/office/drawing/2014/main" id="{752A4A46-AC42-F34B-99F9-A64EB227F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000" y="3069215"/>
            <a:ext cx="1784297" cy="71956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B1B3725-9F8A-FD42-BE4C-6E5477CE0A4A}"/>
              </a:ext>
            </a:extLst>
          </p:cNvPr>
          <p:cNvPicPr>
            <a:picLocks noChangeAspect="1"/>
          </p:cNvPicPr>
          <p:nvPr/>
        </p:nvPicPr>
        <p:blipFill>
          <a:blip r:embed="rId3"/>
          <a:stretch>
            <a:fillRect/>
          </a:stretch>
        </p:blipFill>
        <p:spPr>
          <a:xfrm>
            <a:off x="4756551" y="1427813"/>
            <a:ext cx="6539698" cy="4865085"/>
          </a:xfrm>
          <a:prstGeom prst="rect">
            <a:avLst/>
          </a:prstGeom>
        </p:spPr>
      </p:pic>
      <p:sp>
        <p:nvSpPr>
          <p:cNvPr id="23" name="Rectangle 22">
            <a:extLst>
              <a:ext uri="{FF2B5EF4-FFF2-40B4-BE49-F238E27FC236}">
                <a16:creationId xmlns:a16="http://schemas.microsoft.com/office/drawing/2014/main" id="{18CB07D4-1F50-3E49-A979-5544A78B6B69}"/>
              </a:ext>
            </a:extLst>
          </p:cNvPr>
          <p:cNvSpPr/>
          <p:nvPr/>
        </p:nvSpPr>
        <p:spPr>
          <a:xfrm>
            <a:off x="695403" y="5213807"/>
            <a:ext cx="4320478" cy="830997"/>
          </a:xfrm>
          <a:prstGeom prst="rect">
            <a:avLst/>
          </a:prstGeom>
        </p:spPr>
        <p:txBody>
          <a:bodyPr wrap="square">
            <a:spAutoFit/>
          </a:bodyPr>
          <a:lstStyle/>
          <a:p>
            <a:r>
              <a:rPr lang="en-US" sz="1600" b="0" dirty="0">
                <a:solidFill>
                  <a:srgbClr val="00B050"/>
                </a:solidFill>
                <a:latin typeface="Arial Rounded MT Bold" pitchFamily="34" charset="0"/>
              </a:rPr>
              <a:t>Note: however, more contrived modelling allows to bypass this constrain (axions outside the band are possible)</a:t>
            </a:r>
            <a:endParaRPr lang="en-ES" sz="1600" i="1" baseline="-25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05434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dirty="0"/>
              <a:t>Axions </a:t>
            </a:r>
            <a:r>
              <a:rPr lang="en-US" noProof="0" dirty="0"/>
              <a:t>beyond the “band”</a:t>
            </a:r>
            <a:endParaRPr lang="en-US" sz="4800" noProof="0" dirty="0"/>
          </a:p>
        </p:txBody>
      </p: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960" y="1268760"/>
            <a:ext cx="6187301" cy="466659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 name="2 Marcador de contenido"/>
          <p:cNvSpPr>
            <a:spLocks noGrp="1"/>
          </p:cNvSpPr>
          <p:nvPr>
            <p:ph idx="1"/>
          </p:nvPr>
        </p:nvSpPr>
        <p:spPr>
          <a:xfrm>
            <a:off x="767408" y="1628800"/>
            <a:ext cx="4968552" cy="4207768"/>
          </a:xfrm>
        </p:spPr>
        <p:txBody>
          <a:bodyPr/>
          <a:lstStyle/>
          <a:p>
            <a:r>
              <a:rPr lang="en-US" sz="2000" noProof="0" dirty="0"/>
              <a:t>Conventional QCD axion models lie on the “yellow band” </a:t>
            </a:r>
          </a:p>
          <a:p>
            <a:pPr lvl="1"/>
            <a:r>
              <a:rPr lang="en-US" sz="1600" dirty="0"/>
              <a:t>KSVZ, DSFZ benchmarks</a:t>
            </a:r>
            <a:endParaRPr lang="en-US" sz="1600" noProof="0" dirty="0"/>
          </a:p>
          <a:p>
            <a:r>
              <a:rPr lang="en-US" sz="2000" dirty="0"/>
              <a:t>Outside the band typically ALPs</a:t>
            </a:r>
          </a:p>
          <a:p>
            <a:endParaRPr lang="en-US" sz="2000" noProof="0" dirty="0"/>
          </a:p>
          <a:p>
            <a:r>
              <a:rPr lang="en-US" sz="2000" dirty="0">
                <a:solidFill>
                  <a:srgbClr val="FF0000"/>
                </a:solidFill>
              </a:rPr>
              <a:t>BUT</a:t>
            </a:r>
            <a:r>
              <a:rPr lang="en-US" sz="2000" dirty="0"/>
              <a:t> a</a:t>
            </a:r>
            <a:r>
              <a:rPr lang="en-US" sz="2000" noProof="0" dirty="0"/>
              <a:t> lot of “model building” activity in recent years, leading to QCD axion models outside the conventional band…</a:t>
            </a:r>
          </a:p>
          <a:p>
            <a:pPr lvl="1"/>
            <a:r>
              <a:rPr lang="en-US" sz="1600" dirty="0"/>
              <a:t>Normally populating higher g</a:t>
            </a:r>
            <a:r>
              <a:rPr lang="en-US" sz="1600" baseline="-25000" dirty="0"/>
              <a:t>a</a:t>
            </a:r>
            <a:r>
              <a:rPr lang="en-US" sz="1600" baseline="-25000" dirty="0">
                <a:latin typeface="Symbol" panose="05050102010706020507" pitchFamily="18" charset="2"/>
              </a:rPr>
              <a:t>g</a:t>
            </a:r>
            <a:r>
              <a:rPr lang="en-US" sz="1600" dirty="0"/>
              <a:t>. </a:t>
            </a:r>
          </a:p>
          <a:p>
            <a:pPr lvl="1"/>
            <a:r>
              <a:rPr lang="en-US" sz="1600" dirty="0"/>
              <a:t>Very interesting for experiments!</a:t>
            </a:r>
            <a:endParaRPr lang="en-US" sz="1600" noProof="0" dirty="0"/>
          </a:p>
          <a:p>
            <a:endParaRPr lang="en-US" sz="2000" noProof="0" dirty="0">
              <a:latin typeface="Arial Rounded MT Bold" pitchFamily="34" charset="0"/>
            </a:endParaRPr>
          </a:p>
        </p:txBody>
      </p:sp>
      <p:sp>
        <p:nvSpPr>
          <p:cNvPr id="18" name="12 Rectángulo">
            <a:extLst>
              <a:ext uri="{FF2B5EF4-FFF2-40B4-BE49-F238E27FC236}">
                <a16:creationId xmlns:a16="http://schemas.microsoft.com/office/drawing/2014/main" id="{A1534FC6-37A8-DC4D-B205-15F83329370B}"/>
              </a:ext>
            </a:extLst>
          </p:cNvPr>
          <p:cNvSpPr/>
          <p:nvPr/>
        </p:nvSpPr>
        <p:spPr>
          <a:xfrm>
            <a:off x="8757436" y="5977331"/>
            <a:ext cx="2883179" cy="2616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s-ES" sz="1100" b="0" dirty="0">
                <a:latin typeface="Arial Rounded MT Bold" panose="020F0704030504030204" pitchFamily="34" charset="77"/>
              </a:rPr>
              <a:t>P. </a:t>
            </a:r>
            <a:r>
              <a:rPr lang="es-ES" sz="1100" b="0" dirty="0" err="1">
                <a:latin typeface="Arial Rounded MT Bold" panose="020F0704030504030204" pitchFamily="34" charset="77"/>
              </a:rPr>
              <a:t>Agrawal</a:t>
            </a:r>
            <a:r>
              <a:rPr lang="es-ES" sz="1100" b="0" dirty="0">
                <a:latin typeface="Arial Rounded MT Bold" panose="020F0704030504030204" pitchFamily="34" charset="77"/>
              </a:rPr>
              <a:t>, ESPP 2019 Granada</a:t>
            </a:r>
            <a:r>
              <a:rPr lang="es-ES" sz="1100" dirty="0">
                <a:latin typeface="Arial Rounded MT Bold" panose="020F0704030504030204" pitchFamily="34" charset="77"/>
              </a:rPr>
              <a:t> </a:t>
            </a:r>
            <a:endParaRPr lang="es-ES" sz="1100" b="0" dirty="0">
              <a:latin typeface="Arial Rounded MT Bold" panose="020F0704030504030204" pitchFamily="34" charset="77"/>
            </a:endParaRPr>
          </a:p>
        </p:txBody>
      </p:sp>
      <p:sp>
        <p:nvSpPr>
          <p:cNvPr id="9" name="Flecha derecha 8"/>
          <p:cNvSpPr/>
          <p:nvPr/>
        </p:nvSpPr>
        <p:spPr>
          <a:xfrm>
            <a:off x="5663952" y="4293096"/>
            <a:ext cx="43204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rcador de fecha 3">
            <a:extLst>
              <a:ext uri="{FF2B5EF4-FFF2-40B4-BE49-F238E27FC236}">
                <a16:creationId xmlns:a16="http://schemas.microsoft.com/office/drawing/2014/main" id="{D49D346D-7C79-D841-9E8C-8BF0197313E2}"/>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1" name="Marcador de pie de página 4">
            <a:extLst>
              <a:ext uri="{FF2B5EF4-FFF2-40B4-BE49-F238E27FC236}">
                <a16:creationId xmlns:a16="http://schemas.microsoft.com/office/drawing/2014/main" id="{5ECC1505-1E68-6845-B1B4-0EA70DE5A513}"/>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12" name="Marcador de número de diapositiva 5">
            <a:extLst>
              <a:ext uri="{FF2B5EF4-FFF2-40B4-BE49-F238E27FC236}">
                <a16:creationId xmlns:a16="http://schemas.microsoft.com/office/drawing/2014/main" id="{EF539520-ECAB-2544-A0CC-1B891E5AD0DC}"/>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19</a:t>
            </a:fld>
            <a:endParaRPr lang="es-ES"/>
          </a:p>
        </p:txBody>
      </p:sp>
    </p:spTree>
    <p:extLst>
      <p:ext uri="{BB962C8B-B14F-4D97-AF65-F5344CB8AC3E}">
        <p14:creationId xmlns:p14="http://schemas.microsoft.com/office/powerpoint/2010/main" val="1163823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4000" noProof="0" dirty="0">
                <a:latin typeface="Arial Rounded MT Bold" pitchFamily="34" charset="0"/>
              </a:rPr>
              <a:t>Outline of the lectures</a:t>
            </a:r>
          </a:p>
        </p:txBody>
      </p:sp>
      <p:sp>
        <p:nvSpPr>
          <p:cNvPr id="3" name="2 Marcador de contenido"/>
          <p:cNvSpPr>
            <a:spLocks noGrp="1"/>
          </p:cNvSpPr>
          <p:nvPr>
            <p:ph idx="1"/>
          </p:nvPr>
        </p:nvSpPr>
        <p:spPr>
          <a:xfrm>
            <a:off x="839416" y="1916832"/>
            <a:ext cx="10657184" cy="3919736"/>
          </a:xfrm>
        </p:spPr>
        <p:txBody>
          <a:bodyPr/>
          <a:lstStyle/>
          <a:p>
            <a:r>
              <a:rPr lang="en-US" sz="2400" noProof="0" dirty="0">
                <a:latin typeface="Arial Rounded MT Bold" pitchFamily="34" charset="0"/>
              </a:rPr>
              <a:t>Axion theory (introduction)</a:t>
            </a:r>
          </a:p>
          <a:p>
            <a:r>
              <a:rPr lang="en-US" sz="2400" dirty="0"/>
              <a:t>Axions in cosmology</a:t>
            </a:r>
          </a:p>
          <a:p>
            <a:pPr lvl="1"/>
            <a:r>
              <a:rPr lang="en-US" sz="2000" dirty="0"/>
              <a:t>Axion as DM candidate</a:t>
            </a:r>
          </a:p>
          <a:p>
            <a:r>
              <a:rPr lang="en-US" sz="2400" dirty="0"/>
              <a:t>Axions in astrophysics</a:t>
            </a:r>
          </a:p>
          <a:p>
            <a:r>
              <a:rPr lang="en-US" sz="2400" noProof="0" dirty="0">
                <a:latin typeface="Arial Rounded MT Bold" pitchFamily="34" charset="0"/>
              </a:rPr>
              <a:t>Axion detection</a:t>
            </a:r>
            <a:r>
              <a:rPr lang="en-US" sz="2400" dirty="0"/>
              <a:t>:</a:t>
            </a:r>
          </a:p>
          <a:p>
            <a:pPr lvl="1"/>
            <a:r>
              <a:rPr lang="en-US" sz="2000" noProof="0" dirty="0">
                <a:latin typeface="Arial Rounded MT Bold" pitchFamily="34" charset="0"/>
              </a:rPr>
              <a:t>Laboratory axions </a:t>
            </a:r>
            <a:endParaRPr lang="en-US" sz="2000" dirty="0"/>
          </a:p>
          <a:p>
            <a:pPr lvl="1"/>
            <a:r>
              <a:rPr lang="en-US" sz="2000" noProof="0" dirty="0">
                <a:latin typeface="Arial Rounded MT Bold" pitchFamily="34" charset="0"/>
              </a:rPr>
              <a:t>Axions from the Sun</a:t>
            </a:r>
          </a:p>
          <a:p>
            <a:pPr lvl="1"/>
            <a:r>
              <a:rPr lang="en-US" sz="2000" dirty="0"/>
              <a:t>Dark matter axions</a:t>
            </a:r>
            <a:endParaRPr lang="en-US" sz="2000" noProof="0" dirty="0">
              <a:latin typeface="Arial Rounded MT Bold" pitchFamily="34" charset="0"/>
            </a:endParaRPr>
          </a:p>
          <a:p>
            <a:pPr lvl="1"/>
            <a:endParaRPr lang="en-US" sz="20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18" name="Marcador de número de diapositiva 17"/>
          <p:cNvSpPr>
            <a:spLocks noGrp="1"/>
          </p:cNvSpPr>
          <p:nvPr>
            <p:ph type="sldNum" sz="quarter" idx="12"/>
          </p:nvPr>
        </p:nvSpPr>
        <p:spPr/>
        <p:txBody>
          <a:bodyPr/>
          <a:lstStyle/>
          <a:p>
            <a:pPr>
              <a:defRPr/>
            </a:pPr>
            <a:fld id="{5B34CA36-8F8E-4B33-818A-5383808A46B8}" type="slidenum">
              <a:rPr lang="es-ES" smtClean="0"/>
              <a:pPr>
                <a:defRPr/>
              </a:pPr>
              <a:t>2</a:t>
            </a:fld>
            <a:endParaRPr lang="es-ES"/>
          </a:p>
        </p:txBody>
      </p:sp>
      <p:pic>
        <p:nvPicPr>
          <p:cNvPr id="7" name="Picture 6">
            <a:extLst>
              <a:ext uri="{FF2B5EF4-FFF2-40B4-BE49-F238E27FC236}">
                <a16:creationId xmlns:a16="http://schemas.microsoft.com/office/drawing/2014/main" id="{9A17000B-2B49-2E4D-8FCF-4CCABA96B48C}"/>
              </a:ext>
            </a:extLst>
          </p:cNvPr>
          <p:cNvPicPr>
            <a:picLocks noChangeAspect="1"/>
          </p:cNvPicPr>
          <p:nvPr/>
        </p:nvPicPr>
        <p:blipFill>
          <a:blip r:embed="rId4">
            <a:duotone>
              <a:prstClr val="black"/>
              <a:schemeClr val="accent3">
                <a:tint val="45000"/>
                <a:satMod val="400000"/>
              </a:schemeClr>
            </a:duotone>
          </a:blip>
          <a:stretch>
            <a:fillRect/>
          </a:stretch>
        </p:blipFill>
        <p:spPr>
          <a:xfrm>
            <a:off x="8184232" y="2522214"/>
            <a:ext cx="2455009" cy="2153370"/>
          </a:xfrm>
          <a:prstGeom prst="rect">
            <a:avLst/>
          </a:prstGeom>
        </p:spPr>
      </p:pic>
      <p:sp>
        <p:nvSpPr>
          <p:cNvPr id="8" name="Rectangle 7">
            <a:extLst>
              <a:ext uri="{FF2B5EF4-FFF2-40B4-BE49-F238E27FC236}">
                <a16:creationId xmlns:a16="http://schemas.microsoft.com/office/drawing/2014/main" id="{9CDDD394-A81A-654A-8EE8-46B59E7E0070}"/>
              </a:ext>
            </a:extLst>
          </p:cNvPr>
          <p:cNvSpPr/>
          <p:nvPr/>
        </p:nvSpPr>
        <p:spPr>
          <a:xfrm>
            <a:off x="5871682" y="2653970"/>
            <a:ext cx="1296144" cy="253916"/>
          </a:xfrm>
          <a:prstGeom prst="rect">
            <a:avLst/>
          </a:prstGeom>
        </p:spPr>
        <p:txBody>
          <a:bodyPr wrap="square">
            <a:spAutoFit/>
          </a:bodyPr>
          <a:lstStyle/>
          <a:p>
            <a:r>
              <a:rPr lang="en-US" sz="1050" dirty="0">
                <a:solidFill>
                  <a:srgbClr val="FF0000"/>
                </a:solidFill>
                <a:latin typeface="Arial Rounded MT Bold" panose="020F0704030504030204" pitchFamily="34" charset="77"/>
              </a:rPr>
              <a:t>Lectures 1 &amp; 2</a:t>
            </a:r>
            <a:endParaRPr lang="en-ES" sz="1050" dirty="0">
              <a:latin typeface="Arial Rounded MT Bold" panose="020F0704030504030204" pitchFamily="34" charset="77"/>
            </a:endParaRPr>
          </a:p>
        </p:txBody>
      </p:sp>
      <p:sp>
        <p:nvSpPr>
          <p:cNvPr id="10" name="Rectangle 9">
            <a:extLst>
              <a:ext uri="{FF2B5EF4-FFF2-40B4-BE49-F238E27FC236}">
                <a16:creationId xmlns:a16="http://schemas.microsoft.com/office/drawing/2014/main" id="{033F9F50-61C7-454A-AE6E-67198FFECF05}"/>
              </a:ext>
            </a:extLst>
          </p:cNvPr>
          <p:cNvSpPr/>
          <p:nvPr/>
        </p:nvSpPr>
        <p:spPr>
          <a:xfrm>
            <a:off x="5871682" y="4192021"/>
            <a:ext cx="1296144" cy="253916"/>
          </a:xfrm>
          <a:prstGeom prst="rect">
            <a:avLst/>
          </a:prstGeom>
        </p:spPr>
        <p:txBody>
          <a:bodyPr wrap="square">
            <a:spAutoFit/>
          </a:bodyPr>
          <a:lstStyle/>
          <a:p>
            <a:r>
              <a:rPr lang="en-US" sz="1050" dirty="0">
                <a:solidFill>
                  <a:srgbClr val="FF0000"/>
                </a:solidFill>
                <a:latin typeface="Arial Rounded MT Bold" panose="020F0704030504030204" pitchFamily="34" charset="77"/>
              </a:rPr>
              <a:t>Lectures 3 &amp; 4</a:t>
            </a:r>
            <a:endParaRPr lang="en-ES" sz="1050" dirty="0">
              <a:latin typeface="Arial Rounded MT Bold" panose="020F0704030504030204" pitchFamily="34" charset="77"/>
            </a:endParaRPr>
          </a:p>
        </p:txBody>
      </p:sp>
      <p:sp>
        <p:nvSpPr>
          <p:cNvPr id="6" name="Right Brace 5">
            <a:extLst>
              <a:ext uri="{FF2B5EF4-FFF2-40B4-BE49-F238E27FC236}">
                <a16:creationId xmlns:a16="http://schemas.microsoft.com/office/drawing/2014/main" id="{C41B6A8E-DA87-214F-BFB5-4E6A661C0AC4}"/>
              </a:ext>
            </a:extLst>
          </p:cNvPr>
          <p:cNvSpPr/>
          <p:nvPr/>
        </p:nvSpPr>
        <p:spPr>
          <a:xfrm>
            <a:off x="5519936" y="2060848"/>
            <a:ext cx="294768" cy="1440160"/>
          </a:xfrm>
          <a:prstGeom prst="rightBrace">
            <a:avLst>
              <a:gd name="adj1" fmla="val 57174"/>
              <a:gd name="adj2" fmla="val 51369"/>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
        <p:nvSpPr>
          <p:cNvPr id="13" name="Right Brace 12">
            <a:extLst>
              <a:ext uri="{FF2B5EF4-FFF2-40B4-BE49-F238E27FC236}">
                <a16:creationId xmlns:a16="http://schemas.microsoft.com/office/drawing/2014/main" id="{71F6C136-7DE3-F340-BE0C-F68BE361CEEA}"/>
              </a:ext>
            </a:extLst>
          </p:cNvPr>
          <p:cNvSpPr/>
          <p:nvPr/>
        </p:nvSpPr>
        <p:spPr>
          <a:xfrm>
            <a:off x="5519936" y="3598899"/>
            <a:ext cx="294768" cy="1440160"/>
          </a:xfrm>
          <a:prstGeom prst="rightBrace">
            <a:avLst>
              <a:gd name="adj1" fmla="val 57174"/>
              <a:gd name="adj2" fmla="val 51369"/>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00234F-B12E-454B-AD2B-52F9F773AD43}"/>
              </a:ext>
            </a:extLst>
          </p:cNvPr>
          <p:cNvPicPr>
            <a:picLocks noChangeAspect="1"/>
          </p:cNvPicPr>
          <p:nvPr/>
        </p:nvPicPr>
        <p:blipFill>
          <a:blip r:embed="rId2"/>
          <a:stretch>
            <a:fillRect/>
          </a:stretch>
        </p:blipFill>
        <p:spPr>
          <a:xfrm>
            <a:off x="1487488" y="1376807"/>
            <a:ext cx="4636368" cy="1225057"/>
          </a:xfrm>
          <a:prstGeom prst="rect">
            <a:avLst/>
          </a:prstGeom>
        </p:spPr>
      </p:pic>
      <p:sp>
        <p:nvSpPr>
          <p:cNvPr id="268290" name="Rectangle 2"/>
          <p:cNvSpPr>
            <a:spLocks noGrp="1" noChangeArrowheads="1"/>
          </p:cNvSpPr>
          <p:nvPr>
            <p:ph type="title"/>
          </p:nvPr>
        </p:nvSpPr>
        <p:spPr/>
        <p:txBody>
          <a:bodyPr/>
          <a:lstStyle/>
          <a:p>
            <a:pPr>
              <a:defRPr/>
            </a:pPr>
            <a:r>
              <a:rPr lang="en-US" dirty="0"/>
              <a:t>Axion-nucleon coupling</a:t>
            </a:r>
          </a:p>
        </p:txBody>
      </p:sp>
      <p:sp>
        <p:nvSpPr>
          <p:cNvPr id="268291" name="Rectangle 3"/>
          <p:cNvSpPr>
            <a:spLocks noGrp="1" noChangeArrowheads="1"/>
          </p:cNvSpPr>
          <p:nvPr>
            <p:ph type="body" idx="1"/>
          </p:nvPr>
        </p:nvSpPr>
        <p:spPr>
          <a:xfrm>
            <a:off x="6291712" y="1710950"/>
            <a:ext cx="5780952" cy="863600"/>
          </a:xfrm>
        </p:spPr>
        <p:txBody>
          <a:bodyPr/>
          <a:lstStyle/>
          <a:p>
            <a:pPr eaLnBrk="1" hangingPunct="1">
              <a:defRPr/>
            </a:pPr>
            <a:r>
              <a:rPr lang="en-US" sz="2000" dirty="0"/>
              <a:t>It contains both </a:t>
            </a:r>
            <a:r>
              <a:rPr lang="en-US" sz="2000" dirty="0">
                <a:solidFill>
                  <a:srgbClr val="0070C0"/>
                </a:solidFill>
              </a:rPr>
              <a:t>model-independent</a:t>
            </a:r>
            <a:r>
              <a:rPr lang="en-US" sz="2000" dirty="0"/>
              <a:t> contributions and </a:t>
            </a:r>
            <a:r>
              <a:rPr lang="en-US" sz="2000" dirty="0">
                <a:solidFill>
                  <a:srgbClr val="00B050"/>
                </a:solidFill>
              </a:rPr>
              <a:t>model–dependent </a:t>
            </a:r>
            <a:r>
              <a:rPr lang="en-US" sz="2000" dirty="0"/>
              <a:t>ones. </a:t>
            </a:r>
          </a:p>
          <a:p>
            <a:pPr eaLnBrk="1" hangingPunct="1">
              <a:defRPr/>
            </a:pPr>
            <a:endParaRPr lang="en-US" sz="2800" dirty="0">
              <a:latin typeface="Arial Rounded MT Bold" pitchFamily="34" charset="0"/>
            </a:endParaRPr>
          </a:p>
        </p:txBody>
      </p:sp>
      <p:sp>
        <p:nvSpPr>
          <p:cNvPr id="20" name="Marcador de fecha 3">
            <a:extLst>
              <a:ext uri="{FF2B5EF4-FFF2-40B4-BE49-F238E27FC236}">
                <a16:creationId xmlns:a16="http://schemas.microsoft.com/office/drawing/2014/main" id="{E6CADA78-AA87-014D-BD87-247903B7AC93}"/>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1" name="Marcador de pie de página 4">
            <a:extLst>
              <a:ext uri="{FF2B5EF4-FFF2-40B4-BE49-F238E27FC236}">
                <a16:creationId xmlns:a16="http://schemas.microsoft.com/office/drawing/2014/main" id="{A843CF13-F11C-5148-9BF2-05532CB78275}"/>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2" name="Marcador de número de diapositiva 5">
            <a:extLst>
              <a:ext uri="{FF2B5EF4-FFF2-40B4-BE49-F238E27FC236}">
                <a16:creationId xmlns:a16="http://schemas.microsoft.com/office/drawing/2014/main" id="{652C8B9E-3827-5441-A966-CBFB6C94B59D}"/>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20</a:t>
            </a:fld>
            <a:endParaRPr lang="es-ES"/>
          </a:p>
        </p:txBody>
      </p:sp>
      <p:pic>
        <p:nvPicPr>
          <p:cNvPr id="12" name="Graphic 11" descr="Arrow anti-clockwise curve">
            <a:extLst>
              <a:ext uri="{FF2B5EF4-FFF2-40B4-BE49-F238E27FC236}">
                <a16:creationId xmlns:a16="http://schemas.microsoft.com/office/drawing/2014/main" id="{38606366-4E7B-9E4D-9D99-7058F8A4DF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rot="13230378">
            <a:off x="8705911" y="3237911"/>
            <a:ext cx="560247" cy="560247"/>
          </a:xfrm>
          <a:prstGeom prst="rect">
            <a:avLst/>
          </a:prstGeom>
        </p:spPr>
      </p:pic>
      <p:pic>
        <p:nvPicPr>
          <p:cNvPr id="8" name="Picture 7">
            <a:extLst>
              <a:ext uri="{FF2B5EF4-FFF2-40B4-BE49-F238E27FC236}">
                <a16:creationId xmlns:a16="http://schemas.microsoft.com/office/drawing/2014/main" id="{2BE36E60-EA3B-5F46-B2C3-36373283A8F8}"/>
              </a:ext>
            </a:extLst>
          </p:cNvPr>
          <p:cNvPicPr>
            <a:picLocks noChangeAspect="1"/>
          </p:cNvPicPr>
          <p:nvPr/>
        </p:nvPicPr>
        <p:blipFill>
          <a:blip r:embed="rId5"/>
          <a:stretch>
            <a:fillRect/>
          </a:stretch>
        </p:blipFill>
        <p:spPr>
          <a:xfrm>
            <a:off x="1823170" y="2895176"/>
            <a:ext cx="7680176" cy="1414769"/>
          </a:xfrm>
          <a:prstGeom prst="rect">
            <a:avLst/>
          </a:prstGeom>
        </p:spPr>
      </p:pic>
      <p:pic>
        <p:nvPicPr>
          <p:cNvPr id="14" name="Graphic 13" descr="Line arrow Clockwise curve">
            <a:extLst>
              <a:ext uri="{FF2B5EF4-FFF2-40B4-BE49-F238E27FC236}">
                <a16:creationId xmlns:a16="http://schemas.microsoft.com/office/drawing/2014/main" id="{D37D049F-BDA1-F64C-AF4B-3ED78625A7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3239085">
            <a:off x="4084871" y="2202607"/>
            <a:ext cx="694477" cy="677004"/>
          </a:xfrm>
          <a:prstGeom prst="rect">
            <a:avLst/>
          </a:prstGeom>
        </p:spPr>
      </p:pic>
      <p:sp>
        <p:nvSpPr>
          <p:cNvPr id="16" name="Rectangle 15">
            <a:extLst>
              <a:ext uri="{FF2B5EF4-FFF2-40B4-BE49-F238E27FC236}">
                <a16:creationId xmlns:a16="http://schemas.microsoft.com/office/drawing/2014/main" id="{662DF5BE-1BB8-DD47-AE22-3A4CB7B98CAE}"/>
              </a:ext>
            </a:extLst>
          </p:cNvPr>
          <p:cNvSpPr/>
          <p:nvPr/>
        </p:nvSpPr>
        <p:spPr>
          <a:xfrm>
            <a:off x="839416" y="3034653"/>
            <a:ext cx="947888" cy="338554"/>
          </a:xfrm>
          <a:prstGeom prst="rect">
            <a:avLst/>
          </a:prstGeom>
        </p:spPr>
        <p:txBody>
          <a:bodyPr wrap="none">
            <a:spAutoFit/>
          </a:bodyPr>
          <a:lstStyle/>
          <a:p>
            <a:r>
              <a:rPr lang="en-US" sz="1600" b="0" dirty="0">
                <a:solidFill>
                  <a:srgbClr val="00B050"/>
                </a:solidFill>
                <a:latin typeface="Arial Rounded MT Bold" panose="020F0704030504030204" pitchFamily="34" charset="77"/>
              </a:rPr>
              <a:t>protons</a:t>
            </a:r>
            <a:endParaRPr lang="en-ES" sz="1600" b="0" dirty="0">
              <a:solidFill>
                <a:srgbClr val="00B050"/>
              </a:solidFill>
              <a:latin typeface="Arial Rounded MT Bold" panose="020F0704030504030204" pitchFamily="34" charset="77"/>
            </a:endParaRPr>
          </a:p>
        </p:txBody>
      </p:sp>
      <p:sp>
        <p:nvSpPr>
          <p:cNvPr id="27" name="Rectangle 26">
            <a:extLst>
              <a:ext uri="{FF2B5EF4-FFF2-40B4-BE49-F238E27FC236}">
                <a16:creationId xmlns:a16="http://schemas.microsoft.com/office/drawing/2014/main" id="{A1DA0442-9A90-6C4A-BA27-0634AACE2DD1}"/>
              </a:ext>
            </a:extLst>
          </p:cNvPr>
          <p:cNvSpPr/>
          <p:nvPr/>
        </p:nvSpPr>
        <p:spPr>
          <a:xfrm>
            <a:off x="839416" y="3356992"/>
            <a:ext cx="1064907" cy="338554"/>
          </a:xfrm>
          <a:prstGeom prst="rect">
            <a:avLst/>
          </a:prstGeom>
        </p:spPr>
        <p:txBody>
          <a:bodyPr wrap="none">
            <a:spAutoFit/>
          </a:bodyPr>
          <a:lstStyle/>
          <a:p>
            <a:r>
              <a:rPr lang="en-US" sz="1600" b="0" dirty="0">
                <a:solidFill>
                  <a:srgbClr val="00B050"/>
                </a:solidFill>
                <a:latin typeface="Arial Rounded MT Bold" panose="020F0704030504030204" pitchFamily="34" charset="77"/>
              </a:rPr>
              <a:t>neutrons</a:t>
            </a:r>
            <a:endParaRPr lang="en-ES" sz="1600" b="0" dirty="0">
              <a:solidFill>
                <a:srgbClr val="00B050"/>
              </a:solidFill>
              <a:latin typeface="Arial Rounded MT Bold" panose="020F0704030504030204" pitchFamily="34" charset="77"/>
            </a:endParaRPr>
          </a:p>
        </p:txBody>
      </p:sp>
      <p:pic>
        <p:nvPicPr>
          <p:cNvPr id="17" name="Picture 16">
            <a:extLst>
              <a:ext uri="{FF2B5EF4-FFF2-40B4-BE49-F238E27FC236}">
                <a16:creationId xmlns:a16="http://schemas.microsoft.com/office/drawing/2014/main" id="{076B5E40-CC9F-564E-BBD4-4C9AE5AB8A13}"/>
              </a:ext>
            </a:extLst>
          </p:cNvPr>
          <p:cNvPicPr>
            <a:picLocks noChangeAspect="1"/>
          </p:cNvPicPr>
          <p:nvPr/>
        </p:nvPicPr>
        <p:blipFill>
          <a:blip r:embed="rId8"/>
          <a:stretch>
            <a:fillRect/>
          </a:stretch>
        </p:blipFill>
        <p:spPr>
          <a:xfrm>
            <a:off x="5385974" y="4060094"/>
            <a:ext cx="6196426" cy="337274"/>
          </a:xfrm>
          <a:prstGeom prst="rect">
            <a:avLst/>
          </a:prstGeom>
        </p:spPr>
      </p:pic>
      <p:pic>
        <p:nvPicPr>
          <p:cNvPr id="23" name="Picture 22">
            <a:extLst>
              <a:ext uri="{FF2B5EF4-FFF2-40B4-BE49-F238E27FC236}">
                <a16:creationId xmlns:a16="http://schemas.microsoft.com/office/drawing/2014/main" id="{51EF3B05-AE21-7946-AABF-A807D7C0FE4E}"/>
              </a:ext>
            </a:extLst>
          </p:cNvPr>
          <p:cNvPicPr>
            <a:picLocks noChangeAspect="1"/>
          </p:cNvPicPr>
          <p:nvPr/>
        </p:nvPicPr>
        <p:blipFill>
          <a:blip r:embed="rId9"/>
          <a:stretch>
            <a:fillRect/>
          </a:stretch>
        </p:blipFill>
        <p:spPr>
          <a:xfrm>
            <a:off x="6006988" y="5158098"/>
            <a:ext cx="5461223" cy="724814"/>
          </a:xfrm>
          <a:prstGeom prst="rect">
            <a:avLst/>
          </a:prstGeom>
        </p:spPr>
      </p:pic>
      <p:pic>
        <p:nvPicPr>
          <p:cNvPr id="3074" name="Picture 2">
            <a:extLst>
              <a:ext uri="{FF2B5EF4-FFF2-40B4-BE49-F238E27FC236}">
                <a16:creationId xmlns:a16="http://schemas.microsoft.com/office/drawing/2014/main" id="{66034263-5BFD-E842-8686-6F4FEC80832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0256" y="5002374"/>
            <a:ext cx="1921726" cy="239251"/>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B7C9901F-4E24-5342-BC9A-D71F2915EA69}"/>
              </a:ext>
            </a:extLst>
          </p:cNvPr>
          <p:cNvSpPr/>
          <p:nvPr/>
        </p:nvSpPr>
        <p:spPr>
          <a:xfrm>
            <a:off x="5829099" y="4648270"/>
            <a:ext cx="5675141" cy="1445026"/>
          </a:xfrm>
          <a:prstGeom prst="rect">
            <a:avLst/>
          </a:prstGeom>
          <a:noFill/>
          <a:ln>
            <a:solidFill>
              <a:srgbClr val="FF0000"/>
            </a:solidFill>
            <a:prstDash val="sysDash"/>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sp>
        <p:nvSpPr>
          <p:cNvPr id="33" name="Rectangle 3">
            <a:extLst>
              <a:ext uri="{FF2B5EF4-FFF2-40B4-BE49-F238E27FC236}">
                <a16:creationId xmlns:a16="http://schemas.microsoft.com/office/drawing/2014/main" id="{696A77D7-5F6B-A14F-9556-2368B591F1AF}"/>
              </a:ext>
            </a:extLst>
          </p:cNvPr>
          <p:cNvSpPr txBox="1">
            <a:spLocks noChangeArrowheads="1"/>
          </p:cNvSpPr>
          <p:nvPr/>
        </p:nvSpPr>
        <p:spPr bwMode="auto">
          <a:xfrm>
            <a:off x="354061" y="4725144"/>
            <a:ext cx="5165875" cy="86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defRPr/>
            </a:pPr>
            <a:r>
              <a:rPr lang="en-US" sz="2000" dirty="0"/>
              <a:t>Note that cancellations between terms can occur (although for typical models not simultaneously for protons and neutrons)</a:t>
            </a:r>
            <a:endParaRPr lang="en-US" sz="2800" dirty="0"/>
          </a:p>
        </p:txBody>
      </p:sp>
      <p:pic>
        <p:nvPicPr>
          <p:cNvPr id="24" name="Picture 23">
            <a:extLst>
              <a:ext uri="{FF2B5EF4-FFF2-40B4-BE49-F238E27FC236}">
                <a16:creationId xmlns:a16="http://schemas.microsoft.com/office/drawing/2014/main" id="{3A2037B7-4510-E04C-94DC-25533E299A6F}"/>
              </a:ext>
            </a:extLst>
          </p:cNvPr>
          <p:cNvPicPr>
            <a:picLocks noChangeAspect="1"/>
          </p:cNvPicPr>
          <p:nvPr/>
        </p:nvPicPr>
        <p:blipFill>
          <a:blip r:embed="rId11"/>
          <a:stretch>
            <a:fillRect/>
          </a:stretch>
        </p:blipFill>
        <p:spPr>
          <a:xfrm>
            <a:off x="6600056" y="6101669"/>
            <a:ext cx="2016224" cy="351667"/>
          </a:xfrm>
          <a:prstGeom prst="rect">
            <a:avLst/>
          </a:prstGeom>
        </p:spPr>
      </p:pic>
      <p:sp>
        <p:nvSpPr>
          <p:cNvPr id="35" name="Rectangle 34">
            <a:extLst>
              <a:ext uri="{FF2B5EF4-FFF2-40B4-BE49-F238E27FC236}">
                <a16:creationId xmlns:a16="http://schemas.microsoft.com/office/drawing/2014/main" id="{904E7BDA-DAF0-E245-A3F4-B877962A558C}"/>
              </a:ext>
            </a:extLst>
          </p:cNvPr>
          <p:cNvSpPr/>
          <p:nvPr/>
        </p:nvSpPr>
        <p:spPr>
          <a:xfrm>
            <a:off x="8484187" y="6145559"/>
            <a:ext cx="3107967" cy="307777"/>
          </a:xfrm>
          <a:prstGeom prst="rect">
            <a:avLst/>
          </a:prstGeom>
        </p:spPr>
        <p:txBody>
          <a:bodyPr wrap="none">
            <a:spAutoFit/>
          </a:bodyPr>
          <a:lstStyle/>
          <a:p>
            <a:r>
              <a:rPr lang="en-US" sz="1400" b="0" dirty="0">
                <a:solidFill>
                  <a:srgbClr val="00B050"/>
                </a:solidFill>
                <a:latin typeface="Arial Rounded MT Bold" panose="020F0704030504030204" pitchFamily="34" charset="77"/>
              </a:rPr>
              <a:t>is the ratio of VEVs of the 2 Higgs</a:t>
            </a:r>
            <a:endParaRPr lang="en-ES" sz="1400" b="0" dirty="0">
              <a:solidFill>
                <a:srgbClr val="00B050"/>
              </a:solidFill>
              <a:latin typeface="Arial Rounded MT Bold" panose="020F0704030504030204" pitchFamily="34" charset="77"/>
            </a:endParaRPr>
          </a:p>
        </p:txBody>
      </p:sp>
    </p:spTree>
    <p:extLst>
      <p:ext uri="{BB962C8B-B14F-4D97-AF65-F5344CB8AC3E}">
        <p14:creationId xmlns:p14="http://schemas.microsoft.com/office/powerpoint/2010/main" val="798150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defRPr/>
            </a:pPr>
            <a:r>
              <a:rPr lang="en-US" dirty="0"/>
              <a:t>Axion-electron coupling</a:t>
            </a:r>
          </a:p>
        </p:txBody>
      </p:sp>
      <p:sp>
        <p:nvSpPr>
          <p:cNvPr id="268291" name="Rectangle 3"/>
          <p:cNvSpPr>
            <a:spLocks noGrp="1" noChangeArrowheads="1"/>
          </p:cNvSpPr>
          <p:nvPr>
            <p:ph type="body" idx="1"/>
          </p:nvPr>
        </p:nvSpPr>
        <p:spPr>
          <a:xfrm>
            <a:off x="911424" y="2798015"/>
            <a:ext cx="6873799" cy="863600"/>
          </a:xfrm>
        </p:spPr>
        <p:txBody>
          <a:bodyPr/>
          <a:lstStyle/>
          <a:p>
            <a:pPr eaLnBrk="1" hangingPunct="1">
              <a:defRPr/>
            </a:pPr>
            <a:r>
              <a:rPr lang="en-US" sz="2000" dirty="0"/>
              <a:t>The </a:t>
            </a:r>
            <a:r>
              <a:rPr lang="en-US" sz="2000" dirty="0">
                <a:solidFill>
                  <a:srgbClr val="0070C0"/>
                </a:solidFill>
              </a:rPr>
              <a:t>model-independent</a:t>
            </a:r>
            <a:r>
              <a:rPr lang="en-US" sz="2000" dirty="0"/>
              <a:t> component is negligible (second order effect), so this coupling is </a:t>
            </a:r>
            <a:r>
              <a:rPr lang="en-US" sz="2000" dirty="0">
                <a:solidFill>
                  <a:srgbClr val="00B050"/>
                </a:solidFill>
              </a:rPr>
              <a:t>model–dependent</a:t>
            </a:r>
            <a:r>
              <a:rPr lang="en-US" sz="2000" dirty="0"/>
              <a:t>. E.g. DSFZ models feature it. </a:t>
            </a:r>
          </a:p>
          <a:p>
            <a:pPr eaLnBrk="1" hangingPunct="1">
              <a:defRPr/>
            </a:pPr>
            <a:endParaRPr lang="en-US" sz="2800" dirty="0">
              <a:latin typeface="Arial Rounded MT Bold" pitchFamily="34" charset="0"/>
            </a:endParaRPr>
          </a:p>
        </p:txBody>
      </p:sp>
      <p:sp>
        <p:nvSpPr>
          <p:cNvPr id="20" name="Marcador de fecha 3">
            <a:extLst>
              <a:ext uri="{FF2B5EF4-FFF2-40B4-BE49-F238E27FC236}">
                <a16:creationId xmlns:a16="http://schemas.microsoft.com/office/drawing/2014/main" id="{E6CADA78-AA87-014D-BD87-247903B7AC93}"/>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1" name="Marcador de pie de página 4">
            <a:extLst>
              <a:ext uri="{FF2B5EF4-FFF2-40B4-BE49-F238E27FC236}">
                <a16:creationId xmlns:a16="http://schemas.microsoft.com/office/drawing/2014/main" id="{A843CF13-F11C-5148-9BF2-05532CB78275}"/>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2" name="Marcador de número de diapositiva 5">
            <a:extLst>
              <a:ext uri="{FF2B5EF4-FFF2-40B4-BE49-F238E27FC236}">
                <a16:creationId xmlns:a16="http://schemas.microsoft.com/office/drawing/2014/main" id="{652C8B9E-3827-5441-A966-CBFB6C94B59D}"/>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21</a:t>
            </a:fld>
            <a:endParaRPr lang="es-ES"/>
          </a:p>
        </p:txBody>
      </p:sp>
      <p:sp>
        <p:nvSpPr>
          <p:cNvPr id="6" name="Rectangle 5">
            <a:extLst>
              <a:ext uri="{FF2B5EF4-FFF2-40B4-BE49-F238E27FC236}">
                <a16:creationId xmlns:a16="http://schemas.microsoft.com/office/drawing/2014/main" id="{142606C1-9643-A14B-BBB8-4F4664118087}"/>
              </a:ext>
            </a:extLst>
          </p:cNvPr>
          <p:cNvSpPr/>
          <p:nvPr/>
        </p:nvSpPr>
        <p:spPr>
          <a:xfrm>
            <a:off x="3454401" y="4314182"/>
            <a:ext cx="6674047" cy="1779114"/>
          </a:xfrm>
          <a:prstGeom prst="rect">
            <a:avLst/>
          </a:prstGeom>
          <a:noFill/>
          <a:ln>
            <a:solidFill>
              <a:srgbClr val="FF0000"/>
            </a:solidFill>
            <a:prstDash val="sysDash"/>
            <a:extLst>
              <a:ext uri="{C807C97D-BFC1-408E-A445-0C87EB9F89A2}">
                <ask:lineSketchStyleProps xmlns:ask="http://schemas.microsoft.com/office/drawing/2018/sketchyshapes" xmlns="">
                  <ask:type>
                    <ask:lineSketchNon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ES"/>
          </a:p>
        </p:txBody>
      </p:sp>
      <p:pic>
        <p:nvPicPr>
          <p:cNvPr id="7" name="Picture 6">
            <a:extLst>
              <a:ext uri="{FF2B5EF4-FFF2-40B4-BE49-F238E27FC236}">
                <a16:creationId xmlns:a16="http://schemas.microsoft.com/office/drawing/2014/main" id="{3740FF03-8EFE-724C-94DE-65F0967368FA}"/>
              </a:ext>
            </a:extLst>
          </p:cNvPr>
          <p:cNvPicPr>
            <a:picLocks noChangeAspect="1"/>
          </p:cNvPicPr>
          <p:nvPr/>
        </p:nvPicPr>
        <p:blipFill>
          <a:blip r:embed="rId2"/>
          <a:stretch>
            <a:fillRect/>
          </a:stretch>
        </p:blipFill>
        <p:spPr>
          <a:xfrm>
            <a:off x="5303912" y="1680693"/>
            <a:ext cx="3778100" cy="720107"/>
          </a:xfrm>
          <a:prstGeom prst="rect">
            <a:avLst/>
          </a:prstGeom>
        </p:spPr>
      </p:pic>
      <p:pic>
        <p:nvPicPr>
          <p:cNvPr id="23" name="Picture 22">
            <a:extLst>
              <a:ext uri="{FF2B5EF4-FFF2-40B4-BE49-F238E27FC236}">
                <a16:creationId xmlns:a16="http://schemas.microsoft.com/office/drawing/2014/main" id="{DE89DCA6-36EB-0F41-9CE3-3103B403296A}"/>
              </a:ext>
            </a:extLst>
          </p:cNvPr>
          <p:cNvPicPr>
            <a:picLocks noChangeAspect="1"/>
          </p:cNvPicPr>
          <p:nvPr/>
        </p:nvPicPr>
        <p:blipFill>
          <a:blip r:embed="rId3"/>
          <a:stretch>
            <a:fillRect/>
          </a:stretch>
        </p:blipFill>
        <p:spPr>
          <a:xfrm>
            <a:off x="479376" y="1428876"/>
            <a:ext cx="4636368" cy="1225057"/>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AA1B04F-2CE9-E947-A6DF-08DEA2322B53}"/>
                  </a:ext>
                </a:extLst>
              </p:cNvPr>
              <p:cNvSpPr txBox="1"/>
              <p:nvPr/>
            </p:nvSpPr>
            <p:spPr>
              <a:xfrm>
                <a:off x="5064093" y="1753652"/>
                <a:ext cx="31182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ES" sz="2800" i="1" smtClean="0">
                          <a:solidFill>
                            <a:srgbClr val="0070C0"/>
                          </a:solidFill>
                          <a:latin typeface="Cambria Math" panose="02040503050406030204" pitchFamily="18" charset="0"/>
                          <a:ea typeface="Cambria Math" panose="02040503050406030204" pitchFamily="18" charset="0"/>
                        </a:rPr>
                        <m:t>≈</m:t>
                      </m:r>
                    </m:oMath>
                  </m:oMathPara>
                </a14:m>
                <a:endParaRPr lang="en-ES" sz="2800" dirty="0">
                  <a:solidFill>
                    <a:srgbClr val="0070C0"/>
                  </a:solidFill>
                </a:endParaRPr>
              </a:p>
            </p:txBody>
          </p:sp>
        </mc:Choice>
        <mc:Fallback xmlns="">
          <p:sp>
            <p:nvSpPr>
              <p:cNvPr id="9" name="TextBox 8">
                <a:extLst>
                  <a:ext uri="{FF2B5EF4-FFF2-40B4-BE49-F238E27FC236}">
                    <a16:creationId xmlns:a16="http://schemas.microsoft.com/office/drawing/2014/main" id="{4AA1B04F-2CE9-E947-A6DF-08DEA2322B53}"/>
                  </a:ext>
                </a:extLst>
              </p:cNvPr>
              <p:cNvSpPr txBox="1">
                <a:spLocks noRot="1" noChangeAspect="1" noMove="1" noResize="1" noEditPoints="1" noAdjustHandles="1" noChangeArrowheads="1" noChangeShapeType="1" noTextEdit="1"/>
              </p:cNvSpPr>
              <p:nvPr/>
            </p:nvSpPr>
            <p:spPr>
              <a:xfrm>
                <a:off x="5064093" y="1753652"/>
                <a:ext cx="311827" cy="523220"/>
              </a:xfrm>
              <a:prstGeom prst="rect">
                <a:avLst/>
              </a:prstGeom>
              <a:blipFill>
                <a:blip r:embed="rId4"/>
                <a:stretch>
                  <a:fillRect r="-38462"/>
                </a:stretch>
              </a:blipFill>
            </p:spPr>
            <p:txBody>
              <a:bodyPr/>
              <a:lstStyle/>
              <a:p>
                <a:r>
                  <a:rPr lang="en-ES">
                    <a:noFill/>
                  </a:rPr>
                  <a:t> </a:t>
                </a:r>
              </a:p>
            </p:txBody>
          </p:sp>
        </mc:Fallback>
      </mc:AlternateContent>
      <p:pic>
        <p:nvPicPr>
          <p:cNvPr id="10" name="Picture 9">
            <a:extLst>
              <a:ext uri="{FF2B5EF4-FFF2-40B4-BE49-F238E27FC236}">
                <a16:creationId xmlns:a16="http://schemas.microsoft.com/office/drawing/2014/main" id="{BE22743B-D904-F644-B7AF-2FB308D5EF42}"/>
              </a:ext>
            </a:extLst>
          </p:cNvPr>
          <p:cNvPicPr>
            <a:picLocks noChangeAspect="1"/>
          </p:cNvPicPr>
          <p:nvPr/>
        </p:nvPicPr>
        <p:blipFill>
          <a:blip r:embed="rId5"/>
          <a:stretch>
            <a:fillRect/>
          </a:stretch>
        </p:blipFill>
        <p:spPr>
          <a:xfrm>
            <a:off x="9369733" y="1613956"/>
            <a:ext cx="2342891" cy="929863"/>
          </a:xfrm>
          <a:prstGeom prst="rect">
            <a:avLst/>
          </a:prstGeom>
        </p:spPr>
      </p:pic>
      <p:pic>
        <p:nvPicPr>
          <p:cNvPr id="11" name="Picture 10">
            <a:extLst>
              <a:ext uri="{FF2B5EF4-FFF2-40B4-BE49-F238E27FC236}">
                <a16:creationId xmlns:a16="http://schemas.microsoft.com/office/drawing/2014/main" id="{68E12164-1AE5-BF4B-BE72-7A5F61179E42}"/>
              </a:ext>
            </a:extLst>
          </p:cNvPr>
          <p:cNvPicPr>
            <a:picLocks noChangeAspect="1"/>
          </p:cNvPicPr>
          <p:nvPr/>
        </p:nvPicPr>
        <p:blipFill rotWithShape="1">
          <a:blip r:embed="rId6"/>
          <a:srcRect t="16112" r="6657"/>
          <a:stretch/>
        </p:blipFill>
        <p:spPr>
          <a:xfrm>
            <a:off x="3863752" y="4546094"/>
            <a:ext cx="6058520" cy="1368152"/>
          </a:xfrm>
          <a:prstGeom prst="rect">
            <a:avLst/>
          </a:prstGeom>
        </p:spPr>
      </p:pic>
    </p:spTree>
    <p:extLst>
      <p:ext uri="{BB962C8B-B14F-4D97-AF65-F5344CB8AC3E}">
        <p14:creationId xmlns:p14="http://schemas.microsoft.com/office/powerpoint/2010/main" val="3756367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defRPr/>
            </a:pPr>
            <a:r>
              <a:rPr lang="en-US" dirty="0"/>
              <a:t>Other couplings</a:t>
            </a:r>
          </a:p>
        </p:txBody>
      </p:sp>
      <mc:AlternateContent xmlns:mc="http://schemas.openxmlformats.org/markup-compatibility/2006" xmlns:a14="http://schemas.microsoft.com/office/drawing/2010/main">
        <mc:Choice Requires="a14">
          <p:sp>
            <p:nvSpPr>
              <p:cNvPr id="268291" name="Rectangle 3"/>
              <p:cNvSpPr>
                <a:spLocks noGrp="1" noChangeArrowheads="1"/>
              </p:cNvSpPr>
              <p:nvPr>
                <p:ph type="body" idx="1"/>
              </p:nvPr>
            </p:nvSpPr>
            <p:spPr>
              <a:xfrm>
                <a:off x="911424" y="1628800"/>
                <a:ext cx="10585176" cy="2032815"/>
              </a:xfrm>
            </p:spPr>
            <p:txBody>
              <a:bodyPr/>
              <a:lstStyle/>
              <a:p>
                <a:r>
                  <a:rPr lang="en-GB" sz="2000" dirty="0"/>
                  <a:t>The above cases are the most relevant axion coupling, but others exist:</a:t>
                </a:r>
              </a:p>
              <a:p>
                <a:endParaRPr lang="en-GB" sz="2000" dirty="0"/>
              </a:p>
              <a:p>
                <a:r>
                  <a:rPr lang="en-GB" sz="2000" dirty="0"/>
                  <a:t>Coupling with </a:t>
                </a:r>
                <a:r>
                  <a:rPr lang="en-GB" sz="2000" dirty="0" err="1"/>
                  <a:t>pions</a:t>
                </a:r>
                <a:r>
                  <a:rPr lang="en-GB" sz="2000" dirty="0"/>
                  <a:t> and other mesons </a:t>
                </a:r>
                <a:r>
                  <a:rPr lang="en-GB" sz="2000" dirty="0">
                    <a:sym typeface="Wingdings" pitchFamily="2" charset="2"/>
                  </a:rPr>
                  <a:t> relevant in cosmology</a:t>
                </a:r>
              </a:p>
              <a:p>
                <a:endParaRPr lang="en-GB" sz="2000" dirty="0"/>
              </a:p>
              <a:p>
                <a:r>
                  <a:rPr lang="en-GB" sz="2000" dirty="0"/>
                  <a:t>Higher dimensional terms are also possible, in particular, terms of the type </a:t>
                </a:r>
                <a14:m>
                  <m:oMath xmlns:m="http://schemas.openxmlformats.org/officeDocument/2006/math">
                    <m:r>
                      <a:rPr lang="es-ES" sz="2000" b="0" i="1" smtClean="0">
                        <a:latin typeface="Cambria Math" panose="02040503050406030204" pitchFamily="18" charset="0"/>
                        <a:ea typeface="Cambria Math" panose="02040503050406030204" pitchFamily="18" charset="0"/>
                      </a:rPr>
                      <m:t>𝐹𝐴𝑓𝑓</m:t>
                    </m:r>
                    <m:r>
                      <a:rPr lang="es-ES" sz="2000" i="1">
                        <a:latin typeface="Cambria Math" panose="02040503050406030204" pitchFamily="18" charset="0"/>
                        <a:ea typeface="Cambria Math" panose="02040503050406030204" pitchFamily="18" charset="0"/>
                      </a:rPr>
                      <m:t> </m:t>
                    </m:r>
                  </m:oMath>
                </a14:m>
                <a:r>
                  <a:rPr lang="en-GB" sz="2000" dirty="0"/>
                  <a:t>that leads to the existence of the neutron electric dipole moment</a:t>
                </a:r>
              </a:p>
              <a:p>
                <a:endParaRPr lang="en-GB" sz="2000" dirty="0"/>
              </a:p>
              <a:p>
                <a:r>
                  <a:rPr lang="en-GB" sz="2000" dirty="0"/>
                  <a:t>More exotic, CP-violating scalar Yukawa couplings may be expected by e.g. new CP-violating physics beyond the SM that effectively shifts the minimum of the axion potential away from zero (strongly constrained by astrophysics)</a:t>
                </a:r>
              </a:p>
              <a:p>
                <a:pPr eaLnBrk="1" hangingPunct="1">
                  <a:defRPr/>
                </a:pPr>
                <a:endParaRPr lang="en-US" sz="1800" dirty="0">
                  <a:latin typeface="Arial Rounded MT Bold" pitchFamily="34" charset="0"/>
                </a:endParaRPr>
              </a:p>
            </p:txBody>
          </p:sp>
        </mc:Choice>
        <mc:Fallback xmlns="">
          <p:sp>
            <p:nvSpPr>
              <p:cNvPr id="268291" name="Rectangle 3"/>
              <p:cNvSpPr>
                <a:spLocks noGrp="1" noRot="1" noChangeAspect="1" noMove="1" noResize="1" noEditPoints="1" noAdjustHandles="1" noChangeArrowheads="1" noChangeShapeType="1" noTextEdit="1"/>
              </p:cNvSpPr>
              <p:nvPr>
                <p:ph type="body" idx="1"/>
              </p:nvPr>
            </p:nvSpPr>
            <p:spPr>
              <a:xfrm>
                <a:off x="911424" y="1628800"/>
                <a:ext cx="10585176" cy="2032815"/>
              </a:xfrm>
              <a:blipFill>
                <a:blip r:embed="rId2"/>
                <a:stretch>
                  <a:fillRect l="-518" t="-1497" b="-77545"/>
                </a:stretch>
              </a:blipFill>
            </p:spPr>
            <p:txBody>
              <a:bodyPr/>
              <a:lstStyle/>
              <a:p>
                <a:r>
                  <a:rPr lang="en-US">
                    <a:noFill/>
                  </a:rPr>
                  <a:t> </a:t>
                </a:r>
              </a:p>
            </p:txBody>
          </p:sp>
        </mc:Fallback>
      </mc:AlternateContent>
      <p:sp>
        <p:nvSpPr>
          <p:cNvPr id="20" name="Marcador de fecha 3">
            <a:extLst>
              <a:ext uri="{FF2B5EF4-FFF2-40B4-BE49-F238E27FC236}">
                <a16:creationId xmlns:a16="http://schemas.microsoft.com/office/drawing/2014/main" id="{E6CADA78-AA87-014D-BD87-247903B7AC93}"/>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1" name="Marcador de pie de página 4">
            <a:extLst>
              <a:ext uri="{FF2B5EF4-FFF2-40B4-BE49-F238E27FC236}">
                <a16:creationId xmlns:a16="http://schemas.microsoft.com/office/drawing/2014/main" id="{A843CF13-F11C-5148-9BF2-05532CB78275}"/>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2" name="Marcador de número de diapositiva 5">
            <a:extLst>
              <a:ext uri="{FF2B5EF4-FFF2-40B4-BE49-F238E27FC236}">
                <a16:creationId xmlns:a16="http://schemas.microsoft.com/office/drawing/2014/main" id="{652C8B9E-3827-5441-A966-CBFB6C94B59D}"/>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22</a:t>
            </a:fld>
            <a:endParaRPr lang="es-ES"/>
          </a:p>
        </p:txBody>
      </p:sp>
    </p:spTree>
    <p:extLst>
      <p:ext uri="{BB962C8B-B14F-4D97-AF65-F5344CB8AC3E}">
        <p14:creationId xmlns:p14="http://schemas.microsoft.com/office/powerpoint/2010/main" val="3775627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767408" y="2924944"/>
            <a:ext cx="10873208" cy="3024336"/>
          </a:xfrm>
          <a:prstGeom prst="rect">
            <a:avLst/>
          </a:prstGeom>
          <a:solidFill>
            <a:schemeClr val="accent6">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none" anchor="ctr"/>
          <a:lstStyle/>
          <a:p>
            <a:endParaRPr lang="es-ES"/>
          </a:p>
        </p:txBody>
      </p:sp>
      <p:sp>
        <p:nvSpPr>
          <p:cNvPr id="268290" name="Rectangle 2"/>
          <p:cNvSpPr>
            <a:spLocks noGrp="1" noChangeArrowheads="1"/>
          </p:cNvSpPr>
          <p:nvPr>
            <p:ph type="title"/>
          </p:nvPr>
        </p:nvSpPr>
        <p:spPr/>
        <p:txBody>
          <a:bodyPr/>
          <a:lstStyle/>
          <a:p>
            <a:pPr>
              <a:defRPr/>
            </a:pPr>
            <a:r>
              <a:rPr lang="en-US" noProof="0" dirty="0">
                <a:latin typeface="Arial Rounded MT Bold" pitchFamily="34" charset="0"/>
              </a:rPr>
              <a:t>Axion-photon mixing / conversion</a:t>
            </a:r>
          </a:p>
        </p:txBody>
      </p:sp>
      <mc:AlternateContent xmlns:mc="http://schemas.openxmlformats.org/markup-compatibility/2006" xmlns:a14="http://schemas.microsoft.com/office/drawing/2010/main">
        <mc:Choice Requires="a14">
          <p:sp>
            <p:nvSpPr>
              <p:cNvPr id="268291" name="Rectangle 3"/>
              <p:cNvSpPr>
                <a:spLocks noGrp="1" noChangeArrowheads="1"/>
              </p:cNvSpPr>
              <p:nvPr>
                <p:ph idx="1"/>
              </p:nvPr>
            </p:nvSpPr>
            <p:spPr>
              <a:xfrm>
                <a:off x="839416" y="1341438"/>
                <a:ext cx="7632848" cy="863600"/>
              </a:xfrm>
            </p:spPr>
            <p:txBody>
              <a:bodyPr/>
              <a:lstStyle/>
              <a:p>
                <a:pPr eaLnBrk="1" hangingPunct="1">
                  <a:defRPr/>
                </a:pPr>
                <a14:m>
                  <m:oMath xmlns:m="http://schemas.openxmlformats.org/officeDocument/2006/math">
                    <m:r>
                      <a:rPr lang="es-ES" sz="2400" b="0" i="1" noProof="0" smtClean="0">
                        <a:latin typeface="Cambria Math" panose="02040503050406030204" pitchFamily="18" charset="0"/>
                      </a:rPr>
                      <m:t>𝑎</m:t>
                    </m:r>
                    <m:r>
                      <a:rPr lang="es-ES" sz="2400" b="0" i="1" noProof="0" smtClean="0">
                        <a:latin typeface="Cambria Math" panose="02040503050406030204" pitchFamily="18" charset="0"/>
                        <a:ea typeface="Cambria Math" panose="02040503050406030204" pitchFamily="18" charset="0"/>
                      </a:rPr>
                      <m:t>𝛾𝛾</m:t>
                    </m:r>
                  </m:oMath>
                </a14:m>
                <a:r>
                  <a:rPr lang="en-US" sz="2400" b="1" noProof="0" dirty="0">
                    <a:latin typeface="Arial Rounded MT Bold" pitchFamily="34" charset="0"/>
                  </a:rPr>
                  <a:t> </a:t>
                </a:r>
                <a:r>
                  <a:rPr lang="en-US" sz="2400" noProof="0" dirty="0">
                    <a:latin typeface="Arial Rounded MT Bold" pitchFamily="34" charset="0"/>
                  </a:rPr>
                  <a:t>vertex means that </a:t>
                </a:r>
                <a:r>
                  <a:rPr lang="en-US" sz="2400" noProof="0" dirty="0">
                    <a:solidFill>
                      <a:srgbClr val="C00000"/>
                    </a:solidFill>
                    <a:latin typeface="Arial Rounded MT Bold" pitchFamily="34" charset="0"/>
                  </a:rPr>
                  <a:t>axions</a:t>
                </a:r>
                <a:r>
                  <a:rPr lang="en-US" sz="2400" noProof="0" dirty="0">
                    <a:latin typeface="Arial Rounded MT Bold" pitchFamily="34" charset="0"/>
                  </a:rPr>
                  <a:t> interact with a electromagnetic field (</a:t>
                </a:r>
                <a:r>
                  <a:rPr lang="en-US" sz="2400" dirty="0"/>
                  <a:t>virtual photon) and convert into a photon (and </a:t>
                </a:r>
                <a:r>
                  <a:rPr lang="en-US" sz="2400" dirty="0" err="1"/>
                  <a:t>viceversa</a:t>
                </a:r>
                <a:r>
                  <a:rPr lang="en-US" sz="2400" dirty="0"/>
                  <a:t>). </a:t>
                </a:r>
                <a:r>
                  <a:rPr lang="en-US" sz="2400" noProof="0" dirty="0">
                    <a:latin typeface="Arial Rounded MT Bold" pitchFamily="34" charset="0"/>
                  </a:rPr>
                  <a:t> </a:t>
                </a:r>
              </a:p>
              <a:p>
                <a:pPr eaLnBrk="1" hangingPunct="1">
                  <a:defRPr/>
                </a:pPr>
                <a:endParaRPr lang="en-US" noProof="0" dirty="0">
                  <a:latin typeface="Arial Rounded MT Bold" pitchFamily="34" charset="0"/>
                </a:endParaRPr>
              </a:p>
            </p:txBody>
          </p:sp>
        </mc:Choice>
        <mc:Fallback xmlns="">
          <p:sp>
            <p:nvSpPr>
              <p:cNvPr id="268291" name="Rectangle 3"/>
              <p:cNvSpPr>
                <a:spLocks noGrp="1" noRot="1" noChangeAspect="1" noMove="1" noResize="1" noEditPoints="1" noAdjustHandles="1" noChangeArrowheads="1" noChangeShapeType="1" noTextEdit="1"/>
              </p:cNvSpPr>
              <p:nvPr>
                <p:ph idx="1"/>
              </p:nvPr>
            </p:nvSpPr>
            <p:spPr>
              <a:xfrm>
                <a:off x="839416" y="1341438"/>
                <a:ext cx="7632848" cy="863600"/>
              </a:xfrm>
              <a:blipFill>
                <a:blip r:embed="rId2"/>
                <a:stretch>
                  <a:fillRect l="-1163" t="-7246" b="-52174"/>
                </a:stretch>
              </a:blipFill>
            </p:spPr>
            <p:txBody>
              <a:bodyPr/>
              <a:lstStyle/>
              <a:p>
                <a:r>
                  <a:rPr lang="en-ES">
                    <a:noFill/>
                  </a:rPr>
                  <a:t> </a:t>
                </a:r>
              </a:p>
            </p:txBody>
          </p:sp>
        </mc:Fallback>
      </mc:AlternateContent>
      <p:pic>
        <p:nvPicPr>
          <p:cNvPr id="66567" name="Picture 4"/>
          <p:cNvPicPr>
            <a:picLocks noChangeAspect="1" noChangeArrowheads="1"/>
          </p:cNvPicPr>
          <p:nvPr/>
        </p:nvPicPr>
        <p:blipFill>
          <a:blip r:embed="rId3" cstate="print"/>
          <a:srcRect l="23438" t="14583" r="13281" b="20833"/>
          <a:stretch>
            <a:fillRect/>
          </a:stretch>
        </p:blipFill>
        <p:spPr bwMode="auto">
          <a:xfrm>
            <a:off x="8832304" y="1260974"/>
            <a:ext cx="2448272" cy="2031796"/>
          </a:xfrm>
          <a:prstGeom prst="rect">
            <a:avLst/>
          </a:prstGeom>
          <a:noFill/>
          <a:ln w="19050">
            <a:solidFill>
              <a:srgbClr val="A50021"/>
            </a:solidFill>
            <a:miter lim="800000"/>
            <a:headEnd/>
            <a:tailEnd/>
          </a:ln>
        </p:spPr>
      </p:pic>
      <p:sp>
        <p:nvSpPr>
          <p:cNvPr id="268296" name="Rectangle 8"/>
          <p:cNvSpPr>
            <a:spLocks noChangeArrowheads="1"/>
          </p:cNvSpPr>
          <p:nvPr/>
        </p:nvSpPr>
        <p:spPr bwMode="auto">
          <a:xfrm>
            <a:off x="1199456" y="5086227"/>
            <a:ext cx="10225136" cy="790575"/>
          </a:xfrm>
          <a:prstGeom prst="rect">
            <a:avLst/>
          </a:prstGeom>
          <a:noFill/>
          <a:ln w="9525">
            <a:noFill/>
            <a:miter lim="800000"/>
            <a:headEnd/>
            <a:tailEnd/>
          </a:ln>
          <a:effectLst/>
        </p:spPr>
        <p:txBody>
          <a:bodyPr/>
          <a:lstStyle/>
          <a:p>
            <a:pPr marL="342900" indent="-342900" algn="ctr">
              <a:spcBef>
                <a:spcPct val="20000"/>
              </a:spcBef>
              <a:buClr>
                <a:schemeClr val="hlink"/>
              </a:buClr>
              <a:buSzPct val="80000"/>
              <a:defRPr/>
            </a:pPr>
            <a:r>
              <a:rPr lang="en-US" sz="2000" b="0" dirty="0">
                <a:solidFill>
                  <a:srgbClr val="FFFF00"/>
                </a:solidFill>
                <a:latin typeface="Arial Rounded MT Bold" pitchFamily="34" charset="0"/>
              </a:rPr>
              <a:t>	</a:t>
            </a:r>
            <a:r>
              <a:rPr lang="en-US" sz="2000" b="0" dirty="0">
                <a:solidFill>
                  <a:srgbClr val="C00000"/>
                </a:solidFill>
                <a:latin typeface="Arial Rounded MT Bold" pitchFamily="34" charset="0"/>
              </a:rPr>
              <a:t>This is probably the most relevant of axion properties. </a:t>
            </a:r>
          </a:p>
          <a:p>
            <a:pPr marL="342900" indent="-342900" algn="ctr">
              <a:spcBef>
                <a:spcPct val="20000"/>
              </a:spcBef>
              <a:buClr>
                <a:schemeClr val="hlink"/>
              </a:buClr>
              <a:buSzPct val="80000"/>
              <a:defRPr/>
            </a:pPr>
            <a:r>
              <a:rPr lang="en-US" sz="2000" b="0" dirty="0">
                <a:solidFill>
                  <a:srgbClr val="C00000"/>
                </a:solidFill>
                <a:latin typeface="Arial Rounded MT Bold" pitchFamily="34" charset="0"/>
              </a:rPr>
              <a:t>Most axion detection strategies are based on the axion-photon coupling</a:t>
            </a:r>
            <a:endParaRPr lang="en-US" sz="2800" b="0" dirty="0">
              <a:solidFill>
                <a:srgbClr val="C00000"/>
              </a:solidFill>
              <a:latin typeface="Arial Rounded MT Bold" pitchFamily="34" charset="0"/>
            </a:endParaRPr>
          </a:p>
        </p:txBody>
      </p:sp>
      <p:sp>
        <p:nvSpPr>
          <p:cNvPr id="13" name="Rectangle 3"/>
          <p:cNvSpPr txBox="1">
            <a:spLocks noChangeArrowheads="1"/>
          </p:cNvSpPr>
          <p:nvPr/>
        </p:nvSpPr>
        <p:spPr bwMode="auto">
          <a:xfrm>
            <a:off x="3863752" y="3501008"/>
            <a:ext cx="7272808" cy="863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Bef>
                <a:spcPct val="20000"/>
              </a:spcBef>
              <a:buClr>
                <a:schemeClr val="hlink"/>
              </a:buClr>
              <a:buSzPct val="80000"/>
              <a:buFont typeface="Wingdings" pitchFamily="2" charset="2"/>
              <a:buChar char="n"/>
              <a:defRPr/>
            </a:pPr>
            <a:r>
              <a:rPr lang="en-US" sz="2400" kern="0" dirty="0">
                <a:solidFill>
                  <a:srgbClr val="C00000"/>
                </a:solidFill>
                <a:latin typeface="Arial Rounded MT Bold" pitchFamily="34" charset="0"/>
                <a:cs typeface="+mn-cs"/>
              </a:rPr>
              <a:t>Axion-photon conversion </a:t>
            </a:r>
            <a:r>
              <a:rPr lang="en-US" sz="2400" b="0" kern="0" dirty="0">
                <a:latin typeface="Arial Rounded MT Bold" pitchFamily="34" charset="0"/>
                <a:cs typeface="+mn-cs"/>
              </a:rPr>
              <a:t>in the presence of an electromagnetic field (</a:t>
            </a:r>
            <a:r>
              <a:rPr lang="en-US" sz="2400" kern="0" dirty="0">
                <a:solidFill>
                  <a:srgbClr val="C00000"/>
                </a:solidFill>
                <a:latin typeface="Arial Rounded MT Bold" pitchFamily="34" charset="0"/>
                <a:cs typeface="+mn-cs"/>
              </a:rPr>
              <a:t>Primakoff effect</a:t>
            </a:r>
            <a:r>
              <a:rPr lang="en-US" sz="2400" b="0" kern="0" dirty="0">
                <a:latin typeface="Arial Rounded MT Bold" pitchFamily="34" charset="0"/>
                <a:cs typeface="+mn-cs"/>
              </a:rPr>
              <a:t>)</a:t>
            </a:r>
          </a:p>
          <a:p>
            <a:pPr marL="342900" indent="-342900">
              <a:spcBef>
                <a:spcPct val="20000"/>
              </a:spcBef>
              <a:buClr>
                <a:schemeClr val="hlink"/>
              </a:buClr>
              <a:buSzPct val="80000"/>
              <a:buFont typeface="Wingdings" pitchFamily="2" charset="2"/>
              <a:buChar char="n"/>
              <a:defRPr/>
            </a:pPr>
            <a:endParaRPr lang="en-US" sz="3200" b="0" kern="0" dirty="0">
              <a:latin typeface="Arial Rounded MT Bold" pitchFamily="34" charset="0"/>
              <a:cs typeface="+mn-cs"/>
            </a:endParaRPr>
          </a:p>
        </p:txBody>
      </p:sp>
      <p:pic>
        <p:nvPicPr>
          <p:cNvPr id="14" name="Picture 4"/>
          <p:cNvPicPr>
            <a:picLocks noChangeAspect="1" noChangeArrowheads="1"/>
          </p:cNvPicPr>
          <p:nvPr/>
        </p:nvPicPr>
        <p:blipFill>
          <a:blip r:embed="rId4" cstate="print"/>
          <a:srcRect l="21094" t="18750" r="21875" b="21875"/>
          <a:stretch>
            <a:fillRect/>
          </a:stretch>
        </p:blipFill>
        <p:spPr bwMode="auto">
          <a:xfrm>
            <a:off x="1346152" y="3140968"/>
            <a:ext cx="2085552" cy="1764952"/>
          </a:xfrm>
          <a:prstGeom prst="rect">
            <a:avLst/>
          </a:prstGeom>
          <a:noFill/>
          <a:ln w="28575">
            <a:solidFill>
              <a:srgbClr val="A50021"/>
            </a:solidFill>
            <a:miter lim="800000"/>
            <a:headEnd/>
            <a:tailEnd/>
          </a:ln>
        </p:spPr>
      </p:pic>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23</a:t>
            </a:fld>
            <a:endParaRPr lang="es-ES"/>
          </a:p>
        </p:txBody>
      </p:sp>
    </p:spTree>
    <p:extLst>
      <p:ext uri="{BB962C8B-B14F-4D97-AF65-F5344CB8AC3E}">
        <p14:creationId xmlns:p14="http://schemas.microsoft.com/office/powerpoint/2010/main" val="39325310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315F02-29DE-3D47-BD83-AB3A8B27A5C3}"/>
              </a:ext>
            </a:extLst>
          </p:cNvPr>
          <p:cNvPicPr>
            <a:picLocks noChangeAspect="1"/>
          </p:cNvPicPr>
          <p:nvPr/>
        </p:nvPicPr>
        <p:blipFill>
          <a:blip r:embed="rId2"/>
          <a:stretch>
            <a:fillRect/>
          </a:stretch>
        </p:blipFill>
        <p:spPr>
          <a:xfrm>
            <a:off x="3143672" y="4365104"/>
            <a:ext cx="2520280" cy="492750"/>
          </a:xfrm>
          <a:prstGeom prst="rect">
            <a:avLst/>
          </a:prstGeom>
        </p:spPr>
      </p:pic>
      <p:sp>
        <p:nvSpPr>
          <p:cNvPr id="268290" name="Rectangle 2"/>
          <p:cNvSpPr>
            <a:spLocks noGrp="1" noChangeArrowheads="1"/>
          </p:cNvSpPr>
          <p:nvPr>
            <p:ph type="title"/>
          </p:nvPr>
        </p:nvSpPr>
        <p:spPr/>
        <p:txBody>
          <a:bodyPr/>
          <a:lstStyle/>
          <a:p>
            <a:pPr>
              <a:defRPr/>
            </a:pPr>
            <a:r>
              <a:rPr lang="en-US" noProof="0" dirty="0">
                <a:latin typeface="Arial Rounded MT Bold" pitchFamily="34" charset="0"/>
              </a:rPr>
              <a:t>Axion-photon mixing</a:t>
            </a:r>
          </a:p>
        </p:txBody>
      </p:sp>
      <mc:AlternateContent xmlns:mc="http://schemas.openxmlformats.org/markup-compatibility/2006" xmlns:a14="http://schemas.microsoft.com/office/drawing/2010/main">
        <mc:Choice Requires="a14">
          <p:sp>
            <p:nvSpPr>
              <p:cNvPr id="268291" name="Rectangle 3"/>
              <p:cNvSpPr>
                <a:spLocks noGrp="1" noChangeArrowheads="1"/>
              </p:cNvSpPr>
              <p:nvPr>
                <p:ph idx="1"/>
              </p:nvPr>
            </p:nvSpPr>
            <p:spPr>
              <a:xfrm>
                <a:off x="839416" y="1629296"/>
                <a:ext cx="7632848" cy="863600"/>
              </a:xfrm>
            </p:spPr>
            <p:txBody>
              <a:bodyPr/>
              <a:lstStyle/>
              <a:p>
                <a:pPr eaLnBrk="1" hangingPunct="1">
                  <a:defRPr/>
                </a:pPr>
                <a:r>
                  <a:rPr lang="es-ES" sz="2000" noProof="0" dirty="0"/>
                  <a:t>If </a:t>
                </a:r>
                <a:r>
                  <a:rPr lang="es-ES" sz="2000" noProof="0" dirty="0" err="1"/>
                  <a:t>the</a:t>
                </a:r>
                <a:r>
                  <a:rPr lang="es-ES" sz="2000" noProof="0" dirty="0"/>
                  <a:t> </a:t>
                </a:r>
                <a14:m>
                  <m:oMath xmlns:m="http://schemas.openxmlformats.org/officeDocument/2006/math">
                    <m:r>
                      <a:rPr lang="es-ES" sz="2000" b="0" i="1">
                        <a:latin typeface="Cambria Math" panose="02040503050406030204" pitchFamily="18" charset="0"/>
                        <a:ea typeface="Cambria Math" panose="02040503050406030204" pitchFamily="18" charset="0"/>
                      </a:rPr>
                      <m:t>𝑎</m:t>
                    </m:r>
                    <m:r>
                      <a:rPr lang="es-ES" sz="2000" b="0" i="1">
                        <a:latin typeface="Cambria Math" panose="02040503050406030204" pitchFamily="18" charset="0"/>
                        <a:ea typeface="Cambria Math" panose="02040503050406030204" pitchFamily="18" charset="0"/>
                      </a:rPr>
                      <m:t>𝛾𝛾</m:t>
                    </m:r>
                  </m:oMath>
                </a14:m>
                <a:r>
                  <a:rPr lang="en-US" sz="2000" noProof="0" dirty="0"/>
                  <a:t> interaction happens coherently over a </a:t>
                </a:r>
                <a:r>
                  <a:rPr lang="en-US" sz="2000" dirty="0"/>
                  <a:t>macroscopic EM field, the process is better seen as that of mixing, similar to flavor mixing and neutrino oscillations. The probability of conversion oscillates between axion and photon along the line of propagation</a:t>
                </a:r>
              </a:p>
            </p:txBody>
          </p:sp>
        </mc:Choice>
        <mc:Fallback xmlns="">
          <p:sp>
            <p:nvSpPr>
              <p:cNvPr id="268291" name="Rectangle 3"/>
              <p:cNvSpPr>
                <a:spLocks noGrp="1" noRot="1" noChangeAspect="1" noMove="1" noResize="1" noEditPoints="1" noAdjustHandles="1" noChangeArrowheads="1" noChangeShapeType="1" noTextEdit="1"/>
              </p:cNvSpPr>
              <p:nvPr>
                <p:ph idx="1"/>
              </p:nvPr>
            </p:nvSpPr>
            <p:spPr>
              <a:xfrm>
                <a:off x="839416" y="1629296"/>
                <a:ext cx="7632848" cy="863600"/>
              </a:xfrm>
              <a:blipFill>
                <a:blip r:embed="rId3"/>
                <a:stretch>
                  <a:fillRect l="-831" t="-4348" b="-97101"/>
                </a:stretch>
              </a:blipFill>
            </p:spPr>
            <p:txBody>
              <a:bodyPr/>
              <a:lstStyle/>
              <a:p>
                <a:r>
                  <a:rPr lang="en-ES">
                    <a:noFill/>
                  </a:rPr>
                  <a:t> </a:t>
                </a:r>
              </a:p>
            </p:txBody>
          </p:sp>
        </mc:Fallback>
      </mc:AlternateContent>
      <p:pic>
        <p:nvPicPr>
          <p:cNvPr id="14" name="Picture 4"/>
          <p:cNvPicPr>
            <a:picLocks noChangeAspect="1" noChangeArrowheads="1"/>
          </p:cNvPicPr>
          <p:nvPr/>
        </p:nvPicPr>
        <p:blipFill>
          <a:blip r:embed="rId4" cstate="print"/>
          <a:srcRect l="21094" t="18750" r="21875" b="21875"/>
          <a:stretch>
            <a:fillRect/>
          </a:stretch>
        </p:blipFill>
        <p:spPr bwMode="auto">
          <a:xfrm>
            <a:off x="8984556" y="1352650"/>
            <a:ext cx="2085552" cy="1764952"/>
          </a:xfrm>
          <a:prstGeom prst="rect">
            <a:avLst/>
          </a:prstGeom>
          <a:noFill/>
          <a:ln w="28575">
            <a:solidFill>
              <a:srgbClr val="A50021"/>
            </a:solidFill>
            <a:miter lim="800000"/>
            <a:headEnd/>
            <a:tailEnd/>
          </a:ln>
        </p:spPr>
      </p:pic>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24</a:t>
            </a:fld>
            <a:endParaRPr lang="es-ES"/>
          </a:p>
        </p:txBody>
      </p:sp>
      <p:sp>
        <p:nvSpPr>
          <p:cNvPr id="5" name="Rectangle 4">
            <a:extLst>
              <a:ext uri="{FF2B5EF4-FFF2-40B4-BE49-F238E27FC236}">
                <a16:creationId xmlns:a16="http://schemas.microsoft.com/office/drawing/2014/main" id="{9240AA7C-6BF5-9D4D-8E2E-9EFC07AB0F00}"/>
              </a:ext>
            </a:extLst>
          </p:cNvPr>
          <p:cNvSpPr/>
          <p:nvPr/>
        </p:nvSpPr>
        <p:spPr>
          <a:xfrm>
            <a:off x="1199456" y="4005064"/>
            <a:ext cx="403244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dirty="0"/>
              <a:t>N</a:t>
            </a:r>
          </a:p>
        </p:txBody>
      </p:sp>
      <p:sp>
        <p:nvSpPr>
          <p:cNvPr id="15" name="Rectangle 14">
            <a:extLst>
              <a:ext uri="{FF2B5EF4-FFF2-40B4-BE49-F238E27FC236}">
                <a16:creationId xmlns:a16="http://schemas.microsoft.com/office/drawing/2014/main" id="{977443DD-BF6B-7041-BB4D-8A9F06B48E7B}"/>
              </a:ext>
            </a:extLst>
          </p:cNvPr>
          <p:cNvSpPr/>
          <p:nvPr/>
        </p:nvSpPr>
        <p:spPr>
          <a:xfrm>
            <a:off x="1199456" y="4799301"/>
            <a:ext cx="4032448"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dirty="0"/>
              <a:t>S</a:t>
            </a:r>
          </a:p>
        </p:txBody>
      </p:sp>
      <p:pic>
        <p:nvPicPr>
          <p:cNvPr id="6" name="Picture 5">
            <a:extLst>
              <a:ext uri="{FF2B5EF4-FFF2-40B4-BE49-F238E27FC236}">
                <a16:creationId xmlns:a16="http://schemas.microsoft.com/office/drawing/2014/main" id="{777CD987-4FF9-BF41-A261-8211D02FA9C0}"/>
              </a:ext>
            </a:extLst>
          </p:cNvPr>
          <p:cNvPicPr>
            <a:picLocks noChangeAspect="1"/>
          </p:cNvPicPr>
          <p:nvPr/>
        </p:nvPicPr>
        <p:blipFill>
          <a:blip r:embed="rId5"/>
          <a:stretch>
            <a:fillRect/>
          </a:stretch>
        </p:blipFill>
        <p:spPr>
          <a:xfrm>
            <a:off x="6521501" y="4051864"/>
            <a:ext cx="5191123" cy="1143000"/>
          </a:xfrm>
          <a:prstGeom prst="rect">
            <a:avLst/>
          </a:prstGeom>
        </p:spPr>
      </p:pic>
      <p:sp>
        <p:nvSpPr>
          <p:cNvPr id="16" name="Rectangle 15">
            <a:extLst>
              <a:ext uri="{FF2B5EF4-FFF2-40B4-BE49-F238E27FC236}">
                <a16:creationId xmlns:a16="http://schemas.microsoft.com/office/drawing/2014/main" id="{CF870918-E679-CB46-9D7F-7B2D5AA40728}"/>
              </a:ext>
            </a:extLst>
          </p:cNvPr>
          <p:cNvSpPr/>
          <p:nvPr/>
        </p:nvSpPr>
        <p:spPr>
          <a:xfrm>
            <a:off x="6412407" y="4077072"/>
            <a:ext cx="5195827" cy="1194184"/>
          </a:xfrm>
          <a:custGeom>
            <a:avLst/>
            <a:gdLst>
              <a:gd name="connsiteX0" fmla="*/ 0 w 5195827"/>
              <a:gd name="connsiteY0" fmla="*/ 0 h 1194184"/>
              <a:gd name="connsiteX1" fmla="*/ 629272 w 5195827"/>
              <a:gd name="connsiteY1" fmla="*/ 0 h 1194184"/>
              <a:gd name="connsiteX2" fmla="*/ 1154628 w 5195827"/>
              <a:gd name="connsiteY2" fmla="*/ 0 h 1194184"/>
              <a:gd name="connsiteX3" fmla="*/ 1783901 w 5195827"/>
              <a:gd name="connsiteY3" fmla="*/ 0 h 1194184"/>
              <a:gd name="connsiteX4" fmla="*/ 2205340 w 5195827"/>
              <a:gd name="connsiteY4" fmla="*/ 0 h 1194184"/>
              <a:gd name="connsiteX5" fmla="*/ 2678737 w 5195827"/>
              <a:gd name="connsiteY5" fmla="*/ 0 h 1194184"/>
              <a:gd name="connsiteX6" fmla="*/ 3256052 w 5195827"/>
              <a:gd name="connsiteY6" fmla="*/ 0 h 1194184"/>
              <a:gd name="connsiteX7" fmla="*/ 3781407 w 5195827"/>
              <a:gd name="connsiteY7" fmla="*/ 0 h 1194184"/>
              <a:gd name="connsiteX8" fmla="*/ 4202847 w 5195827"/>
              <a:gd name="connsiteY8" fmla="*/ 0 h 1194184"/>
              <a:gd name="connsiteX9" fmla="*/ 5195827 w 5195827"/>
              <a:gd name="connsiteY9" fmla="*/ 0 h 1194184"/>
              <a:gd name="connsiteX10" fmla="*/ 5195827 w 5195827"/>
              <a:gd name="connsiteY10" fmla="*/ 585150 h 1194184"/>
              <a:gd name="connsiteX11" fmla="*/ 5195827 w 5195827"/>
              <a:gd name="connsiteY11" fmla="*/ 1194184 h 1194184"/>
              <a:gd name="connsiteX12" fmla="*/ 4514596 w 5195827"/>
              <a:gd name="connsiteY12" fmla="*/ 1194184 h 1194184"/>
              <a:gd name="connsiteX13" fmla="*/ 3989241 w 5195827"/>
              <a:gd name="connsiteY13" fmla="*/ 1194184 h 1194184"/>
              <a:gd name="connsiteX14" fmla="*/ 3411926 w 5195827"/>
              <a:gd name="connsiteY14" fmla="*/ 1194184 h 1194184"/>
              <a:gd name="connsiteX15" fmla="*/ 2886571 w 5195827"/>
              <a:gd name="connsiteY15" fmla="*/ 1194184 h 1194184"/>
              <a:gd name="connsiteX16" fmla="*/ 2257298 w 5195827"/>
              <a:gd name="connsiteY16" fmla="*/ 1194184 h 1194184"/>
              <a:gd name="connsiteX17" fmla="*/ 1679984 w 5195827"/>
              <a:gd name="connsiteY17" fmla="*/ 1194184 h 1194184"/>
              <a:gd name="connsiteX18" fmla="*/ 1258545 w 5195827"/>
              <a:gd name="connsiteY18" fmla="*/ 1194184 h 1194184"/>
              <a:gd name="connsiteX19" fmla="*/ 577314 w 5195827"/>
              <a:gd name="connsiteY19" fmla="*/ 1194184 h 1194184"/>
              <a:gd name="connsiteX20" fmla="*/ 0 w 5195827"/>
              <a:gd name="connsiteY20" fmla="*/ 1194184 h 1194184"/>
              <a:gd name="connsiteX21" fmla="*/ 0 w 5195827"/>
              <a:gd name="connsiteY21" fmla="*/ 620976 h 1194184"/>
              <a:gd name="connsiteX22" fmla="*/ 0 w 5195827"/>
              <a:gd name="connsiteY22" fmla="*/ 0 h 119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5827" h="1194184" extrusionOk="0">
                <a:moveTo>
                  <a:pt x="0" y="0"/>
                </a:moveTo>
                <a:cubicBezTo>
                  <a:pt x="276233" y="-68419"/>
                  <a:pt x="398265" y="45647"/>
                  <a:pt x="629272" y="0"/>
                </a:cubicBezTo>
                <a:cubicBezTo>
                  <a:pt x="860279" y="-45647"/>
                  <a:pt x="991924" y="59581"/>
                  <a:pt x="1154628" y="0"/>
                </a:cubicBezTo>
                <a:cubicBezTo>
                  <a:pt x="1317332" y="-59581"/>
                  <a:pt x="1616747" y="33002"/>
                  <a:pt x="1783901" y="0"/>
                </a:cubicBezTo>
                <a:cubicBezTo>
                  <a:pt x="1951055" y="-33002"/>
                  <a:pt x="2086662" y="45062"/>
                  <a:pt x="2205340" y="0"/>
                </a:cubicBezTo>
                <a:cubicBezTo>
                  <a:pt x="2324018" y="-45062"/>
                  <a:pt x="2510665" y="52256"/>
                  <a:pt x="2678737" y="0"/>
                </a:cubicBezTo>
                <a:cubicBezTo>
                  <a:pt x="2846809" y="-52256"/>
                  <a:pt x="3028828" y="17475"/>
                  <a:pt x="3256052" y="0"/>
                </a:cubicBezTo>
                <a:cubicBezTo>
                  <a:pt x="3483277" y="-17475"/>
                  <a:pt x="3633151" y="9253"/>
                  <a:pt x="3781407" y="0"/>
                </a:cubicBezTo>
                <a:cubicBezTo>
                  <a:pt x="3929664" y="-9253"/>
                  <a:pt x="4081620" y="10711"/>
                  <a:pt x="4202847" y="0"/>
                </a:cubicBezTo>
                <a:cubicBezTo>
                  <a:pt x="4324074" y="-10711"/>
                  <a:pt x="4831509" y="1525"/>
                  <a:pt x="5195827" y="0"/>
                </a:cubicBezTo>
                <a:cubicBezTo>
                  <a:pt x="5227848" y="197526"/>
                  <a:pt x="5169477" y="383284"/>
                  <a:pt x="5195827" y="585150"/>
                </a:cubicBezTo>
                <a:cubicBezTo>
                  <a:pt x="5222177" y="787016"/>
                  <a:pt x="5146917" y="961704"/>
                  <a:pt x="5195827" y="1194184"/>
                </a:cubicBezTo>
                <a:cubicBezTo>
                  <a:pt x="5042976" y="1194813"/>
                  <a:pt x="4822851" y="1160691"/>
                  <a:pt x="4514596" y="1194184"/>
                </a:cubicBezTo>
                <a:cubicBezTo>
                  <a:pt x="4206341" y="1227677"/>
                  <a:pt x="4217802" y="1189788"/>
                  <a:pt x="3989241" y="1194184"/>
                </a:cubicBezTo>
                <a:cubicBezTo>
                  <a:pt x="3760680" y="1198580"/>
                  <a:pt x="3625150" y="1184846"/>
                  <a:pt x="3411926" y="1194184"/>
                </a:cubicBezTo>
                <a:cubicBezTo>
                  <a:pt x="3198702" y="1203522"/>
                  <a:pt x="3043351" y="1177128"/>
                  <a:pt x="2886571" y="1194184"/>
                </a:cubicBezTo>
                <a:cubicBezTo>
                  <a:pt x="2729792" y="1211240"/>
                  <a:pt x="2456703" y="1183310"/>
                  <a:pt x="2257298" y="1194184"/>
                </a:cubicBezTo>
                <a:cubicBezTo>
                  <a:pt x="2057893" y="1205058"/>
                  <a:pt x="1927444" y="1147254"/>
                  <a:pt x="1679984" y="1194184"/>
                </a:cubicBezTo>
                <a:cubicBezTo>
                  <a:pt x="1432524" y="1241114"/>
                  <a:pt x="1403995" y="1176752"/>
                  <a:pt x="1258545" y="1194184"/>
                </a:cubicBezTo>
                <a:cubicBezTo>
                  <a:pt x="1113095" y="1211616"/>
                  <a:pt x="802685" y="1142202"/>
                  <a:pt x="577314" y="1194184"/>
                </a:cubicBezTo>
                <a:cubicBezTo>
                  <a:pt x="351943" y="1246166"/>
                  <a:pt x="243867" y="1130756"/>
                  <a:pt x="0" y="1194184"/>
                </a:cubicBezTo>
                <a:cubicBezTo>
                  <a:pt x="-47209" y="939638"/>
                  <a:pt x="6083" y="791036"/>
                  <a:pt x="0" y="620976"/>
                </a:cubicBezTo>
                <a:cubicBezTo>
                  <a:pt x="-6083" y="450916"/>
                  <a:pt x="73790" y="26630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9" name="Straight Connector 8">
            <a:extLst>
              <a:ext uri="{FF2B5EF4-FFF2-40B4-BE49-F238E27FC236}">
                <a16:creationId xmlns:a16="http://schemas.microsoft.com/office/drawing/2014/main" id="{613CFF93-03AD-7042-B9EA-4C614B108D63}"/>
              </a:ext>
            </a:extLst>
          </p:cNvPr>
          <p:cNvCxnSpPr>
            <a:cxnSpLocks/>
          </p:cNvCxnSpPr>
          <p:nvPr/>
        </p:nvCxnSpPr>
        <p:spPr>
          <a:xfrm>
            <a:off x="839416" y="4620885"/>
            <a:ext cx="2368029" cy="0"/>
          </a:xfrm>
          <a:prstGeom prst="line">
            <a:avLst/>
          </a:prstGeom>
          <a:ln w="38100">
            <a:solidFill>
              <a:schemeClr val="tx1"/>
            </a:solidFill>
            <a:prstDash val="sysDash"/>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34B1B49-BEC3-DF44-AE5B-E99892DBEB8D}"/>
                  </a:ext>
                </a:extLst>
              </p:cNvPr>
              <p:cNvSpPr/>
              <p:nvPr/>
            </p:nvSpPr>
            <p:spPr>
              <a:xfrm>
                <a:off x="500133" y="4365104"/>
                <a:ext cx="3858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mbria Math" panose="02040503050406030204" pitchFamily="18" charset="0"/>
                        </a:rPr>
                        <m:t>𝑎</m:t>
                      </m:r>
                    </m:oMath>
                  </m:oMathPara>
                </a14:m>
                <a:endParaRPr lang="en-ES" dirty="0"/>
              </a:p>
            </p:txBody>
          </p:sp>
        </mc:Choice>
        <mc:Fallback xmlns="">
          <p:sp>
            <p:nvSpPr>
              <p:cNvPr id="19" name="Rectangle 18">
                <a:extLst>
                  <a:ext uri="{FF2B5EF4-FFF2-40B4-BE49-F238E27FC236}">
                    <a16:creationId xmlns:a16="http://schemas.microsoft.com/office/drawing/2014/main" id="{D34B1B49-BEC3-DF44-AE5B-E99892DBEB8D}"/>
                  </a:ext>
                </a:extLst>
              </p:cNvPr>
              <p:cNvSpPr>
                <a:spLocks noRot="1" noChangeAspect="1" noMove="1" noResize="1" noEditPoints="1" noAdjustHandles="1" noChangeArrowheads="1" noChangeShapeType="1" noTextEdit="1"/>
              </p:cNvSpPr>
              <p:nvPr/>
            </p:nvSpPr>
            <p:spPr>
              <a:xfrm>
                <a:off x="500133" y="4365104"/>
                <a:ext cx="385875" cy="369332"/>
              </a:xfrm>
              <a:prstGeom prst="rect">
                <a:avLst/>
              </a:prstGeom>
              <a:blipFill>
                <a:blip r:embed="rId6"/>
                <a:stretch>
                  <a:fillRect/>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4E2C112-00A7-274D-9E9E-9F2C01BAC6F8}"/>
                  </a:ext>
                </a:extLst>
              </p:cNvPr>
              <p:cNvSpPr/>
              <p:nvPr/>
            </p:nvSpPr>
            <p:spPr>
              <a:xfrm>
                <a:off x="5600320" y="4390524"/>
                <a:ext cx="3800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mbria Math" panose="02040503050406030204" pitchFamily="18" charset="0"/>
                        </a:rPr>
                        <m:t>𝛾</m:t>
                      </m:r>
                    </m:oMath>
                  </m:oMathPara>
                </a14:m>
                <a:endParaRPr lang="en-ES" dirty="0"/>
              </a:p>
            </p:txBody>
          </p:sp>
        </mc:Choice>
        <mc:Fallback xmlns="">
          <p:sp>
            <p:nvSpPr>
              <p:cNvPr id="21" name="Rectangle 20">
                <a:extLst>
                  <a:ext uri="{FF2B5EF4-FFF2-40B4-BE49-F238E27FC236}">
                    <a16:creationId xmlns:a16="http://schemas.microsoft.com/office/drawing/2014/main" id="{44E2C112-00A7-274D-9E9E-9F2C01BAC6F8}"/>
                  </a:ext>
                </a:extLst>
              </p:cNvPr>
              <p:cNvSpPr>
                <a:spLocks noRot="1" noChangeAspect="1" noMove="1" noResize="1" noEditPoints="1" noAdjustHandles="1" noChangeArrowheads="1" noChangeShapeType="1" noTextEdit="1"/>
              </p:cNvSpPr>
              <p:nvPr/>
            </p:nvSpPr>
            <p:spPr>
              <a:xfrm>
                <a:off x="5600320" y="4390524"/>
                <a:ext cx="380039" cy="369332"/>
              </a:xfrm>
              <a:prstGeom prst="rect">
                <a:avLst/>
              </a:prstGeom>
              <a:blipFill>
                <a:blip r:embed="rId7"/>
                <a:stretch>
                  <a:fillRect b="-13333"/>
                </a:stretch>
              </a:blipFill>
            </p:spPr>
            <p:txBody>
              <a:bodyPr/>
              <a:lstStyle/>
              <a:p>
                <a:r>
                  <a:rPr lang="en-ES">
                    <a:noFill/>
                  </a:rPr>
                  <a:t> </a:t>
                </a:r>
              </a:p>
            </p:txBody>
          </p:sp>
        </mc:Fallback>
      </mc:AlternateContent>
      <p:sp>
        <p:nvSpPr>
          <p:cNvPr id="28" name="Rectangle 27">
            <a:extLst>
              <a:ext uri="{FF2B5EF4-FFF2-40B4-BE49-F238E27FC236}">
                <a16:creationId xmlns:a16="http://schemas.microsoft.com/office/drawing/2014/main" id="{7306EEAA-F498-384C-9CDC-D8384DF338F0}"/>
              </a:ext>
            </a:extLst>
          </p:cNvPr>
          <p:cNvSpPr/>
          <p:nvPr/>
        </p:nvSpPr>
        <p:spPr>
          <a:xfrm>
            <a:off x="1505291" y="5568951"/>
            <a:ext cx="4320478" cy="584775"/>
          </a:xfrm>
          <a:prstGeom prst="rect">
            <a:avLst/>
          </a:prstGeom>
        </p:spPr>
        <p:txBody>
          <a:bodyPr wrap="square">
            <a:spAutoFit/>
          </a:bodyPr>
          <a:lstStyle/>
          <a:p>
            <a:r>
              <a:rPr lang="en-US" sz="1600" b="0" dirty="0">
                <a:solidFill>
                  <a:srgbClr val="00B050"/>
                </a:solidFill>
                <a:latin typeface="Arial Rounded MT Bold" pitchFamily="34" charset="0"/>
              </a:rPr>
              <a:t>(*) Approximations: 1D propagation, small mixing, relativistic velocities.</a:t>
            </a:r>
            <a:endParaRPr lang="en-ES" sz="1600" i="1" baseline="-25000" dirty="0">
              <a:solidFill>
                <a:srgbClr val="00B05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396CBE5-1D7F-1244-85DC-BE864BA9E926}"/>
              </a:ext>
            </a:extLst>
          </p:cNvPr>
          <p:cNvSpPr/>
          <p:nvPr/>
        </p:nvSpPr>
        <p:spPr>
          <a:xfrm>
            <a:off x="11608234" y="4470034"/>
            <a:ext cx="506870" cy="369332"/>
          </a:xfrm>
          <a:prstGeom prst="rect">
            <a:avLst/>
          </a:prstGeom>
        </p:spPr>
        <p:txBody>
          <a:bodyPr wrap="none">
            <a:spAutoFit/>
          </a:bodyPr>
          <a:lstStyle/>
          <a:p>
            <a:r>
              <a:rPr lang="en-US" b="0" dirty="0">
                <a:solidFill>
                  <a:srgbClr val="00B050"/>
                </a:solidFill>
                <a:latin typeface="Arial Rounded MT Bold" pitchFamily="34" charset="0"/>
              </a:rPr>
              <a:t>(*) </a:t>
            </a:r>
            <a:endParaRPr lang="en-ES" dirty="0"/>
          </a:p>
        </p:txBody>
      </p:sp>
      <p:pic>
        <p:nvPicPr>
          <p:cNvPr id="30" name="Graphic 29" descr="Line arrow Clockwise curve">
            <a:extLst>
              <a:ext uri="{FF2B5EF4-FFF2-40B4-BE49-F238E27FC236}">
                <a16:creationId xmlns:a16="http://schemas.microsoft.com/office/drawing/2014/main" id="{96B19B2B-19DE-1C43-B70D-7C7FFB44E71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14666346">
            <a:off x="8906287" y="5101193"/>
            <a:ext cx="505985" cy="493254"/>
          </a:xfrm>
          <a:prstGeom prst="rect">
            <a:avLst/>
          </a:prstGeom>
        </p:spPr>
      </p:pic>
      <p:pic>
        <p:nvPicPr>
          <p:cNvPr id="32" name="Graphic 31" descr="Line arrow Clockwise curve">
            <a:extLst>
              <a:ext uri="{FF2B5EF4-FFF2-40B4-BE49-F238E27FC236}">
                <a16:creationId xmlns:a16="http://schemas.microsoft.com/office/drawing/2014/main" id="{888AE457-58BC-D645-B9E6-C823628EAB8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5052223">
            <a:off x="9388515" y="3747012"/>
            <a:ext cx="505985" cy="493254"/>
          </a:xfrm>
          <a:prstGeom prst="rect">
            <a:avLst/>
          </a:prstGeom>
        </p:spPr>
      </p:pic>
      <p:pic>
        <p:nvPicPr>
          <p:cNvPr id="33" name="Graphic 32" descr="Line arrow Clockwise curve">
            <a:extLst>
              <a:ext uri="{FF2B5EF4-FFF2-40B4-BE49-F238E27FC236}">
                <a16:creationId xmlns:a16="http://schemas.microsoft.com/office/drawing/2014/main" id="{AE47DFDD-6ACE-1A45-910A-645CDE98BCF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3883640">
            <a:off x="7757997" y="3774428"/>
            <a:ext cx="758049" cy="493254"/>
          </a:xfrm>
          <a:prstGeom prst="rect">
            <a:avLst/>
          </a:prstGeom>
        </p:spPr>
      </p:pic>
      <p:sp>
        <p:nvSpPr>
          <p:cNvPr id="23" name="Rectangle 22">
            <a:extLst>
              <a:ext uri="{FF2B5EF4-FFF2-40B4-BE49-F238E27FC236}">
                <a16:creationId xmlns:a16="http://schemas.microsoft.com/office/drawing/2014/main" id="{F0E9A2A6-B0E7-004A-9AE4-6DF358369A0B}"/>
              </a:ext>
            </a:extLst>
          </p:cNvPr>
          <p:cNvSpPr/>
          <p:nvPr/>
        </p:nvSpPr>
        <p:spPr>
          <a:xfrm>
            <a:off x="6682167" y="5318000"/>
            <a:ext cx="2366161" cy="338554"/>
          </a:xfrm>
          <a:prstGeom prst="rect">
            <a:avLst/>
          </a:prstGeom>
        </p:spPr>
        <p:txBody>
          <a:bodyPr wrap="none">
            <a:spAutoFit/>
          </a:bodyPr>
          <a:lstStyle/>
          <a:p>
            <a:r>
              <a:rPr lang="en-US" sz="1600" b="0" dirty="0">
                <a:solidFill>
                  <a:srgbClr val="00B050"/>
                </a:solidFill>
                <a:latin typeface="Arial Rounded MT Bold" pitchFamily="34" charset="0"/>
              </a:rPr>
              <a:t>momentum difference</a:t>
            </a:r>
            <a:endParaRPr lang="en-ES" sz="1600" dirty="0"/>
          </a:p>
        </p:txBody>
      </p:sp>
      <p:sp>
        <p:nvSpPr>
          <p:cNvPr id="35" name="Rectangle 34">
            <a:extLst>
              <a:ext uri="{FF2B5EF4-FFF2-40B4-BE49-F238E27FC236}">
                <a16:creationId xmlns:a16="http://schemas.microsoft.com/office/drawing/2014/main" id="{E85B11C2-A1B2-3D49-A009-486E17EBDDE9}"/>
              </a:ext>
            </a:extLst>
          </p:cNvPr>
          <p:cNvSpPr/>
          <p:nvPr/>
        </p:nvSpPr>
        <p:spPr>
          <a:xfrm>
            <a:off x="9914249" y="3425704"/>
            <a:ext cx="1438335" cy="584775"/>
          </a:xfrm>
          <a:prstGeom prst="rect">
            <a:avLst/>
          </a:prstGeom>
        </p:spPr>
        <p:txBody>
          <a:bodyPr wrap="square">
            <a:spAutoFit/>
          </a:bodyPr>
          <a:lstStyle/>
          <a:p>
            <a:r>
              <a:rPr lang="en-US" sz="1600" b="0" dirty="0">
                <a:solidFill>
                  <a:srgbClr val="00B050"/>
                </a:solidFill>
                <a:latin typeface="Arial Rounded MT Bold" pitchFamily="34" charset="0"/>
              </a:rPr>
              <a:t>Transverse B field</a:t>
            </a:r>
            <a:endParaRPr lang="en-ES" sz="1600" dirty="0"/>
          </a:p>
        </p:txBody>
      </p:sp>
      <p:sp>
        <p:nvSpPr>
          <p:cNvPr id="36" name="Rectangle 35">
            <a:extLst>
              <a:ext uri="{FF2B5EF4-FFF2-40B4-BE49-F238E27FC236}">
                <a16:creationId xmlns:a16="http://schemas.microsoft.com/office/drawing/2014/main" id="{D6752DF3-02E7-C442-8748-2182C42CCF75}"/>
              </a:ext>
            </a:extLst>
          </p:cNvPr>
          <p:cNvSpPr/>
          <p:nvPr/>
        </p:nvSpPr>
        <p:spPr>
          <a:xfrm>
            <a:off x="8265388" y="3257257"/>
            <a:ext cx="1438335" cy="584775"/>
          </a:xfrm>
          <a:prstGeom prst="rect">
            <a:avLst/>
          </a:prstGeom>
        </p:spPr>
        <p:txBody>
          <a:bodyPr wrap="square">
            <a:spAutoFit/>
          </a:bodyPr>
          <a:lstStyle/>
          <a:p>
            <a:r>
              <a:rPr lang="en-US" sz="1600" b="0" dirty="0">
                <a:solidFill>
                  <a:srgbClr val="00B050"/>
                </a:solidFill>
                <a:latin typeface="Arial Rounded MT Bold" pitchFamily="34" charset="0"/>
              </a:rPr>
              <a:t>Length propagated</a:t>
            </a:r>
            <a:endParaRPr lang="en-ES" sz="1600" dirty="0"/>
          </a:p>
        </p:txBody>
      </p:sp>
    </p:spTree>
    <p:extLst>
      <p:ext uri="{BB962C8B-B14F-4D97-AF65-F5344CB8AC3E}">
        <p14:creationId xmlns:p14="http://schemas.microsoft.com/office/powerpoint/2010/main" val="2747428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n-US" noProof="0" dirty="0">
                <a:latin typeface="Arial Rounded MT Bold" pitchFamily="34" charset="0"/>
              </a:rPr>
              <a:t>Axion-like particles (ALPs)</a:t>
            </a:r>
          </a:p>
        </p:txBody>
      </p:sp>
      <p:sp>
        <p:nvSpPr>
          <p:cNvPr id="3" name="2 Marcador de contenido"/>
          <p:cNvSpPr>
            <a:spLocks noGrp="1"/>
          </p:cNvSpPr>
          <p:nvPr>
            <p:ph idx="1"/>
          </p:nvPr>
        </p:nvSpPr>
        <p:spPr>
          <a:xfrm>
            <a:off x="479376" y="1268760"/>
            <a:ext cx="5987008" cy="1296144"/>
          </a:xfrm>
        </p:spPr>
        <p:txBody>
          <a:bodyPr/>
          <a:lstStyle/>
          <a:p>
            <a:endParaRPr lang="en-US" sz="2000" noProof="0" dirty="0">
              <a:latin typeface="Arial Rounded MT Bold" pitchFamily="34" charset="0"/>
            </a:endParaRPr>
          </a:p>
          <a:p>
            <a:r>
              <a:rPr lang="en-US" sz="2000" dirty="0"/>
              <a:t>Phenomenological definition: particles with similar phenomenology that the axion (light particles coupled to photons,…)</a:t>
            </a:r>
            <a:endParaRPr lang="en-US" sz="2000" noProof="0" dirty="0">
              <a:latin typeface="Arial Rounded MT Bold" pitchFamily="34" charset="0"/>
            </a:endParaRPr>
          </a:p>
          <a:p>
            <a:r>
              <a:rPr lang="en-US" sz="2000" noProof="0" dirty="0">
                <a:latin typeface="Arial Rounded MT Bold" pitchFamily="34" charset="0"/>
              </a:rPr>
              <a:t>Theoretical frameworks: Many extensions of SM predict axion-like particles</a:t>
            </a:r>
          </a:p>
          <a:p>
            <a:pPr lvl="1"/>
            <a:r>
              <a:rPr lang="en-US" sz="1800" noProof="0" dirty="0">
                <a:latin typeface="Arial Rounded MT Bold" pitchFamily="34" charset="0"/>
              </a:rPr>
              <a:t>Higher scale symmetry breaking</a:t>
            </a:r>
            <a:endParaRPr lang="en-US" sz="2000" dirty="0"/>
          </a:p>
          <a:p>
            <a:endParaRPr lang="en-US" sz="2000" dirty="0"/>
          </a:p>
          <a:p>
            <a:endParaRPr lang="en-US" sz="2000" dirty="0"/>
          </a:p>
          <a:p>
            <a:endParaRPr lang="en-US" sz="2000" dirty="0"/>
          </a:p>
          <a:p>
            <a:endParaRPr lang="en-US" sz="2000" dirty="0"/>
          </a:p>
          <a:p>
            <a:r>
              <a:rPr lang="en-US" sz="2000" dirty="0"/>
              <a:t>Not necessarily linked with PQ mechanism</a:t>
            </a:r>
          </a:p>
          <a:p>
            <a:r>
              <a:rPr lang="en-US" sz="2000" dirty="0"/>
              <a:t>WISP: similar (more generic) nomenclature</a:t>
            </a:r>
            <a:endParaRPr lang="en-US" sz="2200" noProof="0" dirty="0">
              <a:latin typeface="Arial Rounded MT Bold" pitchFamily="34" charset="0"/>
            </a:endParaRPr>
          </a:p>
        </p:txBody>
      </p:sp>
      <p:sp>
        <p:nvSpPr>
          <p:cNvPr id="29" name="Marcador de fecha 3"/>
          <p:cNvSpPr>
            <a:spLocks noGrp="1"/>
          </p:cNvSpPr>
          <p:nvPr>
            <p:ph type="dt" sz="half" idx="10"/>
          </p:nvPr>
        </p:nvSpPr>
        <p:spPr>
          <a:xfrm>
            <a:off x="611505" y="6299869"/>
            <a:ext cx="2840990" cy="364634"/>
          </a:xfrm>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32" name="Marcador de pie de página 4"/>
          <p:cNvSpPr>
            <a:spLocks noGrp="1"/>
          </p:cNvSpPr>
          <p:nvPr>
            <p:ph type="ftr" sz="quarter" idx="11"/>
          </p:nvPr>
        </p:nvSpPr>
        <p:spPr>
          <a:xfrm>
            <a:off x="4165600" y="6356351"/>
            <a:ext cx="3860800" cy="365125"/>
          </a:xfrm>
        </p:spPr>
        <p:txBody>
          <a:bodyPr/>
          <a:lstStyle/>
          <a:p>
            <a:pPr>
              <a:defRPr/>
            </a:pPr>
            <a:r>
              <a:rPr lang="es-ES" b="0" dirty="0">
                <a:latin typeface="Arial Rounded MT Bold" panose="020F0704030504030204" pitchFamily="34" charset="0"/>
              </a:rPr>
              <a:t>Igor G. Irastorza / CAPA - Zaragoza</a:t>
            </a:r>
          </a:p>
        </p:txBody>
      </p:sp>
      <p:sp>
        <p:nvSpPr>
          <p:cNvPr id="33" name="Marcador de número de diapositiva 5"/>
          <p:cNvSpPr>
            <a:spLocks noGrp="1"/>
          </p:cNvSpPr>
          <p:nvPr>
            <p:ph type="sldNum" sz="quarter" idx="12"/>
          </p:nvPr>
        </p:nvSpPr>
        <p:spPr>
          <a:xfrm>
            <a:off x="8737600" y="6356351"/>
            <a:ext cx="2844800" cy="365125"/>
          </a:xfrm>
        </p:spPr>
        <p:txBody>
          <a:bodyPr/>
          <a:lstStyle/>
          <a:p>
            <a:pPr>
              <a:defRPr/>
            </a:pPr>
            <a:fld id="{5B34CA36-8F8E-4B33-818A-5383808A46B8}" type="slidenum">
              <a:rPr lang="es-ES" b="0" smtClean="0">
                <a:latin typeface="Arial Rounded MT Bold" panose="020F0704030504030204" pitchFamily="34" charset="0"/>
              </a:rPr>
              <a:pPr>
                <a:defRPr/>
              </a:pPr>
              <a:t>25</a:t>
            </a:fld>
            <a:endParaRPr lang="es-ES" b="0">
              <a:latin typeface="Arial Rounded MT Bold" panose="020F0704030504030204" pitchFamily="34" charset="0"/>
            </a:endParaRPr>
          </a:p>
        </p:txBody>
      </p:sp>
      <p:grpSp>
        <p:nvGrpSpPr>
          <p:cNvPr id="4" name="Groupe 14"/>
          <p:cNvGrpSpPr/>
          <p:nvPr/>
        </p:nvGrpSpPr>
        <p:grpSpPr>
          <a:xfrm>
            <a:off x="6647552" y="1700808"/>
            <a:ext cx="5065072" cy="4042308"/>
            <a:chOff x="76200" y="381000"/>
            <a:chExt cx="9067800" cy="5867400"/>
          </a:xfrm>
        </p:grpSpPr>
        <p:sp>
          <p:nvSpPr>
            <p:cNvPr id="20" name="Ellipse 3"/>
            <p:cNvSpPr/>
            <p:nvPr/>
          </p:nvSpPr>
          <p:spPr>
            <a:xfrm>
              <a:off x="76200" y="381000"/>
              <a:ext cx="9067800" cy="5867400"/>
            </a:xfrm>
            <a:prstGeom prst="ellipse">
              <a:avLst/>
            </a:prstGeom>
            <a:solidFill>
              <a:schemeClr val="accent6">
                <a:lumMod val="20000"/>
                <a:lumOff val="8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dirty="0">
                <a:latin typeface="Arial Rounded MT Bold" pitchFamily="34" charset="0"/>
              </a:endParaRPr>
            </a:p>
          </p:txBody>
        </p:sp>
        <p:sp>
          <p:nvSpPr>
            <p:cNvPr id="21" name="Rectangle 6"/>
            <p:cNvSpPr/>
            <p:nvPr/>
          </p:nvSpPr>
          <p:spPr>
            <a:xfrm>
              <a:off x="2175091" y="824075"/>
              <a:ext cx="4508031" cy="1338417"/>
            </a:xfrm>
            <a:prstGeom prst="rect">
              <a:avLst/>
            </a:prstGeom>
          </p:spPr>
          <p:txBody>
            <a:bodyPr wrap="square">
              <a:spAutoFit/>
            </a:bodyPr>
            <a:lstStyle/>
            <a:p>
              <a:pPr algn="ctr"/>
              <a:r>
                <a:rPr lang="fr-FR" dirty="0" err="1">
                  <a:solidFill>
                    <a:srgbClr val="000000"/>
                  </a:solidFill>
                  <a:latin typeface="Arial Rounded MT Bold" pitchFamily="34" charset="0"/>
                </a:rPr>
                <a:t>Weakly</a:t>
              </a:r>
              <a:r>
                <a:rPr lang="fr-FR" dirty="0">
                  <a:solidFill>
                    <a:srgbClr val="000000"/>
                  </a:solidFill>
                  <a:latin typeface="Arial Rounded MT Bold" pitchFamily="34" charset="0"/>
                </a:rPr>
                <a:t> </a:t>
              </a:r>
              <a:r>
                <a:rPr lang="fr-FR" dirty="0" err="1">
                  <a:solidFill>
                    <a:srgbClr val="000000"/>
                  </a:solidFill>
                  <a:latin typeface="Arial Rounded MT Bold" pitchFamily="34" charset="0"/>
                </a:rPr>
                <a:t>Interacting</a:t>
              </a:r>
              <a:r>
                <a:rPr lang="fr-FR" dirty="0">
                  <a:solidFill>
                    <a:srgbClr val="000000"/>
                  </a:solidFill>
                  <a:latin typeface="Arial Rounded MT Bold" pitchFamily="34" charset="0"/>
                </a:rPr>
                <a:t>  </a:t>
              </a:r>
              <a:r>
                <a:rPr lang="fr-FR" dirty="0" err="1">
                  <a:solidFill>
                    <a:srgbClr val="000000"/>
                  </a:solidFill>
                  <a:latin typeface="Arial Rounded MT Bold" pitchFamily="34" charset="0"/>
                </a:rPr>
                <a:t>Sub</a:t>
              </a:r>
              <a:r>
                <a:rPr lang="fr-FR" dirty="0">
                  <a:solidFill>
                    <a:srgbClr val="000000"/>
                  </a:solidFill>
                  <a:latin typeface="Arial Rounded MT Bold" pitchFamily="34" charset="0"/>
                </a:rPr>
                <a:t>-eV </a:t>
              </a:r>
              <a:r>
                <a:rPr lang="fr-FR" dirty="0" err="1">
                  <a:solidFill>
                    <a:srgbClr val="000000"/>
                  </a:solidFill>
                  <a:latin typeface="Arial Rounded MT Bold" pitchFamily="34" charset="0"/>
                </a:rPr>
                <a:t>Particles</a:t>
              </a:r>
              <a:r>
                <a:rPr lang="fr-FR" dirty="0">
                  <a:solidFill>
                    <a:srgbClr val="000000"/>
                  </a:solidFill>
                  <a:latin typeface="Arial Rounded MT Bold" pitchFamily="34" charset="0"/>
                </a:rPr>
                <a:t> </a:t>
              </a:r>
            </a:p>
            <a:p>
              <a:pPr algn="ctr"/>
              <a:r>
                <a:rPr lang="fr-FR" dirty="0">
                  <a:solidFill>
                    <a:srgbClr val="000000"/>
                  </a:solidFill>
                  <a:latin typeface="Arial Rounded MT Bold" pitchFamily="34" charset="0"/>
                </a:rPr>
                <a:t> (</a:t>
              </a:r>
              <a:r>
                <a:rPr lang="fr-FR" dirty="0" err="1">
                  <a:solidFill>
                    <a:srgbClr val="000000"/>
                  </a:solidFill>
                  <a:latin typeface="Arial Rounded MT Bold" pitchFamily="34" charset="0"/>
                </a:rPr>
                <a:t>WISPs</a:t>
              </a:r>
              <a:r>
                <a:rPr lang="fr-FR" dirty="0">
                  <a:solidFill>
                    <a:srgbClr val="000000"/>
                  </a:solidFill>
                  <a:latin typeface="Arial Rounded MT Bold" pitchFamily="34" charset="0"/>
                </a:rPr>
                <a:t>)</a:t>
              </a:r>
            </a:p>
          </p:txBody>
        </p:sp>
        <p:sp>
          <p:nvSpPr>
            <p:cNvPr id="22" name="Ellipse 7"/>
            <p:cNvSpPr/>
            <p:nvPr/>
          </p:nvSpPr>
          <p:spPr>
            <a:xfrm>
              <a:off x="381000" y="2209800"/>
              <a:ext cx="5410200" cy="3352800"/>
            </a:xfrm>
            <a:prstGeom prst="ellipse">
              <a:avLst/>
            </a:prstGeom>
            <a:solidFill>
              <a:schemeClr val="accent6">
                <a:lumMod val="40000"/>
                <a:lumOff val="6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a:latin typeface="Arial Rounded MT Bold" pitchFamily="34" charset="0"/>
                </a:rPr>
                <a:t> </a:t>
              </a:r>
            </a:p>
          </p:txBody>
        </p:sp>
        <p:sp>
          <p:nvSpPr>
            <p:cNvPr id="23" name="Rectangle 8"/>
            <p:cNvSpPr/>
            <p:nvPr/>
          </p:nvSpPr>
          <p:spPr>
            <a:xfrm>
              <a:off x="5483300" y="2155451"/>
              <a:ext cx="2461879" cy="1070733"/>
            </a:xfrm>
            <a:prstGeom prst="rect">
              <a:avLst/>
            </a:prstGeom>
          </p:spPr>
          <p:txBody>
            <a:bodyPr wrap="square">
              <a:spAutoFit/>
            </a:bodyPr>
            <a:lstStyle/>
            <a:p>
              <a:r>
                <a:rPr lang="fr-FR" sz="1400" dirty="0" err="1">
                  <a:solidFill>
                    <a:schemeClr val="tx2">
                      <a:lumMod val="60000"/>
                      <a:lumOff val="40000"/>
                    </a:schemeClr>
                  </a:solidFill>
                  <a:latin typeface="Arial Rounded MT Bold" pitchFamily="34" charset="0"/>
                </a:rPr>
                <a:t>Hidden</a:t>
              </a:r>
              <a:r>
                <a:rPr lang="fr-FR" sz="1400" dirty="0">
                  <a:solidFill>
                    <a:schemeClr val="tx2">
                      <a:lumMod val="60000"/>
                      <a:lumOff val="40000"/>
                    </a:schemeClr>
                  </a:solidFill>
                  <a:latin typeface="Arial Rounded MT Bold" pitchFamily="34" charset="0"/>
                </a:rPr>
                <a:t> Photons </a:t>
              </a:r>
            </a:p>
            <a:p>
              <a:r>
                <a:rPr lang="fr-FR" sz="1400" dirty="0">
                  <a:solidFill>
                    <a:schemeClr val="tx2">
                      <a:lumMod val="60000"/>
                      <a:lumOff val="40000"/>
                    </a:schemeClr>
                  </a:solidFill>
                  <a:latin typeface="Arial Rounded MT Bold" pitchFamily="34" charset="0"/>
                </a:rPr>
                <a:t>(</a:t>
              </a:r>
              <a:r>
                <a:rPr lang="fr-FR" sz="1400" dirty="0" err="1">
                  <a:solidFill>
                    <a:schemeClr val="tx2">
                      <a:lumMod val="60000"/>
                      <a:lumOff val="40000"/>
                    </a:schemeClr>
                  </a:solidFill>
                  <a:latin typeface="Arial Rounded MT Bold" pitchFamily="34" charset="0"/>
                </a:rPr>
                <a:t>HPs</a:t>
              </a:r>
              <a:r>
                <a:rPr lang="fr-FR" sz="1400" dirty="0">
                  <a:solidFill>
                    <a:schemeClr val="tx2">
                      <a:lumMod val="60000"/>
                      <a:lumOff val="40000"/>
                    </a:schemeClr>
                  </a:solidFill>
                  <a:latin typeface="Arial Rounded MT Bold" pitchFamily="34" charset="0"/>
                </a:rPr>
                <a:t>)</a:t>
              </a:r>
            </a:p>
          </p:txBody>
        </p:sp>
        <p:sp>
          <p:nvSpPr>
            <p:cNvPr id="24" name="Rectangle 9"/>
            <p:cNvSpPr/>
            <p:nvPr/>
          </p:nvSpPr>
          <p:spPr>
            <a:xfrm>
              <a:off x="5965365" y="4180729"/>
              <a:ext cx="2689499" cy="758436"/>
            </a:xfrm>
            <a:prstGeom prst="rect">
              <a:avLst/>
            </a:prstGeom>
          </p:spPr>
          <p:txBody>
            <a:bodyPr wrap="square">
              <a:spAutoFit/>
            </a:bodyPr>
            <a:lstStyle/>
            <a:p>
              <a:r>
                <a:rPr lang="fr-FR" sz="1400" dirty="0" err="1">
                  <a:solidFill>
                    <a:schemeClr val="tx2">
                      <a:lumMod val="60000"/>
                      <a:lumOff val="40000"/>
                    </a:schemeClr>
                  </a:solidFill>
                  <a:latin typeface="Arial Rounded MT Bold" pitchFamily="34" charset="0"/>
                </a:rPr>
                <a:t>Millicharged</a:t>
              </a:r>
              <a:r>
                <a:rPr lang="fr-FR" sz="1400" dirty="0">
                  <a:solidFill>
                    <a:schemeClr val="tx2">
                      <a:lumMod val="60000"/>
                      <a:lumOff val="40000"/>
                    </a:schemeClr>
                  </a:solidFill>
                  <a:latin typeface="Arial Rounded MT Bold" pitchFamily="34" charset="0"/>
                </a:rPr>
                <a:t> </a:t>
              </a:r>
              <a:r>
                <a:rPr lang="fr-FR" sz="1400" dirty="0" err="1">
                  <a:solidFill>
                    <a:schemeClr val="tx2">
                      <a:lumMod val="60000"/>
                      <a:lumOff val="40000"/>
                    </a:schemeClr>
                  </a:solidFill>
                  <a:latin typeface="Arial Rounded MT Bold" pitchFamily="34" charset="0"/>
                </a:rPr>
                <a:t>Particles</a:t>
              </a:r>
              <a:endParaRPr lang="fr-FR" sz="1400" dirty="0">
                <a:solidFill>
                  <a:schemeClr val="tx2">
                    <a:lumMod val="60000"/>
                    <a:lumOff val="40000"/>
                  </a:schemeClr>
                </a:solidFill>
                <a:latin typeface="Arial Rounded MT Bold" pitchFamily="34" charset="0"/>
              </a:endParaRPr>
            </a:p>
          </p:txBody>
        </p:sp>
        <p:sp>
          <p:nvSpPr>
            <p:cNvPr id="25" name="Rectangle 10"/>
            <p:cNvSpPr/>
            <p:nvPr/>
          </p:nvSpPr>
          <p:spPr>
            <a:xfrm>
              <a:off x="5607708" y="5029200"/>
              <a:ext cx="2273272" cy="446139"/>
            </a:xfrm>
            <a:prstGeom prst="rect">
              <a:avLst/>
            </a:prstGeom>
          </p:spPr>
          <p:txBody>
            <a:bodyPr wrap="none">
              <a:spAutoFit/>
            </a:bodyPr>
            <a:lstStyle/>
            <a:p>
              <a:r>
                <a:rPr lang="fr-FR" sz="1400" dirty="0" err="1">
                  <a:solidFill>
                    <a:schemeClr val="tx2">
                      <a:lumMod val="60000"/>
                      <a:lumOff val="40000"/>
                    </a:schemeClr>
                  </a:solidFill>
                  <a:latin typeface="Arial Rounded MT Bold" pitchFamily="34" charset="0"/>
                </a:rPr>
                <a:t>Chameleons</a:t>
              </a:r>
              <a:endParaRPr lang="fr-FR" sz="1400" dirty="0">
                <a:solidFill>
                  <a:schemeClr val="tx2">
                    <a:lumMod val="60000"/>
                    <a:lumOff val="40000"/>
                  </a:schemeClr>
                </a:solidFill>
                <a:latin typeface="Arial Rounded MT Bold" pitchFamily="34" charset="0"/>
              </a:endParaRPr>
            </a:p>
          </p:txBody>
        </p:sp>
        <p:sp>
          <p:nvSpPr>
            <p:cNvPr id="26" name="Rectangle 11"/>
            <p:cNvSpPr/>
            <p:nvPr/>
          </p:nvSpPr>
          <p:spPr>
            <a:xfrm>
              <a:off x="883333" y="2699999"/>
              <a:ext cx="4255592" cy="936892"/>
            </a:xfrm>
            <a:prstGeom prst="rect">
              <a:avLst/>
            </a:prstGeom>
          </p:spPr>
          <p:txBody>
            <a:bodyPr wrap="none">
              <a:spAutoFit/>
            </a:bodyPr>
            <a:lstStyle/>
            <a:p>
              <a:pPr algn="ctr"/>
              <a:r>
                <a:rPr lang="fr-FR" b="1" dirty="0">
                  <a:solidFill>
                    <a:srgbClr val="000000"/>
                  </a:solidFill>
                  <a:latin typeface="Arial Rounded MT Bold" pitchFamily="34" charset="0"/>
                </a:rPr>
                <a:t>Axion </a:t>
              </a:r>
              <a:r>
                <a:rPr lang="fr-FR" b="1" dirty="0" err="1">
                  <a:solidFill>
                    <a:srgbClr val="000000"/>
                  </a:solidFill>
                  <a:latin typeface="Arial Rounded MT Bold" pitchFamily="34" charset="0"/>
                </a:rPr>
                <a:t>Like</a:t>
              </a:r>
              <a:r>
                <a:rPr lang="fr-FR" b="1" dirty="0">
                  <a:solidFill>
                    <a:srgbClr val="000000"/>
                  </a:solidFill>
                  <a:latin typeface="Arial Rounded MT Bold" pitchFamily="34" charset="0"/>
                </a:rPr>
                <a:t> </a:t>
              </a:r>
              <a:r>
                <a:rPr lang="fr-FR" b="1" dirty="0" err="1">
                  <a:solidFill>
                    <a:srgbClr val="000000"/>
                  </a:solidFill>
                  <a:latin typeface="Arial Rounded MT Bold" pitchFamily="34" charset="0"/>
                </a:rPr>
                <a:t>particles</a:t>
              </a:r>
              <a:endParaRPr lang="fr-FR" b="1" dirty="0">
                <a:solidFill>
                  <a:srgbClr val="000000"/>
                </a:solidFill>
                <a:latin typeface="Arial Rounded MT Bold" pitchFamily="34" charset="0"/>
              </a:endParaRPr>
            </a:p>
            <a:p>
              <a:pPr algn="ctr"/>
              <a:r>
                <a:rPr lang="fr-FR" b="1" dirty="0">
                  <a:solidFill>
                    <a:srgbClr val="000000"/>
                  </a:solidFill>
                  <a:latin typeface="Arial Rounded MT Bold" pitchFamily="34" charset="0"/>
                </a:rPr>
                <a:t> (</a:t>
              </a:r>
              <a:r>
                <a:rPr lang="fr-FR" b="1" dirty="0" err="1">
                  <a:solidFill>
                    <a:srgbClr val="000000"/>
                  </a:solidFill>
                  <a:latin typeface="Arial Rounded MT Bold" pitchFamily="34" charset="0"/>
                </a:rPr>
                <a:t>ALPs</a:t>
              </a:r>
              <a:r>
                <a:rPr lang="fr-FR" b="1" dirty="0">
                  <a:solidFill>
                    <a:srgbClr val="000000"/>
                  </a:solidFill>
                  <a:latin typeface="Arial Rounded MT Bold" pitchFamily="34" charset="0"/>
                </a:rPr>
                <a:t>)</a:t>
              </a:r>
            </a:p>
          </p:txBody>
        </p:sp>
        <p:sp>
          <p:nvSpPr>
            <p:cNvPr id="27" name="Ellipse 12"/>
            <p:cNvSpPr/>
            <p:nvPr/>
          </p:nvSpPr>
          <p:spPr>
            <a:xfrm>
              <a:off x="672195" y="3678297"/>
              <a:ext cx="2549744" cy="1295400"/>
            </a:xfrm>
            <a:prstGeom prst="ellipse">
              <a:avLst/>
            </a:prstGeom>
            <a:solidFill>
              <a:schemeClr val="accent6">
                <a:lumMod val="60000"/>
                <a:lumOff val="40000"/>
              </a:schemeClr>
            </a:solid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rgbClr val="000000"/>
                  </a:solidFill>
                  <a:latin typeface="Arial Rounded MT Bold" pitchFamily="34" charset="0"/>
                </a:rPr>
                <a:t>AXIONS</a:t>
              </a:r>
            </a:p>
          </p:txBody>
        </p:sp>
        <p:sp>
          <p:nvSpPr>
            <p:cNvPr id="28" name="Rectangle 13"/>
            <p:cNvSpPr/>
            <p:nvPr/>
          </p:nvSpPr>
          <p:spPr>
            <a:xfrm>
              <a:off x="3401948" y="3659758"/>
              <a:ext cx="2353518" cy="1383030"/>
            </a:xfrm>
            <a:prstGeom prst="rect">
              <a:avLst/>
            </a:prstGeom>
          </p:spPr>
          <p:txBody>
            <a:bodyPr wrap="none">
              <a:spAutoFit/>
            </a:bodyPr>
            <a:lstStyle/>
            <a:p>
              <a:r>
                <a:rPr lang="fr-FR" sz="1400" dirty="0" err="1">
                  <a:solidFill>
                    <a:schemeClr val="tx2">
                      <a:lumMod val="60000"/>
                      <a:lumOff val="40000"/>
                    </a:schemeClr>
                  </a:solidFill>
                  <a:latin typeface="Arial Rounded MT Bold" pitchFamily="34" charset="0"/>
                </a:rPr>
                <a:t>Stringy</a:t>
              </a:r>
              <a:r>
                <a:rPr lang="fr-FR" sz="1400" dirty="0">
                  <a:solidFill>
                    <a:schemeClr val="tx2">
                      <a:lumMod val="60000"/>
                      <a:lumOff val="40000"/>
                    </a:schemeClr>
                  </a:solidFill>
                  <a:latin typeface="Arial Rounded MT Bold" pitchFamily="34" charset="0"/>
                </a:rPr>
                <a:t> </a:t>
              </a:r>
              <a:r>
                <a:rPr lang="fr-FR" sz="1400" dirty="0" err="1">
                  <a:solidFill>
                    <a:schemeClr val="tx2">
                      <a:lumMod val="60000"/>
                      <a:lumOff val="40000"/>
                    </a:schemeClr>
                  </a:solidFill>
                  <a:latin typeface="Arial Rounded MT Bold" pitchFamily="34" charset="0"/>
                </a:rPr>
                <a:t>ALPs</a:t>
              </a:r>
              <a:endParaRPr lang="fr-FR" sz="1400" dirty="0">
                <a:solidFill>
                  <a:schemeClr val="tx2">
                    <a:lumMod val="60000"/>
                    <a:lumOff val="40000"/>
                  </a:schemeClr>
                </a:solidFill>
                <a:latin typeface="Arial Rounded MT Bold" pitchFamily="34" charset="0"/>
              </a:endParaRPr>
            </a:p>
            <a:p>
              <a:r>
                <a:rPr lang="fr-FR" sz="1400" dirty="0">
                  <a:solidFill>
                    <a:schemeClr val="tx2">
                      <a:lumMod val="60000"/>
                      <a:lumOff val="40000"/>
                    </a:schemeClr>
                  </a:solidFill>
                  <a:latin typeface="Arial Rounded MT Bold" pitchFamily="34" charset="0"/>
                </a:rPr>
                <a:t>Arion</a:t>
              </a:r>
            </a:p>
            <a:p>
              <a:r>
                <a:rPr lang="fr-FR" sz="1400" dirty="0" err="1">
                  <a:solidFill>
                    <a:schemeClr val="tx2">
                      <a:lumMod val="60000"/>
                      <a:lumOff val="40000"/>
                    </a:schemeClr>
                  </a:solidFill>
                  <a:latin typeface="Arial Rounded MT Bold" pitchFamily="34" charset="0"/>
                </a:rPr>
                <a:t>Majoron</a:t>
              </a:r>
              <a:endParaRPr lang="fr-FR" sz="1400" dirty="0">
                <a:solidFill>
                  <a:schemeClr val="tx2">
                    <a:lumMod val="60000"/>
                    <a:lumOff val="40000"/>
                  </a:schemeClr>
                </a:solidFill>
                <a:latin typeface="Arial Rounded MT Bold" pitchFamily="34" charset="0"/>
              </a:endParaRPr>
            </a:p>
            <a:p>
              <a:r>
                <a:rPr lang="fr-FR" sz="1400" dirty="0" err="1">
                  <a:solidFill>
                    <a:schemeClr val="tx2">
                      <a:lumMod val="60000"/>
                      <a:lumOff val="40000"/>
                    </a:schemeClr>
                  </a:solidFill>
                  <a:latin typeface="Arial Rounded MT Bold" pitchFamily="34" charset="0"/>
                </a:rPr>
                <a:t>Familon</a:t>
              </a:r>
              <a:endParaRPr lang="fr-FR" sz="1400" dirty="0">
                <a:solidFill>
                  <a:schemeClr val="tx2">
                    <a:lumMod val="60000"/>
                    <a:lumOff val="40000"/>
                  </a:schemeClr>
                </a:solidFill>
                <a:latin typeface="Arial Rounded MT Bold" pitchFamily="34" charset="0"/>
              </a:endParaRPr>
            </a:p>
          </p:txBody>
        </p:sp>
      </p:grpSp>
      <p:sp>
        <p:nvSpPr>
          <p:cNvPr id="17" name="29 Rectángulo">
            <a:extLst>
              <a:ext uri="{FF2B5EF4-FFF2-40B4-BE49-F238E27FC236}">
                <a16:creationId xmlns:a16="http://schemas.microsoft.com/office/drawing/2014/main" id="{7DA2F71C-5397-DD40-B78A-21FAB3490AEC}"/>
              </a:ext>
            </a:extLst>
          </p:cNvPr>
          <p:cNvSpPr/>
          <p:nvPr/>
        </p:nvSpPr>
        <p:spPr>
          <a:xfrm>
            <a:off x="1271464" y="3898791"/>
            <a:ext cx="3643088" cy="646331"/>
          </a:xfrm>
          <a:prstGeom prst="rect">
            <a:avLst/>
          </a:prstGeom>
        </p:spPr>
        <p:txBody>
          <a:bodyPr wrap="square">
            <a:spAutoFit/>
          </a:bodyPr>
          <a:lstStyle/>
          <a:p>
            <a:pPr algn="r"/>
            <a:r>
              <a:rPr lang="es-ES" b="0" dirty="0" err="1">
                <a:latin typeface="Arial Rounded MT Bold" pitchFamily="34" charset="0"/>
              </a:rPr>
              <a:t>String</a:t>
            </a:r>
            <a:r>
              <a:rPr lang="es-ES" b="0" dirty="0">
                <a:latin typeface="Arial Rounded MT Bold" pitchFamily="34" charset="0"/>
              </a:rPr>
              <a:t> </a:t>
            </a:r>
            <a:r>
              <a:rPr lang="es-ES" b="0" dirty="0" err="1">
                <a:latin typeface="Arial Rounded MT Bold" pitchFamily="34" charset="0"/>
              </a:rPr>
              <a:t>theory</a:t>
            </a:r>
            <a:r>
              <a:rPr lang="es-ES" b="0" dirty="0">
                <a:latin typeface="Arial Rounded MT Bold" pitchFamily="34" charset="0"/>
              </a:rPr>
              <a:t> </a:t>
            </a:r>
            <a:r>
              <a:rPr lang="es-ES" b="0" dirty="0" err="1">
                <a:latin typeface="Arial Rounded MT Bold" pitchFamily="34" charset="0"/>
              </a:rPr>
              <a:t>predicts</a:t>
            </a:r>
            <a:r>
              <a:rPr lang="es-ES" b="0" dirty="0">
                <a:latin typeface="Arial Rounded MT Bold" pitchFamily="34" charset="0"/>
              </a:rPr>
              <a:t> a </a:t>
            </a:r>
            <a:r>
              <a:rPr lang="es-ES" b="0" dirty="0" err="1">
                <a:latin typeface="Arial Rounded MT Bold" pitchFamily="34" charset="0"/>
              </a:rPr>
              <a:t>plenitude</a:t>
            </a:r>
            <a:r>
              <a:rPr lang="es-ES" b="0" dirty="0">
                <a:latin typeface="Arial Rounded MT Bold" pitchFamily="34" charset="0"/>
              </a:rPr>
              <a:t> of </a:t>
            </a:r>
            <a:r>
              <a:rPr lang="es-ES" b="0" dirty="0" err="1">
                <a:latin typeface="Arial Rounded MT Bold" pitchFamily="34" charset="0"/>
              </a:rPr>
              <a:t>ALPs</a:t>
            </a:r>
            <a:endParaRPr lang="es-ES" b="0" dirty="0"/>
          </a:p>
        </p:txBody>
      </p:sp>
      <p:pic>
        <p:nvPicPr>
          <p:cNvPr id="18" name="Picture 2">
            <a:extLst>
              <a:ext uri="{FF2B5EF4-FFF2-40B4-BE49-F238E27FC236}">
                <a16:creationId xmlns:a16="http://schemas.microsoft.com/office/drawing/2014/main" id="{8099D967-A860-1B4B-A229-C2B0CDA8003F}"/>
              </a:ext>
            </a:extLst>
          </p:cNvPr>
          <p:cNvPicPr>
            <a:picLocks noChangeAspect="1" noChangeArrowheads="1"/>
          </p:cNvPicPr>
          <p:nvPr/>
        </p:nvPicPr>
        <p:blipFill>
          <a:blip r:embed="rId3" cstate="print"/>
          <a:srcRect/>
          <a:stretch>
            <a:fillRect/>
          </a:stretch>
        </p:blipFill>
        <p:spPr bwMode="auto">
          <a:xfrm>
            <a:off x="4963382" y="3266777"/>
            <a:ext cx="1677541" cy="1755687"/>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n-US" noProof="0" dirty="0">
                <a:latin typeface="Arial Rounded MT Bold" pitchFamily="34" charset="0"/>
              </a:rPr>
              <a:t>Beyond axions</a:t>
            </a:r>
          </a:p>
        </p:txBody>
      </p:sp>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458991" y="1953043"/>
                <a:ext cx="5987008" cy="1296144"/>
              </a:xfrm>
            </p:spPr>
            <p:txBody>
              <a:bodyPr/>
              <a:lstStyle/>
              <a:p>
                <a:r>
                  <a:rPr lang="en-US" sz="2000" noProof="0" dirty="0">
                    <a:latin typeface="Arial Rounded MT Bold" pitchFamily="34" charset="0"/>
                  </a:rPr>
                  <a:t>ALPs couplings and mass do not necessarily follow the </a:t>
                </a:r>
                <a14:m>
                  <m:oMath xmlns:m="http://schemas.openxmlformats.org/officeDocument/2006/math">
                    <m:r>
                      <a:rPr lang="es-ES" sz="2000" b="0" i="0" smtClean="0">
                        <a:latin typeface="Cambria Math" panose="02040503050406030204" pitchFamily="18" charset="0"/>
                        <a:ea typeface="Cambria Math" panose="02040503050406030204" pitchFamily="18" charset="0"/>
                      </a:rPr>
                      <m:t>~1</m:t>
                    </m:r>
                    <m:r>
                      <a:rPr lang="es-ES" sz="2000" b="0" i="1" smtClean="0">
                        <a:latin typeface="Cambria Math" panose="02040503050406030204" pitchFamily="18" charset="0"/>
                        <a:ea typeface="Cambria Math" panose="02040503050406030204" pitchFamily="18" charset="0"/>
                      </a:rPr>
                      <m:t>/</m:t>
                    </m:r>
                    <m:sSub>
                      <m:sSubPr>
                        <m:ctrlPr>
                          <a:rPr lang="es-ES" sz="2000" b="0" i="1" smtClean="0">
                            <a:latin typeface="Cambria Math" panose="02040503050406030204" pitchFamily="18" charset="0"/>
                            <a:ea typeface="Cambria Math" panose="02040503050406030204" pitchFamily="18" charset="0"/>
                          </a:rPr>
                        </m:ctrlPr>
                      </m:sSubPr>
                      <m:e>
                        <m:r>
                          <a:rPr lang="es-ES" sz="2000" b="0" i="1" smtClean="0">
                            <a:latin typeface="Cambria Math" panose="02040503050406030204" pitchFamily="18" charset="0"/>
                            <a:ea typeface="Cambria Math" panose="02040503050406030204" pitchFamily="18" charset="0"/>
                          </a:rPr>
                          <m:t>𝑓</m:t>
                        </m:r>
                      </m:e>
                      <m:sub>
                        <m:r>
                          <a:rPr lang="es-ES" sz="2000" b="0" i="1" smtClean="0">
                            <a:latin typeface="Cambria Math" panose="02040503050406030204" pitchFamily="18" charset="0"/>
                            <a:ea typeface="Cambria Math" panose="02040503050406030204" pitchFamily="18" charset="0"/>
                          </a:rPr>
                          <m:t>𝐴</m:t>
                        </m:r>
                      </m:sub>
                    </m:sSub>
                    <m:r>
                      <a:rPr lang="es-ES" sz="2000" i="1">
                        <a:latin typeface="Cambria Math" panose="02040503050406030204" pitchFamily="18" charset="0"/>
                        <a:ea typeface="Cambria Math" panose="02040503050406030204" pitchFamily="18" charset="0"/>
                      </a:rPr>
                      <m:t> </m:t>
                    </m:r>
                  </m:oMath>
                </a14:m>
                <a:r>
                  <a:rPr lang="en-US" sz="2000" noProof="0" dirty="0">
                    <a:latin typeface="Arial Rounded MT Bold" pitchFamily="34" charset="0"/>
                  </a:rPr>
                  <a:t>relation of axions. </a:t>
                </a:r>
              </a:p>
              <a:p>
                <a:endParaRPr lang="en-US" sz="2000" noProof="0" dirty="0">
                  <a:latin typeface="Arial Rounded MT Bold" pitchFamily="34" charset="0"/>
                </a:endParaRPr>
              </a:p>
              <a:p>
                <a:r>
                  <a:rPr lang="en-US" sz="2000" dirty="0"/>
                  <a:t>ALPs can live anywhere in this plot, also outside the yellow band</a:t>
                </a:r>
                <a:endParaRPr lang="en-US" sz="1800" noProof="0" dirty="0">
                  <a:latin typeface="Arial Rounded MT Bold" pitchFamily="34" charset="0"/>
                </a:endParaRP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458991" y="1953043"/>
                <a:ext cx="5987008" cy="1296144"/>
              </a:xfrm>
              <a:blipFill>
                <a:blip r:embed="rId2"/>
                <a:stretch>
                  <a:fillRect l="-916" t="-2347" b="-65728"/>
                </a:stretch>
              </a:blipFill>
            </p:spPr>
            <p:txBody>
              <a:bodyPr/>
              <a:lstStyle/>
              <a:p>
                <a:r>
                  <a:rPr lang="en-US">
                    <a:noFill/>
                  </a:rPr>
                  <a:t> </a:t>
                </a:r>
              </a:p>
            </p:txBody>
          </p:sp>
        </mc:Fallback>
      </mc:AlternateContent>
      <p:sp>
        <p:nvSpPr>
          <p:cNvPr id="31" name="30 Rectángulo"/>
          <p:cNvSpPr/>
          <p:nvPr/>
        </p:nvSpPr>
        <p:spPr>
          <a:xfrm>
            <a:off x="4355372" y="4678409"/>
            <a:ext cx="1740628" cy="923330"/>
          </a:xfrm>
          <a:prstGeom prst="rect">
            <a:avLst/>
          </a:prstGeom>
        </p:spPr>
        <p:txBody>
          <a:bodyPr wrap="square">
            <a:spAutoFit/>
          </a:bodyPr>
          <a:lstStyle/>
          <a:p>
            <a:pPr algn="r">
              <a:buNone/>
            </a:pPr>
            <a:r>
              <a:rPr lang="es-ES" b="0" dirty="0" err="1">
                <a:solidFill>
                  <a:schemeClr val="tx2">
                    <a:lumMod val="60000"/>
                    <a:lumOff val="40000"/>
                  </a:schemeClr>
                </a:solidFill>
                <a:latin typeface="Arial Rounded MT Bold" pitchFamily="34" charset="0"/>
              </a:rPr>
              <a:t>Generic</a:t>
            </a:r>
            <a:r>
              <a:rPr lang="es-ES" b="0" dirty="0">
                <a:solidFill>
                  <a:schemeClr val="tx2">
                    <a:lumMod val="60000"/>
                    <a:lumOff val="40000"/>
                  </a:schemeClr>
                </a:solidFill>
                <a:latin typeface="Arial Rounded MT Bold" pitchFamily="34" charset="0"/>
              </a:rPr>
              <a:t> </a:t>
            </a:r>
            <a:r>
              <a:rPr lang="es-ES" b="0" dirty="0" err="1">
                <a:solidFill>
                  <a:schemeClr val="tx2">
                    <a:lumMod val="60000"/>
                    <a:lumOff val="40000"/>
                  </a:schemeClr>
                </a:solidFill>
                <a:latin typeface="Arial Rounded MT Bold" pitchFamily="34" charset="0"/>
              </a:rPr>
              <a:t>ALPs</a:t>
            </a:r>
            <a:r>
              <a:rPr lang="es-ES" b="0" dirty="0">
                <a:solidFill>
                  <a:schemeClr val="tx2">
                    <a:lumMod val="60000"/>
                    <a:lumOff val="40000"/>
                  </a:schemeClr>
                </a:solidFill>
                <a:latin typeface="Arial Rounded MT Bold" pitchFamily="34" charset="0"/>
              </a:rPr>
              <a:t> </a:t>
            </a:r>
            <a:r>
              <a:rPr lang="es-ES" b="0" dirty="0" err="1">
                <a:solidFill>
                  <a:schemeClr val="tx2">
                    <a:lumMod val="60000"/>
                    <a:lumOff val="40000"/>
                  </a:schemeClr>
                </a:solidFill>
                <a:latin typeface="Arial Rounded MT Bold" pitchFamily="34" charset="0"/>
              </a:rPr>
              <a:t>parameter</a:t>
            </a:r>
            <a:r>
              <a:rPr lang="es-ES" b="0" dirty="0">
                <a:solidFill>
                  <a:schemeClr val="tx2">
                    <a:lumMod val="60000"/>
                    <a:lumOff val="40000"/>
                  </a:schemeClr>
                </a:solidFill>
                <a:latin typeface="Arial Rounded MT Bold" pitchFamily="34" charset="0"/>
              </a:rPr>
              <a:t> </a:t>
            </a:r>
            <a:r>
              <a:rPr lang="es-ES" b="0" dirty="0" err="1">
                <a:solidFill>
                  <a:schemeClr val="tx2">
                    <a:lumMod val="60000"/>
                    <a:lumOff val="40000"/>
                  </a:schemeClr>
                </a:solidFill>
                <a:latin typeface="Arial Rounded MT Bold" pitchFamily="34" charset="0"/>
              </a:rPr>
              <a:t>space</a:t>
            </a:r>
            <a:r>
              <a:rPr lang="es-ES" b="0" dirty="0">
                <a:solidFill>
                  <a:schemeClr val="tx2">
                    <a:lumMod val="60000"/>
                    <a:lumOff val="40000"/>
                  </a:schemeClr>
                </a:solidFill>
                <a:latin typeface="Arial Rounded MT Bold" pitchFamily="34" charset="0"/>
              </a:rPr>
              <a:t> </a:t>
            </a:r>
            <a:r>
              <a:rPr lang="es-ES" b="0" dirty="0">
                <a:solidFill>
                  <a:schemeClr val="tx2">
                    <a:lumMod val="60000"/>
                    <a:lumOff val="40000"/>
                  </a:schemeClr>
                </a:solidFill>
                <a:latin typeface="Arial Rounded MT Bold" pitchFamily="34" charset="0"/>
                <a:sym typeface="Wingdings" pitchFamily="2" charset="2"/>
              </a:rPr>
              <a:t></a:t>
            </a:r>
            <a:endParaRPr lang="es-ES" b="0" dirty="0">
              <a:solidFill>
                <a:schemeClr val="tx2">
                  <a:lumMod val="60000"/>
                  <a:lumOff val="40000"/>
                </a:schemeClr>
              </a:solidFill>
              <a:latin typeface="Arial Rounded MT Bold" pitchFamily="34" charset="0"/>
            </a:endParaRPr>
          </a:p>
        </p:txBody>
      </p:sp>
      <p:sp>
        <p:nvSpPr>
          <p:cNvPr id="29" name="Marcador de fecha 3"/>
          <p:cNvSpPr>
            <a:spLocks noGrp="1"/>
          </p:cNvSpPr>
          <p:nvPr>
            <p:ph type="dt" sz="half" idx="10"/>
          </p:nvPr>
        </p:nvSpPr>
        <p:spPr>
          <a:xfrm>
            <a:off x="611505" y="6299869"/>
            <a:ext cx="2840990" cy="364634"/>
          </a:xfrm>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32" name="Marcador de pie de página 4"/>
          <p:cNvSpPr>
            <a:spLocks noGrp="1"/>
          </p:cNvSpPr>
          <p:nvPr>
            <p:ph type="ftr" sz="quarter" idx="11"/>
          </p:nvPr>
        </p:nvSpPr>
        <p:spPr>
          <a:xfrm>
            <a:off x="4165600" y="6356351"/>
            <a:ext cx="3860800" cy="365125"/>
          </a:xfrm>
        </p:spPr>
        <p:txBody>
          <a:bodyPr/>
          <a:lstStyle/>
          <a:p>
            <a:pPr>
              <a:defRPr/>
            </a:pPr>
            <a:r>
              <a:rPr lang="es-ES" b="0" dirty="0">
                <a:latin typeface="Arial Rounded MT Bold" panose="020F0704030504030204" pitchFamily="34" charset="0"/>
              </a:rPr>
              <a:t>Igor G. Irastorza / CAPA - Zaragoza</a:t>
            </a:r>
          </a:p>
        </p:txBody>
      </p:sp>
      <p:sp>
        <p:nvSpPr>
          <p:cNvPr id="33" name="Marcador de número de diapositiva 5"/>
          <p:cNvSpPr>
            <a:spLocks noGrp="1"/>
          </p:cNvSpPr>
          <p:nvPr>
            <p:ph type="sldNum" sz="quarter" idx="12"/>
          </p:nvPr>
        </p:nvSpPr>
        <p:spPr>
          <a:xfrm>
            <a:off x="8737600" y="6356351"/>
            <a:ext cx="2844800" cy="365125"/>
          </a:xfrm>
        </p:spPr>
        <p:txBody>
          <a:bodyPr/>
          <a:lstStyle/>
          <a:p>
            <a:pPr>
              <a:defRPr/>
            </a:pPr>
            <a:fld id="{5B34CA36-8F8E-4B33-818A-5383808A46B8}" type="slidenum">
              <a:rPr lang="es-ES" b="0" smtClean="0">
                <a:latin typeface="Arial Rounded MT Bold" panose="020F0704030504030204" pitchFamily="34" charset="0"/>
              </a:rPr>
              <a:pPr>
                <a:defRPr/>
              </a:pPr>
              <a:t>26</a:t>
            </a:fld>
            <a:endParaRPr lang="es-ES" b="0">
              <a:latin typeface="Arial Rounded MT Bold" panose="020F0704030504030204" pitchFamily="34" charset="0"/>
            </a:endParaRPr>
          </a:p>
        </p:txBody>
      </p:sp>
      <p:pic>
        <p:nvPicPr>
          <p:cNvPr id="34" name="Picture 33">
            <a:extLst>
              <a:ext uri="{FF2B5EF4-FFF2-40B4-BE49-F238E27FC236}">
                <a16:creationId xmlns:a16="http://schemas.microsoft.com/office/drawing/2014/main" id="{128B6EA3-81C0-F64C-A4BF-DCD2D9AA47F6}"/>
              </a:ext>
            </a:extLst>
          </p:cNvPr>
          <p:cNvPicPr>
            <a:picLocks noChangeAspect="1"/>
          </p:cNvPicPr>
          <p:nvPr/>
        </p:nvPicPr>
        <p:blipFill>
          <a:blip r:embed="rId3"/>
          <a:stretch>
            <a:fillRect/>
          </a:stretch>
        </p:blipFill>
        <p:spPr>
          <a:xfrm>
            <a:off x="6036930" y="1387562"/>
            <a:ext cx="6006186" cy="4468189"/>
          </a:xfrm>
          <a:prstGeom prst="rect">
            <a:avLst/>
          </a:prstGeom>
        </p:spPr>
      </p:pic>
    </p:spTree>
    <p:extLst>
      <p:ext uri="{BB962C8B-B14F-4D97-AF65-F5344CB8AC3E}">
        <p14:creationId xmlns:p14="http://schemas.microsoft.com/office/powerpoint/2010/main" val="247908424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p:txBody>
          <a:bodyPr/>
          <a:lstStyle/>
          <a:p>
            <a:pPr>
              <a:defRPr/>
            </a:pPr>
            <a:r>
              <a:rPr lang="en-US" sz="4000" noProof="0" dirty="0">
                <a:latin typeface="Arial Rounded MT Bold" pitchFamily="34" charset="0"/>
              </a:rPr>
              <a:t>Axion Cosmology</a:t>
            </a:r>
            <a:endParaRPr lang="en-US" sz="4000" noProof="0" dirty="0">
              <a:solidFill>
                <a:srgbClr val="C00000"/>
              </a:solidFill>
              <a:latin typeface="Arial Rounded MT Bold" pitchFamily="34" charset="0"/>
            </a:endParaRP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27</a:t>
            </a:fld>
            <a:endParaRPr lang="es-ES"/>
          </a:p>
        </p:txBody>
      </p:sp>
      <p:pic>
        <p:nvPicPr>
          <p:cNvPr id="7" name="Picture 6">
            <a:extLst>
              <a:ext uri="{FF2B5EF4-FFF2-40B4-BE49-F238E27FC236}">
                <a16:creationId xmlns:a16="http://schemas.microsoft.com/office/drawing/2014/main" id="{737837BC-9445-B64B-8C4D-CDDDC2CAC7E8}"/>
              </a:ext>
            </a:extLst>
          </p:cNvPr>
          <p:cNvPicPr>
            <a:picLocks noChangeAspect="1"/>
          </p:cNvPicPr>
          <p:nvPr/>
        </p:nvPicPr>
        <p:blipFill>
          <a:blip r:embed="rId2"/>
          <a:stretch>
            <a:fillRect/>
          </a:stretch>
        </p:blipFill>
        <p:spPr>
          <a:xfrm>
            <a:off x="8198023" y="1417638"/>
            <a:ext cx="3551481" cy="3796169"/>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F574CB76-157A-2C4C-8F0B-E44FD9EAAD3C}"/>
                  </a:ext>
                </a:extLst>
              </p:cNvPr>
              <p:cNvSpPr/>
              <p:nvPr/>
            </p:nvSpPr>
            <p:spPr>
              <a:xfrm>
                <a:off x="983432" y="1370886"/>
                <a:ext cx="6840760" cy="3970318"/>
              </a:xfrm>
              <a:prstGeom prst="rect">
                <a:avLst/>
              </a:prstGeom>
            </p:spPr>
            <p:txBody>
              <a:bodyPr wrap="square">
                <a:spAutoFit/>
              </a:bodyPr>
              <a:lstStyle/>
              <a:p>
                <a:r>
                  <a:rPr lang="en-US" b="0" dirty="0">
                    <a:solidFill>
                      <a:srgbClr val="0070C0"/>
                    </a:solidFill>
                    <a:latin typeface="Arial Rounded MT Bold" pitchFamily="34" charset="0"/>
                  </a:rPr>
                  <a:t>¿How can it be that such a light particle can be a good DM candidate? </a:t>
                </a:r>
                <a:r>
                  <a:rPr lang="en-US" b="0" dirty="0">
                    <a:latin typeface="Arial Rounded MT Bold" pitchFamily="34" charset="0"/>
                  </a:rPr>
                  <a:t>(remember the </a:t>
                </a:r>
                <a:r>
                  <a:rPr lang="en-US" b="0" i="1" dirty="0">
                    <a:latin typeface="Arial Rounded MT Bold" pitchFamily="34" charset="0"/>
                  </a:rPr>
                  <a:t>WIMP miracle</a:t>
                </a:r>
                <a:r>
                  <a:rPr lang="en-US" b="0" dirty="0">
                    <a:latin typeface="Arial Rounded MT Bold" pitchFamily="34" charset="0"/>
                  </a:rPr>
                  <a:t>, it works for particle masses ~100 GeV)</a:t>
                </a:r>
              </a:p>
              <a:p>
                <a:endParaRPr lang="en-US" b="0" dirty="0">
                  <a:latin typeface="Arial Rounded MT Bold" pitchFamily="34" charset="0"/>
                </a:endParaRPr>
              </a:p>
              <a:p>
                <a:r>
                  <a:rPr lang="en-US" b="0" dirty="0">
                    <a:latin typeface="Arial Rounded MT Bold" pitchFamily="34" charset="0"/>
                  </a:rPr>
                  <a:t>Thermal production of axions lead to a relativistic population, that is, Hot DM (for </a:t>
                </a:r>
                <a14:m>
                  <m:oMath xmlns:m="http://schemas.openxmlformats.org/officeDocument/2006/math">
                    <m:sSub>
                      <m:sSubPr>
                        <m:ctrlPr>
                          <a:rPr lang="es-ES" b="0" i="1" smtClean="0">
                            <a:latin typeface="Cambria Math" panose="02040503050406030204" pitchFamily="18" charset="0"/>
                          </a:rPr>
                        </m:ctrlPr>
                      </m:sSubPr>
                      <m:e>
                        <m:r>
                          <a:rPr lang="es-ES" b="0" i="1" smtClean="0">
                            <a:latin typeface="Cambria Math" panose="02040503050406030204" pitchFamily="18" charset="0"/>
                          </a:rPr>
                          <m:t>𝑚</m:t>
                        </m:r>
                      </m:e>
                      <m:sub>
                        <m:r>
                          <a:rPr lang="es-ES" b="0" i="1" smtClean="0">
                            <a:latin typeface="Cambria Math" panose="02040503050406030204" pitchFamily="18" charset="0"/>
                          </a:rPr>
                          <m:t>𝑎</m:t>
                        </m:r>
                      </m:sub>
                    </m:sSub>
                    <m:r>
                      <a:rPr lang="es-ES" b="0" i="1" smtClean="0">
                        <a:latin typeface="Cambria Math" panose="02040503050406030204" pitchFamily="18" charset="0"/>
                        <a:ea typeface="Cambria Math" panose="02040503050406030204" pitchFamily="18" charset="0"/>
                      </a:rPr>
                      <m:t>~1</m:t>
                    </m:r>
                    <m:r>
                      <m:rPr>
                        <m:nor/>
                      </m:rPr>
                      <a:rPr lang="es-ES" b="0" i="0" smtClean="0">
                        <a:latin typeface="Cambria Math" panose="02040503050406030204" pitchFamily="18" charset="0"/>
                        <a:ea typeface="Cambria Math" panose="02040503050406030204" pitchFamily="18" charset="0"/>
                      </a:rPr>
                      <m:t> </m:t>
                    </m:r>
                    <m:r>
                      <m:rPr>
                        <m:nor/>
                      </m:rPr>
                      <a:rPr lang="es-ES" b="0" i="0" smtClean="0">
                        <a:latin typeface="Cambria Math" panose="02040503050406030204" pitchFamily="18" charset="0"/>
                        <a:ea typeface="Cambria Math" panose="02040503050406030204" pitchFamily="18" charset="0"/>
                      </a:rPr>
                      <m:t>eV</m:t>
                    </m:r>
                  </m:oMath>
                </a14:m>
                <a:r>
                  <a:rPr lang="en-US" b="0" dirty="0">
                    <a:latin typeface="Arial Rounded MT Bold" pitchFamily="34" charset="0"/>
                  </a:rPr>
                  <a:t>) or Dark Radiation (for lower </a:t>
                </a:r>
                <a14:m>
                  <m:oMath xmlns:m="http://schemas.openxmlformats.org/officeDocument/2006/math">
                    <m:sSub>
                      <m:sSubPr>
                        <m:ctrlPr>
                          <a:rPr lang="es-ES" b="0" i="1">
                            <a:latin typeface="Cambria Math" panose="02040503050406030204" pitchFamily="18" charset="0"/>
                          </a:rPr>
                        </m:ctrlPr>
                      </m:sSubPr>
                      <m:e>
                        <m:r>
                          <a:rPr lang="es-ES" b="0" i="1">
                            <a:latin typeface="Cambria Math" panose="02040503050406030204" pitchFamily="18" charset="0"/>
                          </a:rPr>
                          <m:t>𝑚</m:t>
                        </m:r>
                      </m:e>
                      <m:sub>
                        <m:r>
                          <a:rPr lang="es-ES" b="0" i="1">
                            <a:latin typeface="Cambria Math" panose="02040503050406030204" pitchFamily="18" charset="0"/>
                          </a:rPr>
                          <m:t>𝑎</m:t>
                        </m:r>
                      </m:sub>
                    </m:sSub>
                  </m:oMath>
                </a14:m>
                <a:r>
                  <a:rPr lang="en-US" b="0" dirty="0">
                    <a:latin typeface="Arial Rounded MT Bold" pitchFamily="34" charset="0"/>
                  </a:rPr>
                  <a:t>). So, it does not solve the DM problem.</a:t>
                </a:r>
              </a:p>
              <a:p>
                <a:endParaRPr lang="en-US" b="0" dirty="0">
                  <a:latin typeface="Arial Rounded MT Bold" pitchFamily="34" charset="0"/>
                </a:endParaRPr>
              </a:p>
              <a:p>
                <a:r>
                  <a:rPr lang="en-US" b="0" dirty="0">
                    <a:latin typeface="Arial Rounded MT Bold" pitchFamily="34" charset="0"/>
                  </a:rPr>
                  <a:t>If fact, one can use the maximum HDM density allowed by cosmological observations to constrain the axion mass:</a:t>
                </a:r>
              </a:p>
              <a:p>
                <a:endParaRPr lang="en-US" b="0" dirty="0">
                  <a:latin typeface="Arial Rounded MT Bold" pitchFamily="34" charset="0"/>
                </a:endParaRPr>
              </a:p>
              <a:p>
                <a:endParaRPr lang="en-US" b="0" dirty="0">
                  <a:latin typeface="Arial Rounded MT Bold" pitchFamily="34" charset="0"/>
                </a:endParaRPr>
              </a:p>
              <a:p>
                <a:endParaRPr lang="en-US" b="0" dirty="0">
                  <a:latin typeface="Arial Rounded MT Bold" pitchFamily="34" charset="0"/>
                </a:endParaRPr>
              </a:p>
              <a:p>
                <a:endParaRPr lang="en-ES" dirty="0"/>
              </a:p>
            </p:txBody>
          </p:sp>
        </mc:Choice>
        <mc:Fallback xmlns="">
          <p:sp>
            <p:nvSpPr>
              <p:cNvPr id="8" name="Rectangle 7">
                <a:extLst>
                  <a:ext uri="{FF2B5EF4-FFF2-40B4-BE49-F238E27FC236}">
                    <a16:creationId xmlns:a16="http://schemas.microsoft.com/office/drawing/2014/main" id="{F574CB76-157A-2C4C-8F0B-E44FD9EAAD3C}"/>
                  </a:ext>
                </a:extLst>
              </p:cNvPr>
              <p:cNvSpPr>
                <a:spLocks noRot="1" noChangeAspect="1" noMove="1" noResize="1" noEditPoints="1" noAdjustHandles="1" noChangeArrowheads="1" noChangeShapeType="1" noTextEdit="1"/>
              </p:cNvSpPr>
              <p:nvPr/>
            </p:nvSpPr>
            <p:spPr>
              <a:xfrm>
                <a:off x="983432" y="1370886"/>
                <a:ext cx="6840760" cy="3970318"/>
              </a:xfrm>
              <a:prstGeom prst="rect">
                <a:avLst/>
              </a:prstGeom>
              <a:blipFill>
                <a:blip r:embed="rId3"/>
                <a:stretch>
                  <a:fillRect l="-742" t="-958"/>
                </a:stretch>
              </a:blipFill>
            </p:spPr>
            <p:txBody>
              <a:bodyPr/>
              <a:lstStyle/>
              <a:p>
                <a:r>
                  <a:rPr lang="en-ES">
                    <a:noFill/>
                  </a:rPr>
                  <a:t> </a:t>
                </a:r>
              </a:p>
            </p:txBody>
          </p:sp>
        </mc:Fallback>
      </mc:AlternateContent>
      <p:pic>
        <p:nvPicPr>
          <p:cNvPr id="9" name="Picture 8">
            <a:extLst>
              <a:ext uri="{FF2B5EF4-FFF2-40B4-BE49-F238E27FC236}">
                <a16:creationId xmlns:a16="http://schemas.microsoft.com/office/drawing/2014/main" id="{81AC2C16-FF55-BF4C-911B-CE21EAD95BF8}"/>
              </a:ext>
            </a:extLst>
          </p:cNvPr>
          <p:cNvPicPr>
            <a:picLocks noChangeAspect="1"/>
          </p:cNvPicPr>
          <p:nvPr/>
        </p:nvPicPr>
        <p:blipFill>
          <a:blip r:embed="rId4"/>
          <a:stretch>
            <a:fillRect/>
          </a:stretch>
        </p:blipFill>
        <p:spPr>
          <a:xfrm>
            <a:off x="2032000" y="4439343"/>
            <a:ext cx="1888418" cy="479151"/>
          </a:xfrm>
          <a:prstGeom prst="rect">
            <a:avLst/>
          </a:prstGeom>
        </p:spPr>
      </p:pic>
      <p:sp>
        <p:nvSpPr>
          <p:cNvPr id="42" name="Rectangle 41">
            <a:extLst>
              <a:ext uri="{FF2B5EF4-FFF2-40B4-BE49-F238E27FC236}">
                <a16:creationId xmlns:a16="http://schemas.microsoft.com/office/drawing/2014/main" id="{E1C4D072-D400-E64A-95C4-9FD93A3214E7}"/>
              </a:ext>
            </a:extLst>
          </p:cNvPr>
          <p:cNvSpPr/>
          <p:nvPr/>
        </p:nvSpPr>
        <p:spPr>
          <a:xfrm>
            <a:off x="695403" y="5213807"/>
            <a:ext cx="4320478" cy="256480"/>
          </a:xfrm>
          <a:prstGeom prst="rect">
            <a:avLst/>
          </a:prstGeom>
        </p:spPr>
        <p:txBody>
          <a:bodyPr wrap="square">
            <a:spAutoFit/>
          </a:bodyPr>
          <a:lstStyle/>
          <a:p>
            <a:endParaRPr lang="en-ES" sz="1600" i="1" baseline="-25000" dirty="0">
              <a:solidFill>
                <a:srgbClr val="00B050"/>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9504C251-7AF0-6B40-B0CA-401EE13C27BD}"/>
              </a:ext>
            </a:extLst>
          </p:cNvPr>
          <p:cNvSpPr/>
          <p:nvPr/>
        </p:nvSpPr>
        <p:spPr>
          <a:xfrm>
            <a:off x="4871864" y="4363668"/>
            <a:ext cx="3433690" cy="738664"/>
          </a:xfrm>
          <a:prstGeom prst="rect">
            <a:avLst/>
          </a:prstGeom>
        </p:spPr>
        <p:txBody>
          <a:bodyPr wrap="square">
            <a:spAutoFit/>
          </a:bodyPr>
          <a:lstStyle/>
          <a:p>
            <a:r>
              <a:rPr lang="en-US" sz="1400" b="0" dirty="0">
                <a:solidFill>
                  <a:srgbClr val="00B050"/>
                </a:solidFill>
                <a:latin typeface="Arial Rounded MT Bold" pitchFamily="34" charset="0"/>
              </a:rPr>
              <a:t>Note: this limit applies only to axions not to generic ALPs (as coupling with mesons are invoked in the argument)</a:t>
            </a:r>
            <a:endParaRPr lang="en-ES" sz="1400" i="1" baseline="-25000" dirty="0">
              <a:solidFill>
                <a:srgbClr val="00B050"/>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E6EBC129-EF2E-F54D-874E-B067552EFC0D}"/>
              </a:ext>
            </a:extLst>
          </p:cNvPr>
          <p:cNvSpPr/>
          <p:nvPr/>
        </p:nvSpPr>
        <p:spPr>
          <a:xfrm>
            <a:off x="1487488" y="5436171"/>
            <a:ext cx="9649072" cy="646331"/>
          </a:xfrm>
          <a:prstGeom prst="rect">
            <a:avLst/>
          </a:prstGeom>
        </p:spPr>
        <p:txBody>
          <a:bodyPr wrap="square">
            <a:spAutoFit/>
          </a:bodyPr>
          <a:lstStyle/>
          <a:p>
            <a:r>
              <a:rPr lang="en-US" b="0" dirty="0">
                <a:solidFill>
                  <a:srgbClr val="0070C0"/>
                </a:solidFill>
                <a:latin typeface="Arial Rounded MT Bold" pitchFamily="34" charset="0"/>
              </a:rPr>
              <a:t>But the PQ mechanism itself offers a </a:t>
            </a:r>
            <a:r>
              <a:rPr lang="en-US" b="0" dirty="0">
                <a:solidFill>
                  <a:srgbClr val="C00000"/>
                </a:solidFill>
                <a:latin typeface="Arial Rounded MT Bold" pitchFamily="34" charset="0"/>
              </a:rPr>
              <a:t>non-thermal production of non-relativistic axions</a:t>
            </a:r>
            <a:r>
              <a:rPr lang="en-US" b="0" dirty="0">
                <a:solidFill>
                  <a:srgbClr val="0070C0"/>
                </a:solidFill>
                <a:latin typeface="Arial Rounded MT Bold" pitchFamily="34" charset="0"/>
              </a:rPr>
              <a:t> in quantities large enough to fit the Cold DM required density </a:t>
            </a:r>
            <a:endParaRPr lang="en-ES" dirty="0"/>
          </a:p>
        </p:txBody>
      </p:sp>
      <p:sp>
        <p:nvSpPr>
          <p:cNvPr id="45" name="Rectangle 44">
            <a:extLst>
              <a:ext uri="{FF2B5EF4-FFF2-40B4-BE49-F238E27FC236}">
                <a16:creationId xmlns:a16="http://schemas.microsoft.com/office/drawing/2014/main" id="{B4652751-3DF6-A045-A47A-734F2CBBB6BC}"/>
              </a:ext>
            </a:extLst>
          </p:cNvPr>
          <p:cNvSpPr/>
          <p:nvPr/>
        </p:nvSpPr>
        <p:spPr>
          <a:xfrm>
            <a:off x="1401688" y="5426639"/>
            <a:ext cx="9374832" cy="738665"/>
          </a:xfrm>
          <a:custGeom>
            <a:avLst/>
            <a:gdLst>
              <a:gd name="connsiteX0" fmla="*/ 0 w 9374832"/>
              <a:gd name="connsiteY0" fmla="*/ 0 h 738665"/>
              <a:gd name="connsiteX1" fmla="*/ 679675 w 9374832"/>
              <a:gd name="connsiteY1" fmla="*/ 0 h 738665"/>
              <a:gd name="connsiteX2" fmla="*/ 1171854 w 9374832"/>
              <a:gd name="connsiteY2" fmla="*/ 0 h 738665"/>
              <a:gd name="connsiteX3" fmla="*/ 1851529 w 9374832"/>
              <a:gd name="connsiteY3" fmla="*/ 0 h 738665"/>
              <a:gd name="connsiteX4" fmla="*/ 2156211 w 9374832"/>
              <a:gd name="connsiteY4" fmla="*/ 0 h 738665"/>
              <a:gd name="connsiteX5" fmla="*/ 2554642 w 9374832"/>
              <a:gd name="connsiteY5" fmla="*/ 0 h 738665"/>
              <a:gd name="connsiteX6" fmla="*/ 3140569 w 9374832"/>
              <a:gd name="connsiteY6" fmla="*/ 0 h 738665"/>
              <a:gd name="connsiteX7" fmla="*/ 3632747 w 9374832"/>
              <a:gd name="connsiteY7" fmla="*/ 0 h 738665"/>
              <a:gd name="connsiteX8" fmla="*/ 3937429 w 9374832"/>
              <a:gd name="connsiteY8" fmla="*/ 0 h 738665"/>
              <a:gd name="connsiteX9" fmla="*/ 4523356 w 9374832"/>
              <a:gd name="connsiteY9" fmla="*/ 0 h 738665"/>
              <a:gd name="connsiteX10" fmla="*/ 5015535 w 9374832"/>
              <a:gd name="connsiteY10" fmla="*/ 0 h 738665"/>
              <a:gd name="connsiteX11" fmla="*/ 5788959 w 9374832"/>
              <a:gd name="connsiteY11" fmla="*/ 0 h 738665"/>
              <a:gd name="connsiteX12" fmla="*/ 6187389 w 9374832"/>
              <a:gd name="connsiteY12" fmla="*/ 0 h 738665"/>
              <a:gd name="connsiteX13" fmla="*/ 6492071 w 9374832"/>
              <a:gd name="connsiteY13" fmla="*/ 0 h 738665"/>
              <a:gd name="connsiteX14" fmla="*/ 6890502 w 9374832"/>
              <a:gd name="connsiteY14" fmla="*/ 0 h 738665"/>
              <a:gd name="connsiteX15" fmla="*/ 7476429 w 9374832"/>
              <a:gd name="connsiteY15" fmla="*/ 0 h 738665"/>
              <a:gd name="connsiteX16" fmla="*/ 8249852 w 9374832"/>
              <a:gd name="connsiteY16" fmla="*/ 0 h 738665"/>
              <a:gd name="connsiteX17" fmla="*/ 8554534 w 9374832"/>
              <a:gd name="connsiteY17" fmla="*/ 0 h 738665"/>
              <a:gd name="connsiteX18" fmla="*/ 9374832 w 9374832"/>
              <a:gd name="connsiteY18" fmla="*/ 0 h 738665"/>
              <a:gd name="connsiteX19" fmla="*/ 9374832 w 9374832"/>
              <a:gd name="connsiteY19" fmla="*/ 376719 h 738665"/>
              <a:gd name="connsiteX20" fmla="*/ 9374832 w 9374832"/>
              <a:gd name="connsiteY20" fmla="*/ 738665 h 738665"/>
              <a:gd name="connsiteX21" fmla="*/ 8695157 w 9374832"/>
              <a:gd name="connsiteY21" fmla="*/ 738665 h 738665"/>
              <a:gd name="connsiteX22" fmla="*/ 7921733 w 9374832"/>
              <a:gd name="connsiteY22" fmla="*/ 738665 h 738665"/>
              <a:gd name="connsiteX23" fmla="*/ 7148309 w 9374832"/>
              <a:gd name="connsiteY23" fmla="*/ 738665 h 738665"/>
              <a:gd name="connsiteX24" fmla="*/ 6749879 w 9374832"/>
              <a:gd name="connsiteY24" fmla="*/ 738665 h 738665"/>
              <a:gd name="connsiteX25" fmla="*/ 6070204 w 9374832"/>
              <a:gd name="connsiteY25" fmla="*/ 738665 h 738665"/>
              <a:gd name="connsiteX26" fmla="*/ 5578025 w 9374832"/>
              <a:gd name="connsiteY26" fmla="*/ 738665 h 738665"/>
              <a:gd name="connsiteX27" fmla="*/ 4804601 w 9374832"/>
              <a:gd name="connsiteY27" fmla="*/ 738665 h 738665"/>
              <a:gd name="connsiteX28" fmla="*/ 4406171 w 9374832"/>
              <a:gd name="connsiteY28" fmla="*/ 738665 h 738665"/>
              <a:gd name="connsiteX29" fmla="*/ 4007741 w 9374832"/>
              <a:gd name="connsiteY29" fmla="*/ 738665 h 738665"/>
              <a:gd name="connsiteX30" fmla="*/ 3703059 w 9374832"/>
              <a:gd name="connsiteY30" fmla="*/ 738665 h 738665"/>
              <a:gd name="connsiteX31" fmla="*/ 3117132 w 9374832"/>
              <a:gd name="connsiteY31" fmla="*/ 738665 h 738665"/>
              <a:gd name="connsiteX32" fmla="*/ 2343708 w 9374832"/>
              <a:gd name="connsiteY32" fmla="*/ 738665 h 738665"/>
              <a:gd name="connsiteX33" fmla="*/ 2039026 w 9374832"/>
              <a:gd name="connsiteY33" fmla="*/ 738665 h 738665"/>
              <a:gd name="connsiteX34" fmla="*/ 1359351 w 9374832"/>
              <a:gd name="connsiteY34" fmla="*/ 738665 h 738665"/>
              <a:gd name="connsiteX35" fmla="*/ 585927 w 9374832"/>
              <a:gd name="connsiteY35" fmla="*/ 738665 h 738665"/>
              <a:gd name="connsiteX36" fmla="*/ 0 w 9374832"/>
              <a:gd name="connsiteY36" fmla="*/ 738665 h 738665"/>
              <a:gd name="connsiteX37" fmla="*/ 0 w 9374832"/>
              <a:gd name="connsiteY37" fmla="*/ 376719 h 738665"/>
              <a:gd name="connsiteX38" fmla="*/ 0 w 9374832"/>
              <a:gd name="connsiteY38" fmla="*/ 0 h 73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74832" h="738665" extrusionOk="0">
                <a:moveTo>
                  <a:pt x="0" y="0"/>
                </a:moveTo>
                <a:cubicBezTo>
                  <a:pt x="216999" y="-51754"/>
                  <a:pt x="383420" y="11558"/>
                  <a:pt x="679675" y="0"/>
                </a:cubicBezTo>
                <a:cubicBezTo>
                  <a:pt x="975931" y="-11558"/>
                  <a:pt x="974075" y="30362"/>
                  <a:pt x="1171854" y="0"/>
                </a:cubicBezTo>
                <a:cubicBezTo>
                  <a:pt x="1369633" y="-30362"/>
                  <a:pt x="1707770" y="59014"/>
                  <a:pt x="1851529" y="0"/>
                </a:cubicBezTo>
                <a:cubicBezTo>
                  <a:pt x="1995289" y="-59014"/>
                  <a:pt x="2076517" y="15746"/>
                  <a:pt x="2156211" y="0"/>
                </a:cubicBezTo>
                <a:cubicBezTo>
                  <a:pt x="2235905" y="-15746"/>
                  <a:pt x="2447697" y="16096"/>
                  <a:pt x="2554642" y="0"/>
                </a:cubicBezTo>
                <a:cubicBezTo>
                  <a:pt x="2661587" y="-16096"/>
                  <a:pt x="2963844" y="41064"/>
                  <a:pt x="3140569" y="0"/>
                </a:cubicBezTo>
                <a:cubicBezTo>
                  <a:pt x="3317294" y="-41064"/>
                  <a:pt x="3424816" y="38405"/>
                  <a:pt x="3632747" y="0"/>
                </a:cubicBezTo>
                <a:cubicBezTo>
                  <a:pt x="3840678" y="-38405"/>
                  <a:pt x="3793323" y="21958"/>
                  <a:pt x="3937429" y="0"/>
                </a:cubicBezTo>
                <a:cubicBezTo>
                  <a:pt x="4081535" y="-21958"/>
                  <a:pt x="4347336" y="5096"/>
                  <a:pt x="4523356" y="0"/>
                </a:cubicBezTo>
                <a:cubicBezTo>
                  <a:pt x="4699376" y="-5096"/>
                  <a:pt x="4886991" y="31245"/>
                  <a:pt x="5015535" y="0"/>
                </a:cubicBezTo>
                <a:cubicBezTo>
                  <a:pt x="5144079" y="-31245"/>
                  <a:pt x="5484307" y="1570"/>
                  <a:pt x="5788959" y="0"/>
                </a:cubicBezTo>
                <a:cubicBezTo>
                  <a:pt x="6093611" y="-1570"/>
                  <a:pt x="6036529" y="23449"/>
                  <a:pt x="6187389" y="0"/>
                </a:cubicBezTo>
                <a:cubicBezTo>
                  <a:pt x="6338249" y="-23449"/>
                  <a:pt x="6365115" y="8125"/>
                  <a:pt x="6492071" y="0"/>
                </a:cubicBezTo>
                <a:cubicBezTo>
                  <a:pt x="6619027" y="-8125"/>
                  <a:pt x="6745631" y="28770"/>
                  <a:pt x="6890502" y="0"/>
                </a:cubicBezTo>
                <a:cubicBezTo>
                  <a:pt x="7035373" y="-28770"/>
                  <a:pt x="7346456" y="48341"/>
                  <a:pt x="7476429" y="0"/>
                </a:cubicBezTo>
                <a:cubicBezTo>
                  <a:pt x="7606402" y="-48341"/>
                  <a:pt x="8058300" y="76775"/>
                  <a:pt x="8249852" y="0"/>
                </a:cubicBezTo>
                <a:cubicBezTo>
                  <a:pt x="8441404" y="-76775"/>
                  <a:pt x="8410409" y="25498"/>
                  <a:pt x="8554534" y="0"/>
                </a:cubicBezTo>
                <a:cubicBezTo>
                  <a:pt x="8698659" y="-25498"/>
                  <a:pt x="9104077" y="670"/>
                  <a:pt x="9374832" y="0"/>
                </a:cubicBezTo>
                <a:cubicBezTo>
                  <a:pt x="9418995" y="127911"/>
                  <a:pt x="9369296" y="260071"/>
                  <a:pt x="9374832" y="376719"/>
                </a:cubicBezTo>
                <a:cubicBezTo>
                  <a:pt x="9380368" y="493367"/>
                  <a:pt x="9365571" y="569291"/>
                  <a:pt x="9374832" y="738665"/>
                </a:cubicBezTo>
                <a:cubicBezTo>
                  <a:pt x="9096522" y="778813"/>
                  <a:pt x="8926948" y="711494"/>
                  <a:pt x="8695157" y="738665"/>
                </a:cubicBezTo>
                <a:cubicBezTo>
                  <a:pt x="8463366" y="765836"/>
                  <a:pt x="8187509" y="664714"/>
                  <a:pt x="7921733" y="738665"/>
                </a:cubicBezTo>
                <a:cubicBezTo>
                  <a:pt x="7655957" y="812616"/>
                  <a:pt x="7521255" y="734438"/>
                  <a:pt x="7148309" y="738665"/>
                </a:cubicBezTo>
                <a:cubicBezTo>
                  <a:pt x="6775363" y="742892"/>
                  <a:pt x="6904475" y="707992"/>
                  <a:pt x="6749879" y="738665"/>
                </a:cubicBezTo>
                <a:cubicBezTo>
                  <a:pt x="6595283" y="769338"/>
                  <a:pt x="6360558" y="719113"/>
                  <a:pt x="6070204" y="738665"/>
                </a:cubicBezTo>
                <a:cubicBezTo>
                  <a:pt x="5779851" y="758217"/>
                  <a:pt x="5723885" y="708988"/>
                  <a:pt x="5578025" y="738665"/>
                </a:cubicBezTo>
                <a:cubicBezTo>
                  <a:pt x="5432165" y="768342"/>
                  <a:pt x="5121314" y="731582"/>
                  <a:pt x="4804601" y="738665"/>
                </a:cubicBezTo>
                <a:cubicBezTo>
                  <a:pt x="4487888" y="745748"/>
                  <a:pt x="4556276" y="729061"/>
                  <a:pt x="4406171" y="738665"/>
                </a:cubicBezTo>
                <a:cubicBezTo>
                  <a:pt x="4256066" y="748269"/>
                  <a:pt x="4108783" y="692519"/>
                  <a:pt x="4007741" y="738665"/>
                </a:cubicBezTo>
                <a:cubicBezTo>
                  <a:pt x="3906699" y="784811"/>
                  <a:pt x="3789205" y="707385"/>
                  <a:pt x="3703059" y="738665"/>
                </a:cubicBezTo>
                <a:cubicBezTo>
                  <a:pt x="3616913" y="769945"/>
                  <a:pt x="3336074" y="672173"/>
                  <a:pt x="3117132" y="738665"/>
                </a:cubicBezTo>
                <a:cubicBezTo>
                  <a:pt x="2898190" y="805157"/>
                  <a:pt x="2602035" y="652172"/>
                  <a:pt x="2343708" y="738665"/>
                </a:cubicBezTo>
                <a:cubicBezTo>
                  <a:pt x="2085381" y="825158"/>
                  <a:pt x="2111064" y="721385"/>
                  <a:pt x="2039026" y="738665"/>
                </a:cubicBezTo>
                <a:cubicBezTo>
                  <a:pt x="1966988" y="755945"/>
                  <a:pt x="1643307" y="711137"/>
                  <a:pt x="1359351" y="738665"/>
                </a:cubicBezTo>
                <a:cubicBezTo>
                  <a:pt x="1075395" y="766193"/>
                  <a:pt x="921089" y="712299"/>
                  <a:pt x="585927" y="738665"/>
                </a:cubicBezTo>
                <a:cubicBezTo>
                  <a:pt x="250765" y="765031"/>
                  <a:pt x="127553" y="722407"/>
                  <a:pt x="0" y="738665"/>
                </a:cubicBezTo>
                <a:cubicBezTo>
                  <a:pt x="-9770" y="646473"/>
                  <a:pt x="13039" y="542251"/>
                  <a:pt x="0" y="376719"/>
                </a:cubicBezTo>
                <a:cubicBezTo>
                  <a:pt x="-13039" y="211187"/>
                  <a:pt x="2312" y="83920"/>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587216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down)">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wipe(down)">
                                      <p:cBhvr>
                                        <p:cTn id="17" dur="500"/>
                                        <p:tgtEl>
                                          <p:spTgt spid="8">
                                            <p:txEl>
                                              <p:pRg st="4" end="4"/>
                                            </p:txEl>
                                          </p:spTgt>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par>
                          <p:cTn id="26" fill="hold">
                            <p:stCondLst>
                              <p:cond delay="1500"/>
                            </p:stCondLst>
                            <p:childTnLst>
                              <p:par>
                                <p:cTn id="27" presetID="2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par>
                          <p:cTn id="30" fill="hold">
                            <p:stCondLst>
                              <p:cond delay="2000"/>
                            </p:stCondLst>
                            <p:childTnLst>
                              <p:par>
                                <p:cTn id="31" presetID="22" presetClass="entr" presetSubtype="4"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down)">
                                      <p:cBhvr>
                                        <p:cTn id="3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4" grpId="0"/>
      <p:bldP spid="10" grpId="0"/>
      <p:bldP spid="4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AC6A8F-908C-7242-A376-CB47A6FF2DFB}"/>
              </a:ext>
            </a:extLst>
          </p:cNvPr>
          <p:cNvSpPr>
            <a:spLocks noGrp="1"/>
          </p:cNvSpPr>
          <p:nvPr>
            <p:ph type="title"/>
          </p:nvPr>
        </p:nvSpPr>
        <p:spPr/>
        <p:txBody>
          <a:bodyPr/>
          <a:lstStyle/>
          <a:p>
            <a:r>
              <a:rPr lang="es-ES" dirty="0"/>
              <a:t>Lee-</a:t>
            </a:r>
            <a:r>
              <a:rPr lang="es-ES" dirty="0" err="1"/>
              <a:t>weinberg</a:t>
            </a:r>
            <a:r>
              <a:rPr lang="es-ES" dirty="0"/>
              <a:t> curve for axions</a:t>
            </a:r>
          </a:p>
        </p:txBody>
      </p:sp>
      <p:sp>
        <p:nvSpPr>
          <p:cNvPr id="4" name="Marcador de fecha 3">
            <a:extLst>
              <a:ext uri="{FF2B5EF4-FFF2-40B4-BE49-F238E27FC236}">
                <a16:creationId xmlns:a16="http://schemas.microsoft.com/office/drawing/2014/main" id="{83D062C1-89BD-104F-AE30-2C28E9BE0EAF}"/>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a:extLst>
              <a:ext uri="{FF2B5EF4-FFF2-40B4-BE49-F238E27FC236}">
                <a16:creationId xmlns:a16="http://schemas.microsoft.com/office/drawing/2014/main" id="{5F0EDC1A-1E24-124F-A0CF-00EE0794C76F}"/>
              </a:ext>
            </a:extLst>
          </p:cNvPr>
          <p:cNvSpPr>
            <a:spLocks noGrp="1"/>
          </p:cNvSpPr>
          <p:nvPr>
            <p:ph type="ftr" sz="quarter" idx="11"/>
          </p:nvPr>
        </p:nvSpPr>
        <p:spPr/>
        <p:txBody>
          <a:bodyPr/>
          <a:lstStyle/>
          <a:p>
            <a:pPr>
              <a:defRPr/>
            </a:pPr>
            <a:r>
              <a:rPr lang="es-ES" dirty="0"/>
              <a:t>Igor G. Irastorza / CAPA - Zaragoza</a:t>
            </a:r>
          </a:p>
        </p:txBody>
      </p:sp>
      <p:sp>
        <p:nvSpPr>
          <p:cNvPr id="6" name="Marcador de número de diapositiva 5">
            <a:extLst>
              <a:ext uri="{FF2B5EF4-FFF2-40B4-BE49-F238E27FC236}">
                <a16:creationId xmlns:a16="http://schemas.microsoft.com/office/drawing/2014/main" id="{E8851413-29C5-E94D-A641-7B93ACD07725}"/>
              </a:ext>
            </a:extLst>
          </p:cNvPr>
          <p:cNvSpPr>
            <a:spLocks noGrp="1"/>
          </p:cNvSpPr>
          <p:nvPr>
            <p:ph type="sldNum" sz="quarter" idx="12"/>
          </p:nvPr>
        </p:nvSpPr>
        <p:spPr/>
        <p:txBody>
          <a:bodyPr/>
          <a:lstStyle/>
          <a:p>
            <a:pPr>
              <a:defRPr/>
            </a:pPr>
            <a:fld id="{5B34CA36-8F8E-4B33-818A-5383808A46B8}" type="slidenum">
              <a:rPr lang="es-ES" smtClean="0"/>
              <a:pPr>
                <a:defRPr/>
              </a:pPr>
              <a:t>28</a:t>
            </a:fld>
            <a:endParaRPr lang="es-ES"/>
          </a:p>
        </p:txBody>
      </p:sp>
      <p:pic>
        <p:nvPicPr>
          <p:cNvPr id="7" name="Imagen 6">
            <a:extLst>
              <a:ext uri="{FF2B5EF4-FFF2-40B4-BE49-F238E27FC236}">
                <a16:creationId xmlns:a16="http://schemas.microsoft.com/office/drawing/2014/main" id="{C4170B11-1889-6942-BE2D-05F2937F4AB0}"/>
              </a:ext>
            </a:extLst>
          </p:cNvPr>
          <p:cNvPicPr>
            <a:picLocks noChangeAspect="1"/>
          </p:cNvPicPr>
          <p:nvPr/>
        </p:nvPicPr>
        <p:blipFill>
          <a:blip r:embed="rId2"/>
          <a:stretch>
            <a:fillRect/>
          </a:stretch>
        </p:blipFill>
        <p:spPr>
          <a:xfrm>
            <a:off x="2135560" y="1268760"/>
            <a:ext cx="8017010" cy="5063375"/>
          </a:xfrm>
          <a:prstGeom prst="rect">
            <a:avLst/>
          </a:prstGeom>
        </p:spPr>
      </p:pic>
    </p:spTree>
    <p:extLst>
      <p:ext uri="{BB962C8B-B14F-4D97-AF65-F5344CB8AC3E}">
        <p14:creationId xmlns:p14="http://schemas.microsoft.com/office/powerpoint/2010/main" val="956593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1110608" cy="4343812"/>
              </a:xfrm>
            </p:spPr>
            <p:txBody>
              <a:bodyPr/>
              <a:lstStyle/>
              <a:p>
                <a:r>
                  <a:rPr lang="en-US" sz="2000" noProof="0" dirty="0">
                    <a:latin typeface="Arial Rounded MT Bold" pitchFamily="34" charset="0"/>
                  </a:rPr>
                  <a:t>Let’s follow the evolution of the axion potential with the Universe </a:t>
                </a:r>
                <a:r>
                  <a:rPr lang="en-US" sz="2000" dirty="0"/>
                  <a:t>temperature </a:t>
                </a:r>
                <a14:m>
                  <m:oMath xmlns:m="http://schemas.openxmlformats.org/officeDocument/2006/math">
                    <m:r>
                      <a:rPr lang="es-ES" sz="2000" i="1">
                        <a:latin typeface="Cambria Math" panose="02040503050406030204" pitchFamily="18" charset="0"/>
                      </a:rPr>
                      <m:t>𝑇</m:t>
                    </m:r>
                  </m:oMath>
                </a14:m>
                <a:r>
                  <a:rPr lang="en-US" sz="2000" dirty="0"/>
                  <a:t>.</a:t>
                </a:r>
              </a:p>
              <a:p>
                <a:r>
                  <a:rPr lang="en-US" sz="2000" dirty="0"/>
                  <a:t>When </a:t>
                </a:r>
                <a14:m>
                  <m:oMath xmlns:m="http://schemas.openxmlformats.org/officeDocument/2006/math">
                    <m:r>
                      <a:rPr lang="es-ES" sz="2000" b="0" i="1" smtClean="0">
                        <a:latin typeface="Cambria Math" panose="02040503050406030204" pitchFamily="18" charset="0"/>
                      </a:rPr>
                      <m:t>𝑇</m:t>
                    </m:r>
                    <m:r>
                      <a:rPr lang="es-ES" sz="2000" i="1">
                        <a:latin typeface="Cambria Math" panose="02040503050406030204" pitchFamily="18" charset="0"/>
                      </a:rPr>
                      <m:t>~</m:t>
                    </m:r>
                    <m:sSub>
                      <m:sSubPr>
                        <m:ctrlPr>
                          <a:rPr lang="es-ES" sz="2000" i="1" smtClean="0">
                            <a:latin typeface="Cambria Math" panose="02040503050406030204" pitchFamily="18" charset="0"/>
                          </a:rPr>
                        </m:ctrlPr>
                      </m:sSubPr>
                      <m:e>
                        <m:r>
                          <a:rPr lang="es-ES" sz="2000" b="0" i="1" smtClean="0">
                            <a:latin typeface="Cambria Math" panose="02040503050406030204" pitchFamily="18" charset="0"/>
                          </a:rPr>
                          <m:t>𝑓</m:t>
                        </m:r>
                      </m:e>
                      <m:sub>
                        <m:r>
                          <a:rPr lang="es-ES" sz="2000" b="0" i="1" smtClean="0">
                            <a:latin typeface="Cambria Math" panose="02040503050406030204" pitchFamily="18" charset="0"/>
                          </a:rPr>
                          <m:t>𝐴</m:t>
                        </m:r>
                      </m:sub>
                    </m:sSub>
                  </m:oMath>
                </a14:m>
                <a:r>
                  <a:rPr lang="en-US" sz="2000" dirty="0"/>
                  <a:t> (PQ transition) the (massless!) axion first appears as a physical degree of freedom.</a:t>
                </a:r>
                <a:endParaRPr lang="en-US" sz="2000" baseline="-250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11110608" cy="4343812"/>
              </a:xfrm>
              <a:blipFill>
                <a:blip r:embed="rId2"/>
                <a:stretch>
                  <a:fillRect l="-342" t="-877"/>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Vacuum realignment (VR)</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29</a:t>
            </a:fld>
            <a:endParaRPr lang="es-ES" b="0" dirty="0">
              <a:latin typeface="Arial Rounded MT Bold" panose="020F0704030504030204" pitchFamily="34" charset="0"/>
            </a:endParaRPr>
          </a:p>
        </p:txBody>
      </p:sp>
      <p:pic>
        <p:nvPicPr>
          <p:cNvPr id="11" name="Picture 10">
            <a:extLst>
              <a:ext uri="{FF2B5EF4-FFF2-40B4-BE49-F238E27FC236}">
                <a16:creationId xmlns:a16="http://schemas.microsoft.com/office/drawing/2014/main" id="{18683D63-E431-E541-8053-3719FBF046C2}"/>
              </a:ext>
            </a:extLst>
          </p:cNvPr>
          <p:cNvPicPr>
            <a:picLocks noChangeAspect="1"/>
          </p:cNvPicPr>
          <p:nvPr/>
        </p:nvPicPr>
        <p:blipFill rotWithShape="1">
          <a:blip r:embed="rId3"/>
          <a:srcRect r="47204"/>
          <a:stretch/>
        </p:blipFill>
        <p:spPr>
          <a:xfrm>
            <a:off x="2207568" y="2957579"/>
            <a:ext cx="2952328" cy="2360274"/>
          </a:xfrm>
          <a:prstGeom prst="rect">
            <a:avLst/>
          </a:prstGeom>
        </p:spPr>
      </p:pic>
      <p:sp>
        <p:nvSpPr>
          <p:cNvPr id="12" name="Rectangle 11">
            <a:extLst>
              <a:ext uri="{FF2B5EF4-FFF2-40B4-BE49-F238E27FC236}">
                <a16:creationId xmlns:a16="http://schemas.microsoft.com/office/drawing/2014/main" id="{9D681FBE-38FB-924F-A1BF-9C0551D99117}"/>
              </a:ext>
            </a:extLst>
          </p:cNvPr>
          <p:cNvSpPr/>
          <p:nvPr/>
        </p:nvSpPr>
        <p:spPr>
          <a:xfrm>
            <a:off x="789792" y="3013656"/>
            <a:ext cx="1774398" cy="523220"/>
          </a:xfrm>
          <a:prstGeom prst="rect">
            <a:avLst/>
          </a:prstGeom>
        </p:spPr>
        <p:txBody>
          <a:bodyPr wrap="square">
            <a:spAutoFit/>
          </a:bodyPr>
          <a:lstStyle/>
          <a:p>
            <a:r>
              <a:rPr lang="en-US" sz="1400" b="0" dirty="0">
                <a:solidFill>
                  <a:srgbClr val="0070C0"/>
                </a:solidFill>
                <a:latin typeface="Arial Rounded MT Bold" pitchFamily="34" charset="0"/>
              </a:rPr>
              <a:t>Potential of a Higgs-like field</a:t>
            </a:r>
            <a:endParaRPr lang="en-ES" sz="1400" b="0" dirty="0">
              <a:solidFill>
                <a:srgbClr val="0070C0"/>
              </a:solidFill>
            </a:endParaRPr>
          </a:p>
        </p:txBody>
      </p:sp>
      <p:pic>
        <p:nvPicPr>
          <p:cNvPr id="28" name="Picture 27">
            <a:extLst>
              <a:ext uri="{FF2B5EF4-FFF2-40B4-BE49-F238E27FC236}">
                <a16:creationId xmlns:a16="http://schemas.microsoft.com/office/drawing/2014/main" id="{827EBE80-D5CB-9847-9118-9B73AE458B6B}"/>
              </a:ext>
            </a:extLst>
          </p:cNvPr>
          <p:cNvPicPr>
            <a:picLocks noChangeAspect="1"/>
          </p:cNvPicPr>
          <p:nvPr/>
        </p:nvPicPr>
        <p:blipFill rotWithShape="1">
          <a:blip r:embed="rId3"/>
          <a:srcRect l="49127"/>
          <a:stretch/>
        </p:blipFill>
        <p:spPr>
          <a:xfrm>
            <a:off x="5975202" y="3012942"/>
            <a:ext cx="2844801" cy="2360274"/>
          </a:xfrm>
          <a:prstGeom prst="rect">
            <a:avLst/>
          </a:prstGeom>
        </p:spPr>
      </p:pic>
      <p:sp>
        <p:nvSpPr>
          <p:cNvPr id="29" name="Rectangle 28">
            <a:extLst>
              <a:ext uri="{FF2B5EF4-FFF2-40B4-BE49-F238E27FC236}">
                <a16:creationId xmlns:a16="http://schemas.microsoft.com/office/drawing/2014/main" id="{AB114A42-F4C5-E14C-BF75-6DF2C37B553C}"/>
              </a:ext>
            </a:extLst>
          </p:cNvPr>
          <p:cNvSpPr/>
          <p:nvPr/>
        </p:nvSpPr>
        <p:spPr>
          <a:xfrm>
            <a:off x="9053646" y="3360485"/>
            <a:ext cx="2695988" cy="1815882"/>
          </a:xfrm>
          <a:prstGeom prst="rect">
            <a:avLst/>
          </a:prstGeom>
        </p:spPr>
        <p:txBody>
          <a:bodyPr wrap="square">
            <a:spAutoFit/>
          </a:bodyPr>
          <a:lstStyle/>
          <a:p>
            <a:r>
              <a:rPr lang="en-US" sz="1400" b="0" dirty="0">
                <a:solidFill>
                  <a:srgbClr val="0070C0"/>
                </a:solidFill>
                <a:latin typeface="Arial Rounded MT Bold" pitchFamily="34" charset="0"/>
              </a:rPr>
              <a:t>PQ symmetry spontaneously broken below scale </a:t>
            </a:r>
            <a:r>
              <a:rPr lang="en-US" sz="1400" b="0" i="1" dirty="0">
                <a:solidFill>
                  <a:srgbClr val="0070C0"/>
                </a:solidFill>
                <a:latin typeface="Times New Roman" pitchFamily="18" charset="0"/>
                <a:cs typeface="Times New Roman" pitchFamily="18" charset="0"/>
              </a:rPr>
              <a:t>f</a:t>
            </a:r>
            <a:r>
              <a:rPr lang="en-US" sz="1400" b="0" i="1" baseline="-25000" dirty="0">
                <a:solidFill>
                  <a:srgbClr val="0070C0"/>
                </a:solidFill>
                <a:latin typeface="Times New Roman" pitchFamily="18" charset="0"/>
                <a:cs typeface="Times New Roman" pitchFamily="18" charset="0"/>
              </a:rPr>
              <a:t>a</a:t>
            </a:r>
            <a:r>
              <a:rPr lang="en-US" sz="1400" b="0" dirty="0">
                <a:solidFill>
                  <a:srgbClr val="0070C0"/>
                </a:solidFill>
                <a:latin typeface="Arial Rounded MT Bold" pitchFamily="34" charset="0"/>
              </a:rPr>
              <a:t> </a:t>
            </a:r>
          </a:p>
          <a:p>
            <a:endParaRPr lang="en-US" sz="1400" b="0" dirty="0">
              <a:solidFill>
                <a:srgbClr val="00B0F0"/>
              </a:solidFill>
              <a:latin typeface="Arial Rounded MT Bold" pitchFamily="34" charset="0"/>
            </a:endParaRPr>
          </a:p>
          <a:p>
            <a:r>
              <a:rPr lang="en-US" sz="1400" b="0" dirty="0">
                <a:solidFill>
                  <a:srgbClr val="00B0F0"/>
                </a:solidFill>
                <a:latin typeface="Arial Rounded MT Bold" pitchFamily="34" charset="0"/>
              </a:rPr>
              <a:t>The field is forced to take a particular (random) value in the angular component.</a:t>
            </a:r>
          </a:p>
          <a:p>
            <a:endParaRPr lang="en-US" sz="1400" b="0" dirty="0">
              <a:solidFill>
                <a:srgbClr val="00B0F0"/>
              </a:solidFill>
              <a:latin typeface="Arial Rounded MT Bold" pitchFamily="34" charset="0"/>
            </a:endParaRPr>
          </a:p>
          <a:p>
            <a:endParaRPr lang="en-US" sz="1400" b="0" dirty="0">
              <a:solidFill>
                <a:srgbClr val="0070C0"/>
              </a:solidFill>
              <a:latin typeface="Arial Rounded MT Bold" pitchFamily="34" charset="0"/>
            </a:endParaRPr>
          </a:p>
        </p:txBody>
      </p:sp>
      <p:cxnSp>
        <p:nvCxnSpPr>
          <p:cNvPr id="30" name="Straight Arrow Connector 29">
            <a:extLst>
              <a:ext uri="{FF2B5EF4-FFF2-40B4-BE49-F238E27FC236}">
                <a16:creationId xmlns:a16="http://schemas.microsoft.com/office/drawing/2014/main" id="{73688D99-D81F-6C41-B29E-65937390BE9E}"/>
              </a:ext>
            </a:extLst>
          </p:cNvPr>
          <p:cNvCxnSpPr>
            <a:cxnSpLocks/>
          </p:cNvCxnSpPr>
          <p:nvPr/>
        </p:nvCxnSpPr>
        <p:spPr>
          <a:xfrm>
            <a:off x="2207568" y="3275266"/>
            <a:ext cx="576064" cy="170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F9F960-EA8C-534C-AF17-DEE3EACFCC19}"/>
              </a:ext>
            </a:extLst>
          </p:cNvPr>
          <p:cNvCxnSpPr>
            <a:cxnSpLocks/>
          </p:cNvCxnSpPr>
          <p:nvPr/>
        </p:nvCxnSpPr>
        <p:spPr>
          <a:xfrm flipH="1">
            <a:off x="3773487" y="2957579"/>
            <a:ext cx="18257" cy="3398772"/>
          </a:xfrm>
          <a:prstGeom prst="line">
            <a:avLst/>
          </a:prstGeom>
          <a:ln>
            <a:prstDash val="dash"/>
          </a:ln>
        </p:spPr>
        <p:style>
          <a:lnRef idx="1">
            <a:schemeClr val="accent2"/>
          </a:lnRef>
          <a:fillRef idx="0">
            <a:schemeClr val="accent2"/>
          </a:fillRef>
          <a:effectRef idx="0">
            <a:schemeClr val="accent2"/>
          </a:effectRef>
          <a:fontRef idx="minor">
            <a:schemeClr val="tx1"/>
          </a:fontRef>
        </p:style>
      </p:cxnSp>
      <p:pic>
        <p:nvPicPr>
          <p:cNvPr id="31" name="Graphic 30" descr="Refresh">
            <a:extLst>
              <a:ext uri="{FF2B5EF4-FFF2-40B4-BE49-F238E27FC236}">
                <a16:creationId xmlns:a16="http://schemas.microsoft.com/office/drawing/2014/main" id="{599CCBAC-A5BE-6441-A927-92C913F8AC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5861625">
            <a:off x="3584108" y="5055527"/>
            <a:ext cx="415269" cy="914400"/>
          </a:xfrm>
          <a:prstGeom prst="rect">
            <a:avLst/>
          </a:prstGeom>
        </p:spPr>
      </p:pic>
      <p:sp>
        <p:nvSpPr>
          <p:cNvPr id="37" name="Rectangle 36">
            <a:extLst>
              <a:ext uri="{FF2B5EF4-FFF2-40B4-BE49-F238E27FC236}">
                <a16:creationId xmlns:a16="http://schemas.microsoft.com/office/drawing/2014/main" id="{40D994F3-AA98-894B-AFBE-0ED6028DCFC0}"/>
              </a:ext>
            </a:extLst>
          </p:cNvPr>
          <p:cNvSpPr/>
          <p:nvPr/>
        </p:nvSpPr>
        <p:spPr>
          <a:xfrm>
            <a:off x="3092672" y="5776190"/>
            <a:ext cx="1398140" cy="307777"/>
          </a:xfrm>
          <a:prstGeom prst="rect">
            <a:avLst/>
          </a:prstGeom>
        </p:spPr>
        <p:txBody>
          <a:bodyPr wrap="none">
            <a:spAutoFit/>
          </a:bodyPr>
          <a:lstStyle/>
          <a:p>
            <a:r>
              <a:rPr lang="en-US" sz="1400" b="0" dirty="0">
                <a:solidFill>
                  <a:srgbClr val="0070C0"/>
                </a:solidFill>
                <a:latin typeface="Arial Rounded MT Bold" pitchFamily="34" charset="0"/>
              </a:rPr>
              <a:t>PQ symmetry </a:t>
            </a:r>
            <a:endParaRPr lang="en-ES" sz="1400" dirty="0"/>
          </a:p>
        </p:txBody>
      </p:sp>
      <p:sp>
        <p:nvSpPr>
          <p:cNvPr id="7" name="Right Arrow 6">
            <a:extLst>
              <a:ext uri="{FF2B5EF4-FFF2-40B4-BE49-F238E27FC236}">
                <a16:creationId xmlns:a16="http://schemas.microsoft.com/office/drawing/2014/main" id="{DF630A24-958C-454E-BA74-A9C96E5392AC}"/>
              </a:ext>
            </a:extLst>
          </p:cNvPr>
          <p:cNvSpPr/>
          <p:nvPr/>
        </p:nvSpPr>
        <p:spPr>
          <a:xfrm>
            <a:off x="5256559" y="3933056"/>
            <a:ext cx="551409"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ES">
              <a:ln/>
              <a:solidFill>
                <a:schemeClr val="accent4"/>
              </a:solidFill>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75FCACE-35B9-164B-84B5-ABE43E31DE96}"/>
                  </a:ext>
                </a:extLst>
              </p:cNvPr>
              <p:cNvSpPr/>
              <p:nvPr/>
            </p:nvSpPr>
            <p:spPr>
              <a:xfrm>
                <a:off x="2913671" y="2492896"/>
                <a:ext cx="1980026" cy="523220"/>
              </a:xfrm>
              <a:prstGeom prst="rect">
                <a:avLst/>
              </a:prstGeom>
            </p:spPr>
            <p:txBody>
              <a:bodyPr wrap="square">
                <a:spAutoFit/>
              </a:bodyPr>
              <a:lstStyle/>
              <a:p>
                <a:pPr algn="ctr"/>
                <a:r>
                  <a:rPr lang="en-US" sz="1400" b="0" dirty="0">
                    <a:solidFill>
                      <a:srgbClr val="C00000"/>
                    </a:solidFill>
                    <a:latin typeface="Arial Rounded MT Bold" pitchFamily="34" charset="0"/>
                  </a:rPr>
                  <a:t>Before PQ transition</a:t>
                </a:r>
              </a:p>
              <a:p>
                <a:pPr algn="ctr"/>
                <a:r>
                  <a:rPr lang="en-US" sz="1400" b="0" dirty="0">
                    <a:solidFill>
                      <a:srgbClr val="C00000"/>
                    </a:solidFill>
                    <a:latin typeface="Arial Rounded MT Bold" pitchFamily="34" charset="0"/>
                  </a:rPr>
                  <a:t> </a:t>
                </a:r>
                <a14:m>
                  <m:oMath xmlns:m="http://schemas.openxmlformats.org/officeDocument/2006/math">
                    <m:r>
                      <a:rPr lang="es-ES" sz="1400" b="0" i="1">
                        <a:solidFill>
                          <a:srgbClr val="C00000"/>
                        </a:solidFill>
                        <a:latin typeface="Cambria Math" panose="02040503050406030204" pitchFamily="18" charset="0"/>
                      </a:rPr>
                      <m:t>𝑇</m:t>
                    </m:r>
                    <m:r>
                      <a:rPr lang="es-ES" sz="1400" b="1" i="1" smtClean="0">
                        <a:solidFill>
                          <a:srgbClr val="C00000"/>
                        </a:solidFill>
                        <a:latin typeface="Cambria Math" panose="02040503050406030204" pitchFamily="18" charset="0"/>
                      </a:rPr>
                      <m:t>&gt;</m:t>
                    </m:r>
                    <m:sSub>
                      <m:sSubPr>
                        <m:ctrlPr>
                          <a:rPr lang="es-ES" sz="1400" i="1">
                            <a:solidFill>
                              <a:srgbClr val="C00000"/>
                            </a:solidFill>
                            <a:latin typeface="Cambria Math" panose="02040503050406030204" pitchFamily="18" charset="0"/>
                          </a:rPr>
                        </m:ctrlPr>
                      </m:sSubPr>
                      <m:e>
                        <m:r>
                          <a:rPr lang="es-ES" sz="1400" b="0" i="1">
                            <a:solidFill>
                              <a:srgbClr val="C00000"/>
                            </a:solidFill>
                            <a:latin typeface="Cambria Math" panose="02040503050406030204" pitchFamily="18" charset="0"/>
                          </a:rPr>
                          <m:t>𝑓</m:t>
                        </m:r>
                      </m:e>
                      <m:sub>
                        <m:r>
                          <a:rPr lang="es-ES" sz="1400" b="0" i="1">
                            <a:solidFill>
                              <a:srgbClr val="C00000"/>
                            </a:solidFill>
                            <a:latin typeface="Cambria Math" panose="02040503050406030204" pitchFamily="18" charset="0"/>
                          </a:rPr>
                          <m:t>𝐴</m:t>
                        </m:r>
                      </m:sub>
                    </m:sSub>
                  </m:oMath>
                </a14:m>
                <a:r>
                  <a:rPr lang="en-US" sz="1400" b="0" dirty="0">
                    <a:solidFill>
                      <a:srgbClr val="C00000"/>
                    </a:solidFill>
                    <a:latin typeface="Arial Rounded MT Bold" pitchFamily="34" charset="0"/>
                  </a:rPr>
                  <a:t> </a:t>
                </a:r>
                <a:endParaRPr lang="en-ES" sz="1400" b="0" dirty="0">
                  <a:solidFill>
                    <a:srgbClr val="C00000"/>
                  </a:solidFill>
                </a:endParaRPr>
              </a:p>
            </p:txBody>
          </p:sp>
        </mc:Choice>
        <mc:Fallback xmlns="">
          <p:sp>
            <p:nvSpPr>
              <p:cNvPr id="20" name="Rectangle 19">
                <a:extLst>
                  <a:ext uri="{FF2B5EF4-FFF2-40B4-BE49-F238E27FC236}">
                    <a16:creationId xmlns:a16="http://schemas.microsoft.com/office/drawing/2014/main" id="{875FCACE-35B9-164B-84B5-ABE43E31DE96}"/>
                  </a:ext>
                </a:extLst>
              </p:cNvPr>
              <p:cNvSpPr>
                <a:spLocks noRot="1" noChangeAspect="1" noMove="1" noResize="1" noEditPoints="1" noAdjustHandles="1" noChangeArrowheads="1" noChangeShapeType="1" noTextEdit="1"/>
              </p:cNvSpPr>
              <p:nvPr/>
            </p:nvSpPr>
            <p:spPr>
              <a:xfrm>
                <a:off x="2913671" y="2492896"/>
                <a:ext cx="1980026" cy="523220"/>
              </a:xfrm>
              <a:prstGeom prst="rect">
                <a:avLst/>
              </a:prstGeom>
              <a:blipFill>
                <a:blip r:embed="rId6"/>
                <a:stretch>
                  <a:fillRect t="-2381" b="-7143"/>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69F47A2-B29C-8E4A-BFF3-A24FAA8AE9AC}"/>
                  </a:ext>
                </a:extLst>
              </p:cNvPr>
              <p:cNvSpPr/>
              <p:nvPr/>
            </p:nvSpPr>
            <p:spPr>
              <a:xfrm>
                <a:off x="6457924" y="2485187"/>
                <a:ext cx="1980026" cy="523220"/>
              </a:xfrm>
              <a:prstGeom prst="rect">
                <a:avLst/>
              </a:prstGeom>
            </p:spPr>
            <p:txBody>
              <a:bodyPr wrap="square">
                <a:spAutoFit/>
              </a:bodyPr>
              <a:lstStyle/>
              <a:p>
                <a:pPr algn="ctr"/>
                <a:r>
                  <a:rPr lang="en-US" sz="1400" b="0" dirty="0">
                    <a:solidFill>
                      <a:srgbClr val="C00000"/>
                    </a:solidFill>
                    <a:latin typeface="Arial Rounded MT Bold" pitchFamily="34" charset="0"/>
                  </a:rPr>
                  <a:t>After PQ transition</a:t>
                </a:r>
              </a:p>
              <a:p>
                <a:pPr algn="ctr"/>
                <a:r>
                  <a:rPr lang="en-US" sz="1400" b="0" dirty="0">
                    <a:solidFill>
                      <a:srgbClr val="C00000"/>
                    </a:solidFill>
                    <a:latin typeface="Arial Rounded MT Bold" pitchFamily="34" charset="0"/>
                  </a:rPr>
                  <a:t> </a:t>
                </a:r>
                <a14:m>
                  <m:oMath xmlns:m="http://schemas.openxmlformats.org/officeDocument/2006/math">
                    <m:r>
                      <a:rPr lang="es-ES" sz="1400" b="0" i="1">
                        <a:solidFill>
                          <a:srgbClr val="C00000"/>
                        </a:solidFill>
                        <a:latin typeface="Cambria Math" panose="02040503050406030204" pitchFamily="18" charset="0"/>
                      </a:rPr>
                      <m:t>𝑇</m:t>
                    </m:r>
                    <m:r>
                      <a:rPr lang="es-ES" sz="1400" b="1" i="1" smtClean="0">
                        <a:solidFill>
                          <a:srgbClr val="C00000"/>
                        </a:solidFill>
                        <a:latin typeface="Cambria Math" panose="02040503050406030204" pitchFamily="18" charset="0"/>
                      </a:rPr>
                      <m:t>&lt;</m:t>
                    </m:r>
                    <m:sSub>
                      <m:sSubPr>
                        <m:ctrlPr>
                          <a:rPr lang="es-ES" sz="1400" i="1">
                            <a:solidFill>
                              <a:srgbClr val="C00000"/>
                            </a:solidFill>
                            <a:latin typeface="Cambria Math" panose="02040503050406030204" pitchFamily="18" charset="0"/>
                          </a:rPr>
                        </m:ctrlPr>
                      </m:sSubPr>
                      <m:e>
                        <m:r>
                          <a:rPr lang="es-ES" sz="1400" b="0" i="1">
                            <a:solidFill>
                              <a:srgbClr val="C00000"/>
                            </a:solidFill>
                            <a:latin typeface="Cambria Math" panose="02040503050406030204" pitchFamily="18" charset="0"/>
                          </a:rPr>
                          <m:t>𝑓</m:t>
                        </m:r>
                      </m:e>
                      <m:sub>
                        <m:r>
                          <a:rPr lang="es-ES" sz="1400" b="0" i="1">
                            <a:solidFill>
                              <a:srgbClr val="C00000"/>
                            </a:solidFill>
                            <a:latin typeface="Cambria Math" panose="02040503050406030204" pitchFamily="18" charset="0"/>
                          </a:rPr>
                          <m:t>𝐴</m:t>
                        </m:r>
                      </m:sub>
                    </m:sSub>
                  </m:oMath>
                </a14:m>
                <a:r>
                  <a:rPr lang="en-US" sz="1400" b="0" dirty="0">
                    <a:solidFill>
                      <a:srgbClr val="C00000"/>
                    </a:solidFill>
                    <a:latin typeface="Arial Rounded MT Bold" pitchFamily="34" charset="0"/>
                  </a:rPr>
                  <a:t> </a:t>
                </a:r>
                <a:endParaRPr lang="en-ES" sz="1400" b="0" dirty="0">
                  <a:solidFill>
                    <a:srgbClr val="C00000"/>
                  </a:solidFill>
                </a:endParaRPr>
              </a:p>
            </p:txBody>
          </p:sp>
        </mc:Choice>
        <mc:Fallback xmlns="">
          <p:sp>
            <p:nvSpPr>
              <p:cNvPr id="21" name="Rectangle 20">
                <a:extLst>
                  <a:ext uri="{FF2B5EF4-FFF2-40B4-BE49-F238E27FC236}">
                    <a16:creationId xmlns:a16="http://schemas.microsoft.com/office/drawing/2014/main" id="{D69F47A2-B29C-8E4A-BFF3-A24FAA8AE9AC}"/>
                  </a:ext>
                </a:extLst>
              </p:cNvPr>
              <p:cNvSpPr>
                <a:spLocks noRot="1" noChangeAspect="1" noMove="1" noResize="1" noEditPoints="1" noAdjustHandles="1" noChangeArrowheads="1" noChangeShapeType="1" noTextEdit="1"/>
              </p:cNvSpPr>
              <p:nvPr/>
            </p:nvSpPr>
            <p:spPr>
              <a:xfrm>
                <a:off x="6457924" y="2485187"/>
                <a:ext cx="1980026" cy="523220"/>
              </a:xfrm>
              <a:prstGeom prst="rect">
                <a:avLst/>
              </a:prstGeom>
              <a:blipFill>
                <a:blip r:embed="rId7"/>
                <a:stretch>
                  <a:fillRect t="-2326" b="-6977"/>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7912FAC-9038-B446-A983-DA9F24EAE29A}"/>
                  </a:ext>
                </a:extLst>
              </p:cNvPr>
              <p:cNvSpPr/>
              <p:nvPr/>
            </p:nvSpPr>
            <p:spPr>
              <a:xfrm>
                <a:off x="6243421" y="5537998"/>
                <a:ext cx="4298818" cy="738664"/>
              </a:xfrm>
              <a:prstGeom prst="rect">
                <a:avLst/>
              </a:prstGeom>
            </p:spPr>
            <p:txBody>
              <a:bodyPr wrap="square">
                <a:spAutoFit/>
              </a:bodyPr>
              <a:lstStyle/>
              <a:p>
                <a:r>
                  <a:rPr lang="en-US" sz="1400" b="0" dirty="0">
                    <a:solidFill>
                      <a:srgbClr val="0070C0"/>
                    </a:solidFill>
                    <a:latin typeface="Arial Rounded MT Bold" pitchFamily="34" charset="0"/>
                  </a:rPr>
                  <a:t>Radial mode acquires a VEV </a:t>
                </a:r>
                <a14:m>
                  <m:oMath xmlns:m="http://schemas.openxmlformats.org/officeDocument/2006/math">
                    <m:r>
                      <a:rPr lang="es-ES" sz="1400" i="1">
                        <a:latin typeface="Cambria Math" panose="02040503050406030204" pitchFamily="18" charset="0"/>
                      </a:rPr>
                      <m:t>~</m:t>
                    </m:r>
                    <m:sSub>
                      <m:sSubPr>
                        <m:ctrlPr>
                          <a:rPr lang="es-ES" sz="1400" i="1">
                            <a:latin typeface="Cambria Math" panose="02040503050406030204" pitchFamily="18" charset="0"/>
                          </a:rPr>
                        </m:ctrlPr>
                      </m:sSubPr>
                      <m:e>
                        <m:r>
                          <a:rPr lang="es-ES" sz="1400" b="0" i="1">
                            <a:latin typeface="Cambria Math" panose="02040503050406030204" pitchFamily="18" charset="0"/>
                          </a:rPr>
                          <m:t>𝑓</m:t>
                        </m:r>
                      </m:e>
                      <m:sub>
                        <m:r>
                          <a:rPr lang="es-ES" sz="1400" b="0" i="1">
                            <a:latin typeface="Cambria Math" panose="02040503050406030204" pitchFamily="18" charset="0"/>
                          </a:rPr>
                          <m:t>𝐴</m:t>
                        </m:r>
                      </m:sub>
                    </m:sSub>
                    <m:r>
                      <a:rPr lang="es-ES" sz="1400" b="0" i="1">
                        <a:latin typeface="Cambria Math" panose="02040503050406030204" pitchFamily="18" charset="0"/>
                      </a:rPr>
                      <m:t> </m:t>
                    </m:r>
                  </m:oMath>
                </a14:m>
                <a:endParaRPr lang="en-US" sz="1400" b="0" dirty="0">
                  <a:solidFill>
                    <a:srgbClr val="0070C0"/>
                  </a:solidFill>
                  <a:latin typeface="Arial Rounded MT Bold" pitchFamily="34" charset="0"/>
                </a:endParaRPr>
              </a:p>
              <a:p>
                <a:r>
                  <a:rPr lang="en-US" sz="1400" b="0" dirty="0">
                    <a:solidFill>
                      <a:srgbClr val="0070C0"/>
                    </a:solidFill>
                    <a:latin typeface="Arial Rounded MT Bold" pitchFamily="34" charset="0"/>
                  </a:rPr>
                  <a:t>Angular mode is </a:t>
                </a:r>
                <a:r>
                  <a:rPr lang="en-US" sz="1400" b="0" dirty="0">
                    <a:solidFill>
                      <a:srgbClr val="C00000"/>
                    </a:solidFill>
                    <a:latin typeface="Arial Rounded MT Bold" pitchFamily="34" charset="0"/>
                  </a:rPr>
                  <a:t>the axion. </a:t>
                </a:r>
                <a:r>
                  <a:rPr lang="en-US" sz="1400" b="0" dirty="0">
                    <a:solidFill>
                      <a:srgbClr val="0070C0"/>
                    </a:solidFill>
                    <a:latin typeface="Arial Rounded MT Bold" pitchFamily="34" charset="0"/>
                  </a:rPr>
                  <a:t>The potential is flat in the circular “valley” (the axion is massless)</a:t>
                </a:r>
                <a:endParaRPr lang="en-ES" sz="1400" b="0" dirty="0">
                  <a:solidFill>
                    <a:srgbClr val="0070C0"/>
                  </a:solidFill>
                </a:endParaRPr>
              </a:p>
            </p:txBody>
          </p:sp>
        </mc:Choice>
        <mc:Fallback xmlns="">
          <p:sp>
            <p:nvSpPr>
              <p:cNvPr id="10" name="Rectangle 9">
                <a:extLst>
                  <a:ext uri="{FF2B5EF4-FFF2-40B4-BE49-F238E27FC236}">
                    <a16:creationId xmlns:a16="http://schemas.microsoft.com/office/drawing/2014/main" id="{D7912FAC-9038-B446-A983-DA9F24EAE29A}"/>
                  </a:ext>
                </a:extLst>
              </p:cNvPr>
              <p:cNvSpPr>
                <a:spLocks noRot="1" noChangeAspect="1" noMove="1" noResize="1" noEditPoints="1" noAdjustHandles="1" noChangeArrowheads="1" noChangeShapeType="1" noTextEdit="1"/>
              </p:cNvSpPr>
              <p:nvPr/>
            </p:nvSpPr>
            <p:spPr>
              <a:xfrm>
                <a:off x="6243421" y="5537998"/>
                <a:ext cx="4298818" cy="738664"/>
              </a:xfrm>
              <a:prstGeom prst="rect">
                <a:avLst/>
              </a:prstGeom>
              <a:blipFill>
                <a:blip r:embed="rId8"/>
                <a:stretch>
                  <a:fillRect l="-295" b="-6667"/>
                </a:stretch>
              </a:blipFill>
            </p:spPr>
            <p:txBody>
              <a:bodyPr/>
              <a:lstStyle/>
              <a:p>
                <a:r>
                  <a:rPr lang="en-ES">
                    <a:noFill/>
                  </a:rPr>
                  <a:t> </a:t>
                </a:r>
              </a:p>
            </p:txBody>
          </p:sp>
        </mc:Fallback>
      </mc:AlternateContent>
      <p:cxnSp>
        <p:nvCxnSpPr>
          <p:cNvPr id="24" name="Straight Arrow Connector 23">
            <a:extLst>
              <a:ext uri="{FF2B5EF4-FFF2-40B4-BE49-F238E27FC236}">
                <a16:creationId xmlns:a16="http://schemas.microsoft.com/office/drawing/2014/main" id="{17DBED1B-209C-0447-8631-FD6052F6AACD}"/>
              </a:ext>
            </a:extLst>
          </p:cNvPr>
          <p:cNvCxnSpPr>
            <a:cxnSpLocks/>
          </p:cNvCxnSpPr>
          <p:nvPr/>
        </p:nvCxnSpPr>
        <p:spPr>
          <a:xfrm flipV="1">
            <a:off x="6873253" y="4941168"/>
            <a:ext cx="256696" cy="571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74036"/>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8D85F-263B-5040-A41F-A4CC832AB8C5}"/>
              </a:ext>
            </a:extLst>
          </p:cNvPr>
          <p:cNvSpPr>
            <a:spLocks noGrp="1"/>
          </p:cNvSpPr>
          <p:nvPr>
            <p:ph type="title"/>
          </p:nvPr>
        </p:nvSpPr>
        <p:spPr/>
        <p:txBody>
          <a:bodyPr/>
          <a:lstStyle/>
          <a:p>
            <a:r>
              <a:rPr lang="en-ES" dirty="0"/>
              <a:t>Some bibliography &amp; references</a:t>
            </a:r>
          </a:p>
        </p:txBody>
      </p:sp>
      <p:sp>
        <p:nvSpPr>
          <p:cNvPr id="3" name="Content Placeholder 2">
            <a:extLst>
              <a:ext uri="{FF2B5EF4-FFF2-40B4-BE49-F238E27FC236}">
                <a16:creationId xmlns:a16="http://schemas.microsoft.com/office/drawing/2014/main" id="{0946E29F-AE5A-0549-BE99-376DC1E9866E}"/>
              </a:ext>
            </a:extLst>
          </p:cNvPr>
          <p:cNvSpPr>
            <a:spLocks noGrp="1"/>
          </p:cNvSpPr>
          <p:nvPr>
            <p:ph idx="1"/>
          </p:nvPr>
        </p:nvSpPr>
        <p:spPr>
          <a:xfrm>
            <a:off x="683084" y="1855365"/>
            <a:ext cx="7574632" cy="3877891"/>
          </a:xfrm>
        </p:spPr>
        <p:txBody>
          <a:bodyPr/>
          <a:lstStyle/>
          <a:p>
            <a:r>
              <a:rPr lang="en-US" sz="2000" dirty="0">
                <a:solidFill>
                  <a:srgbClr val="0070C0"/>
                </a:solidFill>
              </a:rPr>
              <a:t>Notes for similar lectures at Les </a:t>
            </a:r>
            <a:r>
              <a:rPr lang="en-US" sz="2000" dirty="0" err="1">
                <a:solidFill>
                  <a:srgbClr val="0070C0"/>
                </a:solidFill>
              </a:rPr>
              <a:t>Houches</a:t>
            </a:r>
            <a:r>
              <a:rPr lang="en-US" sz="2000" dirty="0">
                <a:solidFill>
                  <a:srgbClr val="0070C0"/>
                </a:solidFill>
              </a:rPr>
              <a:t> 2021: </a:t>
            </a:r>
            <a:r>
              <a:rPr lang="en-US" sz="2000" dirty="0">
                <a:solidFill>
                  <a:srgbClr val="FF0000"/>
                </a:solidFill>
                <a:hlinkClick r:id="rId2"/>
              </a:rPr>
              <a:t>https://arxiv.org/abs/2109.07376</a:t>
            </a:r>
            <a:r>
              <a:rPr lang="en-US" sz="2000" dirty="0">
                <a:solidFill>
                  <a:srgbClr val="FF0000"/>
                </a:solidFill>
              </a:rPr>
              <a:t> </a:t>
            </a:r>
          </a:p>
          <a:p>
            <a:pPr lvl="1"/>
            <a:r>
              <a:rPr lang="en-US" sz="1600" dirty="0">
                <a:solidFill>
                  <a:srgbClr val="0070C0"/>
                </a:solidFill>
              </a:rPr>
              <a:t>Abundant references for further deepening</a:t>
            </a:r>
          </a:p>
          <a:p>
            <a:r>
              <a:rPr lang="en-US" sz="2000" dirty="0">
                <a:solidFill>
                  <a:srgbClr val="0070C0"/>
                </a:solidFill>
              </a:rPr>
              <a:t>Some recent reviews:</a:t>
            </a:r>
          </a:p>
          <a:p>
            <a:pPr lvl="1"/>
            <a:r>
              <a:rPr lang="en-US" sz="1600" dirty="0">
                <a:solidFill>
                  <a:srgbClr val="0070C0"/>
                </a:solidFill>
              </a:rPr>
              <a:t>I. G. </a:t>
            </a:r>
            <a:r>
              <a:rPr lang="en-US" sz="1600" dirty="0" err="1">
                <a:solidFill>
                  <a:srgbClr val="0070C0"/>
                </a:solidFill>
              </a:rPr>
              <a:t>Irastorza</a:t>
            </a:r>
            <a:r>
              <a:rPr lang="en-US" sz="1600" dirty="0">
                <a:solidFill>
                  <a:srgbClr val="0070C0"/>
                </a:solidFill>
              </a:rPr>
              <a:t> and J. Redondo </a:t>
            </a:r>
            <a:r>
              <a:rPr lang="en-US" sz="1600" dirty="0" err="1">
                <a:solidFill>
                  <a:srgbClr val="0070C0"/>
                </a:solidFill>
              </a:rPr>
              <a:t>arXiv</a:t>
            </a:r>
            <a:r>
              <a:rPr lang="en-US" sz="1600" dirty="0">
                <a:solidFill>
                  <a:srgbClr val="0070C0"/>
                </a:solidFill>
              </a:rPr>
              <a:t>: 1801.08127</a:t>
            </a:r>
            <a:endParaRPr lang="en-US" sz="1600" dirty="0">
              <a:solidFill>
                <a:srgbClr val="FF0000"/>
              </a:solidFill>
            </a:endParaRPr>
          </a:p>
          <a:p>
            <a:pPr lvl="1"/>
            <a:r>
              <a:rPr lang="en-US" sz="1600" dirty="0">
                <a:solidFill>
                  <a:srgbClr val="0070C0"/>
                </a:solidFill>
              </a:rPr>
              <a:t>Di </a:t>
            </a:r>
            <a:r>
              <a:rPr lang="en-US" sz="1600" dirty="0" err="1">
                <a:solidFill>
                  <a:srgbClr val="0070C0"/>
                </a:solidFill>
              </a:rPr>
              <a:t>Luzio</a:t>
            </a:r>
            <a:r>
              <a:rPr lang="en-US" sz="1600" dirty="0">
                <a:solidFill>
                  <a:srgbClr val="0070C0"/>
                </a:solidFill>
              </a:rPr>
              <a:t> et al. </a:t>
            </a:r>
            <a:r>
              <a:rPr lang="en-US" sz="1600" dirty="0" err="1">
                <a:solidFill>
                  <a:srgbClr val="0070C0"/>
                </a:solidFill>
              </a:rPr>
              <a:t>arXiv</a:t>
            </a:r>
            <a:r>
              <a:rPr lang="en-US" sz="1600" dirty="0">
                <a:solidFill>
                  <a:srgbClr val="0070C0"/>
                </a:solidFill>
              </a:rPr>
              <a:t>: 2003.01100</a:t>
            </a:r>
          </a:p>
          <a:p>
            <a:pPr marL="457200" lvl="1" indent="0">
              <a:buNone/>
            </a:pPr>
            <a:r>
              <a:rPr lang="en-US" sz="1600" dirty="0">
                <a:solidFill>
                  <a:srgbClr val="0070C0"/>
                </a:solidFill>
              </a:rPr>
              <a:t>Axions in wider contexts:</a:t>
            </a:r>
          </a:p>
          <a:p>
            <a:pPr lvl="1"/>
            <a:r>
              <a:rPr lang="en-GB" sz="1600" dirty="0">
                <a:solidFill>
                  <a:srgbClr val="0070C0"/>
                </a:solidFill>
              </a:rPr>
              <a:t>J. </a:t>
            </a:r>
            <a:r>
              <a:rPr lang="en-GB" sz="1600" dirty="0" err="1">
                <a:solidFill>
                  <a:srgbClr val="0070C0"/>
                </a:solidFill>
              </a:rPr>
              <a:t>Billard</a:t>
            </a:r>
            <a:r>
              <a:rPr lang="en-GB" sz="1600" dirty="0">
                <a:solidFill>
                  <a:srgbClr val="0070C0"/>
                </a:solidFill>
              </a:rPr>
              <a:t> et al., </a:t>
            </a:r>
            <a:r>
              <a:rPr lang="en-US" sz="1600" dirty="0" err="1">
                <a:solidFill>
                  <a:srgbClr val="0070C0"/>
                </a:solidFill>
              </a:rPr>
              <a:t>arXiv</a:t>
            </a:r>
            <a:r>
              <a:rPr lang="en-US" sz="1600" dirty="0">
                <a:solidFill>
                  <a:srgbClr val="0070C0"/>
                </a:solidFill>
              </a:rPr>
              <a:t>: </a:t>
            </a:r>
            <a:r>
              <a:rPr lang="en-GB" sz="1600" dirty="0">
                <a:solidFill>
                  <a:srgbClr val="0070C0"/>
                </a:solidFill>
              </a:rPr>
              <a:t>2104.07634</a:t>
            </a:r>
          </a:p>
          <a:p>
            <a:pPr lvl="1"/>
            <a:r>
              <a:rPr lang="en-GB" sz="1600" dirty="0">
                <a:solidFill>
                  <a:srgbClr val="0070C0"/>
                </a:solidFill>
              </a:rPr>
              <a:t>P. Agrawal et al., </a:t>
            </a:r>
            <a:r>
              <a:rPr lang="en-GB" sz="1600" dirty="0" err="1">
                <a:solidFill>
                  <a:srgbClr val="0070C0"/>
                </a:solidFill>
              </a:rPr>
              <a:t>arXiv</a:t>
            </a:r>
            <a:r>
              <a:rPr lang="en-GB" sz="1600" dirty="0">
                <a:solidFill>
                  <a:srgbClr val="0070C0"/>
                </a:solidFill>
              </a:rPr>
              <a:t>: 2102.12143</a:t>
            </a:r>
            <a:endParaRPr lang="en-US" sz="1600" dirty="0">
              <a:solidFill>
                <a:srgbClr val="0070C0"/>
              </a:solidFill>
            </a:endParaRPr>
          </a:p>
          <a:p>
            <a:pPr lvl="1"/>
            <a:endParaRPr lang="en-US" sz="1600" dirty="0">
              <a:solidFill>
                <a:srgbClr val="0070C0"/>
              </a:solidFill>
            </a:endParaRPr>
          </a:p>
          <a:p>
            <a:pPr lvl="1"/>
            <a:r>
              <a:rPr lang="en-US" sz="1600" dirty="0">
                <a:solidFill>
                  <a:srgbClr val="0070C0"/>
                </a:solidFill>
              </a:rPr>
              <a:t>Textbook “Ultralight  Bosonic  Dark  Matter”,  edited  by  D. Kimball  and  K. van Bibber, May 2021. in press, to be published by Springer</a:t>
            </a:r>
          </a:p>
          <a:p>
            <a:endParaRPr lang="en-ES" dirty="0"/>
          </a:p>
        </p:txBody>
      </p:sp>
      <p:sp>
        <p:nvSpPr>
          <p:cNvPr id="4" name="Date Placeholder 3">
            <a:extLst>
              <a:ext uri="{FF2B5EF4-FFF2-40B4-BE49-F238E27FC236}">
                <a16:creationId xmlns:a16="http://schemas.microsoft.com/office/drawing/2014/main" id="{916CDB54-ED67-D14F-9662-04BA0D613737}"/>
              </a:ext>
            </a:extLst>
          </p:cNvPr>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Footer Placeholder 4">
            <a:extLst>
              <a:ext uri="{FF2B5EF4-FFF2-40B4-BE49-F238E27FC236}">
                <a16:creationId xmlns:a16="http://schemas.microsoft.com/office/drawing/2014/main" id="{76A0BCCC-300E-AD47-9247-5773AFC641F2}"/>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0D23CF-0BDB-1F4A-859A-9DE8F2BDDE76}"/>
              </a:ext>
            </a:extLst>
          </p:cNvPr>
          <p:cNvSpPr>
            <a:spLocks noGrp="1"/>
          </p:cNvSpPr>
          <p:nvPr>
            <p:ph type="sldNum" sz="quarter" idx="12"/>
          </p:nvPr>
        </p:nvSpPr>
        <p:spPr/>
        <p:txBody>
          <a:bodyPr/>
          <a:lstStyle/>
          <a:p>
            <a:pPr>
              <a:defRPr/>
            </a:pPr>
            <a:fld id="{5B34CA36-8F8E-4B33-818A-5383808A46B8}" type="slidenum">
              <a:rPr lang="es-ES" smtClean="0"/>
              <a:pPr>
                <a:defRPr/>
              </a:pPr>
              <a:t>3</a:t>
            </a:fld>
            <a:endParaRPr lang="es-ES"/>
          </a:p>
        </p:txBody>
      </p:sp>
      <p:pic>
        <p:nvPicPr>
          <p:cNvPr id="7" name="Picture 6">
            <a:extLst>
              <a:ext uri="{FF2B5EF4-FFF2-40B4-BE49-F238E27FC236}">
                <a16:creationId xmlns:a16="http://schemas.microsoft.com/office/drawing/2014/main" id="{BE1C0A3E-CEB9-4840-964F-1BE924E0DD72}"/>
              </a:ext>
            </a:extLst>
          </p:cNvPr>
          <p:cNvPicPr>
            <a:picLocks noChangeAspect="1"/>
          </p:cNvPicPr>
          <p:nvPr/>
        </p:nvPicPr>
        <p:blipFill>
          <a:blip r:embed="rId3"/>
          <a:stretch>
            <a:fillRect/>
          </a:stretch>
        </p:blipFill>
        <p:spPr>
          <a:xfrm>
            <a:off x="8328248" y="1841674"/>
            <a:ext cx="3267436" cy="4070835"/>
          </a:xfrm>
          <a:prstGeom prst="rect">
            <a:avLst/>
          </a:prstGeom>
        </p:spPr>
      </p:pic>
      <p:sp>
        <p:nvSpPr>
          <p:cNvPr id="8" name="Rectangle 7">
            <a:extLst>
              <a:ext uri="{FF2B5EF4-FFF2-40B4-BE49-F238E27FC236}">
                <a16:creationId xmlns:a16="http://schemas.microsoft.com/office/drawing/2014/main" id="{BBC19A35-5DB5-BD46-ACDC-05B725520183}"/>
              </a:ext>
            </a:extLst>
          </p:cNvPr>
          <p:cNvSpPr/>
          <p:nvPr/>
        </p:nvSpPr>
        <p:spPr>
          <a:xfrm>
            <a:off x="6456040" y="2476055"/>
            <a:ext cx="905691" cy="430887"/>
          </a:xfrm>
          <a:prstGeom prst="rect">
            <a:avLst/>
          </a:prstGeom>
        </p:spPr>
        <p:txBody>
          <a:bodyPr wrap="square">
            <a:spAutoFit/>
          </a:bodyPr>
          <a:lstStyle/>
          <a:p>
            <a:r>
              <a:rPr lang="en-US" sz="1050" dirty="0">
                <a:solidFill>
                  <a:srgbClr val="FF0000"/>
                </a:solidFill>
                <a:latin typeface="Arial Rounded MT Bold" panose="020F0704030504030204" pitchFamily="34" charset="77"/>
              </a:rPr>
              <a:t>(focus on detection)</a:t>
            </a:r>
            <a:endParaRPr lang="en-ES" sz="1050" dirty="0">
              <a:latin typeface="Arial Rounded MT Bold" panose="020F0704030504030204" pitchFamily="34" charset="77"/>
            </a:endParaRPr>
          </a:p>
        </p:txBody>
      </p:sp>
      <p:cxnSp>
        <p:nvCxnSpPr>
          <p:cNvPr id="10" name="Straight Arrow Connector 9">
            <a:extLst>
              <a:ext uri="{FF2B5EF4-FFF2-40B4-BE49-F238E27FC236}">
                <a16:creationId xmlns:a16="http://schemas.microsoft.com/office/drawing/2014/main" id="{E3EC3845-091D-7C48-9116-464AF2411FFC}"/>
              </a:ext>
            </a:extLst>
          </p:cNvPr>
          <p:cNvCxnSpPr/>
          <p:nvPr/>
        </p:nvCxnSpPr>
        <p:spPr>
          <a:xfrm flipH="1">
            <a:off x="6168008" y="2692079"/>
            <a:ext cx="288032"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44DCB2F-28D8-0B47-A781-298691656F91}"/>
              </a:ext>
            </a:extLst>
          </p:cNvPr>
          <p:cNvSpPr/>
          <p:nvPr/>
        </p:nvSpPr>
        <p:spPr>
          <a:xfrm>
            <a:off x="6456040" y="3165340"/>
            <a:ext cx="1440160" cy="415498"/>
          </a:xfrm>
          <a:prstGeom prst="rect">
            <a:avLst/>
          </a:prstGeom>
        </p:spPr>
        <p:txBody>
          <a:bodyPr wrap="square">
            <a:spAutoFit/>
          </a:bodyPr>
          <a:lstStyle/>
          <a:p>
            <a:r>
              <a:rPr lang="en-US" sz="1050" dirty="0">
                <a:solidFill>
                  <a:srgbClr val="FF0000"/>
                </a:solidFill>
                <a:latin typeface="Arial Rounded MT Bold" panose="020F0704030504030204" pitchFamily="34" charset="77"/>
              </a:rPr>
              <a:t>(focus on theory &amp; phenomenology)</a:t>
            </a:r>
            <a:endParaRPr lang="en-ES" sz="1050" dirty="0">
              <a:latin typeface="Arial Rounded MT Bold" panose="020F0704030504030204" pitchFamily="34" charset="77"/>
            </a:endParaRPr>
          </a:p>
        </p:txBody>
      </p:sp>
      <p:cxnSp>
        <p:nvCxnSpPr>
          <p:cNvPr id="12" name="Straight Arrow Connector 11">
            <a:extLst>
              <a:ext uri="{FF2B5EF4-FFF2-40B4-BE49-F238E27FC236}">
                <a16:creationId xmlns:a16="http://schemas.microsoft.com/office/drawing/2014/main" id="{34626EFE-5CF0-5747-B7A0-61232F33790B}"/>
              </a:ext>
            </a:extLst>
          </p:cNvPr>
          <p:cNvCxnSpPr>
            <a:cxnSpLocks/>
          </p:cNvCxnSpPr>
          <p:nvPr/>
        </p:nvCxnSpPr>
        <p:spPr>
          <a:xfrm flipH="1" flipV="1">
            <a:off x="4799856" y="3373089"/>
            <a:ext cx="1656184" cy="8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0C70176-097E-DF4A-A0CF-3393A065BD47}"/>
              </a:ext>
            </a:extLst>
          </p:cNvPr>
          <p:cNvSpPr/>
          <p:nvPr/>
        </p:nvSpPr>
        <p:spPr>
          <a:xfrm>
            <a:off x="5447928" y="3736617"/>
            <a:ext cx="2448272" cy="253916"/>
          </a:xfrm>
          <a:prstGeom prst="rect">
            <a:avLst/>
          </a:prstGeom>
        </p:spPr>
        <p:txBody>
          <a:bodyPr wrap="square">
            <a:spAutoFit/>
          </a:bodyPr>
          <a:lstStyle/>
          <a:p>
            <a:r>
              <a:rPr lang="en-US" sz="1050" dirty="0">
                <a:solidFill>
                  <a:srgbClr val="FF0000"/>
                </a:solidFill>
                <a:latin typeface="Arial Rounded MT Bold" panose="020F0704030504030204" pitchFamily="34" charset="77"/>
              </a:rPr>
              <a:t>(axions among other DM searches)</a:t>
            </a:r>
            <a:endParaRPr lang="en-ES" sz="1050" dirty="0">
              <a:latin typeface="Arial Rounded MT Bold" panose="020F0704030504030204" pitchFamily="34" charset="77"/>
            </a:endParaRPr>
          </a:p>
        </p:txBody>
      </p:sp>
      <p:sp>
        <p:nvSpPr>
          <p:cNvPr id="17" name="Rectangle 16">
            <a:extLst>
              <a:ext uri="{FF2B5EF4-FFF2-40B4-BE49-F238E27FC236}">
                <a16:creationId xmlns:a16="http://schemas.microsoft.com/office/drawing/2014/main" id="{8D46932F-F97C-6141-840C-F53541415995}"/>
              </a:ext>
            </a:extLst>
          </p:cNvPr>
          <p:cNvSpPr/>
          <p:nvPr/>
        </p:nvSpPr>
        <p:spPr>
          <a:xfrm>
            <a:off x="5434169" y="4045824"/>
            <a:ext cx="2448272" cy="415498"/>
          </a:xfrm>
          <a:prstGeom prst="rect">
            <a:avLst/>
          </a:prstGeom>
        </p:spPr>
        <p:txBody>
          <a:bodyPr wrap="square">
            <a:spAutoFit/>
          </a:bodyPr>
          <a:lstStyle/>
          <a:p>
            <a:r>
              <a:rPr lang="en-US" sz="1050" dirty="0">
                <a:solidFill>
                  <a:srgbClr val="FF0000"/>
                </a:solidFill>
                <a:latin typeface="Arial Rounded MT Bold" panose="020F0704030504030204" pitchFamily="34" charset="77"/>
              </a:rPr>
              <a:t>(feebly interacting particles (FIPS) in extensions of SM)</a:t>
            </a:r>
            <a:endParaRPr lang="en-ES" sz="1050" dirty="0">
              <a:latin typeface="Arial Rounded MT Bold" panose="020F0704030504030204" pitchFamily="34" charset="77"/>
            </a:endParaRPr>
          </a:p>
        </p:txBody>
      </p:sp>
    </p:spTree>
    <p:extLst>
      <p:ext uri="{BB962C8B-B14F-4D97-AF65-F5344CB8AC3E}">
        <p14:creationId xmlns:p14="http://schemas.microsoft.com/office/powerpoint/2010/main" val="22159814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27EBE80-D5CB-9847-9118-9B73AE458B6B}"/>
              </a:ext>
            </a:extLst>
          </p:cNvPr>
          <p:cNvPicPr>
            <a:picLocks noChangeAspect="1"/>
          </p:cNvPicPr>
          <p:nvPr/>
        </p:nvPicPr>
        <p:blipFill rotWithShape="1">
          <a:blip r:embed="rId2"/>
          <a:srcRect l="49127"/>
          <a:stretch/>
        </p:blipFill>
        <p:spPr>
          <a:xfrm>
            <a:off x="2242649" y="2969379"/>
            <a:ext cx="2844801" cy="2360274"/>
          </a:xfrm>
          <a:prstGeom prst="rect">
            <a:avLst/>
          </a:prstGeom>
        </p:spPr>
      </p:pic>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1110608" cy="4343812"/>
              </a:xfrm>
            </p:spPr>
            <p:txBody>
              <a:bodyPr/>
              <a:lstStyle/>
              <a:p>
                <a:r>
                  <a:rPr lang="en-US" sz="2000" noProof="0" dirty="0">
                    <a:latin typeface="Arial Rounded MT Bold" pitchFamily="34" charset="0"/>
                  </a:rPr>
                  <a:t>When </a:t>
                </a:r>
                <a14:m>
                  <m:oMath xmlns:m="http://schemas.openxmlformats.org/officeDocument/2006/math">
                    <m:r>
                      <a:rPr lang="es-ES" sz="2000" b="0" i="1" smtClean="0">
                        <a:latin typeface="Cambria Math" panose="02040503050406030204" pitchFamily="18" charset="0"/>
                      </a:rPr>
                      <m:t>𝑇</m:t>
                    </m:r>
                    <m:r>
                      <a:rPr lang="es-ES" sz="2000" i="1">
                        <a:latin typeface="Cambria Math" panose="02040503050406030204" pitchFamily="18" charset="0"/>
                      </a:rPr>
                      <m:t>~</m:t>
                    </m:r>
                    <m:sSub>
                      <m:sSubPr>
                        <m:ctrlPr>
                          <a:rPr lang="es-ES" sz="2000" i="1">
                            <a:latin typeface="Cambria Math" panose="02040503050406030204" pitchFamily="18" charset="0"/>
                          </a:rPr>
                        </m:ctrlPr>
                      </m:sSubPr>
                      <m:e>
                        <m:r>
                          <a:rPr lang="es-ES" sz="2000" i="1">
                            <a:latin typeface="Cambria Math" panose="02040503050406030204" pitchFamily="18" charset="0"/>
                          </a:rPr>
                          <m:t>𝑇</m:t>
                        </m:r>
                      </m:e>
                      <m:sub>
                        <m:r>
                          <a:rPr lang="es-ES" sz="2000" i="1">
                            <a:latin typeface="Cambria Math" panose="02040503050406030204" pitchFamily="18" charset="0"/>
                          </a:rPr>
                          <m:t>𝑄𝐶𝐷</m:t>
                        </m:r>
                      </m:sub>
                    </m:sSub>
                  </m:oMath>
                </a14:m>
                <a:r>
                  <a:rPr lang="en-US" sz="2000" dirty="0"/>
                  <a:t> The QCD-induced axion potential “turns on”.</a:t>
                </a:r>
              </a:p>
              <a:p>
                <a:r>
                  <a:rPr lang="en-US" sz="2000" dirty="0"/>
                  <a:t>The axion acquires its mass. </a:t>
                </a:r>
                <a:endParaRPr lang="en-US" sz="2000" baseline="-25000" noProof="0" dirty="0">
                  <a:latin typeface="Arial Rounded MT Bold" pitchFamily="34" charset="0"/>
                </a:endParaRPr>
              </a:p>
              <a:p>
                <a:endParaRPr lang="en-US" sz="2400" noProof="0" dirty="0">
                  <a:latin typeface="Arial Rounded MT Bold" pitchFamily="34" charset="0"/>
                </a:endParaRPr>
              </a:p>
              <a:p>
                <a:pPr marL="0" indent="0">
                  <a:buNone/>
                </a:pPr>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11110608" cy="4343812"/>
              </a:xfrm>
              <a:blipFill>
                <a:blip r:embed="rId3"/>
                <a:stretch>
                  <a:fillRect l="-342" t="-1170"/>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Vacuum realignment (VR)</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30</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D681FBE-38FB-924F-A1BF-9C0551D99117}"/>
                  </a:ext>
                </a:extLst>
              </p:cNvPr>
              <p:cNvSpPr/>
              <p:nvPr/>
            </p:nvSpPr>
            <p:spPr>
              <a:xfrm>
                <a:off x="789792" y="3013656"/>
                <a:ext cx="1774398" cy="2677656"/>
              </a:xfrm>
              <a:prstGeom prst="rect">
                <a:avLst/>
              </a:prstGeom>
            </p:spPr>
            <p:txBody>
              <a:bodyPr wrap="square">
                <a:spAutoFit/>
              </a:bodyPr>
              <a:lstStyle/>
              <a:p>
                <a:r>
                  <a:rPr lang="en-US" sz="1400" b="0" dirty="0">
                    <a:solidFill>
                      <a:srgbClr val="0070C0"/>
                    </a:solidFill>
                    <a:latin typeface="Arial Rounded MT Bold" pitchFamily="34" charset="0"/>
                  </a:rPr>
                  <a:t>The axion is massless</a:t>
                </a:r>
              </a:p>
              <a:p>
                <a:endParaRPr lang="en-US" sz="1400" b="0" dirty="0">
                  <a:solidFill>
                    <a:srgbClr val="0070C0"/>
                  </a:solidFill>
                  <a:latin typeface="Arial Rounded MT Bold" pitchFamily="34" charset="0"/>
                </a:endParaRPr>
              </a:p>
              <a:p>
                <a:r>
                  <a:rPr lang="en-US" sz="1400" b="0" dirty="0">
                    <a:solidFill>
                      <a:srgbClr val="0070C0"/>
                    </a:solidFill>
                    <a:latin typeface="Arial Rounded MT Bold" pitchFamily="34" charset="0"/>
                  </a:rPr>
                  <a:t>It takes a random value </a:t>
                </a:r>
                <a14:m>
                  <m:oMath xmlns:m="http://schemas.openxmlformats.org/officeDocument/2006/math">
                    <m:sSub>
                      <m:sSubPr>
                        <m:ctrlPr>
                          <a:rPr lang="en-US" sz="1400" b="0" i="1" smtClean="0">
                            <a:solidFill>
                              <a:srgbClr val="0070C0"/>
                            </a:solidFill>
                            <a:latin typeface="Cambria Math" panose="02040503050406030204" pitchFamily="18" charset="0"/>
                            <a:ea typeface="Cambria Math" panose="02040503050406030204" pitchFamily="18" charset="0"/>
                          </a:rPr>
                        </m:ctrlPr>
                      </m:sSubPr>
                      <m:e>
                        <m:r>
                          <a:rPr lang="en-US" sz="1400" b="0" i="1">
                            <a:solidFill>
                              <a:srgbClr val="0070C0"/>
                            </a:solidFill>
                            <a:latin typeface="Cambria Math" panose="02040503050406030204" pitchFamily="18" charset="0"/>
                            <a:ea typeface="Cambria Math" panose="02040503050406030204" pitchFamily="18" charset="0"/>
                          </a:rPr>
                          <m:t>𝜃</m:t>
                        </m:r>
                      </m:e>
                      <m:sub>
                        <m:r>
                          <a:rPr lang="es-ES" sz="1400" b="0" i="1" smtClean="0">
                            <a:solidFill>
                              <a:srgbClr val="0070C0"/>
                            </a:solidFill>
                            <a:latin typeface="Cambria Math" panose="02040503050406030204" pitchFamily="18" charset="0"/>
                            <a:ea typeface="Cambria Math" panose="02040503050406030204" pitchFamily="18" charset="0"/>
                          </a:rPr>
                          <m:t>𝑖</m:t>
                        </m:r>
                      </m:sub>
                    </m:sSub>
                    <m:r>
                      <a:rPr lang="en-US" sz="1400" b="0" i="1" smtClean="0">
                        <a:solidFill>
                          <a:srgbClr val="0070C0"/>
                        </a:solidFill>
                        <a:latin typeface="Cambria Math" panose="02040503050406030204" pitchFamily="18" charset="0"/>
                        <a:ea typeface="Cambria Math" panose="02040503050406030204" pitchFamily="18" charset="0"/>
                      </a:rPr>
                      <m:t>∈</m:t>
                    </m:r>
                    <m:d>
                      <m:dPr>
                        <m:begChr m:val="["/>
                        <m:ctrlPr>
                          <a:rPr lang="es-ES" sz="1400" b="0" i="1" smtClean="0">
                            <a:solidFill>
                              <a:srgbClr val="0070C0"/>
                            </a:solidFill>
                            <a:latin typeface="Cambria Math" panose="02040503050406030204" pitchFamily="18" charset="0"/>
                            <a:ea typeface="Cambria Math" panose="02040503050406030204" pitchFamily="18" charset="0"/>
                          </a:rPr>
                        </m:ctrlPr>
                      </m:dPr>
                      <m:e>
                        <m:r>
                          <a:rPr lang="es-ES" sz="1400" b="0" i="1" smtClean="0">
                            <a:solidFill>
                              <a:srgbClr val="0070C0"/>
                            </a:solidFill>
                            <a:latin typeface="Cambria Math" panose="02040503050406030204" pitchFamily="18" charset="0"/>
                            <a:ea typeface="Cambria Math" panose="02040503050406030204" pitchFamily="18" charset="0"/>
                          </a:rPr>
                          <m:t>−</m:t>
                        </m:r>
                        <m:r>
                          <a:rPr lang="es-ES" sz="1400" b="0" i="1" smtClean="0">
                            <a:solidFill>
                              <a:srgbClr val="0070C0"/>
                            </a:solidFill>
                            <a:latin typeface="Cambria Math" panose="02040503050406030204" pitchFamily="18" charset="0"/>
                            <a:ea typeface="Cambria Math" panose="02040503050406030204" pitchFamily="18" charset="0"/>
                          </a:rPr>
                          <m:t>𝜋</m:t>
                        </m:r>
                        <m:r>
                          <a:rPr lang="es-ES" sz="1400" b="0" i="1" smtClean="0">
                            <a:solidFill>
                              <a:srgbClr val="0070C0"/>
                            </a:solidFill>
                            <a:latin typeface="Cambria Math" panose="02040503050406030204" pitchFamily="18" charset="0"/>
                            <a:ea typeface="Cambria Math" panose="02040503050406030204" pitchFamily="18" charset="0"/>
                          </a:rPr>
                          <m:t>,</m:t>
                        </m:r>
                        <m:r>
                          <a:rPr lang="es-ES" sz="1400" b="0" i="1" smtClean="0">
                            <a:solidFill>
                              <a:srgbClr val="0070C0"/>
                            </a:solidFill>
                            <a:latin typeface="Cambria Math" panose="02040503050406030204" pitchFamily="18" charset="0"/>
                            <a:ea typeface="Cambria Math" panose="02040503050406030204" pitchFamily="18" charset="0"/>
                          </a:rPr>
                          <m:t>𝜋</m:t>
                        </m:r>
                      </m:e>
                    </m:d>
                  </m:oMath>
                </a14:m>
                <a:endParaRPr lang="es-ES" sz="1400" b="0" dirty="0">
                  <a:solidFill>
                    <a:srgbClr val="0070C0"/>
                  </a:solidFill>
                  <a:latin typeface="Arial Rounded MT Bold" pitchFamily="34" charset="0"/>
                  <a:ea typeface="Cambria Math" panose="02040503050406030204" pitchFamily="18" charset="0"/>
                </a:endParaRPr>
              </a:p>
              <a:p>
                <a:endParaRPr lang="en-ES" sz="1400" b="0" dirty="0">
                  <a:solidFill>
                    <a:srgbClr val="0070C0"/>
                  </a:solidFill>
                </a:endParaRPr>
              </a:p>
              <a:p>
                <a:r>
                  <a:rPr lang="en-US" sz="1200" b="0" dirty="0">
                    <a:solidFill>
                      <a:srgbClr val="00B050"/>
                    </a:solidFill>
                    <a:latin typeface="Arial Rounded MT Bold" pitchFamily="34" charset="0"/>
                  </a:rPr>
                  <a:t>(remember </a:t>
                </a:r>
                <a14:m>
                  <m:oMath xmlns:m="http://schemas.openxmlformats.org/officeDocument/2006/math">
                    <m:r>
                      <a:rPr lang="en-US" sz="1200" b="0" i="1">
                        <a:solidFill>
                          <a:srgbClr val="00B050"/>
                        </a:solidFill>
                        <a:latin typeface="Cambria Math" panose="02040503050406030204" pitchFamily="18" charset="0"/>
                        <a:ea typeface="Cambria Math" panose="02040503050406030204" pitchFamily="18" charset="0"/>
                      </a:rPr>
                      <m:t>𝜃</m:t>
                    </m:r>
                    <m:r>
                      <a:rPr lang="es-ES" sz="1200" b="0" i="1" smtClean="0">
                        <a:solidFill>
                          <a:srgbClr val="00B050"/>
                        </a:solidFill>
                        <a:latin typeface="Cambria Math" panose="02040503050406030204" pitchFamily="18" charset="0"/>
                        <a:ea typeface="Cambria Math" panose="02040503050406030204" pitchFamily="18" charset="0"/>
                      </a:rPr>
                      <m:t>=</m:t>
                    </m:r>
                    <m:r>
                      <a:rPr lang="es-ES" sz="1200" b="0" i="1" smtClean="0">
                        <a:solidFill>
                          <a:srgbClr val="00B050"/>
                        </a:solidFill>
                        <a:latin typeface="Cambria Math" panose="02040503050406030204" pitchFamily="18" charset="0"/>
                        <a:ea typeface="Cambria Math" panose="02040503050406030204" pitchFamily="18" charset="0"/>
                      </a:rPr>
                      <m:t>𝐴</m:t>
                    </m:r>
                    <m:r>
                      <a:rPr lang="es-ES" sz="1200" b="0" i="1" smtClean="0">
                        <a:solidFill>
                          <a:srgbClr val="00B050"/>
                        </a:solidFill>
                        <a:latin typeface="Cambria Math" panose="02040503050406030204" pitchFamily="18" charset="0"/>
                        <a:ea typeface="Cambria Math" panose="02040503050406030204" pitchFamily="18" charset="0"/>
                      </a:rPr>
                      <m:t>/</m:t>
                    </m:r>
                    <m:sSub>
                      <m:sSubPr>
                        <m:ctrlPr>
                          <a:rPr lang="es-ES" sz="1200" b="0" i="1" smtClean="0">
                            <a:solidFill>
                              <a:srgbClr val="00B050"/>
                            </a:solidFill>
                            <a:latin typeface="Cambria Math" panose="02040503050406030204" pitchFamily="18" charset="0"/>
                            <a:ea typeface="Cambria Math" panose="02040503050406030204" pitchFamily="18" charset="0"/>
                          </a:rPr>
                        </m:ctrlPr>
                      </m:sSubPr>
                      <m:e>
                        <m:r>
                          <a:rPr lang="es-ES" sz="1200" b="0" i="1" smtClean="0">
                            <a:solidFill>
                              <a:srgbClr val="00B050"/>
                            </a:solidFill>
                            <a:latin typeface="Cambria Math" panose="02040503050406030204" pitchFamily="18" charset="0"/>
                            <a:ea typeface="Cambria Math" panose="02040503050406030204" pitchFamily="18" charset="0"/>
                          </a:rPr>
                          <m:t>𝑓</m:t>
                        </m:r>
                      </m:e>
                      <m:sub>
                        <m:r>
                          <a:rPr lang="es-ES" sz="1200" b="0" i="1" smtClean="0">
                            <a:solidFill>
                              <a:srgbClr val="00B050"/>
                            </a:solidFill>
                            <a:latin typeface="Cambria Math" panose="02040503050406030204" pitchFamily="18" charset="0"/>
                            <a:ea typeface="Cambria Math" panose="02040503050406030204" pitchFamily="18" charset="0"/>
                          </a:rPr>
                          <m:t>𝐴</m:t>
                        </m:r>
                      </m:sub>
                    </m:sSub>
                  </m:oMath>
                </a14:m>
                <a:r>
                  <a:rPr lang="en-ES" sz="1200" b="0" dirty="0">
                    <a:solidFill>
                      <a:srgbClr val="00B050"/>
                    </a:solidFill>
                  </a:rPr>
                  <a:t>)</a:t>
                </a:r>
              </a:p>
              <a:p>
                <a:endParaRPr lang="en-ES" sz="1200" b="0" dirty="0">
                  <a:solidFill>
                    <a:srgbClr val="00B050"/>
                  </a:solidFill>
                </a:endParaRPr>
              </a:p>
              <a:p>
                <a:r>
                  <a:rPr lang="en-US" sz="1200" b="0" dirty="0">
                    <a:solidFill>
                      <a:schemeClr val="accent1"/>
                    </a:solidFill>
                    <a:latin typeface="Arial Rounded MT Bold" pitchFamily="34" charset="0"/>
                    <a:sym typeface="Wingdings" pitchFamily="2" charset="2"/>
                  </a:rPr>
                  <a:t>Note </a:t>
                </a:r>
                <a14:m>
                  <m:oMath xmlns:m="http://schemas.openxmlformats.org/officeDocument/2006/math">
                    <m:sSub>
                      <m:sSubPr>
                        <m:ctrlPr>
                          <a:rPr lang="en-US" sz="1200" b="0" i="1">
                            <a:solidFill>
                              <a:srgbClr val="0070C0"/>
                            </a:solidFill>
                            <a:latin typeface="Cambria Math" panose="02040503050406030204" pitchFamily="18" charset="0"/>
                            <a:ea typeface="Cambria Math" panose="02040503050406030204" pitchFamily="18" charset="0"/>
                          </a:rPr>
                        </m:ctrlPr>
                      </m:sSubPr>
                      <m:e>
                        <m:r>
                          <a:rPr lang="en-US" sz="1200" b="0" i="1">
                            <a:solidFill>
                              <a:srgbClr val="0070C0"/>
                            </a:solidFill>
                            <a:latin typeface="Cambria Math" panose="02040503050406030204" pitchFamily="18" charset="0"/>
                            <a:ea typeface="Cambria Math" panose="02040503050406030204" pitchFamily="18" charset="0"/>
                          </a:rPr>
                          <m:t>𝜃</m:t>
                        </m:r>
                      </m:e>
                      <m:sub>
                        <m:r>
                          <a:rPr lang="es-ES" sz="1200" b="0" i="1">
                            <a:solidFill>
                              <a:srgbClr val="0070C0"/>
                            </a:solidFill>
                            <a:latin typeface="Cambria Math" panose="02040503050406030204" pitchFamily="18" charset="0"/>
                            <a:ea typeface="Cambria Math" panose="02040503050406030204" pitchFamily="18" charset="0"/>
                          </a:rPr>
                          <m:t>𝑖</m:t>
                        </m:r>
                      </m:sub>
                    </m:sSub>
                  </m:oMath>
                </a14:m>
                <a:r>
                  <a:rPr lang="en-US" sz="1200" b="0" dirty="0">
                    <a:solidFill>
                      <a:schemeClr val="accent1"/>
                    </a:solidFill>
                    <a:latin typeface="Arial Rounded MT Bold" pitchFamily="34" charset="0"/>
                  </a:rPr>
                  <a:t> doesn’t need to the be same is different parts of the Universe.</a:t>
                </a:r>
              </a:p>
              <a:p>
                <a:endParaRPr lang="en-ES" sz="1200" b="0" dirty="0">
                  <a:solidFill>
                    <a:srgbClr val="00B050"/>
                  </a:solidFill>
                </a:endParaRPr>
              </a:p>
            </p:txBody>
          </p:sp>
        </mc:Choice>
        <mc:Fallback xmlns="">
          <p:sp>
            <p:nvSpPr>
              <p:cNvPr id="12" name="Rectangle 11">
                <a:extLst>
                  <a:ext uri="{FF2B5EF4-FFF2-40B4-BE49-F238E27FC236}">
                    <a16:creationId xmlns:a16="http://schemas.microsoft.com/office/drawing/2014/main" id="{9D681FBE-38FB-924F-A1BF-9C0551D99117}"/>
                  </a:ext>
                </a:extLst>
              </p:cNvPr>
              <p:cNvSpPr>
                <a:spLocks noRot="1" noChangeAspect="1" noMove="1" noResize="1" noEditPoints="1" noAdjustHandles="1" noChangeArrowheads="1" noChangeShapeType="1" noTextEdit="1"/>
              </p:cNvSpPr>
              <p:nvPr/>
            </p:nvSpPr>
            <p:spPr>
              <a:xfrm>
                <a:off x="789792" y="3013656"/>
                <a:ext cx="1774398" cy="2677656"/>
              </a:xfrm>
              <a:prstGeom prst="rect">
                <a:avLst/>
              </a:prstGeom>
              <a:blipFill>
                <a:blip r:embed="rId4"/>
                <a:stretch>
                  <a:fillRect l="-1418" t="-472"/>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B114A42-F4C5-E14C-BF75-6DF2C37B553C}"/>
                  </a:ext>
                </a:extLst>
              </p:cNvPr>
              <p:cNvSpPr/>
              <p:nvPr/>
            </p:nvSpPr>
            <p:spPr>
              <a:xfrm>
                <a:off x="9093198" y="2989691"/>
                <a:ext cx="2563835" cy="2246769"/>
              </a:xfrm>
              <a:prstGeom prst="rect">
                <a:avLst/>
              </a:prstGeom>
            </p:spPr>
            <p:txBody>
              <a:bodyPr wrap="square">
                <a:spAutoFit/>
              </a:bodyPr>
              <a:lstStyle/>
              <a:p>
                <a:r>
                  <a:rPr lang="en-US" sz="1400" b="0" dirty="0">
                    <a:solidFill>
                      <a:srgbClr val="0070C0"/>
                    </a:solidFill>
                    <a:latin typeface="Arial Rounded MT Bold" pitchFamily="34" charset="0"/>
                  </a:rPr>
                  <a:t>The QCD axion potential can be seen as a “tilting” of the Mexican hat potential of </a:t>
                </a:r>
                <a14:m>
                  <m:oMath xmlns:m="http://schemas.openxmlformats.org/officeDocument/2006/math">
                    <m:r>
                      <a:rPr lang="es-ES" sz="1400" b="0" i="1" smtClean="0">
                        <a:solidFill>
                          <a:srgbClr val="0070C0"/>
                        </a:solidFill>
                        <a:latin typeface="Cambria Math" panose="02040503050406030204" pitchFamily="18" charset="0"/>
                        <a:ea typeface="Cambria Math" panose="02040503050406030204" pitchFamily="18" charset="0"/>
                      </a:rPr>
                      <m:t>𝜙</m:t>
                    </m:r>
                    <m:r>
                      <a:rPr lang="es-ES" sz="1400" b="0" i="1">
                        <a:solidFill>
                          <a:srgbClr val="0070C0"/>
                        </a:solidFill>
                        <a:latin typeface="Cambria Math" panose="02040503050406030204" pitchFamily="18" charset="0"/>
                        <a:ea typeface="Cambria Math" panose="02040503050406030204" pitchFamily="18" charset="0"/>
                      </a:rPr>
                      <m:t> </m:t>
                    </m:r>
                    <m:r>
                      <a:rPr lang="es-ES" sz="1400" b="0" i="1" smtClean="0">
                        <a:solidFill>
                          <a:srgbClr val="0070C0"/>
                        </a:solidFill>
                        <a:latin typeface="Cambria Math" panose="02040503050406030204" pitchFamily="18" charset="0"/>
                        <a:ea typeface="Cambria Math" panose="02040503050406030204" pitchFamily="18" charset="0"/>
                      </a:rPr>
                      <m:t>.</m:t>
                    </m:r>
                  </m:oMath>
                </a14:m>
                <a:endParaRPr lang="en-US" sz="1400" b="0" dirty="0">
                  <a:solidFill>
                    <a:srgbClr val="0070C0"/>
                  </a:solidFill>
                  <a:latin typeface="Arial Rounded MT Bold" pitchFamily="34" charset="0"/>
                </a:endParaRPr>
              </a:p>
              <a:p>
                <a:endParaRPr lang="en-US" sz="1400" b="0" dirty="0">
                  <a:solidFill>
                    <a:srgbClr val="0070C0"/>
                  </a:solidFill>
                  <a:latin typeface="Arial Rounded MT Bold" pitchFamily="34" charset="0"/>
                </a:endParaRPr>
              </a:p>
              <a:p>
                <a:r>
                  <a:rPr lang="en-US" sz="1400" b="0" dirty="0">
                    <a:solidFill>
                      <a:srgbClr val="0070C0"/>
                    </a:solidFill>
                    <a:latin typeface="Arial Rounded MT Bold" pitchFamily="34" charset="0"/>
                  </a:rPr>
                  <a:t>There is now a minimum that turns out to be CP conserving (that is the essence of the PQ mechanism)</a:t>
                </a:r>
              </a:p>
            </p:txBody>
          </p:sp>
        </mc:Choice>
        <mc:Fallback xmlns="">
          <p:sp>
            <p:nvSpPr>
              <p:cNvPr id="29" name="Rectangle 28">
                <a:extLst>
                  <a:ext uri="{FF2B5EF4-FFF2-40B4-BE49-F238E27FC236}">
                    <a16:creationId xmlns:a16="http://schemas.microsoft.com/office/drawing/2014/main" id="{AB114A42-F4C5-E14C-BF75-6DF2C37B553C}"/>
                  </a:ext>
                </a:extLst>
              </p:cNvPr>
              <p:cNvSpPr>
                <a:spLocks noRot="1" noChangeAspect="1" noMove="1" noResize="1" noEditPoints="1" noAdjustHandles="1" noChangeArrowheads="1" noChangeShapeType="1" noTextEdit="1"/>
              </p:cNvSpPr>
              <p:nvPr/>
            </p:nvSpPr>
            <p:spPr>
              <a:xfrm>
                <a:off x="9093198" y="2989691"/>
                <a:ext cx="2563835" cy="2246769"/>
              </a:xfrm>
              <a:prstGeom prst="rect">
                <a:avLst/>
              </a:prstGeom>
              <a:blipFill>
                <a:blip r:embed="rId5"/>
                <a:stretch>
                  <a:fillRect l="-990" t="-562" r="-2475" b="-1685"/>
                </a:stretch>
              </a:blipFill>
            </p:spPr>
            <p:txBody>
              <a:bodyPr/>
              <a:lstStyle/>
              <a:p>
                <a:r>
                  <a:rPr lang="en-ES">
                    <a:noFill/>
                  </a:rPr>
                  <a:t> </a:t>
                </a:r>
              </a:p>
            </p:txBody>
          </p:sp>
        </mc:Fallback>
      </mc:AlternateContent>
      <p:cxnSp>
        <p:nvCxnSpPr>
          <p:cNvPr id="30" name="Straight Arrow Connector 29">
            <a:extLst>
              <a:ext uri="{FF2B5EF4-FFF2-40B4-BE49-F238E27FC236}">
                <a16:creationId xmlns:a16="http://schemas.microsoft.com/office/drawing/2014/main" id="{73688D99-D81F-6C41-B29E-65937390BE9E}"/>
              </a:ext>
            </a:extLst>
          </p:cNvPr>
          <p:cNvCxnSpPr>
            <a:cxnSpLocks/>
          </p:cNvCxnSpPr>
          <p:nvPr/>
        </p:nvCxnSpPr>
        <p:spPr>
          <a:xfrm>
            <a:off x="2207568" y="3275266"/>
            <a:ext cx="576064" cy="170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ight Arrow 6">
            <a:extLst>
              <a:ext uri="{FF2B5EF4-FFF2-40B4-BE49-F238E27FC236}">
                <a16:creationId xmlns:a16="http://schemas.microsoft.com/office/drawing/2014/main" id="{DF630A24-958C-454E-BA74-A9C96E5392AC}"/>
              </a:ext>
            </a:extLst>
          </p:cNvPr>
          <p:cNvSpPr/>
          <p:nvPr/>
        </p:nvSpPr>
        <p:spPr>
          <a:xfrm>
            <a:off x="5256559" y="3933056"/>
            <a:ext cx="551409" cy="36004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ES">
              <a:ln/>
              <a:solidFill>
                <a:schemeClr val="accent4"/>
              </a:solidFill>
            </a:endParaRP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875FCACE-35B9-164B-84B5-ABE43E31DE96}"/>
                  </a:ext>
                </a:extLst>
              </p:cNvPr>
              <p:cNvSpPr/>
              <p:nvPr/>
            </p:nvSpPr>
            <p:spPr>
              <a:xfrm>
                <a:off x="2783632" y="2492896"/>
                <a:ext cx="2110065" cy="538481"/>
              </a:xfrm>
              <a:prstGeom prst="rect">
                <a:avLst/>
              </a:prstGeom>
            </p:spPr>
            <p:txBody>
              <a:bodyPr wrap="square">
                <a:spAutoFit/>
              </a:bodyPr>
              <a:lstStyle/>
              <a:p>
                <a:pPr algn="ctr"/>
                <a:r>
                  <a:rPr lang="en-US" sz="1400" b="0" dirty="0">
                    <a:solidFill>
                      <a:srgbClr val="C00000"/>
                    </a:solidFill>
                    <a:latin typeface="Arial Rounded MT Bold" pitchFamily="34" charset="0"/>
                  </a:rPr>
                  <a:t>Before QCD transition</a:t>
                </a:r>
              </a:p>
              <a:p>
                <a:pPr algn="ctr"/>
                <a:r>
                  <a:rPr lang="en-US" sz="1400" b="0" dirty="0">
                    <a:solidFill>
                      <a:srgbClr val="C00000"/>
                    </a:solidFill>
                    <a:latin typeface="Arial Rounded MT Bold" pitchFamily="34" charset="0"/>
                  </a:rPr>
                  <a:t> </a:t>
                </a:r>
                <a14:m>
                  <m:oMath xmlns:m="http://schemas.openxmlformats.org/officeDocument/2006/math">
                    <m:r>
                      <a:rPr lang="es-ES" sz="1400" b="0" i="1">
                        <a:solidFill>
                          <a:srgbClr val="C00000"/>
                        </a:solidFill>
                        <a:latin typeface="Cambria Math" panose="02040503050406030204" pitchFamily="18" charset="0"/>
                      </a:rPr>
                      <m:t>𝑇</m:t>
                    </m:r>
                    <m:r>
                      <a:rPr lang="es-ES" sz="1400" b="1" i="1" smtClean="0">
                        <a:solidFill>
                          <a:srgbClr val="C00000"/>
                        </a:solidFill>
                        <a:latin typeface="Cambria Math" panose="02040503050406030204" pitchFamily="18" charset="0"/>
                      </a:rPr>
                      <m:t>&gt;</m:t>
                    </m:r>
                    <m:sSub>
                      <m:sSubPr>
                        <m:ctrlPr>
                          <a:rPr lang="es-ES" sz="1400" i="1">
                            <a:solidFill>
                              <a:srgbClr val="C00000"/>
                            </a:solidFill>
                            <a:latin typeface="Cambria Math" panose="02040503050406030204" pitchFamily="18" charset="0"/>
                          </a:rPr>
                        </m:ctrlPr>
                      </m:sSubPr>
                      <m:e>
                        <m:r>
                          <a:rPr lang="es-ES" sz="1400" i="1">
                            <a:solidFill>
                              <a:srgbClr val="C00000"/>
                            </a:solidFill>
                            <a:latin typeface="Cambria Math" panose="02040503050406030204" pitchFamily="18" charset="0"/>
                          </a:rPr>
                          <m:t>𝑇</m:t>
                        </m:r>
                      </m:e>
                      <m:sub>
                        <m:r>
                          <a:rPr lang="es-ES" sz="1400" i="1">
                            <a:solidFill>
                              <a:srgbClr val="C00000"/>
                            </a:solidFill>
                            <a:latin typeface="Cambria Math" panose="02040503050406030204" pitchFamily="18" charset="0"/>
                          </a:rPr>
                          <m:t>𝑄𝐶𝐷</m:t>
                        </m:r>
                      </m:sub>
                    </m:sSub>
                  </m:oMath>
                </a14:m>
                <a:endParaRPr lang="en-ES" sz="1400" b="0" dirty="0">
                  <a:solidFill>
                    <a:srgbClr val="C00000"/>
                  </a:solidFill>
                </a:endParaRPr>
              </a:p>
            </p:txBody>
          </p:sp>
        </mc:Choice>
        <mc:Fallback xmlns="">
          <p:sp>
            <p:nvSpPr>
              <p:cNvPr id="20" name="Rectangle 19">
                <a:extLst>
                  <a:ext uri="{FF2B5EF4-FFF2-40B4-BE49-F238E27FC236}">
                    <a16:creationId xmlns:a16="http://schemas.microsoft.com/office/drawing/2014/main" id="{875FCACE-35B9-164B-84B5-ABE43E31DE96}"/>
                  </a:ext>
                </a:extLst>
              </p:cNvPr>
              <p:cNvSpPr>
                <a:spLocks noRot="1" noChangeAspect="1" noMove="1" noResize="1" noEditPoints="1" noAdjustHandles="1" noChangeArrowheads="1" noChangeShapeType="1" noTextEdit="1"/>
              </p:cNvSpPr>
              <p:nvPr/>
            </p:nvSpPr>
            <p:spPr>
              <a:xfrm>
                <a:off x="2783632" y="2492896"/>
                <a:ext cx="2110065" cy="538481"/>
              </a:xfrm>
              <a:prstGeom prst="rect">
                <a:avLst/>
              </a:prstGeom>
              <a:blipFill>
                <a:blip r:embed="rId6"/>
                <a:stretch>
                  <a:fillRect l="-599" t="-2326" b="-2326"/>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D69F47A2-B29C-8E4A-BFF3-A24FAA8AE9AC}"/>
                  </a:ext>
                </a:extLst>
              </p:cNvPr>
              <p:cNvSpPr/>
              <p:nvPr/>
            </p:nvSpPr>
            <p:spPr>
              <a:xfrm>
                <a:off x="6457923" y="2485187"/>
                <a:ext cx="2110065" cy="538481"/>
              </a:xfrm>
              <a:prstGeom prst="rect">
                <a:avLst/>
              </a:prstGeom>
            </p:spPr>
            <p:txBody>
              <a:bodyPr wrap="square">
                <a:spAutoFit/>
              </a:bodyPr>
              <a:lstStyle/>
              <a:p>
                <a:pPr algn="ctr"/>
                <a:r>
                  <a:rPr lang="en-US" sz="1400" b="0" dirty="0">
                    <a:solidFill>
                      <a:srgbClr val="C00000"/>
                    </a:solidFill>
                    <a:latin typeface="Arial Rounded MT Bold" pitchFamily="34" charset="0"/>
                  </a:rPr>
                  <a:t>After QCD transition</a:t>
                </a:r>
              </a:p>
              <a:p>
                <a:pPr algn="ctr"/>
                <a:r>
                  <a:rPr lang="en-US" sz="1400" b="0" dirty="0">
                    <a:solidFill>
                      <a:srgbClr val="C00000"/>
                    </a:solidFill>
                    <a:latin typeface="Arial Rounded MT Bold" pitchFamily="34" charset="0"/>
                  </a:rPr>
                  <a:t> </a:t>
                </a:r>
                <a14:m>
                  <m:oMath xmlns:m="http://schemas.openxmlformats.org/officeDocument/2006/math">
                    <m:r>
                      <a:rPr lang="es-ES" sz="1400" b="0" i="1">
                        <a:solidFill>
                          <a:srgbClr val="C00000"/>
                        </a:solidFill>
                        <a:latin typeface="Cambria Math" panose="02040503050406030204" pitchFamily="18" charset="0"/>
                      </a:rPr>
                      <m:t>𝑇</m:t>
                    </m:r>
                    <m:r>
                      <a:rPr lang="es-ES" sz="1400" b="1" i="1" smtClean="0">
                        <a:solidFill>
                          <a:srgbClr val="C00000"/>
                        </a:solidFill>
                        <a:latin typeface="Cambria Math" panose="02040503050406030204" pitchFamily="18" charset="0"/>
                      </a:rPr>
                      <m:t>&lt;</m:t>
                    </m:r>
                    <m:sSub>
                      <m:sSubPr>
                        <m:ctrlPr>
                          <a:rPr lang="es-ES" sz="1400" i="1">
                            <a:solidFill>
                              <a:srgbClr val="C00000"/>
                            </a:solidFill>
                            <a:latin typeface="Cambria Math" panose="02040503050406030204" pitchFamily="18" charset="0"/>
                          </a:rPr>
                        </m:ctrlPr>
                      </m:sSubPr>
                      <m:e>
                        <m:r>
                          <a:rPr lang="es-ES" sz="1400" i="1">
                            <a:solidFill>
                              <a:srgbClr val="C00000"/>
                            </a:solidFill>
                            <a:latin typeface="Cambria Math" panose="02040503050406030204" pitchFamily="18" charset="0"/>
                          </a:rPr>
                          <m:t>𝑇</m:t>
                        </m:r>
                      </m:e>
                      <m:sub>
                        <m:r>
                          <a:rPr lang="es-ES" sz="1400" i="1">
                            <a:solidFill>
                              <a:srgbClr val="C00000"/>
                            </a:solidFill>
                            <a:latin typeface="Cambria Math" panose="02040503050406030204" pitchFamily="18" charset="0"/>
                          </a:rPr>
                          <m:t>𝑄𝐶𝐷</m:t>
                        </m:r>
                      </m:sub>
                    </m:sSub>
                  </m:oMath>
                </a14:m>
                <a:endParaRPr lang="en-ES" sz="1400" b="0" dirty="0">
                  <a:solidFill>
                    <a:srgbClr val="C00000"/>
                  </a:solidFill>
                </a:endParaRPr>
              </a:p>
            </p:txBody>
          </p:sp>
        </mc:Choice>
        <mc:Fallback xmlns="">
          <p:sp>
            <p:nvSpPr>
              <p:cNvPr id="21" name="Rectangle 20">
                <a:extLst>
                  <a:ext uri="{FF2B5EF4-FFF2-40B4-BE49-F238E27FC236}">
                    <a16:creationId xmlns:a16="http://schemas.microsoft.com/office/drawing/2014/main" id="{D69F47A2-B29C-8E4A-BFF3-A24FAA8AE9AC}"/>
                  </a:ext>
                </a:extLst>
              </p:cNvPr>
              <p:cNvSpPr>
                <a:spLocks noRot="1" noChangeAspect="1" noMove="1" noResize="1" noEditPoints="1" noAdjustHandles="1" noChangeArrowheads="1" noChangeShapeType="1" noTextEdit="1"/>
              </p:cNvSpPr>
              <p:nvPr/>
            </p:nvSpPr>
            <p:spPr>
              <a:xfrm>
                <a:off x="6457923" y="2485187"/>
                <a:ext cx="2110065" cy="538481"/>
              </a:xfrm>
              <a:prstGeom prst="rect">
                <a:avLst/>
              </a:prstGeom>
              <a:blipFill>
                <a:blip r:embed="rId7"/>
                <a:stretch>
                  <a:fillRect t="-2273"/>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D7912FAC-9038-B446-A983-DA9F24EAE29A}"/>
                  </a:ext>
                </a:extLst>
              </p:cNvPr>
              <p:cNvSpPr/>
              <p:nvPr/>
            </p:nvSpPr>
            <p:spPr>
              <a:xfrm>
                <a:off x="6243420" y="5537998"/>
                <a:ext cx="4965147" cy="738664"/>
              </a:xfrm>
              <a:prstGeom prst="rect">
                <a:avLst/>
              </a:prstGeom>
            </p:spPr>
            <p:txBody>
              <a:bodyPr wrap="square">
                <a:spAutoFit/>
              </a:bodyPr>
              <a:lstStyle/>
              <a:p>
                <a:r>
                  <a:rPr lang="en-US" sz="1400" b="0" dirty="0">
                    <a:solidFill>
                      <a:srgbClr val="0070C0"/>
                    </a:solidFill>
                    <a:latin typeface="Arial Rounded MT Bold" pitchFamily="34" charset="0"/>
                  </a:rPr>
                  <a:t>The axion field starts rolling from whatever value had (randomly) taken before </a:t>
                </a:r>
                <a14:m>
                  <m:oMath xmlns:m="http://schemas.openxmlformats.org/officeDocument/2006/math">
                    <m:sSub>
                      <m:sSubPr>
                        <m:ctrlPr>
                          <a:rPr lang="en-US" sz="1400" b="0" i="1">
                            <a:solidFill>
                              <a:srgbClr val="0070C0"/>
                            </a:solidFill>
                            <a:latin typeface="Cambria Math" panose="02040503050406030204" pitchFamily="18" charset="0"/>
                            <a:ea typeface="Cambria Math" panose="02040503050406030204" pitchFamily="18" charset="0"/>
                          </a:rPr>
                        </m:ctrlPr>
                      </m:sSubPr>
                      <m:e>
                        <m:r>
                          <a:rPr lang="en-US" sz="1400" b="0" i="1">
                            <a:solidFill>
                              <a:srgbClr val="0070C0"/>
                            </a:solidFill>
                            <a:latin typeface="Cambria Math" panose="02040503050406030204" pitchFamily="18" charset="0"/>
                            <a:ea typeface="Cambria Math" panose="02040503050406030204" pitchFamily="18" charset="0"/>
                          </a:rPr>
                          <m:t>𝜃</m:t>
                        </m:r>
                      </m:e>
                      <m:sub>
                        <m:r>
                          <a:rPr lang="es-ES" sz="1400" b="0" i="1">
                            <a:solidFill>
                              <a:srgbClr val="0070C0"/>
                            </a:solidFill>
                            <a:latin typeface="Cambria Math" panose="02040503050406030204" pitchFamily="18" charset="0"/>
                            <a:ea typeface="Cambria Math" panose="02040503050406030204" pitchFamily="18" charset="0"/>
                          </a:rPr>
                          <m:t>𝑖</m:t>
                        </m:r>
                      </m:sub>
                    </m:sSub>
                    <m:r>
                      <a:rPr lang="es-ES" sz="1400" b="0" i="1">
                        <a:solidFill>
                          <a:srgbClr val="0070C0"/>
                        </a:solidFill>
                        <a:latin typeface="Cambria Math" panose="02040503050406030204" pitchFamily="18" charset="0"/>
                        <a:ea typeface="Cambria Math" panose="02040503050406030204" pitchFamily="18" charset="0"/>
                      </a:rPr>
                      <m:t> </m:t>
                    </m:r>
                  </m:oMath>
                </a14:m>
                <a:r>
                  <a:rPr lang="en-US" sz="1400" b="0" dirty="0">
                    <a:solidFill>
                      <a:srgbClr val="0070C0"/>
                    </a:solidFill>
                    <a:latin typeface="Arial Rounded MT Bold" pitchFamily="34" charset="0"/>
                  </a:rPr>
                  <a:t>to the minimum of the potential. And keeps oscillating around it.</a:t>
                </a:r>
                <a:endParaRPr lang="en-ES" sz="1400" b="0" dirty="0">
                  <a:solidFill>
                    <a:srgbClr val="0070C0"/>
                  </a:solidFill>
                </a:endParaRPr>
              </a:p>
            </p:txBody>
          </p:sp>
        </mc:Choice>
        <mc:Fallback xmlns="">
          <p:sp>
            <p:nvSpPr>
              <p:cNvPr id="10" name="Rectangle 9">
                <a:extLst>
                  <a:ext uri="{FF2B5EF4-FFF2-40B4-BE49-F238E27FC236}">
                    <a16:creationId xmlns:a16="http://schemas.microsoft.com/office/drawing/2014/main" id="{D7912FAC-9038-B446-A983-DA9F24EAE29A}"/>
                  </a:ext>
                </a:extLst>
              </p:cNvPr>
              <p:cNvSpPr>
                <a:spLocks noRot="1" noChangeAspect="1" noMove="1" noResize="1" noEditPoints="1" noAdjustHandles="1" noChangeArrowheads="1" noChangeShapeType="1" noTextEdit="1"/>
              </p:cNvSpPr>
              <p:nvPr/>
            </p:nvSpPr>
            <p:spPr>
              <a:xfrm>
                <a:off x="6243420" y="5537998"/>
                <a:ext cx="4965147" cy="738664"/>
              </a:xfrm>
              <a:prstGeom prst="rect">
                <a:avLst/>
              </a:prstGeom>
              <a:blipFill>
                <a:blip r:embed="rId8"/>
                <a:stretch>
                  <a:fillRect l="-255" b="-6667"/>
                </a:stretch>
              </a:blipFill>
            </p:spPr>
            <p:txBody>
              <a:bodyPr/>
              <a:lstStyle/>
              <a:p>
                <a:r>
                  <a:rPr lang="en-ES">
                    <a:noFill/>
                  </a:rPr>
                  <a:t> </a:t>
                </a:r>
              </a:p>
            </p:txBody>
          </p:sp>
        </mc:Fallback>
      </mc:AlternateContent>
      <p:cxnSp>
        <p:nvCxnSpPr>
          <p:cNvPr id="24" name="Straight Arrow Connector 23">
            <a:extLst>
              <a:ext uri="{FF2B5EF4-FFF2-40B4-BE49-F238E27FC236}">
                <a16:creationId xmlns:a16="http://schemas.microsoft.com/office/drawing/2014/main" id="{17DBED1B-209C-0447-8631-FD6052F6AACD}"/>
              </a:ext>
            </a:extLst>
          </p:cNvPr>
          <p:cNvCxnSpPr>
            <a:cxnSpLocks/>
          </p:cNvCxnSpPr>
          <p:nvPr/>
        </p:nvCxnSpPr>
        <p:spPr>
          <a:xfrm flipV="1">
            <a:off x="6873253" y="4941168"/>
            <a:ext cx="256696" cy="571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93009B-C918-AC44-88AC-27920D29DF2F}"/>
              </a:ext>
            </a:extLst>
          </p:cNvPr>
          <p:cNvPicPr>
            <a:picLocks noChangeAspect="1"/>
          </p:cNvPicPr>
          <p:nvPr/>
        </p:nvPicPr>
        <p:blipFill>
          <a:blip r:embed="rId9"/>
          <a:stretch>
            <a:fillRect/>
          </a:stretch>
        </p:blipFill>
        <p:spPr>
          <a:xfrm>
            <a:off x="6096000" y="2996952"/>
            <a:ext cx="2709166" cy="2439397"/>
          </a:xfrm>
          <a:prstGeom prst="rect">
            <a:avLst/>
          </a:prstGeom>
        </p:spPr>
      </p:pic>
      <p:sp>
        <p:nvSpPr>
          <p:cNvPr id="9" name="Arc 8">
            <a:extLst>
              <a:ext uri="{FF2B5EF4-FFF2-40B4-BE49-F238E27FC236}">
                <a16:creationId xmlns:a16="http://schemas.microsoft.com/office/drawing/2014/main" id="{D4F38E48-D2D8-574E-8375-36418EA9089A}"/>
              </a:ext>
            </a:extLst>
          </p:cNvPr>
          <p:cNvSpPr/>
          <p:nvPr/>
        </p:nvSpPr>
        <p:spPr>
          <a:xfrm rot="12417931">
            <a:off x="6985012" y="4124284"/>
            <a:ext cx="706624" cy="754070"/>
          </a:xfrm>
          <a:prstGeom prst="arc">
            <a:avLst/>
          </a:prstGeom>
          <a:ln w="41275">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23" name="Arc 22">
            <a:extLst>
              <a:ext uri="{FF2B5EF4-FFF2-40B4-BE49-F238E27FC236}">
                <a16:creationId xmlns:a16="http://schemas.microsoft.com/office/drawing/2014/main" id="{56D56FEE-7CF3-6140-A7F7-8B6B3A985FFF}"/>
              </a:ext>
            </a:extLst>
          </p:cNvPr>
          <p:cNvSpPr/>
          <p:nvPr/>
        </p:nvSpPr>
        <p:spPr>
          <a:xfrm rot="16200000">
            <a:off x="7219814" y="3838562"/>
            <a:ext cx="706624" cy="1101750"/>
          </a:xfrm>
          <a:prstGeom prst="arc">
            <a:avLst/>
          </a:prstGeom>
          <a:ln w="41275">
            <a:solidFill>
              <a:srgbClr val="FFFF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Tree>
    <p:extLst>
      <p:ext uri="{BB962C8B-B14F-4D97-AF65-F5344CB8AC3E}">
        <p14:creationId xmlns:p14="http://schemas.microsoft.com/office/powerpoint/2010/main" val="5725816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1110608" cy="4343812"/>
              </a:xfrm>
            </p:spPr>
            <p:txBody>
              <a:bodyPr/>
              <a:lstStyle/>
              <a:p>
                <a:r>
                  <a:rPr lang="en-US" sz="2000" noProof="0" dirty="0">
                    <a:latin typeface="Arial Rounded MT Bold" pitchFamily="34" charset="0"/>
                  </a:rPr>
                  <a:t>The oscillations of the axion field fills the Universe with non-relativistic axions (</a:t>
                </a:r>
                <a:r>
                  <a:rPr lang="en-US" sz="2000" noProof="0" dirty="0">
                    <a:latin typeface="Arial Rounded MT Bold" pitchFamily="34" charset="0"/>
                    <a:sym typeface="Wingdings" pitchFamily="2" charset="2"/>
                  </a:rPr>
                  <a:t> Cold DM). Its density depends on the initial angle </a:t>
                </a:r>
                <a14:m>
                  <m:oMath xmlns:m="http://schemas.openxmlformats.org/officeDocument/2006/math">
                    <m:sSub>
                      <m:sSubPr>
                        <m:ctrlPr>
                          <a:rPr lang="en-US" sz="2000" i="1">
                            <a:solidFill>
                              <a:srgbClr val="0070C0"/>
                            </a:solidFill>
                            <a:latin typeface="Cambria Math" panose="02040503050406030204" pitchFamily="18" charset="0"/>
                            <a:ea typeface="Cambria Math" panose="02040503050406030204" pitchFamily="18" charset="0"/>
                          </a:rPr>
                        </m:ctrlPr>
                      </m:sSubPr>
                      <m:e>
                        <m:r>
                          <a:rPr lang="en-US" sz="2000" i="1">
                            <a:solidFill>
                              <a:srgbClr val="0070C0"/>
                            </a:solidFill>
                            <a:latin typeface="Cambria Math" panose="02040503050406030204" pitchFamily="18" charset="0"/>
                            <a:ea typeface="Cambria Math" panose="02040503050406030204" pitchFamily="18" charset="0"/>
                          </a:rPr>
                          <m:t>𝜃</m:t>
                        </m:r>
                      </m:e>
                      <m:sub>
                        <m:r>
                          <a:rPr lang="es-ES" sz="2000" i="1">
                            <a:solidFill>
                              <a:srgbClr val="0070C0"/>
                            </a:solidFill>
                            <a:latin typeface="Cambria Math" panose="02040503050406030204" pitchFamily="18" charset="0"/>
                            <a:ea typeface="Cambria Math" panose="02040503050406030204" pitchFamily="18" charset="0"/>
                          </a:rPr>
                          <m:t>𝑖</m:t>
                        </m:r>
                      </m:sub>
                    </m:sSub>
                  </m:oMath>
                </a14:m>
                <a:r>
                  <a:rPr lang="en-US" sz="2000" dirty="0"/>
                  <a:t>. </a:t>
                </a:r>
              </a:p>
              <a:p>
                <a:r>
                  <a:rPr lang="en-US" sz="2000" dirty="0"/>
                  <a:t>The VR mechanism is fully determined given </a:t>
                </a:r>
                <a14:m>
                  <m:oMath xmlns:m="http://schemas.openxmlformats.org/officeDocument/2006/math">
                    <m:sSub>
                      <m:sSubPr>
                        <m:ctrlPr>
                          <a:rPr lang="en-US" sz="2000" i="1">
                            <a:solidFill>
                              <a:srgbClr val="0070C0"/>
                            </a:solidFill>
                            <a:latin typeface="Cambria Math" panose="02040503050406030204" pitchFamily="18" charset="0"/>
                            <a:ea typeface="Cambria Math" panose="02040503050406030204" pitchFamily="18" charset="0"/>
                          </a:rPr>
                        </m:ctrlPr>
                      </m:sSubPr>
                      <m:e>
                        <m:r>
                          <a:rPr lang="en-US" sz="2000" i="1">
                            <a:solidFill>
                              <a:srgbClr val="0070C0"/>
                            </a:solidFill>
                            <a:latin typeface="Cambria Math" panose="02040503050406030204" pitchFamily="18" charset="0"/>
                            <a:ea typeface="Cambria Math" panose="02040503050406030204" pitchFamily="18" charset="0"/>
                          </a:rPr>
                          <m:t>𝜃</m:t>
                        </m:r>
                      </m:e>
                      <m:sub>
                        <m:r>
                          <a:rPr lang="es-ES" sz="2000" i="1">
                            <a:solidFill>
                              <a:srgbClr val="0070C0"/>
                            </a:solidFill>
                            <a:latin typeface="Cambria Math" panose="02040503050406030204" pitchFamily="18" charset="0"/>
                            <a:ea typeface="Cambria Math" panose="02040503050406030204" pitchFamily="18" charset="0"/>
                          </a:rPr>
                          <m:t>𝑖</m:t>
                        </m:r>
                      </m:sub>
                    </m:sSub>
                    <m:r>
                      <a:rPr lang="es-ES" sz="2000" i="1">
                        <a:solidFill>
                          <a:srgbClr val="0070C0"/>
                        </a:solidFill>
                        <a:latin typeface="Cambria Math" panose="02040503050406030204" pitchFamily="18" charset="0"/>
                        <a:ea typeface="Cambria Math" panose="02040503050406030204" pitchFamily="18" charset="0"/>
                      </a:rPr>
                      <m:t> </m:t>
                    </m:r>
                  </m:oMath>
                </a14:m>
                <a:r>
                  <a:rPr lang="en-US" sz="2000" dirty="0"/>
                  <a:t>and </a:t>
                </a:r>
                <a14:m>
                  <m:oMath xmlns:m="http://schemas.openxmlformats.org/officeDocument/2006/math">
                    <m:sSub>
                      <m:sSubPr>
                        <m:ctrlPr>
                          <a:rPr lang="en-US" sz="2000" i="1">
                            <a:solidFill>
                              <a:srgbClr val="0070C0"/>
                            </a:solidFill>
                            <a:latin typeface="Cambria Math" panose="02040503050406030204" pitchFamily="18" charset="0"/>
                            <a:ea typeface="Cambria Math" panose="02040503050406030204" pitchFamily="18" charset="0"/>
                          </a:rPr>
                        </m:ctrlPr>
                      </m:sSubPr>
                      <m:e>
                        <m:r>
                          <a:rPr lang="es-ES" sz="2000" b="0" i="1" smtClean="0">
                            <a:solidFill>
                              <a:srgbClr val="0070C0"/>
                            </a:solidFill>
                            <a:latin typeface="Cambria Math" panose="02040503050406030204" pitchFamily="18" charset="0"/>
                            <a:ea typeface="Cambria Math" panose="02040503050406030204" pitchFamily="18" charset="0"/>
                          </a:rPr>
                          <m:t>𝑓</m:t>
                        </m:r>
                      </m:e>
                      <m:sub>
                        <m:r>
                          <a:rPr lang="es-ES" sz="2000" b="0" i="1" smtClean="0">
                            <a:solidFill>
                              <a:srgbClr val="0070C0"/>
                            </a:solidFill>
                            <a:latin typeface="Cambria Math" panose="02040503050406030204" pitchFamily="18" charset="0"/>
                            <a:ea typeface="Cambria Math" panose="02040503050406030204" pitchFamily="18" charset="0"/>
                          </a:rPr>
                          <m:t>𝐴</m:t>
                        </m:r>
                      </m:sub>
                    </m:sSub>
                  </m:oMath>
                </a14:m>
                <a:r>
                  <a:rPr lang="en-US" sz="2000" dirty="0"/>
                  <a:t>. </a:t>
                </a:r>
                <a:endParaRPr lang="en-US" sz="2000" baseline="-25000" noProof="0" dirty="0">
                  <a:latin typeface="Arial Rounded MT Bold" pitchFamily="34" charset="0"/>
                </a:endParaRPr>
              </a:p>
              <a:p>
                <a:endParaRPr lang="en-US" sz="2400" noProof="0" dirty="0">
                  <a:latin typeface="Arial Rounded MT Bold" pitchFamily="34" charset="0"/>
                </a:endParaRPr>
              </a:p>
              <a:p>
                <a:pPr marL="0" indent="0">
                  <a:buNone/>
                </a:pPr>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11110608" cy="4343812"/>
              </a:xfrm>
              <a:blipFill>
                <a:blip r:embed="rId2"/>
                <a:stretch>
                  <a:fillRect l="-342" t="-1170" r="-342"/>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Vacuum realignment (VR)</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31</a:t>
            </a:fld>
            <a:endParaRPr lang="es-ES" b="0" dirty="0">
              <a:latin typeface="Arial Rounded MT Bold" panose="020F0704030504030204" pitchFamily="34" charset="0"/>
            </a:endParaRPr>
          </a:p>
        </p:txBody>
      </p:sp>
      <p:cxnSp>
        <p:nvCxnSpPr>
          <p:cNvPr id="24" name="Straight Arrow Connector 23">
            <a:extLst>
              <a:ext uri="{FF2B5EF4-FFF2-40B4-BE49-F238E27FC236}">
                <a16:creationId xmlns:a16="http://schemas.microsoft.com/office/drawing/2014/main" id="{17DBED1B-209C-0447-8631-FD6052F6AACD}"/>
              </a:ext>
            </a:extLst>
          </p:cNvPr>
          <p:cNvCxnSpPr>
            <a:cxnSpLocks/>
          </p:cNvCxnSpPr>
          <p:nvPr/>
        </p:nvCxnSpPr>
        <p:spPr>
          <a:xfrm flipV="1">
            <a:off x="1166890" y="4741279"/>
            <a:ext cx="256696" cy="571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D93009B-C918-AC44-88AC-27920D29DF2F}"/>
              </a:ext>
            </a:extLst>
          </p:cNvPr>
          <p:cNvPicPr>
            <a:picLocks noChangeAspect="1"/>
          </p:cNvPicPr>
          <p:nvPr/>
        </p:nvPicPr>
        <p:blipFill>
          <a:blip r:embed="rId3"/>
          <a:stretch>
            <a:fillRect/>
          </a:stretch>
        </p:blipFill>
        <p:spPr>
          <a:xfrm>
            <a:off x="389637" y="2797063"/>
            <a:ext cx="2709166" cy="2439397"/>
          </a:xfrm>
          <a:prstGeom prst="rect">
            <a:avLst/>
          </a:prstGeom>
        </p:spPr>
      </p:pic>
      <p:sp>
        <p:nvSpPr>
          <p:cNvPr id="9" name="Arc 8">
            <a:extLst>
              <a:ext uri="{FF2B5EF4-FFF2-40B4-BE49-F238E27FC236}">
                <a16:creationId xmlns:a16="http://schemas.microsoft.com/office/drawing/2014/main" id="{D4F38E48-D2D8-574E-8375-36418EA9089A}"/>
              </a:ext>
            </a:extLst>
          </p:cNvPr>
          <p:cNvSpPr/>
          <p:nvPr/>
        </p:nvSpPr>
        <p:spPr>
          <a:xfrm rot="12417931">
            <a:off x="1278649" y="3924395"/>
            <a:ext cx="706624" cy="754070"/>
          </a:xfrm>
          <a:prstGeom prst="arc">
            <a:avLst/>
          </a:prstGeom>
          <a:ln w="41275">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23" name="Arc 22">
            <a:extLst>
              <a:ext uri="{FF2B5EF4-FFF2-40B4-BE49-F238E27FC236}">
                <a16:creationId xmlns:a16="http://schemas.microsoft.com/office/drawing/2014/main" id="{56D56FEE-7CF3-6140-A7F7-8B6B3A985FFF}"/>
              </a:ext>
            </a:extLst>
          </p:cNvPr>
          <p:cNvSpPr/>
          <p:nvPr/>
        </p:nvSpPr>
        <p:spPr>
          <a:xfrm rot="16200000">
            <a:off x="1513451" y="3638673"/>
            <a:ext cx="706624" cy="1101750"/>
          </a:xfrm>
          <a:prstGeom prst="arc">
            <a:avLst/>
          </a:prstGeom>
          <a:ln w="41275">
            <a:solidFill>
              <a:srgbClr val="FFFF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grpSp>
        <p:nvGrpSpPr>
          <p:cNvPr id="7" name="Grupo 6"/>
          <p:cNvGrpSpPr/>
          <p:nvPr/>
        </p:nvGrpSpPr>
        <p:grpSpPr>
          <a:xfrm>
            <a:off x="3231719" y="3321805"/>
            <a:ext cx="8631158" cy="2869595"/>
            <a:chOff x="3231719" y="3321805"/>
            <a:chExt cx="8631158" cy="2869595"/>
          </a:xfrm>
        </p:grpSpPr>
        <p:sp>
          <p:nvSpPr>
            <p:cNvPr id="29" name="Rectangle 28">
              <a:extLst>
                <a:ext uri="{FF2B5EF4-FFF2-40B4-BE49-F238E27FC236}">
                  <a16:creationId xmlns:a16="http://schemas.microsoft.com/office/drawing/2014/main" id="{AB114A42-F4C5-E14C-BF75-6DF2C37B553C}"/>
                </a:ext>
              </a:extLst>
            </p:cNvPr>
            <p:cNvSpPr/>
            <p:nvPr/>
          </p:nvSpPr>
          <p:spPr>
            <a:xfrm>
              <a:off x="5221075" y="5237293"/>
              <a:ext cx="2563835" cy="954107"/>
            </a:xfrm>
            <a:prstGeom prst="rect">
              <a:avLst/>
            </a:prstGeom>
          </p:spPr>
          <p:txBody>
            <a:bodyPr wrap="square">
              <a:spAutoFit/>
            </a:bodyPr>
            <a:lstStyle/>
            <a:p>
              <a:r>
                <a:rPr lang="en-US" sz="1400" b="0" dirty="0">
                  <a:solidFill>
                    <a:srgbClr val="0070C0"/>
                  </a:solidFill>
                  <a:latin typeface="Arial Rounded MT Bold" pitchFamily="34" charset="0"/>
                </a:rPr>
                <a:t>O(1) factor accounting for anharmonicities in the axion potential (calculable in principle – QCD effects) </a:t>
              </a:r>
            </a:p>
          </p:txBody>
        </p:sp>
        <p:sp>
          <p:nvSpPr>
            <p:cNvPr id="10" name="Rectangle 9">
              <a:extLst>
                <a:ext uri="{FF2B5EF4-FFF2-40B4-BE49-F238E27FC236}">
                  <a16:creationId xmlns:a16="http://schemas.microsoft.com/office/drawing/2014/main" id="{D7912FAC-9038-B446-A983-DA9F24EAE29A}"/>
                </a:ext>
              </a:extLst>
            </p:cNvPr>
            <p:cNvSpPr/>
            <p:nvPr/>
          </p:nvSpPr>
          <p:spPr>
            <a:xfrm>
              <a:off x="3231719" y="4155263"/>
              <a:ext cx="1652780" cy="646331"/>
            </a:xfrm>
            <a:prstGeom prst="rect">
              <a:avLst/>
            </a:prstGeom>
          </p:spPr>
          <p:txBody>
            <a:bodyPr wrap="square">
              <a:spAutoFit/>
            </a:bodyPr>
            <a:lstStyle/>
            <a:p>
              <a:r>
                <a:rPr lang="en-US" sz="1200" b="0" dirty="0">
                  <a:solidFill>
                    <a:srgbClr val="0070C0"/>
                  </a:solidFill>
                  <a:latin typeface="Arial Rounded MT Bold" pitchFamily="34" charset="0"/>
                </a:rPr>
                <a:t>Ratio of VR axion density over total DM density</a:t>
              </a:r>
              <a:endParaRPr lang="en-US" sz="1200" b="0" dirty="0">
                <a:solidFill>
                  <a:srgbClr val="0070C0"/>
                </a:solidFill>
              </a:endParaRPr>
            </a:p>
          </p:txBody>
        </p:sp>
        <p:pic>
          <p:nvPicPr>
            <p:cNvPr id="3" name="Picture 2">
              <a:extLst>
                <a:ext uri="{FF2B5EF4-FFF2-40B4-BE49-F238E27FC236}">
                  <a16:creationId xmlns:a16="http://schemas.microsoft.com/office/drawing/2014/main" id="{B7014B38-99CF-784F-ABE0-80941982B2D9}"/>
                </a:ext>
              </a:extLst>
            </p:cNvPr>
            <p:cNvPicPr>
              <a:picLocks noChangeAspect="1"/>
            </p:cNvPicPr>
            <p:nvPr/>
          </p:nvPicPr>
          <p:blipFill>
            <a:blip r:embed="rId4"/>
            <a:stretch>
              <a:fillRect/>
            </a:stretch>
          </p:blipFill>
          <p:spPr>
            <a:xfrm>
              <a:off x="4655840" y="3321806"/>
              <a:ext cx="4250680" cy="1582537"/>
            </a:xfrm>
            <a:prstGeom prst="rect">
              <a:avLst/>
            </a:prstGeom>
          </p:spPr>
        </p:pic>
        <p:sp>
          <p:nvSpPr>
            <p:cNvPr id="15" name="Rectangle 14">
              <a:extLst>
                <a:ext uri="{FF2B5EF4-FFF2-40B4-BE49-F238E27FC236}">
                  <a16:creationId xmlns:a16="http://schemas.microsoft.com/office/drawing/2014/main" id="{840E1235-1E01-A94C-8FFD-5D5A86F00D65}"/>
                </a:ext>
              </a:extLst>
            </p:cNvPr>
            <p:cNvSpPr/>
            <p:nvPr/>
          </p:nvSpPr>
          <p:spPr>
            <a:xfrm>
              <a:off x="4773243" y="3321805"/>
              <a:ext cx="3843038" cy="1649683"/>
            </a:xfrm>
            <a:custGeom>
              <a:avLst/>
              <a:gdLst>
                <a:gd name="connsiteX0" fmla="*/ 0 w 3843038"/>
                <a:gd name="connsiteY0" fmla="*/ 0 h 1649683"/>
                <a:gd name="connsiteX1" fmla="*/ 587436 w 3843038"/>
                <a:gd name="connsiteY1" fmla="*/ 0 h 1649683"/>
                <a:gd name="connsiteX2" fmla="*/ 1098011 w 3843038"/>
                <a:gd name="connsiteY2" fmla="*/ 0 h 1649683"/>
                <a:gd name="connsiteX3" fmla="*/ 1685447 w 3843038"/>
                <a:gd name="connsiteY3" fmla="*/ 0 h 1649683"/>
                <a:gd name="connsiteX4" fmla="*/ 2119161 w 3843038"/>
                <a:gd name="connsiteY4" fmla="*/ 0 h 1649683"/>
                <a:gd name="connsiteX5" fmla="*/ 2591306 w 3843038"/>
                <a:gd name="connsiteY5" fmla="*/ 0 h 1649683"/>
                <a:gd name="connsiteX6" fmla="*/ 3140311 w 3843038"/>
                <a:gd name="connsiteY6" fmla="*/ 0 h 1649683"/>
                <a:gd name="connsiteX7" fmla="*/ 3843038 w 3843038"/>
                <a:gd name="connsiteY7" fmla="*/ 0 h 1649683"/>
                <a:gd name="connsiteX8" fmla="*/ 3843038 w 3843038"/>
                <a:gd name="connsiteY8" fmla="*/ 500404 h 1649683"/>
                <a:gd name="connsiteX9" fmla="*/ 3843038 w 3843038"/>
                <a:gd name="connsiteY9" fmla="*/ 1017305 h 1649683"/>
                <a:gd name="connsiteX10" fmla="*/ 3843038 w 3843038"/>
                <a:gd name="connsiteY10" fmla="*/ 1649683 h 1649683"/>
                <a:gd name="connsiteX11" fmla="*/ 3294033 w 3843038"/>
                <a:gd name="connsiteY11" fmla="*/ 1649683 h 1649683"/>
                <a:gd name="connsiteX12" fmla="*/ 2783458 w 3843038"/>
                <a:gd name="connsiteY12" fmla="*/ 1649683 h 1649683"/>
                <a:gd name="connsiteX13" fmla="*/ 2272882 w 3843038"/>
                <a:gd name="connsiteY13" fmla="*/ 1649683 h 1649683"/>
                <a:gd name="connsiteX14" fmla="*/ 1723877 w 3843038"/>
                <a:gd name="connsiteY14" fmla="*/ 1649683 h 1649683"/>
                <a:gd name="connsiteX15" fmla="*/ 1213302 w 3843038"/>
                <a:gd name="connsiteY15" fmla="*/ 1649683 h 1649683"/>
                <a:gd name="connsiteX16" fmla="*/ 625866 w 3843038"/>
                <a:gd name="connsiteY16" fmla="*/ 1649683 h 1649683"/>
                <a:gd name="connsiteX17" fmla="*/ 0 w 3843038"/>
                <a:gd name="connsiteY17" fmla="*/ 1649683 h 1649683"/>
                <a:gd name="connsiteX18" fmla="*/ 0 w 3843038"/>
                <a:gd name="connsiteY18" fmla="*/ 1149279 h 1649683"/>
                <a:gd name="connsiteX19" fmla="*/ 0 w 3843038"/>
                <a:gd name="connsiteY19" fmla="*/ 599385 h 1649683"/>
                <a:gd name="connsiteX20" fmla="*/ 0 w 3843038"/>
                <a:gd name="connsiteY20" fmla="*/ 0 h 164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3038" h="1649683" extrusionOk="0">
                  <a:moveTo>
                    <a:pt x="0" y="0"/>
                  </a:moveTo>
                  <a:cubicBezTo>
                    <a:pt x="139308" y="-41875"/>
                    <a:pt x="413750" y="4883"/>
                    <a:pt x="587436" y="0"/>
                  </a:cubicBezTo>
                  <a:cubicBezTo>
                    <a:pt x="761122" y="-4883"/>
                    <a:pt x="901983" y="17601"/>
                    <a:pt x="1098011" y="0"/>
                  </a:cubicBezTo>
                  <a:cubicBezTo>
                    <a:pt x="1294039" y="-17601"/>
                    <a:pt x="1544285" y="68837"/>
                    <a:pt x="1685447" y="0"/>
                  </a:cubicBezTo>
                  <a:cubicBezTo>
                    <a:pt x="1826609" y="-68837"/>
                    <a:pt x="2005543" y="11218"/>
                    <a:pt x="2119161" y="0"/>
                  </a:cubicBezTo>
                  <a:cubicBezTo>
                    <a:pt x="2232779" y="-11218"/>
                    <a:pt x="2414242" y="50074"/>
                    <a:pt x="2591306" y="0"/>
                  </a:cubicBezTo>
                  <a:cubicBezTo>
                    <a:pt x="2768371" y="-50074"/>
                    <a:pt x="2915513" y="10977"/>
                    <a:pt x="3140311" y="0"/>
                  </a:cubicBezTo>
                  <a:cubicBezTo>
                    <a:pt x="3365109" y="-10977"/>
                    <a:pt x="3514685" y="26566"/>
                    <a:pt x="3843038" y="0"/>
                  </a:cubicBezTo>
                  <a:cubicBezTo>
                    <a:pt x="3884339" y="161774"/>
                    <a:pt x="3839689" y="382530"/>
                    <a:pt x="3843038" y="500404"/>
                  </a:cubicBezTo>
                  <a:cubicBezTo>
                    <a:pt x="3846387" y="618278"/>
                    <a:pt x="3825774" y="840925"/>
                    <a:pt x="3843038" y="1017305"/>
                  </a:cubicBezTo>
                  <a:cubicBezTo>
                    <a:pt x="3860302" y="1193685"/>
                    <a:pt x="3789965" y="1381848"/>
                    <a:pt x="3843038" y="1649683"/>
                  </a:cubicBezTo>
                  <a:cubicBezTo>
                    <a:pt x="3614848" y="1709874"/>
                    <a:pt x="3462413" y="1604044"/>
                    <a:pt x="3294033" y="1649683"/>
                  </a:cubicBezTo>
                  <a:cubicBezTo>
                    <a:pt x="3125653" y="1695322"/>
                    <a:pt x="2981259" y="1643613"/>
                    <a:pt x="2783458" y="1649683"/>
                  </a:cubicBezTo>
                  <a:cubicBezTo>
                    <a:pt x="2585657" y="1655753"/>
                    <a:pt x="2437579" y="1643483"/>
                    <a:pt x="2272882" y="1649683"/>
                  </a:cubicBezTo>
                  <a:cubicBezTo>
                    <a:pt x="2108185" y="1655883"/>
                    <a:pt x="1844147" y="1592203"/>
                    <a:pt x="1723877" y="1649683"/>
                  </a:cubicBezTo>
                  <a:cubicBezTo>
                    <a:pt x="1603608" y="1707163"/>
                    <a:pt x="1440175" y="1608364"/>
                    <a:pt x="1213302" y="1649683"/>
                  </a:cubicBezTo>
                  <a:cubicBezTo>
                    <a:pt x="986429" y="1691002"/>
                    <a:pt x="898733" y="1608092"/>
                    <a:pt x="625866" y="1649683"/>
                  </a:cubicBezTo>
                  <a:cubicBezTo>
                    <a:pt x="352999" y="1691274"/>
                    <a:pt x="162698" y="1618356"/>
                    <a:pt x="0" y="1649683"/>
                  </a:cubicBezTo>
                  <a:cubicBezTo>
                    <a:pt x="-11788" y="1428293"/>
                    <a:pt x="55444" y="1300707"/>
                    <a:pt x="0" y="1149279"/>
                  </a:cubicBezTo>
                  <a:cubicBezTo>
                    <a:pt x="-55444" y="997851"/>
                    <a:pt x="37309" y="853846"/>
                    <a:pt x="0" y="599385"/>
                  </a:cubicBezTo>
                  <a:cubicBezTo>
                    <a:pt x="-37309" y="344924"/>
                    <a:pt x="8132" y="281994"/>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A47FBE98-293B-804F-809B-A9D166AF2489}"/>
                    </a:ext>
                  </a:extLst>
                </p:cNvPr>
                <p:cNvSpPr/>
                <p:nvPr/>
              </p:nvSpPr>
              <p:spPr>
                <a:xfrm>
                  <a:off x="9299042" y="3843578"/>
                  <a:ext cx="2563835" cy="738664"/>
                </a:xfrm>
                <a:prstGeom prst="rect">
                  <a:avLst/>
                </a:prstGeom>
              </p:spPr>
              <p:txBody>
                <a:bodyPr wrap="square">
                  <a:spAutoFit/>
                </a:bodyPr>
                <a:lstStyle/>
                <a:p>
                  <a:r>
                    <a:rPr lang="en-US" sz="1400" b="0" dirty="0">
                      <a:solidFill>
                        <a:srgbClr val="0070C0"/>
                      </a:solidFill>
                      <a:latin typeface="Arial Rounded MT Bold" pitchFamily="34" charset="0"/>
                    </a:rPr>
                    <a:t>For </a:t>
                  </a:r>
                  <a14:m>
                    <m:oMath xmlns:m="http://schemas.openxmlformats.org/officeDocument/2006/math">
                      <m:sSub>
                        <m:sSubPr>
                          <m:ctrlPr>
                            <a:rPr lang="en-US" sz="1400" b="0" i="1">
                              <a:solidFill>
                                <a:srgbClr val="0070C0"/>
                              </a:solidFill>
                              <a:latin typeface="Cambria Math" panose="02040503050406030204" pitchFamily="18" charset="0"/>
                              <a:ea typeface="Cambria Math" panose="02040503050406030204" pitchFamily="18" charset="0"/>
                            </a:rPr>
                          </m:ctrlPr>
                        </m:sSubPr>
                        <m:e>
                          <m:r>
                            <a:rPr lang="en-US" sz="1400" b="0" i="1">
                              <a:solidFill>
                                <a:srgbClr val="0070C0"/>
                              </a:solidFill>
                              <a:latin typeface="Cambria Math" panose="02040503050406030204" pitchFamily="18" charset="0"/>
                              <a:ea typeface="Cambria Math" panose="02040503050406030204" pitchFamily="18" charset="0"/>
                            </a:rPr>
                            <m:t>𝜃</m:t>
                          </m:r>
                        </m:e>
                        <m:sub>
                          <m:r>
                            <a:rPr lang="en-US" sz="1400" b="0" i="1">
                              <a:solidFill>
                                <a:srgbClr val="0070C0"/>
                              </a:solidFill>
                              <a:latin typeface="Cambria Math" panose="02040503050406030204" pitchFamily="18" charset="0"/>
                              <a:ea typeface="Cambria Math" panose="02040503050406030204" pitchFamily="18" charset="0"/>
                            </a:rPr>
                            <m:t>𝑖</m:t>
                          </m:r>
                        </m:sub>
                      </m:sSub>
                      <m:r>
                        <a:rPr lang="en-US" sz="1400" b="0" i="1">
                          <a:solidFill>
                            <a:srgbClr val="0070C0"/>
                          </a:solidFill>
                          <a:latin typeface="Cambria Math" panose="02040503050406030204" pitchFamily="18" charset="0"/>
                          <a:ea typeface="Cambria Math" panose="02040503050406030204" pitchFamily="18" charset="0"/>
                        </a:rPr>
                        <m:t>~</m:t>
                      </m:r>
                      <m:r>
                        <a:rPr lang="en-US" sz="1400" b="0" i="1" smtClean="0">
                          <a:solidFill>
                            <a:srgbClr val="0070C0"/>
                          </a:solidFill>
                          <a:latin typeface="Cambria Math" panose="02040503050406030204" pitchFamily="18" charset="0"/>
                          <a:ea typeface="Cambria Math" panose="02040503050406030204" pitchFamily="18" charset="0"/>
                        </a:rPr>
                        <m:t>1 </m:t>
                      </m:r>
                    </m:oMath>
                  </a14:m>
                  <a:r>
                    <a:rPr lang="en-US" sz="1400" b="0" dirty="0">
                      <a:solidFill>
                        <a:srgbClr val="0070C0"/>
                      </a:solidFill>
                      <a:latin typeface="Arial Rounded MT Bold" pitchFamily="34" charset="0"/>
                    </a:rPr>
                    <a:t>a </a:t>
                  </a:r>
                  <a14:m>
                    <m:oMath xmlns:m="http://schemas.openxmlformats.org/officeDocument/2006/math">
                      <m:r>
                        <a:rPr lang="en-US" sz="1400" b="0" i="1">
                          <a:solidFill>
                            <a:srgbClr val="0070C0"/>
                          </a:solidFill>
                          <a:latin typeface="Cambria Math" panose="02040503050406030204" pitchFamily="18" charset="0"/>
                          <a:ea typeface="Cambria Math" panose="02040503050406030204" pitchFamily="18" charset="0"/>
                        </a:rPr>
                        <m:t>~</m:t>
                      </m:r>
                      <m:r>
                        <a:rPr lang="en-US" sz="1400" b="0" i="1" smtClean="0">
                          <a:solidFill>
                            <a:srgbClr val="0070C0"/>
                          </a:solidFill>
                          <a:latin typeface="Cambria Math" panose="02040503050406030204" pitchFamily="18" charset="0"/>
                          <a:ea typeface="Cambria Math" panose="02040503050406030204" pitchFamily="18" charset="0"/>
                        </a:rPr>
                        <m:t>6 </m:t>
                      </m:r>
                      <m:r>
                        <m:rPr>
                          <m:sty m:val="p"/>
                        </m:rPr>
                        <a:rPr lang="el-GR" sz="1400" b="0" i="1" smtClean="0">
                          <a:solidFill>
                            <a:srgbClr val="0070C0"/>
                          </a:solidFill>
                          <a:latin typeface="Cambria Math" panose="02040503050406030204" pitchFamily="18" charset="0"/>
                          <a:ea typeface="Cambria Math" panose="02040503050406030204" pitchFamily="18" charset="0"/>
                        </a:rPr>
                        <m:t>μ</m:t>
                      </m:r>
                      <m:r>
                        <m:rPr>
                          <m:nor/>
                        </m:rPr>
                        <a:rPr lang="en-US" sz="1400" b="0" i="0" smtClean="0">
                          <a:solidFill>
                            <a:srgbClr val="0070C0"/>
                          </a:solidFill>
                          <a:latin typeface="Cambria Math" panose="02040503050406030204" pitchFamily="18" charset="0"/>
                          <a:ea typeface="Cambria Math" panose="02040503050406030204" pitchFamily="18" charset="0"/>
                        </a:rPr>
                        <m:t>eV</m:t>
                      </m:r>
                    </m:oMath>
                  </a14:m>
                  <a:r>
                    <a:rPr lang="en-US" sz="1400" b="0" dirty="0">
                      <a:solidFill>
                        <a:srgbClr val="0070C0"/>
                      </a:solidFill>
                      <a:latin typeface="Arial Rounded MT Bold" pitchFamily="34" charset="0"/>
                    </a:rPr>
                    <a:t> axion would fill the needed DM axion via VR mechanism</a:t>
                  </a:r>
                </a:p>
              </p:txBody>
            </p:sp>
          </mc:Choice>
          <mc:Fallback xmlns="">
            <p:sp>
              <p:nvSpPr>
                <p:cNvPr id="17" name="Rectangle 16">
                  <a:extLst>
                    <a:ext uri="{FF2B5EF4-FFF2-40B4-BE49-F238E27FC236}">
                      <a16:creationId xmlns:a16="http://schemas.microsoft.com/office/drawing/2014/main" id="{A47FBE98-293B-804F-809B-A9D166AF2489}"/>
                    </a:ext>
                  </a:extLst>
                </p:cNvPr>
                <p:cNvSpPr>
                  <a:spLocks noRot="1" noChangeAspect="1" noMove="1" noResize="1" noEditPoints="1" noAdjustHandles="1" noChangeArrowheads="1" noChangeShapeType="1" noTextEdit="1"/>
                </p:cNvSpPr>
                <p:nvPr/>
              </p:nvSpPr>
              <p:spPr>
                <a:xfrm>
                  <a:off x="9299042" y="3843578"/>
                  <a:ext cx="2563835" cy="738664"/>
                </a:xfrm>
                <a:prstGeom prst="rect">
                  <a:avLst/>
                </a:prstGeom>
                <a:blipFill>
                  <a:blip r:embed="rId5"/>
                  <a:stretch>
                    <a:fillRect l="-713" t="-1653" b="-7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2CC8C81E-DD33-C246-A759-CF3875B727D5}"/>
                    </a:ext>
                  </a:extLst>
                </p:cNvPr>
                <p:cNvSpPr/>
                <p:nvPr/>
              </p:nvSpPr>
              <p:spPr>
                <a:xfrm>
                  <a:off x="9289253" y="4902002"/>
                  <a:ext cx="2563835" cy="954107"/>
                </a:xfrm>
                <a:prstGeom prst="rect">
                  <a:avLst/>
                </a:prstGeom>
              </p:spPr>
              <p:txBody>
                <a:bodyPr wrap="square">
                  <a:spAutoFit/>
                </a:bodyPr>
                <a:lstStyle/>
                <a:p>
                  <a:r>
                    <a:rPr lang="en-US" sz="1400" b="0" dirty="0">
                      <a:solidFill>
                        <a:srgbClr val="0070C0"/>
                      </a:solidFill>
                      <a:latin typeface="Arial Rounded MT Bold" pitchFamily="34" charset="0"/>
                    </a:rPr>
                    <a:t>Note the approx. inversely proportional relation between </a:t>
                  </a:r>
                  <a14:m>
                    <m:oMath xmlns:m="http://schemas.openxmlformats.org/officeDocument/2006/math">
                      <m:r>
                        <m:rPr>
                          <m:sty m:val="p"/>
                        </m:rPr>
                        <a:rPr lang="en-US" sz="1400" b="0" i="1" smtClean="0">
                          <a:solidFill>
                            <a:srgbClr val="0070C0"/>
                          </a:solidFill>
                          <a:latin typeface="Cambria Math" panose="02040503050406030204" pitchFamily="18" charset="0"/>
                          <a:ea typeface="Cambria Math" panose="02040503050406030204" pitchFamily="18" charset="0"/>
                        </a:rPr>
                        <m:t>Ω</m:t>
                      </m:r>
                      <m:r>
                        <a:rPr lang="en-US" sz="1400" b="0" i="1">
                          <a:solidFill>
                            <a:srgbClr val="0070C0"/>
                          </a:solidFill>
                          <a:latin typeface="Cambria Math" panose="02040503050406030204" pitchFamily="18" charset="0"/>
                          <a:ea typeface="Cambria Math" panose="02040503050406030204" pitchFamily="18" charset="0"/>
                        </a:rPr>
                        <m:t>~</m:t>
                      </m:r>
                      <m:r>
                        <a:rPr lang="en-US" sz="1400" b="0" i="1" smtClean="0">
                          <a:solidFill>
                            <a:srgbClr val="0070C0"/>
                          </a:solidFill>
                          <a:latin typeface="Cambria Math" panose="02040503050406030204" pitchFamily="18" charset="0"/>
                          <a:ea typeface="Cambria Math" panose="02040503050406030204" pitchFamily="18" charset="0"/>
                        </a:rPr>
                        <m:t>1/</m:t>
                      </m:r>
                      <m:sSub>
                        <m:sSubPr>
                          <m:ctrlPr>
                            <a:rPr lang="en-US" sz="1400" b="0" i="1" smtClean="0">
                              <a:solidFill>
                                <a:srgbClr val="0070C0"/>
                              </a:solidFill>
                              <a:latin typeface="Cambria Math" panose="02040503050406030204" pitchFamily="18" charset="0"/>
                              <a:ea typeface="Cambria Math" panose="02040503050406030204" pitchFamily="18" charset="0"/>
                            </a:rPr>
                          </m:ctrlPr>
                        </m:sSubPr>
                        <m:e>
                          <m:r>
                            <a:rPr lang="en-US" sz="1400" b="0" i="1" smtClean="0">
                              <a:solidFill>
                                <a:srgbClr val="0070C0"/>
                              </a:solidFill>
                              <a:latin typeface="Cambria Math" panose="02040503050406030204" pitchFamily="18" charset="0"/>
                              <a:ea typeface="Cambria Math" panose="02040503050406030204" pitchFamily="18" charset="0"/>
                            </a:rPr>
                            <m:t>𝑚</m:t>
                          </m:r>
                        </m:e>
                        <m:sub>
                          <m:r>
                            <a:rPr lang="en-US" sz="1400" b="0" i="1" smtClean="0">
                              <a:solidFill>
                                <a:srgbClr val="0070C0"/>
                              </a:solidFill>
                              <a:latin typeface="Cambria Math" panose="02040503050406030204" pitchFamily="18" charset="0"/>
                              <a:ea typeface="Cambria Math" panose="02040503050406030204" pitchFamily="18" charset="0"/>
                            </a:rPr>
                            <m:t>𝐴</m:t>
                          </m:r>
                        </m:sub>
                      </m:sSub>
                    </m:oMath>
                  </a14:m>
                  <a:r>
                    <a:rPr lang="en-US" sz="1400" b="0" dirty="0">
                      <a:solidFill>
                        <a:srgbClr val="0070C0"/>
                      </a:solidFill>
                      <a:latin typeface="Arial Rounded MT Bold" pitchFamily="34" charset="0"/>
                    </a:rPr>
                    <a:t> . Contrary to thermal relics.</a:t>
                  </a:r>
                </a:p>
              </p:txBody>
            </p:sp>
          </mc:Choice>
          <mc:Fallback xmlns="">
            <p:sp>
              <p:nvSpPr>
                <p:cNvPr id="18" name="Rectangle 17">
                  <a:extLst>
                    <a:ext uri="{FF2B5EF4-FFF2-40B4-BE49-F238E27FC236}">
                      <a16:creationId xmlns:a16="http://schemas.microsoft.com/office/drawing/2014/main" id="{2CC8C81E-DD33-C246-A759-CF3875B727D5}"/>
                    </a:ext>
                  </a:extLst>
                </p:cNvPr>
                <p:cNvSpPr>
                  <a:spLocks noRot="1" noChangeAspect="1" noMove="1" noResize="1" noEditPoints="1" noAdjustHandles="1" noChangeArrowheads="1" noChangeShapeType="1" noTextEdit="1"/>
                </p:cNvSpPr>
                <p:nvPr/>
              </p:nvSpPr>
              <p:spPr>
                <a:xfrm>
                  <a:off x="9289253" y="4902002"/>
                  <a:ext cx="2563835" cy="954107"/>
                </a:xfrm>
                <a:prstGeom prst="rect">
                  <a:avLst/>
                </a:prstGeom>
                <a:blipFill>
                  <a:blip r:embed="rId6"/>
                  <a:stretch>
                    <a:fillRect l="-714" t="-1274" r="-2143" b="-5732"/>
                  </a:stretch>
                </a:blipFill>
              </p:spPr>
              <p:txBody>
                <a:bodyPr/>
                <a:lstStyle/>
                <a:p>
                  <a:r>
                    <a:rPr lang="en-US">
                      <a:noFill/>
                    </a:rPr>
                    <a:t> </a:t>
                  </a:r>
                </a:p>
              </p:txBody>
            </p:sp>
          </mc:Fallback>
        </mc:AlternateContent>
        <p:pic>
          <p:nvPicPr>
            <p:cNvPr id="19" name="Graphic 18" descr="Line arrow Clockwise curve">
              <a:extLst>
                <a:ext uri="{FF2B5EF4-FFF2-40B4-BE49-F238E27FC236}">
                  <a16:creationId xmlns:a16="http://schemas.microsoft.com/office/drawing/2014/main" id="{32BCD218-DB70-0F41-A0F1-B4997FB09EF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5400000">
              <a:off x="4273458" y="3575768"/>
              <a:ext cx="577616" cy="644466"/>
            </a:xfrm>
            <a:prstGeom prst="rect">
              <a:avLst/>
            </a:prstGeom>
          </p:spPr>
        </p:pic>
        <p:pic>
          <p:nvPicPr>
            <p:cNvPr id="20" name="Graphic 19" descr="Line arrow Clockwise curve">
              <a:extLst>
                <a:ext uri="{FF2B5EF4-FFF2-40B4-BE49-F238E27FC236}">
                  <a16:creationId xmlns:a16="http://schemas.microsoft.com/office/drawing/2014/main" id="{2D8A3538-121E-8D4A-ABBA-E9308B708D7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485304">
              <a:off x="6139456" y="4604553"/>
              <a:ext cx="378539" cy="644466"/>
            </a:xfrm>
            <a:prstGeom prst="rect">
              <a:avLst/>
            </a:prstGeom>
          </p:spPr>
        </p:pic>
      </p:grpSp>
    </p:spTree>
    <p:extLst>
      <p:ext uri="{BB962C8B-B14F-4D97-AF65-F5344CB8AC3E}">
        <p14:creationId xmlns:p14="http://schemas.microsoft.com/office/powerpoint/2010/main" val="1912899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5048144" cy="4343812"/>
              </a:xfrm>
            </p:spPr>
            <p:txBody>
              <a:bodyPr/>
              <a:lstStyle/>
              <a:p>
                <a:pPr marL="0" indent="0" algn="ctr">
                  <a:buNone/>
                </a:pPr>
                <a:r>
                  <a:rPr lang="en-US" sz="1800" noProof="0" dirty="0">
                    <a:solidFill>
                      <a:schemeClr val="accent1"/>
                    </a:solidFill>
                  </a:rPr>
                  <a:t>Pre-inflation scenario</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noProof="0" smtClean="0">
                              <a:solidFill>
                                <a:schemeClr val="accent1"/>
                              </a:solidFill>
                              <a:latin typeface="Cambria Math" panose="02040503050406030204" pitchFamily="18" charset="0"/>
                            </a:rPr>
                          </m:ctrlPr>
                        </m:sSubPr>
                        <m:e>
                          <m:r>
                            <a:rPr lang="es-ES" sz="1800" b="0" i="1" noProof="0" smtClean="0">
                              <a:solidFill>
                                <a:schemeClr val="accent1"/>
                              </a:solidFill>
                              <a:latin typeface="Cambria Math" panose="02040503050406030204" pitchFamily="18" charset="0"/>
                            </a:rPr>
                            <m:t>𝑓</m:t>
                          </m:r>
                        </m:e>
                        <m:sub>
                          <m:r>
                            <a:rPr lang="es-ES" sz="1800" b="0" i="1" noProof="0" smtClean="0">
                              <a:solidFill>
                                <a:schemeClr val="accent1"/>
                              </a:solidFill>
                              <a:latin typeface="Cambria Math" panose="02040503050406030204" pitchFamily="18" charset="0"/>
                            </a:rPr>
                            <m:t>𝐴</m:t>
                          </m:r>
                        </m:sub>
                      </m:sSub>
                      <m:r>
                        <a:rPr lang="es-ES" sz="1800" b="0" i="1" noProof="0" smtClean="0">
                          <a:solidFill>
                            <a:schemeClr val="accent1"/>
                          </a:solidFill>
                          <a:latin typeface="Cambria Math" panose="02040503050406030204" pitchFamily="18" charset="0"/>
                        </a:rPr>
                        <m:t>&gt;</m:t>
                      </m:r>
                      <m:sSub>
                        <m:sSubPr>
                          <m:ctrlPr>
                            <a:rPr lang="es-ES" sz="1800" b="0" i="1" noProof="0" smtClean="0">
                              <a:solidFill>
                                <a:schemeClr val="accent1"/>
                              </a:solidFill>
                              <a:latin typeface="Cambria Math" panose="02040503050406030204" pitchFamily="18" charset="0"/>
                            </a:rPr>
                          </m:ctrlPr>
                        </m:sSubPr>
                        <m:e>
                          <m:r>
                            <a:rPr lang="es-ES" sz="1800" i="1" smtClean="0">
                              <a:solidFill>
                                <a:schemeClr val="accent1"/>
                              </a:solidFill>
                              <a:latin typeface="Cambria Math" panose="02040503050406030204" pitchFamily="18" charset="0"/>
                            </a:rPr>
                            <m:t>2</m:t>
                          </m:r>
                          <m:r>
                            <a:rPr lang="es-ES" sz="1800" i="1" smtClean="0">
                              <a:solidFill>
                                <a:schemeClr val="accent1"/>
                              </a:solidFill>
                              <a:latin typeface="Cambria Math" panose="02040503050406030204" pitchFamily="18" charset="0"/>
                              <a:ea typeface="Cambria Math" panose="02040503050406030204" pitchFamily="18" charset="0"/>
                            </a:rPr>
                            <m:t>𝜋</m:t>
                          </m:r>
                          <m:r>
                            <a:rPr lang="es-ES" sz="1800" b="0" i="1" noProof="0" smtClean="0">
                              <a:solidFill>
                                <a:schemeClr val="accent1"/>
                              </a:solidFill>
                              <a:latin typeface="Cambria Math" panose="02040503050406030204" pitchFamily="18" charset="0"/>
                            </a:rPr>
                            <m:t>𝐻</m:t>
                          </m:r>
                        </m:e>
                        <m:sub>
                          <m:r>
                            <a:rPr lang="es-ES" sz="1800" b="0" i="1" noProof="0" smtClean="0">
                              <a:solidFill>
                                <a:schemeClr val="accent1"/>
                              </a:solidFill>
                              <a:latin typeface="Cambria Math" panose="02040503050406030204" pitchFamily="18" charset="0"/>
                            </a:rPr>
                            <m:t>𝐼</m:t>
                          </m:r>
                        </m:sub>
                      </m:sSub>
                    </m:oMath>
                  </m:oMathPara>
                </a14:m>
                <a:endParaRPr lang="en-US" sz="1800" noProof="0" dirty="0"/>
              </a:p>
              <a:p>
                <a:pPr marL="0" indent="0" algn="ctr">
                  <a:buNone/>
                </a:pPr>
                <a:endParaRPr lang="en-US" sz="1800" noProof="0" dirty="0"/>
              </a:p>
              <a:p>
                <a:r>
                  <a:rPr lang="en-GB" sz="1800" dirty="0"/>
                  <a:t>The PQ symmetry is broken during inflation and not restored afterwards</a:t>
                </a:r>
              </a:p>
              <a:p>
                <a:r>
                  <a:rPr lang="en-GB" sz="1800" dirty="0"/>
                  <a:t>Inflation “selects” one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a:rPr lang="en-US" sz="1800" i="1">
                            <a:solidFill>
                              <a:srgbClr val="0070C0"/>
                            </a:solidFill>
                            <a:latin typeface="Cambria Math" panose="02040503050406030204" pitchFamily="18" charset="0"/>
                            <a:ea typeface="Cambria Math" panose="02040503050406030204" pitchFamily="18" charset="0"/>
                          </a:rPr>
                          <m:t>𝜃</m:t>
                        </m:r>
                      </m:e>
                      <m:sub>
                        <m:r>
                          <a:rPr lang="es-ES" sz="1800" i="1">
                            <a:solidFill>
                              <a:srgbClr val="0070C0"/>
                            </a:solidFill>
                            <a:latin typeface="Cambria Math" panose="02040503050406030204" pitchFamily="18" charset="0"/>
                            <a:ea typeface="Cambria Math" panose="02040503050406030204" pitchFamily="18" charset="0"/>
                          </a:rPr>
                          <m:t>𝑖</m:t>
                        </m:r>
                      </m:sub>
                    </m:sSub>
                  </m:oMath>
                </a14:m>
                <a:r>
                  <a:rPr lang="en-GB" sz="1800" dirty="0"/>
                  <a:t>, that is now constant across the observable Universe.</a:t>
                </a:r>
                <a:endParaRPr lang="en-US" sz="2000" noProof="0" dirty="0">
                  <a:latin typeface="Arial Rounded MT Bold" pitchFamily="34" charset="0"/>
                </a:endParaRPr>
              </a:p>
              <a:p>
                <a:endParaRPr lang="en-US" sz="20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5048144" cy="4343812"/>
              </a:xfrm>
              <a:blipFill>
                <a:blip r:embed="rId2"/>
                <a:stretch>
                  <a:fillRect l="-501" t="-877"/>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Pre- and post-inflation scenarios</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32</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1" name="2 Marcador de contenido">
                <a:extLst>
                  <a:ext uri="{FF2B5EF4-FFF2-40B4-BE49-F238E27FC236}">
                    <a16:creationId xmlns:a16="http://schemas.microsoft.com/office/drawing/2014/main" id="{3FDF9943-E3CD-3849-B2D4-C8EE4645EB5F}"/>
                  </a:ext>
                </a:extLst>
              </p:cNvPr>
              <p:cNvSpPr txBox="1">
                <a:spLocks/>
              </p:cNvSpPr>
              <p:nvPr/>
            </p:nvSpPr>
            <p:spPr bwMode="auto">
              <a:xfrm>
                <a:off x="5827968" y="1484784"/>
                <a:ext cx="5048144" cy="4343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0000"/>
                    </a:solidFill>
                  </a:rPr>
                  <a:t>Post-inflation scenario</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a:solidFill>
                                <a:srgbClr val="FF0000"/>
                              </a:solidFill>
                              <a:latin typeface="Cambria Math" panose="02040503050406030204" pitchFamily="18" charset="0"/>
                            </a:rPr>
                          </m:ctrlPr>
                        </m:sSubPr>
                        <m:e>
                          <m:r>
                            <a:rPr lang="es-ES" sz="1800" i="1">
                              <a:solidFill>
                                <a:srgbClr val="FF0000"/>
                              </a:solidFill>
                              <a:latin typeface="Cambria Math" panose="02040503050406030204" pitchFamily="18" charset="0"/>
                            </a:rPr>
                            <m:t>𝑓</m:t>
                          </m:r>
                        </m:e>
                        <m:sub>
                          <m:r>
                            <a:rPr lang="es-ES" sz="1800" i="1">
                              <a:solidFill>
                                <a:srgbClr val="FF0000"/>
                              </a:solidFill>
                              <a:latin typeface="Cambria Math" panose="02040503050406030204" pitchFamily="18" charset="0"/>
                            </a:rPr>
                            <m:t>𝐴</m:t>
                          </m:r>
                        </m:sub>
                      </m:sSub>
                      <m:r>
                        <a:rPr lang="es-ES" sz="1800" b="0" i="1" smtClean="0">
                          <a:solidFill>
                            <a:srgbClr val="FF0000"/>
                          </a:solidFill>
                          <a:latin typeface="Cambria Math" panose="02040503050406030204" pitchFamily="18" charset="0"/>
                        </a:rPr>
                        <m:t>&lt;</m:t>
                      </m:r>
                      <m:sSub>
                        <m:sSubPr>
                          <m:ctrlPr>
                            <a:rPr lang="es-ES" sz="1800" i="1">
                              <a:solidFill>
                                <a:srgbClr val="FF0000"/>
                              </a:solidFill>
                              <a:latin typeface="Cambria Math" panose="02040503050406030204" pitchFamily="18" charset="0"/>
                            </a:rPr>
                          </m:ctrlPr>
                        </m:sSubPr>
                        <m:e>
                          <m:r>
                            <a:rPr lang="es-ES" sz="1800" i="1">
                              <a:solidFill>
                                <a:srgbClr val="FF0000"/>
                              </a:solidFill>
                              <a:latin typeface="Cambria Math" panose="02040503050406030204" pitchFamily="18" charset="0"/>
                            </a:rPr>
                            <m:t>2</m:t>
                          </m:r>
                          <m:r>
                            <a:rPr lang="es-ES" sz="1800" i="1">
                              <a:solidFill>
                                <a:srgbClr val="FF0000"/>
                              </a:solidFill>
                              <a:latin typeface="Cambria Math" panose="02040503050406030204" pitchFamily="18" charset="0"/>
                              <a:ea typeface="Cambria Math" panose="02040503050406030204" pitchFamily="18" charset="0"/>
                            </a:rPr>
                            <m:t>𝜋</m:t>
                          </m:r>
                          <m:r>
                            <a:rPr lang="es-ES" sz="1800" i="1">
                              <a:solidFill>
                                <a:srgbClr val="FF0000"/>
                              </a:solidFill>
                              <a:latin typeface="Cambria Math" panose="02040503050406030204" pitchFamily="18" charset="0"/>
                            </a:rPr>
                            <m:t>𝐻</m:t>
                          </m:r>
                        </m:e>
                        <m:sub>
                          <m:r>
                            <a:rPr lang="es-ES" sz="1800" i="1">
                              <a:solidFill>
                                <a:srgbClr val="FF0000"/>
                              </a:solidFill>
                              <a:latin typeface="Cambria Math" panose="02040503050406030204" pitchFamily="18" charset="0"/>
                            </a:rPr>
                            <m:t>𝐼</m:t>
                          </m:r>
                        </m:sub>
                      </m:sSub>
                    </m:oMath>
                  </m:oMathPara>
                </a14:m>
                <a:endParaRPr lang="en-US" sz="1800" dirty="0">
                  <a:solidFill>
                    <a:srgbClr val="FF0000"/>
                  </a:solidFill>
                </a:endParaRPr>
              </a:p>
              <a:p>
                <a:endParaRPr lang="en-US" sz="1800" dirty="0"/>
              </a:p>
              <a:p>
                <a:r>
                  <a:rPr lang="en-US" sz="1800" dirty="0"/>
                  <a:t>The PQ symmetry is broken after inflation.</a:t>
                </a:r>
              </a:p>
              <a:p>
                <a:r>
                  <a:rPr lang="en-US" sz="1800" dirty="0"/>
                  <a:t>The </a:t>
                </a:r>
                <a:r>
                  <a:rPr lang="en-US" sz="1800" dirty="0">
                    <a:sym typeface="Wingdings" pitchFamily="2" charset="2"/>
                  </a:rPr>
                  <a:t>angle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a:rPr lang="en-US" sz="1800" i="1">
                            <a:solidFill>
                              <a:srgbClr val="0070C0"/>
                            </a:solidFill>
                            <a:latin typeface="Cambria Math" panose="02040503050406030204" pitchFamily="18" charset="0"/>
                            <a:ea typeface="Cambria Math" panose="02040503050406030204" pitchFamily="18" charset="0"/>
                          </a:rPr>
                          <m:t>𝜃</m:t>
                        </m:r>
                      </m:e>
                      <m:sub>
                        <m:r>
                          <a:rPr lang="es-ES" sz="1800" i="1">
                            <a:solidFill>
                              <a:srgbClr val="0070C0"/>
                            </a:solidFill>
                            <a:latin typeface="Cambria Math" panose="02040503050406030204" pitchFamily="18" charset="0"/>
                            <a:ea typeface="Cambria Math" panose="02040503050406030204" pitchFamily="18" charset="0"/>
                          </a:rPr>
                          <m:t>𝑖</m:t>
                        </m:r>
                      </m:sub>
                    </m:sSub>
                  </m:oMath>
                </a14:m>
                <a:r>
                  <a:rPr lang="en-US" sz="1800" dirty="0"/>
                  <a:t> takes different values in different “patches” of the Universe.</a:t>
                </a:r>
              </a:p>
              <a:p>
                <a:endParaRPr lang="en-US" sz="2000" dirty="0"/>
              </a:p>
              <a:p>
                <a:pPr marL="0" indent="0">
                  <a:buFont typeface="Arial" pitchFamily="34" charset="0"/>
                  <a:buNone/>
                </a:pPr>
                <a:endParaRPr lang="en-US" sz="2000" dirty="0"/>
              </a:p>
              <a:p>
                <a:endParaRPr lang="en-US" sz="2000" dirty="0"/>
              </a:p>
            </p:txBody>
          </p:sp>
        </mc:Choice>
        <mc:Fallback xmlns="">
          <p:sp>
            <p:nvSpPr>
              <p:cNvPr id="21" name="2 Marcador de contenido">
                <a:extLst>
                  <a:ext uri="{FF2B5EF4-FFF2-40B4-BE49-F238E27FC236}">
                    <a16:creationId xmlns:a16="http://schemas.microsoft.com/office/drawing/2014/main" id="{3FDF9943-E3CD-3849-B2D4-C8EE4645EB5F}"/>
                  </a:ext>
                </a:extLst>
              </p:cNvPr>
              <p:cNvSpPr txBox="1">
                <a:spLocks noRot="1" noChangeAspect="1" noMove="1" noResize="1" noEditPoints="1" noAdjustHandles="1" noChangeArrowheads="1" noChangeShapeType="1" noTextEdit="1"/>
              </p:cNvSpPr>
              <p:nvPr/>
            </p:nvSpPr>
            <p:spPr bwMode="auto">
              <a:xfrm>
                <a:off x="5827968" y="1484784"/>
                <a:ext cx="5048144" cy="4343812"/>
              </a:xfrm>
              <a:prstGeom prst="rect">
                <a:avLst/>
              </a:prstGeom>
              <a:blipFill>
                <a:blip r:embed="rId3"/>
                <a:stretch>
                  <a:fillRect l="-501" t="-877"/>
                </a:stretch>
              </a:blipFill>
              <a:ln w="9525">
                <a:noFill/>
                <a:miter lim="800000"/>
                <a:headEnd/>
                <a:tailEnd/>
              </a:ln>
            </p:spPr>
            <p:txBody>
              <a:bodyPr/>
              <a:lstStyle/>
              <a:p>
                <a:r>
                  <a:rPr lang="en-ES">
                    <a:noFill/>
                  </a:rPr>
                  <a:t> </a:t>
                </a:r>
              </a:p>
            </p:txBody>
          </p:sp>
        </mc:Fallback>
      </mc:AlternateContent>
      <p:pic>
        <p:nvPicPr>
          <p:cNvPr id="7" name="Picture 6">
            <a:extLst>
              <a:ext uri="{FF2B5EF4-FFF2-40B4-BE49-F238E27FC236}">
                <a16:creationId xmlns:a16="http://schemas.microsoft.com/office/drawing/2014/main" id="{0F9FDB4F-71D2-674D-B791-71286A3BC7B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109000"/>
                    </a14:imgEffect>
                    <a14:imgEffect>
                      <a14:brightnessContrast bright="-21000" contrast="100000"/>
                    </a14:imgEffect>
                  </a14:imgLayer>
                </a14:imgProps>
              </a:ext>
            </a:extLst>
          </a:blip>
          <a:stretch>
            <a:fillRect/>
          </a:stretch>
        </p:blipFill>
        <p:spPr>
          <a:xfrm>
            <a:off x="7176120" y="3896716"/>
            <a:ext cx="2054864" cy="2124572"/>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Grupo 9"/>
          <p:cNvGrpSpPr/>
          <p:nvPr/>
        </p:nvGrpSpPr>
        <p:grpSpPr>
          <a:xfrm>
            <a:off x="973197" y="3943702"/>
            <a:ext cx="3864351" cy="2162673"/>
            <a:chOff x="973197" y="3943702"/>
            <a:chExt cx="3864351" cy="2162673"/>
          </a:xfrm>
        </p:grpSpPr>
        <p:pic>
          <p:nvPicPr>
            <p:cNvPr id="27" name="Picture 26">
              <a:extLst>
                <a:ext uri="{FF2B5EF4-FFF2-40B4-BE49-F238E27FC236}">
                  <a16:creationId xmlns:a16="http://schemas.microsoft.com/office/drawing/2014/main" id="{E8F20F09-5F8C-674B-BBB7-2173697F2513}"/>
                </a:ext>
              </a:extLst>
            </p:cNvPr>
            <p:cNvPicPr>
              <a:picLocks noChangeAspect="1"/>
            </p:cNvPicPr>
            <p:nvPr/>
          </p:nvPicPr>
          <p:blipFill>
            <a:blip r:embed="rId4">
              <a:extLst>
                <a:ext uri="{BEBA8EAE-BF5A-486C-A8C5-ECC9F3942E4B}">
                  <a14:imgProps xmlns:a14="http://schemas.microsoft.com/office/drawing/2010/main">
                    <a14:imgLayer r:embed="rId6">
                      <a14:imgEffect>
                        <a14:sharpenSoften amount="50000"/>
                      </a14:imgEffect>
                      <a14:imgEffect>
                        <a14:saturation sat="109000"/>
                      </a14:imgEffect>
                      <a14:imgEffect>
                        <a14:brightnessContrast bright="-21000" contrast="100000"/>
                      </a14:imgEffect>
                    </a14:imgLayer>
                  </a14:imgProps>
                </a:ext>
              </a:extLst>
            </a:blip>
            <a:stretch>
              <a:fillRect/>
            </a:stretch>
          </p:blipFill>
          <p:spPr>
            <a:xfrm>
              <a:off x="973197" y="5208549"/>
              <a:ext cx="685382" cy="708632"/>
            </a:xfrm>
            <a:prstGeom prst="ellipse">
              <a:avLst/>
            </a:prstGeom>
            <a:ln w="285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ardrop 27">
              <a:extLst>
                <a:ext uri="{FF2B5EF4-FFF2-40B4-BE49-F238E27FC236}">
                  <a16:creationId xmlns:a16="http://schemas.microsoft.com/office/drawing/2014/main" id="{67EA7048-DAA8-D040-9F4C-B13FB5621689}"/>
                </a:ext>
              </a:extLst>
            </p:cNvPr>
            <p:cNvSpPr/>
            <p:nvPr/>
          </p:nvSpPr>
          <p:spPr>
            <a:xfrm rot="12815588">
              <a:off x="2770509" y="3943702"/>
              <a:ext cx="2065618" cy="2162673"/>
            </a:xfrm>
            <a:prstGeom prst="teardrop">
              <a:avLst>
                <a:gd name="adj" fmla="val 176951"/>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6BBA93C0-DBE1-0E4F-9C64-A6F9BAEE9BED}"/>
                    </a:ext>
                  </a:extLst>
                </p:cNvPr>
                <p:cNvSpPr/>
                <p:nvPr/>
              </p:nvSpPr>
              <p:spPr>
                <a:xfrm>
                  <a:off x="2782684" y="3951248"/>
                  <a:ext cx="2054864" cy="2124572"/>
                </a:xfrm>
                <a:prstGeom prst="ellipse">
                  <a:avLst/>
                </a:prstGeom>
                <a:ln w="793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0" dirty="0">
                      <a:solidFill>
                        <a:schemeClr val="accent1"/>
                      </a:solidFill>
                      <a:latin typeface="Arial Rounded MT Bold" panose="020F0704030504030204" pitchFamily="34" charset="77"/>
                      <a:ea typeface="Cambria Math" panose="02040503050406030204" pitchFamily="18" charset="0"/>
                    </a:rPr>
                    <a:t>The same </a:t>
                  </a:r>
                  <a14:m>
                    <m:oMath xmlns:m="http://schemas.openxmlformats.org/officeDocument/2006/math">
                      <m:sSub>
                        <m:sSubPr>
                          <m:ctrlPr>
                            <a:rPr lang="en-US" sz="1400" b="0" i="1">
                              <a:solidFill>
                                <a:schemeClr val="accent1"/>
                              </a:solidFill>
                              <a:latin typeface="Cambria Math" panose="02040503050406030204" pitchFamily="18" charset="0"/>
                              <a:ea typeface="Cambria Math" panose="02040503050406030204" pitchFamily="18" charset="0"/>
                            </a:rPr>
                          </m:ctrlPr>
                        </m:sSubPr>
                        <m:e>
                          <m:r>
                            <a:rPr lang="en-US" sz="1400" b="0" i="1">
                              <a:solidFill>
                                <a:schemeClr val="accent1"/>
                              </a:solidFill>
                              <a:latin typeface="Cambria Math" panose="02040503050406030204" pitchFamily="18" charset="0"/>
                              <a:ea typeface="Cambria Math" panose="02040503050406030204" pitchFamily="18" charset="0"/>
                            </a:rPr>
                            <m:t>𝜃</m:t>
                          </m:r>
                        </m:e>
                        <m:sub>
                          <m:r>
                            <a:rPr lang="es-ES" sz="1400" b="0" i="1">
                              <a:solidFill>
                                <a:schemeClr val="accent1"/>
                              </a:solidFill>
                              <a:latin typeface="Cambria Math" panose="02040503050406030204" pitchFamily="18" charset="0"/>
                              <a:ea typeface="Cambria Math" panose="02040503050406030204" pitchFamily="18" charset="0"/>
                            </a:rPr>
                            <m:t>𝑖</m:t>
                          </m:r>
                        </m:sub>
                      </m:sSub>
                    </m:oMath>
                  </a14:m>
                  <a:r>
                    <a:rPr lang="en-GB" sz="1400" b="0" dirty="0">
                      <a:solidFill>
                        <a:schemeClr val="accent1"/>
                      </a:solidFill>
                      <a:latin typeface="Arial Rounded MT Bold" panose="020F0704030504030204" pitchFamily="34" charset="77"/>
                    </a:rPr>
                    <a:t> in all the observable Universe</a:t>
                  </a:r>
                  <a:endParaRPr lang="en-ES" sz="1400" b="0" dirty="0">
                    <a:solidFill>
                      <a:schemeClr val="accent1"/>
                    </a:solidFill>
                    <a:latin typeface="Arial Rounded MT Bold" panose="020F0704030504030204" pitchFamily="34" charset="77"/>
                  </a:endParaRPr>
                </a:p>
              </p:txBody>
            </p:sp>
          </mc:Choice>
          <mc:Fallback xmlns="">
            <p:sp>
              <p:nvSpPr>
                <p:cNvPr id="11" name="Oval 10">
                  <a:extLst>
                    <a:ext uri="{FF2B5EF4-FFF2-40B4-BE49-F238E27FC236}">
                      <a16:creationId xmlns:a16="http://schemas.microsoft.com/office/drawing/2014/main" id="{6BBA93C0-DBE1-0E4F-9C64-A6F9BAEE9BED}"/>
                    </a:ext>
                  </a:extLst>
                </p:cNvPr>
                <p:cNvSpPr>
                  <a:spLocks noRot="1" noChangeAspect="1" noMove="1" noResize="1" noEditPoints="1" noAdjustHandles="1" noChangeArrowheads="1" noChangeShapeType="1" noTextEdit="1"/>
                </p:cNvSpPr>
                <p:nvPr/>
              </p:nvSpPr>
              <p:spPr>
                <a:xfrm>
                  <a:off x="2782684" y="3951248"/>
                  <a:ext cx="2054864" cy="2124572"/>
                </a:xfrm>
                <a:prstGeom prst="ellipse">
                  <a:avLst/>
                </a:prstGeom>
                <a:blipFill>
                  <a:blip r:embed="rId7"/>
                  <a:stretch>
                    <a:fillRect/>
                  </a:stretch>
                </a:blipFill>
                <a:ln w="79375">
                  <a:solidFill>
                    <a:schemeClr val="accent1"/>
                  </a:solidFill>
                </a:ln>
              </p:spPr>
              <p:txBody>
                <a:bodyPr/>
                <a:lstStyle/>
                <a:p>
                  <a:r>
                    <a:rPr lang="en-US">
                      <a:noFill/>
                    </a:rPr>
                    <a:t> </a:t>
                  </a:r>
                </a:p>
              </p:txBody>
            </p:sp>
          </mc:Fallback>
        </mc:AlternateContent>
        <p:sp>
          <p:nvSpPr>
            <p:cNvPr id="31" name="Rectangle 30">
              <a:extLst>
                <a:ext uri="{FF2B5EF4-FFF2-40B4-BE49-F238E27FC236}">
                  <a16:creationId xmlns:a16="http://schemas.microsoft.com/office/drawing/2014/main" id="{62586BF1-6AC2-4444-A410-C1E3860D68F4}"/>
                </a:ext>
              </a:extLst>
            </p:cNvPr>
            <p:cNvSpPr/>
            <p:nvPr/>
          </p:nvSpPr>
          <p:spPr>
            <a:xfrm rot="20777939">
              <a:off x="1642261" y="5018926"/>
              <a:ext cx="1175825" cy="708284"/>
            </a:xfrm>
            <a:prstGeom prst="rect">
              <a:avLst/>
            </a:prstGeom>
            <a:noFill/>
          </p:spPr>
          <p:txBody>
            <a:bodyPr wrap="none" lIns="91440" tIns="45720" rIns="91440" bIns="45720">
              <a:prstTxWarp prst="textFadeLeft">
                <a:avLst>
                  <a:gd name="adj" fmla="val 47767"/>
                </a:avLst>
              </a:prstTxWarp>
              <a:spAutoFit/>
            </a:bodyPr>
            <a:lstStyle/>
            <a:p>
              <a:pPr algn="ctr"/>
              <a:r>
                <a:rPr lang="en-GB" sz="5400" b="0" dirty="0">
                  <a:ln w="0"/>
                  <a:solidFill>
                    <a:schemeClr val="accent1"/>
                  </a:solidFill>
                  <a:effectLst>
                    <a:outerShdw blurRad="38100" dist="25400" dir="5400000" algn="ctr" rotWithShape="0">
                      <a:srgbClr val="6E747A">
                        <a:alpha val="43000"/>
                      </a:srgbClr>
                    </a:outerShdw>
                  </a:effectLst>
                </a:rPr>
                <a:t>INFLATION</a:t>
              </a:r>
            </a:p>
          </p:txBody>
        </p:sp>
      </p:gr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CA47DC96-8F25-3846-ABB2-BC8E35DBC0E7}"/>
                  </a:ext>
                </a:extLst>
              </p:cNvPr>
              <p:cNvSpPr/>
              <p:nvPr/>
            </p:nvSpPr>
            <p:spPr>
              <a:xfrm>
                <a:off x="9488998" y="4156185"/>
                <a:ext cx="2231210" cy="954107"/>
              </a:xfrm>
              <a:prstGeom prst="rect">
                <a:avLst/>
              </a:prstGeom>
            </p:spPr>
            <p:txBody>
              <a:bodyPr wrap="square">
                <a:spAutoFit/>
              </a:bodyPr>
              <a:lstStyle/>
              <a:p>
                <a14:m>
                  <m:oMath xmlns:m="http://schemas.openxmlformats.org/officeDocument/2006/math">
                    <m:sSub>
                      <m:sSubPr>
                        <m:ctrlPr>
                          <a:rPr lang="en-US" sz="1400" b="0" i="1">
                            <a:solidFill>
                              <a:schemeClr val="accent1"/>
                            </a:solidFill>
                            <a:latin typeface="Cambria Math" panose="02040503050406030204" pitchFamily="18" charset="0"/>
                            <a:ea typeface="Cambria Math" panose="02040503050406030204" pitchFamily="18" charset="0"/>
                          </a:rPr>
                        </m:ctrlPr>
                      </m:sSubPr>
                      <m:e>
                        <m:r>
                          <a:rPr lang="en-US" sz="1400" b="0" i="1">
                            <a:solidFill>
                              <a:schemeClr val="accent1"/>
                            </a:solidFill>
                            <a:latin typeface="Cambria Math" panose="02040503050406030204" pitchFamily="18" charset="0"/>
                            <a:ea typeface="Cambria Math" panose="02040503050406030204" pitchFamily="18" charset="0"/>
                          </a:rPr>
                          <m:t>𝜃</m:t>
                        </m:r>
                      </m:e>
                      <m:sub>
                        <m:r>
                          <a:rPr lang="es-ES" sz="1400" b="0" i="1">
                            <a:solidFill>
                              <a:schemeClr val="accent1"/>
                            </a:solidFill>
                            <a:latin typeface="Cambria Math" panose="02040503050406030204" pitchFamily="18" charset="0"/>
                            <a:ea typeface="Cambria Math" panose="02040503050406030204" pitchFamily="18" charset="0"/>
                          </a:rPr>
                          <m:t>𝑖</m:t>
                        </m:r>
                      </m:sub>
                    </m:sSub>
                  </m:oMath>
                </a14:m>
                <a:r>
                  <a:rPr lang="en-GB" sz="1400" b="0" dirty="0">
                    <a:solidFill>
                      <a:schemeClr val="accent1"/>
                    </a:solidFill>
                    <a:latin typeface="Arial Rounded MT Bold" panose="020F0704030504030204" pitchFamily="34" charset="77"/>
                  </a:rPr>
                  <a:t> is “sampled” from </a:t>
                </a:r>
                <a14:m>
                  <m:oMath xmlns:m="http://schemas.openxmlformats.org/officeDocument/2006/math">
                    <m:d>
                      <m:dPr>
                        <m:begChr m:val="["/>
                        <m:ctrlPr>
                          <a:rPr lang="es-ES" sz="1400" b="0" i="1">
                            <a:solidFill>
                              <a:srgbClr val="0070C0"/>
                            </a:solidFill>
                            <a:latin typeface="Cambria Math" panose="02040503050406030204" pitchFamily="18" charset="0"/>
                            <a:ea typeface="Cambria Math" panose="02040503050406030204" pitchFamily="18" charset="0"/>
                          </a:rPr>
                        </m:ctrlPr>
                      </m:dPr>
                      <m:e>
                        <m:r>
                          <a:rPr lang="es-ES" sz="1400" b="0" i="1">
                            <a:solidFill>
                              <a:srgbClr val="0070C0"/>
                            </a:solidFill>
                            <a:latin typeface="Cambria Math" panose="02040503050406030204" pitchFamily="18" charset="0"/>
                            <a:ea typeface="Cambria Math" panose="02040503050406030204" pitchFamily="18" charset="0"/>
                          </a:rPr>
                          <m:t>−</m:t>
                        </m:r>
                        <m:r>
                          <a:rPr lang="es-ES" sz="1400" b="0" i="1">
                            <a:solidFill>
                              <a:srgbClr val="0070C0"/>
                            </a:solidFill>
                            <a:latin typeface="Cambria Math" panose="02040503050406030204" pitchFamily="18" charset="0"/>
                            <a:ea typeface="Cambria Math" panose="02040503050406030204" pitchFamily="18" charset="0"/>
                          </a:rPr>
                          <m:t>𝜋</m:t>
                        </m:r>
                        <m:r>
                          <a:rPr lang="es-ES" sz="1400" b="0" i="1">
                            <a:solidFill>
                              <a:srgbClr val="0070C0"/>
                            </a:solidFill>
                            <a:latin typeface="Cambria Math" panose="02040503050406030204" pitchFamily="18" charset="0"/>
                            <a:ea typeface="Cambria Math" panose="02040503050406030204" pitchFamily="18" charset="0"/>
                          </a:rPr>
                          <m:t>,</m:t>
                        </m:r>
                        <m:r>
                          <a:rPr lang="es-ES" sz="1400" b="0" i="1">
                            <a:solidFill>
                              <a:srgbClr val="0070C0"/>
                            </a:solidFill>
                            <a:latin typeface="Cambria Math" panose="02040503050406030204" pitchFamily="18" charset="0"/>
                            <a:ea typeface="Cambria Math" panose="02040503050406030204" pitchFamily="18" charset="0"/>
                          </a:rPr>
                          <m:t>𝜋</m:t>
                        </m:r>
                      </m:e>
                    </m:d>
                    <m:r>
                      <a:rPr lang="es-ES" sz="1400" b="0" i="1">
                        <a:solidFill>
                          <a:srgbClr val="0070C0"/>
                        </a:solidFill>
                        <a:latin typeface="Cambria Math" panose="02040503050406030204" pitchFamily="18" charset="0"/>
                        <a:ea typeface="Cambria Math" panose="02040503050406030204" pitchFamily="18" charset="0"/>
                      </a:rPr>
                      <m:t> </m:t>
                    </m:r>
                  </m:oMath>
                </a14:m>
                <a:r>
                  <a:rPr lang="en-GB" sz="1400" b="0" dirty="0">
                    <a:solidFill>
                      <a:schemeClr val="accent1"/>
                    </a:solidFill>
                    <a:latin typeface="Arial Rounded MT Bold" panose="020F0704030504030204" pitchFamily="34" charset="77"/>
                  </a:rPr>
                  <a:t>with equal probability across the Universe.</a:t>
                </a:r>
                <a:endParaRPr lang="en-ES" sz="1400" dirty="0"/>
              </a:p>
            </p:txBody>
          </p:sp>
        </mc:Choice>
        <mc:Fallback xmlns="">
          <p:sp>
            <p:nvSpPr>
              <p:cNvPr id="33" name="Rectangle 32">
                <a:extLst>
                  <a:ext uri="{FF2B5EF4-FFF2-40B4-BE49-F238E27FC236}">
                    <a16:creationId xmlns:a16="http://schemas.microsoft.com/office/drawing/2014/main" id="{CA47DC96-8F25-3846-ABB2-BC8E35DBC0E7}"/>
                  </a:ext>
                </a:extLst>
              </p:cNvPr>
              <p:cNvSpPr>
                <a:spLocks noRot="1" noChangeAspect="1" noMove="1" noResize="1" noEditPoints="1" noAdjustHandles="1" noChangeArrowheads="1" noChangeShapeType="1" noTextEdit="1"/>
              </p:cNvSpPr>
              <p:nvPr/>
            </p:nvSpPr>
            <p:spPr>
              <a:xfrm>
                <a:off x="9488998" y="4156185"/>
                <a:ext cx="2231210" cy="954107"/>
              </a:xfrm>
              <a:prstGeom prst="rect">
                <a:avLst/>
              </a:prstGeom>
              <a:blipFill>
                <a:blip r:embed="rId8"/>
                <a:stretch>
                  <a:fillRect l="-1130" t="-1316" b="-5263"/>
                </a:stretch>
              </a:blipFill>
            </p:spPr>
            <p:txBody>
              <a:bodyPr/>
              <a:lstStyle/>
              <a:p>
                <a:r>
                  <a:rPr lang="en-ES">
                    <a:noFill/>
                  </a:rPr>
                  <a:t> </a:t>
                </a:r>
              </a:p>
            </p:txBody>
          </p:sp>
        </mc:Fallback>
      </mc:AlternateContent>
      <p:sp>
        <p:nvSpPr>
          <p:cNvPr id="18" name="Rounded Rectangle 17">
            <a:extLst>
              <a:ext uri="{FF2B5EF4-FFF2-40B4-BE49-F238E27FC236}">
                <a16:creationId xmlns:a16="http://schemas.microsoft.com/office/drawing/2014/main" id="{D5FB1435-16B9-994B-B646-D3B02926A66C}"/>
              </a:ext>
            </a:extLst>
          </p:cNvPr>
          <p:cNvSpPr/>
          <p:nvPr/>
        </p:nvSpPr>
        <p:spPr>
          <a:xfrm>
            <a:off x="3239356" y="1772816"/>
            <a:ext cx="246513" cy="432048"/>
          </a:xfrm>
          <a:custGeom>
            <a:avLst/>
            <a:gdLst>
              <a:gd name="connsiteX0" fmla="*/ 0 w 246513"/>
              <a:gd name="connsiteY0" fmla="*/ 41086 h 432048"/>
              <a:gd name="connsiteX1" fmla="*/ 41086 w 246513"/>
              <a:gd name="connsiteY1" fmla="*/ 0 h 432048"/>
              <a:gd name="connsiteX2" fmla="*/ 205427 w 246513"/>
              <a:gd name="connsiteY2" fmla="*/ 0 h 432048"/>
              <a:gd name="connsiteX3" fmla="*/ 246513 w 246513"/>
              <a:gd name="connsiteY3" fmla="*/ 41086 h 432048"/>
              <a:gd name="connsiteX4" fmla="*/ 246513 w 246513"/>
              <a:gd name="connsiteY4" fmla="*/ 390962 h 432048"/>
              <a:gd name="connsiteX5" fmla="*/ 205427 w 246513"/>
              <a:gd name="connsiteY5" fmla="*/ 432048 h 432048"/>
              <a:gd name="connsiteX6" fmla="*/ 41086 w 246513"/>
              <a:gd name="connsiteY6" fmla="*/ 432048 h 432048"/>
              <a:gd name="connsiteX7" fmla="*/ 0 w 246513"/>
              <a:gd name="connsiteY7" fmla="*/ 390962 h 432048"/>
              <a:gd name="connsiteX8" fmla="*/ 0 w 246513"/>
              <a:gd name="connsiteY8" fmla="*/ 41086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513" h="432048" extrusionOk="0">
                <a:moveTo>
                  <a:pt x="0" y="41086"/>
                </a:moveTo>
                <a:cubicBezTo>
                  <a:pt x="2005" y="14620"/>
                  <a:pt x="18885" y="6032"/>
                  <a:pt x="41086" y="0"/>
                </a:cubicBezTo>
                <a:cubicBezTo>
                  <a:pt x="88859" y="-8474"/>
                  <a:pt x="146845" y="9655"/>
                  <a:pt x="205427" y="0"/>
                </a:cubicBezTo>
                <a:cubicBezTo>
                  <a:pt x="228733" y="-2535"/>
                  <a:pt x="240578" y="17448"/>
                  <a:pt x="246513" y="41086"/>
                </a:cubicBezTo>
                <a:cubicBezTo>
                  <a:pt x="281598" y="210946"/>
                  <a:pt x="227559" y="312977"/>
                  <a:pt x="246513" y="390962"/>
                </a:cubicBezTo>
                <a:cubicBezTo>
                  <a:pt x="246601" y="412776"/>
                  <a:pt x="225351" y="433410"/>
                  <a:pt x="205427" y="432048"/>
                </a:cubicBezTo>
                <a:cubicBezTo>
                  <a:pt x="128058" y="451698"/>
                  <a:pt x="96228" y="428858"/>
                  <a:pt x="41086" y="432048"/>
                </a:cubicBezTo>
                <a:cubicBezTo>
                  <a:pt x="24086" y="435645"/>
                  <a:pt x="2153" y="413885"/>
                  <a:pt x="0" y="390962"/>
                </a:cubicBezTo>
                <a:cubicBezTo>
                  <a:pt x="-15077" y="224365"/>
                  <a:pt x="34821" y="187232"/>
                  <a:pt x="0" y="41086"/>
                </a:cubicBezTo>
                <a:close/>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rgbClr val="00B050"/>
              </a:solidFill>
            </a:endParaRPr>
          </a:p>
        </p:txBody>
      </p:sp>
      <p:sp>
        <p:nvSpPr>
          <p:cNvPr id="19" name="Arc 18">
            <a:extLst>
              <a:ext uri="{FF2B5EF4-FFF2-40B4-BE49-F238E27FC236}">
                <a16:creationId xmlns:a16="http://schemas.microsoft.com/office/drawing/2014/main" id="{C2735338-A7EE-114E-A616-FAB3B2CB51E1}"/>
              </a:ext>
            </a:extLst>
          </p:cNvPr>
          <p:cNvSpPr/>
          <p:nvPr/>
        </p:nvSpPr>
        <p:spPr>
          <a:xfrm rot="14910803" flipH="1">
            <a:off x="2215734" y="-184994"/>
            <a:ext cx="1477604" cy="3229865"/>
          </a:xfrm>
          <a:custGeom>
            <a:avLst/>
            <a:gdLst>
              <a:gd name="connsiteX0" fmla="*/ 738802 w 1477604"/>
              <a:gd name="connsiteY0" fmla="*/ 0 h 3229865"/>
              <a:gd name="connsiteX1" fmla="*/ 1477604 w 1477604"/>
              <a:gd name="connsiteY1" fmla="*/ 1614933 h 3229865"/>
              <a:gd name="connsiteX2" fmla="*/ 1100815 w 1477604"/>
              <a:gd name="connsiteY2" fmla="*/ 1614933 h 3229865"/>
              <a:gd name="connsiteX3" fmla="*/ 738802 w 1477604"/>
              <a:gd name="connsiteY3" fmla="*/ 1614933 h 3229865"/>
              <a:gd name="connsiteX4" fmla="*/ 738802 w 1477604"/>
              <a:gd name="connsiteY4" fmla="*/ 1108921 h 3229865"/>
              <a:gd name="connsiteX5" fmla="*/ 738802 w 1477604"/>
              <a:gd name="connsiteY5" fmla="*/ 554460 h 3229865"/>
              <a:gd name="connsiteX6" fmla="*/ 738802 w 1477604"/>
              <a:gd name="connsiteY6" fmla="*/ 0 h 3229865"/>
              <a:gd name="connsiteX0" fmla="*/ 738802 w 1477604"/>
              <a:gd name="connsiteY0" fmla="*/ 0 h 3229865"/>
              <a:gd name="connsiteX1" fmla="*/ 1477604 w 1477604"/>
              <a:gd name="connsiteY1" fmla="*/ 1614933 h 3229865"/>
            </a:gdLst>
            <a:ahLst/>
            <a:cxnLst>
              <a:cxn ang="0">
                <a:pos x="connsiteX0" y="connsiteY0"/>
              </a:cxn>
              <a:cxn ang="0">
                <a:pos x="connsiteX1" y="connsiteY1"/>
              </a:cxn>
            </a:cxnLst>
            <a:rect l="l" t="t" r="r" b="b"/>
            <a:pathLst>
              <a:path w="1477604" h="3229865" stroke="0" extrusionOk="0">
                <a:moveTo>
                  <a:pt x="738802" y="0"/>
                </a:moveTo>
                <a:cubicBezTo>
                  <a:pt x="1205358" y="22043"/>
                  <a:pt x="1377135" y="583600"/>
                  <a:pt x="1477604" y="1614933"/>
                </a:cubicBezTo>
                <a:cubicBezTo>
                  <a:pt x="1349663" y="1615314"/>
                  <a:pt x="1253685" y="1603588"/>
                  <a:pt x="1100815" y="1614933"/>
                </a:cubicBezTo>
                <a:cubicBezTo>
                  <a:pt x="947945" y="1626278"/>
                  <a:pt x="889256" y="1597153"/>
                  <a:pt x="738802" y="1614933"/>
                </a:cubicBezTo>
                <a:cubicBezTo>
                  <a:pt x="722248" y="1491366"/>
                  <a:pt x="781809" y="1342038"/>
                  <a:pt x="738802" y="1108921"/>
                </a:cubicBezTo>
                <a:cubicBezTo>
                  <a:pt x="695795" y="875804"/>
                  <a:pt x="792714" y="754199"/>
                  <a:pt x="738802" y="554460"/>
                </a:cubicBezTo>
                <a:cubicBezTo>
                  <a:pt x="684890" y="354721"/>
                  <a:pt x="749396" y="150284"/>
                  <a:pt x="738802" y="0"/>
                </a:cubicBezTo>
                <a:close/>
              </a:path>
              <a:path w="1477604" h="3229865" fill="none" extrusionOk="0">
                <a:moveTo>
                  <a:pt x="738802" y="0"/>
                </a:moveTo>
                <a:cubicBezTo>
                  <a:pt x="1315533" y="147632"/>
                  <a:pt x="1445398" y="815860"/>
                  <a:pt x="1477604" y="1614933"/>
                </a:cubicBezTo>
              </a:path>
            </a:pathLst>
          </a:custGeom>
          <a:ln>
            <a:solidFill>
              <a:srgbClr val="00B050"/>
            </a:solidFill>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
        <p:nvSpPr>
          <p:cNvPr id="20" name="Rectangle 19">
            <a:extLst>
              <a:ext uri="{FF2B5EF4-FFF2-40B4-BE49-F238E27FC236}">
                <a16:creationId xmlns:a16="http://schemas.microsoft.com/office/drawing/2014/main" id="{12FB097B-5EF4-FE40-B49A-7703381CDB73}"/>
              </a:ext>
            </a:extLst>
          </p:cNvPr>
          <p:cNvSpPr/>
          <p:nvPr/>
        </p:nvSpPr>
        <p:spPr>
          <a:xfrm>
            <a:off x="285703" y="1772816"/>
            <a:ext cx="1201785" cy="461665"/>
          </a:xfrm>
          <a:prstGeom prst="rect">
            <a:avLst/>
          </a:prstGeom>
          <a:ln>
            <a:noFill/>
          </a:ln>
        </p:spPr>
        <p:txBody>
          <a:bodyPr wrap="square">
            <a:spAutoFit/>
          </a:bodyPr>
          <a:lstStyle/>
          <a:p>
            <a:pPr algn="r"/>
            <a:r>
              <a:rPr lang="en-US" sz="1200" b="0" dirty="0">
                <a:solidFill>
                  <a:srgbClr val="00B050"/>
                </a:solidFill>
                <a:latin typeface="Arial Rounded MT Bold" pitchFamily="34" charset="0"/>
              </a:rPr>
              <a:t>Hubble scale at inflation</a:t>
            </a:r>
            <a:endParaRPr lang="en-US" sz="1200" b="0" dirty="0">
              <a:solidFill>
                <a:srgbClr val="00B050"/>
              </a:solidFill>
            </a:endParaRPr>
          </a:p>
        </p:txBody>
      </p:sp>
      <p:pic>
        <p:nvPicPr>
          <p:cNvPr id="3" name="Picture 2">
            <a:extLst>
              <a:ext uri="{FF2B5EF4-FFF2-40B4-BE49-F238E27FC236}">
                <a16:creationId xmlns:a16="http://schemas.microsoft.com/office/drawing/2014/main" id="{44765DE8-CE91-D14A-9798-0B714893E0F0}"/>
              </a:ext>
            </a:extLst>
          </p:cNvPr>
          <p:cNvPicPr>
            <a:picLocks noChangeAspect="1"/>
          </p:cNvPicPr>
          <p:nvPr/>
        </p:nvPicPr>
        <p:blipFill>
          <a:blip r:embed="rId9"/>
          <a:stretch>
            <a:fillRect/>
          </a:stretch>
        </p:blipFill>
        <p:spPr>
          <a:xfrm>
            <a:off x="9253243" y="6021288"/>
            <a:ext cx="2171349" cy="252483"/>
          </a:xfrm>
          <a:prstGeom prst="rect">
            <a:avLst/>
          </a:prstGeom>
        </p:spPr>
      </p:pic>
      <p:sp>
        <p:nvSpPr>
          <p:cNvPr id="8" name="Rectangle 7">
            <a:extLst>
              <a:ext uri="{FF2B5EF4-FFF2-40B4-BE49-F238E27FC236}">
                <a16:creationId xmlns:a16="http://schemas.microsoft.com/office/drawing/2014/main" id="{40EFFEA5-8EAD-534C-9EA0-CEAE6E9F919E}"/>
              </a:ext>
            </a:extLst>
          </p:cNvPr>
          <p:cNvSpPr/>
          <p:nvPr/>
        </p:nvSpPr>
        <p:spPr>
          <a:xfrm>
            <a:off x="9192344" y="5805264"/>
            <a:ext cx="2762295" cy="261610"/>
          </a:xfrm>
          <a:prstGeom prst="rect">
            <a:avLst/>
          </a:prstGeom>
        </p:spPr>
        <p:txBody>
          <a:bodyPr wrap="none">
            <a:spAutoFit/>
          </a:bodyPr>
          <a:lstStyle/>
          <a:p>
            <a:r>
              <a:rPr lang="en-GB" sz="1100" b="0" dirty="0">
                <a:solidFill>
                  <a:schemeClr val="accent1"/>
                </a:solidFill>
                <a:latin typeface="Arial Rounded MT Bold" panose="020F0704030504030204" pitchFamily="34" charset="77"/>
              </a:rPr>
              <a:t>typical size of single patch nowadays:</a:t>
            </a:r>
            <a:endParaRPr lang="en-ES" sz="1100" dirty="0"/>
          </a:p>
        </p:txBody>
      </p:sp>
    </p:spTree>
    <p:extLst>
      <p:ext uri="{BB962C8B-B14F-4D97-AF65-F5344CB8AC3E}">
        <p14:creationId xmlns:p14="http://schemas.microsoft.com/office/powerpoint/2010/main" val="3311868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down)">
                                      <p:cBhvr>
                                        <p:cTn id="21" dur="500"/>
                                        <p:tgtEl>
                                          <p:spTgt spid="33"/>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C9F13E7-615B-4C4A-AB3E-911DA100A46C}"/>
              </a:ext>
            </a:extLst>
          </p:cNvPr>
          <p:cNvPicPr>
            <a:picLocks noChangeAspect="1"/>
          </p:cNvPicPr>
          <p:nvPr/>
        </p:nvPicPr>
        <p:blipFill>
          <a:blip r:embed="rId2"/>
          <a:stretch>
            <a:fillRect/>
          </a:stretch>
        </p:blipFill>
        <p:spPr>
          <a:xfrm>
            <a:off x="2502844" y="1421118"/>
            <a:ext cx="2709166" cy="2439397"/>
          </a:xfrm>
          <a:prstGeom prst="rect">
            <a:avLst/>
          </a:prstGeom>
        </p:spPr>
      </p:pic>
      <p:pic>
        <p:nvPicPr>
          <p:cNvPr id="23" name="Picture 22">
            <a:extLst>
              <a:ext uri="{FF2B5EF4-FFF2-40B4-BE49-F238E27FC236}">
                <a16:creationId xmlns:a16="http://schemas.microsoft.com/office/drawing/2014/main" id="{51E24F11-E1F7-4847-A494-4448427E9FBE}"/>
              </a:ext>
            </a:extLst>
          </p:cNvPr>
          <p:cNvPicPr>
            <a:picLocks noChangeAspect="1"/>
          </p:cNvPicPr>
          <p:nvPr/>
        </p:nvPicPr>
        <p:blipFill>
          <a:blip r:embed="rId2"/>
          <a:stretch>
            <a:fillRect/>
          </a:stretch>
        </p:blipFill>
        <p:spPr>
          <a:xfrm>
            <a:off x="5955972" y="3891251"/>
            <a:ext cx="2709166" cy="2439397"/>
          </a:xfrm>
          <a:prstGeom prst="rect">
            <a:avLst/>
          </a:prstGeom>
        </p:spPr>
      </p:pic>
      <p:sp>
        <p:nvSpPr>
          <p:cNvPr id="9" name="Oval 8">
            <a:extLst>
              <a:ext uri="{FF2B5EF4-FFF2-40B4-BE49-F238E27FC236}">
                <a16:creationId xmlns:a16="http://schemas.microsoft.com/office/drawing/2014/main" id="{E1A6FC5A-4FDF-2048-ABD1-2B361B818C00}"/>
              </a:ext>
            </a:extLst>
          </p:cNvPr>
          <p:cNvSpPr/>
          <p:nvPr/>
        </p:nvSpPr>
        <p:spPr>
          <a:xfrm rot="20610129">
            <a:off x="3434862" y="2487086"/>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5" name="Oval 44">
            <a:extLst>
              <a:ext uri="{FF2B5EF4-FFF2-40B4-BE49-F238E27FC236}">
                <a16:creationId xmlns:a16="http://schemas.microsoft.com/office/drawing/2014/main" id="{88F40048-796D-C847-B6B8-145140930032}"/>
              </a:ext>
            </a:extLst>
          </p:cNvPr>
          <p:cNvSpPr/>
          <p:nvPr/>
        </p:nvSpPr>
        <p:spPr>
          <a:xfrm rot="20610129">
            <a:off x="6861033" y="4947001"/>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 name="Título 1"/>
          <p:cNvSpPr>
            <a:spLocks noGrp="1"/>
          </p:cNvSpPr>
          <p:nvPr>
            <p:ph type="title"/>
          </p:nvPr>
        </p:nvSpPr>
        <p:spPr/>
        <p:txBody>
          <a:bodyPr/>
          <a:lstStyle/>
          <a:p>
            <a:r>
              <a:rPr lang="en-US" dirty="0"/>
              <a:t>Topological defects</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33</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E22B6C7-F362-104E-B7B5-C26AC791C47B}"/>
                  </a:ext>
                </a:extLst>
              </p:cNvPr>
              <p:cNvSpPr txBox="1"/>
              <p:nvPr/>
            </p:nvSpPr>
            <p:spPr>
              <a:xfrm>
                <a:off x="1100044" y="2447591"/>
                <a:ext cx="1486689" cy="290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ES" i="1">
                          <a:latin typeface="Cambria Math" panose="02040503050406030204" pitchFamily="18" charset="0"/>
                          <a:ea typeface="Cambria Math" panose="02040503050406030204" pitchFamily="18" charset="0"/>
                        </a:rPr>
                        <m:t>𝜽</m:t>
                      </m:r>
                      <m:d>
                        <m:dPr>
                          <m:ctrlPr>
                            <a:rPr lang="es-ES" b="1" i="1" smtClean="0">
                              <a:latin typeface="Cambria Math" panose="02040503050406030204" pitchFamily="18" charset="0"/>
                            </a:rPr>
                          </m:ctrlPr>
                        </m:dPr>
                        <m:e>
                          <m:sSub>
                            <m:sSubPr>
                              <m:ctrlPr>
                                <a:rPr lang="es-ES" b="1" i="1" smtClean="0">
                                  <a:latin typeface="Cambria Math" panose="02040503050406030204" pitchFamily="18" charset="0"/>
                                </a:rPr>
                              </m:ctrlPr>
                            </m:sSubPr>
                            <m:e>
                              <m:r>
                                <a:rPr lang="es-ES" b="1" i="1" smtClean="0">
                                  <a:latin typeface="Cambria Math" panose="02040503050406030204" pitchFamily="18" charset="0"/>
                                </a:rPr>
                                <m:t>𝒙</m:t>
                              </m:r>
                            </m:e>
                            <m:sub>
                              <m:r>
                                <a:rPr lang="es-ES" b="1" i="1" smtClean="0">
                                  <a:latin typeface="Cambria Math" panose="02040503050406030204" pitchFamily="18" charset="0"/>
                                </a:rPr>
                                <m:t>𝟏</m:t>
                              </m:r>
                            </m:sub>
                          </m:sSub>
                        </m:e>
                      </m:d>
                      <m:r>
                        <a:rPr lang="es-ES" b="1" i="1" smtClean="0">
                          <a:latin typeface="Cambria Math" panose="02040503050406030204" pitchFamily="18" charset="0"/>
                        </a:rPr>
                        <m:t>=</m:t>
                      </m:r>
                      <m:sSub>
                        <m:sSubPr>
                          <m:ctrlPr>
                            <a:rPr lang="en-ES" i="1">
                              <a:latin typeface="Cambria Math" panose="02040503050406030204" pitchFamily="18" charset="0"/>
                            </a:rPr>
                          </m:ctrlPr>
                        </m:sSubPr>
                        <m:e>
                          <m:r>
                            <a:rPr lang="en-ES" i="1">
                              <a:latin typeface="Cambria Math" panose="02040503050406030204" pitchFamily="18" charset="0"/>
                              <a:ea typeface="Cambria Math" panose="02040503050406030204" pitchFamily="18" charset="0"/>
                            </a:rPr>
                            <m:t>𝜽</m:t>
                          </m:r>
                        </m:e>
                        <m:sub>
                          <m:r>
                            <m:rPr>
                              <m:nor/>
                            </m:rPr>
                            <a:rPr lang="es-ES" b="1" i="0" smtClean="0">
                              <a:latin typeface="Cambria Math" panose="02040503050406030204" pitchFamily="18" charset="0"/>
                            </a:rPr>
                            <m:t>min</m:t>
                          </m:r>
                        </m:sub>
                      </m:sSub>
                    </m:oMath>
                  </m:oMathPara>
                </a14:m>
                <a:endParaRPr lang="en-ES" dirty="0"/>
              </a:p>
            </p:txBody>
          </p:sp>
        </mc:Choice>
        <mc:Fallback xmlns="">
          <p:sp>
            <p:nvSpPr>
              <p:cNvPr id="10" name="TextBox 9">
                <a:extLst>
                  <a:ext uri="{FF2B5EF4-FFF2-40B4-BE49-F238E27FC236}">
                    <a16:creationId xmlns:a16="http://schemas.microsoft.com/office/drawing/2014/main" id="{6E22B6C7-F362-104E-B7B5-C26AC791C47B}"/>
                  </a:ext>
                </a:extLst>
              </p:cNvPr>
              <p:cNvSpPr txBox="1">
                <a:spLocks noRot="1" noChangeAspect="1" noMove="1" noResize="1" noEditPoints="1" noAdjustHandles="1" noChangeArrowheads="1" noChangeShapeType="1" noTextEdit="1"/>
              </p:cNvSpPr>
              <p:nvPr/>
            </p:nvSpPr>
            <p:spPr>
              <a:xfrm>
                <a:off x="1100044" y="2447591"/>
                <a:ext cx="1486689" cy="290272"/>
              </a:xfrm>
              <a:prstGeom prst="rect">
                <a:avLst/>
              </a:prstGeom>
              <a:blipFill>
                <a:blip r:embed="rId3"/>
                <a:stretch>
                  <a:fillRect l="-2542" r="-1695" b="-25000"/>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A78D4C0-0A15-B643-8884-5BF87C90513D}"/>
                  </a:ext>
                </a:extLst>
              </p:cNvPr>
              <p:cNvSpPr txBox="1"/>
              <p:nvPr/>
            </p:nvSpPr>
            <p:spPr>
              <a:xfrm>
                <a:off x="8725067" y="5268247"/>
                <a:ext cx="1537985" cy="2902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ES" i="1">
                          <a:latin typeface="Cambria Math" panose="02040503050406030204" pitchFamily="18" charset="0"/>
                          <a:ea typeface="Cambria Math" panose="02040503050406030204" pitchFamily="18" charset="0"/>
                        </a:rPr>
                        <m:t>𝜽</m:t>
                      </m:r>
                      <m:d>
                        <m:dPr>
                          <m:ctrlPr>
                            <a:rPr lang="es-ES" b="1" i="1" smtClean="0">
                              <a:latin typeface="Cambria Math" panose="02040503050406030204" pitchFamily="18" charset="0"/>
                            </a:rPr>
                          </m:ctrlPr>
                        </m:dPr>
                        <m:e>
                          <m:sSub>
                            <m:sSubPr>
                              <m:ctrlPr>
                                <a:rPr lang="es-ES" b="1" i="1" smtClean="0">
                                  <a:latin typeface="Cambria Math" panose="02040503050406030204" pitchFamily="18" charset="0"/>
                                </a:rPr>
                              </m:ctrlPr>
                            </m:sSubPr>
                            <m:e>
                              <m:r>
                                <a:rPr lang="es-ES" b="1" i="1" smtClean="0">
                                  <a:latin typeface="Cambria Math" panose="02040503050406030204" pitchFamily="18" charset="0"/>
                                </a:rPr>
                                <m:t>𝒙</m:t>
                              </m:r>
                            </m:e>
                            <m:sub>
                              <m:r>
                                <a:rPr lang="es-ES" b="1" i="1" smtClean="0">
                                  <a:latin typeface="Cambria Math" panose="02040503050406030204" pitchFamily="18" charset="0"/>
                                </a:rPr>
                                <m:t>𝟑</m:t>
                              </m:r>
                            </m:sub>
                          </m:sSub>
                        </m:e>
                      </m:d>
                      <m:r>
                        <a:rPr lang="es-ES" b="1" i="1" smtClean="0">
                          <a:latin typeface="Cambria Math" panose="02040503050406030204" pitchFamily="18" charset="0"/>
                        </a:rPr>
                        <m:t>=</m:t>
                      </m:r>
                      <m:sSub>
                        <m:sSubPr>
                          <m:ctrlPr>
                            <a:rPr lang="en-ES" i="1">
                              <a:latin typeface="Cambria Math" panose="02040503050406030204" pitchFamily="18" charset="0"/>
                            </a:rPr>
                          </m:ctrlPr>
                        </m:sSubPr>
                        <m:e>
                          <m:r>
                            <a:rPr lang="en-ES" i="1">
                              <a:latin typeface="Cambria Math" panose="02040503050406030204" pitchFamily="18" charset="0"/>
                              <a:ea typeface="Cambria Math" panose="02040503050406030204" pitchFamily="18" charset="0"/>
                            </a:rPr>
                            <m:t>𝜽</m:t>
                          </m:r>
                        </m:e>
                        <m:sub>
                          <m:r>
                            <m:rPr>
                              <m:nor/>
                            </m:rPr>
                            <a:rPr lang="es-ES">
                              <a:latin typeface="Cambria Math" panose="02040503050406030204" pitchFamily="18" charset="0"/>
                            </a:rPr>
                            <m:t>min</m:t>
                          </m:r>
                        </m:sub>
                      </m:sSub>
                    </m:oMath>
                  </m:oMathPara>
                </a14:m>
                <a:endParaRPr lang="en-ES" dirty="0"/>
              </a:p>
            </p:txBody>
          </p:sp>
        </mc:Choice>
        <mc:Fallback xmlns="">
          <p:sp>
            <p:nvSpPr>
              <p:cNvPr id="46" name="TextBox 45">
                <a:extLst>
                  <a:ext uri="{FF2B5EF4-FFF2-40B4-BE49-F238E27FC236}">
                    <a16:creationId xmlns:a16="http://schemas.microsoft.com/office/drawing/2014/main" id="{2A78D4C0-0A15-B643-8884-5BF87C90513D}"/>
                  </a:ext>
                </a:extLst>
              </p:cNvPr>
              <p:cNvSpPr txBox="1">
                <a:spLocks noRot="1" noChangeAspect="1" noMove="1" noResize="1" noEditPoints="1" noAdjustHandles="1" noChangeArrowheads="1" noChangeShapeType="1" noTextEdit="1"/>
              </p:cNvSpPr>
              <p:nvPr/>
            </p:nvSpPr>
            <p:spPr>
              <a:xfrm>
                <a:off x="8725067" y="5268247"/>
                <a:ext cx="1537985" cy="290272"/>
              </a:xfrm>
              <a:prstGeom prst="rect">
                <a:avLst/>
              </a:prstGeom>
              <a:blipFill>
                <a:blip r:embed="rId4"/>
                <a:stretch>
                  <a:fillRect l="-813" b="-25000"/>
                </a:stretch>
              </a:blipFill>
            </p:spPr>
            <p:txBody>
              <a:bodyPr/>
              <a:lstStyle/>
              <a:p>
                <a:r>
                  <a:rPr lang="en-ES">
                    <a:noFill/>
                  </a:rPr>
                  <a:t> </a:t>
                </a:r>
              </a:p>
            </p:txBody>
          </p:sp>
        </mc:Fallback>
      </mc:AlternateContent>
      <p:sp>
        <p:nvSpPr>
          <p:cNvPr id="12" name="Oval 11">
            <a:extLst>
              <a:ext uri="{FF2B5EF4-FFF2-40B4-BE49-F238E27FC236}">
                <a16:creationId xmlns:a16="http://schemas.microsoft.com/office/drawing/2014/main" id="{1474D73E-3936-0E4B-A2F2-D265E4A1F120}"/>
              </a:ext>
            </a:extLst>
          </p:cNvPr>
          <p:cNvSpPr/>
          <p:nvPr/>
        </p:nvSpPr>
        <p:spPr>
          <a:xfrm>
            <a:off x="3599224" y="2586090"/>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15" name="Grupo 14"/>
          <p:cNvGrpSpPr/>
          <p:nvPr/>
        </p:nvGrpSpPr>
        <p:grpSpPr>
          <a:xfrm>
            <a:off x="741902" y="2710745"/>
            <a:ext cx="6820052" cy="3563826"/>
            <a:chOff x="741902" y="2710745"/>
            <a:chExt cx="6820052" cy="3563826"/>
          </a:xfrm>
        </p:grpSpPr>
        <p:sp>
          <p:nvSpPr>
            <p:cNvPr id="44" name="Oval 43">
              <a:extLst>
                <a:ext uri="{FF2B5EF4-FFF2-40B4-BE49-F238E27FC236}">
                  <a16:creationId xmlns:a16="http://schemas.microsoft.com/office/drawing/2014/main" id="{D72D1AB7-6FD1-DD49-9B9D-5177F3D0F637}"/>
                </a:ext>
              </a:extLst>
            </p:cNvPr>
            <p:cNvSpPr/>
            <p:nvPr/>
          </p:nvSpPr>
          <p:spPr>
            <a:xfrm rot="20610129">
              <a:off x="3815548" y="2760410"/>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14" name="Grupo 13"/>
            <p:cNvGrpSpPr/>
            <p:nvPr/>
          </p:nvGrpSpPr>
          <p:grpSpPr>
            <a:xfrm>
              <a:off x="741902" y="2710745"/>
              <a:ext cx="6820052" cy="3563826"/>
              <a:chOff x="741902" y="2710745"/>
              <a:chExt cx="6820052" cy="3563826"/>
            </a:xfrm>
          </p:grpSpPr>
          <p:sp>
            <p:nvSpPr>
              <p:cNvPr id="43" name="Oval 42">
                <a:extLst>
                  <a:ext uri="{FF2B5EF4-FFF2-40B4-BE49-F238E27FC236}">
                    <a16:creationId xmlns:a16="http://schemas.microsoft.com/office/drawing/2014/main" id="{B4A22CBD-16AD-7246-90EB-75BD02BECCA3}"/>
                  </a:ext>
                </a:extLst>
              </p:cNvPr>
              <p:cNvSpPr/>
              <p:nvPr/>
            </p:nvSpPr>
            <p:spPr>
              <a:xfrm rot="20610129">
                <a:off x="6480350" y="4673678"/>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13" name="Grupo 12"/>
              <p:cNvGrpSpPr/>
              <p:nvPr/>
            </p:nvGrpSpPr>
            <p:grpSpPr>
              <a:xfrm>
                <a:off x="741902" y="2710745"/>
                <a:ext cx="6439366" cy="3563826"/>
                <a:chOff x="741902" y="2710745"/>
                <a:chExt cx="6439366" cy="3563826"/>
              </a:xfrm>
            </p:grpSpPr>
            <p:sp>
              <p:nvSpPr>
                <p:cNvPr id="36" name="Oval 35">
                  <a:extLst>
                    <a:ext uri="{FF2B5EF4-FFF2-40B4-BE49-F238E27FC236}">
                      <a16:creationId xmlns:a16="http://schemas.microsoft.com/office/drawing/2014/main" id="{F3E02478-8B61-4E45-B75E-348188BAFB12}"/>
                    </a:ext>
                  </a:extLst>
                </p:cNvPr>
                <p:cNvSpPr/>
                <p:nvPr/>
              </p:nvSpPr>
              <p:spPr>
                <a:xfrm rot="20610129">
                  <a:off x="6099664" y="4400354"/>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2" name="Oval 41">
                  <a:extLst>
                    <a:ext uri="{FF2B5EF4-FFF2-40B4-BE49-F238E27FC236}">
                      <a16:creationId xmlns:a16="http://schemas.microsoft.com/office/drawing/2014/main" id="{C2E3C184-ED50-9241-BFE9-72730326FDC4}"/>
                    </a:ext>
                  </a:extLst>
                </p:cNvPr>
                <p:cNvSpPr/>
                <p:nvPr/>
              </p:nvSpPr>
              <p:spPr>
                <a:xfrm rot="20610129">
                  <a:off x="5718978" y="4127030"/>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8" name="Grupo 7"/>
                <p:cNvGrpSpPr/>
                <p:nvPr/>
              </p:nvGrpSpPr>
              <p:grpSpPr>
                <a:xfrm>
                  <a:off x="741902" y="2710745"/>
                  <a:ext cx="5817698" cy="3563826"/>
                  <a:chOff x="741902" y="2710745"/>
                  <a:chExt cx="5817698" cy="3563826"/>
                </a:xfrm>
              </p:grpSpPr>
              <p:pic>
                <p:nvPicPr>
                  <p:cNvPr id="59" name="Picture 58">
                    <a:extLst>
                      <a:ext uri="{FF2B5EF4-FFF2-40B4-BE49-F238E27FC236}">
                        <a16:creationId xmlns:a16="http://schemas.microsoft.com/office/drawing/2014/main" id="{0629B06D-6362-6C4D-BFBC-0FF97E7C18EE}"/>
                      </a:ext>
                    </a:extLst>
                  </p:cNvPr>
                  <p:cNvPicPr>
                    <a:picLocks noChangeAspect="1"/>
                  </p:cNvPicPr>
                  <p:nvPr/>
                </p:nvPicPr>
                <p:blipFill>
                  <a:blip r:embed="rId2">
                    <a:alphaModFix amt="48000"/>
                  </a:blip>
                  <a:stretch>
                    <a:fillRect/>
                  </a:stretch>
                </p:blipFill>
                <p:spPr>
                  <a:xfrm>
                    <a:off x="2091119" y="3819511"/>
                    <a:ext cx="2726562" cy="2455060"/>
                  </a:xfrm>
                  <a:prstGeom prst="rect">
                    <a:avLst/>
                  </a:prstGeom>
                </p:spPr>
              </p:pic>
              <p:sp>
                <p:nvSpPr>
                  <p:cNvPr id="37" name="Oval 36">
                    <a:extLst>
                      <a:ext uri="{FF2B5EF4-FFF2-40B4-BE49-F238E27FC236}">
                        <a16:creationId xmlns:a16="http://schemas.microsoft.com/office/drawing/2014/main" id="{180273D1-D16B-6E45-8456-B219A6CC724D}"/>
                      </a:ext>
                    </a:extLst>
                  </p:cNvPr>
                  <p:cNvSpPr/>
                  <p:nvPr/>
                </p:nvSpPr>
                <p:spPr>
                  <a:xfrm rot="20610129">
                    <a:off x="4196234" y="3033734"/>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8" name="Oval 37">
                    <a:extLst>
                      <a:ext uri="{FF2B5EF4-FFF2-40B4-BE49-F238E27FC236}">
                        <a16:creationId xmlns:a16="http://schemas.microsoft.com/office/drawing/2014/main" id="{B0F11636-38AA-D24F-9DAA-E58849F6F8D9}"/>
                      </a:ext>
                    </a:extLst>
                  </p:cNvPr>
                  <p:cNvSpPr/>
                  <p:nvPr/>
                </p:nvSpPr>
                <p:spPr>
                  <a:xfrm rot="20610129">
                    <a:off x="4576920" y="3307058"/>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9" name="Oval 48">
                    <a:extLst>
                      <a:ext uri="{FF2B5EF4-FFF2-40B4-BE49-F238E27FC236}">
                        <a16:creationId xmlns:a16="http://schemas.microsoft.com/office/drawing/2014/main" id="{43DA1276-A1AC-7F4A-9EDA-A4A5317DDDCB}"/>
                      </a:ext>
                    </a:extLst>
                  </p:cNvPr>
                  <p:cNvSpPr/>
                  <p:nvPr/>
                </p:nvSpPr>
                <p:spPr>
                  <a:xfrm>
                    <a:off x="5108450" y="3085651"/>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0" name="Oval 49">
                    <a:extLst>
                      <a:ext uri="{FF2B5EF4-FFF2-40B4-BE49-F238E27FC236}">
                        <a16:creationId xmlns:a16="http://schemas.microsoft.com/office/drawing/2014/main" id="{CD19AA9A-BB2E-9E46-B114-DF10F40C6CD7}"/>
                      </a:ext>
                    </a:extLst>
                  </p:cNvPr>
                  <p:cNvSpPr/>
                  <p:nvPr/>
                </p:nvSpPr>
                <p:spPr>
                  <a:xfrm rot="20610129">
                    <a:off x="4957606" y="3580382"/>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1" name="Oval 50">
                    <a:extLst>
                      <a:ext uri="{FF2B5EF4-FFF2-40B4-BE49-F238E27FC236}">
                        <a16:creationId xmlns:a16="http://schemas.microsoft.com/office/drawing/2014/main" id="{B8094BB5-8500-DF4E-BA73-A69295080461}"/>
                      </a:ext>
                    </a:extLst>
                  </p:cNvPr>
                  <p:cNvSpPr/>
                  <p:nvPr/>
                </p:nvSpPr>
                <p:spPr>
                  <a:xfrm rot="20610129">
                    <a:off x="5338292" y="3853706"/>
                    <a:ext cx="1081604" cy="746726"/>
                  </a:xfrm>
                  <a:prstGeom prst="ellipse">
                    <a:avLst/>
                  </a:prstGeom>
                  <a:noFill/>
                  <a:ln>
                    <a:solidFill>
                      <a:schemeClr val="bg1">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2" name="Oval 51">
                    <a:extLst>
                      <a:ext uri="{FF2B5EF4-FFF2-40B4-BE49-F238E27FC236}">
                        <a16:creationId xmlns:a16="http://schemas.microsoft.com/office/drawing/2014/main" id="{387B2AF4-2192-2441-A9AD-90A1F48BE240}"/>
                      </a:ext>
                    </a:extLst>
                  </p:cNvPr>
                  <p:cNvSpPr/>
                  <p:nvPr/>
                </p:nvSpPr>
                <p:spPr>
                  <a:xfrm>
                    <a:off x="5850141" y="4095747"/>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3" name="Oval 52">
                    <a:extLst>
                      <a:ext uri="{FF2B5EF4-FFF2-40B4-BE49-F238E27FC236}">
                        <a16:creationId xmlns:a16="http://schemas.microsoft.com/office/drawing/2014/main" id="{66CCBAE3-D27A-274E-86B4-CAC6E43AD347}"/>
                      </a:ext>
                    </a:extLst>
                  </p:cNvPr>
                  <p:cNvSpPr/>
                  <p:nvPr/>
                </p:nvSpPr>
                <p:spPr>
                  <a:xfrm>
                    <a:off x="6221471" y="5034503"/>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5" name="Oval 54">
                    <a:extLst>
                      <a:ext uri="{FF2B5EF4-FFF2-40B4-BE49-F238E27FC236}">
                        <a16:creationId xmlns:a16="http://schemas.microsoft.com/office/drawing/2014/main" id="{E88E1196-B614-FA43-A6A7-53207316F465}"/>
                      </a:ext>
                    </a:extLst>
                  </p:cNvPr>
                  <p:cNvSpPr/>
                  <p:nvPr/>
                </p:nvSpPr>
                <p:spPr>
                  <a:xfrm>
                    <a:off x="4519684" y="2710745"/>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6" name="Oval 55">
                    <a:extLst>
                      <a:ext uri="{FF2B5EF4-FFF2-40B4-BE49-F238E27FC236}">
                        <a16:creationId xmlns:a16="http://schemas.microsoft.com/office/drawing/2014/main" id="{9D5B8ED0-88D2-A642-804B-86CFF081720C}"/>
                      </a:ext>
                    </a:extLst>
                  </p:cNvPr>
                  <p:cNvSpPr/>
                  <p:nvPr/>
                </p:nvSpPr>
                <p:spPr>
                  <a:xfrm>
                    <a:off x="5560392" y="3620789"/>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7" name="Oval 56">
                    <a:extLst>
                      <a:ext uri="{FF2B5EF4-FFF2-40B4-BE49-F238E27FC236}">
                        <a16:creationId xmlns:a16="http://schemas.microsoft.com/office/drawing/2014/main" id="{ACF05605-EA9A-EF4C-AA8F-777C600F4B60}"/>
                      </a:ext>
                    </a:extLst>
                  </p:cNvPr>
                  <p:cNvSpPr/>
                  <p:nvPr/>
                </p:nvSpPr>
                <p:spPr>
                  <a:xfrm>
                    <a:off x="6136456" y="4844925"/>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58" name="Oval 57">
                    <a:extLst>
                      <a:ext uri="{FF2B5EF4-FFF2-40B4-BE49-F238E27FC236}">
                        <a16:creationId xmlns:a16="http://schemas.microsoft.com/office/drawing/2014/main" id="{B2EE37C5-61AE-684B-AF9F-A5B73209B9C2}"/>
                      </a:ext>
                    </a:extLst>
                  </p:cNvPr>
                  <p:cNvSpPr/>
                  <p:nvPr/>
                </p:nvSpPr>
                <p:spPr>
                  <a:xfrm>
                    <a:off x="6456040" y="5132957"/>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60" name="Oval 59">
                    <a:extLst>
                      <a:ext uri="{FF2B5EF4-FFF2-40B4-BE49-F238E27FC236}">
                        <a16:creationId xmlns:a16="http://schemas.microsoft.com/office/drawing/2014/main" id="{BB0F707F-24F1-4242-A54C-A163BC539846}"/>
                      </a:ext>
                    </a:extLst>
                  </p:cNvPr>
                  <p:cNvSpPr/>
                  <p:nvPr/>
                </p:nvSpPr>
                <p:spPr>
                  <a:xfrm>
                    <a:off x="3995567" y="5253018"/>
                    <a:ext cx="104224" cy="9686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A59E9FC7-5CB3-364D-905F-50D327B7550E}"/>
                          </a:ext>
                        </a:extLst>
                      </p:cNvPr>
                      <p:cNvSpPr txBox="1"/>
                      <p:nvPr/>
                    </p:nvSpPr>
                    <p:spPr>
                      <a:xfrm>
                        <a:off x="741902" y="5091256"/>
                        <a:ext cx="1580128" cy="27877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ES" i="1">
                                  <a:latin typeface="Cambria Math" panose="02040503050406030204" pitchFamily="18" charset="0"/>
                                  <a:ea typeface="Cambria Math" panose="02040503050406030204" pitchFamily="18" charset="0"/>
                                </a:rPr>
                                <m:t>𝜽</m:t>
                              </m:r>
                              <m:d>
                                <m:dPr>
                                  <m:ctrlPr>
                                    <a:rPr lang="es-ES" b="1" i="1" smtClean="0">
                                      <a:latin typeface="Cambria Math" panose="02040503050406030204" pitchFamily="18" charset="0"/>
                                    </a:rPr>
                                  </m:ctrlPr>
                                </m:dPr>
                                <m:e>
                                  <m:sSub>
                                    <m:sSubPr>
                                      <m:ctrlPr>
                                        <a:rPr lang="es-ES" b="1" i="1" smtClean="0">
                                          <a:latin typeface="Cambria Math" panose="02040503050406030204" pitchFamily="18" charset="0"/>
                                        </a:rPr>
                                      </m:ctrlPr>
                                    </m:sSubPr>
                                    <m:e>
                                      <m:r>
                                        <a:rPr lang="es-ES" b="1" i="1" smtClean="0">
                                          <a:latin typeface="Cambria Math" panose="02040503050406030204" pitchFamily="18" charset="0"/>
                                        </a:rPr>
                                        <m:t>𝒙</m:t>
                                      </m:r>
                                    </m:e>
                                    <m:sub>
                                      <m:r>
                                        <a:rPr lang="es-ES" b="1" i="1" smtClean="0">
                                          <a:latin typeface="Cambria Math" panose="02040503050406030204" pitchFamily="18" charset="0"/>
                                        </a:rPr>
                                        <m:t>𝟐</m:t>
                                      </m:r>
                                    </m:sub>
                                  </m:sSub>
                                </m:e>
                              </m:d>
                              <m:r>
                                <a:rPr lang="es-ES" b="1" i="1" smtClean="0">
                                  <a:latin typeface="Cambria Math" panose="02040503050406030204" pitchFamily="18" charset="0"/>
                                </a:rPr>
                                <m:t>=</m:t>
                              </m:r>
                              <m:sSub>
                                <m:sSubPr>
                                  <m:ctrlPr>
                                    <a:rPr lang="en-ES" i="1">
                                      <a:latin typeface="Cambria Math" panose="02040503050406030204" pitchFamily="18" charset="0"/>
                                    </a:rPr>
                                  </m:ctrlPr>
                                </m:sSubPr>
                                <m:e>
                                  <m:r>
                                    <a:rPr lang="en-ES" i="1">
                                      <a:latin typeface="Cambria Math" panose="02040503050406030204" pitchFamily="18" charset="0"/>
                                      <a:ea typeface="Cambria Math" panose="02040503050406030204" pitchFamily="18" charset="0"/>
                                    </a:rPr>
                                    <m:t>𝜽</m:t>
                                  </m:r>
                                </m:e>
                                <m:sub>
                                  <m:r>
                                    <m:rPr>
                                      <m:nor/>
                                    </m:rPr>
                                    <a:rPr lang="es-ES">
                                      <a:latin typeface="Cambria Math" panose="02040503050406030204" pitchFamily="18" charset="0"/>
                                    </a:rPr>
                                    <m:t>m</m:t>
                                  </m:r>
                                  <m:r>
                                    <m:rPr>
                                      <m:nor/>
                                    </m:rPr>
                                    <a:rPr lang="es-ES" b="1" i="0" smtClean="0">
                                      <a:latin typeface="Cambria Math" panose="02040503050406030204" pitchFamily="18" charset="0"/>
                                    </a:rPr>
                                    <m:t>ax</m:t>
                                  </m:r>
                                </m:sub>
                              </m:sSub>
                            </m:oMath>
                          </m:oMathPara>
                        </a14:m>
                        <a:endParaRPr lang="en-ES" dirty="0"/>
                      </a:p>
                    </p:txBody>
                  </p:sp>
                </mc:Choice>
                <mc:Fallback xmlns="">
                  <p:sp>
                    <p:nvSpPr>
                      <p:cNvPr id="61" name="TextBox 60">
                        <a:extLst>
                          <a:ext uri="{FF2B5EF4-FFF2-40B4-BE49-F238E27FC236}">
                            <a16:creationId xmlns:a16="http://schemas.microsoft.com/office/drawing/2014/main" id="{A59E9FC7-5CB3-364D-905F-50D327B7550E}"/>
                          </a:ext>
                        </a:extLst>
                      </p:cNvPr>
                      <p:cNvSpPr txBox="1">
                        <a:spLocks noRot="1" noChangeAspect="1" noMove="1" noResize="1" noEditPoints="1" noAdjustHandles="1" noChangeArrowheads="1" noChangeShapeType="1" noTextEdit="1"/>
                      </p:cNvSpPr>
                      <p:nvPr/>
                    </p:nvSpPr>
                    <p:spPr>
                      <a:xfrm>
                        <a:off x="741902" y="5091256"/>
                        <a:ext cx="1580128" cy="278776"/>
                      </a:xfrm>
                      <a:prstGeom prst="rect">
                        <a:avLst/>
                      </a:prstGeom>
                      <a:blipFill>
                        <a:blip r:embed="rId5"/>
                        <a:stretch>
                          <a:fillRect l="-772" b="-19565"/>
                        </a:stretch>
                      </a:blipFill>
                    </p:spPr>
                    <p:txBody>
                      <a:bodyPr/>
                      <a:lstStyle/>
                      <a:p>
                        <a:r>
                          <a:rPr lang="en-US">
                            <a:noFill/>
                          </a:rPr>
                          <a:t> </a:t>
                        </a:r>
                      </a:p>
                    </p:txBody>
                  </p:sp>
                </mc:Fallback>
              </mc:AlternateContent>
              <p:cxnSp>
                <p:nvCxnSpPr>
                  <p:cNvPr id="62" name="Straight Arrow Connector 61">
                    <a:extLst>
                      <a:ext uri="{FF2B5EF4-FFF2-40B4-BE49-F238E27FC236}">
                        <a16:creationId xmlns:a16="http://schemas.microsoft.com/office/drawing/2014/main" id="{7914B8B6-1328-4E4A-B625-7660B94E1798}"/>
                      </a:ext>
                    </a:extLst>
                  </p:cNvPr>
                  <p:cNvCxnSpPr>
                    <a:cxnSpLocks/>
                  </p:cNvCxnSpPr>
                  <p:nvPr/>
                </p:nvCxnSpPr>
                <p:spPr>
                  <a:xfrm flipH="1">
                    <a:off x="4672067" y="4460835"/>
                    <a:ext cx="585224" cy="4260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grpSp>
      <mc:AlternateContent xmlns:mc="http://schemas.openxmlformats.org/markup-compatibility/2006" xmlns:a14="http://schemas.microsoft.com/office/drawing/2010/main">
        <mc:Choice Requires="a14">
          <p:sp>
            <p:nvSpPr>
              <p:cNvPr id="63" name="2 Marcador de contenido">
                <a:extLst>
                  <a:ext uri="{FF2B5EF4-FFF2-40B4-BE49-F238E27FC236}">
                    <a16:creationId xmlns:a16="http://schemas.microsoft.com/office/drawing/2014/main" id="{8CA844A7-1C06-3040-B7B8-6958E82979B5}"/>
                  </a:ext>
                </a:extLst>
              </p:cNvPr>
              <p:cNvSpPr>
                <a:spLocks noGrp="1"/>
              </p:cNvSpPr>
              <p:nvPr>
                <p:ph idx="1"/>
              </p:nvPr>
            </p:nvSpPr>
            <p:spPr>
              <a:xfrm>
                <a:off x="6387655" y="1474990"/>
                <a:ext cx="5211370" cy="3070276"/>
              </a:xfrm>
            </p:spPr>
            <p:txBody>
              <a:bodyPr/>
              <a:lstStyle/>
              <a:p>
                <a:r>
                  <a:rPr lang="en-US" sz="2000" noProof="0" dirty="0">
                    <a:latin typeface="Arial Rounded MT Bold" pitchFamily="34" charset="0"/>
                  </a:rPr>
                  <a:t>The value of </a:t>
                </a:r>
                <a14:m>
                  <m:oMath xmlns:m="http://schemas.openxmlformats.org/officeDocument/2006/math">
                    <m:r>
                      <a:rPr lang="en-ES" sz="2000" i="1">
                        <a:latin typeface="Cambria Math" panose="02040503050406030204" pitchFamily="18" charset="0"/>
                        <a:ea typeface="Cambria Math" panose="02040503050406030204" pitchFamily="18" charset="0"/>
                      </a:rPr>
                      <m:t>𝜽</m:t>
                    </m:r>
                    <m:r>
                      <a:rPr lang="es-ES" sz="2000" b="0" i="1" smtClean="0">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ea typeface="Cambria Math" panose="02040503050406030204" pitchFamily="18" charset="0"/>
                      </a:rPr>
                      <m:t>𝑥</m:t>
                    </m:r>
                    <m:r>
                      <a:rPr lang="es-ES" sz="2000" b="0" i="1" smtClean="0">
                        <a:latin typeface="Cambria Math" panose="02040503050406030204" pitchFamily="18" charset="0"/>
                        <a:ea typeface="Cambria Math" panose="02040503050406030204" pitchFamily="18" charset="0"/>
                      </a:rPr>
                      <m:t>)</m:t>
                    </m:r>
                  </m:oMath>
                </a14:m>
                <a:r>
                  <a:rPr lang="en-US" sz="2000" noProof="0" dirty="0">
                    <a:latin typeface="Arial Rounded MT Bold" pitchFamily="34" charset="0"/>
                  </a:rPr>
                  <a:t> smoothly connects between different patches. </a:t>
                </a:r>
              </a:p>
              <a:p>
                <a:r>
                  <a:rPr lang="en-US" sz="2000" dirty="0"/>
                  <a:t>It may happen that in some boundaries it is topologically trapped to go around the </a:t>
                </a:r>
                <a:r>
                  <a:rPr lang="en-US" sz="2000" dirty="0">
                    <a:solidFill>
                      <a:schemeClr val="tx1"/>
                    </a:solidFill>
                  </a:rPr>
                  <a:t>domain </a:t>
                </a:r>
                <a14:m>
                  <m:oMath xmlns:m="http://schemas.openxmlformats.org/officeDocument/2006/math">
                    <m:d>
                      <m:dPr>
                        <m:begChr m:val="["/>
                        <m:ctrlPr>
                          <a:rPr lang="es-ES" sz="2000" i="1">
                            <a:solidFill>
                              <a:schemeClr val="tx1"/>
                            </a:solidFill>
                            <a:latin typeface="Cambria Math" panose="02040503050406030204" pitchFamily="18" charset="0"/>
                            <a:ea typeface="Cambria Math" panose="02040503050406030204" pitchFamily="18" charset="0"/>
                          </a:rPr>
                        </m:ctrlPr>
                      </m:dPr>
                      <m:e>
                        <m:r>
                          <a:rPr lang="es-ES" sz="2000" i="1">
                            <a:solidFill>
                              <a:schemeClr val="tx1"/>
                            </a:solidFill>
                            <a:latin typeface="Cambria Math" panose="02040503050406030204" pitchFamily="18" charset="0"/>
                            <a:ea typeface="Cambria Math" panose="02040503050406030204" pitchFamily="18" charset="0"/>
                          </a:rPr>
                          <m:t>−</m:t>
                        </m:r>
                        <m:r>
                          <a:rPr lang="es-ES" sz="2000" i="1">
                            <a:solidFill>
                              <a:schemeClr val="tx1"/>
                            </a:solidFill>
                            <a:latin typeface="Cambria Math" panose="02040503050406030204" pitchFamily="18" charset="0"/>
                            <a:ea typeface="Cambria Math" panose="02040503050406030204" pitchFamily="18" charset="0"/>
                          </a:rPr>
                          <m:t>𝜋</m:t>
                        </m:r>
                        <m:r>
                          <a:rPr lang="es-ES" sz="2000" i="1">
                            <a:solidFill>
                              <a:schemeClr val="tx1"/>
                            </a:solidFill>
                            <a:latin typeface="Cambria Math" panose="02040503050406030204" pitchFamily="18" charset="0"/>
                            <a:ea typeface="Cambria Math" panose="02040503050406030204" pitchFamily="18" charset="0"/>
                          </a:rPr>
                          <m:t>,</m:t>
                        </m:r>
                        <m:r>
                          <a:rPr lang="es-ES" sz="2000" i="1">
                            <a:solidFill>
                              <a:schemeClr val="tx1"/>
                            </a:solidFill>
                            <a:latin typeface="Cambria Math" panose="02040503050406030204" pitchFamily="18" charset="0"/>
                            <a:ea typeface="Cambria Math" panose="02040503050406030204" pitchFamily="18" charset="0"/>
                          </a:rPr>
                          <m:t>𝜋</m:t>
                        </m:r>
                      </m:e>
                    </m:d>
                  </m:oMath>
                </a14:m>
                <a:r>
                  <a:rPr lang="en-US" sz="2000" dirty="0">
                    <a:solidFill>
                      <a:schemeClr val="tx1"/>
                    </a:solidFill>
                  </a:rPr>
                  <a:t>, where it stores a large energy</a:t>
                </a:r>
                <a:r>
                  <a:rPr lang="en-US" sz="2000" dirty="0"/>
                  <a:t>.</a:t>
                </a:r>
                <a:endParaRPr lang="en-US" sz="2000" baseline="-25000" noProof="0" dirty="0">
                  <a:latin typeface="Arial Rounded MT Bold" pitchFamily="34" charset="0"/>
                </a:endParaRPr>
              </a:p>
              <a:p>
                <a:endParaRPr lang="en-US" sz="2400" noProof="0" dirty="0">
                  <a:latin typeface="Arial Rounded MT Bold" pitchFamily="34" charset="0"/>
                </a:endParaRPr>
              </a:p>
              <a:p>
                <a:pPr marL="0" indent="0">
                  <a:buNone/>
                </a:pPr>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63" name="2 Marcador de contenido">
                <a:extLst>
                  <a:ext uri="{FF2B5EF4-FFF2-40B4-BE49-F238E27FC236}">
                    <a16:creationId xmlns:a16="http://schemas.microsoft.com/office/drawing/2014/main" id="{8CA844A7-1C06-3040-B7B8-6958E82979B5}"/>
                  </a:ext>
                </a:extLst>
              </p:cNvPr>
              <p:cNvSpPr>
                <a:spLocks noGrp="1" noRot="1" noChangeAspect="1" noMove="1" noResize="1" noEditPoints="1" noAdjustHandles="1" noChangeArrowheads="1" noChangeShapeType="1" noTextEdit="1"/>
              </p:cNvSpPr>
              <p:nvPr>
                <p:ph idx="1"/>
              </p:nvPr>
            </p:nvSpPr>
            <p:spPr>
              <a:xfrm>
                <a:off x="6387655" y="1474990"/>
                <a:ext cx="5211370" cy="3070276"/>
              </a:xfrm>
              <a:blipFill>
                <a:blip r:embed="rId6"/>
                <a:stretch>
                  <a:fillRect l="-1053" t="-1190" r="-117"/>
                </a:stretch>
              </a:blipFill>
            </p:spPr>
            <p:txBody>
              <a:bodyPr/>
              <a:lstStyle/>
              <a:p>
                <a:r>
                  <a:rPr lang="en-US">
                    <a:noFill/>
                  </a:rPr>
                  <a:t> </a:t>
                </a:r>
              </a:p>
            </p:txBody>
          </p:sp>
        </mc:Fallback>
      </mc:AlternateContent>
      <p:sp>
        <p:nvSpPr>
          <p:cNvPr id="64" name="Arc 63">
            <a:extLst>
              <a:ext uri="{FF2B5EF4-FFF2-40B4-BE49-F238E27FC236}">
                <a16:creationId xmlns:a16="http://schemas.microsoft.com/office/drawing/2014/main" id="{15B1B614-C432-7A4F-96C3-A0E402E77670}"/>
              </a:ext>
            </a:extLst>
          </p:cNvPr>
          <p:cNvSpPr/>
          <p:nvPr/>
        </p:nvSpPr>
        <p:spPr>
          <a:xfrm rot="12417931">
            <a:off x="3372835" y="2555710"/>
            <a:ext cx="706624" cy="754070"/>
          </a:xfrm>
          <a:prstGeom prst="arc">
            <a:avLst/>
          </a:prstGeom>
          <a:ln w="41275">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65" name="Arc 64">
            <a:extLst>
              <a:ext uri="{FF2B5EF4-FFF2-40B4-BE49-F238E27FC236}">
                <a16:creationId xmlns:a16="http://schemas.microsoft.com/office/drawing/2014/main" id="{ADA16515-46A3-B448-B772-E006A5E09237}"/>
              </a:ext>
            </a:extLst>
          </p:cNvPr>
          <p:cNvSpPr/>
          <p:nvPr/>
        </p:nvSpPr>
        <p:spPr>
          <a:xfrm rot="16200000">
            <a:off x="3607637" y="2269988"/>
            <a:ext cx="706624" cy="1101750"/>
          </a:xfrm>
          <a:prstGeom prst="arc">
            <a:avLst/>
          </a:prstGeom>
          <a:ln w="41275">
            <a:solidFill>
              <a:srgbClr val="FFFF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66" name="Arc 65">
            <a:extLst>
              <a:ext uri="{FF2B5EF4-FFF2-40B4-BE49-F238E27FC236}">
                <a16:creationId xmlns:a16="http://schemas.microsoft.com/office/drawing/2014/main" id="{CE42AC8C-33DF-9F47-9429-DB9BCBEFE0F0}"/>
              </a:ext>
            </a:extLst>
          </p:cNvPr>
          <p:cNvSpPr/>
          <p:nvPr/>
        </p:nvSpPr>
        <p:spPr>
          <a:xfrm rot="15366263" flipV="1">
            <a:off x="7180593" y="4810224"/>
            <a:ext cx="706624" cy="868335"/>
          </a:xfrm>
          <a:prstGeom prst="arc">
            <a:avLst>
              <a:gd name="adj1" fmla="val 15675265"/>
              <a:gd name="adj2" fmla="val 0"/>
            </a:avLst>
          </a:prstGeom>
          <a:ln w="41275">
            <a:solidFill>
              <a:srgbClr val="FFFF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67" name="Arc 66">
            <a:extLst>
              <a:ext uri="{FF2B5EF4-FFF2-40B4-BE49-F238E27FC236}">
                <a16:creationId xmlns:a16="http://schemas.microsoft.com/office/drawing/2014/main" id="{47894991-50AE-2C4C-A5E6-C209A6BB0E64}"/>
              </a:ext>
            </a:extLst>
          </p:cNvPr>
          <p:cNvSpPr/>
          <p:nvPr/>
        </p:nvSpPr>
        <p:spPr>
          <a:xfrm rot="16200000">
            <a:off x="7064021" y="4718260"/>
            <a:ext cx="706624" cy="1101750"/>
          </a:xfrm>
          <a:prstGeom prst="arc">
            <a:avLst/>
          </a:prstGeom>
          <a:ln w="41275">
            <a:solidFill>
              <a:srgbClr val="FFFF00"/>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
        <p:nvSpPr>
          <p:cNvPr id="68" name="Oval 67">
            <a:extLst>
              <a:ext uri="{FF2B5EF4-FFF2-40B4-BE49-F238E27FC236}">
                <a16:creationId xmlns:a16="http://schemas.microsoft.com/office/drawing/2014/main" id="{473865CD-037F-B743-AB7B-458EA3B38A8C}"/>
              </a:ext>
            </a:extLst>
          </p:cNvPr>
          <p:cNvSpPr/>
          <p:nvPr/>
        </p:nvSpPr>
        <p:spPr>
          <a:xfrm>
            <a:off x="7032104" y="5060949"/>
            <a:ext cx="103560" cy="96243"/>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544463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3">
                                            <p:txEl>
                                              <p:pRg st="0" end="0"/>
                                            </p:txEl>
                                          </p:spTgt>
                                        </p:tgtEl>
                                        <p:attrNameLst>
                                          <p:attrName>style.visibility</p:attrName>
                                        </p:attrNameLst>
                                      </p:cBhvr>
                                      <p:to>
                                        <p:strVal val="visible"/>
                                      </p:to>
                                    </p:set>
                                    <p:animEffect transition="in" filter="wipe(down)">
                                      <p:cBhvr>
                                        <p:cTn id="11" dur="500"/>
                                        <p:tgtEl>
                                          <p:spTgt spid="6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63">
                                            <p:txEl>
                                              <p:pRg st="1" end="1"/>
                                            </p:txEl>
                                          </p:spTgt>
                                        </p:tgtEl>
                                        <p:attrNameLst>
                                          <p:attrName>style.visibility</p:attrName>
                                        </p:attrNameLst>
                                      </p:cBhvr>
                                      <p:to>
                                        <p:strVal val="visible"/>
                                      </p:to>
                                    </p:set>
                                    <p:animEffect transition="in" filter="wipe(down)">
                                      <p:cBhvr>
                                        <p:cTn id="15" dur="500"/>
                                        <p:tgtEl>
                                          <p:spTgt spid="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Arc 14">
            <a:extLst>
              <a:ext uri="{FF2B5EF4-FFF2-40B4-BE49-F238E27FC236}">
                <a16:creationId xmlns:a16="http://schemas.microsoft.com/office/drawing/2014/main" id="{7A336735-54D9-ED4D-BC19-2F51B5FF9251}"/>
              </a:ext>
            </a:extLst>
          </p:cNvPr>
          <p:cNvSpPr/>
          <p:nvPr/>
        </p:nvSpPr>
        <p:spPr>
          <a:xfrm rot="2882650">
            <a:off x="10875294" y="1891445"/>
            <a:ext cx="559212" cy="415734"/>
          </a:xfrm>
          <a:prstGeom prst="arc">
            <a:avLst>
              <a:gd name="adj1" fmla="val 11129544"/>
              <a:gd name="adj2" fmla="val 0"/>
            </a:avLst>
          </a:prstGeom>
          <a:ln w="38100">
            <a:headEnd type="triangle"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a:p>
        </p:txBody>
      </p:sp>
      <p:sp>
        <p:nvSpPr>
          <p:cNvPr id="2" name="Título 1"/>
          <p:cNvSpPr>
            <a:spLocks noGrp="1"/>
          </p:cNvSpPr>
          <p:nvPr>
            <p:ph type="title"/>
          </p:nvPr>
        </p:nvSpPr>
        <p:spPr/>
        <p:txBody>
          <a:bodyPr/>
          <a:lstStyle/>
          <a:p>
            <a:r>
              <a:rPr lang="en-US" dirty="0"/>
              <a:t>Topological defects (TD)</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34</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63" name="2 Marcador de contenido">
                <a:extLst>
                  <a:ext uri="{FF2B5EF4-FFF2-40B4-BE49-F238E27FC236}">
                    <a16:creationId xmlns:a16="http://schemas.microsoft.com/office/drawing/2014/main" id="{8CA844A7-1C06-3040-B7B8-6958E82979B5}"/>
                  </a:ext>
                </a:extLst>
              </p:cNvPr>
              <p:cNvSpPr>
                <a:spLocks noGrp="1"/>
              </p:cNvSpPr>
              <p:nvPr>
                <p:ph idx="1"/>
              </p:nvPr>
            </p:nvSpPr>
            <p:spPr>
              <a:xfrm>
                <a:off x="767408" y="1484784"/>
                <a:ext cx="5760640" cy="3050687"/>
              </a:xfrm>
            </p:spPr>
            <p:txBody>
              <a:bodyPr/>
              <a:lstStyle/>
              <a:p>
                <a:r>
                  <a:rPr lang="en-US" sz="2000" noProof="0" dirty="0">
                    <a:latin typeface="Arial Rounded MT Bold" pitchFamily="34" charset="0"/>
                  </a:rPr>
                  <a:t>TD </a:t>
                </a:r>
                <a:r>
                  <a:rPr lang="en-US" sz="2000" dirty="0"/>
                  <a:t>take the shape of </a:t>
                </a:r>
                <a:r>
                  <a:rPr lang="en-US" sz="2000" dirty="0">
                    <a:solidFill>
                      <a:srgbClr val="0070C0"/>
                    </a:solidFill>
                  </a:rPr>
                  <a:t>strings</a:t>
                </a:r>
                <a:r>
                  <a:rPr lang="en-US" sz="2000" dirty="0"/>
                  <a:t> and </a:t>
                </a:r>
                <a:r>
                  <a:rPr lang="en-US" sz="2000" dirty="0">
                    <a:solidFill>
                      <a:srgbClr val="0070C0"/>
                    </a:solidFill>
                  </a:rPr>
                  <a:t>walls</a:t>
                </a:r>
                <a:r>
                  <a:rPr lang="en-US" sz="2000" dirty="0"/>
                  <a:t>.</a:t>
                </a:r>
              </a:p>
              <a:p>
                <a:r>
                  <a:rPr lang="en-US" sz="2000" noProof="0" dirty="0">
                    <a:latin typeface="Arial Rounded MT Bold" pitchFamily="34" charset="0"/>
                  </a:rPr>
                  <a:t>Their formation, dynamics and eventual decay must be computed with complex cosmological simulations. </a:t>
                </a:r>
              </a:p>
              <a:p>
                <a:r>
                  <a:rPr lang="en-US" sz="2000" noProof="0" dirty="0">
                    <a:latin typeface="Arial Rounded MT Bold" pitchFamily="34" charset="0"/>
                  </a:rPr>
                  <a:t>There is a lot of research activity in this topic nowadays. </a:t>
                </a:r>
              </a:p>
              <a:p>
                <a:r>
                  <a:rPr lang="en-US" sz="2000" noProof="0" dirty="0">
                    <a:latin typeface="Arial Rounded MT Bold" pitchFamily="34" charset="0"/>
                  </a:rPr>
                  <a:t>There is no consensus on the importance of TD axions </a:t>
                </a:r>
                <a:r>
                  <a:rPr lang="en-US" sz="2000" noProof="0" dirty="0" err="1">
                    <a:latin typeface="Arial Rounded MT Bold" pitchFamily="34" charset="0"/>
                  </a:rPr>
                  <a:t>wrt</a:t>
                </a:r>
                <a:r>
                  <a:rPr lang="en-US" sz="2000" noProof="0" dirty="0">
                    <a:latin typeface="Arial Rounded MT Bold" pitchFamily="34" charset="0"/>
                  </a:rPr>
                  <a:t> VR axions.</a:t>
                </a:r>
              </a:p>
              <a:p>
                <a:endParaRPr lang="en-US" sz="2000" noProof="0" dirty="0">
                  <a:latin typeface="Arial Rounded MT Bold" pitchFamily="34" charset="0"/>
                </a:endParaRPr>
              </a:p>
              <a:p>
                <a:r>
                  <a:rPr lang="en-US" sz="2000" noProof="0" dirty="0"/>
                  <a:t>If </a:t>
                </a:r>
                <a14:m>
                  <m:oMath xmlns:m="http://schemas.openxmlformats.org/officeDocument/2006/math">
                    <m:sSub>
                      <m:sSubPr>
                        <m:ctrlPr>
                          <a:rPr lang="en-US" sz="2000" i="1" smtClean="0">
                            <a:solidFill>
                              <a:schemeClr val="tx1"/>
                            </a:solidFill>
                            <a:latin typeface="Cambria Math" panose="02040503050406030204" pitchFamily="18" charset="0"/>
                          </a:rPr>
                        </m:ctrlPr>
                      </m:sSubPr>
                      <m:e>
                        <m:r>
                          <a:rPr lang="es-ES" sz="2000" i="1">
                            <a:solidFill>
                              <a:schemeClr val="tx1"/>
                            </a:solidFill>
                            <a:latin typeface="Cambria Math" panose="02040503050406030204" pitchFamily="18" charset="0"/>
                          </a:rPr>
                          <m:t>𝑓</m:t>
                        </m:r>
                      </m:e>
                      <m:sub>
                        <m:r>
                          <a:rPr lang="es-ES" sz="2000" i="1">
                            <a:solidFill>
                              <a:schemeClr val="tx1"/>
                            </a:solidFill>
                            <a:latin typeface="Cambria Math" panose="02040503050406030204" pitchFamily="18" charset="0"/>
                          </a:rPr>
                          <m:t>𝐴</m:t>
                        </m:r>
                      </m:sub>
                    </m:sSub>
                    <m:r>
                      <a:rPr lang="es-ES" sz="2000" i="1">
                        <a:solidFill>
                          <a:schemeClr val="tx1"/>
                        </a:solidFill>
                        <a:latin typeface="Cambria Math" panose="02040503050406030204" pitchFamily="18" charset="0"/>
                      </a:rPr>
                      <m:t>&gt;</m:t>
                    </m:r>
                    <m:sSub>
                      <m:sSubPr>
                        <m:ctrlPr>
                          <a:rPr lang="es-ES" sz="2000" i="1">
                            <a:solidFill>
                              <a:schemeClr val="tx1"/>
                            </a:solidFill>
                            <a:latin typeface="Cambria Math" panose="02040503050406030204" pitchFamily="18" charset="0"/>
                          </a:rPr>
                        </m:ctrlPr>
                      </m:sSubPr>
                      <m:e>
                        <m:r>
                          <a:rPr lang="es-ES" sz="2000" i="1">
                            <a:solidFill>
                              <a:schemeClr val="tx1"/>
                            </a:solidFill>
                            <a:latin typeface="Cambria Math" panose="02040503050406030204" pitchFamily="18" charset="0"/>
                          </a:rPr>
                          <m:t>2</m:t>
                        </m:r>
                        <m:r>
                          <a:rPr lang="es-ES" sz="2000" i="1">
                            <a:solidFill>
                              <a:schemeClr val="tx1"/>
                            </a:solidFill>
                            <a:latin typeface="Cambria Math" panose="02040503050406030204" pitchFamily="18" charset="0"/>
                            <a:ea typeface="Cambria Math" panose="02040503050406030204" pitchFamily="18" charset="0"/>
                          </a:rPr>
                          <m:t>𝜋</m:t>
                        </m:r>
                        <m:r>
                          <a:rPr lang="es-ES" sz="2000" i="1">
                            <a:solidFill>
                              <a:schemeClr val="tx1"/>
                            </a:solidFill>
                            <a:latin typeface="Cambria Math" panose="02040503050406030204" pitchFamily="18" charset="0"/>
                          </a:rPr>
                          <m:t>𝐻</m:t>
                        </m:r>
                      </m:e>
                      <m:sub>
                        <m:r>
                          <a:rPr lang="es-ES" sz="2000" i="1">
                            <a:solidFill>
                              <a:schemeClr val="tx1"/>
                            </a:solidFill>
                            <a:latin typeface="Cambria Math" panose="02040503050406030204" pitchFamily="18" charset="0"/>
                          </a:rPr>
                          <m:t>𝐼</m:t>
                        </m:r>
                      </m:sub>
                    </m:sSub>
                  </m:oMath>
                </a14:m>
                <a:r>
                  <a:rPr lang="en-US" sz="2000" noProof="0" dirty="0">
                    <a:solidFill>
                      <a:schemeClr val="tx1"/>
                    </a:solidFill>
                  </a:rPr>
                  <a:t> inflation </a:t>
                </a:r>
                <a:r>
                  <a:rPr lang="en-US" sz="2000" noProof="0" dirty="0"/>
                  <a:t>wipes out TD. Therefore </a:t>
                </a:r>
                <a:r>
                  <a:rPr lang="en-US" sz="2000" noProof="0" dirty="0">
                    <a:solidFill>
                      <a:srgbClr val="C00000"/>
                    </a:solidFill>
                  </a:rPr>
                  <a:t>they are only important in post-inflation scenarios</a:t>
                </a:r>
              </a:p>
              <a:p>
                <a:pPr marL="0" indent="0">
                  <a:buNone/>
                </a:pPr>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63" name="2 Marcador de contenido">
                <a:extLst>
                  <a:ext uri="{FF2B5EF4-FFF2-40B4-BE49-F238E27FC236}">
                    <a16:creationId xmlns:a16="http://schemas.microsoft.com/office/drawing/2014/main" id="{8CA844A7-1C06-3040-B7B8-6958E82979B5}"/>
                  </a:ext>
                </a:extLst>
              </p:cNvPr>
              <p:cNvSpPr>
                <a:spLocks noGrp="1" noRot="1" noChangeAspect="1" noMove="1" noResize="1" noEditPoints="1" noAdjustHandles="1" noChangeArrowheads="1" noChangeShapeType="1" noTextEdit="1"/>
              </p:cNvSpPr>
              <p:nvPr>
                <p:ph idx="1"/>
              </p:nvPr>
            </p:nvSpPr>
            <p:spPr>
              <a:xfrm>
                <a:off x="767408" y="1484784"/>
                <a:ext cx="5760640" cy="3050687"/>
              </a:xfrm>
              <a:blipFill>
                <a:blip r:embed="rId2"/>
                <a:stretch>
                  <a:fillRect l="-879" t="-1245" b="-36100"/>
                </a:stretch>
              </a:blipFill>
            </p:spPr>
            <p:txBody>
              <a:bodyPr/>
              <a:lstStyle/>
              <a:p>
                <a:r>
                  <a:rPr lang="en-ES">
                    <a:noFill/>
                  </a:rPr>
                  <a:t> </a:t>
                </a:r>
              </a:p>
            </p:txBody>
          </p:sp>
        </mc:Fallback>
      </mc:AlternateContent>
      <p:pic>
        <p:nvPicPr>
          <p:cNvPr id="3" name="Picture 2">
            <a:extLst>
              <a:ext uri="{FF2B5EF4-FFF2-40B4-BE49-F238E27FC236}">
                <a16:creationId xmlns:a16="http://schemas.microsoft.com/office/drawing/2014/main" id="{66B81140-2D2F-034D-991B-C909801EF708}"/>
              </a:ext>
            </a:extLst>
          </p:cNvPr>
          <p:cNvPicPr>
            <a:picLocks noChangeAspect="1"/>
          </p:cNvPicPr>
          <p:nvPr/>
        </p:nvPicPr>
        <p:blipFill>
          <a:blip r:embed="rId3"/>
          <a:stretch>
            <a:fillRect/>
          </a:stretch>
        </p:blipFill>
        <p:spPr>
          <a:xfrm>
            <a:off x="7536160" y="3488886"/>
            <a:ext cx="3418334" cy="2656673"/>
          </a:xfrm>
          <a:prstGeom prst="rect">
            <a:avLst/>
          </a:prstGeom>
        </p:spPr>
      </p:pic>
      <p:sp>
        <p:nvSpPr>
          <p:cNvPr id="39" name="Rectangle 38">
            <a:extLst>
              <a:ext uri="{FF2B5EF4-FFF2-40B4-BE49-F238E27FC236}">
                <a16:creationId xmlns:a16="http://schemas.microsoft.com/office/drawing/2014/main" id="{6AEADA61-5816-F145-A8E9-8EA6F1435533}"/>
              </a:ext>
            </a:extLst>
          </p:cNvPr>
          <p:cNvSpPr/>
          <p:nvPr/>
        </p:nvSpPr>
        <p:spPr>
          <a:xfrm>
            <a:off x="8447678" y="6145559"/>
            <a:ext cx="2520280" cy="307777"/>
          </a:xfrm>
          <a:prstGeom prst="rect">
            <a:avLst/>
          </a:prstGeom>
        </p:spPr>
        <p:txBody>
          <a:bodyPr wrap="square">
            <a:spAutoFit/>
          </a:bodyPr>
          <a:lstStyle/>
          <a:p>
            <a:r>
              <a:rPr lang="en-US" sz="1400" b="0" dirty="0" err="1">
                <a:solidFill>
                  <a:srgbClr val="0070C0"/>
                </a:solidFill>
                <a:latin typeface="Arial Rounded MT Bold" pitchFamily="34" charset="0"/>
              </a:rPr>
              <a:t>Saikawa</a:t>
            </a:r>
            <a:r>
              <a:rPr lang="en-US" sz="1400" b="0" dirty="0">
                <a:solidFill>
                  <a:srgbClr val="0070C0"/>
                </a:solidFill>
                <a:latin typeface="Arial Rounded MT Bold" pitchFamily="34" charset="0"/>
              </a:rPr>
              <a:t>, arXiv:1709.07091</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2099B265-7BB4-B841-9A6E-45DCE7E1D216}"/>
                  </a:ext>
                </a:extLst>
              </p:cNvPr>
              <p:cNvSpPr/>
              <p:nvPr/>
            </p:nvSpPr>
            <p:spPr>
              <a:xfrm>
                <a:off x="6960096" y="1322007"/>
                <a:ext cx="3672408" cy="2031325"/>
              </a:xfrm>
              <a:prstGeom prst="rect">
                <a:avLst/>
              </a:prstGeom>
            </p:spPr>
            <p:txBody>
              <a:bodyPr wrap="square">
                <a:spAutoFit/>
              </a:bodyPr>
              <a:lstStyle/>
              <a:p>
                <a:pPr marL="285750" indent="-285750">
                  <a:buFont typeface="Arial" panose="020B0604020202020204" pitchFamily="34" charset="0"/>
                  <a:buChar char="•"/>
                </a:pPr>
                <a:r>
                  <a:rPr lang="en-GB" sz="1400" dirty="0">
                    <a:solidFill>
                      <a:srgbClr val="0070C0"/>
                    </a:solidFill>
                    <a:latin typeface="Arial Rounded MT Bold" panose="020F0704030504030204" pitchFamily="34" charset="77"/>
                  </a:rPr>
                  <a:t>The walls are the boundaries between two domains in different minima.</a:t>
                </a:r>
              </a:p>
              <a:p>
                <a:pPr marL="285750" indent="-285750">
                  <a:buFont typeface="Arial" panose="020B0604020202020204" pitchFamily="34" charset="0"/>
                  <a:buChar char="•"/>
                </a:pPr>
                <a:r>
                  <a:rPr lang="en-GB" sz="1400" dirty="0">
                    <a:solidFill>
                      <a:srgbClr val="0070C0"/>
                    </a:solidFill>
                    <a:latin typeface="Arial Rounded MT Bold" panose="020F0704030504030204" pitchFamily="34" charset="77"/>
                  </a:rPr>
                  <a:t>The field across the domain wall takes all values </a:t>
                </a:r>
                <a14:m>
                  <m:oMath xmlns:m="http://schemas.openxmlformats.org/officeDocument/2006/math">
                    <m:d>
                      <m:dPr>
                        <m:begChr m:val="["/>
                        <m:ctrlPr>
                          <a:rPr lang="es-ES" sz="1400" i="1">
                            <a:solidFill>
                              <a:srgbClr val="0070C0"/>
                            </a:solidFill>
                            <a:latin typeface="Cambria Math" panose="02040503050406030204" pitchFamily="18" charset="0"/>
                          </a:rPr>
                        </m:ctrlPr>
                      </m:dPr>
                      <m:e>
                        <m:r>
                          <a:rPr lang="es-ES" sz="1400">
                            <a:solidFill>
                              <a:srgbClr val="0070C0"/>
                            </a:solidFill>
                            <a:latin typeface="Cambria Math" panose="02040503050406030204" pitchFamily="18" charset="0"/>
                          </a:rPr>
                          <m:t>𝟎</m:t>
                        </m:r>
                        <m:r>
                          <a:rPr lang="es-ES" sz="1400">
                            <a:solidFill>
                              <a:srgbClr val="0070C0"/>
                            </a:solidFill>
                            <a:latin typeface="Cambria Math" panose="02040503050406030204" pitchFamily="18" charset="0"/>
                          </a:rPr>
                          <m:t>,</m:t>
                        </m:r>
                        <m:r>
                          <a:rPr lang="es-ES" sz="1400">
                            <a:solidFill>
                              <a:srgbClr val="0070C0"/>
                            </a:solidFill>
                            <a:latin typeface="Cambria Math" panose="02040503050406030204" pitchFamily="18" charset="0"/>
                          </a:rPr>
                          <m:t>𝟐</m:t>
                        </m:r>
                        <m:r>
                          <a:rPr lang="es-ES" sz="1400">
                            <a:solidFill>
                              <a:srgbClr val="0070C0"/>
                            </a:solidFill>
                            <a:latin typeface="Cambria Math" panose="02040503050406030204" pitchFamily="18" charset="0"/>
                          </a:rPr>
                          <m:t>𝜋</m:t>
                        </m:r>
                      </m:e>
                    </m:d>
                    <m:r>
                      <a:rPr lang="es-ES" sz="1400">
                        <a:solidFill>
                          <a:srgbClr val="0070C0"/>
                        </a:solidFill>
                        <a:latin typeface="Cambria Math" panose="02040503050406030204" pitchFamily="18" charset="0"/>
                      </a:rPr>
                      <m:t> </m:t>
                    </m:r>
                  </m:oMath>
                </a14:m>
                <a:r>
                  <a:rPr lang="en-GB" sz="1400" dirty="0">
                    <a:solidFill>
                      <a:srgbClr val="0070C0"/>
                    </a:solidFill>
                    <a:latin typeface="Arial Rounded MT Bold" panose="020F0704030504030204" pitchFamily="34" charset="77"/>
                  </a:rPr>
                  <a:t>between the minima. </a:t>
                </a:r>
              </a:p>
              <a:p>
                <a:pPr marL="285750" indent="-285750">
                  <a:buFont typeface="Arial" panose="020B0604020202020204" pitchFamily="34" charset="0"/>
                  <a:buChar char="•"/>
                </a:pPr>
                <a:r>
                  <a:rPr lang="en-GB" sz="1400" dirty="0">
                    <a:solidFill>
                      <a:srgbClr val="0070C0"/>
                    </a:solidFill>
                    <a:latin typeface="Arial Rounded MT Bold" panose="020F0704030504030204" pitchFamily="34" charset="77"/>
                  </a:rPr>
                  <a:t>In the strings the field takes all values </a:t>
                </a:r>
                <a14:m>
                  <m:oMath xmlns:m="http://schemas.openxmlformats.org/officeDocument/2006/math">
                    <m:d>
                      <m:dPr>
                        <m:begChr m:val="["/>
                        <m:ctrlPr>
                          <a:rPr lang="es-ES" sz="1400" i="1">
                            <a:solidFill>
                              <a:srgbClr val="0070C0"/>
                            </a:solidFill>
                            <a:latin typeface="Cambria Math" panose="02040503050406030204" pitchFamily="18" charset="0"/>
                          </a:rPr>
                        </m:ctrlPr>
                      </m:dPr>
                      <m:e>
                        <m:r>
                          <a:rPr lang="es-ES" sz="1400">
                            <a:solidFill>
                              <a:srgbClr val="0070C0"/>
                            </a:solidFill>
                            <a:latin typeface="Cambria Math" panose="02040503050406030204" pitchFamily="18" charset="0"/>
                          </a:rPr>
                          <m:t>𝟎</m:t>
                        </m:r>
                        <m:r>
                          <a:rPr lang="es-ES" sz="1400">
                            <a:solidFill>
                              <a:srgbClr val="0070C0"/>
                            </a:solidFill>
                            <a:latin typeface="Cambria Math" panose="02040503050406030204" pitchFamily="18" charset="0"/>
                          </a:rPr>
                          <m:t>,</m:t>
                        </m:r>
                        <m:r>
                          <a:rPr lang="es-ES" sz="1400">
                            <a:solidFill>
                              <a:srgbClr val="0070C0"/>
                            </a:solidFill>
                            <a:latin typeface="Cambria Math" panose="02040503050406030204" pitchFamily="18" charset="0"/>
                          </a:rPr>
                          <m:t>𝟐</m:t>
                        </m:r>
                        <m:r>
                          <a:rPr lang="es-ES" sz="1400">
                            <a:solidFill>
                              <a:srgbClr val="0070C0"/>
                            </a:solidFill>
                            <a:latin typeface="Cambria Math" panose="02040503050406030204" pitchFamily="18" charset="0"/>
                          </a:rPr>
                          <m:t>𝜋</m:t>
                        </m:r>
                      </m:e>
                    </m:d>
                    <m:r>
                      <a:rPr lang="es-ES" sz="1400">
                        <a:solidFill>
                          <a:srgbClr val="0070C0"/>
                        </a:solidFill>
                        <a:latin typeface="Cambria Math" panose="02040503050406030204" pitchFamily="18" charset="0"/>
                      </a:rPr>
                      <m:t> </m:t>
                    </m:r>
                  </m:oMath>
                </a14:m>
                <a:r>
                  <a:rPr lang="en-GB" sz="1400" dirty="0">
                    <a:solidFill>
                      <a:srgbClr val="0070C0"/>
                    </a:solidFill>
                    <a:latin typeface="Arial Rounded MT Bold" panose="020F0704030504030204" pitchFamily="34" charset="77"/>
                  </a:rPr>
                  <a:t>along any loop enclosing the string.</a:t>
                </a:r>
                <a:endParaRPr lang="en-GB" sz="1400" dirty="0">
                  <a:solidFill>
                    <a:srgbClr val="0070C0"/>
                  </a:solidFill>
                  <a:effectLst/>
                  <a:latin typeface="Arial Rounded MT Bold" panose="020F0704030504030204" pitchFamily="34" charset="77"/>
                </a:endParaRPr>
              </a:p>
            </p:txBody>
          </p:sp>
        </mc:Choice>
        <mc:Fallback xmlns="">
          <p:sp>
            <p:nvSpPr>
              <p:cNvPr id="7" name="Rectangle 6">
                <a:extLst>
                  <a:ext uri="{FF2B5EF4-FFF2-40B4-BE49-F238E27FC236}">
                    <a16:creationId xmlns:a16="http://schemas.microsoft.com/office/drawing/2014/main" id="{2099B265-7BB4-B841-9A6E-45DCE7E1D216}"/>
                  </a:ext>
                </a:extLst>
              </p:cNvPr>
              <p:cNvSpPr>
                <a:spLocks noRot="1" noChangeAspect="1" noMove="1" noResize="1" noEditPoints="1" noAdjustHandles="1" noChangeArrowheads="1" noChangeShapeType="1" noTextEdit="1"/>
              </p:cNvSpPr>
              <p:nvPr/>
            </p:nvSpPr>
            <p:spPr>
              <a:xfrm>
                <a:off x="6960096" y="1322007"/>
                <a:ext cx="3672408" cy="2031325"/>
              </a:xfrm>
              <a:prstGeom prst="rect">
                <a:avLst/>
              </a:prstGeom>
              <a:blipFill>
                <a:blip r:embed="rId4"/>
                <a:stretch>
                  <a:fillRect l="-345" t="-625" b="-2500"/>
                </a:stretch>
              </a:blipFill>
            </p:spPr>
            <p:txBody>
              <a:bodyPr/>
              <a:lstStyle/>
              <a:p>
                <a:r>
                  <a:rPr lang="en-ES">
                    <a:noFill/>
                  </a:rPr>
                  <a:t> </a:t>
                </a:r>
              </a:p>
            </p:txBody>
          </p:sp>
        </mc:Fallback>
      </mc:AlternateContent>
      <p:sp>
        <p:nvSpPr>
          <p:cNvPr id="10" name="Freeform 9">
            <a:extLst>
              <a:ext uri="{FF2B5EF4-FFF2-40B4-BE49-F238E27FC236}">
                <a16:creationId xmlns:a16="http://schemas.microsoft.com/office/drawing/2014/main" id="{8DC12BBD-26A0-3241-A812-FD03B4550307}"/>
              </a:ext>
            </a:extLst>
          </p:cNvPr>
          <p:cNvSpPr/>
          <p:nvPr/>
        </p:nvSpPr>
        <p:spPr>
          <a:xfrm>
            <a:off x="10418323" y="1031132"/>
            <a:ext cx="1342417" cy="2402732"/>
          </a:xfrm>
          <a:custGeom>
            <a:avLst/>
            <a:gdLst>
              <a:gd name="connsiteX0" fmla="*/ 1342417 w 1342417"/>
              <a:gd name="connsiteY0" fmla="*/ 0 h 2402732"/>
              <a:gd name="connsiteX1" fmla="*/ 1274324 w 1342417"/>
              <a:gd name="connsiteY1" fmla="*/ 535021 h 2402732"/>
              <a:gd name="connsiteX2" fmla="*/ 933856 w 1342417"/>
              <a:gd name="connsiteY2" fmla="*/ 1001949 h 2402732"/>
              <a:gd name="connsiteX3" fmla="*/ 437745 w 1342417"/>
              <a:gd name="connsiteY3" fmla="*/ 1391055 h 2402732"/>
              <a:gd name="connsiteX4" fmla="*/ 165371 w 1342417"/>
              <a:gd name="connsiteY4" fmla="*/ 1896894 h 2402732"/>
              <a:gd name="connsiteX5" fmla="*/ 0 w 1342417"/>
              <a:gd name="connsiteY5" fmla="*/ 2402732 h 2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2417" h="2402732">
                <a:moveTo>
                  <a:pt x="1342417" y="0"/>
                </a:moveTo>
                <a:cubicBezTo>
                  <a:pt x="1342417" y="184015"/>
                  <a:pt x="1342417" y="368030"/>
                  <a:pt x="1274324" y="535021"/>
                </a:cubicBezTo>
                <a:cubicBezTo>
                  <a:pt x="1206231" y="702012"/>
                  <a:pt x="1073286" y="859277"/>
                  <a:pt x="933856" y="1001949"/>
                </a:cubicBezTo>
                <a:cubicBezTo>
                  <a:pt x="794426" y="1144621"/>
                  <a:pt x="565826" y="1241898"/>
                  <a:pt x="437745" y="1391055"/>
                </a:cubicBezTo>
                <a:cubicBezTo>
                  <a:pt x="309664" y="1540212"/>
                  <a:pt x="238328" y="1728281"/>
                  <a:pt x="165371" y="1896894"/>
                </a:cubicBezTo>
                <a:cubicBezTo>
                  <a:pt x="92413" y="2065507"/>
                  <a:pt x="46206" y="2234119"/>
                  <a:pt x="0" y="2402732"/>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 name="Arc 11">
            <a:extLst>
              <a:ext uri="{FF2B5EF4-FFF2-40B4-BE49-F238E27FC236}">
                <a16:creationId xmlns:a16="http://schemas.microsoft.com/office/drawing/2014/main" id="{9EBCB55E-CE47-DF49-B453-3D69EB708985}"/>
              </a:ext>
            </a:extLst>
          </p:cNvPr>
          <p:cNvSpPr/>
          <p:nvPr/>
        </p:nvSpPr>
        <p:spPr>
          <a:xfrm rot="13055176">
            <a:off x="10875386" y="1902515"/>
            <a:ext cx="559212" cy="393596"/>
          </a:xfrm>
          <a:prstGeom prst="arc">
            <a:avLst>
              <a:gd name="adj1" fmla="val 11129544"/>
              <a:gd name="adj2" fmla="val 0"/>
            </a:avLst>
          </a:pr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ES"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708B82E8-AFCC-7546-A970-713EBF628454}"/>
                  </a:ext>
                </a:extLst>
              </p:cNvPr>
              <p:cNvSpPr/>
              <p:nvPr/>
            </p:nvSpPr>
            <p:spPr>
              <a:xfrm>
                <a:off x="10780507" y="1556792"/>
                <a:ext cx="716093" cy="2769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es-ES" sz="1200" i="1" smtClean="0">
                              <a:solidFill>
                                <a:srgbClr val="C00000"/>
                              </a:solidFill>
                              <a:latin typeface="Cambria Math" panose="02040503050406030204" pitchFamily="18" charset="0"/>
                            </a:rPr>
                          </m:ctrlPr>
                        </m:dPr>
                        <m:e>
                          <m:r>
                            <a:rPr lang="es-ES" sz="1200">
                              <a:solidFill>
                                <a:srgbClr val="C00000"/>
                              </a:solidFill>
                              <a:latin typeface="Cambria Math" panose="02040503050406030204" pitchFamily="18" charset="0"/>
                            </a:rPr>
                            <m:t>𝟎</m:t>
                          </m:r>
                          <m:r>
                            <a:rPr lang="es-ES" sz="1200">
                              <a:solidFill>
                                <a:srgbClr val="C00000"/>
                              </a:solidFill>
                              <a:latin typeface="Cambria Math" panose="02040503050406030204" pitchFamily="18" charset="0"/>
                            </a:rPr>
                            <m:t>,</m:t>
                          </m:r>
                          <m:r>
                            <a:rPr lang="es-ES" sz="1200">
                              <a:solidFill>
                                <a:srgbClr val="C00000"/>
                              </a:solidFill>
                              <a:latin typeface="Cambria Math" panose="02040503050406030204" pitchFamily="18" charset="0"/>
                            </a:rPr>
                            <m:t>𝟐</m:t>
                          </m:r>
                          <m:r>
                            <a:rPr lang="es-ES" sz="1200">
                              <a:solidFill>
                                <a:srgbClr val="C00000"/>
                              </a:solidFill>
                              <a:latin typeface="Cambria Math" panose="02040503050406030204" pitchFamily="18" charset="0"/>
                            </a:rPr>
                            <m:t>𝜋</m:t>
                          </m:r>
                        </m:e>
                      </m:d>
                      <m:r>
                        <a:rPr lang="es-ES" sz="1200">
                          <a:solidFill>
                            <a:srgbClr val="C00000"/>
                          </a:solidFill>
                          <a:latin typeface="Cambria Math" panose="02040503050406030204" pitchFamily="18" charset="0"/>
                        </a:rPr>
                        <m:t> </m:t>
                      </m:r>
                    </m:oMath>
                  </m:oMathPara>
                </a14:m>
                <a:endParaRPr lang="en-ES" sz="1200" dirty="0">
                  <a:solidFill>
                    <a:srgbClr val="C00000"/>
                  </a:solidFill>
                </a:endParaRPr>
              </a:p>
            </p:txBody>
          </p:sp>
        </mc:Choice>
        <mc:Fallback xmlns="">
          <p:sp>
            <p:nvSpPr>
              <p:cNvPr id="13" name="Rectangle 12">
                <a:extLst>
                  <a:ext uri="{FF2B5EF4-FFF2-40B4-BE49-F238E27FC236}">
                    <a16:creationId xmlns:a16="http://schemas.microsoft.com/office/drawing/2014/main" id="{708B82E8-AFCC-7546-A970-713EBF628454}"/>
                  </a:ext>
                </a:extLst>
              </p:cNvPr>
              <p:cNvSpPr>
                <a:spLocks noRot="1" noChangeAspect="1" noMove="1" noResize="1" noEditPoints="1" noAdjustHandles="1" noChangeArrowheads="1" noChangeShapeType="1" noTextEdit="1"/>
              </p:cNvSpPr>
              <p:nvPr/>
            </p:nvSpPr>
            <p:spPr>
              <a:xfrm>
                <a:off x="10780507" y="1556792"/>
                <a:ext cx="716093" cy="276999"/>
              </a:xfrm>
              <a:prstGeom prst="rect">
                <a:avLst/>
              </a:prstGeom>
              <a:blipFill>
                <a:blip r:embed="rId5"/>
                <a:stretch>
                  <a:fillRect b="-8696"/>
                </a:stretch>
              </a:blipFill>
            </p:spPr>
            <p:txBody>
              <a:bodyPr/>
              <a:lstStyle/>
              <a:p>
                <a:r>
                  <a:rPr lang="en-ES">
                    <a:noFill/>
                  </a:rPr>
                  <a:t> </a:t>
                </a:r>
              </a:p>
            </p:txBody>
          </p:sp>
        </mc:Fallback>
      </mc:AlternateContent>
      <p:sp>
        <p:nvSpPr>
          <p:cNvPr id="14" name="Rectangle 13">
            <a:extLst>
              <a:ext uri="{FF2B5EF4-FFF2-40B4-BE49-F238E27FC236}">
                <a16:creationId xmlns:a16="http://schemas.microsoft.com/office/drawing/2014/main" id="{5DA1240A-1C2C-4341-B8A3-3C54490BD184}"/>
              </a:ext>
            </a:extLst>
          </p:cNvPr>
          <p:cNvSpPr/>
          <p:nvPr/>
        </p:nvSpPr>
        <p:spPr>
          <a:xfrm rot="17543447">
            <a:off x="10232166" y="2795819"/>
            <a:ext cx="986167" cy="261610"/>
          </a:xfrm>
          <a:prstGeom prst="rect">
            <a:avLst/>
          </a:prstGeom>
        </p:spPr>
        <p:txBody>
          <a:bodyPr wrap="none">
            <a:spAutoFit/>
          </a:bodyPr>
          <a:lstStyle/>
          <a:p>
            <a:r>
              <a:rPr lang="en-GB" sz="1100" dirty="0">
                <a:solidFill>
                  <a:srgbClr val="0070C0"/>
                </a:solidFill>
                <a:latin typeface="Arial Rounded MT Bold" panose="020F0704030504030204" pitchFamily="34" charset="77"/>
              </a:rPr>
              <a:t>axion string</a:t>
            </a:r>
            <a:endParaRPr lang="en-ES" sz="1100" dirty="0"/>
          </a:p>
        </p:txBody>
      </p:sp>
    </p:spTree>
    <p:extLst>
      <p:ext uri="{BB962C8B-B14F-4D97-AF65-F5344CB8AC3E}">
        <p14:creationId xmlns:p14="http://schemas.microsoft.com/office/powerpoint/2010/main" val="1704194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5048144" cy="4343812"/>
              </a:xfrm>
            </p:spPr>
            <p:txBody>
              <a:bodyPr/>
              <a:lstStyle/>
              <a:p>
                <a:pPr marL="0" indent="0" algn="ctr">
                  <a:buNone/>
                </a:pPr>
                <a:r>
                  <a:rPr lang="en-US" sz="1800" noProof="0" dirty="0">
                    <a:solidFill>
                      <a:schemeClr val="accent1"/>
                    </a:solidFill>
                  </a:rPr>
                  <a:t>Pre-inflation scenario</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noProof="0" smtClean="0">
                              <a:solidFill>
                                <a:schemeClr val="accent1"/>
                              </a:solidFill>
                              <a:latin typeface="Cambria Math" panose="02040503050406030204" pitchFamily="18" charset="0"/>
                            </a:rPr>
                          </m:ctrlPr>
                        </m:sSubPr>
                        <m:e>
                          <m:r>
                            <a:rPr lang="es-ES" sz="1800" b="0" i="1" noProof="0" smtClean="0">
                              <a:solidFill>
                                <a:schemeClr val="accent1"/>
                              </a:solidFill>
                              <a:latin typeface="Cambria Math" panose="02040503050406030204" pitchFamily="18" charset="0"/>
                            </a:rPr>
                            <m:t>𝑓</m:t>
                          </m:r>
                        </m:e>
                        <m:sub>
                          <m:r>
                            <a:rPr lang="es-ES" sz="1800" b="0" i="1" noProof="0" smtClean="0">
                              <a:solidFill>
                                <a:schemeClr val="accent1"/>
                              </a:solidFill>
                              <a:latin typeface="Cambria Math" panose="02040503050406030204" pitchFamily="18" charset="0"/>
                            </a:rPr>
                            <m:t>𝐴</m:t>
                          </m:r>
                        </m:sub>
                      </m:sSub>
                      <m:r>
                        <a:rPr lang="es-ES" sz="1800" b="0" i="1" noProof="0" smtClean="0">
                          <a:solidFill>
                            <a:schemeClr val="accent1"/>
                          </a:solidFill>
                          <a:latin typeface="Cambria Math" panose="02040503050406030204" pitchFamily="18" charset="0"/>
                        </a:rPr>
                        <m:t>&gt;</m:t>
                      </m:r>
                      <m:sSub>
                        <m:sSubPr>
                          <m:ctrlPr>
                            <a:rPr lang="es-ES" sz="1800" b="0" i="1" noProof="0" smtClean="0">
                              <a:solidFill>
                                <a:schemeClr val="accent1"/>
                              </a:solidFill>
                              <a:latin typeface="Cambria Math" panose="02040503050406030204" pitchFamily="18" charset="0"/>
                            </a:rPr>
                          </m:ctrlPr>
                        </m:sSubPr>
                        <m:e>
                          <m:r>
                            <a:rPr lang="es-ES" sz="1800" i="1" smtClean="0">
                              <a:solidFill>
                                <a:schemeClr val="accent1"/>
                              </a:solidFill>
                              <a:latin typeface="Cambria Math" panose="02040503050406030204" pitchFamily="18" charset="0"/>
                            </a:rPr>
                            <m:t>2</m:t>
                          </m:r>
                          <m:r>
                            <a:rPr lang="es-ES" sz="1800" i="1" smtClean="0">
                              <a:solidFill>
                                <a:schemeClr val="accent1"/>
                              </a:solidFill>
                              <a:latin typeface="Cambria Math" panose="02040503050406030204" pitchFamily="18" charset="0"/>
                              <a:ea typeface="Cambria Math" panose="02040503050406030204" pitchFamily="18" charset="0"/>
                            </a:rPr>
                            <m:t>𝜋</m:t>
                          </m:r>
                          <m:r>
                            <a:rPr lang="es-ES" sz="1800" b="0" i="1" noProof="0" smtClean="0">
                              <a:solidFill>
                                <a:schemeClr val="accent1"/>
                              </a:solidFill>
                              <a:latin typeface="Cambria Math" panose="02040503050406030204" pitchFamily="18" charset="0"/>
                            </a:rPr>
                            <m:t>𝐻</m:t>
                          </m:r>
                        </m:e>
                        <m:sub>
                          <m:r>
                            <a:rPr lang="es-ES" sz="1800" b="0" i="1" noProof="0" smtClean="0">
                              <a:solidFill>
                                <a:schemeClr val="accent1"/>
                              </a:solidFill>
                              <a:latin typeface="Cambria Math" panose="02040503050406030204" pitchFamily="18" charset="0"/>
                            </a:rPr>
                            <m:t>𝐼</m:t>
                          </m:r>
                        </m:sub>
                      </m:sSub>
                    </m:oMath>
                  </m:oMathPara>
                </a14:m>
                <a:endParaRPr lang="en-US" sz="1800" noProof="0" dirty="0"/>
              </a:p>
              <a:p>
                <a:pPr marL="0" indent="0" algn="ctr">
                  <a:buNone/>
                </a:pPr>
                <a:endParaRPr lang="en-US" sz="1800" noProof="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GB" sz="1800" dirty="0"/>
                  <a:t>TD are wiped out by inflation, so VR is the only mechanism of DM axion production.</a:t>
                </a: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5048144" cy="4343812"/>
              </a:xfrm>
              <a:blipFill>
                <a:blip r:embed="rId2"/>
                <a:stretch>
                  <a:fillRect l="-501" t="-877" b="-5556"/>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Pre-inflation scenario</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35</a:t>
            </a:fld>
            <a:endParaRPr lang="es-ES" b="0" dirty="0">
              <a:latin typeface="Arial Rounded MT Bold" panose="020F0704030504030204" pitchFamily="34" charset="0"/>
            </a:endParaRPr>
          </a:p>
        </p:txBody>
      </p:sp>
      <p:pic>
        <p:nvPicPr>
          <p:cNvPr id="27" name="Picture 26">
            <a:extLst>
              <a:ext uri="{FF2B5EF4-FFF2-40B4-BE49-F238E27FC236}">
                <a16:creationId xmlns:a16="http://schemas.microsoft.com/office/drawing/2014/main" id="{E8F20F09-5F8C-674B-BBB7-2173697F251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109000"/>
                    </a14:imgEffect>
                    <a14:imgEffect>
                      <a14:brightnessContrast bright="-21000" contrast="100000"/>
                    </a14:imgEffect>
                  </a14:imgLayer>
                </a14:imgProps>
              </a:ext>
            </a:extLst>
          </a:blip>
          <a:stretch>
            <a:fillRect/>
          </a:stretch>
        </p:blipFill>
        <p:spPr>
          <a:xfrm>
            <a:off x="1303211" y="3724501"/>
            <a:ext cx="685382" cy="708632"/>
          </a:xfrm>
          <a:prstGeom prst="ellipse">
            <a:avLst/>
          </a:prstGeom>
          <a:ln w="28575"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ardrop 27">
            <a:extLst>
              <a:ext uri="{FF2B5EF4-FFF2-40B4-BE49-F238E27FC236}">
                <a16:creationId xmlns:a16="http://schemas.microsoft.com/office/drawing/2014/main" id="{67EA7048-DAA8-D040-9F4C-B13FB5621689}"/>
              </a:ext>
            </a:extLst>
          </p:cNvPr>
          <p:cNvSpPr/>
          <p:nvPr/>
        </p:nvSpPr>
        <p:spPr>
          <a:xfrm rot="12815588">
            <a:off x="3100523" y="2459654"/>
            <a:ext cx="2065618" cy="2162673"/>
          </a:xfrm>
          <a:prstGeom prst="teardrop">
            <a:avLst>
              <a:gd name="adj" fmla="val 176951"/>
            </a:avLst>
          </a:prstGeom>
          <a:solidFill>
            <a:schemeClr val="tx2">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6BBA93C0-DBE1-0E4F-9C64-A6F9BAEE9BED}"/>
                  </a:ext>
                </a:extLst>
              </p:cNvPr>
              <p:cNvSpPr/>
              <p:nvPr/>
            </p:nvSpPr>
            <p:spPr>
              <a:xfrm>
                <a:off x="3112698" y="2467200"/>
                <a:ext cx="2054864" cy="2124572"/>
              </a:xfrm>
              <a:prstGeom prst="ellipse">
                <a:avLst/>
              </a:prstGeom>
              <a:ln w="79375">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b="0" dirty="0">
                    <a:solidFill>
                      <a:schemeClr val="accent1"/>
                    </a:solidFill>
                    <a:latin typeface="Arial Rounded MT Bold" panose="020F0704030504030204" pitchFamily="34" charset="77"/>
                    <a:ea typeface="Cambria Math" panose="02040503050406030204" pitchFamily="18" charset="0"/>
                  </a:rPr>
                  <a:t>The same </a:t>
                </a:r>
                <a14:m>
                  <m:oMath xmlns:m="http://schemas.openxmlformats.org/officeDocument/2006/math">
                    <m:sSub>
                      <m:sSubPr>
                        <m:ctrlPr>
                          <a:rPr lang="en-US" sz="1400" b="0" i="1">
                            <a:solidFill>
                              <a:schemeClr val="accent1"/>
                            </a:solidFill>
                            <a:latin typeface="Cambria Math" panose="02040503050406030204" pitchFamily="18" charset="0"/>
                            <a:ea typeface="Cambria Math" panose="02040503050406030204" pitchFamily="18" charset="0"/>
                          </a:rPr>
                        </m:ctrlPr>
                      </m:sSubPr>
                      <m:e>
                        <m:r>
                          <a:rPr lang="en-US" sz="1400" b="0" i="1">
                            <a:solidFill>
                              <a:schemeClr val="accent1"/>
                            </a:solidFill>
                            <a:latin typeface="Cambria Math" panose="02040503050406030204" pitchFamily="18" charset="0"/>
                            <a:ea typeface="Cambria Math" panose="02040503050406030204" pitchFamily="18" charset="0"/>
                          </a:rPr>
                          <m:t>𝜃</m:t>
                        </m:r>
                      </m:e>
                      <m:sub>
                        <m:r>
                          <a:rPr lang="es-ES" sz="1400" b="0" i="1">
                            <a:solidFill>
                              <a:schemeClr val="accent1"/>
                            </a:solidFill>
                            <a:latin typeface="Cambria Math" panose="02040503050406030204" pitchFamily="18" charset="0"/>
                            <a:ea typeface="Cambria Math" panose="02040503050406030204" pitchFamily="18" charset="0"/>
                          </a:rPr>
                          <m:t>𝑖</m:t>
                        </m:r>
                      </m:sub>
                    </m:sSub>
                  </m:oMath>
                </a14:m>
                <a:r>
                  <a:rPr lang="en-GB" sz="1400" b="0" dirty="0">
                    <a:solidFill>
                      <a:schemeClr val="accent1"/>
                    </a:solidFill>
                    <a:latin typeface="Arial Rounded MT Bold" panose="020F0704030504030204" pitchFamily="34" charset="77"/>
                  </a:rPr>
                  <a:t> in all the observable Universe</a:t>
                </a:r>
                <a:endParaRPr lang="en-ES" sz="1400" b="0" dirty="0">
                  <a:solidFill>
                    <a:schemeClr val="accent1"/>
                  </a:solidFill>
                  <a:latin typeface="Arial Rounded MT Bold" panose="020F0704030504030204" pitchFamily="34" charset="77"/>
                </a:endParaRPr>
              </a:p>
            </p:txBody>
          </p:sp>
        </mc:Choice>
        <mc:Fallback xmlns="">
          <p:sp>
            <p:nvSpPr>
              <p:cNvPr id="11" name="Oval 10">
                <a:extLst>
                  <a:ext uri="{FF2B5EF4-FFF2-40B4-BE49-F238E27FC236}">
                    <a16:creationId xmlns:a16="http://schemas.microsoft.com/office/drawing/2014/main" id="{6BBA93C0-DBE1-0E4F-9C64-A6F9BAEE9BED}"/>
                  </a:ext>
                </a:extLst>
              </p:cNvPr>
              <p:cNvSpPr>
                <a:spLocks noRot="1" noChangeAspect="1" noMove="1" noResize="1" noEditPoints="1" noAdjustHandles="1" noChangeArrowheads="1" noChangeShapeType="1" noTextEdit="1"/>
              </p:cNvSpPr>
              <p:nvPr/>
            </p:nvSpPr>
            <p:spPr>
              <a:xfrm>
                <a:off x="3112698" y="2467200"/>
                <a:ext cx="2054864" cy="2124572"/>
              </a:xfrm>
              <a:prstGeom prst="ellipse">
                <a:avLst/>
              </a:prstGeom>
              <a:blipFill>
                <a:blip r:embed="rId6"/>
                <a:stretch>
                  <a:fillRect/>
                </a:stretch>
              </a:blipFill>
              <a:ln w="79375">
                <a:solidFill>
                  <a:schemeClr val="accent1"/>
                </a:solidFill>
              </a:ln>
            </p:spPr>
            <p:txBody>
              <a:bodyPr/>
              <a:lstStyle/>
              <a:p>
                <a:r>
                  <a:rPr lang="en-ES">
                    <a:noFill/>
                  </a:rPr>
                  <a:t> </a:t>
                </a:r>
              </a:p>
            </p:txBody>
          </p:sp>
        </mc:Fallback>
      </mc:AlternateContent>
      <p:sp>
        <p:nvSpPr>
          <p:cNvPr id="31" name="Rectangle 30">
            <a:extLst>
              <a:ext uri="{FF2B5EF4-FFF2-40B4-BE49-F238E27FC236}">
                <a16:creationId xmlns:a16="http://schemas.microsoft.com/office/drawing/2014/main" id="{62586BF1-6AC2-4444-A410-C1E3860D68F4}"/>
              </a:ext>
            </a:extLst>
          </p:cNvPr>
          <p:cNvSpPr/>
          <p:nvPr/>
        </p:nvSpPr>
        <p:spPr>
          <a:xfrm rot="20777939">
            <a:off x="1972275" y="3534878"/>
            <a:ext cx="1175825" cy="708284"/>
          </a:xfrm>
          <a:prstGeom prst="rect">
            <a:avLst/>
          </a:prstGeom>
          <a:noFill/>
        </p:spPr>
        <p:txBody>
          <a:bodyPr wrap="none" lIns="91440" tIns="45720" rIns="91440" bIns="45720">
            <a:prstTxWarp prst="textFadeLeft">
              <a:avLst>
                <a:gd name="adj" fmla="val 47767"/>
              </a:avLst>
            </a:prstTxWarp>
            <a:spAutoFit/>
          </a:bodyPr>
          <a:lstStyle/>
          <a:p>
            <a:pPr algn="ctr"/>
            <a:r>
              <a:rPr lang="en-GB" sz="5400" b="0" dirty="0">
                <a:ln w="0"/>
                <a:solidFill>
                  <a:schemeClr val="accent1"/>
                </a:solidFill>
                <a:effectLst>
                  <a:outerShdw blurRad="38100" dist="25400" dir="5400000" algn="ctr" rotWithShape="0">
                    <a:srgbClr val="6E747A">
                      <a:alpha val="43000"/>
                    </a:srgbClr>
                  </a:outerShdw>
                </a:effectLst>
              </a:rPr>
              <a:t>INFLATION</a:t>
            </a:r>
          </a:p>
        </p:txBody>
      </p:sp>
      <p:grpSp>
        <p:nvGrpSpPr>
          <p:cNvPr id="7" name="Grupo 6"/>
          <p:cNvGrpSpPr/>
          <p:nvPr/>
        </p:nvGrpSpPr>
        <p:grpSpPr>
          <a:xfrm>
            <a:off x="6206063" y="1552595"/>
            <a:ext cx="5048144" cy="4343812"/>
            <a:chOff x="6206063" y="1552595"/>
            <a:chExt cx="5048144" cy="4343812"/>
          </a:xfrm>
        </p:grpSpPr>
        <p:pic>
          <p:nvPicPr>
            <p:cNvPr id="12" name="Picture 11">
              <a:extLst>
                <a:ext uri="{FF2B5EF4-FFF2-40B4-BE49-F238E27FC236}">
                  <a16:creationId xmlns:a16="http://schemas.microsoft.com/office/drawing/2014/main" id="{FA5A63F2-9C91-4B4D-86A0-5DBE9C24E11F}"/>
                </a:ext>
              </a:extLst>
            </p:cNvPr>
            <p:cNvPicPr>
              <a:picLocks noChangeAspect="1"/>
            </p:cNvPicPr>
            <p:nvPr/>
          </p:nvPicPr>
          <p:blipFill rotWithShape="1">
            <a:blip r:embed="rId7"/>
            <a:srcRect b="47473"/>
            <a:stretch/>
          </p:blipFill>
          <p:spPr>
            <a:xfrm>
              <a:off x="6744072" y="2924944"/>
              <a:ext cx="4250680" cy="831257"/>
            </a:xfrm>
            <a:prstGeom prst="rect">
              <a:avLst/>
            </a:prstGeom>
          </p:spPr>
        </p:pic>
        <p:pic>
          <p:nvPicPr>
            <p:cNvPr id="14" name="Picture 13">
              <a:extLst>
                <a:ext uri="{FF2B5EF4-FFF2-40B4-BE49-F238E27FC236}">
                  <a16:creationId xmlns:a16="http://schemas.microsoft.com/office/drawing/2014/main" id="{E5DF1376-C7A4-3844-A9A0-F57865657A72}"/>
                </a:ext>
              </a:extLst>
            </p:cNvPr>
            <p:cNvPicPr>
              <a:picLocks noChangeAspect="1"/>
            </p:cNvPicPr>
            <p:nvPr/>
          </p:nvPicPr>
          <p:blipFill rotWithShape="1">
            <a:blip r:embed="rId7"/>
            <a:srcRect l="25214" t="46739"/>
            <a:stretch/>
          </p:blipFill>
          <p:spPr>
            <a:xfrm>
              <a:off x="7814571" y="2951429"/>
              <a:ext cx="3178944" cy="842883"/>
            </a:xfrm>
            <a:prstGeom prst="rect">
              <a:avLst/>
            </a:prstGeom>
          </p:spPr>
        </p:pic>
        <mc:AlternateContent xmlns:mc="http://schemas.openxmlformats.org/markup-compatibility/2006" xmlns:a14="http://schemas.microsoft.com/office/drawing/2010/main">
          <mc:Choice Requires="a14">
            <p:sp>
              <p:nvSpPr>
                <p:cNvPr id="21" name="2 Marcador de contenido">
                  <a:extLst>
                    <a:ext uri="{FF2B5EF4-FFF2-40B4-BE49-F238E27FC236}">
                      <a16:creationId xmlns:a16="http://schemas.microsoft.com/office/drawing/2014/main" id="{3FDF9943-E3CD-3849-B2D4-C8EE4645EB5F}"/>
                    </a:ext>
                  </a:extLst>
                </p:cNvPr>
                <p:cNvSpPr txBox="1">
                  <a:spLocks/>
                </p:cNvSpPr>
                <p:nvPr/>
              </p:nvSpPr>
              <p:spPr bwMode="auto">
                <a:xfrm>
                  <a:off x="6206063" y="1552595"/>
                  <a:ext cx="5048144" cy="4343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t>Inflation “selects” </a:t>
                  </a:r>
                  <a:r>
                    <a:rPr lang="en-GB" sz="1800" dirty="0">
                      <a:solidFill>
                        <a:schemeClr val="tx1"/>
                      </a:solidFill>
                    </a:rPr>
                    <a:t>one </a:t>
                  </a:r>
                  <a14:m>
                    <m:oMath xmlns:m="http://schemas.openxmlformats.org/officeDocument/2006/math">
                      <m:sSub>
                        <m:sSubPr>
                          <m:ctrlPr>
                            <a:rPr lang="en-US" sz="1800" i="1">
                              <a:solidFill>
                                <a:schemeClr val="tx1"/>
                              </a:solidFill>
                              <a:latin typeface="Cambria Math" panose="02040503050406030204" pitchFamily="18" charset="0"/>
                              <a:ea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𝜃</m:t>
                          </m:r>
                        </m:e>
                        <m:sub>
                          <m:r>
                            <a:rPr lang="es-ES" sz="1800" i="1">
                              <a:solidFill>
                                <a:schemeClr val="tx1"/>
                              </a:solidFill>
                              <a:latin typeface="Cambria Math" panose="02040503050406030204" pitchFamily="18" charset="0"/>
                              <a:ea typeface="Cambria Math" panose="02040503050406030204" pitchFamily="18" charset="0"/>
                            </a:rPr>
                            <m:t>𝑖</m:t>
                          </m:r>
                        </m:sub>
                      </m:sSub>
                    </m:oMath>
                  </a14:m>
                  <a:r>
                    <a:rPr lang="en-GB" sz="1800" dirty="0"/>
                    <a:t>, that is now constant across the observable Universe, but its value is unknown, </a:t>
                  </a:r>
                  <a:r>
                    <a:rPr lang="en-GB" sz="1800" dirty="0">
                      <a:solidFill>
                        <a:srgbClr val="FF0000"/>
                      </a:solidFill>
                    </a:rPr>
                    <a:t>is a free parameter of the model</a:t>
                  </a:r>
                  <a:r>
                    <a:rPr lang="en-GB" sz="1800" dirty="0"/>
                    <a:t>.</a:t>
                  </a:r>
                </a:p>
                <a:p>
                  <a:endParaRPr lang="en-GB" sz="1800" dirty="0"/>
                </a:p>
                <a:p>
                  <a:endParaRPr lang="en-GB" sz="1800" dirty="0"/>
                </a:p>
                <a:p>
                  <a:endParaRPr lang="en-GB" sz="1800" dirty="0"/>
                </a:p>
                <a:p>
                  <a:endParaRPr lang="en-GB" sz="1800" dirty="0"/>
                </a:p>
                <a:p>
                  <a14:m>
                    <m:oMath xmlns:m="http://schemas.openxmlformats.org/officeDocument/2006/math">
                      <m:sSub>
                        <m:sSubPr>
                          <m:ctrlPr>
                            <a:rPr lang="en-US" sz="1800" i="1" smtClean="0">
                              <a:solidFill>
                                <a:schemeClr val="tx1"/>
                              </a:solidFill>
                              <a:latin typeface="Cambria Math" panose="02040503050406030204" pitchFamily="18" charset="0"/>
                              <a:ea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𝜃</m:t>
                          </m:r>
                        </m:e>
                        <m:sub>
                          <m:r>
                            <a:rPr lang="es-ES" sz="1800" i="1">
                              <a:solidFill>
                                <a:schemeClr val="tx1"/>
                              </a:solidFill>
                              <a:latin typeface="Cambria Math" panose="02040503050406030204" pitchFamily="18" charset="0"/>
                              <a:ea typeface="Cambria Math" panose="02040503050406030204" pitchFamily="18" charset="0"/>
                            </a:rPr>
                            <m:t>𝑖</m:t>
                          </m:r>
                        </m:sub>
                      </m:sSub>
                    </m:oMath>
                  </a14:m>
                  <a:r>
                    <a:rPr lang="en-US" sz="1800" dirty="0">
                      <a:solidFill>
                        <a:schemeClr val="tx1"/>
                      </a:solidFill>
                    </a:rPr>
                    <a:t> can be finetuned to get the right </a:t>
                  </a:r>
                  <a14:m>
                    <m:oMath xmlns:m="http://schemas.openxmlformats.org/officeDocument/2006/math">
                      <m:sSub>
                        <m:sSubPr>
                          <m:ctrlPr>
                            <a:rPr lang="en-US" sz="1800" i="1">
                              <a:solidFill>
                                <a:schemeClr val="tx1"/>
                              </a:solidFill>
                              <a:latin typeface="Cambria Math" panose="02040503050406030204" pitchFamily="18" charset="0"/>
                              <a:ea typeface="Cambria Math" panose="02040503050406030204" pitchFamily="18" charset="0"/>
                            </a:rPr>
                          </m:ctrlPr>
                        </m:sSubPr>
                        <m:e>
                          <m:r>
                            <m:rPr>
                              <m:sty m:val="p"/>
                            </m:rPr>
                            <a:rPr lang="el-GR" sz="1800" i="1" smtClean="0">
                              <a:solidFill>
                                <a:schemeClr val="tx1"/>
                              </a:solidFill>
                              <a:latin typeface="Cambria Math" panose="02040503050406030204" pitchFamily="18" charset="0"/>
                              <a:ea typeface="Cambria Math" panose="02040503050406030204" pitchFamily="18" charset="0"/>
                            </a:rPr>
                            <m:t>Ω</m:t>
                          </m:r>
                        </m:e>
                        <m:sub>
                          <m:r>
                            <a:rPr lang="es-ES" sz="1800" b="0" i="1" smtClean="0">
                              <a:solidFill>
                                <a:schemeClr val="tx1"/>
                              </a:solidFill>
                              <a:latin typeface="Cambria Math" panose="02040503050406030204" pitchFamily="18" charset="0"/>
                              <a:ea typeface="Cambria Math" panose="02040503050406030204" pitchFamily="18" charset="0"/>
                            </a:rPr>
                            <m:t>𝐴</m:t>
                          </m:r>
                          <m:r>
                            <a:rPr lang="es-ES" sz="1800" b="0" i="1" smtClean="0">
                              <a:solidFill>
                                <a:schemeClr val="tx1"/>
                              </a:solidFill>
                              <a:latin typeface="Cambria Math" panose="02040503050406030204" pitchFamily="18" charset="0"/>
                              <a:ea typeface="Cambria Math" panose="02040503050406030204" pitchFamily="18" charset="0"/>
                            </a:rPr>
                            <m:t>,</m:t>
                          </m:r>
                          <m:r>
                            <a:rPr lang="es-ES" sz="1800" b="0" i="1" smtClean="0">
                              <a:solidFill>
                                <a:schemeClr val="tx1"/>
                              </a:solidFill>
                              <a:latin typeface="Cambria Math" panose="02040503050406030204" pitchFamily="18" charset="0"/>
                              <a:ea typeface="Cambria Math" panose="02040503050406030204" pitchFamily="18" charset="0"/>
                            </a:rPr>
                            <m:t>𝑉𝑅</m:t>
                          </m:r>
                        </m:sub>
                      </m:sSub>
                    </m:oMath>
                  </a14:m>
                  <a:r>
                    <a:rPr lang="en-US" sz="1800" dirty="0">
                      <a:solidFill>
                        <a:schemeClr val="tx1"/>
                      </a:solidFill>
                    </a:rPr>
                    <a:t> for practically any </a:t>
                  </a:r>
                  <a14:m>
                    <m:oMath xmlns:m="http://schemas.openxmlformats.org/officeDocument/2006/math">
                      <m:sSub>
                        <m:sSubPr>
                          <m:ctrlPr>
                            <a:rPr lang="en-US" sz="1800" i="1">
                              <a:solidFill>
                                <a:schemeClr val="tx1"/>
                              </a:solidFill>
                              <a:latin typeface="Cambria Math" panose="02040503050406030204" pitchFamily="18" charset="0"/>
                              <a:ea typeface="Cambria Math" panose="02040503050406030204" pitchFamily="18" charset="0"/>
                            </a:rPr>
                          </m:ctrlPr>
                        </m:sSubPr>
                        <m:e>
                          <m:r>
                            <a:rPr lang="es-ES" sz="1800" b="0" i="1" smtClean="0">
                              <a:solidFill>
                                <a:schemeClr val="tx1"/>
                              </a:solidFill>
                              <a:latin typeface="Cambria Math" panose="02040503050406030204" pitchFamily="18" charset="0"/>
                              <a:ea typeface="Cambria Math" panose="02040503050406030204" pitchFamily="18" charset="0"/>
                            </a:rPr>
                            <m:t>𝑚</m:t>
                          </m:r>
                        </m:e>
                        <m:sub>
                          <m:r>
                            <a:rPr lang="es-ES" sz="1800" b="0" i="1" smtClean="0">
                              <a:solidFill>
                                <a:schemeClr val="tx1"/>
                              </a:solidFill>
                              <a:latin typeface="Cambria Math" panose="02040503050406030204" pitchFamily="18" charset="0"/>
                              <a:ea typeface="Cambria Math" panose="02040503050406030204" pitchFamily="18" charset="0"/>
                            </a:rPr>
                            <m:t>𝐴</m:t>
                          </m:r>
                        </m:sub>
                      </m:sSub>
                    </m:oMath>
                  </a14:m>
                  <a:r>
                    <a:rPr lang="en-US" sz="1800" dirty="0"/>
                    <a:t> up to </a:t>
                  </a:r>
                  <a14:m>
                    <m:oMath xmlns:m="http://schemas.openxmlformats.org/officeDocument/2006/math">
                      <m:r>
                        <a:rPr lang="en-US" sz="1800" b="0" i="1" dirty="0">
                          <a:latin typeface="Cambria Math" panose="02040503050406030204" pitchFamily="18" charset="0"/>
                          <a:ea typeface="Cambria Math" panose="02040503050406030204" pitchFamily="18" charset="0"/>
                        </a:rPr>
                        <m:t>~</m:t>
                      </m:r>
                      <m:r>
                        <m:rPr>
                          <m:nor/>
                        </m:rPr>
                        <a:rPr lang="es-ES" sz="1800" b="0" i="0" smtClean="0">
                          <a:latin typeface="Cambria Math" panose="02040503050406030204" pitchFamily="18" charset="0"/>
                          <a:ea typeface="Cambria Math" panose="02040503050406030204" pitchFamily="18" charset="0"/>
                        </a:rPr>
                        <m:t>meV</m:t>
                      </m:r>
                    </m:oMath>
                  </a14:m>
                  <a:r>
                    <a:rPr lang="en-US" sz="1800" dirty="0"/>
                    <a:t> </a:t>
                  </a:r>
                </a:p>
                <a:p>
                  <a:endParaRPr lang="en-US" sz="1800" dirty="0"/>
                </a:p>
                <a:p>
                  <a:r>
                    <a:rPr lang="en-US" sz="1800" dirty="0"/>
                    <a:t>Very low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𝜃</m:t>
                          </m:r>
                        </m:e>
                        <m:sub>
                          <m:r>
                            <a:rPr lang="es-ES" sz="1800" i="1">
                              <a:latin typeface="Cambria Math" panose="02040503050406030204" pitchFamily="18" charset="0"/>
                              <a:ea typeface="Cambria Math" panose="02040503050406030204" pitchFamily="18" charset="0"/>
                            </a:rPr>
                            <m:t>𝑖</m:t>
                          </m:r>
                        </m:sub>
                      </m:sSub>
                    </m:oMath>
                  </a14:m>
                  <a:r>
                    <a:rPr lang="en-US" sz="1800" dirty="0"/>
                    <a:t> and very low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s-ES" sz="1800" i="1">
                              <a:latin typeface="Cambria Math" panose="02040503050406030204" pitchFamily="18" charset="0"/>
                              <a:ea typeface="Cambria Math" panose="02040503050406030204" pitchFamily="18" charset="0"/>
                            </a:rPr>
                            <m:t>𝑚</m:t>
                          </m:r>
                        </m:e>
                        <m:sub>
                          <m:r>
                            <a:rPr lang="es-ES" sz="1800" i="1">
                              <a:latin typeface="Cambria Math" panose="02040503050406030204" pitchFamily="18" charset="0"/>
                              <a:ea typeface="Cambria Math" panose="02040503050406030204" pitchFamily="18" charset="0"/>
                            </a:rPr>
                            <m:t>𝐴</m:t>
                          </m:r>
                        </m:sub>
                      </m:sSub>
                      <m:r>
                        <a:rPr lang="es-ES" sz="1800" i="1">
                          <a:latin typeface="Cambria Math" panose="02040503050406030204" pitchFamily="18" charset="0"/>
                          <a:ea typeface="Cambria Math" panose="02040503050406030204" pitchFamily="18" charset="0"/>
                        </a:rPr>
                        <m:t> </m:t>
                      </m:r>
                    </m:oMath>
                  </a14:m>
                  <a:r>
                    <a:rPr lang="en-US" sz="1800" dirty="0"/>
                    <a:t>could be justified by </a:t>
                  </a:r>
                  <a:r>
                    <a:rPr lang="en-US" sz="1800" dirty="0">
                      <a:solidFill>
                        <a:srgbClr val="00B050"/>
                      </a:solidFill>
                    </a:rPr>
                    <a:t>anthropic</a:t>
                  </a:r>
                  <a:r>
                    <a:rPr lang="en-US" sz="1800" dirty="0"/>
                    <a:t> reasons</a:t>
                  </a:r>
                  <a:endParaRPr lang="en-US" sz="1800" dirty="0">
                    <a:solidFill>
                      <a:schemeClr val="tx1"/>
                    </a:solidFill>
                  </a:endParaRPr>
                </a:p>
                <a:p>
                  <a:endParaRPr lang="en-US" sz="2000" dirty="0"/>
                </a:p>
                <a:p>
                  <a:pPr marL="0" indent="0">
                    <a:buFont typeface="Arial" pitchFamily="34" charset="0"/>
                    <a:buNone/>
                  </a:pPr>
                  <a:endParaRPr lang="en-US" sz="2000" dirty="0"/>
                </a:p>
                <a:p>
                  <a:endParaRPr lang="en-US" sz="2000" dirty="0"/>
                </a:p>
              </p:txBody>
            </p:sp>
          </mc:Choice>
          <mc:Fallback xmlns="">
            <p:sp>
              <p:nvSpPr>
                <p:cNvPr id="21" name="2 Marcador de contenido">
                  <a:extLst>
                    <a:ext uri="{FF2B5EF4-FFF2-40B4-BE49-F238E27FC236}">
                      <a16:creationId xmlns:a16="http://schemas.microsoft.com/office/drawing/2014/main" id="{3FDF9943-E3CD-3849-B2D4-C8EE4645EB5F}"/>
                    </a:ext>
                  </a:extLst>
                </p:cNvPr>
                <p:cNvSpPr txBox="1">
                  <a:spLocks noRot="1" noChangeAspect="1" noMove="1" noResize="1" noEditPoints="1" noAdjustHandles="1" noChangeArrowheads="1" noChangeShapeType="1" noTextEdit="1"/>
                </p:cNvSpPr>
                <p:nvPr/>
              </p:nvSpPr>
              <p:spPr bwMode="auto">
                <a:xfrm>
                  <a:off x="6206063" y="1552595"/>
                  <a:ext cx="5048144" cy="4343812"/>
                </a:xfrm>
                <a:prstGeom prst="rect">
                  <a:avLst/>
                </a:prstGeom>
                <a:blipFill>
                  <a:blip r:embed="rId8"/>
                  <a:stretch>
                    <a:fillRect l="-725" t="-843"/>
                  </a:stretch>
                </a:blipFill>
                <a:ln w="9525">
                  <a:noFill/>
                  <a:miter lim="800000"/>
                  <a:headEnd/>
                  <a:tailEnd/>
                </a:ln>
              </p:spPr>
              <p:txBody>
                <a:bodyPr/>
                <a:lstStyle/>
                <a:p>
                  <a:r>
                    <a:rPr lang="en-US">
                      <a:noFill/>
                    </a:rPr>
                    <a:t> </a:t>
                  </a:r>
                </a:p>
              </p:txBody>
            </p:sp>
          </mc:Fallback>
        </mc:AlternateContent>
        <p:sp>
          <p:nvSpPr>
            <p:cNvPr id="13" name="Rectangle 12">
              <a:extLst>
                <a:ext uri="{FF2B5EF4-FFF2-40B4-BE49-F238E27FC236}">
                  <a16:creationId xmlns:a16="http://schemas.microsoft.com/office/drawing/2014/main" id="{448F717C-AB6A-CE4E-904F-5AB4C7B2EEC0}"/>
                </a:ext>
              </a:extLst>
            </p:cNvPr>
            <p:cNvSpPr/>
            <p:nvPr/>
          </p:nvSpPr>
          <p:spPr>
            <a:xfrm>
              <a:off x="6861475" y="2919671"/>
              <a:ext cx="3266973" cy="869369"/>
            </a:xfrm>
            <a:custGeom>
              <a:avLst/>
              <a:gdLst>
                <a:gd name="connsiteX0" fmla="*/ 0 w 3122957"/>
                <a:gd name="connsiteY0" fmla="*/ 0 h 869369"/>
                <a:gd name="connsiteX1" fmla="*/ 551722 w 3122957"/>
                <a:gd name="connsiteY1" fmla="*/ 0 h 869369"/>
                <a:gd name="connsiteX2" fmla="*/ 1040986 w 3122957"/>
                <a:gd name="connsiteY2" fmla="*/ 0 h 869369"/>
                <a:gd name="connsiteX3" fmla="*/ 1592708 w 3122957"/>
                <a:gd name="connsiteY3" fmla="*/ 0 h 869369"/>
                <a:gd name="connsiteX4" fmla="*/ 2019512 w 3122957"/>
                <a:gd name="connsiteY4" fmla="*/ 0 h 869369"/>
                <a:gd name="connsiteX5" fmla="*/ 2477546 w 3122957"/>
                <a:gd name="connsiteY5" fmla="*/ 0 h 869369"/>
                <a:gd name="connsiteX6" fmla="*/ 3122957 w 3122957"/>
                <a:gd name="connsiteY6" fmla="*/ 0 h 869369"/>
                <a:gd name="connsiteX7" fmla="*/ 3122957 w 3122957"/>
                <a:gd name="connsiteY7" fmla="*/ 425991 h 869369"/>
                <a:gd name="connsiteX8" fmla="*/ 3122957 w 3122957"/>
                <a:gd name="connsiteY8" fmla="*/ 869369 h 869369"/>
                <a:gd name="connsiteX9" fmla="*/ 2664923 w 3122957"/>
                <a:gd name="connsiteY9" fmla="*/ 869369 h 869369"/>
                <a:gd name="connsiteX10" fmla="*/ 2113201 w 3122957"/>
                <a:gd name="connsiteY10" fmla="*/ 869369 h 869369"/>
                <a:gd name="connsiteX11" fmla="*/ 1592708 w 3122957"/>
                <a:gd name="connsiteY11" fmla="*/ 869369 h 869369"/>
                <a:gd name="connsiteX12" fmla="*/ 1103445 w 3122957"/>
                <a:gd name="connsiteY12" fmla="*/ 869369 h 869369"/>
                <a:gd name="connsiteX13" fmla="*/ 614182 w 3122957"/>
                <a:gd name="connsiteY13" fmla="*/ 869369 h 869369"/>
                <a:gd name="connsiteX14" fmla="*/ 0 w 3122957"/>
                <a:gd name="connsiteY14" fmla="*/ 869369 h 869369"/>
                <a:gd name="connsiteX15" fmla="*/ 0 w 3122957"/>
                <a:gd name="connsiteY15" fmla="*/ 443378 h 869369"/>
                <a:gd name="connsiteX16" fmla="*/ 0 w 3122957"/>
                <a:gd name="connsiteY16" fmla="*/ 0 h 86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22957" h="869369" extrusionOk="0">
                  <a:moveTo>
                    <a:pt x="0" y="0"/>
                  </a:moveTo>
                  <a:cubicBezTo>
                    <a:pt x="258844" y="-42683"/>
                    <a:pt x="376468" y="31419"/>
                    <a:pt x="551722" y="0"/>
                  </a:cubicBezTo>
                  <a:cubicBezTo>
                    <a:pt x="726976" y="-31419"/>
                    <a:pt x="857294" y="19354"/>
                    <a:pt x="1040986" y="0"/>
                  </a:cubicBezTo>
                  <a:cubicBezTo>
                    <a:pt x="1224678" y="-19354"/>
                    <a:pt x="1408826" y="24184"/>
                    <a:pt x="1592708" y="0"/>
                  </a:cubicBezTo>
                  <a:cubicBezTo>
                    <a:pt x="1776590" y="-24184"/>
                    <a:pt x="1889282" y="29449"/>
                    <a:pt x="2019512" y="0"/>
                  </a:cubicBezTo>
                  <a:cubicBezTo>
                    <a:pt x="2149742" y="-29449"/>
                    <a:pt x="2311904" y="12306"/>
                    <a:pt x="2477546" y="0"/>
                  </a:cubicBezTo>
                  <a:cubicBezTo>
                    <a:pt x="2643188" y="-12306"/>
                    <a:pt x="2992081" y="71673"/>
                    <a:pt x="3122957" y="0"/>
                  </a:cubicBezTo>
                  <a:cubicBezTo>
                    <a:pt x="3151348" y="195861"/>
                    <a:pt x="3119356" y="256981"/>
                    <a:pt x="3122957" y="425991"/>
                  </a:cubicBezTo>
                  <a:cubicBezTo>
                    <a:pt x="3126558" y="595001"/>
                    <a:pt x="3086792" y="690609"/>
                    <a:pt x="3122957" y="869369"/>
                  </a:cubicBezTo>
                  <a:cubicBezTo>
                    <a:pt x="3002448" y="915204"/>
                    <a:pt x="2845280" y="826905"/>
                    <a:pt x="2664923" y="869369"/>
                  </a:cubicBezTo>
                  <a:cubicBezTo>
                    <a:pt x="2484566" y="911833"/>
                    <a:pt x="2252969" y="809402"/>
                    <a:pt x="2113201" y="869369"/>
                  </a:cubicBezTo>
                  <a:cubicBezTo>
                    <a:pt x="1973433" y="929336"/>
                    <a:pt x="1763794" y="825639"/>
                    <a:pt x="1592708" y="869369"/>
                  </a:cubicBezTo>
                  <a:cubicBezTo>
                    <a:pt x="1421622" y="913099"/>
                    <a:pt x="1206536" y="825538"/>
                    <a:pt x="1103445" y="869369"/>
                  </a:cubicBezTo>
                  <a:cubicBezTo>
                    <a:pt x="1000354" y="913200"/>
                    <a:pt x="779559" y="866615"/>
                    <a:pt x="614182" y="869369"/>
                  </a:cubicBezTo>
                  <a:cubicBezTo>
                    <a:pt x="448805" y="872123"/>
                    <a:pt x="131434" y="852295"/>
                    <a:pt x="0" y="869369"/>
                  </a:cubicBezTo>
                  <a:cubicBezTo>
                    <a:pt x="-18039" y="745352"/>
                    <a:pt x="5671" y="602186"/>
                    <a:pt x="0" y="443378"/>
                  </a:cubicBezTo>
                  <a:cubicBezTo>
                    <a:pt x="-5671" y="284570"/>
                    <a:pt x="42557" y="176754"/>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Tree>
    <p:extLst>
      <p:ext uri="{BB962C8B-B14F-4D97-AF65-F5344CB8AC3E}">
        <p14:creationId xmlns:p14="http://schemas.microsoft.com/office/powerpoint/2010/main" val="34832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2 Marcador de contenido">
                <a:extLst>
                  <a:ext uri="{FF2B5EF4-FFF2-40B4-BE49-F238E27FC236}">
                    <a16:creationId xmlns:a16="http://schemas.microsoft.com/office/drawing/2014/main" id="{3FDF9943-E3CD-3849-B2D4-C8EE4645EB5F}"/>
                  </a:ext>
                </a:extLst>
              </p:cNvPr>
              <p:cNvSpPr txBox="1">
                <a:spLocks/>
              </p:cNvSpPr>
              <p:nvPr/>
            </p:nvSpPr>
            <p:spPr bwMode="auto">
              <a:xfrm>
                <a:off x="5827968" y="1484784"/>
                <a:ext cx="5048144" cy="4343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At cosmological scales, it is justified to assume an effective average:</a:t>
                </a:r>
              </a:p>
              <a:p>
                <a:endParaRPr lang="en-US" sz="1800" dirty="0"/>
              </a:p>
              <a:p>
                <a:r>
                  <a:rPr lang="en-US" sz="1800" dirty="0"/>
                  <a:t>And then:</a:t>
                </a:r>
              </a:p>
              <a:p>
                <a:endParaRPr lang="en-US" sz="1600" dirty="0"/>
              </a:p>
              <a:p>
                <a:endParaRPr lang="en-US" sz="1800" dirty="0"/>
              </a:p>
              <a:p>
                <a:r>
                  <a:rPr lang="en-US" sz="1800" dirty="0"/>
                  <a:t>But in this case one has also to take into account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m:rPr>
                            <m:sty m:val="p"/>
                          </m:rPr>
                          <a:rPr lang="el-GR" sz="1800" i="1">
                            <a:latin typeface="Cambria Math" panose="02040503050406030204" pitchFamily="18" charset="0"/>
                            <a:ea typeface="Cambria Math" panose="02040503050406030204" pitchFamily="18" charset="0"/>
                          </a:rPr>
                          <m:t>Ω</m:t>
                        </m:r>
                      </m:e>
                      <m:sub>
                        <m:r>
                          <a:rPr lang="es-ES" sz="1800" i="1">
                            <a:latin typeface="Cambria Math" panose="02040503050406030204" pitchFamily="18" charset="0"/>
                            <a:ea typeface="Cambria Math" panose="02040503050406030204" pitchFamily="18" charset="0"/>
                          </a:rPr>
                          <m:t>𝐴</m:t>
                        </m:r>
                        <m:r>
                          <a:rPr lang="es-ES" sz="1800" i="1">
                            <a:latin typeface="Cambria Math" panose="02040503050406030204" pitchFamily="18" charset="0"/>
                            <a:ea typeface="Cambria Math" panose="02040503050406030204" pitchFamily="18" charset="0"/>
                          </a:rPr>
                          <m:t>,</m:t>
                        </m:r>
                        <m:r>
                          <a:rPr lang="es-ES" sz="1800" b="0" i="1" smtClean="0">
                            <a:latin typeface="Cambria Math" panose="02040503050406030204" pitchFamily="18" charset="0"/>
                            <a:ea typeface="Cambria Math" panose="02040503050406030204" pitchFamily="18" charset="0"/>
                          </a:rPr>
                          <m:t>𝑇𝐷</m:t>
                        </m:r>
                      </m:sub>
                    </m:sSub>
                  </m:oMath>
                </a14:m>
                <a:r>
                  <a:rPr lang="en-US" sz="1800" dirty="0"/>
                  <a:t>, </a:t>
                </a:r>
              </a:p>
              <a:p>
                <a:pPr marL="457200" lvl="1" indent="0">
                  <a:buNone/>
                </a:pPr>
                <a:endParaRPr lang="en-US" sz="1400" dirty="0"/>
              </a:p>
              <a:p>
                <a:endParaRPr lang="en-US" sz="1800" dirty="0"/>
              </a:p>
              <a:p>
                <a:pPr marL="0" indent="0">
                  <a:buNone/>
                </a:pPr>
                <a:r>
                  <a:rPr lang="en-US" sz="1800" dirty="0"/>
                  <a:t>      </a:t>
                </a:r>
              </a:p>
              <a:p>
                <a:r>
                  <a:rPr lang="en-US" sz="1800" dirty="0">
                    <a:solidFill>
                      <a:schemeClr val="accent1"/>
                    </a:solidFill>
                  </a:rPr>
                  <a:t>Different estimates for </a:t>
                </a:r>
                <a14:m>
                  <m:oMath xmlns:m="http://schemas.openxmlformats.org/officeDocument/2006/math">
                    <m:sSub>
                      <m:sSubPr>
                        <m:ctrlPr>
                          <a:rPr lang="en-US" sz="1800" i="1">
                            <a:solidFill>
                              <a:schemeClr val="accent1"/>
                            </a:solidFill>
                            <a:latin typeface="Cambria Math" panose="02040503050406030204" pitchFamily="18" charset="0"/>
                            <a:ea typeface="Cambria Math" panose="02040503050406030204" pitchFamily="18" charset="0"/>
                          </a:rPr>
                        </m:ctrlPr>
                      </m:sSubPr>
                      <m:e>
                        <m:r>
                          <m:rPr>
                            <m:sty m:val="p"/>
                          </m:rPr>
                          <a:rPr lang="el-GR" sz="1800" i="1">
                            <a:solidFill>
                              <a:schemeClr val="accent1"/>
                            </a:solidFill>
                            <a:latin typeface="Cambria Math" panose="02040503050406030204" pitchFamily="18" charset="0"/>
                            <a:ea typeface="Cambria Math" panose="02040503050406030204" pitchFamily="18" charset="0"/>
                          </a:rPr>
                          <m:t>Ω</m:t>
                        </m:r>
                      </m:e>
                      <m:sub>
                        <m:r>
                          <a:rPr lang="es-ES" sz="1800" i="1">
                            <a:solidFill>
                              <a:schemeClr val="accent1"/>
                            </a:solidFill>
                            <a:latin typeface="Cambria Math" panose="02040503050406030204" pitchFamily="18" charset="0"/>
                            <a:ea typeface="Cambria Math" panose="02040503050406030204" pitchFamily="18" charset="0"/>
                          </a:rPr>
                          <m:t>𝐴</m:t>
                        </m:r>
                        <m:r>
                          <a:rPr lang="es-ES" sz="1800" i="1">
                            <a:solidFill>
                              <a:schemeClr val="accent1"/>
                            </a:solidFill>
                            <a:latin typeface="Cambria Math" panose="02040503050406030204" pitchFamily="18" charset="0"/>
                            <a:ea typeface="Cambria Math" panose="02040503050406030204" pitchFamily="18" charset="0"/>
                          </a:rPr>
                          <m:t>,</m:t>
                        </m:r>
                        <m:r>
                          <a:rPr lang="es-ES" sz="1800" i="1">
                            <a:solidFill>
                              <a:schemeClr val="accent1"/>
                            </a:solidFill>
                            <a:latin typeface="Cambria Math" panose="02040503050406030204" pitchFamily="18" charset="0"/>
                            <a:ea typeface="Cambria Math" panose="02040503050406030204" pitchFamily="18" charset="0"/>
                          </a:rPr>
                          <m:t>𝑇𝐷</m:t>
                        </m:r>
                      </m:sub>
                    </m:sSub>
                  </m:oMath>
                </a14:m>
                <a:r>
                  <a:rPr lang="en-US" sz="1800" dirty="0">
                    <a:solidFill>
                      <a:schemeClr val="accent1"/>
                    </a:solidFill>
                  </a:rPr>
                  <a:t>: from similar to </a:t>
                </a:r>
                <a14:m>
                  <m:oMath xmlns:m="http://schemas.openxmlformats.org/officeDocument/2006/math">
                    <m:sSub>
                      <m:sSubPr>
                        <m:ctrlPr>
                          <a:rPr lang="en-US" sz="1800" i="1">
                            <a:solidFill>
                              <a:schemeClr val="accent1"/>
                            </a:solidFill>
                            <a:latin typeface="Cambria Math" panose="02040503050406030204" pitchFamily="18" charset="0"/>
                            <a:ea typeface="Cambria Math" panose="02040503050406030204" pitchFamily="18" charset="0"/>
                          </a:rPr>
                        </m:ctrlPr>
                      </m:sSubPr>
                      <m:e>
                        <m:r>
                          <m:rPr>
                            <m:sty m:val="p"/>
                          </m:rPr>
                          <a:rPr lang="el-GR" sz="1800" i="1">
                            <a:solidFill>
                              <a:schemeClr val="accent1"/>
                            </a:solidFill>
                            <a:latin typeface="Cambria Math" panose="02040503050406030204" pitchFamily="18" charset="0"/>
                            <a:ea typeface="Cambria Math" panose="02040503050406030204" pitchFamily="18" charset="0"/>
                          </a:rPr>
                          <m:t>Ω</m:t>
                        </m:r>
                      </m:e>
                      <m:sub>
                        <m:r>
                          <a:rPr lang="es-ES" sz="1800" i="1">
                            <a:solidFill>
                              <a:schemeClr val="accent1"/>
                            </a:solidFill>
                            <a:latin typeface="Cambria Math" panose="02040503050406030204" pitchFamily="18" charset="0"/>
                            <a:ea typeface="Cambria Math" panose="02040503050406030204" pitchFamily="18" charset="0"/>
                          </a:rPr>
                          <m:t>𝐴</m:t>
                        </m:r>
                        <m:r>
                          <a:rPr lang="es-ES" sz="1800" i="1">
                            <a:solidFill>
                              <a:schemeClr val="accent1"/>
                            </a:solidFill>
                            <a:latin typeface="Cambria Math" panose="02040503050406030204" pitchFamily="18" charset="0"/>
                            <a:ea typeface="Cambria Math" panose="02040503050406030204" pitchFamily="18" charset="0"/>
                          </a:rPr>
                          <m:t>,</m:t>
                        </m:r>
                        <m:r>
                          <a:rPr lang="es-ES" sz="1800" b="0" i="1" smtClean="0">
                            <a:solidFill>
                              <a:schemeClr val="accent1"/>
                            </a:solidFill>
                            <a:latin typeface="Cambria Math" panose="02040503050406030204" pitchFamily="18" charset="0"/>
                            <a:ea typeface="Cambria Math" panose="02040503050406030204" pitchFamily="18" charset="0"/>
                          </a:rPr>
                          <m:t>𝑉𝑅</m:t>
                        </m:r>
                      </m:sub>
                    </m:sSub>
                  </m:oMath>
                </a14:m>
                <a:r>
                  <a:rPr lang="en-US" sz="1800" dirty="0">
                    <a:solidFill>
                      <a:schemeClr val="accent1"/>
                    </a:solidFill>
                  </a:rPr>
                  <a:t> up to one order or even two orders of magnitude larger….</a:t>
                </a:r>
                <a:endParaRPr lang="en-US" sz="1800" dirty="0"/>
              </a:p>
            </p:txBody>
          </p:sp>
        </mc:Choice>
        <mc:Fallback xmlns="">
          <p:sp>
            <p:nvSpPr>
              <p:cNvPr id="21" name="2 Marcador de contenido">
                <a:extLst>
                  <a:ext uri="{FF2B5EF4-FFF2-40B4-BE49-F238E27FC236}">
                    <a16:creationId xmlns:a16="http://schemas.microsoft.com/office/drawing/2014/main" id="{3FDF9943-E3CD-3849-B2D4-C8EE4645EB5F}"/>
                  </a:ext>
                </a:extLst>
              </p:cNvPr>
              <p:cNvSpPr txBox="1">
                <a:spLocks noRot="1" noChangeAspect="1" noMove="1" noResize="1" noEditPoints="1" noAdjustHandles="1" noChangeArrowheads="1" noChangeShapeType="1" noTextEdit="1"/>
              </p:cNvSpPr>
              <p:nvPr/>
            </p:nvSpPr>
            <p:spPr bwMode="auto">
              <a:xfrm>
                <a:off x="5827968" y="1484784"/>
                <a:ext cx="5048144" cy="4343812"/>
              </a:xfrm>
              <a:prstGeom prst="rect">
                <a:avLst/>
              </a:prstGeom>
              <a:blipFill>
                <a:blip r:embed="rId2"/>
                <a:stretch>
                  <a:fillRect l="-501" t="-877" r="-1754" b="-2632"/>
                </a:stretch>
              </a:blipFill>
              <a:ln w="9525">
                <a:noFill/>
                <a:miter lim="800000"/>
                <a:headEnd/>
                <a:tailEnd/>
              </a:ln>
            </p:spPr>
            <p:txBody>
              <a:bodyPr/>
              <a:lstStyle/>
              <a:p>
                <a:r>
                  <a:rPr lang="en-ES">
                    <a:noFill/>
                  </a:rPr>
                  <a:t> </a:t>
                </a:r>
              </a:p>
            </p:txBody>
          </p:sp>
        </mc:Fallback>
      </mc:AlternateContent>
      <p:pic>
        <p:nvPicPr>
          <p:cNvPr id="7" name="Picture 6">
            <a:extLst>
              <a:ext uri="{FF2B5EF4-FFF2-40B4-BE49-F238E27FC236}">
                <a16:creationId xmlns:a16="http://schemas.microsoft.com/office/drawing/2014/main" id="{CD744587-627E-DE44-8665-D69036D1E6BD}"/>
              </a:ext>
            </a:extLst>
          </p:cNvPr>
          <p:cNvPicPr>
            <a:picLocks noChangeAspect="1"/>
          </p:cNvPicPr>
          <p:nvPr/>
        </p:nvPicPr>
        <p:blipFill>
          <a:blip r:embed="rId3"/>
          <a:stretch>
            <a:fillRect/>
          </a:stretch>
        </p:blipFill>
        <p:spPr>
          <a:xfrm>
            <a:off x="8941364" y="2546479"/>
            <a:ext cx="2778844" cy="890656"/>
          </a:xfrm>
          <a:prstGeom prst="rect">
            <a:avLst/>
          </a:prstGeom>
        </p:spPr>
      </p:pic>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5048144" cy="4343812"/>
              </a:xfrm>
            </p:spPr>
            <p:txBody>
              <a:bodyPr/>
              <a:lstStyle/>
              <a:p>
                <a:pPr marL="0" indent="0" algn="ctr">
                  <a:buNone/>
                </a:pPr>
                <a:r>
                  <a:rPr lang="en-US" sz="1800" dirty="0">
                    <a:solidFill>
                      <a:srgbClr val="FF0000"/>
                    </a:solidFill>
                  </a:rPr>
                  <a:t>Post-inflation scenario</a:t>
                </a:r>
              </a:p>
              <a:p>
                <a:pPr marL="0" indent="0" algn="ctr">
                  <a:buNone/>
                </a:pPr>
                <a14:m>
                  <m:oMathPara xmlns:m="http://schemas.openxmlformats.org/officeDocument/2006/math">
                    <m:oMathParaPr>
                      <m:jc m:val="centerGroup"/>
                    </m:oMathParaPr>
                    <m:oMath xmlns:m="http://schemas.openxmlformats.org/officeDocument/2006/math">
                      <m:sSub>
                        <m:sSubPr>
                          <m:ctrlPr>
                            <a:rPr lang="en-US" sz="1800" i="1">
                              <a:solidFill>
                                <a:srgbClr val="FF0000"/>
                              </a:solidFill>
                              <a:latin typeface="Cambria Math" panose="02040503050406030204" pitchFamily="18" charset="0"/>
                            </a:rPr>
                          </m:ctrlPr>
                        </m:sSubPr>
                        <m:e>
                          <m:r>
                            <a:rPr lang="es-ES" sz="1800" i="1">
                              <a:solidFill>
                                <a:srgbClr val="FF0000"/>
                              </a:solidFill>
                              <a:latin typeface="Cambria Math" panose="02040503050406030204" pitchFamily="18" charset="0"/>
                            </a:rPr>
                            <m:t>𝑓</m:t>
                          </m:r>
                        </m:e>
                        <m:sub>
                          <m:r>
                            <a:rPr lang="es-ES" sz="1800" i="1">
                              <a:solidFill>
                                <a:srgbClr val="FF0000"/>
                              </a:solidFill>
                              <a:latin typeface="Cambria Math" panose="02040503050406030204" pitchFamily="18" charset="0"/>
                            </a:rPr>
                            <m:t>𝐴</m:t>
                          </m:r>
                        </m:sub>
                      </m:sSub>
                      <m:r>
                        <a:rPr lang="es-ES" sz="1800" i="1">
                          <a:solidFill>
                            <a:srgbClr val="FF0000"/>
                          </a:solidFill>
                          <a:latin typeface="Cambria Math" panose="02040503050406030204" pitchFamily="18" charset="0"/>
                        </a:rPr>
                        <m:t>&lt;</m:t>
                      </m:r>
                      <m:sSub>
                        <m:sSubPr>
                          <m:ctrlPr>
                            <a:rPr lang="es-ES" sz="1800" i="1">
                              <a:solidFill>
                                <a:srgbClr val="FF0000"/>
                              </a:solidFill>
                              <a:latin typeface="Cambria Math" panose="02040503050406030204" pitchFamily="18" charset="0"/>
                            </a:rPr>
                          </m:ctrlPr>
                        </m:sSubPr>
                        <m:e>
                          <m:r>
                            <a:rPr lang="es-ES" sz="1800" i="1">
                              <a:solidFill>
                                <a:srgbClr val="FF0000"/>
                              </a:solidFill>
                              <a:latin typeface="Cambria Math" panose="02040503050406030204" pitchFamily="18" charset="0"/>
                            </a:rPr>
                            <m:t>2</m:t>
                          </m:r>
                          <m:r>
                            <a:rPr lang="es-ES" sz="1800" i="1">
                              <a:solidFill>
                                <a:srgbClr val="FF0000"/>
                              </a:solidFill>
                              <a:latin typeface="Cambria Math" panose="02040503050406030204" pitchFamily="18" charset="0"/>
                              <a:ea typeface="Cambria Math" panose="02040503050406030204" pitchFamily="18" charset="0"/>
                            </a:rPr>
                            <m:t>𝜋</m:t>
                          </m:r>
                          <m:r>
                            <a:rPr lang="es-ES" sz="1800" i="1">
                              <a:solidFill>
                                <a:srgbClr val="FF0000"/>
                              </a:solidFill>
                              <a:latin typeface="Cambria Math" panose="02040503050406030204" pitchFamily="18" charset="0"/>
                            </a:rPr>
                            <m:t>𝐻</m:t>
                          </m:r>
                        </m:e>
                        <m:sub>
                          <m:r>
                            <a:rPr lang="es-ES" sz="1800" i="1">
                              <a:solidFill>
                                <a:srgbClr val="FF0000"/>
                              </a:solidFill>
                              <a:latin typeface="Cambria Math" panose="02040503050406030204" pitchFamily="18" charset="0"/>
                            </a:rPr>
                            <m:t>𝐼</m:t>
                          </m:r>
                        </m:sub>
                      </m:sSub>
                    </m:oMath>
                  </m:oMathPara>
                </a14:m>
                <a:endParaRPr lang="en-US" sz="1800" dirty="0">
                  <a:solidFill>
                    <a:srgbClr val="FF0000"/>
                  </a:solidFill>
                </a:endParaRPr>
              </a:p>
              <a:p>
                <a:endParaRPr lang="en-US" sz="1800" dirty="0"/>
              </a:p>
              <a:p>
                <a:pPr marL="0" indent="0" algn="ctr">
                  <a:buNone/>
                </a:pPr>
                <a:endParaRPr lang="en-US" sz="1800" noProof="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endParaRPr lang="en-GB" sz="1800" dirty="0"/>
              </a:p>
              <a:p>
                <a:r>
                  <a:rPr lang="en-US" sz="1800" dirty="0"/>
                  <a:t>The </a:t>
                </a:r>
                <a:r>
                  <a:rPr lang="en-US" sz="1800" dirty="0">
                    <a:sym typeface="Wingdings" pitchFamily="2" charset="2"/>
                  </a:rPr>
                  <a:t>angle </a:t>
                </a:r>
                <a14:m>
                  <m:oMath xmlns:m="http://schemas.openxmlformats.org/officeDocument/2006/math">
                    <m:sSub>
                      <m:sSubPr>
                        <m:ctrlPr>
                          <a:rPr lang="en-US" sz="1800" i="1" smtClean="0">
                            <a:solidFill>
                              <a:schemeClr val="tx1"/>
                            </a:solidFill>
                            <a:latin typeface="Cambria Math" panose="02040503050406030204" pitchFamily="18" charset="0"/>
                            <a:ea typeface="Cambria Math" panose="02040503050406030204" pitchFamily="18" charset="0"/>
                          </a:rPr>
                        </m:ctrlPr>
                      </m:sSubPr>
                      <m:e>
                        <m:r>
                          <a:rPr lang="en-US" sz="1800" i="1">
                            <a:solidFill>
                              <a:schemeClr val="tx1"/>
                            </a:solidFill>
                            <a:latin typeface="Cambria Math" panose="02040503050406030204" pitchFamily="18" charset="0"/>
                            <a:ea typeface="Cambria Math" panose="02040503050406030204" pitchFamily="18" charset="0"/>
                          </a:rPr>
                          <m:t>𝜃</m:t>
                        </m:r>
                      </m:e>
                      <m:sub>
                        <m:r>
                          <a:rPr lang="es-ES" sz="1800" i="1">
                            <a:solidFill>
                              <a:schemeClr val="tx1"/>
                            </a:solidFill>
                            <a:latin typeface="Cambria Math" panose="02040503050406030204" pitchFamily="18" charset="0"/>
                            <a:ea typeface="Cambria Math" panose="02040503050406030204" pitchFamily="18" charset="0"/>
                          </a:rPr>
                          <m:t>𝑖</m:t>
                        </m:r>
                      </m:sub>
                    </m:sSub>
                  </m:oMath>
                </a14:m>
                <a:r>
                  <a:rPr lang="en-US" sz="1800" dirty="0">
                    <a:solidFill>
                      <a:schemeClr val="tx1"/>
                    </a:solidFill>
                  </a:rPr>
                  <a:t> t</a:t>
                </a:r>
                <a:r>
                  <a:rPr lang="en-US" sz="1800" dirty="0"/>
                  <a:t>akes different values in different “patches” of the Universe.</a:t>
                </a:r>
                <a:endParaRPr lang="en-US" sz="20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5048144" cy="4343812"/>
              </a:xfrm>
              <a:blipFill>
                <a:blip r:embed="rId4"/>
                <a:stretch>
                  <a:fillRect l="-501" t="-877" b="-6725"/>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Post-inflation scenario</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36</a:t>
            </a:fld>
            <a:endParaRPr lang="es-ES" b="0" dirty="0">
              <a:latin typeface="Arial Rounded MT Bold" panose="020F0704030504030204" pitchFamily="34" charset="0"/>
            </a:endParaRPr>
          </a:p>
        </p:txBody>
      </p:sp>
      <p:pic>
        <p:nvPicPr>
          <p:cNvPr id="12" name="Picture 11">
            <a:extLst>
              <a:ext uri="{FF2B5EF4-FFF2-40B4-BE49-F238E27FC236}">
                <a16:creationId xmlns:a16="http://schemas.microsoft.com/office/drawing/2014/main" id="{5D8150E9-B6B1-B74B-875E-320D60E972B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109000"/>
                    </a14:imgEffect>
                    <a14:imgEffect>
                      <a14:brightnessContrast bright="-21000" contrast="100000"/>
                    </a14:imgEffect>
                  </a14:imgLayer>
                </a14:imgProps>
              </a:ext>
            </a:extLst>
          </a:blip>
          <a:stretch>
            <a:fillRect/>
          </a:stretch>
        </p:blipFill>
        <p:spPr>
          <a:xfrm>
            <a:off x="1919536" y="2420888"/>
            <a:ext cx="2054864" cy="2124572"/>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13A4464C-0714-0F48-8928-4EC2DEED95CC}"/>
              </a:ext>
            </a:extLst>
          </p:cNvPr>
          <p:cNvPicPr>
            <a:picLocks noChangeAspect="1"/>
          </p:cNvPicPr>
          <p:nvPr/>
        </p:nvPicPr>
        <p:blipFill>
          <a:blip r:embed="rId7"/>
          <a:stretch>
            <a:fillRect/>
          </a:stretch>
        </p:blipFill>
        <p:spPr>
          <a:xfrm>
            <a:off x="7381156" y="2173863"/>
            <a:ext cx="2778844" cy="355037"/>
          </a:xfrm>
          <a:prstGeom prst="rect">
            <a:avLst/>
          </a:prstGeom>
        </p:spPr>
      </p:pic>
      <p:sp>
        <p:nvSpPr>
          <p:cNvPr id="8" name="Rectangle 7">
            <a:extLst>
              <a:ext uri="{FF2B5EF4-FFF2-40B4-BE49-F238E27FC236}">
                <a16:creationId xmlns:a16="http://schemas.microsoft.com/office/drawing/2014/main" id="{34346161-59D8-5F4A-A815-071BBFE29722}"/>
              </a:ext>
            </a:extLst>
          </p:cNvPr>
          <p:cNvSpPr/>
          <p:nvPr/>
        </p:nvSpPr>
        <p:spPr>
          <a:xfrm>
            <a:off x="8764382" y="5919663"/>
            <a:ext cx="3092258" cy="461665"/>
          </a:xfrm>
          <a:prstGeom prst="rect">
            <a:avLst/>
          </a:prstGeom>
        </p:spPr>
        <p:txBody>
          <a:bodyPr wrap="square">
            <a:spAutoFit/>
          </a:bodyPr>
          <a:lstStyle/>
          <a:p>
            <a:r>
              <a:rPr lang="en-US" sz="1200" dirty="0">
                <a:solidFill>
                  <a:srgbClr val="00B050"/>
                </a:solidFill>
                <a:latin typeface="Arial Rounded MT Bold" panose="020F0704030504030204" pitchFamily="34" charset="77"/>
              </a:rPr>
              <a:t>(*) = 2.15 when anharmonicities in the axion potential are taken into account</a:t>
            </a:r>
            <a:endParaRPr lang="en-ES" sz="1200" dirty="0">
              <a:latin typeface="Arial Rounded MT Bold" panose="020F0704030504030204" pitchFamily="34" charset="77"/>
            </a:endParaRPr>
          </a:p>
        </p:txBody>
      </p:sp>
      <p:sp>
        <p:nvSpPr>
          <p:cNvPr id="9" name="Rectangle 8">
            <a:extLst>
              <a:ext uri="{FF2B5EF4-FFF2-40B4-BE49-F238E27FC236}">
                <a16:creationId xmlns:a16="http://schemas.microsoft.com/office/drawing/2014/main" id="{8DBF0BB7-FFA6-4F4A-8502-F5254ADA9132}"/>
              </a:ext>
            </a:extLst>
          </p:cNvPr>
          <p:cNvSpPr/>
          <p:nvPr/>
        </p:nvSpPr>
        <p:spPr>
          <a:xfrm>
            <a:off x="10305044" y="2215897"/>
            <a:ext cx="399468" cy="276999"/>
          </a:xfrm>
          <a:prstGeom prst="rect">
            <a:avLst/>
          </a:prstGeom>
        </p:spPr>
        <p:txBody>
          <a:bodyPr wrap="none">
            <a:spAutoFit/>
          </a:bodyPr>
          <a:lstStyle/>
          <a:p>
            <a:r>
              <a:rPr lang="en-US" sz="1200" dirty="0">
                <a:solidFill>
                  <a:srgbClr val="00B050"/>
                </a:solidFill>
                <a:latin typeface="Arial Rounded MT Bold" panose="020F0704030504030204" pitchFamily="34" charset="77"/>
              </a:rPr>
              <a:t>(*) </a:t>
            </a:r>
            <a:endParaRPr lang="en-ES" sz="1200"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49425373-2000-144C-9135-FF7BBDAEBA68}"/>
                  </a:ext>
                </a:extLst>
              </p:cNvPr>
              <p:cNvSpPr/>
              <p:nvPr/>
            </p:nvSpPr>
            <p:spPr>
              <a:xfrm>
                <a:off x="7542163" y="4287321"/>
                <a:ext cx="2161296" cy="3815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s-ES" i="1">
                              <a:latin typeface="Cambria Math" panose="02040503050406030204" pitchFamily="18" charset="0"/>
                              <a:ea typeface="Cambria Math" panose="02040503050406030204" pitchFamily="18" charset="0"/>
                            </a:rPr>
                            <m:t>𝐴</m:t>
                          </m:r>
                        </m:sub>
                      </m:sSub>
                      <m:r>
                        <a:rPr lang="es-ES" b="0"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s-ES" i="1">
                              <a:latin typeface="Cambria Math" panose="02040503050406030204" pitchFamily="18" charset="0"/>
                              <a:ea typeface="Cambria Math" panose="02040503050406030204" pitchFamily="18" charset="0"/>
                            </a:rPr>
                            <m:t>𝐴</m:t>
                          </m:r>
                          <m:r>
                            <a:rPr lang="es-ES" i="1">
                              <a:latin typeface="Cambria Math" panose="02040503050406030204" pitchFamily="18" charset="0"/>
                              <a:ea typeface="Cambria Math" panose="02040503050406030204" pitchFamily="18" charset="0"/>
                            </a:rPr>
                            <m:t>,</m:t>
                          </m:r>
                          <m:r>
                            <a:rPr lang="es-ES" b="0" i="1" smtClean="0">
                              <a:latin typeface="Cambria Math" panose="02040503050406030204" pitchFamily="18" charset="0"/>
                              <a:ea typeface="Cambria Math" panose="02040503050406030204" pitchFamily="18" charset="0"/>
                            </a:rPr>
                            <m:t>𝑉𝑅</m:t>
                          </m:r>
                        </m:sub>
                      </m:sSub>
                      <m:r>
                        <a:rPr lang="es-ES" b="0"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Ω</m:t>
                          </m:r>
                        </m:e>
                        <m:sub>
                          <m:r>
                            <a:rPr lang="es-ES" i="1">
                              <a:latin typeface="Cambria Math" panose="02040503050406030204" pitchFamily="18" charset="0"/>
                              <a:ea typeface="Cambria Math" panose="02040503050406030204" pitchFamily="18" charset="0"/>
                            </a:rPr>
                            <m:t>𝐴</m:t>
                          </m:r>
                          <m:r>
                            <a:rPr lang="es-ES" i="1">
                              <a:latin typeface="Cambria Math" panose="02040503050406030204" pitchFamily="18" charset="0"/>
                              <a:ea typeface="Cambria Math" panose="02040503050406030204" pitchFamily="18" charset="0"/>
                            </a:rPr>
                            <m:t>,</m:t>
                          </m:r>
                          <m:r>
                            <a:rPr lang="es-ES" i="1">
                              <a:latin typeface="Cambria Math" panose="02040503050406030204" pitchFamily="18" charset="0"/>
                              <a:ea typeface="Cambria Math" panose="02040503050406030204" pitchFamily="18" charset="0"/>
                            </a:rPr>
                            <m:t>𝑇𝐷</m:t>
                          </m:r>
                        </m:sub>
                      </m:sSub>
                    </m:oMath>
                  </m:oMathPara>
                </a14:m>
                <a:endParaRPr lang="en-ES" dirty="0"/>
              </a:p>
            </p:txBody>
          </p:sp>
        </mc:Choice>
        <mc:Fallback xmlns="">
          <p:sp>
            <p:nvSpPr>
              <p:cNvPr id="10" name="Rectangle 9">
                <a:extLst>
                  <a:ext uri="{FF2B5EF4-FFF2-40B4-BE49-F238E27FC236}">
                    <a16:creationId xmlns:a16="http://schemas.microsoft.com/office/drawing/2014/main" id="{49425373-2000-144C-9135-FF7BBDAEBA68}"/>
                  </a:ext>
                </a:extLst>
              </p:cNvPr>
              <p:cNvSpPr>
                <a:spLocks noRot="1" noChangeAspect="1" noMove="1" noResize="1" noEditPoints="1" noAdjustHandles="1" noChangeArrowheads="1" noChangeShapeType="1" noTextEdit="1"/>
              </p:cNvSpPr>
              <p:nvPr/>
            </p:nvSpPr>
            <p:spPr>
              <a:xfrm>
                <a:off x="7542163" y="4287321"/>
                <a:ext cx="2161296" cy="381515"/>
              </a:xfrm>
              <a:prstGeom prst="rect">
                <a:avLst/>
              </a:prstGeom>
              <a:blipFill>
                <a:blip r:embed="rId8"/>
                <a:stretch>
                  <a:fillRect/>
                </a:stretch>
              </a:blipFill>
            </p:spPr>
            <p:txBody>
              <a:bodyPr/>
              <a:lstStyle/>
              <a:p>
                <a:r>
                  <a:rPr lang="en-ES">
                    <a:noFill/>
                  </a:rPr>
                  <a:t> </a:t>
                </a:r>
              </a:p>
            </p:txBody>
          </p:sp>
        </mc:Fallback>
      </mc:AlternateContent>
      <p:sp>
        <p:nvSpPr>
          <p:cNvPr id="15" name="Rectangle 14">
            <a:extLst>
              <a:ext uri="{FF2B5EF4-FFF2-40B4-BE49-F238E27FC236}">
                <a16:creationId xmlns:a16="http://schemas.microsoft.com/office/drawing/2014/main" id="{5F546FFF-1BEC-B84D-983D-CF672859DA74}"/>
              </a:ext>
            </a:extLst>
          </p:cNvPr>
          <p:cNvSpPr/>
          <p:nvPr/>
        </p:nvSpPr>
        <p:spPr>
          <a:xfrm>
            <a:off x="7464152" y="4199497"/>
            <a:ext cx="2333999" cy="598665"/>
          </a:xfrm>
          <a:custGeom>
            <a:avLst/>
            <a:gdLst>
              <a:gd name="connsiteX0" fmla="*/ 0 w 2333999"/>
              <a:gd name="connsiteY0" fmla="*/ 0 h 598665"/>
              <a:gd name="connsiteX1" fmla="*/ 606840 w 2333999"/>
              <a:gd name="connsiteY1" fmla="*/ 0 h 598665"/>
              <a:gd name="connsiteX2" fmla="*/ 1167000 w 2333999"/>
              <a:gd name="connsiteY2" fmla="*/ 0 h 598665"/>
              <a:gd name="connsiteX3" fmla="*/ 1773839 w 2333999"/>
              <a:gd name="connsiteY3" fmla="*/ 0 h 598665"/>
              <a:gd name="connsiteX4" fmla="*/ 2333999 w 2333999"/>
              <a:gd name="connsiteY4" fmla="*/ 0 h 598665"/>
              <a:gd name="connsiteX5" fmla="*/ 2333999 w 2333999"/>
              <a:gd name="connsiteY5" fmla="*/ 598665 h 598665"/>
              <a:gd name="connsiteX6" fmla="*/ 1773839 w 2333999"/>
              <a:gd name="connsiteY6" fmla="*/ 598665 h 598665"/>
              <a:gd name="connsiteX7" fmla="*/ 1213679 w 2333999"/>
              <a:gd name="connsiteY7" fmla="*/ 598665 h 598665"/>
              <a:gd name="connsiteX8" fmla="*/ 676860 w 2333999"/>
              <a:gd name="connsiteY8" fmla="*/ 598665 h 598665"/>
              <a:gd name="connsiteX9" fmla="*/ 0 w 2333999"/>
              <a:gd name="connsiteY9" fmla="*/ 598665 h 598665"/>
              <a:gd name="connsiteX10" fmla="*/ 0 w 2333999"/>
              <a:gd name="connsiteY10" fmla="*/ 0 h 598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33999" h="598665" extrusionOk="0">
                <a:moveTo>
                  <a:pt x="0" y="0"/>
                </a:moveTo>
                <a:cubicBezTo>
                  <a:pt x="189363" y="-72520"/>
                  <a:pt x="327309" y="40919"/>
                  <a:pt x="606840" y="0"/>
                </a:cubicBezTo>
                <a:cubicBezTo>
                  <a:pt x="886371" y="-40919"/>
                  <a:pt x="915591" y="16157"/>
                  <a:pt x="1167000" y="0"/>
                </a:cubicBezTo>
                <a:cubicBezTo>
                  <a:pt x="1418409" y="-16157"/>
                  <a:pt x="1612210" y="7638"/>
                  <a:pt x="1773839" y="0"/>
                </a:cubicBezTo>
                <a:cubicBezTo>
                  <a:pt x="1935468" y="-7638"/>
                  <a:pt x="2176397" y="41387"/>
                  <a:pt x="2333999" y="0"/>
                </a:cubicBezTo>
                <a:cubicBezTo>
                  <a:pt x="2338500" y="250696"/>
                  <a:pt x="2317517" y="398182"/>
                  <a:pt x="2333999" y="598665"/>
                </a:cubicBezTo>
                <a:cubicBezTo>
                  <a:pt x="2163296" y="627605"/>
                  <a:pt x="1910385" y="538263"/>
                  <a:pt x="1773839" y="598665"/>
                </a:cubicBezTo>
                <a:cubicBezTo>
                  <a:pt x="1637293" y="659067"/>
                  <a:pt x="1350534" y="591461"/>
                  <a:pt x="1213679" y="598665"/>
                </a:cubicBezTo>
                <a:cubicBezTo>
                  <a:pt x="1076824" y="605869"/>
                  <a:pt x="936359" y="567263"/>
                  <a:pt x="676860" y="598665"/>
                </a:cubicBezTo>
                <a:cubicBezTo>
                  <a:pt x="417361" y="630067"/>
                  <a:pt x="227410" y="546478"/>
                  <a:pt x="0" y="598665"/>
                </a:cubicBezTo>
                <a:cubicBezTo>
                  <a:pt x="-47971" y="404549"/>
                  <a:pt x="61474" y="16782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7" name="Rectangle 16">
            <a:extLst>
              <a:ext uri="{FF2B5EF4-FFF2-40B4-BE49-F238E27FC236}">
                <a16:creationId xmlns:a16="http://schemas.microsoft.com/office/drawing/2014/main" id="{9F3D112F-D5E3-A944-9F50-775FFEBDE40B}"/>
              </a:ext>
            </a:extLst>
          </p:cNvPr>
          <p:cNvSpPr/>
          <p:nvPr/>
        </p:nvSpPr>
        <p:spPr>
          <a:xfrm>
            <a:off x="10099832" y="4032067"/>
            <a:ext cx="1447744" cy="646331"/>
          </a:xfrm>
          <a:prstGeom prst="rect">
            <a:avLst/>
          </a:prstGeom>
        </p:spPr>
        <p:txBody>
          <a:bodyPr wrap="square">
            <a:spAutoFit/>
          </a:bodyPr>
          <a:lstStyle/>
          <a:p>
            <a:r>
              <a:rPr lang="en-US" sz="1200" dirty="0">
                <a:solidFill>
                  <a:srgbClr val="00B050"/>
                </a:solidFill>
                <a:latin typeface="Arial Rounded MT Bold" panose="020F0704030504030204" pitchFamily="34" charset="77"/>
              </a:rPr>
              <a:t>Its computation is uncertain</a:t>
            </a:r>
          </a:p>
          <a:p>
            <a:endParaRPr lang="en-US" sz="1200" dirty="0">
              <a:solidFill>
                <a:srgbClr val="00B050"/>
              </a:solidFill>
              <a:latin typeface="Arial Rounded MT Bold" panose="020F0704030504030204" pitchFamily="34" charset="77"/>
            </a:endParaRPr>
          </a:p>
        </p:txBody>
      </p:sp>
      <p:cxnSp>
        <p:nvCxnSpPr>
          <p:cNvPr id="18" name="Straight Arrow Connector 17">
            <a:extLst>
              <a:ext uri="{FF2B5EF4-FFF2-40B4-BE49-F238E27FC236}">
                <a16:creationId xmlns:a16="http://schemas.microsoft.com/office/drawing/2014/main" id="{CA780E00-EAAB-8B41-AA3D-F50AF8E8406C}"/>
              </a:ext>
            </a:extLst>
          </p:cNvPr>
          <p:cNvCxnSpPr>
            <a:cxnSpLocks/>
          </p:cNvCxnSpPr>
          <p:nvPr/>
        </p:nvCxnSpPr>
        <p:spPr>
          <a:xfrm flipV="1">
            <a:off x="9408368" y="4287321"/>
            <a:ext cx="692183" cy="1233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07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1" name="2 Marcador de contenido">
                <a:extLst>
                  <a:ext uri="{FF2B5EF4-FFF2-40B4-BE49-F238E27FC236}">
                    <a16:creationId xmlns:a16="http://schemas.microsoft.com/office/drawing/2014/main" id="{3FDF9943-E3CD-3849-B2D4-C8EE4645EB5F}"/>
                  </a:ext>
                </a:extLst>
              </p:cNvPr>
              <p:cNvSpPr txBox="1">
                <a:spLocks/>
              </p:cNvSpPr>
              <p:nvPr/>
            </p:nvSpPr>
            <p:spPr bwMode="auto">
              <a:xfrm>
                <a:off x="5827968" y="1484784"/>
                <a:ext cx="5754432" cy="43438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The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𝜃</m:t>
                        </m:r>
                      </m:e>
                      <m:sub>
                        <m:r>
                          <a:rPr lang="es-ES" sz="1800" i="1">
                            <a:latin typeface="Cambria Math" panose="02040503050406030204" pitchFamily="18" charset="0"/>
                            <a:ea typeface="Cambria Math" panose="02040503050406030204" pitchFamily="18" charset="0"/>
                          </a:rPr>
                          <m:t>𝑖</m:t>
                        </m:r>
                      </m:sub>
                    </m:sSub>
                  </m:oMath>
                </a14:m>
                <a:r>
                  <a:rPr lang="en-US" sz="1800" dirty="0"/>
                  <a:t> of different patches may roll down to physically different minima. In such cases the TC formed are stable and do not decay, leading to a Universe very different, </a:t>
                </a:r>
                <a:r>
                  <a:rPr lang="en-US" sz="1800" dirty="0">
                    <a:solidFill>
                      <a:srgbClr val="FF0000"/>
                    </a:solidFill>
                  </a:rPr>
                  <a:t>incompatible with observations…</a:t>
                </a:r>
              </a:p>
              <a:p>
                <a:endParaRPr lang="en-US" sz="1800" dirty="0"/>
              </a:p>
              <a:p>
                <a:endParaRPr lang="en-US" sz="1600" dirty="0"/>
              </a:p>
              <a:p>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p:txBody>
          </p:sp>
        </mc:Choice>
        <mc:Fallback xmlns="">
          <p:sp>
            <p:nvSpPr>
              <p:cNvPr id="21" name="2 Marcador de contenido">
                <a:extLst>
                  <a:ext uri="{FF2B5EF4-FFF2-40B4-BE49-F238E27FC236}">
                    <a16:creationId xmlns:a16="http://schemas.microsoft.com/office/drawing/2014/main" id="{3FDF9943-E3CD-3849-B2D4-C8EE4645EB5F}"/>
                  </a:ext>
                </a:extLst>
              </p:cNvPr>
              <p:cNvSpPr txBox="1">
                <a:spLocks noRot="1" noChangeAspect="1" noMove="1" noResize="1" noEditPoints="1" noAdjustHandles="1" noChangeArrowheads="1" noChangeShapeType="1" noTextEdit="1"/>
              </p:cNvSpPr>
              <p:nvPr/>
            </p:nvSpPr>
            <p:spPr bwMode="auto">
              <a:xfrm>
                <a:off x="5827968" y="1484784"/>
                <a:ext cx="5754432" cy="4343812"/>
              </a:xfrm>
              <a:prstGeom prst="rect">
                <a:avLst/>
              </a:prstGeom>
              <a:blipFill>
                <a:blip r:embed="rId2"/>
                <a:stretch>
                  <a:fillRect l="-440" t="-877" r="-1319"/>
                </a:stretch>
              </a:blipFill>
              <a:ln w="9525">
                <a:noFill/>
                <a:miter lim="800000"/>
                <a:headEnd/>
                <a:tailEnd/>
              </a:ln>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5048144" cy="4343812"/>
              </a:xfrm>
            </p:spPr>
            <p:txBody>
              <a:bodyPr/>
              <a:lstStyle/>
              <a:p>
                <a:r>
                  <a:rPr lang="en-US" sz="1800" dirty="0"/>
                  <a:t>For some models, the axion potential features several (</a:t>
                </a:r>
                <a14:m>
                  <m:oMath xmlns:m="http://schemas.openxmlformats.org/officeDocument/2006/math">
                    <m:sSub>
                      <m:sSubPr>
                        <m:ctrlPr>
                          <a:rPr lang="en-US" sz="1800" i="1" smtClean="0">
                            <a:latin typeface="Cambria Math" panose="02040503050406030204" pitchFamily="18" charset="0"/>
                          </a:rPr>
                        </m:ctrlPr>
                      </m:sSubPr>
                      <m:e>
                        <m:r>
                          <a:rPr lang="es-ES" sz="1800" b="0" i="1" smtClean="0">
                            <a:latin typeface="Cambria Math" panose="02040503050406030204" pitchFamily="18" charset="0"/>
                          </a:rPr>
                          <m:t>𝑁</m:t>
                        </m:r>
                      </m:e>
                      <m:sub>
                        <m:r>
                          <a:rPr lang="es-ES" sz="1800" b="0" i="1" smtClean="0">
                            <a:latin typeface="Cambria Math" panose="02040503050406030204" pitchFamily="18" charset="0"/>
                          </a:rPr>
                          <m:t>𝐷𝑊</m:t>
                        </m:r>
                      </m:sub>
                    </m:sSub>
                  </m:oMath>
                </a14:m>
                <a:r>
                  <a:rPr lang="en-US" sz="1800" dirty="0"/>
                  <a:t>) physically-distinct degenerate minima. </a:t>
                </a:r>
              </a:p>
              <a:p>
                <a14:m>
                  <m:oMath xmlns:m="http://schemas.openxmlformats.org/officeDocument/2006/math">
                    <m:sSub>
                      <m:sSubPr>
                        <m:ctrlPr>
                          <a:rPr lang="en-US" sz="2000" i="1" smtClean="0">
                            <a:solidFill>
                              <a:schemeClr val="accent1"/>
                            </a:solidFill>
                            <a:latin typeface="Cambria Math" panose="02040503050406030204" pitchFamily="18" charset="0"/>
                          </a:rPr>
                        </m:ctrlPr>
                      </m:sSubPr>
                      <m:e>
                        <m:r>
                          <a:rPr lang="es-ES" sz="2000" i="1">
                            <a:solidFill>
                              <a:schemeClr val="accent1"/>
                            </a:solidFill>
                            <a:latin typeface="Cambria Math" panose="02040503050406030204" pitchFamily="18" charset="0"/>
                          </a:rPr>
                          <m:t>𝑁</m:t>
                        </m:r>
                      </m:e>
                      <m:sub>
                        <m:r>
                          <a:rPr lang="es-ES" sz="2000" i="1">
                            <a:solidFill>
                              <a:schemeClr val="accent1"/>
                            </a:solidFill>
                            <a:latin typeface="Cambria Math" panose="02040503050406030204" pitchFamily="18" charset="0"/>
                          </a:rPr>
                          <m:t>𝐷𝑊</m:t>
                        </m:r>
                      </m:sub>
                    </m:sSub>
                  </m:oMath>
                </a14:m>
                <a:r>
                  <a:rPr lang="en-US" sz="2000" noProof="0" dirty="0">
                    <a:solidFill>
                      <a:schemeClr val="accent1"/>
                    </a:solidFill>
                    <a:latin typeface="Arial Rounded MT Bold" pitchFamily="34" charset="0"/>
                  </a:rPr>
                  <a:t> </a:t>
                </a:r>
                <a:r>
                  <a:rPr lang="en-US" sz="2000" noProof="0" dirty="0">
                    <a:solidFill>
                      <a:schemeClr val="accent1"/>
                    </a:solidFill>
                    <a:latin typeface="Arial Rounded MT Bold" pitchFamily="34" charset="0"/>
                    <a:sym typeface="Wingdings" pitchFamily="2" charset="2"/>
                  </a:rPr>
                  <a:t> “domain wall number”</a:t>
                </a:r>
                <a:endParaRPr lang="en-US" sz="20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5048144" cy="4343812"/>
              </a:xfrm>
              <a:blipFill>
                <a:blip r:embed="rId3"/>
                <a:stretch>
                  <a:fillRect l="-752" t="-877" r="-2005"/>
                </a:stretch>
              </a:blipFill>
            </p:spPr>
            <p:txBody>
              <a:bodyPr/>
              <a:lstStyle/>
              <a:p>
                <a:r>
                  <a:rPr lang="en-E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Domain wall problem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37</a:t>
            </a:fld>
            <a:endParaRPr lang="es-ES" b="0" dirty="0">
              <a:latin typeface="Arial Rounded MT Bold" panose="020F0704030504030204" pitchFamily="34" charset="0"/>
            </a:endParaRPr>
          </a:p>
        </p:txBody>
      </p:sp>
      <p:pic>
        <p:nvPicPr>
          <p:cNvPr id="12" name="Picture 11">
            <a:extLst>
              <a:ext uri="{FF2B5EF4-FFF2-40B4-BE49-F238E27FC236}">
                <a16:creationId xmlns:a16="http://schemas.microsoft.com/office/drawing/2014/main" id="{5D8150E9-B6B1-B74B-875E-320D60E972B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109000"/>
                    </a14:imgEffect>
                    <a14:imgEffect>
                      <a14:brightnessContrast bright="-21000" contrast="100000"/>
                    </a14:imgEffect>
                  </a14:imgLayer>
                </a14:imgProps>
              </a:ext>
            </a:extLst>
          </a:blip>
          <a:stretch>
            <a:fillRect/>
          </a:stretch>
        </p:blipFill>
        <p:spPr>
          <a:xfrm>
            <a:off x="4937558" y="3076302"/>
            <a:ext cx="2054864" cy="2124572"/>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34346161-59D8-5F4A-A815-071BBFE29722}"/>
                  </a:ext>
                </a:extLst>
              </p:cNvPr>
              <p:cNvSpPr/>
              <p:nvPr/>
            </p:nvSpPr>
            <p:spPr>
              <a:xfrm>
                <a:off x="957945" y="5582224"/>
                <a:ext cx="3092258" cy="646331"/>
              </a:xfrm>
              <a:prstGeom prst="rect">
                <a:avLst/>
              </a:prstGeom>
            </p:spPr>
            <p:txBody>
              <a:bodyPr wrap="square">
                <a:spAutoFit/>
              </a:bodyPr>
              <a:lstStyle/>
              <a:p>
                <a:r>
                  <a:rPr lang="en-US" sz="1200" dirty="0">
                    <a:solidFill>
                      <a:srgbClr val="00B050"/>
                    </a:solidFill>
                    <a:latin typeface="Arial Rounded MT Bold" panose="020F0704030504030204" pitchFamily="34" charset="77"/>
                  </a:rPr>
                  <a:t>The original PQWW axion has </a:t>
                </a:r>
                <a14:m>
                  <m:oMath xmlns:m="http://schemas.openxmlformats.org/officeDocument/2006/math">
                    <m:sSub>
                      <m:sSubPr>
                        <m:ctrlPr>
                          <a:rPr lang="en-US" sz="1200" i="1">
                            <a:solidFill>
                              <a:srgbClr val="00B050"/>
                            </a:solidFill>
                            <a:latin typeface="Cambria Math" panose="02040503050406030204" pitchFamily="18" charset="0"/>
                          </a:rPr>
                        </m:ctrlPr>
                      </m:sSubPr>
                      <m:e>
                        <m:r>
                          <a:rPr lang="es-ES" sz="1200" i="1">
                            <a:solidFill>
                              <a:srgbClr val="00B050"/>
                            </a:solidFill>
                            <a:latin typeface="Cambria Math" panose="02040503050406030204" pitchFamily="18" charset="0"/>
                          </a:rPr>
                          <m:t>𝑁</m:t>
                        </m:r>
                      </m:e>
                      <m:sub>
                        <m:r>
                          <a:rPr lang="es-ES" sz="1200" i="1">
                            <a:solidFill>
                              <a:srgbClr val="00B050"/>
                            </a:solidFill>
                            <a:latin typeface="Cambria Math" panose="02040503050406030204" pitchFamily="18" charset="0"/>
                          </a:rPr>
                          <m:t>𝐷𝑊</m:t>
                        </m:r>
                      </m:sub>
                    </m:sSub>
                    <m:r>
                      <a:rPr lang="es-ES" sz="1200" b="1" i="1" smtClean="0">
                        <a:solidFill>
                          <a:srgbClr val="00B050"/>
                        </a:solidFill>
                        <a:latin typeface="Cambria Math" panose="02040503050406030204" pitchFamily="18" charset="0"/>
                      </a:rPr>
                      <m:t>=</m:t>
                    </m:r>
                    <m:r>
                      <a:rPr lang="es-ES" sz="1200" b="1" i="1" smtClean="0">
                        <a:solidFill>
                          <a:srgbClr val="00B050"/>
                        </a:solidFill>
                        <a:latin typeface="Cambria Math" panose="02040503050406030204" pitchFamily="18" charset="0"/>
                      </a:rPr>
                      <m:t>𝟑</m:t>
                    </m:r>
                  </m:oMath>
                </a14:m>
                <a:r>
                  <a:rPr lang="en-US" sz="1200" dirty="0">
                    <a:solidFill>
                      <a:srgbClr val="00B050"/>
                    </a:solidFill>
                    <a:latin typeface="Arial Rounded MT Bold" panose="020F0704030504030204" pitchFamily="34" charset="77"/>
                  </a:rPr>
                  <a:t> and the DFSZ models described</a:t>
                </a:r>
              </a:p>
              <a:p>
                <a:r>
                  <a:rPr lang="en-US" sz="1200" dirty="0">
                    <a:solidFill>
                      <a:srgbClr val="00B050"/>
                    </a:solidFill>
                    <a:latin typeface="Arial Rounded MT Bold" panose="020F0704030504030204" pitchFamily="34" charset="77"/>
                  </a:rPr>
                  <a:t>above have </a:t>
                </a:r>
                <a14:m>
                  <m:oMath xmlns:m="http://schemas.openxmlformats.org/officeDocument/2006/math">
                    <m:sSub>
                      <m:sSubPr>
                        <m:ctrlPr>
                          <a:rPr lang="en-US" sz="1200" i="1">
                            <a:solidFill>
                              <a:srgbClr val="00B050"/>
                            </a:solidFill>
                            <a:latin typeface="Cambria Math" panose="02040503050406030204" pitchFamily="18" charset="0"/>
                          </a:rPr>
                        </m:ctrlPr>
                      </m:sSubPr>
                      <m:e>
                        <m:r>
                          <a:rPr lang="es-ES" sz="1200" i="1">
                            <a:solidFill>
                              <a:srgbClr val="00B050"/>
                            </a:solidFill>
                            <a:latin typeface="Cambria Math" panose="02040503050406030204" pitchFamily="18" charset="0"/>
                          </a:rPr>
                          <m:t>𝑁</m:t>
                        </m:r>
                      </m:e>
                      <m:sub>
                        <m:r>
                          <a:rPr lang="es-ES" sz="1200" i="1">
                            <a:solidFill>
                              <a:srgbClr val="00B050"/>
                            </a:solidFill>
                            <a:latin typeface="Cambria Math" panose="02040503050406030204" pitchFamily="18" charset="0"/>
                          </a:rPr>
                          <m:t>𝐷𝑊</m:t>
                        </m:r>
                      </m:sub>
                    </m:sSub>
                    <m:r>
                      <a:rPr lang="es-ES" sz="1200" b="1" i="1" smtClean="0">
                        <a:solidFill>
                          <a:srgbClr val="00B050"/>
                        </a:solidFill>
                        <a:latin typeface="Cambria Math" panose="02040503050406030204" pitchFamily="18" charset="0"/>
                      </a:rPr>
                      <m:t>=</m:t>
                    </m:r>
                    <m:r>
                      <a:rPr lang="es-ES" sz="1200" b="1" i="1" smtClean="0">
                        <a:solidFill>
                          <a:srgbClr val="00B050"/>
                        </a:solidFill>
                        <a:latin typeface="Cambria Math" panose="02040503050406030204" pitchFamily="18" charset="0"/>
                      </a:rPr>
                      <m:t>𝟑</m:t>
                    </m:r>
                  </m:oMath>
                </a14:m>
                <a:r>
                  <a:rPr lang="en-US" sz="1200" dirty="0">
                    <a:solidFill>
                      <a:srgbClr val="00B050"/>
                    </a:solidFill>
                    <a:latin typeface="Arial Rounded MT Bold" panose="020F0704030504030204" pitchFamily="34" charset="77"/>
                  </a:rPr>
                  <a:t> or </a:t>
                </a:r>
                <a14:m>
                  <m:oMath xmlns:m="http://schemas.openxmlformats.org/officeDocument/2006/math">
                    <m:r>
                      <a:rPr lang="es-ES" sz="1200" b="1" i="1" smtClean="0">
                        <a:solidFill>
                          <a:srgbClr val="00B050"/>
                        </a:solidFill>
                        <a:latin typeface="Cambria Math" panose="02040503050406030204" pitchFamily="18" charset="0"/>
                      </a:rPr>
                      <m:t>𝟔</m:t>
                    </m:r>
                  </m:oMath>
                </a14:m>
                <a:r>
                  <a:rPr lang="en-ES" sz="1200" dirty="0">
                    <a:solidFill>
                      <a:srgbClr val="00B050"/>
                    </a:solidFill>
                    <a:latin typeface="Arial Rounded MT Bold" panose="020F0704030504030204" pitchFamily="34" charset="77"/>
                  </a:rPr>
                  <a:t>.</a:t>
                </a:r>
              </a:p>
            </p:txBody>
          </p:sp>
        </mc:Choice>
        <mc:Fallback xmlns="">
          <p:sp>
            <p:nvSpPr>
              <p:cNvPr id="8" name="Rectangle 7">
                <a:extLst>
                  <a:ext uri="{FF2B5EF4-FFF2-40B4-BE49-F238E27FC236}">
                    <a16:creationId xmlns:a16="http://schemas.microsoft.com/office/drawing/2014/main" id="{34346161-59D8-5F4A-A815-071BBFE29722}"/>
                  </a:ext>
                </a:extLst>
              </p:cNvPr>
              <p:cNvSpPr>
                <a:spLocks noRot="1" noChangeAspect="1" noMove="1" noResize="1" noEditPoints="1" noAdjustHandles="1" noChangeArrowheads="1" noChangeShapeType="1" noTextEdit="1"/>
              </p:cNvSpPr>
              <p:nvPr/>
            </p:nvSpPr>
            <p:spPr>
              <a:xfrm>
                <a:off x="957945" y="5582224"/>
                <a:ext cx="3092258" cy="646331"/>
              </a:xfrm>
              <a:prstGeom prst="rect">
                <a:avLst/>
              </a:prstGeom>
              <a:blipFill>
                <a:blip r:embed="rId6"/>
                <a:stretch>
                  <a:fillRect b="-7692"/>
                </a:stretch>
              </a:blipFill>
            </p:spPr>
            <p:txBody>
              <a:bodyPr/>
              <a:lstStyle/>
              <a:p>
                <a:r>
                  <a:rPr lang="en-ES">
                    <a:noFill/>
                  </a:rPr>
                  <a:t> </a:t>
                </a:r>
              </a:p>
            </p:txBody>
          </p:sp>
        </mc:Fallback>
      </mc:AlternateContent>
      <p:pic>
        <p:nvPicPr>
          <p:cNvPr id="10" name="Picture 9">
            <a:extLst>
              <a:ext uri="{FF2B5EF4-FFF2-40B4-BE49-F238E27FC236}">
                <a16:creationId xmlns:a16="http://schemas.microsoft.com/office/drawing/2014/main" id="{60F0E699-3D27-A441-8965-4A3D47FC1671}"/>
              </a:ext>
            </a:extLst>
          </p:cNvPr>
          <p:cNvPicPr>
            <a:picLocks noChangeAspect="1"/>
          </p:cNvPicPr>
          <p:nvPr/>
        </p:nvPicPr>
        <p:blipFill>
          <a:blip r:embed="rId7"/>
          <a:stretch>
            <a:fillRect/>
          </a:stretch>
        </p:blipFill>
        <p:spPr>
          <a:xfrm>
            <a:off x="1919536" y="2833443"/>
            <a:ext cx="2877654" cy="2544192"/>
          </a:xfrm>
          <a:prstGeom prst="rect">
            <a:avLst/>
          </a:prstGeom>
        </p:spPr>
      </p:pic>
      <p:cxnSp>
        <p:nvCxnSpPr>
          <p:cNvPr id="14" name="Straight Arrow Connector 13">
            <a:extLst>
              <a:ext uri="{FF2B5EF4-FFF2-40B4-BE49-F238E27FC236}">
                <a16:creationId xmlns:a16="http://schemas.microsoft.com/office/drawing/2014/main" id="{D0A64197-E7DF-7042-8816-4C73502AACEA}"/>
              </a:ext>
            </a:extLst>
          </p:cNvPr>
          <p:cNvCxnSpPr>
            <a:cxnSpLocks/>
          </p:cNvCxnSpPr>
          <p:nvPr/>
        </p:nvCxnSpPr>
        <p:spPr>
          <a:xfrm flipV="1">
            <a:off x="3743450" y="4138588"/>
            <a:ext cx="1486099" cy="832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354D6E5-6E3B-8545-BC2D-40ED320DC8D9}"/>
              </a:ext>
            </a:extLst>
          </p:cNvPr>
          <p:cNvCxnSpPr>
            <a:cxnSpLocks/>
          </p:cNvCxnSpPr>
          <p:nvPr/>
        </p:nvCxnSpPr>
        <p:spPr>
          <a:xfrm flipV="1">
            <a:off x="3908383" y="3861048"/>
            <a:ext cx="1321166" cy="337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D6DB6BD-0B59-EB40-9ED6-06B5ABAF30DD}"/>
              </a:ext>
            </a:extLst>
          </p:cNvPr>
          <p:cNvSpPr/>
          <p:nvPr/>
        </p:nvSpPr>
        <p:spPr>
          <a:xfrm>
            <a:off x="7317600" y="3164541"/>
            <a:ext cx="4419754" cy="584775"/>
          </a:xfrm>
          <a:prstGeom prst="rect">
            <a:avLst/>
          </a:prstGeom>
        </p:spPr>
        <p:txBody>
          <a:bodyPr wrap="square">
            <a:spAutoFit/>
          </a:bodyPr>
          <a:lstStyle/>
          <a:p>
            <a:r>
              <a:rPr lang="en-US" sz="1600">
                <a:solidFill>
                  <a:schemeClr val="accent1"/>
                </a:solidFill>
                <a:latin typeface="Arial Rounded MT Bold" panose="020F0704030504030204" pitchFamily="34" charset="77"/>
              </a:rPr>
              <a:t>This is a problem only in the post-inflation scenario (in pre-inf TD do not form)</a:t>
            </a:r>
            <a:endParaRPr lang="en-US" sz="1600">
              <a:latin typeface="Arial Rounded MT Bold" panose="020F0704030504030204" pitchFamily="34" charset="77"/>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85FCDBB-77C0-594B-BD8B-7FCEA7E5A991}"/>
                  </a:ext>
                </a:extLst>
              </p:cNvPr>
              <p:cNvSpPr/>
              <p:nvPr/>
            </p:nvSpPr>
            <p:spPr>
              <a:xfrm>
                <a:off x="2279576" y="3164541"/>
                <a:ext cx="928780" cy="307777"/>
              </a:xfrm>
              <a:prstGeom prst="rect">
                <a:avLst/>
              </a:prstGeom>
              <a:solidFill>
                <a:schemeClr val="bg1"/>
              </a:solidFill>
              <a:ln>
                <a:solidFill>
                  <a:schemeClr val="accent1">
                    <a:shade val="95000"/>
                    <a:satMod val="105000"/>
                  </a:schemeClr>
                </a:solidFill>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s-ES" sz="1400" i="1">
                              <a:solidFill>
                                <a:schemeClr val="tx1"/>
                              </a:solidFill>
                              <a:latin typeface="Cambria Math" panose="02040503050406030204" pitchFamily="18" charset="0"/>
                            </a:rPr>
                            <m:t>𝑁</m:t>
                          </m:r>
                        </m:e>
                        <m:sub>
                          <m:r>
                            <a:rPr lang="es-ES" sz="1400" i="1">
                              <a:solidFill>
                                <a:schemeClr val="tx1"/>
                              </a:solidFill>
                              <a:latin typeface="Cambria Math" panose="02040503050406030204" pitchFamily="18" charset="0"/>
                            </a:rPr>
                            <m:t>𝐷𝑊</m:t>
                          </m:r>
                        </m:sub>
                      </m:sSub>
                      <m:r>
                        <a:rPr lang="es-ES" sz="1400" b="1" i="1" smtClean="0">
                          <a:solidFill>
                            <a:schemeClr val="tx1"/>
                          </a:solidFill>
                          <a:latin typeface="Cambria Math" panose="02040503050406030204" pitchFamily="18" charset="0"/>
                        </a:rPr>
                        <m:t>=</m:t>
                      </m:r>
                      <m:r>
                        <a:rPr lang="es-ES" sz="1400" b="1" i="1" smtClean="0">
                          <a:solidFill>
                            <a:schemeClr val="tx1"/>
                          </a:solidFill>
                          <a:latin typeface="Cambria Math" panose="02040503050406030204" pitchFamily="18" charset="0"/>
                        </a:rPr>
                        <m:t>𝟒</m:t>
                      </m:r>
                    </m:oMath>
                  </m:oMathPara>
                </a14:m>
                <a:endParaRPr lang="en-ES" sz="1400" dirty="0">
                  <a:solidFill>
                    <a:schemeClr val="tx1"/>
                  </a:solidFill>
                </a:endParaRPr>
              </a:p>
            </p:txBody>
          </p:sp>
        </mc:Choice>
        <mc:Fallback xmlns="">
          <p:sp>
            <p:nvSpPr>
              <p:cNvPr id="22" name="Rectangle 21">
                <a:extLst>
                  <a:ext uri="{FF2B5EF4-FFF2-40B4-BE49-F238E27FC236}">
                    <a16:creationId xmlns:a16="http://schemas.microsoft.com/office/drawing/2014/main" id="{C85FCDBB-77C0-594B-BD8B-7FCEA7E5A991}"/>
                  </a:ext>
                </a:extLst>
              </p:cNvPr>
              <p:cNvSpPr>
                <a:spLocks noRot="1" noChangeAspect="1" noMove="1" noResize="1" noEditPoints="1" noAdjustHandles="1" noChangeArrowheads="1" noChangeShapeType="1" noTextEdit="1"/>
              </p:cNvSpPr>
              <p:nvPr/>
            </p:nvSpPr>
            <p:spPr>
              <a:xfrm>
                <a:off x="2279576" y="3164541"/>
                <a:ext cx="928780" cy="307777"/>
              </a:xfrm>
              <a:prstGeom prst="rect">
                <a:avLst/>
              </a:prstGeom>
              <a:blipFill>
                <a:blip r:embed="rId8"/>
                <a:stretch>
                  <a:fillRect/>
                </a:stretch>
              </a:blipFill>
              <a:ln>
                <a:solidFill>
                  <a:schemeClr val="accent1">
                    <a:shade val="95000"/>
                    <a:satMod val="105000"/>
                  </a:schemeClr>
                </a:solidFill>
              </a:ln>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3" name="2 Marcador de contenido">
                <a:extLst>
                  <a:ext uri="{FF2B5EF4-FFF2-40B4-BE49-F238E27FC236}">
                    <a16:creationId xmlns:a16="http://schemas.microsoft.com/office/drawing/2014/main" id="{90E5E410-B92B-C541-ACA1-3A6A4109A10F}"/>
                  </a:ext>
                </a:extLst>
              </p:cNvPr>
              <p:cNvSpPr txBox="1">
                <a:spLocks/>
              </p:cNvSpPr>
              <p:nvPr/>
            </p:nvSpPr>
            <p:spPr bwMode="auto">
              <a:xfrm>
                <a:off x="7053462" y="4437112"/>
                <a:ext cx="4681337" cy="15438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rgbClr val="00B050"/>
                    </a:solidFill>
                  </a:rPr>
                  <a:t>Possible solution: </a:t>
                </a:r>
                <a:r>
                  <a:rPr lang="en-US" sz="1800" dirty="0"/>
                  <a:t>add new physics to make the minima non-degenerate.</a:t>
                </a:r>
              </a:p>
              <a:p>
                <a:r>
                  <a:rPr lang="en-US" sz="1800" dirty="0">
                    <a:solidFill>
                      <a:srgbClr val="0070C0"/>
                    </a:solidFill>
                  </a:rPr>
                  <a:t>The TD are longer-lived and the resulting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m:rPr>
                            <m:sty m:val="p"/>
                          </m:rPr>
                          <a:rPr lang="el-GR" sz="1800" i="1">
                            <a:solidFill>
                              <a:srgbClr val="0070C0"/>
                            </a:solidFill>
                            <a:latin typeface="Cambria Math" panose="02040503050406030204" pitchFamily="18" charset="0"/>
                            <a:ea typeface="Cambria Math" panose="02040503050406030204" pitchFamily="18" charset="0"/>
                          </a:rPr>
                          <m:t>Ω</m:t>
                        </m:r>
                      </m:e>
                      <m:sub>
                        <m:r>
                          <a:rPr lang="es-ES" sz="1800" i="1">
                            <a:solidFill>
                              <a:srgbClr val="0070C0"/>
                            </a:solidFill>
                            <a:latin typeface="Cambria Math" panose="02040503050406030204" pitchFamily="18" charset="0"/>
                            <a:ea typeface="Cambria Math" panose="02040503050406030204" pitchFamily="18" charset="0"/>
                          </a:rPr>
                          <m:t>𝐴</m:t>
                        </m:r>
                      </m:sub>
                    </m:sSub>
                    <m:r>
                      <a:rPr lang="es-ES" sz="1800" i="1">
                        <a:solidFill>
                          <a:srgbClr val="0070C0"/>
                        </a:solidFill>
                        <a:latin typeface="Cambria Math" panose="02040503050406030204" pitchFamily="18" charset="0"/>
                        <a:ea typeface="Cambria Math" panose="02040503050406030204" pitchFamily="18" charset="0"/>
                      </a:rPr>
                      <m:t> </m:t>
                    </m:r>
                  </m:oMath>
                </a14:m>
                <a:r>
                  <a:rPr lang="en-US" sz="1800" dirty="0">
                    <a:solidFill>
                      <a:srgbClr val="0070C0"/>
                    </a:solidFill>
                  </a:rPr>
                  <a:t>higher. Pushes interesting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a:rPr lang="es-ES" sz="1800" b="0" i="1" smtClean="0">
                            <a:solidFill>
                              <a:srgbClr val="0070C0"/>
                            </a:solidFill>
                            <a:latin typeface="Cambria Math" panose="02040503050406030204" pitchFamily="18" charset="0"/>
                            <a:ea typeface="Cambria Math" panose="02040503050406030204" pitchFamily="18" charset="0"/>
                          </a:rPr>
                          <m:t>𝑚</m:t>
                        </m:r>
                      </m:e>
                      <m:sub>
                        <m:r>
                          <a:rPr lang="es-ES" sz="1800" i="1">
                            <a:solidFill>
                              <a:srgbClr val="0070C0"/>
                            </a:solidFill>
                            <a:latin typeface="Cambria Math" panose="02040503050406030204" pitchFamily="18" charset="0"/>
                            <a:ea typeface="Cambria Math" panose="02040503050406030204" pitchFamily="18" charset="0"/>
                          </a:rPr>
                          <m:t>𝐴</m:t>
                        </m:r>
                      </m:sub>
                    </m:sSub>
                    <m:r>
                      <a:rPr lang="es-ES" sz="1800" i="1">
                        <a:solidFill>
                          <a:srgbClr val="0070C0"/>
                        </a:solidFill>
                        <a:latin typeface="Cambria Math" panose="02040503050406030204" pitchFamily="18" charset="0"/>
                        <a:ea typeface="Cambria Math" panose="02040503050406030204" pitchFamily="18" charset="0"/>
                      </a:rPr>
                      <m:t> </m:t>
                    </m:r>
                  </m:oMath>
                </a14:m>
                <a:r>
                  <a:rPr lang="en-US" sz="1800" dirty="0">
                    <a:solidFill>
                      <a:srgbClr val="0070C0"/>
                    </a:solidFill>
                  </a:rPr>
                  <a:t>to higher values (up to few x100 </a:t>
                </a:r>
                <a:r>
                  <a:rPr lang="en-US" sz="1800" dirty="0" err="1">
                    <a:solidFill>
                      <a:srgbClr val="0070C0"/>
                    </a:solidFill>
                  </a:rPr>
                  <a:t>meV</a:t>
                </a:r>
                <a:r>
                  <a:rPr lang="en-US" sz="1800" dirty="0">
                    <a:solidFill>
                      <a:srgbClr val="0070C0"/>
                    </a:solidFill>
                  </a:rPr>
                  <a:t>).</a:t>
                </a:r>
              </a:p>
              <a:p>
                <a:endParaRPr lang="en-US" sz="1600" dirty="0"/>
              </a:p>
              <a:p>
                <a:endParaRPr lang="en-US" sz="1800" dirty="0"/>
              </a:p>
              <a:p>
                <a:pPr marL="0" indent="0">
                  <a:buFont typeface="Arial" pitchFamily="34" charset="0"/>
                  <a:buNone/>
                </a:pPr>
                <a:endParaRPr lang="en-US" sz="1800" dirty="0"/>
              </a:p>
              <a:p>
                <a:pPr marL="0" indent="0">
                  <a:buFont typeface="Arial" pitchFamily="34" charset="0"/>
                  <a:buNone/>
                </a:pPr>
                <a:endParaRPr lang="en-US" sz="1800" dirty="0"/>
              </a:p>
              <a:p>
                <a:pPr marL="0" indent="0">
                  <a:buFont typeface="Arial" pitchFamily="34" charset="0"/>
                  <a:buNone/>
                </a:pPr>
                <a:endParaRPr lang="en-US" sz="1800" dirty="0"/>
              </a:p>
            </p:txBody>
          </p:sp>
        </mc:Choice>
        <mc:Fallback xmlns="">
          <p:sp>
            <p:nvSpPr>
              <p:cNvPr id="23" name="2 Marcador de contenido">
                <a:extLst>
                  <a:ext uri="{FF2B5EF4-FFF2-40B4-BE49-F238E27FC236}">
                    <a16:creationId xmlns:a16="http://schemas.microsoft.com/office/drawing/2014/main" id="{90E5E410-B92B-C541-ACA1-3A6A4109A10F}"/>
                  </a:ext>
                </a:extLst>
              </p:cNvPr>
              <p:cNvSpPr txBox="1">
                <a:spLocks noRot="1" noChangeAspect="1" noMove="1" noResize="1" noEditPoints="1" noAdjustHandles="1" noChangeArrowheads="1" noChangeShapeType="1" noTextEdit="1"/>
              </p:cNvSpPr>
              <p:nvPr/>
            </p:nvSpPr>
            <p:spPr bwMode="auto">
              <a:xfrm>
                <a:off x="7053462" y="4437112"/>
                <a:ext cx="4681337" cy="1543884"/>
              </a:xfrm>
              <a:prstGeom prst="rect">
                <a:avLst/>
              </a:prstGeom>
              <a:blipFill>
                <a:blip r:embed="rId9"/>
                <a:stretch>
                  <a:fillRect l="-811" t="-1639" r="-1351" b="-22951"/>
                </a:stretch>
              </a:blipFill>
              <a:ln w="9525">
                <a:noFill/>
                <a:miter lim="800000"/>
                <a:headEnd/>
                <a:tailEnd/>
              </a:ln>
            </p:spPr>
            <p:txBody>
              <a:bodyPr/>
              <a:lstStyle/>
              <a:p>
                <a:r>
                  <a:rPr lang="en-ES">
                    <a:noFill/>
                  </a:rPr>
                  <a:t> </a:t>
                </a:r>
              </a:p>
            </p:txBody>
          </p:sp>
        </mc:Fallback>
      </mc:AlternateContent>
    </p:spTree>
    <p:extLst>
      <p:ext uri="{BB962C8B-B14F-4D97-AF65-F5344CB8AC3E}">
        <p14:creationId xmlns:p14="http://schemas.microsoft.com/office/powerpoint/2010/main" val="214996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10808784" cy="4343812"/>
              </a:xfrm>
            </p:spPr>
            <p:txBody>
              <a:bodyPr/>
              <a:lstStyle/>
              <a:p>
                <a:r>
                  <a:rPr lang="en-US" sz="1800" dirty="0"/>
                  <a:t>Traditional window to look for </a:t>
                </a:r>
                <a:r>
                  <a:rPr lang="en-US" sz="1800" dirty="0" err="1"/>
                  <a:t>axionDM</a:t>
                </a:r>
                <a:r>
                  <a:rPr lang="en-US" sz="1800" dirty="0"/>
                  <a:t>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s-ES" sz="1800" i="1">
                            <a:latin typeface="Cambria Math" panose="02040503050406030204" pitchFamily="18" charset="0"/>
                            <a:ea typeface="Cambria Math" panose="02040503050406030204" pitchFamily="18" charset="0"/>
                          </a:rPr>
                          <m:t>𝑚</m:t>
                        </m:r>
                      </m:e>
                      <m:sub>
                        <m:r>
                          <a:rPr lang="es-ES" sz="1800" i="1">
                            <a:latin typeface="Cambria Math" panose="02040503050406030204" pitchFamily="18" charset="0"/>
                            <a:ea typeface="Cambria Math" panose="02040503050406030204" pitchFamily="18" charset="0"/>
                          </a:rPr>
                          <m:t>𝐴</m:t>
                        </m:r>
                      </m:sub>
                    </m:sSub>
                    <m:r>
                      <a:rPr lang="es-ES" sz="1800" i="1" smtClean="0">
                        <a:latin typeface="Cambria Math" panose="02040503050406030204" pitchFamily="18" charset="0"/>
                        <a:ea typeface="Cambria Math" panose="02040503050406030204" pitchFamily="18" charset="0"/>
                      </a:rPr>
                      <m:t>∈</m:t>
                    </m:r>
                    <m:d>
                      <m:dPr>
                        <m:ctrlPr>
                          <a:rPr lang="es-ES" sz="1800" b="0" i="1" smtClean="0">
                            <a:latin typeface="Cambria Math" panose="02040503050406030204" pitchFamily="18" charset="0"/>
                            <a:ea typeface="Cambria Math" panose="02040503050406030204" pitchFamily="18" charset="0"/>
                          </a:rPr>
                        </m:ctrlPr>
                      </m:dPr>
                      <m:e>
                        <m:r>
                          <a:rPr lang="es-ES" sz="1800" b="0" i="1" smtClean="0">
                            <a:latin typeface="Cambria Math" panose="02040503050406030204" pitchFamily="18" charset="0"/>
                            <a:ea typeface="Cambria Math" panose="02040503050406030204" pitchFamily="18" charset="0"/>
                          </a:rPr>
                          <m:t>1,100</m:t>
                        </m:r>
                      </m:e>
                    </m:d>
                    <m:r>
                      <m:rPr>
                        <m:nor/>
                      </m:rPr>
                      <a:rPr lang="es-ES" sz="1800" b="0" i="0" smtClean="0">
                        <a:latin typeface="Cambria Math" panose="02040503050406030204" pitchFamily="18" charset="0"/>
                        <a:ea typeface="Cambria Math" panose="02040503050406030204" pitchFamily="18" charset="0"/>
                      </a:rPr>
                      <m:t> </m:t>
                    </m:r>
                    <m:r>
                      <m:rPr>
                        <m:nor/>
                      </m:rPr>
                      <a:rPr lang="es-ES" sz="1800" b="0" i="0" smtClean="0">
                        <a:latin typeface="Cambria Math" panose="02040503050406030204" pitchFamily="18" charset="0"/>
                        <a:ea typeface="Cambria Math" panose="02040503050406030204" pitchFamily="18" charset="0"/>
                      </a:rPr>
                      <m:t>meV</m:t>
                    </m:r>
                    <m:r>
                      <a:rPr lang="es-ES" sz="1800" i="1">
                        <a:latin typeface="Cambria Math" panose="02040503050406030204" pitchFamily="18" charset="0"/>
                        <a:ea typeface="Cambria Math" panose="02040503050406030204" pitchFamily="18" charset="0"/>
                      </a:rPr>
                      <m:t> </m:t>
                    </m:r>
                  </m:oMath>
                </a14:m>
                <a:r>
                  <a:rPr lang="en-US" sz="1400" dirty="0">
                    <a:solidFill>
                      <a:srgbClr val="00B050"/>
                    </a:solidFill>
                  </a:rPr>
                  <a:t>(VR production with “natural” values of </a:t>
                </a:r>
                <a14:m>
                  <m:oMath xmlns:m="http://schemas.openxmlformats.org/officeDocument/2006/math">
                    <m:sSub>
                      <m:sSubPr>
                        <m:ctrlPr>
                          <a:rPr lang="en-US" sz="1400" i="1">
                            <a:solidFill>
                              <a:srgbClr val="00B050"/>
                            </a:solidFill>
                            <a:latin typeface="Cambria Math" panose="02040503050406030204" pitchFamily="18" charset="0"/>
                            <a:ea typeface="Cambria Math" panose="02040503050406030204" pitchFamily="18" charset="0"/>
                          </a:rPr>
                        </m:ctrlPr>
                      </m:sSubPr>
                      <m:e>
                        <m:r>
                          <a:rPr lang="es-ES" sz="1400" i="1">
                            <a:solidFill>
                              <a:srgbClr val="00B050"/>
                            </a:solidFill>
                            <a:latin typeface="Cambria Math" panose="02040503050406030204" pitchFamily="18" charset="0"/>
                            <a:ea typeface="Cambria Math" panose="02040503050406030204" pitchFamily="18" charset="0"/>
                          </a:rPr>
                          <m:t>𝜃</m:t>
                        </m:r>
                      </m:e>
                      <m:sub>
                        <m:r>
                          <a:rPr lang="es-ES" sz="1400" i="1">
                            <a:solidFill>
                              <a:srgbClr val="00B050"/>
                            </a:solidFill>
                            <a:latin typeface="Cambria Math" panose="02040503050406030204" pitchFamily="18" charset="0"/>
                            <a:ea typeface="Cambria Math" panose="02040503050406030204" pitchFamily="18" charset="0"/>
                          </a:rPr>
                          <m:t>𝑖</m:t>
                        </m:r>
                      </m:sub>
                    </m:sSub>
                  </m:oMath>
                </a14:m>
                <a:r>
                  <a:rPr lang="en-US" sz="1400" dirty="0">
                    <a:solidFill>
                      <a:srgbClr val="00B050"/>
                    </a:solidFill>
                  </a:rPr>
                  <a:t>)</a:t>
                </a:r>
                <a:endParaRPr lang="en-US" sz="1800" dirty="0"/>
              </a:p>
              <a:p>
                <a:r>
                  <a:rPr lang="en-US" sz="1800" dirty="0">
                    <a:solidFill>
                      <a:schemeClr val="tx1"/>
                    </a:solidFill>
                  </a:rPr>
                  <a:t>But </a:t>
                </a:r>
                <a:r>
                  <a:rPr lang="en-US" sz="1800" dirty="0" err="1">
                    <a:solidFill>
                      <a:schemeClr val="tx1"/>
                    </a:solidFill>
                  </a:rPr>
                  <a:t>finetuned</a:t>
                </a:r>
                <a:r>
                  <a:rPr lang="en-US" sz="1800" dirty="0">
                    <a:solidFill>
                      <a:schemeClr val="tx1"/>
                    </a:solidFill>
                  </a:rPr>
                  <a:t> </a:t>
                </a:r>
                <a:r>
                  <a:rPr lang="en-US" sz="1800" dirty="0"/>
                  <a:t>values of </a:t>
                </a:r>
                <a14:m>
                  <m:oMath xmlns:m="http://schemas.openxmlformats.org/officeDocument/2006/math">
                    <m:sSub>
                      <m:sSubPr>
                        <m:ctrlPr>
                          <a:rPr lang="en-US" sz="1800" i="1">
                            <a:latin typeface="Cambria Math" panose="02040503050406030204" pitchFamily="18" charset="0"/>
                            <a:ea typeface="Cambria Math" panose="02040503050406030204" pitchFamily="18" charset="0"/>
                          </a:rPr>
                        </m:ctrlPr>
                      </m:sSubPr>
                      <m:e>
                        <m:r>
                          <a:rPr lang="es-ES" sz="1800" i="1">
                            <a:latin typeface="Cambria Math" panose="02040503050406030204" pitchFamily="18" charset="0"/>
                            <a:ea typeface="Cambria Math" panose="02040503050406030204" pitchFamily="18" charset="0"/>
                          </a:rPr>
                          <m:t>𝜃</m:t>
                        </m:r>
                      </m:e>
                      <m:sub>
                        <m:r>
                          <a:rPr lang="es-ES" sz="1800" i="1">
                            <a:latin typeface="Cambria Math" panose="02040503050406030204" pitchFamily="18" charset="0"/>
                            <a:ea typeface="Cambria Math" panose="02040503050406030204" pitchFamily="18" charset="0"/>
                          </a:rPr>
                          <m:t>𝑖</m:t>
                        </m:r>
                      </m:sub>
                    </m:sSub>
                  </m:oMath>
                </a14:m>
                <a:r>
                  <a:rPr lang="en-US" sz="1800" dirty="0"/>
                  <a:t> may be justified by anthropic reasons. </a:t>
                </a:r>
              </a:p>
              <a:p>
                <a:r>
                  <a:rPr lang="en-US" sz="1800" dirty="0"/>
                  <a:t>+ TD is post-inflation models…</a:t>
                </a:r>
              </a:p>
              <a:p>
                <a:r>
                  <a:rPr lang="en-US" sz="1800" dirty="0"/>
                  <a:t>Main message: </a:t>
                </a:r>
                <a:r>
                  <a:rPr lang="en-US" sz="1800" dirty="0">
                    <a:solidFill>
                      <a:srgbClr val="FF0000"/>
                    </a:solidFill>
                  </a:rPr>
                  <a:t>right DM can be obtained in a large range of </a:t>
                </a:r>
                <a14:m>
                  <m:oMath xmlns:m="http://schemas.openxmlformats.org/officeDocument/2006/math">
                    <m:sSub>
                      <m:sSubPr>
                        <m:ctrlPr>
                          <a:rPr lang="en-US" sz="1800" i="1">
                            <a:solidFill>
                              <a:srgbClr val="FF0000"/>
                            </a:solidFill>
                            <a:latin typeface="Cambria Math" panose="02040503050406030204" pitchFamily="18" charset="0"/>
                            <a:ea typeface="Cambria Math" panose="02040503050406030204" pitchFamily="18" charset="0"/>
                          </a:rPr>
                        </m:ctrlPr>
                      </m:sSubPr>
                      <m:e>
                        <m:r>
                          <a:rPr lang="es-ES" sz="1800" i="1">
                            <a:solidFill>
                              <a:srgbClr val="FF0000"/>
                            </a:solidFill>
                            <a:latin typeface="Cambria Math" panose="02040503050406030204" pitchFamily="18" charset="0"/>
                            <a:ea typeface="Cambria Math" panose="02040503050406030204" pitchFamily="18" charset="0"/>
                          </a:rPr>
                          <m:t>𝑚</m:t>
                        </m:r>
                      </m:e>
                      <m:sub>
                        <m:r>
                          <a:rPr lang="es-ES" sz="1800" i="1">
                            <a:solidFill>
                              <a:srgbClr val="FF0000"/>
                            </a:solidFill>
                            <a:latin typeface="Cambria Math" panose="02040503050406030204" pitchFamily="18" charset="0"/>
                            <a:ea typeface="Cambria Math" panose="02040503050406030204" pitchFamily="18" charset="0"/>
                          </a:rPr>
                          <m:t>𝐴</m:t>
                        </m:r>
                      </m:sub>
                    </m:sSub>
                  </m:oMath>
                </a14:m>
                <a:r>
                  <a:rPr lang="en-US" sz="1800" dirty="0">
                    <a:solidFill>
                      <a:srgbClr val="FF0000"/>
                    </a:solidFill>
                  </a:rPr>
                  <a:t> values.</a:t>
                </a:r>
              </a:p>
              <a:p>
                <a:r>
                  <a:rPr lang="en-US" sz="1800" dirty="0">
                    <a:solidFill>
                      <a:srgbClr val="0070C0"/>
                    </a:solidFill>
                  </a:rPr>
                  <a:t>Subdominant DM component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m:rPr>
                            <m:sty m:val="p"/>
                          </m:rPr>
                          <a:rPr lang="el-GR" sz="1800" i="1">
                            <a:solidFill>
                              <a:srgbClr val="0070C0"/>
                            </a:solidFill>
                            <a:latin typeface="Cambria Math" panose="02040503050406030204" pitchFamily="18" charset="0"/>
                            <a:ea typeface="Cambria Math" panose="02040503050406030204" pitchFamily="18" charset="0"/>
                          </a:rPr>
                          <m:t>Ω</m:t>
                        </m:r>
                      </m:e>
                      <m:sub>
                        <m:r>
                          <a:rPr lang="es-ES" sz="1800" i="1">
                            <a:solidFill>
                              <a:srgbClr val="0070C0"/>
                            </a:solidFill>
                            <a:latin typeface="Cambria Math" panose="02040503050406030204" pitchFamily="18" charset="0"/>
                            <a:ea typeface="Cambria Math" panose="02040503050406030204" pitchFamily="18" charset="0"/>
                          </a:rPr>
                          <m:t>𝐴</m:t>
                        </m:r>
                      </m:sub>
                    </m:sSub>
                    <m:r>
                      <a:rPr lang="es-ES" sz="1800" b="0" i="1" smtClean="0">
                        <a:solidFill>
                          <a:srgbClr val="0070C0"/>
                        </a:solidFill>
                        <a:latin typeface="Cambria Math" panose="02040503050406030204" pitchFamily="18" charset="0"/>
                        <a:ea typeface="Cambria Math" panose="02040503050406030204" pitchFamily="18" charset="0"/>
                      </a:rPr>
                      <m:t>&lt;</m:t>
                    </m:r>
                    <m:sSub>
                      <m:sSubPr>
                        <m:ctrlPr>
                          <a:rPr lang="en-US" sz="1800" i="1">
                            <a:solidFill>
                              <a:srgbClr val="0070C0"/>
                            </a:solidFill>
                            <a:latin typeface="Cambria Math" panose="02040503050406030204" pitchFamily="18" charset="0"/>
                            <a:ea typeface="Cambria Math" panose="02040503050406030204" pitchFamily="18" charset="0"/>
                          </a:rPr>
                        </m:ctrlPr>
                      </m:sSubPr>
                      <m:e>
                        <m:r>
                          <m:rPr>
                            <m:sty m:val="p"/>
                          </m:rPr>
                          <a:rPr lang="el-GR" sz="1800" i="1">
                            <a:solidFill>
                              <a:srgbClr val="0070C0"/>
                            </a:solidFill>
                            <a:latin typeface="Cambria Math" panose="02040503050406030204" pitchFamily="18" charset="0"/>
                            <a:ea typeface="Cambria Math" panose="02040503050406030204" pitchFamily="18" charset="0"/>
                          </a:rPr>
                          <m:t>Ω</m:t>
                        </m:r>
                      </m:e>
                      <m:sub>
                        <m:r>
                          <a:rPr lang="es-ES" sz="1800" b="0" i="1" smtClean="0">
                            <a:solidFill>
                              <a:srgbClr val="0070C0"/>
                            </a:solidFill>
                            <a:latin typeface="Cambria Math" panose="02040503050406030204" pitchFamily="18" charset="0"/>
                            <a:ea typeface="Cambria Math" panose="02040503050406030204" pitchFamily="18" charset="0"/>
                          </a:rPr>
                          <m:t>𝐷𝑀</m:t>
                        </m:r>
                      </m:sub>
                    </m:sSub>
                    <m:r>
                      <a:rPr lang="es-ES" sz="1800" b="0" i="0" smtClean="0">
                        <a:solidFill>
                          <a:srgbClr val="0070C0"/>
                        </a:solidFill>
                        <a:latin typeface="Cambria Math" panose="02040503050406030204" pitchFamily="18" charset="0"/>
                        <a:ea typeface="Cambria Math" panose="02040503050406030204" pitchFamily="18" charset="0"/>
                      </a:rPr>
                      <m:t> </m:t>
                    </m:r>
                  </m:oMath>
                </a14:m>
                <a:r>
                  <a:rPr lang="en-US" sz="1800" dirty="0">
                    <a:solidFill>
                      <a:srgbClr val="0070C0"/>
                    </a:solidFill>
                    <a:sym typeface="Wingdings" pitchFamily="2" charset="2"/>
                  </a:rPr>
                  <a:t> corresponding larger </a:t>
                </a:r>
                <a14:m>
                  <m:oMath xmlns:m="http://schemas.openxmlformats.org/officeDocument/2006/math">
                    <m:sSub>
                      <m:sSubPr>
                        <m:ctrlPr>
                          <a:rPr lang="en-US" sz="1800" i="1">
                            <a:solidFill>
                              <a:srgbClr val="0070C0"/>
                            </a:solidFill>
                            <a:latin typeface="Cambria Math" panose="02040503050406030204" pitchFamily="18" charset="0"/>
                            <a:ea typeface="Cambria Math" panose="02040503050406030204" pitchFamily="18" charset="0"/>
                          </a:rPr>
                        </m:ctrlPr>
                      </m:sSubPr>
                      <m:e>
                        <m:r>
                          <a:rPr lang="es-ES" sz="1800" i="1">
                            <a:solidFill>
                              <a:srgbClr val="0070C0"/>
                            </a:solidFill>
                            <a:latin typeface="Cambria Math" panose="02040503050406030204" pitchFamily="18" charset="0"/>
                            <a:ea typeface="Cambria Math" panose="02040503050406030204" pitchFamily="18" charset="0"/>
                          </a:rPr>
                          <m:t>𝑚</m:t>
                        </m:r>
                      </m:e>
                      <m:sub>
                        <m:r>
                          <a:rPr lang="es-ES" sz="1800" i="1">
                            <a:solidFill>
                              <a:srgbClr val="0070C0"/>
                            </a:solidFill>
                            <a:latin typeface="Cambria Math" panose="02040503050406030204" pitchFamily="18" charset="0"/>
                            <a:ea typeface="Cambria Math" panose="02040503050406030204" pitchFamily="18" charset="0"/>
                          </a:rPr>
                          <m:t>𝐴</m:t>
                        </m:r>
                      </m:sub>
                    </m:sSub>
                  </m:oMath>
                </a14:m>
                <a:r>
                  <a:rPr lang="en-US" sz="1800" dirty="0">
                    <a:solidFill>
                      <a:srgbClr val="0070C0"/>
                    </a:solidFill>
                  </a:rPr>
                  <a:t> values</a:t>
                </a:r>
              </a:p>
              <a:p>
                <a:r>
                  <a:rPr lang="es-ES" sz="1600" dirty="0" err="1">
                    <a:solidFill>
                      <a:srgbClr val="0070C0"/>
                    </a:solidFill>
                    <a:sym typeface="Wingdings" panose="05000000000000000000" pitchFamily="2" charset="2"/>
                  </a:rPr>
                  <a:t>Remember</a:t>
                </a:r>
                <a:r>
                  <a:rPr lang="es-ES" sz="1600" dirty="0">
                    <a:solidFill>
                      <a:srgbClr val="0070C0"/>
                    </a:solidFill>
                    <a:sym typeface="Wingdings" panose="05000000000000000000" pitchFamily="2" charset="2"/>
                  </a:rPr>
                  <a:t>: </a:t>
                </a:r>
                <a:r>
                  <a:rPr lang="es-ES" sz="1600" dirty="0" err="1">
                    <a:sym typeface="Wingdings" panose="05000000000000000000" pitchFamily="2" charset="2"/>
                  </a:rPr>
                  <a:t>thermal</a:t>
                </a:r>
                <a:r>
                  <a:rPr lang="es-ES" sz="1600" dirty="0">
                    <a:sym typeface="Wingdings" panose="05000000000000000000" pitchFamily="2" charset="2"/>
                  </a:rPr>
                  <a:t> </a:t>
                </a:r>
                <a:r>
                  <a:rPr lang="es-ES" sz="1600" dirty="0" err="1">
                    <a:sym typeface="Wingdings" panose="05000000000000000000" pitchFamily="2" charset="2"/>
                  </a:rPr>
                  <a:t>production</a:t>
                </a:r>
                <a:r>
                  <a:rPr lang="es-ES" sz="1600" dirty="0">
                    <a:sym typeface="Wingdings" panose="05000000000000000000" pitchFamily="2" charset="2"/>
                  </a:rPr>
                  <a:t> of </a:t>
                </a:r>
                <a:r>
                  <a:rPr lang="es-ES" sz="1600" dirty="0" err="1">
                    <a:sym typeface="Wingdings" panose="05000000000000000000" pitchFamily="2" charset="2"/>
                  </a:rPr>
                  <a:t>axions</a:t>
                </a:r>
                <a:r>
                  <a:rPr lang="es-ES" sz="1600" dirty="0">
                    <a:sym typeface="Wingdings" panose="05000000000000000000" pitchFamily="2" charset="2"/>
                  </a:rPr>
                  <a:t> (as neutrinos) </a:t>
                </a:r>
                <a:r>
                  <a:rPr lang="es-ES" sz="1600" dirty="0" err="1">
                    <a:sym typeface="Wingdings" panose="05000000000000000000" pitchFamily="2" charset="2"/>
                  </a:rPr>
                  <a:t>gives</a:t>
                </a:r>
                <a:r>
                  <a:rPr lang="es-ES" sz="1600" dirty="0">
                    <a:sym typeface="Wingdings" panose="05000000000000000000" pitchFamily="2" charset="2"/>
                  </a:rPr>
                  <a:t> </a:t>
                </a:r>
                <a:r>
                  <a:rPr lang="es-ES" sz="1600" dirty="0" err="1">
                    <a:sym typeface="Wingdings" panose="05000000000000000000" pitchFamily="2" charset="2"/>
                  </a:rPr>
                  <a:t>hot</a:t>
                </a:r>
                <a:r>
                  <a:rPr lang="es-ES" sz="1600" dirty="0">
                    <a:sym typeface="Wingdings" panose="05000000000000000000" pitchFamily="2" charset="2"/>
                  </a:rPr>
                  <a:t> DM (</a:t>
                </a:r>
                <a:r>
                  <a:rPr lang="es-ES" sz="1600" dirty="0" err="1">
                    <a:sym typeface="Wingdings" panose="05000000000000000000" pitchFamily="2" charset="2"/>
                  </a:rPr>
                  <a:t>upper</a:t>
                </a:r>
                <a:r>
                  <a:rPr lang="es-ES" sz="1600" dirty="0">
                    <a:sym typeface="Wingdings" panose="05000000000000000000" pitchFamily="2" charset="2"/>
                  </a:rPr>
                  <a:t> </a:t>
                </a:r>
                <a:r>
                  <a:rPr lang="es-ES" sz="1600" dirty="0" err="1">
                    <a:sym typeface="Wingdings" panose="05000000000000000000" pitchFamily="2" charset="2"/>
                  </a:rPr>
                  <a:t>limit</a:t>
                </a:r>
                <a:r>
                  <a:rPr lang="es-ES" sz="1600" dirty="0">
                    <a:sym typeface="Wingdings" panose="05000000000000000000" pitchFamily="2" charset="2"/>
                  </a:rPr>
                  <a:t> </a:t>
                </a:r>
                <a:r>
                  <a:rPr lang="en-US" sz="1600" i="1" dirty="0">
                    <a:latin typeface="Times New Roman" panose="02020603050405020304" pitchFamily="18" charset="0"/>
                    <a:cs typeface="Times New Roman" panose="02020603050405020304" pitchFamily="18" charset="0"/>
                    <a:sym typeface="Wingdings" panose="05000000000000000000" pitchFamily="2" charset="2"/>
                  </a:rPr>
                  <a:t>m</a:t>
                </a:r>
                <a:r>
                  <a:rPr lang="en-US" sz="1600" i="1" baseline="-25000" dirty="0">
                    <a:latin typeface="Times New Roman" panose="02020603050405020304" pitchFamily="18" charset="0"/>
                    <a:cs typeface="Times New Roman" panose="02020603050405020304" pitchFamily="18" charset="0"/>
                    <a:sym typeface="Wingdings" panose="05000000000000000000" pitchFamily="2" charset="2"/>
                  </a:rPr>
                  <a:t>a</a:t>
                </a:r>
                <a:r>
                  <a:rPr lang="es-ES" sz="1600" dirty="0">
                    <a:sym typeface="Wingdings" panose="05000000000000000000" pitchFamily="2" charset="2"/>
                  </a:rPr>
                  <a:t>~1 eV)</a:t>
                </a:r>
                <a:endParaRPr lang="en-US" sz="1600" dirty="0">
                  <a:sym typeface="Wingdings" panose="05000000000000000000" pitchFamily="2" charset="2"/>
                </a:endParaRPr>
              </a:p>
              <a:p>
                <a:endParaRPr lang="en-US" sz="1800" dirty="0">
                  <a:solidFill>
                    <a:srgbClr val="0070C0"/>
                  </a:solidFill>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10808784" cy="4343812"/>
              </a:xfrm>
              <a:blipFill>
                <a:blip r:embed="rId2"/>
                <a:stretch>
                  <a:fillRect l="-338" t="-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r>
                  <a:rPr lang="en-US" dirty="0"/>
                  <a:t>Best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s-ES" i="1">
                            <a:solidFill>
                              <a:schemeClr val="tx1"/>
                            </a:solidFill>
                            <a:latin typeface="Cambria Math" panose="02040503050406030204" pitchFamily="18" charset="0"/>
                            <a:ea typeface="Cambria Math" panose="02040503050406030204" pitchFamily="18" charset="0"/>
                          </a:rPr>
                          <m:t>𝑚</m:t>
                        </m:r>
                      </m:e>
                      <m:sub>
                        <m:r>
                          <a:rPr lang="es-ES" i="1">
                            <a:solidFill>
                              <a:schemeClr val="tx1"/>
                            </a:solidFill>
                            <a:latin typeface="Cambria Math" panose="02040503050406030204" pitchFamily="18" charset="0"/>
                            <a:ea typeface="Cambria Math" panose="02040503050406030204" pitchFamily="18" charset="0"/>
                          </a:rPr>
                          <m:t>𝐴</m:t>
                        </m:r>
                      </m:sub>
                    </m:sSub>
                    <m:r>
                      <a:rPr lang="es-ES" i="1">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rPr>
                  <a:t>f</a:t>
                </a:r>
                <a:r>
                  <a:rPr lang="en-US" dirty="0"/>
                  <a:t>or axion DM?</a:t>
                </a:r>
                <a:endParaRPr lang="en-US"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3"/>
                <a:stretch>
                  <a:fillRect b="-9890"/>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38</a:t>
            </a:fld>
            <a:endParaRPr lang="es-ES" b="0" dirty="0">
              <a:latin typeface="Arial Rounded MT Bold" panose="020F0704030504030204" pitchFamily="34" charset="0"/>
            </a:endParaRPr>
          </a:p>
        </p:txBody>
      </p:sp>
      <p:grpSp>
        <p:nvGrpSpPr>
          <p:cNvPr id="7" name="Group 6">
            <a:extLst>
              <a:ext uri="{FF2B5EF4-FFF2-40B4-BE49-F238E27FC236}">
                <a16:creationId xmlns:a16="http://schemas.microsoft.com/office/drawing/2014/main" id="{A91A4E0D-E033-BA41-BF1F-BE507B4C032B}"/>
              </a:ext>
            </a:extLst>
          </p:cNvPr>
          <p:cNvGrpSpPr/>
          <p:nvPr/>
        </p:nvGrpSpPr>
        <p:grpSpPr>
          <a:xfrm>
            <a:off x="-384720" y="3789040"/>
            <a:ext cx="12313367" cy="2571651"/>
            <a:chOff x="-384720" y="3789040"/>
            <a:chExt cx="12313367" cy="2571651"/>
          </a:xfrm>
        </p:grpSpPr>
        <p:grpSp>
          <p:nvGrpSpPr>
            <p:cNvPr id="18" name="Grupo 10">
              <a:extLst>
                <a:ext uri="{FF2B5EF4-FFF2-40B4-BE49-F238E27FC236}">
                  <a16:creationId xmlns:a16="http://schemas.microsoft.com/office/drawing/2014/main" id="{C770C778-FE5B-4A43-8EDD-0C1894886593}"/>
                </a:ext>
              </a:extLst>
            </p:cNvPr>
            <p:cNvGrpSpPr/>
            <p:nvPr/>
          </p:nvGrpSpPr>
          <p:grpSpPr>
            <a:xfrm>
              <a:off x="-384720" y="3789040"/>
              <a:ext cx="12313367" cy="2571651"/>
              <a:chOff x="1850091" y="3025541"/>
              <a:chExt cx="8309909" cy="1750974"/>
            </a:xfrm>
          </p:grpSpPr>
          <p:pic>
            <p:nvPicPr>
              <p:cNvPr id="20" name="Imagen 6">
                <a:extLst>
                  <a:ext uri="{FF2B5EF4-FFF2-40B4-BE49-F238E27FC236}">
                    <a16:creationId xmlns:a16="http://schemas.microsoft.com/office/drawing/2014/main" id="{E044A4EC-9629-6A41-94B5-792C5AF75A44}"/>
                  </a:ext>
                </a:extLst>
              </p:cNvPr>
              <p:cNvPicPr>
                <a:picLocks noChangeAspect="1"/>
              </p:cNvPicPr>
              <p:nvPr/>
            </p:nvPicPr>
            <p:blipFill rotWithShape="1">
              <a:blip r:embed="rId4"/>
              <a:srcRect l="6433" b="78104"/>
              <a:stretch/>
            </p:blipFill>
            <p:spPr>
              <a:xfrm>
                <a:off x="2384647" y="3025541"/>
                <a:ext cx="7775353" cy="1368152"/>
              </a:xfrm>
              <a:prstGeom prst="rect">
                <a:avLst/>
              </a:prstGeom>
            </p:spPr>
          </p:pic>
          <p:pic>
            <p:nvPicPr>
              <p:cNvPr id="24" name="Imagen 9">
                <a:extLst>
                  <a:ext uri="{FF2B5EF4-FFF2-40B4-BE49-F238E27FC236}">
                    <a16:creationId xmlns:a16="http://schemas.microsoft.com/office/drawing/2014/main" id="{D27EC93C-744C-584C-AE24-1BB2AA07757E}"/>
                  </a:ext>
                </a:extLst>
              </p:cNvPr>
              <p:cNvPicPr>
                <a:picLocks noChangeAspect="1"/>
              </p:cNvPicPr>
              <p:nvPr/>
            </p:nvPicPr>
            <p:blipFill rotWithShape="1">
              <a:blip r:embed="rId4"/>
              <a:srcRect t="94476"/>
              <a:stretch/>
            </p:blipFill>
            <p:spPr>
              <a:xfrm>
                <a:off x="1850091" y="4432833"/>
                <a:ext cx="8309909" cy="343682"/>
              </a:xfrm>
              <a:prstGeom prst="rect">
                <a:avLst/>
              </a:prstGeom>
            </p:spPr>
          </p:pic>
        </p:grpSp>
        <p:sp>
          <p:nvSpPr>
            <p:cNvPr id="25" name="Rectángulo 13">
              <a:extLst>
                <a:ext uri="{FF2B5EF4-FFF2-40B4-BE49-F238E27FC236}">
                  <a16:creationId xmlns:a16="http://schemas.microsoft.com/office/drawing/2014/main" id="{A3CF2F15-0334-914A-9C18-DD47A3E4CE47}"/>
                </a:ext>
              </a:extLst>
            </p:cNvPr>
            <p:cNvSpPr/>
            <p:nvPr/>
          </p:nvSpPr>
          <p:spPr>
            <a:xfrm>
              <a:off x="7768129" y="4581128"/>
              <a:ext cx="2720359" cy="222443"/>
            </a:xfrm>
            <a:prstGeom prst="rect">
              <a:avLst/>
            </a:prstGeom>
            <a:solidFill>
              <a:schemeClr val="accent6">
                <a:lumMod val="7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 name="Rectangle 2">
              <a:extLst>
                <a:ext uri="{FF2B5EF4-FFF2-40B4-BE49-F238E27FC236}">
                  <a16:creationId xmlns:a16="http://schemas.microsoft.com/office/drawing/2014/main" id="{6E9889CF-9E6D-354A-8CBA-4FB28286E969}"/>
                </a:ext>
              </a:extLst>
            </p:cNvPr>
            <p:cNvSpPr/>
            <p:nvPr/>
          </p:nvSpPr>
          <p:spPr>
            <a:xfrm>
              <a:off x="6240016" y="4653136"/>
              <a:ext cx="2497584" cy="144016"/>
            </a:xfrm>
            <a:prstGeom prst="rect">
              <a:avLst/>
            </a:prstGeom>
            <a:solidFill>
              <a:srgbClr val="FF0000"/>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Tree>
    <p:extLst>
      <p:ext uri="{BB962C8B-B14F-4D97-AF65-F5344CB8AC3E}">
        <p14:creationId xmlns:p14="http://schemas.microsoft.com/office/powerpoint/2010/main" val="3885957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t="24201"/>
          <a:stretch/>
        </p:blipFill>
        <p:spPr>
          <a:xfrm>
            <a:off x="1157762" y="1208116"/>
            <a:ext cx="9834782" cy="5605260"/>
          </a:xfrm>
          <a:prstGeom prst="rect">
            <a:avLst/>
          </a:prstGeom>
        </p:spPr>
      </p:pic>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39</a:t>
            </a:fld>
            <a:endParaRPr lang="es-ES"/>
          </a:p>
        </p:txBody>
      </p:sp>
      <p:grpSp>
        <p:nvGrpSpPr>
          <p:cNvPr id="9" name="Group 6">
            <a:extLst>
              <a:ext uri="{FF2B5EF4-FFF2-40B4-BE49-F238E27FC236}">
                <a16:creationId xmlns:a16="http://schemas.microsoft.com/office/drawing/2014/main" id="{A91A4E0D-E033-BA41-BF1F-BE507B4C032B}"/>
              </a:ext>
            </a:extLst>
          </p:cNvPr>
          <p:cNvGrpSpPr/>
          <p:nvPr/>
        </p:nvGrpSpPr>
        <p:grpSpPr>
          <a:xfrm>
            <a:off x="1775520" y="188642"/>
            <a:ext cx="9217024" cy="1008112"/>
            <a:chOff x="407368" y="3789040"/>
            <a:chExt cx="11521278" cy="1307728"/>
          </a:xfrm>
        </p:grpSpPr>
        <p:pic>
          <p:nvPicPr>
            <p:cNvPr id="13" name="Imagen 6">
              <a:extLst>
                <a:ext uri="{FF2B5EF4-FFF2-40B4-BE49-F238E27FC236}">
                  <a16:creationId xmlns:a16="http://schemas.microsoft.com/office/drawing/2014/main" id="{E044A4EC-9629-6A41-94B5-792C5AF75A44}"/>
                </a:ext>
              </a:extLst>
            </p:cNvPr>
            <p:cNvPicPr>
              <a:picLocks noChangeAspect="1"/>
            </p:cNvPicPr>
            <p:nvPr/>
          </p:nvPicPr>
          <p:blipFill rotWithShape="1">
            <a:blip r:embed="rId2"/>
            <a:srcRect l="6433" b="85750"/>
            <a:stretch/>
          </p:blipFill>
          <p:spPr>
            <a:xfrm>
              <a:off x="407368" y="3789040"/>
              <a:ext cx="11521278" cy="1307728"/>
            </a:xfrm>
            <a:prstGeom prst="rect">
              <a:avLst/>
            </a:prstGeom>
          </p:spPr>
        </p:pic>
        <p:sp>
          <p:nvSpPr>
            <p:cNvPr id="11" name="Rectángulo 13">
              <a:extLst>
                <a:ext uri="{FF2B5EF4-FFF2-40B4-BE49-F238E27FC236}">
                  <a16:creationId xmlns:a16="http://schemas.microsoft.com/office/drawing/2014/main" id="{A3CF2F15-0334-914A-9C18-DD47A3E4CE47}"/>
                </a:ext>
              </a:extLst>
            </p:cNvPr>
            <p:cNvSpPr/>
            <p:nvPr/>
          </p:nvSpPr>
          <p:spPr>
            <a:xfrm>
              <a:off x="7768129" y="4581128"/>
              <a:ext cx="2720359" cy="222443"/>
            </a:xfrm>
            <a:prstGeom prst="rect">
              <a:avLst/>
            </a:prstGeom>
            <a:solidFill>
              <a:schemeClr val="accent6">
                <a:lumMod val="75000"/>
              </a:schemeClr>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ectangle 2">
              <a:extLst>
                <a:ext uri="{FF2B5EF4-FFF2-40B4-BE49-F238E27FC236}">
                  <a16:creationId xmlns:a16="http://schemas.microsoft.com/office/drawing/2014/main" id="{6E9889CF-9E6D-354A-8CBA-4FB28286E969}"/>
                </a:ext>
              </a:extLst>
            </p:cNvPr>
            <p:cNvSpPr/>
            <p:nvPr/>
          </p:nvSpPr>
          <p:spPr>
            <a:xfrm>
              <a:off x="6240016" y="4653136"/>
              <a:ext cx="2497584" cy="144016"/>
            </a:xfrm>
            <a:prstGeom prst="rect">
              <a:avLst/>
            </a:prstGeom>
            <a:solidFill>
              <a:srgbClr val="FF0000"/>
            </a:solid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spTree>
    <p:extLst>
      <p:ext uri="{BB962C8B-B14F-4D97-AF65-F5344CB8AC3E}">
        <p14:creationId xmlns:p14="http://schemas.microsoft.com/office/powerpoint/2010/main" val="25117649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n-US" noProof="0" dirty="0">
                <a:latin typeface="Arial Rounded MT Bold" pitchFamily="34" charset="0"/>
              </a:rPr>
              <a:t>Axions in a nutshell</a:t>
            </a:r>
          </a:p>
        </p:txBody>
      </p:sp>
      <p:sp>
        <p:nvSpPr>
          <p:cNvPr id="3" name="2 Marcador de contenido"/>
          <p:cNvSpPr>
            <a:spLocks noGrp="1"/>
          </p:cNvSpPr>
          <p:nvPr>
            <p:ph idx="1"/>
          </p:nvPr>
        </p:nvSpPr>
        <p:spPr>
          <a:xfrm>
            <a:off x="767408" y="1340768"/>
            <a:ext cx="6264696" cy="4495800"/>
          </a:xfrm>
        </p:spPr>
        <p:txBody>
          <a:bodyPr/>
          <a:lstStyle/>
          <a:p>
            <a:r>
              <a:rPr lang="en-US" sz="1800" noProof="0" dirty="0">
                <a:latin typeface="Arial Rounded MT Bold" pitchFamily="34" charset="0"/>
              </a:rPr>
              <a:t>Most compelling solution to the </a:t>
            </a:r>
            <a:r>
              <a:rPr lang="en-US" sz="1800" b="1" noProof="0" dirty="0">
                <a:solidFill>
                  <a:srgbClr val="FF0000"/>
                </a:solidFill>
                <a:latin typeface="Arial Rounded MT Bold" pitchFamily="34" charset="0"/>
              </a:rPr>
              <a:t>Strong CP problem </a:t>
            </a:r>
            <a:r>
              <a:rPr lang="en-US" sz="1800" noProof="0" dirty="0">
                <a:latin typeface="Arial Rounded MT Bold" pitchFamily="34" charset="0"/>
              </a:rPr>
              <a:t>of the SM</a:t>
            </a:r>
          </a:p>
          <a:p>
            <a:endParaRPr lang="en-US" sz="1800" noProof="0" dirty="0">
              <a:latin typeface="Arial Rounded MT Bold" pitchFamily="34" charset="0"/>
            </a:endParaRPr>
          </a:p>
          <a:p>
            <a:r>
              <a:rPr lang="en-US" sz="1800" noProof="0" dirty="0">
                <a:latin typeface="Arial Rounded MT Bold" pitchFamily="34" charset="0"/>
              </a:rPr>
              <a:t>Axion-like particles (ALPs) </a:t>
            </a:r>
            <a:r>
              <a:rPr lang="en-US" sz="1800" b="1" noProof="0" dirty="0">
                <a:solidFill>
                  <a:srgbClr val="FF0000"/>
                </a:solidFill>
                <a:latin typeface="Arial Rounded MT Bold" pitchFamily="34" charset="0"/>
              </a:rPr>
              <a:t>predicted by many extensions </a:t>
            </a:r>
            <a:r>
              <a:rPr lang="en-US" sz="1800" noProof="0" dirty="0">
                <a:latin typeface="Arial Rounded MT Bold" pitchFamily="34" charset="0"/>
              </a:rPr>
              <a:t>of the SM (e.g. string theory)</a:t>
            </a:r>
          </a:p>
          <a:p>
            <a:r>
              <a:rPr lang="en-US" sz="1800" noProof="0" dirty="0">
                <a:latin typeface="Arial Rounded MT Bold" pitchFamily="34" charset="0"/>
              </a:rPr>
              <a:t>Axions, like WIMPs, may </a:t>
            </a:r>
            <a:r>
              <a:rPr lang="en-US" sz="1800" b="1" noProof="0" dirty="0">
                <a:solidFill>
                  <a:srgbClr val="FF0000"/>
                </a:solidFill>
                <a:latin typeface="Arial Rounded MT Bold" pitchFamily="34" charset="0"/>
              </a:rPr>
              <a:t>solve the DM problem </a:t>
            </a:r>
            <a:r>
              <a:rPr lang="en-US" sz="1800" i="1" noProof="0" dirty="0">
                <a:latin typeface="Arial Rounded MT Bold" pitchFamily="34" charset="0"/>
              </a:rPr>
              <a:t>for free</a:t>
            </a:r>
            <a:r>
              <a:rPr lang="en-US" sz="1800" noProof="0" dirty="0">
                <a:latin typeface="Arial Rounded MT Bold" pitchFamily="34" charset="0"/>
              </a:rPr>
              <a:t>. (i.e. not </a:t>
            </a:r>
            <a:r>
              <a:rPr lang="en-US" sz="1800" i="1" noProof="0" dirty="0">
                <a:latin typeface="Arial Rounded MT Bold" pitchFamily="34" charset="0"/>
              </a:rPr>
              <a:t>ad hoc</a:t>
            </a:r>
            <a:r>
              <a:rPr lang="en-US" sz="1800" noProof="0" dirty="0">
                <a:latin typeface="Arial Rounded MT Bold" pitchFamily="34" charset="0"/>
              </a:rPr>
              <a:t> solution to DM)</a:t>
            </a:r>
          </a:p>
          <a:p>
            <a:r>
              <a:rPr lang="en-US" sz="1800" b="1" noProof="0" dirty="0">
                <a:solidFill>
                  <a:srgbClr val="FF0000"/>
                </a:solidFill>
                <a:latin typeface="Arial Rounded MT Bold" pitchFamily="34" charset="0"/>
              </a:rPr>
              <a:t>Astrophysical hints </a:t>
            </a:r>
            <a:r>
              <a:rPr lang="en-US" sz="1800" noProof="0" dirty="0">
                <a:latin typeface="Arial Rounded MT Bold" pitchFamily="34" charset="0"/>
              </a:rPr>
              <a:t>for axion/ALPs?</a:t>
            </a:r>
          </a:p>
          <a:p>
            <a:pPr lvl="1"/>
            <a:r>
              <a:rPr lang="en-US" sz="1600" noProof="0" dirty="0">
                <a:latin typeface="Arial Rounded MT Bold" pitchFamily="34" charset="0"/>
              </a:rPr>
              <a:t>Transparency of the Universe to UHE gammas</a:t>
            </a:r>
          </a:p>
          <a:p>
            <a:pPr lvl="1"/>
            <a:r>
              <a:rPr lang="en-US" sz="1600" noProof="0" dirty="0">
                <a:latin typeface="Arial Rounded MT Bold" pitchFamily="34" charset="0"/>
              </a:rPr>
              <a:t>Stellar anomalous cooling </a:t>
            </a:r>
            <a:r>
              <a:rPr lang="en-US" sz="1600" noProof="0" dirty="0">
                <a:latin typeface="Arial Rounded MT Bold" pitchFamily="34" charset="0"/>
                <a:sym typeface="Wingdings" pitchFamily="2" charset="2"/>
              </a:rPr>
              <a:t> g</a:t>
            </a:r>
            <a:r>
              <a:rPr lang="en-US" sz="1600" baseline="-25000" noProof="0" dirty="0">
                <a:latin typeface="Arial Rounded MT Bold" pitchFamily="34" charset="0"/>
                <a:sym typeface="Wingdings" pitchFamily="2" charset="2"/>
              </a:rPr>
              <a:t>a</a:t>
            </a:r>
            <a:r>
              <a:rPr lang="en-US" sz="1600" baseline="-25000" noProof="0" dirty="0">
                <a:latin typeface="Symbol" pitchFamily="18" charset="2"/>
                <a:sym typeface="Wingdings" pitchFamily="2" charset="2"/>
              </a:rPr>
              <a:t>g</a:t>
            </a:r>
            <a:r>
              <a:rPr lang="en-US" sz="1600" noProof="0" dirty="0">
                <a:latin typeface="Arial Rounded MT Bold" pitchFamily="34" charset="0"/>
                <a:sym typeface="Wingdings" pitchFamily="2" charset="2"/>
              </a:rPr>
              <a:t> ~ few 10</a:t>
            </a:r>
            <a:r>
              <a:rPr lang="en-US" sz="1600" baseline="30000" noProof="0" dirty="0">
                <a:latin typeface="Arial Rounded MT Bold" pitchFamily="34" charset="0"/>
                <a:sym typeface="Wingdings" pitchFamily="2" charset="2"/>
              </a:rPr>
              <a:t>-11</a:t>
            </a:r>
            <a:r>
              <a:rPr lang="en-US" sz="1600" noProof="0" dirty="0">
                <a:latin typeface="Arial Rounded MT Bold" pitchFamily="34" charset="0"/>
                <a:sym typeface="Wingdings" pitchFamily="2" charset="2"/>
              </a:rPr>
              <a:t> GeV</a:t>
            </a:r>
            <a:r>
              <a:rPr lang="en-US" sz="1600" baseline="30000" noProof="0" dirty="0">
                <a:latin typeface="Arial Rounded MT Bold" pitchFamily="34" charset="0"/>
                <a:sym typeface="Wingdings" pitchFamily="2" charset="2"/>
              </a:rPr>
              <a:t>-1</a:t>
            </a:r>
            <a:r>
              <a:rPr lang="en-US" sz="1600" noProof="0" dirty="0">
                <a:latin typeface="Arial Rounded MT Bold" pitchFamily="34" charset="0"/>
                <a:sym typeface="Wingdings" pitchFamily="2" charset="2"/>
              </a:rPr>
              <a:t> / m</a:t>
            </a:r>
            <a:r>
              <a:rPr lang="en-US" sz="1600" baseline="-25000" noProof="0" dirty="0">
                <a:latin typeface="Arial Rounded MT Bold" pitchFamily="34" charset="0"/>
                <a:sym typeface="Wingdings" pitchFamily="2" charset="2"/>
              </a:rPr>
              <a:t>a</a:t>
            </a:r>
            <a:r>
              <a:rPr lang="en-US" sz="1600" noProof="0" dirty="0">
                <a:latin typeface="Arial Rounded MT Bold" pitchFamily="34" charset="0"/>
                <a:sym typeface="Wingdings" pitchFamily="2" charset="2"/>
              </a:rPr>
              <a:t> ~few </a:t>
            </a:r>
            <a:r>
              <a:rPr lang="en-US" sz="1600" noProof="0" dirty="0" err="1">
                <a:latin typeface="Arial Rounded MT Bold" pitchFamily="34" charset="0"/>
                <a:sym typeface="Wingdings" pitchFamily="2" charset="2"/>
              </a:rPr>
              <a:t>meV</a:t>
            </a:r>
            <a:r>
              <a:rPr lang="en-US" sz="1600" noProof="0" dirty="0">
                <a:latin typeface="Arial Rounded MT Bold" pitchFamily="34" charset="0"/>
                <a:sym typeface="Wingdings" pitchFamily="2" charset="2"/>
              </a:rPr>
              <a:t>  ?</a:t>
            </a:r>
            <a:endParaRPr lang="en-US" sz="1800" noProof="0" dirty="0">
              <a:latin typeface="Arial Rounded MT Bold" pitchFamily="34" charset="0"/>
            </a:endParaRPr>
          </a:p>
          <a:p>
            <a:pPr lvl="1">
              <a:buNone/>
            </a:pPr>
            <a:endParaRPr lang="en-US" sz="1400" noProof="0" dirty="0">
              <a:latin typeface="Arial Rounded MT Bold" pitchFamily="34" charset="0"/>
            </a:endParaRPr>
          </a:p>
          <a:p>
            <a:r>
              <a:rPr lang="en-US" sz="1800" noProof="0" dirty="0">
                <a:latin typeface="Arial Rounded MT Bold" pitchFamily="34" charset="0"/>
              </a:rPr>
              <a:t>Relevant axion/ALP parameter space at </a:t>
            </a:r>
            <a:r>
              <a:rPr lang="en-US" sz="1800" b="1" noProof="0" dirty="0">
                <a:solidFill>
                  <a:srgbClr val="FF0000"/>
                </a:solidFill>
                <a:latin typeface="Arial Rounded MT Bold" pitchFamily="34" charset="0"/>
              </a:rPr>
              <a:t>reach of current and near-future experiments</a:t>
            </a:r>
          </a:p>
          <a:p>
            <a:r>
              <a:rPr lang="en-US" sz="1800" noProof="0" dirty="0">
                <a:latin typeface="Arial Rounded MT Bold" pitchFamily="34" charset="0"/>
              </a:rPr>
              <a:t>Still too little experimental efforts devoted to axions</a:t>
            </a:r>
            <a:endParaRPr lang="en-US" sz="1800" noProof="0" dirty="0">
              <a:solidFill>
                <a:srgbClr val="FFFF00"/>
              </a:solidFill>
              <a:latin typeface="Arial Rounded MT Bold" pitchFamily="34" charset="0"/>
            </a:endParaRPr>
          </a:p>
        </p:txBody>
      </p:sp>
      <p:pic>
        <p:nvPicPr>
          <p:cNvPr id="9" name="Imagen 8"/>
          <p:cNvPicPr/>
          <p:nvPr/>
        </p:nvPicPr>
        <p:blipFill>
          <a:blip r:embed="rId3"/>
          <a:stretch>
            <a:fillRect/>
          </a:stretch>
        </p:blipFill>
        <p:spPr bwMode="auto">
          <a:xfrm>
            <a:off x="7032104" y="1700808"/>
            <a:ext cx="5040560" cy="3744416"/>
          </a:xfrm>
          <a:prstGeom prst="rect">
            <a:avLst/>
          </a:prstGeom>
          <a:noFill/>
          <a:ln w="9525">
            <a:noFill/>
            <a:miter lim="800000"/>
            <a:headEnd/>
            <a:tailEnd/>
          </a:ln>
        </p:spPr>
      </p:pic>
      <p:sp>
        <p:nvSpPr>
          <p:cNvPr id="4" name="Marcador de fecha 3"/>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10" name="Marcador de número de diapositiva 9"/>
          <p:cNvSpPr>
            <a:spLocks noGrp="1"/>
          </p:cNvSpPr>
          <p:nvPr>
            <p:ph type="sldNum" sz="quarter" idx="12"/>
          </p:nvPr>
        </p:nvSpPr>
        <p:spPr/>
        <p:txBody>
          <a:bodyPr/>
          <a:lstStyle/>
          <a:p>
            <a:pPr>
              <a:defRPr/>
            </a:pPr>
            <a:fld id="{5B34CA36-8F8E-4B33-818A-5383808A46B8}" type="slidenum">
              <a:rPr lang="es-ES" smtClean="0"/>
              <a:pPr>
                <a:defRPr/>
              </a:pPr>
              <a:t>4</a:t>
            </a:fld>
            <a:endParaRPr lang="es-ES"/>
          </a:p>
        </p:txBody>
      </p:sp>
    </p:spTree>
    <p:extLst>
      <p:ext uri="{BB962C8B-B14F-4D97-AF65-F5344CB8AC3E}">
        <p14:creationId xmlns:p14="http://schemas.microsoft.com/office/powerpoint/2010/main" val="25475236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3429000"/>
            <a:ext cx="5048144" cy="2399596"/>
          </a:xfrm>
        </p:spPr>
        <p:txBody>
          <a:bodyPr/>
          <a:lstStyle/>
          <a:p>
            <a:r>
              <a:rPr lang="en-US" sz="1800" dirty="0"/>
              <a:t>Distribution of our “confidence” on where the DM axion is:</a:t>
            </a:r>
          </a:p>
          <a:p>
            <a:pPr lvl="1"/>
            <a:r>
              <a:rPr lang="en-US" sz="1400" dirty="0"/>
              <a:t>Assumptions: DM is all axions, QCD axions, standard models,…</a:t>
            </a:r>
          </a:p>
        </p:txBody>
      </p:sp>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r>
                  <a:rPr lang="en-US" dirty="0"/>
                  <a:t>Best </a:t>
                </a:r>
                <a14:m>
                  <m:oMath xmlns:m="http://schemas.openxmlformats.org/officeDocument/2006/math">
                    <m:sSub>
                      <m:sSubPr>
                        <m:ctrlPr>
                          <a:rPr lang="en-US" i="1" smtClean="0">
                            <a:solidFill>
                              <a:schemeClr val="tx1"/>
                            </a:solidFill>
                            <a:latin typeface="Cambria Math" panose="02040503050406030204" pitchFamily="18" charset="0"/>
                            <a:ea typeface="Cambria Math" panose="02040503050406030204" pitchFamily="18" charset="0"/>
                          </a:rPr>
                        </m:ctrlPr>
                      </m:sSubPr>
                      <m:e>
                        <m:r>
                          <a:rPr lang="es-ES" i="1">
                            <a:solidFill>
                              <a:schemeClr val="tx1"/>
                            </a:solidFill>
                            <a:latin typeface="Cambria Math" panose="02040503050406030204" pitchFamily="18" charset="0"/>
                            <a:ea typeface="Cambria Math" panose="02040503050406030204" pitchFamily="18" charset="0"/>
                          </a:rPr>
                          <m:t>𝑚</m:t>
                        </m:r>
                      </m:e>
                      <m:sub>
                        <m:r>
                          <a:rPr lang="es-ES" i="1">
                            <a:solidFill>
                              <a:schemeClr val="tx1"/>
                            </a:solidFill>
                            <a:latin typeface="Cambria Math" panose="02040503050406030204" pitchFamily="18" charset="0"/>
                            <a:ea typeface="Cambria Math" panose="02040503050406030204" pitchFamily="18" charset="0"/>
                          </a:rPr>
                          <m:t>𝐴</m:t>
                        </m:r>
                      </m:sub>
                    </m:sSub>
                    <m:r>
                      <a:rPr lang="es-ES" i="1">
                        <a:solidFill>
                          <a:schemeClr val="tx1"/>
                        </a:solidFill>
                        <a:latin typeface="Cambria Math" panose="02040503050406030204" pitchFamily="18" charset="0"/>
                        <a:ea typeface="Cambria Math" panose="02040503050406030204" pitchFamily="18" charset="0"/>
                      </a:rPr>
                      <m:t> </m:t>
                    </m:r>
                  </m:oMath>
                </a14:m>
                <a:r>
                  <a:rPr lang="en-US" dirty="0">
                    <a:solidFill>
                      <a:schemeClr val="tx1"/>
                    </a:solidFill>
                  </a:rPr>
                  <a:t>f</a:t>
                </a:r>
                <a:r>
                  <a:rPr lang="en-US" dirty="0"/>
                  <a:t>or axion DM?</a:t>
                </a:r>
                <a:endParaRPr lang="en-US"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3"/>
                <a:stretch>
                  <a:fillRect b="-9890"/>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40</a:t>
            </a:fld>
            <a:endParaRPr lang="es-ES" b="0" dirty="0">
              <a:latin typeface="Arial Rounded MT Bold" panose="020F0704030504030204" pitchFamily="34" charset="0"/>
            </a:endParaRPr>
          </a:p>
        </p:txBody>
      </p:sp>
      <p:pic>
        <p:nvPicPr>
          <p:cNvPr id="13" name="Picture 2" descr="gambit">
            <a:extLst>
              <a:ext uri="{FF2B5EF4-FFF2-40B4-BE49-F238E27FC236}">
                <a16:creationId xmlns:a16="http://schemas.microsoft.com/office/drawing/2014/main" id="{86247ADB-2BC9-A644-A5A1-736A7C31B3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8889" y="1417638"/>
            <a:ext cx="5857422" cy="4761773"/>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55A27DC7-FBBA-0D4D-9422-6E4B314DADB3}"/>
              </a:ext>
            </a:extLst>
          </p:cNvPr>
          <p:cNvSpPr/>
          <p:nvPr/>
        </p:nvSpPr>
        <p:spPr>
          <a:xfrm>
            <a:off x="3056617" y="5039904"/>
            <a:ext cx="2777863" cy="584775"/>
          </a:xfrm>
          <a:prstGeom prst="rect">
            <a:avLst/>
          </a:prstGeom>
        </p:spPr>
        <p:txBody>
          <a:bodyPr wrap="square">
            <a:spAutoFit/>
          </a:bodyPr>
          <a:lstStyle/>
          <a:p>
            <a:pPr marL="0" indent="0">
              <a:buNone/>
            </a:pPr>
            <a:r>
              <a:rPr lang="en-US" sz="1600" dirty="0">
                <a:solidFill>
                  <a:srgbClr val="00B050"/>
                </a:solidFill>
                <a:latin typeface="Arial Rounded MT Bold" panose="020F0704030504030204" pitchFamily="34" charset="77"/>
              </a:rPr>
              <a:t>Bayesian analysis from Hoof et al. 1810.07192</a:t>
            </a:r>
          </a:p>
        </p:txBody>
      </p:sp>
    </p:spTree>
    <p:extLst>
      <p:ext uri="{BB962C8B-B14F-4D97-AF65-F5344CB8AC3E}">
        <p14:creationId xmlns:p14="http://schemas.microsoft.com/office/powerpoint/2010/main" val="28307828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a:t>ALP </a:t>
            </a:r>
            <a:r>
              <a:rPr lang="es-ES" noProof="0" dirty="0" err="1"/>
              <a:t>dark</a:t>
            </a:r>
            <a:r>
              <a:rPr lang="es-ES" noProof="0" dirty="0"/>
              <a:t> </a:t>
            </a:r>
            <a:r>
              <a:rPr lang="es-ES" noProof="0" dirty="0" err="1"/>
              <a:t>matter</a:t>
            </a:r>
            <a:endParaRPr lang="en-US" sz="5400" noProof="0"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09600" y="1417639"/>
                <a:ext cx="10742984" cy="2528080"/>
              </a:xfrm>
            </p:spPr>
            <p:txBody>
              <a:bodyPr/>
              <a:lstStyle/>
              <a:p>
                <a:r>
                  <a:rPr lang="en-US" sz="2000" dirty="0">
                    <a:solidFill>
                      <a:schemeClr val="tx1"/>
                    </a:solidFill>
                  </a:rPr>
                  <a:t>The axion DM production mechanism are common to other ALPs from HE symmetry spontaneous breaking. </a:t>
                </a:r>
              </a:p>
              <a:p>
                <a:r>
                  <a:rPr lang="en-US" sz="2000" dirty="0">
                    <a:solidFill>
                      <a:schemeClr val="tx1"/>
                    </a:solidFill>
                  </a:rPr>
                  <a:t>Much of the </a:t>
                </a:r>
                <a14:m>
                  <m:oMath xmlns:m="http://schemas.openxmlformats.org/officeDocument/2006/math">
                    <m:r>
                      <a:rPr lang="es-ES" sz="2000" b="0" i="1" smtClean="0">
                        <a:solidFill>
                          <a:schemeClr val="tx1"/>
                        </a:solidFill>
                        <a:latin typeface="Cambria Math" panose="02040503050406030204" pitchFamily="18" charset="0"/>
                      </a:rPr>
                      <m:t>(</m:t>
                    </m:r>
                    <m:sSub>
                      <m:sSubPr>
                        <m:ctrlPr>
                          <a:rPr lang="es-ES" sz="2000" b="0" i="1" smtClean="0">
                            <a:solidFill>
                              <a:schemeClr val="tx1"/>
                            </a:solidFill>
                            <a:latin typeface="Cambria Math" panose="02040503050406030204" pitchFamily="18" charset="0"/>
                          </a:rPr>
                        </m:ctrlPr>
                      </m:sSubPr>
                      <m:e>
                        <m:r>
                          <a:rPr lang="es-ES" sz="2000" b="0" i="1" smtClean="0">
                            <a:solidFill>
                              <a:schemeClr val="tx1"/>
                            </a:solidFill>
                            <a:latin typeface="Cambria Math" panose="02040503050406030204" pitchFamily="18" charset="0"/>
                          </a:rPr>
                          <m:t>𝑚</m:t>
                        </m:r>
                      </m:e>
                      <m:sub>
                        <m:r>
                          <a:rPr lang="es-ES" sz="2000" b="0" i="1" smtClean="0">
                            <a:solidFill>
                              <a:schemeClr val="tx1"/>
                            </a:solidFill>
                            <a:latin typeface="Cambria Math" panose="02040503050406030204" pitchFamily="18" charset="0"/>
                          </a:rPr>
                          <m:t>𝐴</m:t>
                        </m:r>
                      </m:sub>
                    </m:sSub>
                    <m:r>
                      <a:rPr lang="es-ES" sz="2000" b="0" i="1" smtClean="0">
                        <a:solidFill>
                          <a:schemeClr val="tx1"/>
                        </a:solidFill>
                        <a:latin typeface="Cambria Math" panose="02040503050406030204" pitchFamily="18" charset="0"/>
                      </a:rPr>
                      <m:t>,</m:t>
                    </m:r>
                    <m:sSub>
                      <m:sSubPr>
                        <m:ctrlPr>
                          <a:rPr lang="es-ES" sz="2000" b="0" i="1" smtClean="0">
                            <a:solidFill>
                              <a:schemeClr val="tx1"/>
                            </a:solidFill>
                            <a:latin typeface="Cambria Math" panose="02040503050406030204" pitchFamily="18" charset="0"/>
                          </a:rPr>
                        </m:ctrlPr>
                      </m:sSubPr>
                      <m:e>
                        <m:r>
                          <a:rPr lang="es-ES" sz="2000" b="0" i="1" smtClean="0">
                            <a:solidFill>
                              <a:schemeClr val="tx1"/>
                            </a:solidFill>
                            <a:latin typeface="Cambria Math" panose="02040503050406030204" pitchFamily="18" charset="0"/>
                          </a:rPr>
                          <m:t>𝑔</m:t>
                        </m:r>
                      </m:e>
                      <m:sub>
                        <m:r>
                          <a:rPr lang="es-ES" sz="2000" b="0" i="1" smtClean="0">
                            <a:solidFill>
                              <a:schemeClr val="tx1"/>
                            </a:solidFill>
                            <a:latin typeface="Cambria Math" panose="02040503050406030204" pitchFamily="18" charset="0"/>
                          </a:rPr>
                          <m:t>𝐴</m:t>
                        </m:r>
                        <m:r>
                          <a:rPr lang="es-ES" sz="2000" b="0" i="1" smtClean="0">
                            <a:solidFill>
                              <a:schemeClr val="tx1"/>
                            </a:solidFill>
                            <a:latin typeface="Cambria Math" panose="02040503050406030204" pitchFamily="18" charset="0"/>
                            <a:ea typeface="Cambria Math" panose="02040503050406030204" pitchFamily="18" charset="0"/>
                          </a:rPr>
                          <m:t>𝛾</m:t>
                        </m:r>
                      </m:sub>
                    </m:sSub>
                    <m:r>
                      <a:rPr lang="es-ES" sz="2000" b="0" i="1" smtClean="0">
                        <a:solidFill>
                          <a:schemeClr val="tx1"/>
                        </a:solidFill>
                        <a:latin typeface="Cambria Math" panose="02040503050406030204" pitchFamily="18" charset="0"/>
                      </a:rPr>
                      <m:t>)</m:t>
                    </m:r>
                  </m:oMath>
                </a14:m>
                <a:r>
                  <a:rPr lang="en-US" sz="2000" dirty="0">
                    <a:solidFill>
                      <a:schemeClr val="tx1"/>
                    </a:solidFill>
                  </a:rPr>
                  <a:t> parameter space can potentially contain viable ALP DM models. Not very predictive</a:t>
                </a:r>
              </a:p>
              <a:p>
                <a:pPr lvl="1"/>
                <a:r>
                  <a:rPr lang="en-US" sz="1600" dirty="0">
                    <a:solidFill>
                      <a:schemeClr val="tx1"/>
                    </a:solidFill>
                  </a:rPr>
                  <a:t>Exception: ALP miracle models (ALP is also the </a:t>
                </a:r>
                <a:r>
                  <a:rPr lang="en-US" sz="1600" dirty="0" err="1">
                    <a:solidFill>
                      <a:schemeClr val="tx1"/>
                    </a:solidFill>
                  </a:rPr>
                  <a:t>inflaton</a:t>
                </a:r>
                <a:r>
                  <a:rPr lang="en-US" sz="1600" dirty="0">
                    <a:solidFill>
                      <a:schemeClr val="tx1"/>
                    </a:solidFill>
                  </a:rPr>
                  <a:t>)</a:t>
                </a:r>
                <a:endParaRPr lang="en-US" sz="1600" dirty="0">
                  <a:solidFill>
                    <a:schemeClr val="tx1"/>
                  </a:solidFill>
                  <a:sym typeface="Wingdings" panose="05000000000000000000" pitchFamily="2" charset="2"/>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09600" y="1417639"/>
                <a:ext cx="10742984" cy="2528080"/>
              </a:xfrm>
              <a:blipFill>
                <a:blip r:embed="rId2"/>
                <a:stretch>
                  <a:fillRect l="-473" t="-1500" r="-1064"/>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41</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pic>
        <p:nvPicPr>
          <p:cNvPr id="1026" name="Picture 2" descr="PDF] The ALP miracle: unified inflaton and dark matter | Semantic Scholar">
            <a:extLst>
              <a:ext uri="{FF2B5EF4-FFF2-40B4-BE49-F238E27FC236}">
                <a16:creationId xmlns:a16="http://schemas.microsoft.com/office/drawing/2014/main" id="{9F0A5C71-0B2C-E04B-B7FD-81C661C85E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6200" y="3203895"/>
            <a:ext cx="3331593" cy="28658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rameter space for axion-like particle dark matter [10]. The thick... |  Download Scientific Diagram">
            <a:extLst>
              <a:ext uri="{FF2B5EF4-FFF2-40B4-BE49-F238E27FC236}">
                <a16:creationId xmlns:a16="http://schemas.microsoft.com/office/drawing/2014/main" id="{BE570767-7759-A448-B2C3-793533E3DA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9143" y="3299418"/>
            <a:ext cx="3860800" cy="296140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94461B08-169A-B54D-8941-DB6E187BFDBB}"/>
              </a:ext>
            </a:extLst>
          </p:cNvPr>
          <p:cNvSpPr/>
          <p:nvPr/>
        </p:nvSpPr>
        <p:spPr>
          <a:xfrm>
            <a:off x="967744" y="6022287"/>
            <a:ext cx="2496455" cy="276999"/>
          </a:xfrm>
          <a:prstGeom prst="rect">
            <a:avLst/>
          </a:prstGeom>
        </p:spPr>
        <p:txBody>
          <a:bodyPr wrap="square">
            <a:spAutoFit/>
          </a:bodyPr>
          <a:lstStyle/>
          <a:p>
            <a:r>
              <a:rPr lang="es-ES" sz="1200" dirty="0">
                <a:solidFill>
                  <a:srgbClr val="00B050"/>
                </a:solidFill>
                <a:latin typeface="Arial Rounded MT Bold" panose="020F0704030504030204" pitchFamily="34" charset="77"/>
              </a:rPr>
              <a:t>Arias et al arXiv:1201.5902</a:t>
            </a:r>
          </a:p>
        </p:txBody>
      </p:sp>
      <p:sp>
        <p:nvSpPr>
          <p:cNvPr id="16" name="Rectangle 15">
            <a:extLst>
              <a:ext uri="{FF2B5EF4-FFF2-40B4-BE49-F238E27FC236}">
                <a16:creationId xmlns:a16="http://schemas.microsoft.com/office/drawing/2014/main" id="{23C07095-0D9D-AF4C-92CD-3E97DC65A5D6}"/>
              </a:ext>
            </a:extLst>
          </p:cNvPr>
          <p:cNvSpPr/>
          <p:nvPr/>
        </p:nvSpPr>
        <p:spPr>
          <a:xfrm>
            <a:off x="6917015" y="5983828"/>
            <a:ext cx="2496455" cy="276999"/>
          </a:xfrm>
          <a:prstGeom prst="rect">
            <a:avLst/>
          </a:prstGeom>
        </p:spPr>
        <p:txBody>
          <a:bodyPr wrap="square">
            <a:spAutoFit/>
          </a:bodyPr>
          <a:lstStyle/>
          <a:p>
            <a:r>
              <a:rPr lang="es-ES" sz="1200" dirty="0" err="1">
                <a:solidFill>
                  <a:srgbClr val="00B050"/>
                </a:solidFill>
                <a:latin typeface="Arial Rounded MT Bold" panose="020F0704030504030204" pitchFamily="34" charset="77"/>
              </a:rPr>
              <a:t>Daido</a:t>
            </a:r>
            <a:r>
              <a:rPr lang="es-ES" sz="1200" dirty="0">
                <a:solidFill>
                  <a:srgbClr val="00B050"/>
                </a:solidFill>
                <a:latin typeface="Arial Rounded MT Bold" panose="020F0704030504030204" pitchFamily="34" charset="77"/>
              </a:rPr>
              <a:t> et al arXiv:1710.11107</a:t>
            </a:r>
          </a:p>
        </p:txBody>
      </p:sp>
    </p:spTree>
    <p:extLst>
      <p:ext uri="{BB962C8B-B14F-4D97-AF65-F5344CB8AC3E}">
        <p14:creationId xmlns:p14="http://schemas.microsoft.com/office/powerpoint/2010/main" val="8541073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000" noProof="0" dirty="0" err="1"/>
              <a:t>Other</a:t>
            </a:r>
            <a:r>
              <a:rPr lang="es-ES" sz="4000" noProof="0" dirty="0"/>
              <a:t> </a:t>
            </a:r>
            <a:r>
              <a:rPr lang="es-ES" sz="4000" noProof="0" dirty="0" err="1"/>
              <a:t>cosmological</a:t>
            </a:r>
            <a:r>
              <a:rPr lang="es-ES" sz="4000" noProof="0" dirty="0"/>
              <a:t> </a:t>
            </a:r>
            <a:r>
              <a:rPr lang="es-ES" sz="4000" noProof="0" dirty="0" err="1"/>
              <a:t>implications</a:t>
            </a:r>
            <a:r>
              <a:rPr lang="es-ES" sz="4000" noProof="0" dirty="0"/>
              <a:t> of </a:t>
            </a:r>
            <a:r>
              <a:rPr lang="es-ES" sz="4000" noProof="0" dirty="0" err="1"/>
              <a:t>ALPs</a:t>
            </a:r>
            <a:endParaRPr lang="en-US" sz="4800" noProof="0"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09600" y="1417639"/>
                <a:ext cx="10742984" cy="2528080"/>
              </a:xfrm>
            </p:spPr>
            <p:txBody>
              <a:bodyPr/>
              <a:lstStyle/>
              <a:p>
                <a:r>
                  <a:rPr lang="en-US" sz="2000" dirty="0">
                    <a:solidFill>
                      <a:schemeClr val="tx1"/>
                    </a:solidFill>
                  </a:rPr>
                  <a:t>Axions can be hot DM: </a:t>
                </a:r>
                <a14:m>
                  <m:oMath xmlns:m="http://schemas.openxmlformats.org/officeDocument/2006/math">
                    <m:sSub>
                      <m:sSubPr>
                        <m:ctrlPr>
                          <a:rPr lang="es-ES" sz="2000" i="1">
                            <a:latin typeface="Cambria Math" panose="02040503050406030204" pitchFamily="18" charset="0"/>
                          </a:rPr>
                        </m:ctrlPr>
                      </m:sSubPr>
                      <m:e>
                        <m:r>
                          <a:rPr lang="es-ES" sz="2000" i="1">
                            <a:latin typeface="Cambria Math" panose="02040503050406030204" pitchFamily="18" charset="0"/>
                          </a:rPr>
                          <m:t>𝑚</m:t>
                        </m:r>
                      </m:e>
                      <m:sub>
                        <m:r>
                          <a:rPr lang="es-ES" sz="2000" i="1">
                            <a:latin typeface="Cambria Math" panose="02040503050406030204" pitchFamily="18" charset="0"/>
                          </a:rPr>
                          <m:t>𝐴</m:t>
                        </m:r>
                      </m:sub>
                    </m:sSub>
                    <m:r>
                      <a:rPr lang="es-ES" sz="2000" b="0" i="1" smtClean="0">
                        <a:latin typeface="Cambria Math" panose="02040503050406030204" pitchFamily="18" charset="0"/>
                      </a:rPr>
                      <m:t>&lt;0.53 </m:t>
                    </m:r>
                    <m:r>
                      <m:rPr>
                        <m:nor/>
                      </m:rPr>
                      <a:rPr lang="es-ES" sz="2000" b="0" i="0" smtClean="0">
                        <a:latin typeface="Cambria Math" panose="02040503050406030204" pitchFamily="18" charset="0"/>
                      </a:rPr>
                      <m:t>eV</m:t>
                    </m:r>
                    <m:r>
                      <a:rPr lang="es-ES" sz="2000" i="1">
                        <a:latin typeface="Cambria Math" panose="02040503050406030204" pitchFamily="18" charset="0"/>
                      </a:rPr>
                      <m:t> </m:t>
                    </m:r>
                  </m:oMath>
                </a14:m>
                <a:endParaRPr lang="es-ES" sz="2000" dirty="0"/>
              </a:p>
              <a:p>
                <a:r>
                  <a:rPr lang="en-US" sz="2000" dirty="0">
                    <a:solidFill>
                      <a:schemeClr val="tx1"/>
                    </a:solidFill>
                  </a:rPr>
                  <a:t>Lighter axions can be Dark Radiation: </a:t>
                </a:r>
                <a14:m>
                  <m:oMath xmlns:m="http://schemas.openxmlformats.org/officeDocument/2006/math">
                    <m:sSub>
                      <m:sSubPr>
                        <m:ctrlPr>
                          <a:rPr lang="es-ES" sz="2000" i="1">
                            <a:latin typeface="Cambria Math" panose="02040503050406030204" pitchFamily="18" charset="0"/>
                          </a:rPr>
                        </m:ctrlPr>
                      </m:sSubPr>
                      <m:e>
                        <m:r>
                          <a:rPr lang="es-ES" sz="2000" i="1" smtClean="0">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rPr>
                          <m:t>𝑁</m:t>
                        </m:r>
                      </m:e>
                      <m:sub>
                        <m:r>
                          <m:rPr>
                            <m:sty m:val="p"/>
                          </m:rPr>
                          <a:rPr lang="es-ES" sz="2000" b="0" i="0" smtClean="0">
                            <a:latin typeface="Cambria Math" panose="02040503050406030204" pitchFamily="18" charset="0"/>
                          </a:rPr>
                          <m:t>eff</m:t>
                        </m:r>
                        <m:r>
                          <a:rPr lang="es-ES" sz="2000" b="0" i="1">
                            <a:latin typeface="Cambria Math" panose="02040503050406030204" pitchFamily="18" charset="0"/>
                          </a:rPr>
                          <m:t> </m:t>
                        </m:r>
                      </m:sub>
                    </m:sSub>
                    <m:r>
                      <a:rPr lang="es-ES" sz="2000" i="1">
                        <a:latin typeface="Cambria Math" panose="02040503050406030204" pitchFamily="18" charset="0"/>
                      </a:rPr>
                      <m:t>~</m:t>
                    </m:r>
                    <m:r>
                      <a:rPr lang="es-ES" sz="2000" b="0" i="1" smtClean="0">
                        <a:latin typeface="Cambria Math" panose="02040503050406030204" pitchFamily="18" charset="0"/>
                      </a:rPr>
                      <m:t>0.027</m:t>
                    </m:r>
                  </m:oMath>
                </a14:m>
                <a:r>
                  <a:rPr lang="en-US" sz="2000" dirty="0">
                    <a:solidFill>
                      <a:schemeClr val="tx1"/>
                    </a:solidFill>
                  </a:rPr>
                  <a:t> </a:t>
                </a:r>
                <a:r>
                  <a:rPr lang="en-US" sz="2000" dirty="0">
                    <a:solidFill>
                      <a:schemeClr val="tx1"/>
                    </a:solidFill>
                    <a:sym typeface="Wingdings" pitchFamily="2" charset="2"/>
                  </a:rPr>
                  <a:t> detectable effect in future cosmological probes. </a:t>
                </a:r>
                <a:endParaRPr lang="en-US" sz="2000" dirty="0">
                  <a:solidFill>
                    <a:schemeClr val="tx1"/>
                  </a:solidFill>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09600" y="1417639"/>
                <a:ext cx="10742984" cy="2528080"/>
              </a:xfrm>
              <a:blipFill>
                <a:blip r:embed="rId2"/>
                <a:stretch>
                  <a:fillRect l="-473" t="-1500"/>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42</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pic>
        <p:nvPicPr>
          <p:cNvPr id="7" name="Picture 6">
            <a:extLst>
              <a:ext uri="{FF2B5EF4-FFF2-40B4-BE49-F238E27FC236}">
                <a16:creationId xmlns:a16="http://schemas.microsoft.com/office/drawing/2014/main" id="{20C74D12-7CE4-8648-B529-F78368B04AB7}"/>
              </a:ext>
            </a:extLst>
          </p:cNvPr>
          <p:cNvPicPr>
            <a:picLocks noChangeAspect="1"/>
          </p:cNvPicPr>
          <p:nvPr/>
        </p:nvPicPr>
        <p:blipFill>
          <a:blip r:embed="rId4"/>
          <a:stretch>
            <a:fillRect/>
          </a:stretch>
        </p:blipFill>
        <p:spPr>
          <a:xfrm>
            <a:off x="6672064" y="2145977"/>
            <a:ext cx="5104119" cy="4210374"/>
          </a:xfrm>
          <a:prstGeom prst="rect">
            <a:avLst/>
          </a:prstGeom>
        </p:spPr>
      </p:pic>
      <mc:AlternateContent xmlns:mc="http://schemas.openxmlformats.org/markup-compatibility/2006" xmlns:a14="http://schemas.microsoft.com/office/drawing/2010/main">
        <mc:Choice Requires="a14">
          <p:sp>
            <p:nvSpPr>
              <p:cNvPr id="10" name="Marcador de contenido 2">
                <a:extLst>
                  <a:ext uri="{FF2B5EF4-FFF2-40B4-BE49-F238E27FC236}">
                    <a16:creationId xmlns:a16="http://schemas.microsoft.com/office/drawing/2014/main" id="{A0ACFF2C-79C0-2D49-9DEC-C36F357B095E}"/>
                  </a:ext>
                </a:extLst>
              </p:cNvPr>
              <p:cNvSpPr txBox="1">
                <a:spLocks/>
              </p:cNvSpPr>
              <p:nvPr/>
            </p:nvSpPr>
            <p:spPr bwMode="auto">
              <a:xfrm>
                <a:off x="609600" y="3143145"/>
                <a:ext cx="6145672" cy="8131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In pre-inflation models, the axion imprints </a:t>
                </a:r>
                <a:r>
                  <a:rPr lang="en-US" sz="2000" dirty="0" err="1">
                    <a:solidFill>
                      <a:srgbClr val="00B050"/>
                    </a:solidFill>
                  </a:rPr>
                  <a:t>isocurvature</a:t>
                </a:r>
                <a:r>
                  <a:rPr lang="en-US" sz="2000" dirty="0">
                    <a:solidFill>
                      <a:srgbClr val="00B050"/>
                    </a:solidFill>
                  </a:rPr>
                  <a:t> fluctuations </a:t>
                </a:r>
                <a:r>
                  <a:rPr lang="en-US" sz="2000" dirty="0"/>
                  <a:t>in the CMB.</a:t>
                </a:r>
              </a:p>
              <a:p>
                <a:r>
                  <a:rPr lang="en-US" sz="2000" dirty="0"/>
                  <a:t>They are not seen so far, leading to </a:t>
                </a:r>
                <a14:m>
                  <m:oMath xmlns:m="http://schemas.openxmlformats.org/officeDocument/2006/math">
                    <m:sSub>
                      <m:sSubPr>
                        <m:ctrlPr>
                          <a:rPr lang="es-ES" sz="2000" i="1">
                            <a:latin typeface="Cambria Math" panose="02040503050406030204" pitchFamily="18" charset="0"/>
                          </a:rPr>
                        </m:ctrlPr>
                      </m:sSubPr>
                      <m:e>
                        <m:r>
                          <a:rPr lang="es-ES" sz="2000" i="1" smtClean="0">
                            <a:latin typeface="Cambria Math" panose="02040503050406030204" pitchFamily="18" charset="0"/>
                          </a:rPr>
                          <m:t>𝐻</m:t>
                        </m:r>
                      </m:e>
                      <m:sub>
                        <m:r>
                          <a:rPr lang="es-ES" sz="2000" i="1" smtClean="0">
                            <a:latin typeface="Cambria Math" panose="02040503050406030204" pitchFamily="18" charset="0"/>
                          </a:rPr>
                          <m:t>𝐼</m:t>
                        </m:r>
                      </m:sub>
                    </m:sSub>
                    <m:r>
                      <a:rPr lang="es-ES" sz="2000" i="1">
                        <a:latin typeface="Cambria Math" panose="02040503050406030204" pitchFamily="18" charset="0"/>
                      </a:rPr>
                      <m:t> </m:t>
                    </m:r>
                  </m:oMath>
                </a14:m>
                <a:r>
                  <a:rPr lang="en-US" sz="2000" dirty="0">
                    <a:sym typeface="Wingdings" pitchFamily="2" charset="2"/>
                  </a:rPr>
                  <a:t>dependent constraints </a:t>
                </a:r>
                <a:r>
                  <a:rPr lang="en-US" sz="2000" dirty="0"/>
                  <a:t> </a:t>
                </a:r>
              </a:p>
            </p:txBody>
          </p:sp>
        </mc:Choice>
        <mc:Fallback xmlns="">
          <p:sp>
            <p:nvSpPr>
              <p:cNvPr id="10" name="Marcador de contenido 2">
                <a:extLst>
                  <a:ext uri="{FF2B5EF4-FFF2-40B4-BE49-F238E27FC236}">
                    <a16:creationId xmlns:a16="http://schemas.microsoft.com/office/drawing/2014/main" id="{A0ACFF2C-79C0-2D49-9DEC-C36F357B095E}"/>
                  </a:ext>
                </a:extLst>
              </p:cNvPr>
              <p:cNvSpPr txBox="1">
                <a:spLocks noRot="1" noChangeAspect="1" noMove="1" noResize="1" noEditPoints="1" noAdjustHandles="1" noChangeArrowheads="1" noChangeShapeType="1" noTextEdit="1"/>
              </p:cNvSpPr>
              <p:nvPr/>
            </p:nvSpPr>
            <p:spPr bwMode="auto">
              <a:xfrm>
                <a:off x="609600" y="3143145"/>
                <a:ext cx="6145672" cy="813135"/>
              </a:xfrm>
              <a:prstGeom prst="rect">
                <a:avLst/>
              </a:prstGeom>
              <a:blipFill>
                <a:blip r:embed="rId5"/>
                <a:stretch>
                  <a:fillRect l="-826" t="-4615" b="-81538"/>
                </a:stretch>
              </a:blipFill>
              <a:ln w="9525">
                <a:noFill/>
                <a:miter lim="800000"/>
                <a:headEnd/>
                <a:tailEnd/>
              </a:ln>
            </p:spPr>
            <p:txBody>
              <a:bodyPr/>
              <a:lstStyle/>
              <a:p>
                <a:r>
                  <a:rPr lang="en-ES">
                    <a:noFill/>
                  </a:rPr>
                  <a:t> </a:t>
                </a:r>
              </a:p>
            </p:txBody>
          </p:sp>
        </mc:Fallback>
      </mc:AlternateContent>
      <p:sp>
        <p:nvSpPr>
          <p:cNvPr id="8" name="Rectangle 7">
            <a:extLst>
              <a:ext uri="{FF2B5EF4-FFF2-40B4-BE49-F238E27FC236}">
                <a16:creationId xmlns:a16="http://schemas.microsoft.com/office/drawing/2014/main" id="{698E3222-1660-3142-BDDE-CEEAF3EDA78C}"/>
              </a:ext>
            </a:extLst>
          </p:cNvPr>
          <p:cNvSpPr/>
          <p:nvPr/>
        </p:nvSpPr>
        <p:spPr>
          <a:xfrm>
            <a:off x="9934173" y="6022449"/>
            <a:ext cx="1706443" cy="430887"/>
          </a:xfrm>
          <a:prstGeom prst="rect">
            <a:avLst/>
          </a:prstGeom>
        </p:spPr>
        <p:txBody>
          <a:bodyPr wrap="square">
            <a:spAutoFit/>
          </a:bodyPr>
          <a:lstStyle/>
          <a:p>
            <a:pPr algn="ctr"/>
            <a:r>
              <a:rPr lang="en-GB" sz="1100" b="0" dirty="0" err="1">
                <a:solidFill>
                  <a:srgbClr val="00B050"/>
                </a:solidFill>
                <a:latin typeface="Arial Rounded MT Bold" panose="020F0704030504030204" pitchFamily="34" charset="77"/>
              </a:rPr>
              <a:t>Visinelli</a:t>
            </a:r>
            <a:r>
              <a:rPr lang="en-GB" sz="1100" b="0" dirty="0">
                <a:solidFill>
                  <a:srgbClr val="00B050"/>
                </a:solidFill>
                <a:latin typeface="Arial Rounded MT Bold" panose="020F0704030504030204" pitchFamily="34" charset="77"/>
              </a:rPr>
              <a:t> &amp; </a:t>
            </a:r>
            <a:r>
              <a:rPr lang="en-GB" sz="1100" b="0" dirty="0" err="1">
                <a:solidFill>
                  <a:srgbClr val="00B050"/>
                </a:solidFill>
                <a:latin typeface="Arial Rounded MT Bold" panose="020F0704030504030204" pitchFamily="34" charset="77"/>
              </a:rPr>
              <a:t>Gondolo</a:t>
            </a:r>
            <a:r>
              <a:rPr lang="en-GB" sz="1100" b="0" dirty="0">
                <a:solidFill>
                  <a:srgbClr val="00B050"/>
                </a:solidFill>
                <a:latin typeface="Arial Rounded MT Bold" panose="020F0704030504030204" pitchFamily="34" charset="77"/>
              </a:rPr>
              <a:t> PRL 2014 </a:t>
            </a:r>
            <a:endParaRPr lang="en-GB" sz="1100" b="0" dirty="0">
              <a:solidFill>
                <a:srgbClr val="00B050"/>
              </a:solidFill>
              <a:effectLst/>
              <a:latin typeface="Arial Rounded MT Bold" panose="020F0704030504030204" pitchFamily="34" charset="77"/>
            </a:endParaRPr>
          </a:p>
        </p:txBody>
      </p:sp>
    </p:spTree>
    <p:extLst>
      <p:ext uri="{BB962C8B-B14F-4D97-AF65-F5344CB8AC3E}">
        <p14:creationId xmlns:p14="http://schemas.microsoft.com/office/powerpoint/2010/main" val="13423848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000" noProof="0" dirty="0" err="1"/>
              <a:t>Other</a:t>
            </a:r>
            <a:r>
              <a:rPr lang="es-ES" sz="4000" noProof="0" dirty="0"/>
              <a:t> </a:t>
            </a:r>
            <a:r>
              <a:rPr lang="es-ES" sz="4000" noProof="0" dirty="0" err="1"/>
              <a:t>cosmological</a:t>
            </a:r>
            <a:r>
              <a:rPr lang="es-ES" sz="4000" noProof="0" dirty="0"/>
              <a:t> </a:t>
            </a:r>
            <a:r>
              <a:rPr lang="es-ES" sz="4000" noProof="0" dirty="0" err="1"/>
              <a:t>implications</a:t>
            </a:r>
            <a:r>
              <a:rPr lang="es-ES" sz="4000" noProof="0" dirty="0"/>
              <a:t> of </a:t>
            </a:r>
            <a:r>
              <a:rPr lang="es-ES" sz="4000" noProof="0" dirty="0" err="1"/>
              <a:t>ALPs</a:t>
            </a:r>
            <a:endParaRPr lang="en-US" sz="4800" noProof="0"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672064" y="1417639"/>
                <a:ext cx="4680520" cy="2528080"/>
              </a:xfrm>
            </p:spPr>
            <p:txBody>
              <a:bodyPr/>
              <a:lstStyle/>
              <a:p>
                <a:r>
                  <a:rPr lang="en-US" sz="2000" dirty="0">
                    <a:solidFill>
                      <a:schemeClr val="tx1"/>
                    </a:solidFill>
                  </a:rPr>
                  <a:t>Axion decay </a:t>
                </a:r>
                <a14:m>
                  <m:oMath xmlns:m="http://schemas.openxmlformats.org/officeDocument/2006/math">
                    <m:r>
                      <a:rPr lang="es-ES" sz="2000" b="0" i="1" smtClean="0">
                        <a:solidFill>
                          <a:schemeClr val="tx1"/>
                        </a:solidFill>
                        <a:latin typeface="Cambria Math" panose="02040503050406030204" pitchFamily="18" charset="0"/>
                      </a:rPr>
                      <m:t>𝑎</m:t>
                    </m:r>
                    <m:r>
                      <a:rPr lang="es-ES" sz="2000" b="0" i="1" smtClean="0">
                        <a:solidFill>
                          <a:schemeClr val="tx1"/>
                        </a:solidFill>
                        <a:latin typeface="Cambria Math" panose="02040503050406030204" pitchFamily="18" charset="0"/>
                        <a:ea typeface="Cambria Math" panose="02040503050406030204" pitchFamily="18" charset="0"/>
                      </a:rPr>
                      <m:t>→</m:t>
                    </m:r>
                    <m:r>
                      <a:rPr lang="es-ES" sz="2000" b="0" i="1" smtClean="0">
                        <a:solidFill>
                          <a:schemeClr val="tx1"/>
                        </a:solidFill>
                        <a:latin typeface="Cambria Math" panose="02040503050406030204" pitchFamily="18" charset="0"/>
                        <a:ea typeface="Cambria Math" panose="02040503050406030204" pitchFamily="18" charset="0"/>
                      </a:rPr>
                      <m:t>𝛾𝛾</m:t>
                    </m:r>
                  </m:oMath>
                </a14:m>
                <a:r>
                  <a:rPr lang="en-US" sz="2000" dirty="0">
                    <a:solidFill>
                      <a:schemeClr val="tx1"/>
                    </a:solidFill>
                  </a:rPr>
                  <a:t> is longer than the lifetime of the Universe. But can lead to visible </a:t>
                </a:r>
                <a14:m>
                  <m:oMath xmlns:m="http://schemas.openxmlformats.org/officeDocument/2006/math">
                    <m:r>
                      <a:rPr lang="es-ES" sz="2000" i="1">
                        <a:latin typeface="Cambria Math" panose="02040503050406030204" pitchFamily="18" charset="0"/>
                        <a:ea typeface="Cambria Math" panose="02040503050406030204" pitchFamily="18" charset="0"/>
                      </a:rPr>
                      <m:t>𝛾</m:t>
                    </m:r>
                  </m:oMath>
                </a14:m>
                <a:r>
                  <a:rPr lang="en-US" sz="2000" dirty="0">
                    <a:solidFill>
                      <a:schemeClr val="tx1"/>
                    </a:solidFill>
                  </a:rPr>
                  <a:t>-lines from DM rich regions. </a:t>
                </a:r>
              </a:p>
              <a:p>
                <a:r>
                  <a:rPr lang="en-GB" sz="2000" dirty="0"/>
                  <a:t>Shorter decay times would have other cosmological consequences:</a:t>
                </a:r>
              </a:p>
              <a:p>
                <a:pPr lvl="1"/>
                <a:r>
                  <a:rPr lang="en-GB" sz="1600" dirty="0"/>
                  <a:t>distortion of the CMB spectrum, </a:t>
                </a:r>
              </a:p>
              <a:p>
                <a:pPr lvl="1"/>
                <a:r>
                  <a:rPr lang="en-GB" sz="1600" dirty="0"/>
                  <a:t>affect the result of the primordial nucleosynthesis, </a:t>
                </a:r>
              </a:p>
              <a:p>
                <a:pPr lvl="1"/>
                <a:r>
                  <a:rPr lang="en-GB" sz="1600" dirty="0"/>
                  <a:t>Produce monochromatic X-ray and gamma-ray lines in the extragalactic background light,</a:t>
                </a:r>
              </a:p>
              <a:p>
                <a:pPr lvl="1"/>
                <a:r>
                  <a:rPr lang="en-GB" sz="1600" dirty="0"/>
                  <a:t>alter the H</a:t>
                </a:r>
                <a:r>
                  <a:rPr lang="en-GB" sz="1600" baseline="-25000" dirty="0"/>
                  <a:t>2</a:t>
                </a:r>
                <a:r>
                  <a:rPr lang="en-GB" sz="1600" dirty="0"/>
                  <a:t> ionization fraction.</a:t>
                </a:r>
              </a:p>
              <a:p>
                <a:endParaRPr lang="en-US" sz="1600" dirty="0">
                  <a:solidFill>
                    <a:schemeClr val="tx1"/>
                  </a:solidFill>
                  <a:sym typeface="Wingdings" panose="05000000000000000000" pitchFamily="2" charset="2"/>
                </a:endParaRPr>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672064" y="1417639"/>
                <a:ext cx="4680520" cy="2528080"/>
              </a:xfrm>
              <a:blipFill>
                <a:blip r:embed="rId2"/>
                <a:stretch>
                  <a:fillRect l="-1084" t="-1500" r="-1084" b="-68000"/>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43</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pic>
        <p:nvPicPr>
          <p:cNvPr id="8" name="Picture 7">
            <a:extLst>
              <a:ext uri="{FF2B5EF4-FFF2-40B4-BE49-F238E27FC236}">
                <a16:creationId xmlns:a16="http://schemas.microsoft.com/office/drawing/2014/main" id="{E5A3EFAF-38F1-9C45-B0AB-3BBACA4189FC}"/>
              </a:ext>
            </a:extLst>
          </p:cNvPr>
          <p:cNvPicPr>
            <a:picLocks noChangeAspect="1"/>
          </p:cNvPicPr>
          <p:nvPr/>
        </p:nvPicPr>
        <p:blipFill>
          <a:blip r:embed="rId4"/>
          <a:stretch>
            <a:fillRect/>
          </a:stretch>
        </p:blipFill>
        <p:spPr>
          <a:xfrm>
            <a:off x="551384" y="1491869"/>
            <a:ext cx="6006186" cy="4468189"/>
          </a:xfrm>
          <a:prstGeom prst="rect">
            <a:avLst/>
          </a:prstGeom>
        </p:spPr>
      </p:pic>
      <p:cxnSp>
        <p:nvCxnSpPr>
          <p:cNvPr id="10" name="Straight Arrow Connector 9">
            <a:extLst>
              <a:ext uri="{FF2B5EF4-FFF2-40B4-BE49-F238E27FC236}">
                <a16:creationId xmlns:a16="http://schemas.microsoft.com/office/drawing/2014/main" id="{2CDFE320-267E-AE4D-ADF8-3C97F36DA449}"/>
              </a:ext>
            </a:extLst>
          </p:cNvPr>
          <p:cNvCxnSpPr>
            <a:cxnSpLocks/>
          </p:cNvCxnSpPr>
          <p:nvPr/>
        </p:nvCxnSpPr>
        <p:spPr>
          <a:xfrm flipH="1">
            <a:off x="4295800" y="1988840"/>
            <a:ext cx="2520281" cy="1512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397782A4-D9B6-D843-9AF7-D8129FF40798}"/>
              </a:ext>
            </a:extLst>
          </p:cNvPr>
          <p:cNvSpPr/>
          <p:nvPr/>
        </p:nvSpPr>
        <p:spPr>
          <a:xfrm>
            <a:off x="9130006" y="5647183"/>
            <a:ext cx="3092258" cy="276999"/>
          </a:xfrm>
          <a:prstGeom prst="rect">
            <a:avLst/>
          </a:prstGeom>
        </p:spPr>
        <p:txBody>
          <a:bodyPr wrap="square">
            <a:spAutoFit/>
          </a:bodyPr>
          <a:lstStyle/>
          <a:p>
            <a:r>
              <a:rPr lang="en-US" sz="1200" dirty="0" err="1">
                <a:solidFill>
                  <a:srgbClr val="00B050"/>
                </a:solidFill>
                <a:latin typeface="Arial Rounded MT Bold" panose="020F0704030504030204" pitchFamily="34" charset="77"/>
              </a:rPr>
              <a:t>Cadamuro</a:t>
            </a:r>
            <a:r>
              <a:rPr lang="en-US" sz="1200" dirty="0">
                <a:solidFill>
                  <a:srgbClr val="00B050"/>
                </a:solidFill>
                <a:latin typeface="Arial Rounded MT Bold" panose="020F0704030504030204" pitchFamily="34" charset="77"/>
              </a:rPr>
              <a:t> et al. 1011.3694</a:t>
            </a:r>
          </a:p>
        </p:txBody>
      </p:sp>
    </p:spTree>
    <p:extLst>
      <p:ext uri="{BB962C8B-B14F-4D97-AF65-F5344CB8AC3E}">
        <p14:creationId xmlns:p14="http://schemas.microsoft.com/office/powerpoint/2010/main" val="40095173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err="1"/>
              <a:t>Axions</a:t>
            </a:r>
            <a:r>
              <a:rPr lang="es-ES" noProof="0" dirty="0"/>
              <a:t> in </a:t>
            </a:r>
            <a:r>
              <a:rPr lang="es-ES" noProof="0" dirty="0" err="1"/>
              <a:t>astrophysics</a:t>
            </a:r>
            <a:endParaRPr lang="en-US" sz="5400" noProof="0" dirty="0"/>
          </a:p>
        </p:txBody>
      </p:sp>
      <p:sp>
        <p:nvSpPr>
          <p:cNvPr id="3" name="Marcador de contenido 2"/>
          <p:cNvSpPr>
            <a:spLocks noGrp="1"/>
          </p:cNvSpPr>
          <p:nvPr>
            <p:ph idx="1"/>
          </p:nvPr>
        </p:nvSpPr>
        <p:spPr>
          <a:xfrm>
            <a:off x="875420" y="1487489"/>
            <a:ext cx="6804756" cy="2528080"/>
          </a:xfrm>
        </p:spPr>
        <p:txBody>
          <a:bodyPr/>
          <a:lstStyle/>
          <a:p>
            <a:r>
              <a:rPr lang="en-GB" sz="2000" dirty="0">
                <a:solidFill>
                  <a:schemeClr val="accent1"/>
                </a:solidFill>
              </a:rPr>
              <a:t>Stars as axion laboratories</a:t>
            </a:r>
            <a:r>
              <a:rPr lang="en-GB" sz="2000" dirty="0">
                <a:solidFill>
                  <a:schemeClr val="tx1"/>
                </a:solidFill>
              </a:rPr>
              <a:t>: </a:t>
            </a:r>
          </a:p>
          <a:p>
            <a:pPr lvl="1"/>
            <a:r>
              <a:rPr lang="en-GB" sz="1600" dirty="0"/>
              <a:t>Axions modify the stellar evolution in ways that may produce observable consequences</a:t>
            </a:r>
            <a:endParaRPr lang="en-GB" sz="1600" dirty="0">
              <a:solidFill>
                <a:schemeClr val="tx1"/>
              </a:solidFill>
            </a:endParaRPr>
          </a:p>
          <a:p>
            <a:r>
              <a:rPr lang="en-GB" sz="2000" dirty="0">
                <a:solidFill>
                  <a:schemeClr val="accent1"/>
                </a:solidFill>
              </a:rPr>
              <a:t>Stars as axion factories (*)</a:t>
            </a:r>
            <a:r>
              <a:rPr lang="en-GB" sz="2000" dirty="0"/>
              <a:t>: </a:t>
            </a:r>
          </a:p>
          <a:p>
            <a:pPr lvl="1"/>
            <a:r>
              <a:rPr lang="en-GB" sz="1600" dirty="0"/>
              <a:t>Axions can be produced in stars and offer a direct detection opportunity (axion helioscopes)</a:t>
            </a:r>
          </a:p>
          <a:p>
            <a:endParaRPr lang="en-GB" sz="2000" dirty="0">
              <a:solidFill>
                <a:schemeClr val="accent1"/>
              </a:solidFill>
            </a:endParaRPr>
          </a:p>
          <a:p>
            <a:r>
              <a:rPr lang="en-GB" sz="2000" dirty="0">
                <a:solidFill>
                  <a:schemeClr val="accent1"/>
                </a:solidFill>
              </a:rPr>
              <a:t>Effects in the propagation of photons over large distances</a:t>
            </a:r>
            <a:r>
              <a:rPr lang="en-GB" sz="2000" dirty="0"/>
              <a:t>:</a:t>
            </a:r>
          </a:p>
          <a:p>
            <a:pPr lvl="1"/>
            <a:r>
              <a:rPr lang="en-GB" sz="1600" dirty="0"/>
              <a:t>The mix with axions in the large scale B-fields may produce observable effect</a:t>
            </a:r>
          </a:p>
          <a:p>
            <a:endParaRPr lang="en-US" sz="1600" dirty="0">
              <a:solidFill>
                <a:schemeClr val="tx1"/>
              </a:solidFill>
              <a:sym typeface="Wingdings" panose="05000000000000000000" pitchFamily="2" charset="2"/>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44</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sp>
        <p:nvSpPr>
          <p:cNvPr id="24" name="Rectangle 23">
            <a:extLst>
              <a:ext uri="{FF2B5EF4-FFF2-40B4-BE49-F238E27FC236}">
                <a16:creationId xmlns:a16="http://schemas.microsoft.com/office/drawing/2014/main" id="{397782A4-D9B6-D843-9AF7-D8129FF40798}"/>
              </a:ext>
            </a:extLst>
          </p:cNvPr>
          <p:cNvSpPr/>
          <p:nvPr/>
        </p:nvSpPr>
        <p:spPr>
          <a:xfrm>
            <a:off x="8645985" y="4951937"/>
            <a:ext cx="3092258" cy="276999"/>
          </a:xfrm>
          <a:prstGeom prst="rect">
            <a:avLst/>
          </a:prstGeom>
        </p:spPr>
        <p:txBody>
          <a:bodyPr wrap="square">
            <a:spAutoFit/>
          </a:bodyPr>
          <a:lstStyle/>
          <a:p>
            <a:r>
              <a:rPr lang="en-US" sz="1200" dirty="0">
                <a:solidFill>
                  <a:srgbClr val="00B050"/>
                </a:solidFill>
                <a:latin typeface="Arial Rounded MT Bold" panose="020F0704030504030204" pitchFamily="34" charset="77"/>
              </a:rPr>
              <a:t>Still a fundamental reference !</a:t>
            </a:r>
          </a:p>
        </p:txBody>
      </p:sp>
      <p:pic>
        <p:nvPicPr>
          <p:cNvPr id="1026" name="Picture 2" descr="Stars as Laboratories for Fundamental Physics: Astrophysics of Neutrinos,  Axions and Other Weakly Interacting Particles Theoretical Astrophysics:  Amazon.es: Raffelt, Georg G.: Libros en idiomas extranjeros">
            <a:extLst>
              <a:ext uri="{FF2B5EF4-FFF2-40B4-BE49-F238E27FC236}">
                <a16:creationId xmlns:a16="http://schemas.microsoft.com/office/drawing/2014/main" id="{3E38F436-C824-3543-A8D5-9C955B25E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280" y="1417638"/>
            <a:ext cx="2257038" cy="338555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FC54263-2500-574A-9346-B10657AAA664}"/>
              </a:ext>
            </a:extLst>
          </p:cNvPr>
          <p:cNvSpPr/>
          <p:nvPr/>
        </p:nvSpPr>
        <p:spPr>
          <a:xfrm>
            <a:off x="875420" y="5342394"/>
            <a:ext cx="8309909" cy="738664"/>
          </a:xfrm>
          <a:prstGeom prst="rect">
            <a:avLst/>
          </a:prstGeom>
        </p:spPr>
        <p:txBody>
          <a:bodyPr wrap="square">
            <a:spAutoFit/>
          </a:bodyPr>
          <a:lstStyle/>
          <a:p>
            <a:r>
              <a:rPr lang="en-US" sz="1400" dirty="0">
                <a:solidFill>
                  <a:schemeClr val="accent1"/>
                </a:solidFill>
                <a:latin typeface="Arial Rounded MT Bold" panose="020F0704030504030204" pitchFamily="34" charset="77"/>
              </a:rPr>
              <a:t>Similar to the neutrino case: solar neutrinos have been crucial to </a:t>
            </a:r>
            <a:r>
              <a:rPr lang="en-US" sz="1400" dirty="0" err="1">
                <a:solidFill>
                  <a:schemeClr val="accent1"/>
                </a:solidFill>
                <a:latin typeface="Arial Rounded MT Bold" panose="020F0704030504030204" pitchFamily="34" charset="77"/>
              </a:rPr>
              <a:t>dilucidate</a:t>
            </a:r>
            <a:r>
              <a:rPr lang="en-US" sz="1400" dirty="0">
                <a:solidFill>
                  <a:schemeClr val="accent1"/>
                </a:solidFill>
                <a:latin typeface="Arial Rounded MT Bold" panose="020F0704030504030204" pitchFamily="34" charset="77"/>
              </a:rPr>
              <a:t> fundamental properties (neutrino oscillation)  and at the same time are an excellent probe to confirm our </a:t>
            </a:r>
            <a:r>
              <a:rPr lang="en-US" sz="1400" dirty="0" err="1">
                <a:solidFill>
                  <a:schemeClr val="accent1"/>
                </a:solidFill>
                <a:latin typeface="Arial Rounded MT Bold" panose="020F0704030504030204" pitchFamily="34" charset="77"/>
              </a:rPr>
              <a:t>understading</a:t>
            </a:r>
            <a:r>
              <a:rPr lang="en-US" sz="1400" dirty="0">
                <a:solidFill>
                  <a:schemeClr val="accent1"/>
                </a:solidFill>
                <a:latin typeface="Arial Rounded MT Bold" panose="020F0704030504030204" pitchFamily="34" charset="77"/>
              </a:rPr>
              <a:t> of the solar interior (solar models)</a:t>
            </a:r>
          </a:p>
        </p:txBody>
      </p:sp>
    </p:spTree>
    <p:extLst>
      <p:ext uri="{BB962C8B-B14F-4D97-AF65-F5344CB8AC3E}">
        <p14:creationId xmlns:p14="http://schemas.microsoft.com/office/powerpoint/2010/main" val="2541168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err="1"/>
              <a:t>Stellar</a:t>
            </a:r>
            <a:r>
              <a:rPr lang="es-ES" noProof="0" dirty="0"/>
              <a:t> </a:t>
            </a:r>
            <a:r>
              <a:rPr lang="es-ES" noProof="0" dirty="0" err="1"/>
              <a:t>evolution</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45</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sp>
        <p:nvSpPr>
          <p:cNvPr id="24" name="Rectangle 23">
            <a:extLst>
              <a:ext uri="{FF2B5EF4-FFF2-40B4-BE49-F238E27FC236}">
                <a16:creationId xmlns:a16="http://schemas.microsoft.com/office/drawing/2014/main" id="{397782A4-D9B6-D843-9AF7-D8129FF40798}"/>
              </a:ext>
            </a:extLst>
          </p:cNvPr>
          <p:cNvSpPr/>
          <p:nvPr/>
        </p:nvSpPr>
        <p:spPr>
          <a:xfrm>
            <a:off x="8616280" y="5568330"/>
            <a:ext cx="2448272" cy="461665"/>
          </a:xfrm>
          <a:prstGeom prst="rect">
            <a:avLst/>
          </a:prstGeom>
        </p:spPr>
        <p:txBody>
          <a:bodyPr wrap="square">
            <a:spAutoFit/>
          </a:bodyPr>
          <a:lstStyle/>
          <a:p>
            <a:r>
              <a:rPr lang="en-US" sz="1200" dirty="0">
                <a:solidFill>
                  <a:srgbClr val="00B050"/>
                </a:solidFill>
                <a:latin typeface="Arial Rounded MT Bold" panose="020F0704030504030204" pitchFamily="34" charset="77"/>
              </a:rPr>
              <a:t>A massive star’s life cycle. From Eldridge 2008</a:t>
            </a:r>
          </a:p>
        </p:txBody>
      </p:sp>
      <p:sp>
        <p:nvSpPr>
          <p:cNvPr id="14" name="Marcador de contenido 2">
            <a:extLst>
              <a:ext uri="{FF2B5EF4-FFF2-40B4-BE49-F238E27FC236}">
                <a16:creationId xmlns:a16="http://schemas.microsoft.com/office/drawing/2014/main" id="{CEC1153E-8C38-814C-AC00-5364637F8756}"/>
              </a:ext>
            </a:extLst>
          </p:cNvPr>
          <p:cNvSpPr>
            <a:spLocks noGrp="1"/>
          </p:cNvSpPr>
          <p:nvPr>
            <p:ph idx="1"/>
          </p:nvPr>
        </p:nvSpPr>
        <p:spPr>
          <a:xfrm>
            <a:off x="875420" y="1487489"/>
            <a:ext cx="3492388" cy="2528080"/>
          </a:xfrm>
        </p:spPr>
        <p:txBody>
          <a:bodyPr/>
          <a:lstStyle/>
          <a:p>
            <a:r>
              <a:rPr lang="en-GB" sz="2000" dirty="0"/>
              <a:t>The life of a star is determined by a balance between the gravitational collapse and the pressure from nuclear fuel. The mass of the star determines its fate.</a:t>
            </a:r>
            <a:endParaRPr lang="en-GB" sz="2000" dirty="0">
              <a:solidFill>
                <a:schemeClr val="accent1"/>
              </a:solidFill>
            </a:endParaRPr>
          </a:p>
        </p:txBody>
      </p:sp>
      <p:pic>
        <p:nvPicPr>
          <p:cNvPr id="11" name="Picture 10">
            <a:extLst>
              <a:ext uri="{FF2B5EF4-FFF2-40B4-BE49-F238E27FC236}">
                <a16:creationId xmlns:a16="http://schemas.microsoft.com/office/drawing/2014/main" id="{90D18DFD-FD97-3B4B-A036-BB04A30536F6}"/>
              </a:ext>
            </a:extLst>
          </p:cNvPr>
          <p:cNvPicPr>
            <a:picLocks noChangeAspect="1"/>
          </p:cNvPicPr>
          <p:nvPr/>
        </p:nvPicPr>
        <p:blipFill rotWithShape="1">
          <a:blip r:embed="rId3"/>
          <a:srcRect t="16375" b="4005"/>
          <a:stretch/>
        </p:blipFill>
        <p:spPr>
          <a:xfrm>
            <a:off x="4539176" y="1362627"/>
            <a:ext cx="7272807" cy="4926070"/>
          </a:xfrm>
          <a:prstGeom prst="rect">
            <a:avLst/>
          </a:prstGeom>
        </p:spPr>
      </p:pic>
      <p:sp>
        <p:nvSpPr>
          <p:cNvPr id="7" name="Rectangle 6">
            <a:extLst>
              <a:ext uri="{FF2B5EF4-FFF2-40B4-BE49-F238E27FC236}">
                <a16:creationId xmlns:a16="http://schemas.microsoft.com/office/drawing/2014/main" id="{C844750D-653B-1A4F-8434-111169CA15AA}"/>
              </a:ext>
            </a:extLst>
          </p:cNvPr>
          <p:cNvSpPr/>
          <p:nvPr/>
        </p:nvSpPr>
        <p:spPr>
          <a:xfrm>
            <a:off x="9964618" y="6029995"/>
            <a:ext cx="1847365" cy="276999"/>
          </a:xfrm>
          <a:prstGeom prst="rect">
            <a:avLst/>
          </a:prstGeom>
        </p:spPr>
        <p:txBody>
          <a:bodyPr wrap="none">
            <a:spAutoFit/>
          </a:bodyPr>
          <a:lstStyle/>
          <a:p>
            <a:r>
              <a:rPr lang="en-GB" sz="1200" b="0" dirty="0">
                <a:solidFill>
                  <a:schemeClr val="bg1">
                    <a:lumMod val="85000"/>
                  </a:schemeClr>
                </a:solidFill>
                <a:latin typeface="Arial Rounded MT Bold" panose="020F0704030504030204" pitchFamily="34" charset="77"/>
              </a:rPr>
              <a:t>Martínez-</a:t>
            </a:r>
            <a:r>
              <a:rPr lang="en-GB" sz="1200" b="0" dirty="0" err="1">
                <a:solidFill>
                  <a:schemeClr val="bg1">
                    <a:lumMod val="85000"/>
                  </a:schemeClr>
                </a:solidFill>
                <a:latin typeface="Arial Rounded MT Bold" panose="020F0704030504030204" pitchFamily="34" charset="77"/>
              </a:rPr>
              <a:t>Pinedo</a:t>
            </a:r>
            <a:r>
              <a:rPr lang="en-GB" sz="1200" b="0" dirty="0">
                <a:solidFill>
                  <a:schemeClr val="bg1">
                    <a:lumMod val="85000"/>
                  </a:schemeClr>
                </a:solidFill>
                <a:latin typeface="Arial Rounded MT Bold" panose="020F0704030504030204" pitchFamily="34" charset="77"/>
              </a:rPr>
              <a:t>, 2016</a:t>
            </a:r>
            <a:endParaRPr lang="en-ES" sz="1200" dirty="0">
              <a:solidFill>
                <a:schemeClr val="bg1">
                  <a:lumMod val="85000"/>
                </a:schemeClr>
              </a:solidFill>
              <a:latin typeface="Arial Rounded MT Bold" panose="020F0704030504030204" pitchFamily="34" charset="77"/>
            </a:endParaRPr>
          </a:p>
        </p:txBody>
      </p:sp>
    </p:spTree>
    <p:extLst>
      <p:ext uri="{BB962C8B-B14F-4D97-AF65-F5344CB8AC3E}">
        <p14:creationId xmlns:p14="http://schemas.microsoft.com/office/powerpoint/2010/main" val="29934657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err="1"/>
              <a:t>Stellar</a:t>
            </a:r>
            <a:r>
              <a:rPr lang="es-ES" noProof="0" dirty="0"/>
              <a:t> </a:t>
            </a:r>
            <a:r>
              <a:rPr lang="es-ES" noProof="0" dirty="0" err="1"/>
              <a:t>evolution</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46</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sp>
        <p:nvSpPr>
          <p:cNvPr id="24" name="Rectangle 23">
            <a:extLst>
              <a:ext uri="{FF2B5EF4-FFF2-40B4-BE49-F238E27FC236}">
                <a16:creationId xmlns:a16="http://schemas.microsoft.com/office/drawing/2014/main" id="{397782A4-D9B6-D843-9AF7-D8129FF40798}"/>
              </a:ext>
            </a:extLst>
          </p:cNvPr>
          <p:cNvSpPr/>
          <p:nvPr/>
        </p:nvSpPr>
        <p:spPr>
          <a:xfrm>
            <a:off x="8616280" y="5568330"/>
            <a:ext cx="2448272" cy="461665"/>
          </a:xfrm>
          <a:prstGeom prst="rect">
            <a:avLst/>
          </a:prstGeom>
        </p:spPr>
        <p:txBody>
          <a:bodyPr wrap="square">
            <a:spAutoFit/>
          </a:bodyPr>
          <a:lstStyle/>
          <a:p>
            <a:r>
              <a:rPr lang="en-US" sz="1200" dirty="0">
                <a:solidFill>
                  <a:srgbClr val="00B050"/>
                </a:solidFill>
                <a:latin typeface="Arial Rounded MT Bold" panose="020F0704030504030204" pitchFamily="34" charset="77"/>
              </a:rPr>
              <a:t>A massive star’s life cycle. From Eldridge 2008</a:t>
            </a:r>
          </a:p>
        </p:txBody>
      </p:sp>
      <p:sp>
        <p:nvSpPr>
          <p:cNvPr id="14" name="Marcador de contenido 2">
            <a:extLst>
              <a:ext uri="{FF2B5EF4-FFF2-40B4-BE49-F238E27FC236}">
                <a16:creationId xmlns:a16="http://schemas.microsoft.com/office/drawing/2014/main" id="{CEC1153E-8C38-814C-AC00-5364637F8756}"/>
              </a:ext>
            </a:extLst>
          </p:cNvPr>
          <p:cNvSpPr>
            <a:spLocks noGrp="1"/>
          </p:cNvSpPr>
          <p:nvPr>
            <p:ph idx="1"/>
          </p:nvPr>
        </p:nvSpPr>
        <p:spPr>
          <a:xfrm>
            <a:off x="875420" y="1487489"/>
            <a:ext cx="10333148" cy="2528080"/>
          </a:xfrm>
        </p:spPr>
        <p:txBody>
          <a:bodyPr/>
          <a:lstStyle/>
          <a:p>
            <a:r>
              <a:rPr lang="en-GB" sz="2000" dirty="0"/>
              <a:t>As long as the gravitational pressure increases and the lighter nuclear fuel is exhausted, new stages start to burn H </a:t>
            </a:r>
            <a:r>
              <a:rPr lang="en-GB" sz="2000" dirty="0">
                <a:sym typeface="Wingdings" pitchFamily="2" charset="2"/>
              </a:rPr>
              <a:t> He  C &amp; O , etc…</a:t>
            </a:r>
            <a:endParaRPr lang="en-GB" sz="2000" dirty="0"/>
          </a:p>
          <a:p>
            <a:endParaRPr lang="en-GB" sz="2000" dirty="0">
              <a:solidFill>
                <a:schemeClr val="accent1"/>
              </a:solidFill>
            </a:endParaRPr>
          </a:p>
        </p:txBody>
      </p:sp>
      <p:pic>
        <p:nvPicPr>
          <p:cNvPr id="2050" name="Picture 2" descr="A massive star’s life cycle. Stars begin their lives on the main sequence as compact blue stars. Once the helium core is formed the surrounding hydrogen envelope expands and the star becomes a red supergiant. Further burning stages occur until an iron core is formed. The star will explode as a type-II supernova. ">
            <a:extLst>
              <a:ext uri="{FF2B5EF4-FFF2-40B4-BE49-F238E27FC236}">
                <a16:creationId xmlns:a16="http://schemas.microsoft.com/office/drawing/2014/main" id="{FAD4FDE9-3235-5D47-8BD1-5F1AA661D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38" y="2531143"/>
            <a:ext cx="9213924" cy="299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77875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FEA62-727B-C44F-93C4-A0BBCB2DF69C}"/>
              </a:ext>
            </a:extLst>
          </p:cNvPr>
          <p:cNvSpPr>
            <a:spLocks noGrp="1"/>
          </p:cNvSpPr>
          <p:nvPr>
            <p:ph type="title"/>
          </p:nvPr>
        </p:nvSpPr>
        <p:spPr/>
        <p:txBody>
          <a:bodyPr/>
          <a:lstStyle/>
          <a:p>
            <a:r>
              <a:rPr lang="es-ES" dirty="0"/>
              <a:t>Color-</a:t>
            </a:r>
            <a:r>
              <a:rPr lang="es-ES" dirty="0" err="1"/>
              <a:t>magnitude</a:t>
            </a:r>
            <a:r>
              <a:rPr lang="es-ES" dirty="0"/>
              <a:t> </a:t>
            </a:r>
            <a:r>
              <a:rPr lang="es-ES" dirty="0" err="1"/>
              <a:t>Diagram</a:t>
            </a:r>
            <a:endParaRPr lang="es-ES" dirty="0"/>
          </a:p>
        </p:txBody>
      </p:sp>
      <p:sp>
        <p:nvSpPr>
          <p:cNvPr id="4" name="Marcador de fecha 3">
            <a:extLst>
              <a:ext uri="{FF2B5EF4-FFF2-40B4-BE49-F238E27FC236}">
                <a16:creationId xmlns:a16="http://schemas.microsoft.com/office/drawing/2014/main" id="{AED6AB34-497E-3842-B76B-30F0404BA68C}"/>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a:extLst>
              <a:ext uri="{FF2B5EF4-FFF2-40B4-BE49-F238E27FC236}">
                <a16:creationId xmlns:a16="http://schemas.microsoft.com/office/drawing/2014/main" id="{6DC23099-F197-ED45-B533-88B45F0BDBD9}"/>
              </a:ext>
            </a:extLst>
          </p:cNvPr>
          <p:cNvSpPr>
            <a:spLocks noGrp="1"/>
          </p:cNvSpPr>
          <p:nvPr>
            <p:ph type="ftr" sz="quarter" idx="11"/>
          </p:nvPr>
        </p:nvSpPr>
        <p:spPr/>
        <p:txBody>
          <a:bodyPr/>
          <a:lstStyle/>
          <a:p>
            <a:pPr>
              <a:defRPr/>
            </a:pPr>
            <a:r>
              <a:rPr lang="es-ES" dirty="0"/>
              <a:t>Igor G. Irastorza / CAPA - Zaragoza</a:t>
            </a:r>
          </a:p>
        </p:txBody>
      </p:sp>
      <p:sp>
        <p:nvSpPr>
          <p:cNvPr id="6" name="Marcador de número de diapositiva 5">
            <a:extLst>
              <a:ext uri="{FF2B5EF4-FFF2-40B4-BE49-F238E27FC236}">
                <a16:creationId xmlns:a16="http://schemas.microsoft.com/office/drawing/2014/main" id="{B908A5AA-6CDF-954E-AE18-0AA61F29207E}"/>
              </a:ext>
            </a:extLst>
          </p:cNvPr>
          <p:cNvSpPr>
            <a:spLocks noGrp="1"/>
          </p:cNvSpPr>
          <p:nvPr>
            <p:ph type="sldNum" sz="quarter" idx="12"/>
          </p:nvPr>
        </p:nvSpPr>
        <p:spPr/>
        <p:txBody>
          <a:bodyPr/>
          <a:lstStyle/>
          <a:p>
            <a:pPr>
              <a:defRPr/>
            </a:pPr>
            <a:fld id="{5B34CA36-8F8E-4B33-818A-5383808A46B8}" type="slidenum">
              <a:rPr lang="es-ES" smtClean="0"/>
              <a:pPr>
                <a:defRPr/>
              </a:pPr>
              <a:t>47</a:t>
            </a:fld>
            <a:endParaRPr lang="es-ES"/>
          </a:p>
        </p:txBody>
      </p:sp>
      <p:pic>
        <p:nvPicPr>
          <p:cNvPr id="7" name="Imagen 6">
            <a:extLst>
              <a:ext uri="{FF2B5EF4-FFF2-40B4-BE49-F238E27FC236}">
                <a16:creationId xmlns:a16="http://schemas.microsoft.com/office/drawing/2014/main" id="{76B8FC6F-69E2-D847-9682-F19A72B52475}"/>
              </a:ext>
            </a:extLst>
          </p:cNvPr>
          <p:cNvPicPr>
            <a:picLocks noChangeAspect="1"/>
          </p:cNvPicPr>
          <p:nvPr/>
        </p:nvPicPr>
        <p:blipFill>
          <a:blip r:embed="rId2"/>
          <a:stretch>
            <a:fillRect/>
          </a:stretch>
        </p:blipFill>
        <p:spPr>
          <a:xfrm>
            <a:off x="3486546" y="1235295"/>
            <a:ext cx="5251054" cy="5146033"/>
          </a:xfrm>
          <a:prstGeom prst="rect">
            <a:avLst/>
          </a:prstGeom>
        </p:spPr>
      </p:pic>
      <p:pic>
        <p:nvPicPr>
          <p:cNvPr id="10" name="Imagen 9">
            <a:extLst>
              <a:ext uri="{FF2B5EF4-FFF2-40B4-BE49-F238E27FC236}">
                <a16:creationId xmlns:a16="http://schemas.microsoft.com/office/drawing/2014/main" id="{5382CC1A-B805-0942-97C5-BD90D56EC56D}"/>
              </a:ext>
            </a:extLst>
          </p:cNvPr>
          <p:cNvPicPr>
            <a:picLocks noChangeAspect="1"/>
          </p:cNvPicPr>
          <p:nvPr/>
        </p:nvPicPr>
        <p:blipFill>
          <a:blip r:embed="rId3"/>
          <a:stretch>
            <a:fillRect/>
          </a:stretch>
        </p:blipFill>
        <p:spPr>
          <a:xfrm>
            <a:off x="7824192" y="1340768"/>
            <a:ext cx="4141143" cy="3886097"/>
          </a:xfrm>
          <a:prstGeom prst="rect">
            <a:avLst/>
          </a:prstGeom>
        </p:spPr>
      </p:pic>
      <p:sp>
        <p:nvSpPr>
          <p:cNvPr id="11" name="Surface">
            <a:extLst>
              <a:ext uri="{FF2B5EF4-FFF2-40B4-BE49-F238E27FC236}">
                <a16:creationId xmlns:a16="http://schemas.microsoft.com/office/drawing/2014/main" id="{08764833-63FD-2E44-AD3F-B8286F54B100}"/>
              </a:ext>
            </a:extLst>
          </p:cNvPr>
          <p:cNvSpPr txBox="1"/>
          <p:nvPr/>
        </p:nvSpPr>
        <p:spPr>
          <a:xfrm>
            <a:off x="1271464" y="1971136"/>
            <a:ext cx="1982166"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600">
                <a:gradFill flip="none" rotWithShape="1">
                  <a:gsLst>
                    <a:gs pos="0">
                      <a:schemeClr val="accent5">
                        <a:hueOff val="-82419"/>
                        <a:satOff val="-9513"/>
                        <a:lumOff val="-16343"/>
                      </a:schemeClr>
                    </a:gs>
                    <a:gs pos="100000">
                      <a:schemeClr val="accent6">
                        <a:satOff val="-15808"/>
                        <a:lumOff val="-17557"/>
                      </a:schemeClr>
                    </a:gs>
                  </a:gsLst>
                  <a:lin ang="5400000" scaled="0"/>
                </a:gradFill>
                <a:latin typeface="Avenir Heavy"/>
                <a:ea typeface="Avenir Heavy"/>
                <a:cs typeface="Avenir Heavy"/>
                <a:sym typeface="Avenir Heavy"/>
              </a:defRPr>
            </a:lvl1pPr>
          </a:lstStyle>
          <a:p>
            <a:r>
              <a:rPr lang="es-ES" sz="1800" b="0" dirty="0" err="1">
                <a:solidFill>
                  <a:srgbClr val="0070C0"/>
                </a:solidFill>
                <a:latin typeface="Arial Rounded MT Bold" panose="020F0704030504030204" pitchFamily="34" charset="77"/>
              </a:rPr>
              <a:t>Properties</a:t>
            </a:r>
            <a:r>
              <a:rPr lang="es-ES" sz="1800" b="0" dirty="0">
                <a:solidFill>
                  <a:srgbClr val="0070C0"/>
                </a:solidFill>
                <a:latin typeface="Arial Rounded MT Bold" panose="020F0704030504030204" pitchFamily="34" charset="77"/>
              </a:rPr>
              <a:t> of </a:t>
            </a:r>
            <a:r>
              <a:rPr lang="es-ES" sz="1800" b="0" dirty="0" err="1">
                <a:solidFill>
                  <a:srgbClr val="0070C0"/>
                </a:solidFill>
                <a:latin typeface="Arial Rounded MT Bold" panose="020F0704030504030204" pitchFamily="34" charset="77"/>
              </a:rPr>
              <a:t>star’s</a:t>
            </a:r>
            <a:r>
              <a:rPr lang="es-ES" sz="1800" b="0" dirty="0">
                <a:solidFill>
                  <a:srgbClr val="0070C0"/>
                </a:solidFill>
                <a:latin typeface="Arial Rounded MT Bold" panose="020F0704030504030204" pitchFamily="34" charset="77"/>
              </a:rPr>
              <a:t> </a:t>
            </a:r>
            <a:r>
              <a:rPr lang="es-ES" sz="1800" b="0" dirty="0" err="1">
                <a:solidFill>
                  <a:srgbClr val="0070C0"/>
                </a:solidFill>
                <a:latin typeface="Arial Rounded MT Bold" panose="020F0704030504030204" pitchFamily="34" charset="77"/>
              </a:rPr>
              <a:t>surface</a:t>
            </a:r>
            <a:endParaRPr sz="1800" b="0" dirty="0">
              <a:solidFill>
                <a:srgbClr val="0070C0"/>
              </a:solidFill>
              <a:latin typeface="Arial Rounded MT Bold" panose="020F0704030504030204" pitchFamily="34" charset="77"/>
            </a:endParaRPr>
          </a:p>
        </p:txBody>
      </p:sp>
      <mc:AlternateContent xmlns:mc="http://schemas.openxmlformats.org/markup-compatibility/2006" xmlns:a14="http://schemas.microsoft.com/office/drawing/2010/main">
        <mc:Choice Requires="a14">
          <p:sp>
            <p:nvSpPr>
              <p:cNvPr id="12" name="Equation">
                <a:extLst>
                  <a:ext uri="{FF2B5EF4-FFF2-40B4-BE49-F238E27FC236}">
                    <a16:creationId xmlns:a16="http://schemas.microsoft.com/office/drawing/2014/main" id="{7915E323-19DD-564E-A3F3-5B601F7BFB63}"/>
                  </a:ext>
                </a:extLst>
              </p:cNvPr>
              <p:cNvSpPr txBox="1"/>
              <p:nvPr/>
            </p:nvSpPr>
            <p:spPr>
              <a:xfrm>
                <a:off x="2378752" y="4659689"/>
                <a:ext cx="753540" cy="52322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lang="ar-AE" sz="3400" i="1" smtClean="0">
                              <a:solidFill>
                                <a:srgbClr val="0070C0"/>
                              </a:solidFill>
                              <a:latin typeface="Cambria Math" panose="02040503050406030204" pitchFamily="18" charset="0"/>
                            </a:rPr>
                          </m:ctrlPr>
                        </m:sSubPr>
                        <m:e>
                          <m:r>
                            <a:rPr lang="ar-AE" sz="3400" i="1">
                              <a:solidFill>
                                <a:srgbClr val="0070C0"/>
                              </a:solidFill>
                              <a:latin typeface="Cambria Math" panose="02040503050406030204" pitchFamily="18" charset="0"/>
                            </a:rPr>
                            <m:t>𝑇</m:t>
                          </m:r>
                        </m:e>
                        <m:sub>
                          <m:r>
                            <m:rPr>
                              <m:sty m:val="p"/>
                            </m:rPr>
                            <a:rPr lang="en-GB" sz="3400" i="1">
                              <a:solidFill>
                                <a:srgbClr val="0070C0"/>
                              </a:solidFill>
                              <a:latin typeface="Cambria Math" panose="02040503050406030204" pitchFamily="18" charset="0"/>
                            </a:rPr>
                            <m:t>eff</m:t>
                          </m:r>
                        </m:sub>
                      </m:sSub>
                    </m:oMath>
                  </m:oMathPara>
                </a14:m>
                <a:endParaRPr lang="ar-AE" sz="3400">
                  <a:solidFill>
                    <a:srgbClr val="0070C0"/>
                  </a:solidFill>
                </a:endParaRPr>
              </a:p>
            </p:txBody>
          </p:sp>
        </mc:Choice>
        <mc:Fallback xmlns="">
          <p:sp>
            <p:nvSpPr>
              <p:cNvPr id="12" name="Equation">
                <a:extLst>
                  <a:ext uri="{FF2B5EF4-FFF2-40B4-BE49-F238E27FC236}">
                    <a16:creationId xmlns:a16="http://schemas.microsoft.com/office/drawing/2014/main" id="{7915E323-19DD-564E-A3F3-5B601F7BFB63}"/>
                  </a:ext>
                </a:extLst>
              </p:cNvPr>
              <p:cNvSpPr txBox="1">
                <a:spLocks noRot="1" noChangeAspect="1" noMove="1" noResize="1" noEditPoints="1" noAdjustHandles="1" noChangeArrowheads="1" noChangeShapeType="1" noTextEdit="1"/>
              </p:cNvSpPr>
              <p:nvPr/>
            </p:nvSpPr>
            <p:spPr>
              <a:xfrm>
                <a:off x="2378752" y="4659689"/>
                <a:ext cx="753540" cy="523220"/>
              </a:xfrm>
              <a:prstGeom prst="rect">
                <a:avLst/>
              </a:prstGeom>
              <a:blipFill>
                <a:blip r:embed="rId4"/>
                <a:stretch>
                  <a:fillRect/>
                </a:stretch>
              </a:blipFill>
              <a:ln w="12700">
                <a:miter lim="400000"/>
              </a:ln>
            </p:spPr>
            <p:txBody>
              <a:bodyPr/>
              <a:lstStyle/>
              <a:p>
                <a:r>
                  <a:rPr lang="en-US">
                    <a:noFill/>
                  </a:rPr>
                  <a:t> </a:t>
                </a:r>
              </a:p>
            </p:txBody>
          </p:sp>
        </mc:Fallback>
      </mc:AlternateContent>
      <p:pic>
        <p:nvPicPr>
          <p:cNvPr id="13" name="Line Line" descr="Line Line">
            <a:extLst>
              <a:ext uri="{FF2B5EF4-FFF2-40B4-BE49-F238E27FC236}">
                <a16:creationId xmlns:a16="http://schemas.microsoft.com/office/drawing/2014/main" id="{A34AA1BF-5589-D443-919A-BBD6BB7A6747}"/>
              </a:ext>
            </a:extLst>
          </p:cNvPr>
          <p:cNvPicPr>
            <a:picLocks/>
          </p:cNvPicPr>
          <p:nvPr/>
        </p:nvPicPr>
        <p:blipFill>
          <a:blip r:embed="rId5">
            <a:duotone>
              <a:schemeClr val="accent1">
                <a:shade val="45000"/>
                <a:satMod val="135000"/>
              </a:schemeClr>
              <a:prstClr val="white"/>
            </a:duotone>
          </a:blip>
          <a:stretch>
            <a:fillRect/>
          </a:stretch>
        </p:blipFill>
        <p:spPr>
          <a:xfrm rot="10800000">
            <a:off x="1334950" y="4653136"/>
            <a:ext cx="985439" cy="399760"/>
          </a:xfrm>
          <a:prstGeom prst="rect">
            <a:avLst/>
          </a:prstGeom>
        </p:spPr>
      </p:pic>
      <p:pic>
        <p:nvPicPr>
          <p:cNvPr id="14" name="Line Line" descr="Line Line">
            <a:extLst>
              <a:ext uri="{FF2B5EF4-FFF2-40B4-BE49-F238E27FC236}">
                <a16:creationId xmlns:a16="http://schemas.microsoft.com/office/drawing/2014/main" id="{47765594-0E8A-FB44-9B76-A33DE84A6BC4}"/>
              </a:ext>
            </a:extLst>
          </p:cNvPr>
          <p:cNvPicPr>
            <a:picLocks/>
          </p:cNvPicPr>
          <p:nvPr/>
        </p:nvPicPr>
        <p:blipFill>
          <a:blip r:embed="rId6">
            <a:duotone>
              <a:schemeClr val="accent1">
                <a:shade val="45000"/>
                <a:satMod val="135000"/>
              </a:schemeClr>
              <a:prstClr val="white"/>
            </a:duotone>
          </a:blip>
          <a:stretch>
            <a:fillRect/>
          </a:stretch>
        </p:blipFill>
        <p:spPr>
          <a:xfrm rot="16200000">
            <a:off x="1531206" y="3405580"/>
            <a:ext cx="1178606" cy="399760"/>
          </a:xfrm>
          <a:prstGeom prst="rect">
            <a:avLst/>
          </a:prstGeom>
        </p:spPr>
      </p:pic>
      <mc:AlternateContent xmlns:mc="http://schemas.openxmlformats.org/markup-compatibility/2006" xmlns:a14="http://schemas.microsoft.com/office/drawing/2010/main">
        <mc:Choice Requires="a14">
          <p:sp>
            <p:nvSpPr>
              <p:cNvPr id="15" name="Equation">
                <a:extLst>
                  <a:ext uri="{FF2B5EF4-FFF2-40B4-BE49-F238E27FC236}">
                    <a16:creationId xmlns:a16="http://schemas.microsoft.com/office/drawing/2014/main" id="{D2C689DA-A173-4945-AF59-75CA5E85B623}"/>
                  </a:ext>
                </a:extLst>
              </p:cNvPr>
              <p:cNvSpPr txBox="1"/>
              <p:nvPr/>
            </p:nvSpPr>
            <p:spPr>
              <a:xfrm>
                <a:off x="1614176" y="3700777"/>
                <a:ext cx="369588" cy="523220"/>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lang="en-ES" sz="3400" i="1" smtClean="0">
                          <a:solidFill>
                            <a:srgbClr val="0070C0"/>
                          </a:solidFill>
                          <a:latin typeface="Cambria Math" panose="02040503050406030204" pitchFamily="18" charset="0"/>
                        </a:rPr>
                        <m:t>𝐿</m:t>
                      </m:r>
                    </m:oMath>
                  </m:oMathPara>
                </a14:m>
                <a:endParaRPr lang="en-ES" sz="3400" dirty="0">
                  <a:solidFill>
                    <a:srgbClr val="0070C0"/>
                  </a:solidFill>
                </a:endParaRPr>
              </a:p>
            </p:txBody>
          </p:sp>
        </mc:Choice>
        <mc:Fallback xmlns="">
          <p:sp>
            <p:nvSpPr>
              <p:cNvPr id="15" name="Equation">
                <a:extLst>
                  <a:ext uri="{FF2B5EF4-FFF2-40B4-BE49-F238E27FC236}">
                    <a16:creationId xmlns:a16="http://schemas.microsoft.com/office/drawing/2014/main" id="{D2C689DA-A173-4945-AF59-75CA5E85B623}"/>
                  </a:ext>
                </a:extLst>
              </p:cNvPr>
              <p:cNvSpPr txBox="1">
                <a:spLocks noRot="1" noChangeAspect="1" noMove="1" noResize="1" noEditPoints="1" noAdjustHandles="1" noChangeArrowheads="1" noChangeShapeType="1" noTextEdit="1"/>
              </p:cNvSpPr>
              <p:nvPr/>
            </p:nvSpPr>
            <p:spPr>
              <a:xfrm>
                <a:off x="1614176" y="3700777"/>
                <a:ext cx="369588" cy="523220"/>
              </a:xfrm>
              <a:prstGeom prst="rect">
                <a:avLst/>
              </a:prstGeom>
              <a:blipFill>
                <a:blip r:embed="rId7"/>
                <a:stretch>
                  <a:fillRect/>
                </a:stretch>
              </a:blipFill>
              <a:ln w="12700">
                <a:miter lim="400000"/>
              </a:ln>
            </p:spPr>
            <p:txBody>
              <a:bodyPr/>
              <a:lstStyle/>
              <a:p>
                <a:r>
                  <a:rPr lang="en-US">
                    <a:noFill/>
                  </a:rPr>
                  <a:t> </a:t>
                </a:r>
              </a:p>
            </p:txBody>
          </p:sp>
        </mc:Fallback>
      </mc:AlternateContent>
      <p:sp>
        <p:nvSpPr>
          <p:cNvPr id="16" name="Marcador de contenido 2">
            <a:extLst>
              <a:ext uri="{FF2B5EF4-FFF2-40B4-BE49-F238E27FC236}">
                <a16:creationId xmlns:a16="http://schemas.microsoft.com/office/drawing/2014/main" id="{BBC960A8-9B72-C74A-BF46-5EC8389D7424}"/>
              </a:ext>
            </a:extLst>
          </p:cNvPr>
          <p:cNvSpPr>
            <a:spLocks noGrp="1"/>
          </p:cNvSpPr>
          <p:nvPr>
            <p:ph idx="1"/>
          </p:nvPr>
        </p:nvSpPr>
        <p:spPr>
          <a:xfrm>
            <a:off x="8832304" y="5095069"/>
            <a:ext cx="3096344" cy="854211"/>
          </a:xfrm>
        </p:spPr>
        <p:txBody>
          <a:bodyPr/>
          <a:lstStyle/>
          <a:p>
            <a:pPr marL="0" indent="0">
              <a:buNone/>
            </a:pPr>
            <a:r>
              <a:rPr lang="es-ES" sz="1400" dirty="0" err="1">
                <a:solidFill>
                  <a:srgbClr val="00B050"/>
                </a:solidFill>
              </a:rPr>
              <a:t>observational</a:t>
            </a:r>
            <a:r>
              <a:rPr lang="es-ES" sz="1400" dirty="0">
                <a:solidFill>
                  <a:srgbClr val="00B050"/>
                </a:solidFill>
              </a:rPr>
              <a:t> CMD of the M5 globular </a:t>
            </a:r>
            <a:r>
              <a:rPr lang="es-ES" sz="1400" dirty="0" err="1">
                <a:solidFill>
                  <a:srgbClr val="00B050"/>
                </a:solidFill>
              </a:rPr>
              <a:t>cluster</a:t>
            </a:r>
            <a:r>
              <a:rPr lang="es-ES" sz="1400" dirty="0">
                <a:solidFill>
                  <a:srgbClr val="00B050"/>
                </a:solidFill>
              </a:rPr>
              <a:t>, </a:t>
            </a:r>
            <a:r>
              <a:rPr lang="es-ES" sz="1400" dirty="0" err="1">
                <a:solidFill>
                  <a:srgbClr val="00B050"/>
                </a:solidFill>
              </a:rPr>
              <a:t>which</a:t>
            </a:r>
            <a:r>
              <a:rPr lang="es-ES" sz="1400" dirty="0">
                <a:solidFill>
                  <a:srgbClr val="00B050"/>
                </a:solidFill>
              </a:rPr>
              <a:t> shows the </a:t>
            </a:r>
            <a:r>
              <a:rPr lang="es-ES" sz="1400" dirty="0" err="1">
                <a:solidFill>
                  <a:srgbClr val="00B050"/>
                </a:solidFill>
              </a:rPr>
              <a:t>luminosity</a:t>
            </a:r>
            <a:r>
              <a:rPr lang="es-ES" sz="1400" dirty="0">
                <a:solidFill>
                  <a:srgbClr val="00B050"/>
                </a:solidFill>
              </a:rPr>
              <a:t> and </a:t>
            </a:r>
            <a:r>
              <a:rPr lang="es-ES" sz="1400" dirty="0" err="1">
                <a:solidFill>
                  <a:srgbClr val="00B050"/>
                </a:solidFill>
              </a:rPr>
              <a:t>surface</a:t>
            </a:r>
            <a:r>
              <a:rPr lang="es-ES" sz="1400" dirty="0">
                <a:solidFill>
                  <a:srgbClr val="00B050"/>
                </a:solidFill>
              </a:rPr>
              <a:t> </a:t>
            </a:r>
            <a:r>
              <a:rPr lang="es-ES" sz="1400" dirty="0" err="1">
                <a:solidFill>
                  <a:srgbClr val="00B050"/>
                </a:solidFill>
              </a:rPr>
              <a:t>temperature</a:t>
            </a:r>
            <a:r>
              <a:rPr lang="es-ES" sz="1400" dirty="0">
                <a:solidFill>
                  <a:srgbClr val="00B050"/>
                </a:solidFill>
              </a:rPr>
              <a:t> of </a:t>
            </a:r>
            <a:r>
              <a:rPr lang="es-ES" sz="1400" dirty="0" err="1">
                <a:solidFill>
                  <a:srgbClr val="00B050"/>
                </a:solidFill>
              </a:rPr>
              <a:t>stars</a:t>
            </a:r>
            <a:r>
              <a:rPr lang="es-ES" sz="1400" dirty="0">
                <a:solidFill>
                  <a:srgbClr val="00B050"/>
                </a:solidFill>
              </a:rPr>
              <a:t> at a </a:t>
            </a:r>
            <a:r>
              <a:rPr lang="es-ES" sz="1400" dirty="0" err="1">
                <a:solidFill>
                  <a:srgbClr val="00B050"/>
                </a:solidFill>
              </a:rPr>
              <a:t>fixed</a:t>
            </a:r>
            <a:r>
              <a:rPr lang="es-ES" sz="1400" dirty="0">
                <a:solidFill>
                  <a:srgbClr val="00B050"/>
                </a:solidFill>
              </a:rPr>
              <a:t> time (</a:t>
            </a:r>
            <a:r>
              <a:rPr lang="es-ES" sz="1400" dirty="0" err="1">
                <a:solidFill>
                  <a:srgbClr val="00B050"/>
                </a:solidFill>
              </a:rPr>
              <a:t>isochrones</a:t>
            </a:r>
            <a:r>
              <a:rPr lang="es-ES" sz="1400" dirty="0">
                <a:solidFill>
                  <a:srgbClr val="00B050"/>
                </a:solidFill>
              </a:rPr>
              <a:t>). </a:t>
            </a:r>
          </a:p>
        </p:txBody>
      </p:sp>
    </p:spTree>
    <p:extLst>
      <p:ext uri="{BB962C8B-B14F-4D97-AF65-F5344CB8AC3E}">
        <p14:creationId xmlns:p14="http://schemas.microsoft.com/office/powerpoint/2010/main" val="1042033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down)">
                                      <p:cBhvr>
                                        <p:cTn id="1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EFEA62-727B-C44F-93C4-A0BBCB2DF69C}"/>
              </a:ext>
            </a:extLst>
          </p:cNvPr>
          <p:cNvSpPr>
            <a:spLocks noGrp="1"/>
          </p:cNvSpPr>
          <p:nvPr>
            <p:ph type="title"/>
          </p:nvPr>
        </p:nvSpPr>
        <p:spPr/>
        <p:txBody>
          <a:bodyPr/>
          <a:lstStyle/>
          <a:p>
            <a:r>
              <a:rPr lang="es-ES" dirty="0"/>
              <a:t>Color-</a:t>
            </a:r>
            <a:r>
              <a:rPr lang="es-ES" dirty="0" err="1"/>
              <a:t>magnitude</a:t>
            </a:r>
            <a:r>
              <a:rPr lang="es-ES" dirty="0"/>
              <a:t> </a:t>
            </a:r>
            <a:r>
              <a:rPr lang="es-ES" dirty="0" err="1"/>
              <a:t>Diagram</a:t>
            </a:r>
            <a:endParaRPr lang="es-ES" dirty="0"/>
          </a:p>
        </p:txBody>
      </p:sp>
      <p:sp>
        <p:nvSpPr>
          <p:cNvPr id="4" name="Marcador de fecha 3">
            <a:extLst>
              <a:ext uri="{FF2B5EF4-FFF2-40B4-BE49-F238E27FC236}">
                <a16:creationId xmlns:a16="http://schemas.microsoft.com/office/drawing/2014/main" id="{AED6AB34-497E-3842-B76B-30F0404BA68C}"/>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Marcador de pie de página 4">
            <a:extLst>
              <a:ext uri="{FF2B5EF4-FFF2-40B4-BE49-F238E27FC236}">
                <a16:creationId xmlns:a16="http://schemas.microsoft.com/office/drawing/2014/main" id="{6DC23099-F197-ED45-B533-88B45F0BDBD9}"/>
              </a:ext>
            </a:extLst>
          </p:cNvPr>
          <p:cNvSpPr>
            <a:spLocks noGrp="1"/>
          </p:cNvSpPr>
          <p:nvPr>
            <p:ph type="ftr" sz="quarter" idx="11"/>
          </p:nvPr>
        </p:nvSpPr>
        <p:spPr/>
        <p:txBody>
          <a:bodyPr/>
          <a:lstStyle/>
          <a:p>
            <a:pPr>
              <a:defRPr/>
            </a:pPr>
            <a:r>
              <a:rPr lang="es-ES" dirty="0"/>
              <a:t>Igor G. Irastorza / CAPA - Zaragoza</a:t>
            </a:r>
          </a:p>
        </p:txBody>
      </p:sp>
      <p:sp>
        <p:nvSpPr>
          <p:cNvPr id="6" name="Marcador de número de diapositiva 5">
            <a:extLst>
              <a:ext uri="{FF2B5EF4-FFF2-40B4-BE49-F238E27FC236}">
                <a16:creationId xmlns:a16="http://schemas.microsoft.com/office/drawing/2014/main" id="{B908A5AA-6CDF-954E-AE18-0AA61F29207E}"/>
              </a:ext>
            </a:extLst>
          </p:cNvPr>
          <p:cNvSpPr>
            <a:spLocks noGrp="1"/>
          </p:cNvSpPr>
          <p:nvPr>
            <p:ph type="sldNum" sz="quarter" idx="12"/>
          </p:nvPr>
        </p:nvSpPr>
        <p:spPr/>
        <p:txBody>
          <a:bodyPr/>
          <a:lstStyle/>
          <a:p>
            <a:pPr>
              <a:defRPr/>
            </a:pPr>
            <a:fld id="{5B34CA36-8F8E-4B33-818A-5383808A46B8}" type="slidenum">
              <a:rPr lang="es-ES" smtClean="0"/>
              <a:pPr>
                <a:defRPr/>
              </a:pPr>
              <a:t>48</a:t>
            </a:fld>
            <a:endParaRPr lang="es-ES"/>
          </a:p>
        </p:txBody>
      </p:sp>
      <p:pic>
        <p:nvPicPr>
          <p:cNvPr id="7" name="Imagen 6">
            <a:extLst>
              <a:ext uri="{FF2B5EF4-FFF2-40B4-BE49-F238E27FC236}">
                <a16:creationId xmlns:a16="http://schemas.microsoft.com/office/drawing/2014/main" id="{76B8FC6F-69E2-D847-9682-F19A72B52475}"/>
              </a:ext>
            </a:extLst>
          </p:cNvPr>
          <p:cNvPicPr>
            <a:picLocks noChangeAspect="1"/>
          </p:cNvPicPr>
          <p:nvPr/>
        </p:nvPicPr>
        <p:blipFill>
          <a:blip r:embed="rId2"/>
          <a:stretch>
            <a:fillRect/>
          </a:stretch>
        </p:blipFill>
        <p:spPr>
          <a:xfrm>
            <a:off x="3461910" y="1176349"/>
            <a:ext cx="5251054" cy="5146033"/>
          </a:xfrm>
          <a:prstGeom prst="rect">
            <a:avLst/>
          </a:prstGeom>
        </p:spPr>
      </p:pic>
      <p:grpSp>
        <p:nvGrpSpPr>
          <p:cNvPr id="8" name="Grupo 7"/>
          <p:cNvGrpSpPr/>
          <p:nvPr/>
        </p:nvGrpSpPr>
        <p:grpSpPr>
          <a:xfrm>
            <a:off x="921748" y="3932766"/>
            <a:ext cx="1872000" cy="1872208"/>
            <a:chOff x="9912528" y="2317196"/>
            <a:chExt cx="1872000" cy="1872208"/>
          </a:xfrm>
        </p:grpSpPr>
        <p:sp>
          <p:nvSpPr>
            <p:cNvPr id="9" name="Elipse 8"/>
            <p:cNvSpPr/>
            <p:nvPr/>
          </p:nvSpPr>
          <p:spPr>
            <a:xfrm>
              <a:off x="9912528" y="2317196"/>
              <a:ext cx="1872000" cy="1872208"/>
            </a:xfrm>
            <a:prstGeom prst="ellipse">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Elipse 10"/>
            <p:cNvSpPr/>
            <p:nvPr/>
          </p:nvSpPr>
          <p:spPr>
            <a:xfrm>
              <a:off x="10553340" y="2950890"/>
              <a:ext cx="590376" cy="590442"/>
            </a:xfrm>
            <a:prstGeom prst="ellips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a:solidFill>
                    <a:schemeClr val="tx1"/>
                  </a:solidFill>
                </a:rPr>
                <a:t>H</a:t>
              </a:r>
              <a:endParaRPr lang="en-US" dirty="0">
                <a:solidFill>
                  <a:schemeClr val="tx1"/>
                </a:solidFill>
              </a:endParaRPr>
            </a:p>
          </p:txBody>
        </p:sp>
      </p:grpSp>
      <p:sp>
        <p:nvSpPr>
          <p:cNvPr id="12" name="Rectangle 15">
            <a:extLst>
              <a:ext uri="{FF2B5EF4-FFF2-40B4-BE49-F238E27FC236}">
                <a16:creationId xmlns:a16="http://schemas.microsoft.com/office/drawing/2014/main" id="{23C07095-0D9D-AF4C-92CD-3E97DC65A5D6}"/>
              </a:ext>
            </a:extLst>
          </p:cNvPr>
          <p:cNvSpPr/>
          <p:nvPr/>
        </p:nvSpPr>
        <p:spPr>
          <a:xfrm>
            <a:off x="667531" y="5767514"/>
            <a:ext cx="2496455" cy="338554"/>
          </a:xfrm>
          <a:prstGeom prst="rect">
            <a:avLst/>
          </a:prstGeom>
        </p:spPr>
        <p:txBody>
          <a:bodyPr wrap="square">
            <a:spAutoFit/>
          </a:bodyPr>
          <a:lstStyle/>
          <a:p>
            <a:pPr algn="ctr"/>
            <a:r>
              <a:rPr lang="es-ES" sz="1600" dirty="0" err="1">
                <a:solidFill>
                  <a:srgbClr val="0070C0"/>
                </a:solidFill>
                <a:latin typeface="Arial Rounded MT Bold" panose="020F0704030504030204" pitchFamily="34" charset="77"/>
              </a:rPr>
              <a:t>Main</a:t>
            </a:r>
            <a:r>
              <a:rPr lang="es-ES" sz="1600" dirty="0">
                <a:solidFill>
                  <a:srgbClr val="0070C0"/>
                </a:solidFill>
                <a:latin typeface="Arial Rounded MT Bold" panose="020F0704030504030204" pitchFamily="34" charset="77"/>
              </a:rPr>
              <a:t> </a:t>
            </a:r>
            <a:r>
              <a:rPr lang="es-ES" sz="1600" dirty="0" err="1">
                <a:solidFill>
                  <a:srgbClr val="0070C0"/>
                </a:solidFill>
                <a:latin typeface="Arial Rounded MT Bold" panose="020F0704030504030204" pitchFamily="34" charset="77"/>
              </a:rPr>
              <a:t>sequence</a:t>
            </a:r>
            <a:r>
              <a:rPr lang="es-ES" sz="1600" dirty="0">
                <a:solidFill>
                  <a:srgbClr val="0070C0"/>
                </a:solidFill>
                <a:latin typeface="Arial Rounded MT Bold" panose="020F0704030504030204" pitchFamily="34" charset="77"/>
              </a:rPr>
              <a:t> </a:t>
            </a:r>
            <a:r>
              <a:rPr lang="es-ES" sz="1600" dirty="0" err="1">
                <a:solidFill>
                  <a:srgbClr val="0070C0"/>
                </a:solidFill>
                <a:latin typeface="Arial Rounded MT Bold" panose="020F0704030504030204" pitchFamily="34" charset="77"/>
              </a:rPr>
              <a:t>star</a:t>
            </a:r>
            <a:endParaRPr lang="es-ES" sz="1200" dirty="0">
              <a:solidFill>
                <a:srgbClr val="0070C0"/>
              </a:solidFill>
              <a:latin typeface="Arial Rounded MT Bold" panose="020F0704030504030204" pitchFamily="34" charset="77"/>
            </a:endParaRPr>
          </a:p>
        </p:txBody>
      </p:sp>
      <p:cxnSp>
        <p:nvCxnSpPr>
          <p:cNvPr id="13" name="Conector angular 12"/>
          <p:cNvCxnSpPr>
            <a:stCxn id="9" idx="6"/>
          </p:cNvCxnSpPr>
          <p:nvPr/>
        </p:nvCxnSpPr>
        <p:spPr>
          <a:xfrm flipV="1">
            <a:off x="2793748" y="3908658"/>
            <a:ext cx="2798196" cy="960212"/>
          </a:xfrm>
          <a:prstGeom prst="bent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15" name="Grupo 14"/>
          <p:cNvGrpSpPr/>
          <p:nvPr/>
        </p:nvGrpSpPr>
        <p:grpSpPr>
          <a:xfrm>
            <a:off x="9146085" y="3861048"/>
            <a:ext cx="1872000" cy="1872208"/>
            <a:chOff x="9912528" y="2317196"/>
            <a:chExt cx="1872000" cy="1872208"/>
          </a:xfrm>
        </p:grpSpPr>
        <p:sp>
          <p:nvSpPr>
            <p:cNvPr id="16" name="Elipse 15"/>
            <p:cNvSpPr/>
            <p:nvPr/>
          </p:nvSpPr>
          <p:spPr>
            <a:xfrm>
              <a:off x="9912528" y="2317196"/>
              <a:ext cx="1872000" cy="1872208"/>
            </a:xfrm>
            <a:prstGeom prst="ellipse">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7" name="Elipse 16"/>
            <p:cNvSpPr/>
            <p:nvPr/>
          </p:nvSpPr>
          <p:spPr>
            <a:xfrm>
              <a:off x="10502050" y="2926437"/>
              <a:ext cx="680873" cy="674141"/>
            </a:xfrm>
            <a:prstGeom prst="ellipse">
              <a:avLst/>
            </a:prstGeom>
            <a:ln w="762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S" dirty="0">
                  <a:solidFill>
                    <a:schemeClr val="tx1"/>
                  </a:solidFill>
                </a:rPr>
                <a:t>He</a:t>
              </a:r>
              <a:endParaRPr lang="en-US" dirty="0">
                <a:solidFill>
                  <a:schemeClr val="tx1"/>
                </a:solidFill>
              </a:endParaRPr>
            </a:p>
          </p:txBody>
        </p:sp>
      </p:grpSp>
      <p:sp>
        <p:nvSpPr>
          <p:cNvPr id="18" name="Rectangle 15">
            <a:extLst>
              <a:ext uri="{FF2B5EF4-FFF2-40B4-BE49-F238E27FC236}">
                <a16:creationId xmlns:a16="http://schemas.microsoft.com/office/drawing/2014/main" id="{23C07095-0D9D-AF4C-92CD-3E97DC65A5D6}"/>
              </a:ext>
            </a:extLst>
          </p:cNvPr>
          <p:cNvSpPr/>
          <p:nvPr/>
        </p:nvSpPr>
        <p:spPr>
          <a:xfrm>
            <a:off x="8928137" y="5766433"/>
            <a:ext cx="2496455" cy="338554"/>
          </a:xfrm>
          <a:prstGeom prst="rect">
            <a:avLst/>
          </a:prstGeom>
        </p:spPr>
        <p:txBody>
          <a:bodyPr wrap="square">
            <a:spAutoFit/>
          </a:bodyPr>
          <a:lstStyle/>
          <a:p>
            <a:pPr algn="ctr"/>
            <a:r>
              <a:rPr lang="es-ES" sz="1600" dirty="0">
                <a:solidFill>
                  <a:srgbClr val="0070C0"/>
                </a:solidFill>
                <a:latin typeface="Arial Rounded MT Bold" panose="020F0704030504030204" pitchFamily="34" charset="77"/>
              </a:rPr>
              <a:t>Red </a:t>
            </a:r>
            <a:r>
              <a:rPr lang="es-ES" sz="1600" dirty="0" err="1">
                <a:solidFill>
                  <a:srgbClr val="0070C0"/>
                </a:solidFill>
                <a:latin typeface="Arial Rounded MT Bold" panose="020F0704030504030204" pitchFamily="34" charset="77"/>
              </a:rPr>
              <a:t>Giant</a:t>
            </a:r>
            <a:endParaRPr lang="es-ES" sz="1200" dirty="0">
              <a:solidFill>
                <a:srgbClr val="0070C0"/>
              </a:solidFill>
              <a:latin typeface="Arial Rounded MT Bold" panose="020F0704030504030204" pitchFamily="34" charset="77"/>
            </a:endParaRPr>
          </a:p>
        </p:txBody>
      </p:sp>
      <p:sp>
        <p:nvSpPr>
          <p:cNvPr id="19" name="Rectángulo 18"/>
          <p:cNvSpPr/>
          <p:nvPr/>
        </p:nvSpPr>
        <p:spPr>
          <a:xfrm>
            <a:off x="8908927" y="4104424"/>
            <a:ext cx="2268730" cy="338554"/>
          </a:xfrm>
          <a:prstGeom prst="rect">
            <a:avLst/>
          </a:prstGeom>
        </p:spPr>
        <p:txBody>
          <a:bodyPr wrap="square">
            <a:spAutoFit/>
          </a:bodyPr>
          <a:lstStyle/>
          <a:p>
            <a:pPr algn="ctr"/>
            <a:r>
              <a:rPr lang="es-ES" sz="1600" dirty="0">
                <a:solidFill>
                  <a:srgbClr val="FF0000"/>
                </a:solidFill>
              </a:rPr>
              <a:t>H</a:t>
            </a:r>
            <a:endParaRPr lang="en-US" sz="1600" dirty="0">
              <a:solidFill>
                <a:srgbClr val="FF0000"/>
              </a:solidFill>
            </a:endParaRPr>
          </a:p>
        </p:txBody>
      </p:sp>
      <p:cxnSp>
        <p:nvCxnSpPr>
          <p:cNvPr id="20" name="Conector angular 19"/>
          <p:cNvCxnSpPr>
            <a:stCxn id="16" idx="2"/>
          </p:cNvCxnSpPr>
          <p:nvPr/>
        </p:nvCxnSpPr>
        <p:spPr>
          <a:xfrm rot="10800000">
            <a:off x="7463945" y="3479304"/>
            <a:ext cx="1682141" cy="1317849"/>
          </a:xfrm>
          <a:prstGeom prst="bentConnector3">
            <a:avLst>
              <a:gd name="adj1" fmla="val 62519"/>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2" name="Conector angular 31"/>
          <p:cNvCxnSpPr>
            <a:stCxn id="29" idx="6"/>
          </p:cNvCxnSpPr>
          <p:nvPr/>
        </p:nvCxnSpPr>
        <p:spPr>
          <a:xfrm>
            <a:off x="2783424" y="2492896"/>
            <a:ext cx="2851637" cy="720080"/>
          </a:xfrm>
          <a:prstGeom prst="bentConnector3">
            <a:avLst>
              <a:gd name="adj1" fmla="val 14630"/>
            </a:avLst>
          </a:prstGeom>
          <a:ln w="76200">
            <a:tailEnd type="triangle"/>
          </a:ln>
        </p:spPr>
        <p:style>
          <a:lnRef idx="3">
            <a:schemeClr val="accent6"/>
          </a:lnRef>
          <a:fillRef idx="0">
            <a:schemeClr val="accent6"/>
          </a:fillRef>
          <a:effectRef idx="2">
            <a:schemeClr val="accent6"/>
          </a:effectRef>
          <a:fontRef idx="minor">
            <a:schemeClr val="tx1"/>
          </a:fontRef>
        </p:style>
      </p:cxnSp>
      <p:grpSp>
        <p:nvGrpSpPr>
          <p:cNvPr id="60" name="Grupo 59"/>
          <p:cNvGrpSpPr/>
          <p:nvPr/>
        </p:nvGrpSpPr>
        <p:grpSpPr>
          <a:xfrm>
            <a:off x="657207" y="1556792"/>
            <a:ext cx="2496455" cy="2173302"/>
            <a:chOff x="657207" y="4111620"/>
            <a:chExt cx="2496455" cy="2173302"/>
          </a:xfrm>
        </p:grpSpPr>
        <p:sp>
          <p:nvSpPr>
            <p:cNvPr id="29" name="Elipse 28"/>
            <p:cNvSpPr/>
            <p:nvPr/>
          </p:nvSpPr>
          <p:spPr>
            <a:xfrm>
              <a:off x="911424" y="4111620"/>
              <a:ext cx="1872000" cy="1872208"/>
            </a:xfrm>
            <a:prstGeom prst="ellipse">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31" name="Rectangle 15">
              <a:extLst>
                <a:ext uri="{FF2B5EF4-FFF2-40B4-BE49-F238E27FC236}">
                  <a16:creationId xmlns:a16="http://schemas.microsoft.com/office/drawing/2014/main" id="{23C07095-0D9D-AF4C-92CD-3E97DC65A5D6}"/>
                </a:ext>
              </a:extLst>
            </p:cNvPr>
            <p:cNvSpPr/>
            <p:nvPr/>
          </p:nvSpPr>
          <p:spPr>
            <a:xfrm>
              <a:off x="657207" y="5946368"/>
              <a:ext cx="2496455" cy="338554"/>
            </a:xfrm>
            <a:prstGeom prst="rect">
              <a:avLst/>
            </a:prstGeom>
          </p:spPr>
          <p:txBody>
            <a:bodyPr wrap="square">
              <a:spAutoFit/>
            </a:bodyPr>
            <a:lstStyle/>
            <a:p>
              <a:pPr algn="ctr"/>
              <a:r>
                <a:rPr lang="es-ES" sz="1600" dirty="0">
                  <a:solidFill>
                    <a:srgbClr val="0070C0"/>
                  </a:solidFill>
                  <a:latin typeface="Arial Rounded MT Bold" panose="020F0704030504030204" pitchFamily="34" charset="77"/>
                </a:rPr>
                <a:t>Horizontal </a:t>
              </a:r>
              <a:r>
                <a:rPr lang="es-ES" sz="1600" dirty="0" err="1">
                  <a:solidFill>
                    <a:srgbClr val="0070C0"/>
                  </a:solidFill>
                  <a:latin typeface="Arial Rounded MT Bold" panose="020F0704030504030204" pitchFamily="34" charset="77"/>
                </a:rPr>
                <a:t>branch</a:t>
              </a:r>
              <a:r>
                <a:rPr lang="es-ES" sz="1600" dirty="0">
                  <a:solidFill>
                    <a:srgbClr val="0070C0"/>
                  </a:solidFill>
                  <a:latin typeface="Arial Rounded MT Bold" panose="020F0704030504030204" pitchFamily="34" charset="77"/>
                </a:rPr>
                <a:t> </a:t>
              </a:r>
              <a:r>
                <a:rPr lang="es-ES" sz="1600" dirty="0" err="1">
                  <a:solidFill>
                    <a:srgbClr val="0070C0"/>
                  </a:solidFill>
                  <a:latin typeface="Arial Rounded MT Bold" panose="020F0704030504030204" pitchFamily="34" charset="77"/>
                </a:rPr>
                <a:t>star</a:t>
              </a:r>
              <a:endParaRPr lang="es-ES" sz="1200" dirty="0">
                <a:solidFill>
                  <a:srgbClr val="0070C0"/>
                </a:solidFill>
                <a:latin typeface="Arial Rounded MT Bold" panose="020F0704030504030204" pitchFamily="34" charset="77"/>
              </a:endParaRPr>
            </a:p>
          </p:txBody>
        </p:sp>
        <p:sp>
          <p:nvSpPr>
            <p:cNvPr id="38" name="Elipse 37"/>
            <p:cNvSpPr/>
            <p:nvPr/>
          </p:nvSpPr>
          <p:spPr>
            <a:xfrm>
              <a:off x="1379372" y="4579672"/>
              <a:ext cx="936104" cy="936105"/>
            </a:xfrm>
            <a:prstGeom prst="ellipse">
              <a:avLst/>
            </a:prstGeom>
            <a:ln w="76200">
              <a:solidFill>
                <a:srgbClr val="FF0000"/>
              </a:solidFill>
            </a:ln>
          </p:spPr>
          <p:style>
            <a:lnRef idx="1">
              <a:schemeClr val="accent5"/>
            </a:lnRef>
            <a:fillRef idx="2">
              <a:schemeClr val="accent5"/>
            </a:fillRef>
            <a:effectRef idx="1">
              <a:schemeClr val="accent5"/>
            </a:effectRef>
            <a:fontRef idx="minor">
              <a:schemeClr val="dk1"/>
            </a:fontRef>
          </p:style>
          <p:txBody>
            <a:bodyPr rtlCol="0" anchor="t"/>
            <a:lstStyle/>
            <a:p>
              <a:pPr algn="ctr"/>
              <a:endParaRPr lang="es-ES" dirty="0">
                <a:solidFill>
                  <a:schemeClr val="tx1"/>
                </a:solidFill>
              </a:endParaRPr>
            </a:p>
            <a:p>
              <a:pPr algn="ctr"/>
              <a:endParaRPr lang="en-US" dirty="0">
                <a:solidFill>
                  <a:schemeClr val="tx1"/>
                </a:solidFill>
              </a:endParaRPr>
            </a:p>
          </p:txBody>
        </p:sp>
        <p:sp>
          <p:nvSpPr>
            <p:cNvPr id="39" name="Elipse 38"/>
            <p:cNvSpPr/>
            <p:nvPr/>
          </p:nvSpPr>
          <p:spPr>
            <a:xfrm>
              <a:off x="1646907" y="4845997"/>
              <a:ext cx="401034" cy="403454"/>
            </a:xfrm>
            <a:prstGeom prst="ellipse">
              <a:avLst/>
            </a:prstGeom>
            <a:solidFill>
              <a:srgbClr val="FF0000"/>
            </a:solidFill>
            <a:ln w="7620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tx1"/>
                </a:solidFill>
              </a:endParaRPr>
            </a:p>
          </p:txBody>
        </p:sp>
        <p:sp>
          <p:nvSpPr>
            <p:cNvPr id="40" name="Rectángulo 39"/>
            <p:cNvSpPr/>
            <p:nvPr/>
          </p:nvSpPr>
          <p:spPr>
            <a:xfrm>
              <a:off x="713800" y="4205404"/>
              <a:ext cx="2268730" cy="338554"/>
            </a:xfrm>
            <a:prstGeom prst="rect">
              <a:avLst/>
            </a:prstGeom>
          </p:spPr>
          <p:txBody>
            <a:bodyPr wrap="square">
              <a:spAutoFit/>
            </a:bodyPr>
            <a:lstStyle/>
            <a:p>
              <a:pPr algn="ctr"/>
              <a:r>
                <a:rPr lang="es-ES" sz="1600" dirty="0">
                  <a:solidFill>
                    <a:srgbClr val="FF0000"/>
                  </a:solidFill>
                </a:rPr>
                <a:t>H</a:t>
              </a:r>
              <a:endParaRPr lang="en-US" sz="1600" dirty="0">
                <a:solidFill>
                  <a:srgbClr val="FF0000"/>
                </a:solidFill>
              </a:endParaRPr>
            </a:p>
          </p:txBody>
        </p:sp>
        <p:sp>
          <p:nvSpPr>
            <p:cNvPr id="41" name="Rectángulo 40"/>
            <p:cNvSpPr/>
            <p:nvPr/>
          </p:nvSpPr>
          <p:spPr>
            <a:xfrm>
              <a:off x="685867" y="4575608"/>
              <a:ext cx="2268730" cy="338554"/>
            </a:xfrm>
            <a:prstGeom prst="rect">
              <a:avLst/>
            </a:prstGeom>
          </p:spPr>
          <p:txBody>
            <a:bodyPr wrap="square">
              <a:spAutoFit/>
            </a:bodyPr>
            <a:lstStyle/>
            <a:p>
              <a:pPr algn="ctr"/>
              <a:r>
                <a:rPr lang="es-ES" sz="1600" dirty="0">
                  <a:solidFill>
                    <a:srgbClr val="FF0000"/>
                  </a:solidFill>
                </a:rPr>
                <a:t>He</a:t>
              </a:r>
              <a:endParaRPr lang="en-US" sz="1600" dirty="0">
                <a:solidFill>
                  <a:srgbClr val="FF0000"/>
                </a:solidFill>
              </a:endParaRPr>
            </a:p>
          </p:txBody>
        </p:sp>
      </p:grpSp>
      <p:grpSp>
        <p:nvGrpSpPr>
          <p:cNvPr id="59" name="Grupo 58"/>
          <p:cNvGrpSpPr/>
          <p:nvPr/>
        </p:nvGrpSpPr>
        <p:grpSpPr>
          <a:xfrm>
            <a:off x="8911772" y="1375186"/>
            <a:ext cx="2496455" cy="2173302"/>
            <a:chOff x="623392" y="1543730"/>
            <a:chExt cx="2496455" cy="2173302"/>
          </a:xfrm>
        </p:grpSpPr>
        <p:sp>
          <p:nvSpPr>
            <p:cNvPr id="52" name="Elipse 51"/>
            <p:cNvSpPr/>
            <p:nvPr/>
          </p:nvSpPr>
          <p:spPr>
            <a:xfrm>
              <a:off x="877609" y="1543730"/>
              <a:ext cx="1872000" cy="1872208"/>
            </a:xfrm>
            <a:prstGeom prst="ellipse">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3" name="Rectangle 15">
              <a:extLst>
                <a:ext uri="{FF2B5EF4-FFF2-40B4-BE49-F238E27FC236}">
                  <a16:creationId xmlns:a16="http://schemas.microsoft.com/office/drawing/2014/main" id="{23C07095-0D9D-AF4C-92CD-3E97DC65A5D6}"/>
                </a:ext>
              </a:extLst>
            </p:cNvPr>
            <p:cNvSpPr/>
            <p:nvPr/>
          </p:nvSpPr>
          <p:spPr>
            <a:xfrm>
              <a:off x="623392" y="3378478"/>
              <a:ext cx="2496455" cy="338554"/>
            </a:xfrm>
            <a:prstGeom prst="rect">
              <a:avLst/>
            </a:prstGeom>
          </p:spPr>
          <p:txBody>
            <a:bodyPr wrap="square">
              <a:spAutoFit/>
            </a:bodyPr>
            <a:lstStyle/>
            <a:p>
              <a:pPr algn="ctr"/>
              <a:r>
                <a:rPr lang="es-ES" sz="1600" dirty="0" err="1">
                  <a:solidFill>
                    <a:srgbClr val="0070C0"/>
                  </a:solidFill>
                  <a:latin typeface="Arial Rounded MT Bold" panose="020F0704030504030204" pitchFamily="34" charset="77"/>
                </a:rPr>
                <a:t>Asymptotic</a:t>
              </a:r>
              <a:r>
                <a:rPr lang="es-ES" sz="1600" dirty="0">
                  <a:solidFill>
                    <a:srgbClr val="0070C0"/>
                  </a:solidFill>
                  <a:latin typeface="Arial Rounded MT Bold" panose="020F0704030504030204" pitchFamily="34" charset="77"/>
                </a:rPr>
                <a:t> </a:t>
              </a:r>
              <a:r>
                <a:rPr lang="es-ES" sz="1600" dirty="0" err="1">
                  <a:solidFill>
                    <a:srgbClr val="0070C0"/>
                  </a:solidFill>
                  <a:latin typeface="Arial Rounded MT Bold" panose="020F0704030504030204" pitchFamily="34" charset="77"/>
                </a:rPr>
                <a:t>giant</a:t>
              </a:r>
              <a:r>
                <a:rPr lang="es-ES" sz="1600" dirty="0">
                  <a:solidFill>
                    <a:srgbClr val="0070C0"/>
                  </a:solidFill>
                  <a:latin typeface="Arial Rounded MT Bold" panose="020F0704030504030204" pitchFamily="34" charset="77"/>
                </a:rPr>
                <a:t> </a:t>
              </a:r>
              <a:r>
                <a:rPr lang="es-ES" sz="1600" dirty="0" err="1">
                  <a:solidFill>
                    <a:srgbClr val="0070C0"/>
                  </a:solidFill>
                  <a:latin typeface="Arial Rounded MT Bold" panose="020F0704030504030204" pitchFamily="34" charset="77"/>
                </a:rPr>
                <a:t>star</a:t>
              </a:r>
              <a:endParaRPr lang="es-ES" sz="1200" dirty="0">
                <a:solidFill>
                  <a:srgbClr val="0070C0"/>
                </a:solidFill>
                <a:latin typeface="Arial Rounded MT Bold" panose="020F0704030504030204" pitchFamily="34" charset="77"/>
              </a:endParaRPr>
            </a:p>
          </p:txBody>
        </p:sp>
        <p:sp>
          <p:nvSpPr>
            <p:cNvPr id="55" name="Elipse 54"/>
            <p:cNvSpPr/>
            <p:nvPr/>
          </p:nvSpPr>
          <p:spPr>
            <a:xfrm>
              <a:off x="1255609" y="1921834"/>
              <a:ext cx="1116000" cy="1116000"/>
            </a:xfrm>
            <a:prstGeom prst="ellipse">
              <a:avLst/>
            </a:prstGeom>
            <a:ln w="76200">
              <a:solidFill>
                <a:srgbClr val="FF0000"/>
              </a:solidFill>
            </a:ln>
          </p:spPr>
          <p:style>
            <a:lnRef idx="1">
              <a:schemeClr val="accent5"/>
            </a:lnRef>
            <a:fillRef idx="2">
              <a:schemeClr val="accent5"/>
            </a:fillRef>
            <a:effectRef idx="1">
              <a:schemeClr val="accent5"/>
            </a:effectRef>
            <a:fontRef idx="minor">
              <a:schemeClr val="dk1"/>
            </a:fontRef>
          </p:style>
          <p:txBody>
            <a:bodyPr rtlCol="0" anchor="t"/>
            <a:lstStyle/>
            <a:p>
              <a:pPr algn="ctr"/>
              <a:endParaRPr lang="es-ES" dirty="0">
                <a:solidFill>
                  <a:schemeClr val="tx1"/>
                </a:solidFill>
              </a:endParaRPr>
            </a:p>
            <a:p>
              <a:pPr algn="ctr"/>
              <a:endParaRPr lang="en-US" dirty="0">
                <a:solidFill>
                  <a:schemeClr val="tx1"/>
                </a:solidFill>
              </a:endParaRPr>
            </a:p>
          </p:txBody>
        </p:sp>
        <p:sp>
          <p:nvSpPr>
            <p:cNvPr id="54" name="Elipse 53"/>
            <p:cNvSpPr/>
            <p:nvPr/>
          </p:nvSpPr>
          <p:spPr>
            <a:xfrm>
              <a:off x="1473173" y="2142764"/>
              <a:ext cx="680873" cy="674141"/>
            </a:xfrm>
            <a:prstGeom prst="ellipse">
              <a:avLst/>
            </a:prstGeom>
            <a:solidFill>
              <a:schemeClr val="accent3">
                <a:lumMod val="40000"/>
                <a:lumOff val="60000"/>
              </a:schemeClr>
            </a:solidFill>
            <a:ln w="76200">
              <a:solidFill>
                <a:srgbClr val="FF0000"/>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tx1"/>
                </a:solidFill>
              </a:endParaRPr>
            </a:p>
          </p:txBody>
        </p:sp>
        <p:sp>
          <p:nvSpPr>
            <p:cNvPr id="56" name="Rectángulo 55"/>
            <p:cNvSpPr/>
            <p:nvPr/>
          </p:nvSpPr>
          <p:spPr>
            <a:xfrm>
              <a:off x="1528325" y="2276872"/>
              <a:ext cx="583814" cy="369332"/>
            </a:xfrm>
            <a:prstGeom prst="rect">
              <a:avLst/>
            </a:prstGeom>
          </p:spPr>
          <p:txBody>
            <a:bodyPr wrap="none">
              <a:spAutoFit/>
            </a:bodyPr>
            <a:lstStyle/>
            <a:p>
              <a:r>
                <a:rPr lang="es-ES" dirty="0"/>
                <a:t>C O</a:t>
              </a:r>
              <a:endParaRPr lang="en-US" dirty="0"/>
            </a:p>
          </p:txBody>
        </p:sp>
        <p:sp>
          <p:nvSpPr>
            <p:cNvPr id="57" name="Rectángulo 56"/>
            <p:cNvSpPr/>
            <p:nvPr/>
          </p:nvSpPr>
          <p:spPr>
            <a:xfrm>
              <a:off x="695400" y="1578278"/>
              <a:ext cx="2268730" cy="338554"/>
            </a:xfrm>
            <a:prstGeom prst="rect">
              <a:avLst/>
            </a:prstGeom>
          </p:spPr>
          <p:txBody>
            <a:bodyPr wrap="square">
              <a:spAutoFit/>
            </a:bodyPr>
            <a:lstStyle/>
            <a:p>
              <a:pPr algn="ctr"/>
              <a:r>
                <a:rPr lang="es-ES" sz="1600" dirty="0">
                  <a:solidFill>
                    <a:srgbClr val="FF0000"/>
                  </a:solidFill>
                </a:rPr>
                <a:t>H</a:t>
              </a:r>
              <a:endParaRPr lang="en-US" sz="1600" dirty="0">
                <a:solidFill>
                  <a:srgbClr val="FF0000"/>
                </a:solidFill>
              </a:endParaRPr>
            </a:p>
          </p:txBody>
        </p:sp>
        <p:sp>
          <p:nvSpPr>
            <p:cNvPr id="58" name="Rectángulo 57"/>
            <p:cNvSpPr/>
            <p:nvPr/>
          </p:nvSpPr>
          <p:spPr>
            <a:xfrm>
              <a:off x="695400" y="1866310"/>
              <a:ext cx="2268730" cy="338554"/>
            </a:xfrm>
            <a:prstGeom prst="rect">
              <a:avLst/>
            </a:prstGeom>
          </p:spPr>
          <p:txBody>
            <a:bodyPr wrap="square">
              <a:spAutoFit/>
            </a:bodyPr>
            <a:lstStyle/>
            <a:p>
              <a:pPr algn="ctr"/>
              <a:r>
                <a:rPr lang="es-ES" sz="1600" dirty="0">
                  <a:solidFill>
                    <a:srgbClr val="FF0000"/>
                  </a:solidFill>
                </a:rPr>
                <a:t>He</a:t>
              </a:r>
              <a:endParaRPr lang="en-US" sz="1600" dirty="0">
                <a:solidFill>
                  <a:srgbClr val="FF0000"/>
                </a:solidFill>
              </a:endParaRPr>
            </a:p>
          </p:txBody>
        </p:sp>
      </p:grpSp>
      <p:cxnSp>
        <p:nvCxnSpPr>
          <p:cNvPr id="68" name="Conector angular 67"/>
          <p:cNvCxnSpPr>
            <a:stCxn id="52" idx="2"/>
          </p:cNvCxnSpPr>
          <p:nvPr/>
        </p:nvCxnSpPr>
        <p:spPr>
          <a:xfrm rot="10800000" flipV="1">
            <a:off x="7896201" y="2311290"/>
            <a:ext cx="1269789" cy="149092"/>
          </a:xfrm>
          <a:prstGeom prst="bentConnector3">
            <a:avLst>
              <a:gd name="adj1" fmla="val 50000"/>
            </a:avLst>
          </a:prstGeom>
          <a:ln w="76200">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913169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The</a:t>
            </a:r>
            <a:r>
              <a:rPr lang="es-ES" dirty="0"/>
              <a:t> role of </a:t>
            </a:r>
            <a:r>
              <a:rPr lang="es-ES" dirty="0" err="1"/>
              <a:t>axions</a:t>
            </a:r>
            <a:r>
              <a:rPr lang="es-ES" dirty="0"/>
              <a:t> in </a:t>
            </a:r>
            <a:r>
              <a:rPr lang="es-ES" dirty="0" err="1"/>
              <a:t>stellar</a:t>
            </a:r>
            <a:r>
              <a:rPr lang="es-ES" dirty="0"/>
              <a:t> </a:t>
            </a:r>
            <a:r>
              <a:rPr lang="es-ES" dirty="0" err="1"/>
              <a:t>evolution</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49</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grpSp>
        <p:nvGrpSpPr>
          <p:cNvPr id="3" name="Group 2">
            <a:extLst>
              <a:ext uri="{FF2B5EF4-FFF2-40B4-BE49-F238E27FC236}">
                <a16:creationId xmlns:a16="http://schemas.microsoft.com/office/drawing/2014/main" id="{42C35B99-D8DC-9E4D-8B3F-5C3EDEC4F86F}"/>
              </a:ext>
            </a:extLst>
          </p:cNvPr>
          <p:cNvGrpSpPr/>
          <p:nvPr/>
        </p:nvGrpSpPr>
        <p:grpSpPr>
          <a:xfrm>
            <a:off x="6623258" y="2556022"/>
            <a:ext cx="4420689" cy="3275797"/>
            <a:chOff x="1969734" y="1361370"/>
            <a:chExt cx="7792454" cy="5164897"/>
          </a:xfrm>
        </p:grpSpPr>
        <p:pic>
          <p:nvPicPr>
            <p:cNvPr id="22" name="Line Line" descr="Line Line">
              <a:extLst>
                <a:ext uri="{FF2B5EF4-FFF2-40B4-BE49-F238E27FC236}">
                  <a16:creationId xmlns:a16="http://schemas.microsoft.com/office/drawing/2014/main" id="{449EF960-4A31-904D-BBA4-A71E39E9FAD1}"/>
                </a:ext>
              </a:extLst>
            </p:cNvPr>
            <p:cNvPicPr>
              <a:picLocks/>
            </p:cNvPicPr>
            <p:nvPr/>
          </p:nvPicPr>
          <p:blipFill>
            <a:blip r:embed="rId3"/>
            <a:stretch>
              <a:fillRect/>
            </a:stretch>
          </p:blipFill>
          <p:spPr>
            <a:xfrm>
              <a:off x="3554656" y="4556924"/>
              <a:ext cx="5659916" cy="304801"/>
            </a:xfrm>
            <a:prstGeom prst="rect">
              <a:avLst/>
            </a:prstGeom>
          </p:spPr>
        </p:pic>
        <p:sp>
          <p:nvSpPr>
            <p:cNvPr id="23" name="coupling">
              <a:extLst>
                <a:ext uri="{FF2B5EF4-FFF2-40B4-BE49-F238E27FC236}">
                  <a16:creationId xmlns:a16="http://schemas.microsoft.com/office/drawing/2014/main" id="{C559364C-F237-1442-B0B3-F5DE9A4C3382}"/>
                </a:ext>
              </a:extLst>
            </p:cNvPr>
            <p:cNvSpPr txBox="1"/>
            <p:nvPr/>
          </p:nvSpPr>
          <p:spPr>
            <a:xfrm>
              <a:off x="8255880" y="4879025"/>
              <a:ext cx="1319580" cy="452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sz="1200" b="0">
                  <a:latin typeface="Arial Rounded MT Bold" panose="020F0704030504030204" pitchFamily="34" charset="77"/>
                </a:rPr>
                <a:t>coupling</a:t>
              </a:r>
            </a:p>
          </p:txBody>
        </p:sp>
        <p:pic>
          <p:nvPicPr>
            <p:cNvPr id="24" name="Line Line" descr="Line Line">
              <a:extLst>
                <a:ext uri="{FF2B5EF4-FFF2-40B4-BE49-F238E27FC236}">
                  <a16:creationId xmlns:a16="http://schemas.microsoft.com/office/drawing/2014/main" id="{8B66C173-FD3E-1645-BB77-A27C939B427E}"/>
                </a:ext>
              </a:extLst>
            </p:cNvPr>
            <p:cNvPicPr>
              <a:picLocks/>
            </p:cNvPicPr>
            <p:nvPr/>
          </p:nvPicPr>
          <p:blipFill>
            <a:blip r:embed="rId4"/>
            <a:stretch>
              <a:fillRect/>
            </a:stretch>
          </p:blipFill>
          <p:spPr>
            <a:xfrm rot="10800000">
              <a:off x="4274260" y="4828724"/>
              <a:ext cx="1266684" cy="510740"/>
            </a:xfrm>
            <a:prstGeom prst="rect">
              <a:avLst/>
            </a:prstGeom>
          </p:spPr>
        </p:pic>
        <p:sp>
          <p:nvSpPr>
            <p:cNvPr id="25" name="Feeble">
              <a:extLst>
                <a:ext uri="{FF2B5EF4-FFF2-40B4-BE49-F238E27FC236}">
                  <a16:creationId xmlns:a16="http://schemas.microsoft.com/office/drawing/2014/main" id="{0BD26360-4FA7-4947-AF3F-D5B89B5200C3}"/>
                </a:ext>
              </a:extLst>
            </p:cNvPr>
            <p:cNvSpPr txBox="1"/>
            <p:nvPr/>
          </p:nvSpPr>
          <p:spPr>
            <a:xfrm>
              <a:off x="5005594" y="5133426"/>
              <a:ext cx="1053402" cy="452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433FF"/>
                  </a:solidFill>
                </a:defRPr>
              </a:lvl1pPr>
            </a:lstStyle>
            <a:p>
              <a:r>
                <a:rPr sz="1200" b="0">
                  <a:latin typeface="Arial Rounded MT Bold" panose="020F0704030504030204" pitchFamily="34" charset="77"/>
                </a:rPr>
                <a:t>Feeble</a:t>
              </a:r>
            </a:p>
          </p:txBody>
        </p:sp>
        <p:sp>
          <p:nvSpPr>
            <p:cNvPr id="26" name="neutrions, axions, …">
              <a:extLst>
                <a:ext uri="{FF2B5EF4-FFF2-40B4-BE49-F238E27FC236}">
                  <a16:creationId xmlns:a16="http://schemas.microsoft.com/office/drawing/2014/main" id="{73C1644E-7062-CF41-87CF-0BF98567C590}"/>
                </a:ext>
              </a:extLst>
            </p:cNvPr>
            <p:cNvSpPr txBox="1"/>
            <p:nvPr/>
          </p:nvSpPr>
          <p:spPr>
            <a:xfrm>
              <a:off x="3870366" y="5636612"/>
              <a:ext cx="1708303" cy="744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FF2600"/>
                  </a:solidFill>
                  <a:latin typeface="+mj-lt"/>
                  <a:ea typeface="+mj-ea"/>
                  <a:cs typeface="+mj-cs"/>
                  <a:sym typeface="Avenir Book Oblique"/>
                </a:defRPr>
              </a:lvl1pPr>
            </a:lstStyle>
            <a:p>
              <a:r>
                <a:rPr sz="1200" b="0">
                  <a:latin typeface="Arial Rounded MT Bold" panose="020F0704030504030204" pitchFamily="34" charset="77"/>
                </a:rPr>
                <a:t>neutrions, axions, …</a:t>
              </a:r>
            </a:p>
          </p:txBody>
        </p:sp>
        <p:sp>
          <p:nvSpPr>
            <p:cNvPr id="27" name="photons, electrons, …">
              <a:extLst>
                <a:ext uri="{FF2B5EF4-FFF2-40B4-BE49-F238E27FC236}">
                  <a16:creationId xmlns:a16="http://schemas.microsoft.com/office/drawing/2014/main" id="{A0F90C51-092E-4146-97B8-5896AC58F9B5}"/>
                </a:ext>
              </a:extLst>
            </p:cNvPr>
            <p:cNvSpPr txBox="1"/>
            <p:nvPr/>
          </p:nvSpPr>
          <p:spPr>
            <a:xfrm>
              <a:off x="8053885" y="5491032"/>
              <a:ext cx="1708303" cy="1035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1800">
                  <a:solidFill>
                    <a:srgbClr val="FF2600"/>
                  </a:solidFill>
                  <a:latin typeface="+mj-lt"/>
                  <a:ea typeface="+mj-ea"/>
                  <a:cs typeface="+mj-cs"/>
                  <a:sym typeface="Avenir Book Oblique"/>
                </a:defRPr>
              </a:lvl1pPr>
            </a:lstStyle>
            <a:p>
              <a:r>
                <a:rPr sz="1200" b="0">
                  <a:latin typeface="Arial Rounded MT Bold" panose="020F0704030504030204" pitchFamily="34" charset="77"/>
                </a:rPr>
                <a:t>photons, electrons, …</a:t>
              </a:r>
            </a:p>
          </p:txBody>
        </p:sp>
        <p:grpSp>
          <p:nvGrpSpPr>
            <p:cNvPr id="28" name="Group">
              <a:extLst>
                <a:ext uri="{FF2B5EF4-FFF2-40B4-BE49-F238E27FC236}">
                  <a16:creationId xmlns:a16="http://schemas.microsoft.com/office/drawing/2014/main" id="{0C87D777-15C1-A743-A149-7023153940AA}"/>
                </a:ext>
              </a:extLst>
            </p:cNvPr>
            <p:cNvGrpSpPr/>
            <p:nvPr/>
          </p:nvGrpSpPr>
          <p:grpSpPr>
            <a:xfrm>
              <a:off x="1969734" y="1361370"/>
              <a:ext cx="7313811" cy="3375200"/>
              <a:chOff x="-151647" y="-38101"/>
              <a:chExt cx="7313809" cy="3375199"/>
            </a:xfrm>
          </p:grpSpPr>
          <p:pic>
            <p:nvPicPr>
              <p:cNvPr id="29" name="Line Shape" descr="Line Shape">
                <a:extLst>
                  <a:ext uri="{FF2B5EF4-FFF2-40B4-BE49-F238E27FC236}">
                    <a16:creationId xmlns:a16="http://schemas.microsoft.com/office/drawing/2014/main" id="{760306AE-B917-8B45-9583-75033DE2FC0B}"/>
                  </a:ext>
                </a:extLst>
              </p:cNvPr>
              <p:cNvPicPr>
                <a:picLocks/>
              </p:cNvPicPr>
              <p:nvPr/>
            </p:nvPicPr>
            <p:blipFill>
              <a:blip r:embed="rId5"/>
              <a:stretch>
                <a:fillRect/>
              </a:stretch>
            </p:blipFill>
            <p:spPr>
              <a:xfrm>
                <a:off x="1492349" y="635321"/>
                <a:ext cx="4985870" cy="2676624"/>
              </a:xfrm>
              <a:prstGeom prst="rect">
                <a:avLst/>
              </a:prstGeom>
              <a:effectLst/>
            </p:spPr>
          </p:pic>
          <p:pic>
            <p:nvPicPr>
              <p:cNvPr id="30" name="Line Line" descr="Line Line">
                <a:extLst>
                  <a:ext uri="{FF2B5EF4-FFF2-40B4-BE49-F238E27FC236}">
                    <a16:creationId xmlns:a16="http://schemas.microsoft.com/office/drawing/2014/main" id="{7208DA87-4472-8A4D-AE9A-C7D41012CA20}"/>
                  </a:ext>
                </a:extLst>
              </p:cNvPr>
              <p:cNvPicPr>
                <a:picLocks/>
              </p:cNvPicPr>
              <p:nvPr/>
            </p:nvPicPr>
            <p:blipFill>
              <a:blip r:embed="rId6"/>
              <a:stretch>
                <a:fillRect/>
              </a:stretch>
            </p:blipFill>
            <p:spPr>
              <a:xfrm rot="16200000">
                <a:off x="-202753" y="1497098"/>
                <a:ext cx="3375199" cy="304801"/>
              </a:xfrm>
              <a:prstGeom prst="rect">
                <a:avLst/>
              </a:prstGeom>
              <a:effectLst/>
            </p:spPr>
          </p:pic>
          <p:sp>
            <p:nvSpPr>
              <p:cNvPr id="31" name="emission rate">
                <a:extLst>
                  <a:ext uri="{FF2B5EF4-FFF2-40B4-BE49-F238E27FC236}">
                    <a16:creationId xmlns:a16="http://schemas.microsoft.com/office/drawing/2014/main" id="{D972DADE-BBE1-5A4B-BC89-0A5600999F41}"/>
                  </a:ext>
                </a:extLst>
              </p:cNvPr>
              <p:cNvSpPr txBox="1"/>
              <p:nvPr/>
            </p:nvSpPr>
            <p:spPr>
              <a:xfrm>
                <a:off x="-151647" y="49336"/>
                <a:ext cx="1542700" cy="841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000"/>
                </a:lvl1pPr>
              </a:lstStyle>
              <a:p>
                <a:r>
                  <a:rPr sz="1400" b="0" dirty="0">
                    <a:latin typeface="Arial Rounded MT Bold" panose="020F0704030504030204" pitchFamily="34" charset="77"/>
                  </a:rPr>
                  <a:t>emission rate</a:t>
                </a:r>
              </a:p>
            </p:txBody>
          </p:sp>
          <p:sp>
            <p:nvSpPr>
              <p:cNvPr id="32" name="Volume emission">
                <a:extLst>
                  <a:ext uri="{FF2B5EF4-FFF2-40B4-BE49-F238E27FC236}">
                    <a16:creationId xmlns:a16="http://schemas.microsoft.com/office/drawing/2014/main" id="{86D254C7-F1E6-1A47-94D6-DCB08BCF7B4A}"/>
                  </a:ext>
                </a:extLst>
              </p:cNvPr>
              <p:cNvSpPr txBox="1"/>
              <p:nvPr/>
            </p:nvSpPr>
            <p:spPr>
              <a:xfrm>
                <a:off x="1858355" y="1668442"/>
                <a:ext cx="1708872" cy="841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000">
                    <a:solidFill>
                      <a:srgbClr val="FF2600"/>
                    </a:solidFill>
                    <a:latin typeface="+mj-lt"/>
                    <a:ea typeface="+mj-ea"/>
                    <a:cs typeface="+mj-cs"/>
                    <a:sym typeface="Avenir Book Oblique"/>
                  </a:defRPr>
                </a:lvl1pPr>
              </a:lstStyle>
              <a:p>
                <a:r>
                  <a:rPr sz="1400" b="0" dirty="0">
                    <a:latin typeface="Arial Rounded MT Bold" panose="020F0704030504030204" pitchFamily="34" charset="77"/>
                  </a:rPr>
                  <a:t>Volume emission</a:t>
                </a:r>
              </a:p>
            </p:txBody>
          </p:sp>
          <p:sp>
            <p:nvSpPr>
              <p:cNvPr id="33" name="Surface Emission">
                <a:extLst>
                  <a:ext uri="{FF2B5EF4-FFF2-40B4-BE49-F238E27FC236}">
                    <a16:creationId xmlns:a16="http://schemas.microsoft.com/office/drawing/2014/main" id="{F7C13AEE-EEB5-2E49-8A1C-55A516EFC631}"/>
                  </a:ext>
                </a:extLst>
              </p:cNvPr>
              <p:cNvSpPr txBox="1"/>
              <p:nvPr/>
            </p:nvSpPr>
            <p:spPr>
              <a:xfrm>
                <a:off x="5275849" y="2079988"/>
                <a:ext cx="1886313" cy="8411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2000">
                    <a:solidFill>
                      <a:srgbClr val="FF2600"/>
                    </a:solidFill>
                    <a:latin typeface="+mj-lt"/>
                    <a:ea typeface="+mj-ea"/>
                    <a:cs typeface="+mj-cs"/>
                    <a:sym typeface="Avenir Book Oblique"/>
                  </a:defRPr>
                </a:lvl1pPr>
              </a:lstStyle>
              <a:p>
                <a:r>
                  <a:rPr sz="1400" b="0">
                    <a:latin typeface="Arial Rounded MT Bold" panose="020F0704030504030204" pitchFamily="34" charset="77"/>
                  </a:rPr>
                  <a:t>Surface Emission</a:t>
                </a:r>
              </a:p>
            </p:txBody>
          </p:sp>
        </p:grpSp>
      </p:grpSp>
      <p:sp>
        <p:nvSpPr>
          <p:cNvPr id="34" name="Marcador de contenido 2">
            <a:extLst>
              <a:ext uri="{FF2B5EF4-FFF2-40B4-BE49-F238E27FC236}">
                <a16:creationId xmlns:a16="http://schemas.microsoft.com/office/drawing/2014/main" id="{A4FFC4F4-9087-C94A-B5C7-559777CACE34}"/>
              </a:ext>
            </a:extLst>
          </p:cNvPr>
          <p:cNvSpPr>
            <a:spLocks noGrp="1"/>
          </p:cNvSpPr>
          <p:nvPr>
            <p:ph idx="1"/>
          </p:nvPr>
        </p:nvSpPr>
        <p:spPr>
          <a:xfrm>
            <a:off x="875420" y="1487489"/>
            <a:ext cx="10333148" cy="2528080"/>
          </a:xfrm>
        </p:spPr>
        <p:txBody>
          <a:bodyPr/>
          <a:lstStyle/>
          <a:p>
            <a:r>
              <a:rPr lang="en-GB" sz="2000" dirty="0"/>
              <a:t>Axions (or any other feebly interacting particle – like neutrinos) can be produced in the star’s core. If they escape without interacting, they may constitute a relevant energy drain mechanism for the star and alter its evolution.</a:t>
            </a:r>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r>
              <a:rPr lang="en-GB" sz="1800" dirty="0">
                <a:solidFill>
                  <a:srgbClr val="0070C0"/>
                </a:solidFill>
              </a:rPr>
              <a:t>Which observables can best manifest the presence of such energy drain?</a:t>
            </a:r>
            <a:r>
              <a:rPr lang="en-GB" sz="2000" dirty="0"/>
              <a:t> </a:t>
            </a:r>
          </a:p>
          <a:p>
            <a:endParaRPr lang="en-GB" sz="2000" dirty="0">
              <a:solidFill>
                <a:schemeClr val="accent1"/>
              </a:solidFill>
            </a:endParaRPr>
          </a:p>
        </p:txBody>
      </p:sp>
      <p:pic>
        <p:nvPicPr>
          <p:cNvPr id="8" name="Picture 7">
            <a:extLst>
              <a:ext uri="{FF2B5EF4-FFF2-40B4-BE49-F238E27FC236}">
                <a16:creationId xmlns:a16="http://schemas.microsoft.com/office/drawing/2014/main" id="{813B26D8-4313-BC4B-87DB-5C56DCB6004C}"/>
              </a:ext>
            </a:extLst>
          </p:cNvPr>
          <p:cNvPicPr>
            <a:picLocks noChangeAspect="1"/>
          </p:cNvPicPr>
          <p:nvPr/>
        </p:nvPicPr>
        <p:blipFill>
          <a:blip r:embed="rId7"/>
          <a:stretch>
            <a:fillRect/>
          </a:stretch>
        </p:blipFill>
        <p:spPr>
          <a:xfrm>
            <a:off x="2999656" y="2596232"/>
            <a:ext cx="3594100" cy="2921000"/>
          </a:xfrm>
          <a:prstGeom prst="rect">
            <a:avLst/>
          </a:prstGeom>
        </p:spPr>
      </p:pic>
    </p:spTree>
    <p:extLst>
      <p:ext uri="{BB962C8B-B14F-4D97-AF65-F5344CB8AC3E}">
        <p14:creationId xmlns:p14="http://schemas.microsoft.com/office/powerpoint/2010/main" val="701469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B6B1180F-CAC0-E042-BCDC-7D419A81B490}"/>
              </a:ext>
            </a:extLst>
          </p:cNvPr>
          <p:cNvPicPr>
            <a:picLocks noChangeAspect="1"/>
          </p:cNvPicPr>
          <p:nvPr/>
        </p:nvPicPr>
        <p:blipFill>
          <a:blip r:embed="rId2"/>
          <a:stretch>
            <a:fillRect/>
          </a:stretch>
        </p:blipFill>
        <p:spPr>
          <a:xfrm>
            <a:off x="2968981" y="5274690"/>
            <a:ext cx="5320962" cy="821770"/>
          </a:xfrm>
          <a:prstGeom prst="rect">
            <a:avLst/>
          </a:prstGeom>
        </p:spPr>
      </p:pic>
      <p:sp>
        <p:nvSpPr>
          <p:cNvPr id="2" name="Título 1"/>
          <p:cNvSpPr>
            <a:spLocks noGrp="1"/>
          </p:cNvSpPr>
          <p:nvPr>
            <p:ph type="title"/>
          </p:nvPr>
        </p:nvSpPr>
        <p:spPr/>
        <p:txBody>
          <a:bodyPr/>
          <a:lstStyle/>
          <a:p>
            <a:r>
              <a:rPr lang="en-US" noProof="0" dirty="0">
                <a:latin typeface="Arial Rounded MT Bold" pitchFamily="34" charset="0"/>
              </a:rPr>
              <a:t>Strong CP problem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5</a:t>
            </a:fld>
            <a:endParaRPr lang="es-ES" b="0" dirty="0">
              <a:latin typeface="Arial Rounded MT Bold" panose="020F0704030504030204" pitchFamily="34" charset="0"/>
            </a:endParaRPr>
          </a:p>
        </p:txBody>
      </p:sp>
      <mc:AlternateContent xmlns:mc="http://schemas.openxmlformats.org/markup-compatibility/2006" xmlns:a14="http://schemas.microsoft.com/office/drawing/2010/main">
        <mc:Choice Requires="a14">
          <p:sp>
            <p:nvSpPr>
              <p:cNvPr id="27" name="2 Marcador de contenido"/>
              <p:cNvSpPr>
                <a:spLocks noGrp="1"/>
              </p:cNvSpPr>
              <p:nvPr>
                <p:ph idx="1"/>
              </p:nvPr>
            </p:nvSpPr>
            <p:spPr>
              <a:xfrm>
                <a:off x="484808" y="1484784"/>
                <a:ext cx="11227815" cy="4351784"/>
              </a:xfrm>
            </p:spPr>
            <p:txBody>
              <a:bodyPr/>
              <a:lstStyle/>
              <a:p>
                <a:r>
                  <a:rPr lang="en-US" sz="2400" noProof="0" dirty="0">
                    <a:latin typeface="Arial Rounded MT Bold" pitchFamily="34" charset="0"/>
                  </a:rPr>
                  <a:t>QCD </a:t>
                </a:r>
                <a:r>
                  <a:rPr lang="en-US" sz="2400" noProof="0" dirty="0" err="1">
                    <a:latin typeface="Arial Rounded MT Bold" pitchFamily="34" charset="0"/>
                  </a:rPr>
                  <a:t>Lagrangian</a:t>
                </a:r>
                <a:r>
                  <a:rPr lang="en-US" sz="2400" noProof="0" dirty="0">
                    <a:latin typeface="Arial Rounded MT Bold" pitchFamily="34" charset="0"/>
                  </a:rPr>
                  <a:t> contains the famous “</a:t>
                </a:r>
                <a14:m>
                  <m:oMath xmlns:m="http://schemas.openxmlformats.org/officeDocument/2006/math">
                    <m:r>
                      <a:rPr lang="es-ES" sz="2400" i="1" dirty="0" smtClean="0">
                        <a:solidFill>
                          <a:schemeClr val="tx1"/>
                        </a:solidFill>
                        <a:latin typeface="Cambria Math" panose="02040503050406030204" pitchFamily="18" charset="0"/>
                        <a:ea typeface="Cambria Math" panose="02040503050406030204" pitchFamily="18" charset="0"/>
                      </a:rPr>
                      <m:t>𝜃</m:t>
                    </m:r>
                  </m:oMath>
                </a14:m>
                <a:r>
                  <a:rPr lang="en-US" sz="2400" noProof="0" dirty="0">
                    <a:latin typeface="Arial Rounded MT Bold" pitchFamily="34" charset="0"/>
                  </a:rPr>
                  <a:t>-term”:</a:t>
                </a:r>
              </a:p>
              <a:p>
                <a:endParaRPr lang="en-US" sz="2400" dirty="0"/>
              </a:p>
              <a:p>
                <a:endParaRPr lang="en-US" sz="2400" noProof="0" dirty="0">
                  <a:latin typeface="Arial Rounded MT Bold" pitchFamily="34" charset="0"/>
                </a:endParaRPr>
              </a:p>
              <a:p>
                <a:endParaRPr lang="en-US" sz="2400" dirty="0"/>
              </a:p>
              <a:p>
                <a:endParaRPr lang="en-US" sz="2400" noProof="0" dirty="0">
                  <a:latin typeface="Arial Rounded MT Bold" pitchFamily="34" charset="0"/>
                </a:endParaRPr>
              </a:p>
              <a:p>
                <a:endParaRPr lang="en-US" sz="2400" dirty="0"/>
              </a:p>
              <a:p>
                <a:r>
                  <a:rPr lang="en-US" sz="2400" dirty="0"/>
                  <a:t>Total derivative term: no effect in perturbative calculations</a:t>
                </a:r>
              </a:p>
              <a:p>
                <a:r>
                  <a:rPr lang="en-US" sz="2400" noProof="0" dirty="0">
                    <a:latin typeface="Arial Rounded MT Bold" pitchFamily="34" charset="0"/>
                  </a:rPr>
                  <a:t>BUT it has observational con</a:t>
                </a:r>
                <a:r>
                  <a:rPr lang="en-US" sz="2400" dirty="0"/>
                  <a:t>sequences: e.g. it predicts electric dipole moments (EDM) to </a:t>
                </a:r>
                <a:r>
                  <a:rPr lang="en-US" sz="2400" dirty="0" err="1"/>
                  <a:t>hadrons,most</a:t>
                </a:r>
                <a:r>
                  <a:rPr lang="en-US" sz="2400" dirty="0"/>
                  <a:t> importantly, to neutrons:</a:t>
                </a:r>
                <a:endParaRPr lang="en-US" sz="2400" noProof="0" dirty="0">
                  <a:latin typeface="Arial Rounded MT Bold" pitchFamily="34" charset="0"/>
                </a:endParaRPr>
              </a:p>
              <a:p>
                <a:endParaRPr lang="en-US" sz="2000" noProof="0" dirty="0">
                  <a:latin typeface="Arial Rounded MT Bold" pitchFamily="34" charset="0"/>
                </a:endParaRPr>
              </a:p>
            </p:txBody>
          </p:sp>
        </mc:Choice>
        <mc:Fallback xmlns="">
          <p:sp>
            <p:nvSpPr>
              <p:cNvPr id="27" name="2 Marcador de contenido"/>
              <p:cNvSpPr>
                <a:spLocks noGrp="1" noRot="1" noChangeAspect="1" noMove="1" noResize="1" noEditPoints="1" noAdjustHandles="1" noChangeArrowheads="1" noChangeShapeType="1" noTextEdit="1"/>
              </p:cNvSpPr>
              <p:nvPr>
                <p:ph idx="1"/>
              </p:nvPr>
            </p:nvSpPr>
            <p:spPr>
              <a:xfrm>
                <a:off x="484808" y="1484784"/>
                <a:ext cx="11227815" cy="4351784"/>
              </a:xfrm>
              <a:blipFill>
                <a:blip r:embed="rId3"/>
                <a:stretch>
                  <a:fillRect l="-760" t="-1122"/>
                </a:stretch>
              </a:blipFill>
            </p:spPr>
            <p:txBody>
              <a:bodyPr/>
              <a:lstStyle/>
              <a:p>
                <a:r>
                  <a:rPr lang="en-US">
                    <a:noFill/>
                  </a:rPr>
                  <a:t> </a:t>
                </a:r>
              </a:p>
            </p:txBody>
          </p:sp>
        </mc:Fallback>
      </mc:AlternateContent>
      <p:sp>
        <p:nvSpPr>
          <p:cNvPr id="29" name="Rectangle 9"/>
          <p:cNvSpPr>
            <a:spLocks noChangeArrowheads="1"/>
          </p:cNvSpPr>
          <p:nvPr/>
        </p:nvSpPr>
        <p:spPr bwMode="auto">
          <a:xfrm>
            <a:off x="8777626" y="2154378"/>
            <a:ext cx="2639336" cy="707886"/>
          </a:xfrm>
          <a:prstGeom prst="rect">
            <a:avLst/>
          </a:prstGeom>
          <a:noFill/>
          <a:ln w="9525" algn="ctr">
            <a:noFill/>
            <a:miter lim="800000"/>
            <a:headEnd/>
            <a:tailEnd/>
          </a:ln>
        </p:spPr>
        <p:txBody>
          <a:bodyPr wrap="square">
            <a:spAutoFit/>
          </a:bodyPr>
          <a:lstStyle/>
          <a:p>
            <a:pPr marL="342900" indent="-342900"/>
            <a:r>
              <a:rPr lang="es-ES" sz="2000" b="0" dirty="0">
                <a:latin typeface="Arial Rounded MT Bold" pitchFamily="34" charset="0"/>
              </a:rPr>
              <a:t>This </a:t>
            </a:r>
            <a:r>
              <a:rPr lang="es-ES" sz="2000" b="0" dirty="0" err="1">
                <a:latin typeface="Arial Rounded MT Bold" pitchFamily="34" charset="0"/>
              </a:rPr>
              <a:t>term</a:t>
            </a:r>
            <a:r>
              <a:rPr lang="es-ES" sz="2000" b="0" dirty="0">
                <a:latin typeface="Arial Rounded MT Bold" pitchFamily="34" charset="0"/>
              </a:rPr>
              <a:t> is </a:t>
            </a:r>
          </a:p>
          <a:p>
            <a:pPr marL="342900" indent="-342900"/>
            <a:r>
              <a:rPr lang="es-ES" sz="2000" dirty="0">
                <a:solidFill>
                  <a:srgbClr val="C00000"/>
                </a:solidFill>
                <a:latin typeface="Arial Rounded MT Bold" pitchFamily="34" charset="0"/>
              </a:rPr>
              <a:t>CP </a:t>
            </a:r>
            <a:r>
              <a:rPr lang="es-ES" sz="2000" dirty="0" err="1">
                <a:solidFill>
                  <a:srgbClr val="C00000"/>
                </a:solidFill>
                <a:latin typeface="Arial Rounded MT Bold" pitchFamily="34" charset="0"/>
              </a:rPr>
              <a:t>violating</a:t>
            </a:r>
            <a:r>
              <a:rPr lang="es-ES" sz="2000" b="0" dirty="0">
                <a:latin typeface="Arial Rounded MT Bold" pitchFamily="34" charset="0"/>
              </a:rPr>
              <a:t>. </a:t>
            </a:r>
          </a:p>
        </p:txBody>
      </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4"/>
          <a:stretch>
            <a:fillRect/>
          </a:stretch>
        </p:blipFill>
        <p:spPr>
          <a:xfrm>
            <a:off x="4189366" y="1934468"/>
            <a:ext cx="4292600" cy="1206500"/>
          </a:xfrm>
          <a:prstGeom prst="rect">
            <a:avLst/>
          </a:prstGeom>
        </p:spPr>
      </p:pic>
      <p:cxnSp>
        <p:nvCxnSpPr>
          <p:cNvPr id="45" name="Straight Arrow Connector 44">
            <a:extLst>
              <a:ext uri="{FF2B5EF4-FFF2-40B4-BE49-F238E27FC236}">
                <a16:creationId xmlns:a16="http://schemas.microsoft.com/office/drawing/2014/main" id="{E52EAFE1-ECCB-1F4C-82E0-51C492A3554C}"/>
              </a:ext>
            </a:extLst>
          </p:cNvPr>
          <p:cNvCxnSpPr>
            <a:cxnSpLocks/>
          </p:cNvCxnSpPr>
          <p:nvPr/>
        </p:nvCxnSpPr>
        <p:spPr>
          <a:xfrm flipV="1">
            <a:off x="4511824" y="2708921"/>
            <a:ext cx="1368152" cy="576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9">
            <a:extLst>
              <a:ext uri="{FF2B5EF4-FFF2-40B4-BE49-F238E27FC236}">
                <a16:creationId xmlns:a16="http://schemas.microsoft.com/office/drawing/2014/main" id="{B8458277-EB6F-A041-93B8-DFCF6C31337F}"/>
              </a:ext>
            </a:extLst>
          </p:cNvPr>
          <p:cNvSpPr>
            <a:spLocks noChangeArrowheads="1"/>
          </p:cNvSpPr>
          <p:nvPr/>
        </p:nvSpPr>
        <p:spPr bwMode="auto">
          <a:xfrm>
            <a:off x="2968981" y="3284984"/>
            <a:ext cx="2198240" cy="707886"/>
          </a:xfrm>
          <a:prstGeom prst="rect">
            <a:avLst/>
          </a:prstGeom>
          <a:noFill/>
          <a:ln w="9525" algn="ctr">
            <a:noFill/>
            <a:miter lim="800000"/>
            <a:headEnd/>
            <a:tailEnd/>
          </a:ln>
        </p:spPr>
        <p:txBody>
          <a:bodyPr wrap="square">
            <a:spAutoFit/>
          </a:bodyPr>
          <a:lstStyle/>
          <a:p>
            <a:pPr marL="0" indent="0" algn="ctr">
              <a:buNone/>
            </a:pPr>
            <a:r>
              <a:rPr lang="en-US" sz="2000" b="0" dirty="0">
                <a:latin typeface="Arial Rounded MT Bold" panose="020F0704030504030204" pitchFamily="34" charset="77"/>
              </a:rPr>
              <a:t>input parameter of the SM</a:t>
            </a:r>
          </a:p>
        </p:txBody>
      </p:sp>
    </p:spTree>
    <p:extLst>
      <p:ext uri="{BB962C8B-B14F-4D97-AF65-F5344CB8AC3E}">
        <p14:creationId xmlns:p14="http://schemas.microsoft.com/office/powerpoint/2010/main" val="30423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76B8FC6F-69E2-D847-9682-F19A72B52475}"/>
              </a:ext>
            </a:extLst>
          </p:cNvPr>
          <p:cNvPicPr>
            <a:picLocks noChangeAspect="1"/>
          </p:cNvPicPr>
          <p:nvPr/>
        </p:nvPicPr>
        <p:blipFill>
          <a:blip r:embed="rId2"/>
          <a:stretch>
            <a:fillRect/>
          </a:stretch>
        </p:blipFill>
        <p:spPr>
          <a:xfrm>
            <a:off x="2207568" y="1176349"/>
            <a:ext cx="5251054" cy="5146033"/>
          </a:xfrm>
          <a:prstGeom prst="rect">
            <a:avLst/>
          </a:prstGeom>
        </p:spPr>
      </p:pic>
      <p:sp>
        <p:nvSpPr>
          <p:cNvPr id="2" name="Título 1"/>
          <p:cNvSpPr>
            <a:spLocks noGrp="1"/>
          </p:cNvSpPr>
          <p:nvPr>
            <p:ph type="title"/>
          </p:nvPr>
        </p:nvSpPr>
        <p:spPr/>
        <p:txBody>
          <a:bodyPr/>
          <a:lstStyle/>
          <a:p>
            <a:r>
              <a:rPr lang="es-ES" dirty="0"/>
              <a:t>RGB and HB </a:t>
            </a:r>
            <a:r>
              <a:rPr lang="es-ES" dirty="0" err="1"/>
              <a:t>stars</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50</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FA3720A-8CE2-3047-B0DA-9EEBFA0AD6AC}"/>
                  </a:ext>
                </a:extLst>
              </p:cNvPr>
              <p:cNvSpPr/>
              <p:nvPr/>
            </p:nvSpPr>
            <p:spPr>
              <a:xfrm>
                <a:off x="8296270" y="1340768"/>
                <a:ext cx="3416354" cy="526823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Additional cooling delays the He-ignition, moving </a:t>
                </a:r>
                <a:r>
                  <a:rPr lang="en-GB" sz="1600" b="0" dirty="0">
                    <a:solidFill>
                      <a:schemeClr val="accent1"/>
                    </a:solidFill>
                    <a:latin typeface="Arial Rounded MT Bold" panose="020F0704030504030204" pitchFamily="34" charset="77"/>
                  </a:rPr>
                  <a:t>the tip of the RGB</a:t>
                </a:r>
                <a:r>
                  <a:rPr lang="en-GB" sz="1600" b="0" dirty="0">
                    <a:latin typeface="Arial Rounded MT Bold" panose="020F0704030504030204" pitchFamily="34" charset="77"/>
                  </a:rPr>
                  <a:t> to higher luminosities</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Particle emission reduces He burning lifetime, i.e. number of HB stars</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R-parameter:   </a:t>
                </a:r>
                <a14:m>
                  <m:oMath xmlns:m="http://schemas.openxmlformats.org/officeDocument/2006/math">
                    <m:r>
                      <a:rPr lang="ar-AE" sz="2800" i="1" smtClean="0">
                        <a:solidFill>
                          <a:srgbClr val="000000"/>
                        </a:solidFill>
                        <a:latin typeface="Cambria Math" panose="02040503050406030204" pitchFamily="18" charset="0"/>
                      </a:rPr>
                      <m:t>𝑅</m:t>
                    </m:r>
                    <m:r>
                      <a:rPr lang="ar-AE" sz="2800" i="1" smtClean="0">
                        <a:solidFill>
                          <a:srgbClr val="000000"/>
                        </a:solidFill>
                        <a:latin typeface="Cambria Math" panose="02040503050406030204" pitchFamily="18" charset="0"/>
                      </a:rPr>
                      <m:t>=</m:t>
                    </m:r>
                    <m:f>
                      <m:fPr>
                        <m:ctrlPr>
                          <a:rPr lang="ar-AE" sz="2800" i="1">
                            <a:solidFill>
                              <a:srgbClr val="000000"/>
                            </a:solidFill>
                            <a:latin typeface="Cambria Math" panose="02040503050406030204" pitchFamily="18" charset="0"/>
                          </a:rPr>
                        </m:ctrlPr>
                      </m:fPr>
                      <m:num>
                        <m:sSub>
                          <m:sSubPr>
                            <m:ctrlPr>
                              <a:rPr lang="ar-AE" sz="2800" i="1">
                                <a:solidFill>
                                  <a:srgbClr val="000000"/>
                                </a:solidFill>
                                <a:latin typeface="Cambria Math" panose="02040503050406030204" pitchFamily="18" charset="0"/>
                              </a:rPr>
                            </m:ctrlPr>
                          </m:sSubPr>
                          <m:e>
                            <m:r>
                              <a:rPr lang="ar-AE" sz="2800" i="1">
                                <a:solidFill>
                                  <a:srgbClr val="000000"/>
                                </a:solidFill>
                                <a:latin typeface="Cambria Math" panose="02040503050406030204" pitchFamily="18" charset="0"/>
                              </a:rPr>
                              <m:t>𝑁</m:t>
                            </m:r>
                          </m:e>
                          <m:sub>
                            <m:r>
                              <m:rPr>
                                <m:sty m:val="p"/>
                              </m:rPr>
                              <a:rPr lang="en-GB" sz="2800" i="1">
                                <a:solidFill>
                                  <a:srgbClr val="000000"/>
                                </a:solidFill>
                                <a:latin typeface="Cambria Math" panose="02040503050406030204" pitchFamily="18" charset="0"/>
                              </a:rPr>
                              <m:t>HB</m:t>
                            </m:r>
                          </m:sub>
                        </m:sSub>
                      </m:num>
                      <m:den>
                        <m:sSub>
                          <m:sSubPr>
                            <m:ctrlPr>
                              <a:rPr lang="ar-AE" sz="2800" i="1">
                                <a:solidFill>
                                  <a:srgbClr val="000000"/>
                                </a:solidFill>
                                <a:latin typeface="Cambria Math" panose="02040503050406030204" pitchFamily="18" charset="0"/>
                              </a:rPr>
                            </m:ctrlPr>
                          </m:sSubPr>
                          <m:e>
                            <m:r>
                              <a:rPr lang="ar-AE" sz="2800" i="1">
                                <a:solidFill>
                                  <a:srgbClr val="000000"/>
                                </a:solidFill>
                                <a:latin typeface="Cambria Math" panose="02040503050406030204" pitchFamily="18" charset="0"/>
                              </a:rPr>
                              <m:t>𝑁</m:t>
                            </m:r>
                          </m:e>
                          <m:sub>
                            <m:r>
                              <m:rPr>
                                <m:sty m:val="p"/>
                              </m:rPr>
                              <a:rPr lang="en-GB" sz="2800" i="1">
                                <a:solidFill>
                                  <a:srgbClr val="000000"/>
                                </a:solidFill>
                                <a:latin typeface="Cambria Math" panose="02040503050406030204" pitchFamily="18" charset="0"/>
                              </a:rPr>
                              <m:t>RGB</m:t>
                            </m:r>
                          </m:sub>
                        </m:sSub>
                      </m:den>
                    </m:f>
                  </m:oMath>
                </a14:m>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The ratio depends on the efficiency of the energy loss in the two evolutionary stages</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Also R</a:t>
                </a:r>
                <a:r>
                  <a:rPr lang="en-GB" sz="1600" b="0" baseline="-25000" dirty="0">
                    <a:latin typeface="Arial Rounded MT Bold" panose="020F0704030504030204" pitchFamily="34" charset="77"/>
                  </a:rPr>
                  <a:t>2</a:t>
                </a:r>
                <a:r>
                  <a:rPr lang="en-GB" sz="1600" b="0" dirty="0">
                    <a:latin typeface="Arial Rounded MT Bold" panose="020F0704030504030204" pitchFamily="34" charset="77"/>
                  </a:rPr>
                  <a:t>: </a:t>
                </a:r>
                <a14:m>
                  <m:oMath xmlns:m="http://schemas.openxmlformats.org/officeDocument/2006/math">
                    <m:r>
                      <a:rPr lang="es-ES" sz="2400" b="0" i="0" smtClean="0">
                        <a:solidFill>
                          <a:srgbClr val="000000"/>
                        </a:solidFill>
                        <a:latin typeface="Cambria Math" panose="02040503050406030204" pitchFamily="18" charset="0"/>
                      </a:rPr>
                      <m:t>    </m:t>
                    </m:r>
                    <m:sSub>
                      <m:sSubPr>
                        <m:ctrlPr>
                          <a:rPr lang="ar-AE" sz="2400" i="1" smtClean="0">
                            <a:solidFill>
                              <a:srgbClr val="000000"/>
                            </a:solidFill>
                            <a:latin typeface="Cambria Math" panose="02040503050406030204" pitchFamily="18" charset="0"/>
                          </a:rPr>
                        </m:ctrlPr>
                      </m:sSubPr>
                      <m:e>
                        <m:r>
                          <a:rPr lang="ar-AE" sz="2400" i="1">
                            <a:solidFill>
                              <a:srgbClr val="000000"/>
                            </a:solidFill>
                            <a:latin typeface="Cambria Math" panose="02040503050406030204" pitchFamily="18" charset="0"/>
                          </a:rPr>
                          <m:t>𝑅</m:t>
                        </m:r>
                      </m:e>
                      <m:sub>
                        <m:r>
                          <a:rPr lang="es-ES" sz="2400" b="1" i="1" smtClean="0">
                            <a:solidFill>
                              <a:srgbClr val="000000"/>
                            </a:solidFill>
                            <a:latin typeface="Cambria Math" panose="02040503050406030204" pitchFamily="18" charset="0"/>
                          </a:rPr>
                          <m:t>𝟐</m:t>
                        </m:r>
                      </m:sub>
                    </m:sSub>
                    <m:r>
                      <a:rPr lang="ar-AE" sz="2400" i="1" smtClean="0">
                        <a:solidFill>
                          <a:srgbClr val="000000"/>
                        </a:solidFill>
                        <a:latin typeface="Cambria Math" panose="02040503050406030204" pitchFamily="18" charset="0"/>
                      </a:rPr>
                      <m:t>=</m:t>
                    </m:r>
                    <m:f>
                      <m:fPr>
                        <m:ctrlPr>
                          <a:rPr lang="ar-AE" sz="2400" i="1">
                            <a:solidFill>
                              <a:srgbClr val="000000"/>
                            </a:solidFill>
                            <a:latin typeface="Cambria Math" panose="02040503050406030204" pitchFamily="18" charset="0"/>
                          </a:rPr>
                        </m:ctrlPr>
                      </m:fPr>
                      <m:num>
                        <m:sSub>
                          <m:sSubPr>
                            <m:ctrlPr>
                              <a:rPr lang="ar-AE" sz="2400" i="1">
                                <a:solidFill>
                                  <a:srgbClr val="000000"/>
                                </a:solidFill>
                                <a:latin typeface="Cambria Math" panose="02040503050406030204" pitchFamily="18" charset="0"/>
                              </a:rPr>
                            </m:ctrlPr>
                          </m:sSubPr>
                          <m:e>
                            <m:r>
                              <a:rPr lang="ar-AE" sz="2400" i="1">
                                <a:solidFill>
                                  <a:srgbClr val="000000"/>
                                </a:solidFill>
                                <a:latin typeface="Cambria Math" panose="02040503050406030204" pitchFamily="18" charset="0"/>
                              </a:rPr>
                              <m:t>𝑁</m:t>
                            </m:r>
                          </m:e>
                          <m:sub>
                            <m:r>
                              <a:rPr lang="es-ES" sz="2400" b="1" i="1" smtClean="0">
                                <a:solidFill>
                                  <a:srgbClr val="000000"/>
                                </a:solidFill>
                                <a:latin typeface="Cambria Math" panose="02040503050406030204" pitchFamily="18" charset="0"/>
                              </a:rPr>
                              <m:t>𝑨𝑮</m:t>
                            </m:r>
                            <m:r>
                              <m:rPr>
                                <m:sty m:val="p"/>
                              </m:rPr>
                              <a:rPr lang="en-GB" sz="2400" i="1">
                                <a:solidFill>
                                  <a:srgbClr val="000000"/>
                                </a:solidFill>
                                <a:latin typeface="Cambria Math" panose="02040503050406030204" pitchFamily="18" charset="0"/>
                              </a:rPr>
                              <m:t>B</m:t>
                            </m:r>
                          </m:sub>
                        </m:sSub>
                      </m:num>
                      <m:den>
                        <m:sSub>
                          <m:sSubPr>
                            <m:ctrlPr>
                              <a:rPr lang="ar-AE" sz="2400" i="1">
                                <a:solidFill>
                                  <a:srgbClr val="000000"/>
                                </a:solidFill>
                                <a:latin typeface="Cambria Math" panose="02040503050406030204" pitchFamily="18" charset="0"/>
                              </a:rPr>
                            </m:ctrlPr>
                          </m:sSubPr>
                          <m:e>
                            <m:r>
                              <a:rPr lang="ar-AE" sz="2400" i="1">
                                <a:solidFill>
                                  <a:srgbClr val="000000"/>
                                </a:solidFill>
                                <a:latin typeface="Cambria Math" panose="02040503050406030204" pitchFamily="18" charset="0"/>
                              </a:rPr>
                              <m:t>𝑁</m:t>
                            </m:r>
                          </m:e>
                          <m:sub>
                            <m:r>
                              <m:rPr>
                                <m:sty m:val="p"/>
                              </m:rPr>
                              <a:rPr lang="en-GB" sz="2400" i="1">
                                <a:solidFill>
                                  <a:srgbClr val="000000"/>
                                </a:solidFill>
                                <a:latin typeface="Cambria Math" panose="02040503050406030204" pitchFamily="18" charset="0"/>
                              </a:rPr>
                              <m:t>RGB</m:t>
                            </m:r>
                          </m:sub>
                        </m:sSub>
                      </m:den>
                    </m:f>
                  </m:oMath>
                </a14:m>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p:txBody>
          </p:sp>
        </mc:Choice>
        <mc:Fallback xmlns="">
          <p:sp>
            <p:nvSpPr>
              <p:cNvPr id="3" name="Rectangle 2">
                <a:extLst>
                  <a:ext uri="{FF2B5EF4-FFF2-40B4-BE49-F238E27FC236}">
                    <a16:creationId xmlns:a16="http://schemas.microsoft.com/office/drawing/2014/main" id="{DFA3720A-8CE2-3047-B0DA-9EEBFA0AD6AC}"/>
                  </a:ext>
                </a:extLst>
              </p:cNvPr>
              <p:cNvSpPr>
                <a:spLocks noRot="1" noChangeAspect="1" noMove="1" noResize="1" noEditPoints="1" noAdjustHandles="1" noChangeArrowheads="1" noChangeShapeType="1" noTextEdit="1"/>
              </p:cNvSpPr>
              <p:nvPr/>
            </p:nvSpPr>
            <p:spPr>
              <a:xfrm>
                <a:off x="8296270" y="1340768"/>
                <a:ext cx="3416354" cy="5268237"/>
              </a:xfrm>
              <a:prstGeom prst="rect">
                <a:avLst/>
              </a:prstGeom>
              <a:blipFill>
                <a:blip r:embed="rId4"/>
                <a:stretch>
                  <a:fillRect/>
                </a:stretch>
              </a:blipFill>
            </p:spPr>
            <p:txBody>
              <a:bodyPr/>
              <a:lstStyle/>
              <a:p>
                <a:r>
                  <a:rPr lang="en-ES">
                    <a:noFill/>
                  </a:rPr>
                  <a:t> </a:t>
                </a:r>
              </a:p>
            </p:txBody>
          </p:sp>
        </mc:Fallback>
      </mc:AlternateContent>
      <p:sp>
        <p:nvSpPr>
          <p:cNvPr id="12" name="Rectangle 11">
            <a:extLst>
              <a:ext uri="{FF2B5EF4-FFF2-40B4-BE49-F238E27FC236}">
                <a16:creationId xmlns:a16="http://schemas.microsoft.com/office/drawing/2014/main" id="{47629AB2-8D7D-2942-93FF-4B9F66A05084}"/>
              </a:ext>
            </a:extLst>
          </p:cNvPr>
          <p:cNvSpPr/>
          <p:nvPr/>
        </p:nvSpPr>
        <p:spPr>
          <a:xfrm>
            <a:off x="10056440" y="3717032"/>
            <a:ext cx="1591279" cy="869369"/>
          </a:xfrm>
          <a:custGeom>
            <a:avLst/>
            <a:gdLst>
              <a:gd name="connsiteX0" fmla="*/ 0 w 1591279"/>
              <a:gd name="connsiteY0" fmla="*/ 0 h 869369"/>
              <a:gd name="connsiteX1" fmla="*/ 546339 w 1591279"/>
              <a:gd name="connsiteY1" fmla="*/ 0 h 869369"/>
              <a:gd name="connsiteX2" fmla="*/ 1060853 w 1591279"/>
              <a:gd name="connsiteY2" fmla="*/ 0 h 869369"/>
              <a:gd name="connsiteX3" fmla="*/ 1591279 w 1591279"/>
              <a:gd name="connsiteY3" fmla="*/ 0 h 869369"/>
              <a:gd name="connsiteX4" fmla="*/ 1591279 w 1591279"/>
              <a:gd name="connsiteY4" fmla="*/ 408603 h 869369"/>
              <a:gd name="connsiteX5" fmla="*/ 1591279 w 1591279"/>
              <a:gd name="connsiteY5" fmla="*/ 869369 h 869369"/>
              <a:gd name="connsiteX6" fmla="*/ 1076765 w 1591279"/>
              <a:gd name="connsiteY6" fmla="*/ 869369 h 869369"/>
              <a:gd name="connsiteX7" fmla="*/ 562252 w 1591279"/>
              <a:gd name="connsiteY7" fmla="*/ 869369 h 869369"/>
              <a:gd name="connsiteX8" fmla="*/ 0 w 1591279"/>
              <a:gd name="connsiteY8" fmla="*/ 869369 h 869369"/>
              <a:gd name="connsiteX9" fmla="*/ 0 w 1591279"/>
              <a:gd name="connsiteY9" fmla="*/ 460766 h 869369"/>
              <a:gd name="connsiteX10" fmla="*/ 0 w 1591279"/>
              <a:gd name="connsiteY10" fmla="*/ 0 h 86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91279" h="869369" extrusionOk="0">
                <a:moveTo>
                  <a:pt x="0" y="0"/>
                </a:moveTo>
                <a:cubicBezTo>
                  <a:pt x="115122" y="-7104"/>
                  <a:pt x="326217" y="40999"/>
                  <a:pt x="546339" y="0"/>
                </a:cubicBezTo>
                <a:cubicBezTo>
                  <a:pt x="766461" y="-40999"/>
                  <a:pt x="816120" y="31432"/>
                  <a:pt x="1060853" y="0"/>
                </a:cubicBezTo>
                <a:cubicBezTo>
                  <a:pt x="1305586" y="-31432"/>
                  <a:pt x="1337944" y="58122"/>
                  <a:pt x="1591279" y="0"/>
                </a:cubicBezTo>
                <a:cubicBezTo>
                  <a:pt x="1634234" y="97687"/>
                  <a:pt x="1547388" y="272329"/>
                  <a:pt x="1591279" y="408603"/>
                </a:cubicBezTo>
                <a:cubicBezTo>
                  <a:pt x="1635170" y="544877"/>
                  <a:pt x="1546759" y="750577"/>
                  <a:pt x="1591279" y="869369"/>
                </a:cubicBezTo>
                <a:cubicBezTo>
                  <a:pt x="1400599" y="902230"/>
                  <a:pt x="1242716" y="820601"/>
                  <a:pt x="1076765" y="869369"/>
                </a:cubicBezTo>
                <a:cubicBezTo>
                  <a:pt x="910814" y="918137"/>
                  <a:pt x="782677" y="809624"/>
                  <a:pt x="562252" y="869369"/>
                </a:cubicBezTo>
                <a:cubicBezTo>
                  <a:pt x="341827" y="929114"/>
                  <a:pt x="171099" y="807361"/>
                  <a:pt x="0" y="869369"/>
                </a:cubicBezTo>
                <a:cubicBezTo>
                  <a:pt x="-35788" y="683426"/>
                  <a:pt x="31391" y="620379"/>
                  <a:pt x="0" y="460766"/>
                </a:cubicBezTo>
                <a:cubicBezTo>
                  <a:pt x="-31391" y="301153"/>
                  <a:pt x="37923" y="145229"/>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0" name="Left Arrow 9">
            <a:extLst>
              <a:ext uri="{FF2B5EF4-FFF2-40B4-BE49-F238E27FC236}">
                <a16:creationId xmlns:a16="http://schemas.microsoft.com/office/drawing/2014/main" id="{BA98EB34-8859-E140-8C7B-B1DFF3D3D7E0}"/>
              </a:ext>
            </a:extLst>
          </p:cNvPr>
          <p:cNvSpPr/>
          <p:nvPr/>
        </p:nvSpPr>
        <p:spPr>
          <a:xfrm>
            <a:off x="6881880" y="2262327"/>
            <a:ext cx="1482723" cy="61001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8465742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6B8FC6F-69E2-D847-9682-F19A72B52475}"/>
              </a:ext>
            </a:extLst>
          </p:cNvPr>
          <p:cNvPicPr>
            <a:picLocks noChangeAspect="1"/>
          </p:cNvPicPr>
          <p:nvPr/>
        </p:nvPicPr>
        <p:blipFill>
          <a:blip r:embed="rId2"/>
          <a:stretch>
            <a:fillRect/>
          </a:stretch>
        </p:blipFill>
        <p:spPr>
          <a:xfrm>
            <a:off x="5525466" y="1334760"/>
            <a:ext cx="5251054" cy="5146033"/>
          </a:xfrm>
          <a:prstGeom prst="rect">
            <a:avLst/>
          </a:prstGeom>
        </p:spPr>
      </p:pic>
      <p:sp>
        <p:nvSpPr>
          <p:cNvPr id="2" name="Título 1"/>
          <p:cNvSpPr>
            <a:spLocks noGrp="1"/>
          </p:cNvSpPr>
          <p:nvPr>
            <p:ph type="title"/>
          </p:nvPr>
        </p:nvSpPr>
        <p:spPr/>
        <p:txBody>
          <a:bodyPr/>
          <a:lstStyle/>
          <a:p>
            <a:r>
              <a:rPr lang="es-ES" dirty="0"/>
              <a:t>White </a:t>
            </a:r>
            <a:r>
              <a:rPr lang="es-ES" dirty="0" err="1"/>
              <a:t>dwarfs</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51</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sp>
        <p:nvSpPr>
          <p:cNvPr id="3" name="Rectangle 2">
            <a:extLst>
              <a:ext uri="{FF2B5EF4-FFF2-40B4-BE49-F238E27FC236}">
                <a16:creationId xmlns:a16="http://schemas.microsoft.com/office/drawing/2014/main" id="{DFA3720A-8CE2-3047-B0DA-9EEBFA0AD6AC}"/>
              </a:ext>
            </a:extLst>
          </p:cNvPr>
          <p:cNvSpPr/>
          <p:nvPr/>
        </p:nvSpPr>
        <p:spPr>
          <a:xfrm>
            <a:off x="1740791" y="1355894"/>
            <a:ext cx="3416354" cy="501675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r>
              <a:rPr lang="en-GB" sz="1600" b="0" dirty="0">
                <a:latin typeface="Arial Rounded MT Bold" panose="020F0704030504030204" pitchFamily="34" charset="77"/>
              </a:rPr>
              <a:t>Last stage of evolution of low mass stars. Nuclear fuel exhausted. Evolution is a simple gravothermal process. Very well known evolution.</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Particle emission affects the distribution of number of WD of a given luminosity, i.e. the WDLF (WD luminosity function)</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p:txBody>
      </p:sp>
      <p:pic>
        <p:nvPicPr>
          <p:cNvPr id="13" name="Image" descr="Image">
            <a:extLst>
              <a:ext uri="{FF2B5EF4-FFF2-40B4-BE49-F238E27FC236}">
                <a16:creationId xmlns:a16="http://schemas.microsoft.com/office/drawing/2014/main" id="{7E9DBF41-2E3E-A344-B7E1-A1AF7E92CC20}"/>
              </a:ext>
            </a:extLst>
          </p:cNvPr>
          <p:cNvPicPr>
            <a:picLocks noChangeAspect="1"/>
          </p:cNvPicPr>
          <p:nvPr/>
        </p:nvPicPr>
        <p:blipFill>
          <a:blip r:embed="rId4"/>
          <a:stretch>
            <a:fillRect/>
          </a:stretch>
        </p:blipFill>
        <p:spPr>
          <a:xfrm>
            <a:off x="1880827" y="4221088"/>
            <a:ext cx="3184621" cy="2054329"/>
          </a:xfrm>
          <a:prstGeom prst="rect">
            <a:avLst/>
          </a:prstGeom>
          <a:ln w="12700">
            <a:miter lim="400000"/>
          </a:ln>
        </p:spPr>
      </p:pic>
      <p:sp>
        <p:nvSpPr>
          <p:cNvPr id="10" name="Left Arrow 9">
            <a:extLst>
              <a:ext uri="{FF2B5EF4-FFF2-40B4-BE49-F238E27FC236}">
                <a16:creationId xmlns:a16="http://schemas.microsoft.com/office/drawing/2014/main" id="{BA98EB34-8859-E140-8C7B-B1DFF3D3D7E0}"/>
              </a:ext>
            </a:extLst>
          </p:cNvPr>
          <p:cNvSpPr/>
          <p:nvPr/>
        </p:nvSpPr>
        <p:spPr>
          <a:xfrm rot="12655481">
            <a:off x="4518046" y="3982659"/>
            <a:ext cx="1482723" cy="61001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59780903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76B8FC6F-69E2-D847-9682-F19A72B52475}"/>
              </a:ext>
            </a:extLst>
          </p:cNvPr>
          <p:cNvPicPr>
            <a:picLocks noChangeAspect="1"/>
          </p:cNvPicPr>
          <p:nvPr/>
        </p:nvPicPr>
        <p:blipFill>
          <a:blip r:embed="rId2"/>
          <a:stretch>
            <a:fillRect/>
          </a:stretch>
        </p:blipFill>
        <p:spPr>
          <a:xfrm>
            <a:off x="3461910" y="1176349"/>
            <a:ext cx="5251054" cy="5146033"/>
          </a:xfrm>
          <a:prstGeom prst="rect">
            <a:avLst/>
          </a:prstGeom>
        </p:spPr>
      </p:pic>
      <p:sp>
        <p:nvSpPr>
          <p:cNvPr id="2" name="Título 1"/>
          <p:cNvSpPr>
            <a:spLocks noGrp="1"/>
          </p:cNvSpPr>
          <p:nvPr>
            <p:ph type="title"/>
          </p:nvPr>
        </p:nvSpPr>
        <p:spPr/>
        <p:txBody>
          <a:bodyPr/>
          <a:lstStyle/>
          <a:p>
            <a:r>
              <a:rPr lang="es-ES" dirty="0" err="1"/>
              <a:t>The</a:t>
            </a:r>
            <a:r>
              <a:rPr lang="es-ES" dirty="0"/>
              <a:t> “blue </a:t>
            </a:r>
            <a:r>
              <a:rPr lang="es-ES" dirty="0" err="1"/>
              <a:t>loop</a:t>
            </a:r>
            <a:r>
              <a:rPr lang="es-ES" dirty="0"/>
              <a:t>”</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52</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sp>
        <p:nvSpPr>
          <p:cNvPr id="3" name="Rectangle 2">
            <a:extLst>
              <a:ext uri="{FF2B5EF4-FFF2-40B4-BE49-F238E27FC236}">
                <a16:creationId xmlns:a16="http://schemas.microsoft.com/office/drawing/2014/main" id="{DFA3720A-8CE2-3047-B0DA-9EEBFA0AD6AC}"/>
              </a:ext>
            </a:extLst>
          </p:cNvPr>
          <p:cNvSpPr/>
          <p:nvPr/>
        </p:nvSpPr>
        <p:spPr>
          <a:xfrm>
            <a:off x="8363901" y="1453299"/>
            <a:ext cx="3416354" cy="427809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Heavy stars in the He-burning stage have a particular evolution towards the blue (hotter) region of the HR diagram and back, a feature known as the blue loop.</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r>
              <a:rPr lang="en-GB" sz="1600" b="0" dirty="0">
                <a:latin typeface="Arial Rounded MT Bold" panose="020F0704030504030204" pitchFamily="34" charset="77"/>
              </a:rPr>
              <a:t>The time spent in this transient would be particularly sensitive to extra cooling mechanism, and indeed such a case could explain the observed </a:t>
            </a:r>
            <a:r>
              <a:rPr lang="en-GB" sz="1600" b="0" dirty="0" err="1">
                <a:latin typeface="Arial Rounded MT Bold" panose="020F0704030504030204" pitchFamily="34" charset="77"/>
              </a:rPr>
              <a:t>defficit</a:t>
            </a:r>
            <a:r>
              <a:rPr lang="en-GB" sz="1600" b="0" dirty="0">
                <a:latin typeface="Arial Rounded MT Bold" panose="020F0704030504030204" pitchFamily="34" charset="77"/>
              </a:rPr>
              <a:t>of blue versus red stars</a:t>
            </a:r>
          </a:p>
          <a:p>
            <a:pPr marL="285750" indent="-285750">
              <a:buFont typeface="Arial" panose="020B0604020202020204" pitchFamily="34" charset="0"/>
              <a:buChar char="•"/>
            </a:pPr>
            <a:endParaRPr lang="en-GB" sz="1600" b="0" dirty="0">
              <a:latin typeface="Arial Rounded MT Bold" panose="020F0704030504030204" pitchFamily="34" charset="77"/>
            </a:endParaRPr>
          </a:p>
          <a:p>
            <a:pPr marL="285750" indent="-285750">
              <a:buFont typeface="Arial" panose="020B0604020202020204" pitchFamily="34" charset="0"/>
              <a:buChar char="•"/>
            </a:pPr>
            <a:endParaRPr lang="en-GB" sz="1600" b="0" dirty="0">
              <a:latin typeface="Arial Rounded MT Bold" panose="020F0704030504030204" pitchFamily="34" charset="77"/>
            </a:endParaRPr>
          </a:p>
        </p:txBody>
      </p:sp>
      <p:sp>
        <p:nvSpPr>
          <p:cNvPr id="10" name="Left Arrow 9">
            <a:extLst>
              <a:ext uri="{FF2B5EF4-FFF2-40B4-BE49-F238E27FC236}">
                <a16:creationId xmlns:a16="http://schemas.microsoft.com/office/drawing/2014/main" id="{BA98EB34-8859-E140-8C7B-B1DFF3D3D7E0}"/>
              </a:ext>
            </a:extLst>
          </p:cNvPr>
          <p:cNvSpPr/>
          <p:nvPr/>
        </p:nvSpPr>
        <p:spPr>
          <a:xfrm rot="785486">
            <a:off x="7445968" y="3194043"/>
            <a:ext cx="1174453" cy="610016"/>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ES"/>
          </a:p>
        </p:txBody>
      </p:sp>
      <p:pic>
        <p:nvPicPr>
          <p:cNvPr id="13" name="Picture 12">
            <a:extLst>
              <a:ext uri="{FF2B5EF4-FFF2-40B4-BE49-F238E27FC236}">
                <a16:creationId xmlns:a16="http://schemas.microsoft.com/office/drawing/2014/main" id="{6F38E85E-5AD5-5140-9587-66B9C098B103}"/>
              </a:ext>
            </a:extLst>
          </p:cNvPr>
          <p:cNvPicPr>
            <a:picLocks noChangeAspect="1"/>
          </p:cNvPicPr>
          <p:nvPr/>
        </p:nvPicPr>
        <p:blipFill>
          <a:blip r:embed="rId4"/>
          <a:stretch>
            <a:fillRect/>
          </a:stretch>
        </p:blipFill>
        <p:spPr>
          <a:xfrm>
            <a:off x="551384" y="3635495"/>
            <a:ext cx="4038719" cy="2529809"/>
          </a:xfrm>
          <a:prstGeom prst="rect">
            <a:avLst/>
          </a:prstGeom>
          <a:ln>
            <a:solidFill>
              <a:schemeClr val="accent6">
                <a:shade val="95000"/>
                <a:satMod val="105000"/>
              </a:schemeClr>
            </a:solidFill>
          </a:ln>
        </p:spPr>
      </p:pic>
    </p:spTree>
    <p:extLst>
      <p:ext uri="{BB962C8B-B14F-4D97-AF65-F5344CB8AC3E}">
        <p14:creationId xmlns:p14="http://schemas.microsoft.com/office/powerpoint/2010/main" val="37470178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err="1"/>
              <a:t>Axion</a:t>
            </a:r>
            <a:r>
              <a:rPr lang="es-ES" dirty="0"/>
              <a:t> </a:t>
            </a:r>
            <a:r>
              <a:rPr lang="es-ES" dirty="0" err="1"/>
              <a:t>production</a:t>
            </a:r>
            <a:r>
              <a:rPr lang="es-ES" dirty="0"/>
              <a:t> </a:t>
            </a:r>
            <a:r>
              <a:rPr lang="es-ES" dirty="0" err="1"/>
              <a:t>mechanisms</a:t>
            </a:r>
            <a:r>
              <a:rPr lang="es-ES" dirty="0"/>
              <a:t> in </a:t>
            </a:r>
            <a:r>
              <a:rPr lang="es-ES" dirty="0" err="1"/>
              <a:t>stars</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53</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pic>
        <p:nvPicPr>
          <p:cNvPr id="14" name="Image" descr="Image">
            <a:extLst>
              <a:ext uri="{FF2B5EF4-FFF2-40B4-BE49-F238E27FC236}">
                <a16:creationId xmlns:a16="http://schemas.microsoft.com/office/drawing/2014/main" id="{A204D608-BFAD-D24D-8DF1-7C250FE0008E}"/>
              </a:ext>
            </a:extLst>
          </p:cNvPr>
          <p:cNvPicPr>
            <a:picLocks noChangeAspect="1"/>
          </p:cNvPicPr>
          <p:nvPr/>
        </p:nvPicPr>
        <p:blipFill>
          <a:blip r:embed="rId3"/>
          <a:stretch>
            <a:fillRect/>
          </a:stretch>
        </p:blipFill>
        <p:spPr>
          <a:xfrm>
            <a:off x="6968569" y="1363203"/>
            <a:ext cx="4586253" cy="4595263"/>
          </a:xfrm>
          <a:prstGeom prst="rect">
            <a:avLst/>
          </a:prstGeom>
          <a:ln w="12700">
            <a:miter lim="400000"/>
          </a:ln>
        </p:spPr>
      </p:pic>
      <p:sp>
        <p:nvSpPr>
          <p:cNvPr id="15" name="Production mechanisms">
            <a:extLst>
              <a:ext uri="{FF2B5EF4-FFF2-40B4-BE49-F238E27FC236}">
                <a16:creationId xmlns:a16="http://schemas.microsoft.com/office/drawing/2014/main" id="{D3F59FC4-343E-7D4B-869B-25D42C261E23}"/>
              </a:ext>
            </a:extLst>
          </p:cNvPr>
          <p:cNvSpPr txBox="1"/>
          <p:nvPr/>
        </p:nvSpPr>
        <p:spPr>
          <a:xfrm>
            <a:off x="695400" y="3501008"/>
            <a:ext cx="3343353"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1600" dirty="0">
                <a:solidFill>
                  <a:schemeClr val="accent1"/>
                </a:solidFill>
                <a:latin typeface="Arial Rounded MT Bold" panose="020F0704030504030204" pitchFamily="34" charset="77"/>
              </a:rPr>
              <a:t>Production mechanisms</a:t>
            </a:r>
            <a:r>
              <a:rPr lang="es-ES" sz="1600" dirty="0">
                <a:solidFill>
                  <a:schemeClr val="accent1"/>
                </a:solidFill>
                <a:latin typeface="Arial Rounded MT Bold" panose="020F0704030504030204" pitchFamily="34" charset="77"/>
              </a:rPr>
              <a:t>:</a:t>
            </a:r>
            <a:endParaRPr sz="1600" dirty="0">
              <a:solidFill>
                <a:schemeClr val="accent1"/>
              </a:solidFill>
              <a:latin typeface="Arial Rounded MT Bold" panose="020F0704030504030204" pitchFamily="34" charset="77"/>
            </a:endParaRPr>
          </a:p>
        </p:txBody>
      </p:sp>
      <p:grpSp>
        <p:nvGrpSpPr>
          <p:cNvPr id="19" name="Group">
            <a:extLst>
              <a:ext uri="{FF2B5EF4-FFF2-40B4-BE49-F238E27FC236}">
                <a16:creationId xmlns:a16="http://schemas.microsoft.com/office/drawing/2014/main" id="{0A95B380-C18B-D149-A21B-2A05E204CF28}"/>
              </a:ext>
            </a:extLst>
          </p:cNvPr>
          <p:cNvGrpSpPr/>
          <p:nvPr/>
        </p:nvGrpSpPr>
        <p:grpSpPr>
          <a:xfrm>
            <a:off x="2616767" y="4720306"/>
            <a:ext cx="2051858" cy="938265"/>
            <a:chOff x="-208637" y="-915088"/>
            <a:chExt cx="2645360" cy="1209658"/>
          </a:xfrm>
        </p:grpSpPr>
        <p:pic>
          <p:nvPicPr>
            <p:cNvPr id="20" name="Image" descr="Image">
              <a:extLst>
                <a:ext uri="{FF2B5EF4-FFF2-40B4-BE49-F238E27FC236}">
                  <a16:creationId xmlns:a16="http://schemas.microsoft.com/office/drawing/2014/main" id="{F8F4851B-6B61-3A40-AA32-C60B308C02C8}"/>
                </a:ext>
              </a:extLst>
            </p:cNvPr>
            <p:cNvPicPr>
              <a:picLocks noChangeAspect="1"/>
            </p:cNvPicPr>
            <p:nvPr/>
          </p:nvPicPr>
          <p:blipFill>
            <a:blip r:embed="rId4"/>
            <a:stretch>
              <a:fillRect/>
            </a:stretch>
          </p:blipFill>
          <p:spPr>
            <a:xfrm>
              <a:off x="-208637" y="-915088"/>
              <a:ext cx="2645360" cy="1047741"/>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1" name="Equation">
                  <a:extLst>
                    <a:ext uri="{FF2B5EF4-FFF2-40B4-BE49-F238E27FC236}">
                      <a16:creationId xmlns:a16="http://schemas.microsoft.com/office/drawing/2014/main" id="{565568C1-24FB-3942-BEDF-134A660379D8}"/>
                    </a:ext>
                  </a:extLst>
                </p:cNvPr>
                <p:cNvSpPr txBox="1"/>
                <p:nvPr/>
              </p:nvSpPr>
              <p:spPr>
                <a:xfrm>
                  <a:off x="1020299" y="48349"/>
                  <a:ext cx="357150" cy="246221"/>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1600" i="1">
                                <a:solidFill>
                                  <a:srgbClr val="ED220B"/>
                                </a:solidFill>
                                <a:latin typeface="Cambria Math" panose="02040503050406030204" pitchFamily="18" charset="0"/>
                              </a:rPr>
                            </m:ctrlPr>
                          </m:sSubPr>
                          <m:e>
                            <m:r>
                              <a:rPr sz="1600" i="1">
                                <a:solidFill>
                                  <a:srgbClr val="ED220B"/>
                                </a:solidFill>
                                <a:latin typeface="Cambria Math" panose="02040503050406030204" pitchFamily="18" charset="0"/>
                              </a:rPr>
                              <m:t>𝑔</m:t>
                            </m:r>
                          </m:e>
                          <m:sub>
                            <m:r>
                              <a:rPr sz="1600" i="1">
                                <a:solidFill>
                                  <a:srgbClr val="ED220B"/>
                                </a:solidFill>
                                <a:latin typeface="Cambria Math" panose="02040503050406030204" pitchFamily="18" charset="0"/>
                              </a:rPr>
                              <m:t>𝑎𝑒</m:t>
                            </m:r>
                          </m:sub>
                        </m:sSub>
                      </m:oMath>
                    </m:oMathPara>
                  </a14:m>
                  <a:endParaRPr sz="1600" dirty="0">
                    <a:solidFill>
                      <a:srgbClr val="EE220C"/>
                    </a:solidFill>
                    <a:latin typeface="Arial Rounded MT Bold" panose="020F0704030504030204" pitchFamily="34" charset="77"/>
                  </a:endParaRPr>
                </a:p>
              </p:txBody>
            </p:sp>
          </mc:Choice>
          <mc:Fallback xmlns="">
            <p:sp>
              <p:nvSpPr>
                <p:cNvPr id="21" name="Equation">
                  <a:extLst>
                    <a:ext uri="{FF2B5EF4-FFF2-40B4-BE49-F238E27FC236}">
                      <a16:creationId xmlns:a16="http://schemas.microsoft.com/office/drawing/2014/main" id="{565568C1-24FB-3942-BEDF-134A660379D8}"/>
                    </a:ext>
                  </a:extLst>
                </p:cNvPr>
                <p:cNvSpPr txBox="1">
                  <a:spLocks noRot="1" noChangeAspect="1" noMove="1" noResize="1" noEditPoints="1" noAdjustHandles="1" noChangeArrowheads="1" noChangeShapeType="1" noTextEdit="1"/>
                </p:cNvSpPr>
                <p:nvPr/>
              </p:nvSpPr>
              <p:spPr>
                <a:xfrm>
                  <a:off x="1020299" y="48349"/>
                  <a:ext cx="357150" cy="246221"/>
                </a:xfrm>
                <a:prstGeom prst="rect">
                  <a:avLst/>
                </a:prstGeom>
                <a:blipFill>
                  <a:blip r:embed="rId5"/>
                  <a:stretch>
                    <a:fillRect l="-27273" r="-22727" b="-62500"/>
                  </a:stretch>
                </a:blipFill>
                <a:ln w="12700" cap="flat">
                  <a:noFill/>
                  <a:miter lim="400000"/>
                </a:ln>
                <a:effectLst/>
              </p:spPr>
              <p:txBody>
                <a:bodyPr/>
                <a:lstStyle/>
                <a:p>
                  <a:r>
                    <a:rPr lang="en-ES">
                      <a:noFill/>
                    </a:rPr>
                    <a:t> </a:t>
                  </a:r>
                </a:p>
              </p:txBody>
            </p:sp>
          </mc:Fallback>
        </mc:AlternateContent>
      </p:grpSp>
      <mc:AlternateContent xmlns:mc="http://schemas.openxmlformats.org/markup-compatibility/2006" xmlns:a14="http://schemas.microsoft.com/office/drawing/2010/main">
        <mc:Choice Requires="a14">
          <p:sp>
            <p:nvSpPr>
              <p:cNvPr id="28" name="Primakoff">
                <a:extLst>
                  <a:ext uri="{FF2B5EF4-FFF2-40B4-BE49-F238E27FC236}">
                    <a16:creationId xmlns:a16="http://schemas.microsoft.com/office/drawing/2014/main" id="{ACE183D8-20BE-5A41-8C8A-496A8F38B389}"/>
                  </a:ext>
                </a:extLst>
              </p:cNvPr>
              <p:cNvSpPr txBox="1"/>
              <p:nvPr/>
            </p:nvSpPr>
            <p:spPr>
              <a:xfrm>
                <a:off x="695400" y="4035111"/>
                <a:ext cx="1376774" cy="53347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a:defRPr sz="2000"/>
                </a:lvl1pPr>
              </a:lstStyle>
              <a:p>
                <a:r>
                  <a:rPr lang="en-GB" sz="1400" dirty="0">
                    <a:latin typeface="Arial Rounded MT Bold" panose="020F0704030504030204" pitchFamily="34" charset="77"/>
                  </a:rPr>
                  <a:t>Primakoff</a:t>
                </a:r>
              </a:p>
              <a:p>
                <a:r>
                  <a:rPr lang="en-GB" sz="1400" dirty="0">
                    <a:solidFill>
                      <a:schemeClr val="accent1"/>
                    </a:solidFill>
                    <a:latin typeface="Arial Rounded MT Bold" panose="020F0704030504030204" pitchFamily="34" charset="77"/>
                  </a:rPr>
                  <a:t>Low </a:t>
                </a:r>
                <a14:m>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𝝆</m:t>
                    </m:r>
                  </m:oMath>
                </a14:m>
                <a:r>
                  <a:rPr lang="en-GB" sz="1400" dirty="0">
                    <a:solidFill>
                      <a:schemeClr val="accent1"/>
                    </a:solidFill>
                    <a:latin typeface="Arial Rounded MT Bold" panose="020F0704030504030204" pitchFamily="34" charset="77"/>
                  </a:rPr>
                  <a:t>, </a:t>
                </a:r>
                <a:r>
                  <a:rPr lang="en-GB" sz="1400" dirty="0" err="1">
                    <a:solidFill>
                      <a:schemeClr val="accent1"/>
                    </a:solidFill>
                    <a:latin typeface="Arial Rounded MT Bold" panose="020F0704030504030204" pitchFamily="34" charset="77"/>
                  </a:rPr>
                  <a:t>high</a:t>
                </a:r>
                <a:r>
                  <a:rPr lang="en-GB" sz="1400" dirty="0">
                    <a:solidFill>
                      <a:schemeClr val="accent1"/>
                    </a:solidFill>
                    <a:latin typeface="Arial Rounded MT Bold" panose="020F0704030504030204" pitchFamily="34" charset="77"/>
                  </a:rPr>
                  <a:t> </a:t>
                </a:r>
                <a14:m>
                  <m:oMath xmlns:m="http://schemas.openxmlformats.org/officeDocument/2006/math">
                    <m:r>
                      <a:rPr lang="en-GB" sz="1400" b="1" i="1" smtClean="0">
                        <a:solidFill>
                          <a:schemeClr val="accent1"/>
                        </a:solidFill>
                        <a:latin typeface="Cambria Math" panose="02040503050406030204" pitchFamily="18" charset="0"/>
                      </a:rPr>
                      <m:t>𝑻</m:t>
                    </m:r>
                  </m:oMath>
                </a14:m>
                <a:endParaRPr lang="en-GB" sz="1400" dirty="0">
                  <a:solidFill>
                    <a:schemeClr val="accent1"/>
                  </a:solidFill>
                  <a:latin typeface="Arial Rounded MT Bold" panose="020F0704030504030204" pitchFamily="34" charset="77"/>
                </a:endParaRPr>
              </a:p>
            </p:txBody>
          </p:sp>
        </mc:Choice>
        <mc:Fallback xmlns="">
          <p:sp>
            <p:nvSpPr>
              <p:cNvPr id="28" name="Primakoff">
                <a:extLst>
                  <a:ext uri="{FF2B5EF4-FFF2-40B4-BE49-F238E27FC236}">
                    <a16:creationId xmlns:a16="http://schemas.microsoft.com/office/drawing/2014/main" id="{ACE183D8-20BE-5A41-8C8A-496A8F38B389}"/>
                  </a:ext>
                </a:extLst>
              </p:cNvPr>
              <p:cNvSpPr txBox="1">
                <a:spLocks noRot="1" noChangeAspect="1" noMove="1" noResize="1" noEditPoints="1" noAdjustHandles="1" noChangeArrowheads="1" noChangeShapeType="1" noTextEdit="1"/>
              </p:cNvSpPr>
              <p:nvPr/>
            </p:nvSpPr>
            <p:spPr>
              <a:xfrm>
                <a:off x="695400" y="4035111"/>
                <a:ext cx="1376774" cy="533479"/>
              </a:xfrm>
              <a:prstGeom prst="rect">
                <a:avLst/>
              </a:prstGeom>
              <a:blipFill>
                <a:blip r:embed="rId6"/>
                <a:stretch>
                  <a:fillRect l="-4545" b="-1162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grpSp>
        <p:nvGrpSpPr>
          <p:cNvPr id="12" name="Group 11">
            <a:extLst>
              <a:ext uri="{FF2B5EF4-FFF2-40B4-BE49-F238E27FC236}">
                <a16:creationId xmlns:a16="http://schemas.microsoft.com/office/drawing/2014/main" id="{422A9C61-FEC4-5B4F-8527-EAAFA50BA7E6}"/>
              </a:ext>
            </a:extLst>
          </p:cNvPr>
          <p:cNvGrpSpPr/>
          <p:nvPr/>
        </p:nvGrpSpPr>
        <p:grpSpPr>
          <a:xfrm>
            <a:off x="335360" y="4629692"/>
            <a:ext cx="1925916" cy="1072883"/>
            <a:chOff x="4713789" y="4743058"/>
            <a:chExt cx="1925916" cy="1072883"/>
          </a:xfrm>
        </p:grpSpPr>
        <p:grpSp>
          <p:nvGrpSpPr>
            <p:cNvPr id="16" name="Group">
              <a:extLst>
                <a:ext uri="{FF2B5EF4-FFF2-40B4-BE49-F238E27FC236}">
                  <a16:creationId xmlns:a16="http://schemas.microsoft.com/office/drawing/2014/main" id="{D3CE84A5-7E7C-CC44-938A-4F169E4B5645}"/>
                </a:ext>
              </a:extLst>
            </p:cNvPr>
            <p:cNvGrpSpPr/>
            <p:nvPr/>
          </p:nvGrpSpPr>
          <p:grpSpPr>
            <a:xfrm>
              <a:off x="4713789" y="4743058"/>
              <a:ext cx="1925916" cy="867586"/>
              <a:chOff x="0" y="0"/>
              <a:chExt cx="2482989" cy="1118535"/>
            </a:xfrm>
          </p:grpSpPr>
          <p:pic>
            <p:nvPicPr>
              <p:cNvPr id="17" name="Image" descr="Image">
                <a:extLst>
                  <a:ext uri="{FF2B5EF4-FFF2-40B4-BE49-F238E27FC236}">
                    <a16:creationId xmlns:a16="http://schemas.microsoft.com/office/drawing/2014/main" id="{62528700-C0A7-6749-9D1A-767669E88C80}"/>
                  </a:ext>
                </a:extLst>
              </p:cNvPr>
              <p:cNvPicPr>
                <a:picLocks noChangeAspect="1"/>
              </p:cNvPicPr>
              <p:nvPr/>
            </p:nvPicPr>
            <p:blipFill>
              <a:blip r:embed="rId7"/>
              <a:stretch>
                <a:fillRect/>
              </a:stretch>
            </p:blipFill>
            <p:spPr>
              <a:xfrm>
                <a:off x="0" y="0"/>
                <a:ext cx="2482989" cy="1118535"/>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18" name="Equation">
                    <a:extLst>
                      <a:ext uri="{FF2B5EF4-FFF2-40B4-BE49-F238E27FC236}">
                        <a16:creationId xmlns:a16="http://schemas.microsoft.com/office/drawing/2014/main" id="{258704F4-A750-D748-95B7-E243F9E177FB}"/>
                      </a:ext>
                    </a:extLst>
                  </p:cNvPr>
                  <p:cNvSpPr txBox="1"/>
                  <p:nvPr/>
                </p:nvSpPr>
                <p:spPr>
                  <a:xfrm>
                    <a:off x="1424180" y="392688"/>
                    <a:ext cx="363048" cy="265842"/>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1600" i="1">
                                  <a:solidFill>
                                    <a:srgbClr val="ED220B"/>
                                  </a:solidFill>
                                  <a:latin typeface="Cambria Math" panose="02040503050406030204" pitchFamily="18" charset="0"/>
                                </a:rPr>
                              </m:ctrlPr>
                            </m:sSubPr>
                            <m:e>
                              <m:r>
                                <a:rPr sz="1600" i="1">
                                  <a:solidFill>
                                    <a:srgbClr val="ED220B"/>
                                  </a:solidFill>
                                  <a:latin typeface="Cambria Math" panose="02040503050406030204" pitchFamily="18" charset="0"/>
                                </a:rPr>
                                <m:t>𝑔</m:t>
                              </m:r>
                            </m:e>
                            <m:sub>
                              <m:r>
                                <a:rPr sz="1600" i="1">
                                  <a:solidFill>
                                    <a:srgbClr val="ED220B"/>
                                  </a:solidFill>
                                  <a:latin typeface="Cambria Math" panose="02040503050406030204" pitchFamily="18" charset="0"/>
                                </a:rPr>
                                <m:t>𝑎</m:t>
                              </m:r>
                              <m:r>
                                <a:rPr sz="1600" i="1">
                                  <a:solidFill>
                                    <a:srgbClr val="ED220B"/>
                                  </a:solidFill>
                                  <a:latin typeface="Cambria Math" panose="02040503050406030204" pitchFamily="18" charset="0"/>
                                </a:rPr>
                                <m:t>𝛾</m:t>
                              </m:r>
                            </m:sub>
                          </m:sSub>
                        </m:oMath>
                      </m:oMathPara>
                    </a14:m>
                    <a:endParaRPr sz="1600">
                      <a:solidFill>
                        <a:srgbClr val="EE220C"/>
                      </a:solidFill>
                      <a:latin typeface="Arial Rounded MT Bold" panose="020F0704030504030204" pitchFamily="34" charset="77"/>
                    </a:endParaRPr>
                  </a:p>
                </p:txBody>
              </p:sp>
            </mc:Choice>
            <mc:Fallback xmlns="">
              <p:sp>
                <p:nvSpPr>
                  <p:cNvPr id="18" name="Equation">
                    <a:extLst>
                      <a:ext uri="{FF2B5EF4-FFF2-40B4-BE49-F238E27FC236}">
                        <a16:creationId xmlns:a16="http://schemas.microsoft.com/office/drawing/2014/main" id="{258704F4-A750-D748-95B7-E243F9E177FB}"/>
                      </a:ext>
                    </a:extLst>
                  </p:cNvPr>
                  <p:cNvSpPr txBox="1">
                    <a:spLocks noRot="1" noChangeAspect="1" noMove="1" noResize="1" noEditPoints="1" noAdjustHandles="1" noChangeArrowheads="1" noChangeShapeType="1" noTextEdit="1"/>
                  </p:cNvSpPr>
                  <p:nvPr/>
                </p:nvSpPr>
                <p:spPr>
                  <a:xfrm>
                    <a:off x="1424180" y="392688"/>
                    <a:ext cx="363048" cy="265842"/>
                  </a:xfrm>
                  <a:prstGeom prst="rect">
                    <a:avLst/>
                  </a:prstGeom>
                  <a:blipFill>
                    <a:blip r:embed="rId8"/>
                    <a:stretch>
                      <a:fillRect l="-26087" r="-26087" b="-47059"/>
                    </a:stretch>
                  </a:blipFill>
                  <a:ln w="12700" cap="flat">
                    <a:noFill/>
                    <a:miter lim="400000"/>
                  </a:ln>
                  <a:effectLst/>
                </p:spPr>
                <p:txBody>
                  <a:bodyPr/>
                  <a:lstStyle/>
                  <a:p>
                    <a:r>
                      <a:rPr lang="en-ES">
                        <a:noFill/>
                      </a:rPr>
                      <a:t> </a:t>
                    </a:r>
                  </a:p>
                </p:txBody>
              </p:sp>
            </mc:Fallback>
          </mc:AlternateContent>
        </p:grpSp>
        <mc:AlternateContent xmlns:mc="http://schemas.openxmlformats.org/markup-compatibility/2006" xmlns:a14="http://schemas.microsoft.com/office/drawing/2010/main">
          <mc:Choice Requires="a14">
            <p:sp>
              <p:nvSpPr>
                <p:cNvPr id="31" name="Equation">
                  <a:extLst>
                    <a:ext uri="{FF2B5EF4-FFF2-40B4-BE49-F238E27FC236}">
                      <a16:creationId xmlns:a16="http://schemas.microsoft.com/office/drawing/2014/main" id="{4276295F-4BA0-8D41-96BC-80061ABE8F49}"/>
                    </a:ext>
                  </a:extLst>
                </p:cNvPr>
                <p:cNvSpPr txBox="1"/>
                <p:nvPr/>
              </p:nvSpPr>
              <p:spPr>
                <a:xfrm>
                  <a:off x="5557257" y="5569720"/>
                  <a:ext cx="307706" cy="246221"/>
                </a:xfrm>
                <a:prstGeom prst="rect">
                  <a:avLst/>
                </a:prstGeom>
                <a:ln w="12700">
                  <a:miter lim="400000"/>
                </a:ln>
              </p:spPr>
              <p:txBody>
                <a:bodyPr wrap="squar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1600" i="1">
                            <a:solidFill>
                              <a:srgbClr val="000000"/>
                            </a:solidFill>
                            <a:latin typeface="Cambria Math" panose="02040503050406030204" pitchFamily="18" charset="0"/>
                          </a:rPr>
                          <m:t>𝑍𝑒</m:t>
                        </m:r>
                      </m:oMath>
                    </m:oMathPara>
                  </a14:m>
                  <a:endParaRPr sz="1600" dirty="0">
                    <a:latin typeface="Arial Rounded MT Bold" panose="020F0704030504030204" pitchFamily="34" charset="77"/>
                  </a:endParaRPr>
                </a:p>
              </p:txBody>
            </p:sp>
          </mc:Choice>
          <mc:Fallback xmlns="">
            <p:sp>
              <p:nvSpPr>
                <p:cNvPr id="31" name="Equation">
                  <a:extLst>
                    <a:ext uri="{FF2B5EF4-FFF2-40B4-BE49-F238E27FC236}">
                      <a16:creationId xmlns:a16="http://schemas.microsoft.com/office/drawing/2014/main" id="{4276295F-4BA0-8D41-96BC-80061ABE8F49}"/>
                    </a:ext>
                  </a:extLst>
                </p:cNvPr>
                <p:cNvSpPr txBox="1">
                  <a:spLocks noRot="1" noChangeAspect="1" noMove="1" noResize="1" noEditPoints="1" noAdjustHandles="1" noChangeArrowheads="1" noChangeShapeType="1" noTextEdit="1"/>
                </p:cNvSpPr>
                <p:nvPr/>
              </p:nvSpPr>
              <p:spPr>
                <a:xfrm>
                  <a:off x="5557257" y="5569720"/>
                  <a:ext cx="307706" cy="246221"/>
                </a:xfrm>
                <a:prstGeom prst="rect">
                  <a:avLst/>
                </a:prstGeom>
                <a:blipFill>
                  <a:blip r:embed="rId9"/>
                  <a:stretch>
                    <a:fillRect l="-7692" r="-7692" b="-15000"/>
                  </a:stretch>
                </a:blipFill>
                <a:ln w="12700">
                  <a:miter lim="400000"/>
                </a:ln>
              </p:spPr>
              <p:txBody>
                <a:bodyPr/>
                <a:lstStyle/>
                <a:p>
                  <a:r>
                    <a:rPr lang="en-ES">
                      <a:noFill/>
                    </a:rPr>
                    <a:t> </a:t>
                  </a:r>
                </a:p>
              </p:txBody>
            </p:sp>
          </mc:Fallback>
        </mc:AlternateContent>
      </p:grpSp>
      <p:grpSp>
        <p:nvGrpSpPr>
          <p:cNvPr id="34" name="Group 33">
            <a:extLst>
              <a:ext uri="{FF2B5EF4-FFF2-40B4-BE49-F238E27FC236}">
                <a16:creationId xmlns:a16="http://schemas.microsoft.com/office/drawing/2014/main" id="{049C5E33-D54B-5246-847C-FB7017AC22EE}"/>
              </a:ext>
            </a:extLst>
          </p:cNvPr>
          <p:cNvGrpSpPr/>
          <p:nvPr/>
        </p:nvGrpSpPr>
        <p:grpSpPr>
          <a:xfrm>
            <a:off x="4843732" y="4622871"/>
            <a:ext cx="2051858" cy="1284448"/>
            <a:chOff x="4708531" y="7201638"/>
            <a:chExt cx="2051858" cy="1284448"/>
          </a:xfrm>
        </p:grpSpPr>
        <p:grpSp>
          <p:nvGrpSpPr>
            <p:cNvPr id="22" name="Group">
              <a:extLst>
                <a:ext uri="{FF2B5EF4-FFF2-40B4-BE49-F238E27FC236}">
                  <a16:creationId xmlns:a16="http://schemas.microsoft.com/office/drawing/2014/main" id="{E9234ABD-6B97-4B40-9868-DE08FF7CE4FF}"/>
                </a:ext>
              </a:extLst>
            </p:cNvPr>
            <p:cNvGrpSpPr/>
            <p:nvPr/>
          </p:nvGrpSpPr>
          <p:grpSpPr>
            <a:xfrm>
              <a:off x="4708531" y="7201638"/>
              <a:ext cx="2051858" cy="1020166"/>
              <a:chOff x="0" y="0"/>
              <a:chExt cx="2645360" cy="1315249"/>
            </a:xfrm>
          </p:grpSpPr>
          <p:pic>
            <p:nvPicPr>
              <p:cNvPr id="23" name="Image" descr="Image">
                <a:extLst>
                  <a:ext uri="{FF2B5EF4-FFF2-40B4-BE49-F238E27FC236}">
                    <a16:creationId xmlns:a16="http://schemas.microsoft.com/office/drawing/2014/main" id="{275D4BB8-1097-364D-A8F6-D19E5C2E9121}"/>
                  </a:ext>
                </a:extLst>
              </p:cNvPr>
              <p:cNvPicPr>
                <a:picLocks noChangeAspect="1"/>
              </p:cNvPicPr>
              <p:nvPr/>
            </p:nvPicPr>
            <p:blipFill>
              <a:blip r:embed="rId10"/>
              <a:stretch>
                <a:fillRect/>
              </a:stretch>
            </p:blipFill>
            <p:spPr>
              <a:xfrm>
                <a:off x="0" y="0"/>
                <a:ext cx="2645360" cy="1315249"/>
              </a:xfrm>
              <a:prstGeom prst="rect">
                <a:avLst/>
              </a:prstGeom>
              <a:ln w="12700" cap="flat">
                <a:noFill/>
                <a:miter lim="400000"/>
              </a:ln>
              <a:effectLst/>
            </p:spPr>
          </p:pic>
          <mc:AlternateContent xmlns:mc="http://schemas.openxmlformats.org/markup-compatibility/2006" xmlns:a14="http://schemas.microsoft.com/office/drawing/2010/main">
            <mc:Choice Requires="a14">
              <p:sp>
                <p:nvSpPr>
                  <p:cNvPr id="24" name="Equation">
                    <a:extLst>
                      <a:ext uri="{FF2B5EF4-FFF2-40B4-BE49-F238E27FC236}">
                        <a16:creationId xmlns:a16="http://schemas.microsoft.com/office/drawing/2014/main" id="{DC5EC49F-27EC-C447-BBD5-672DA1C020CE}"/>
                      </a:ext>
                    </a:extLst>
                  </p:cNvPr>
                  <p:cNvSpPr txBox="1"/>
                  <p:nvPr/>
                </p:nvSpPr>
                <p:spPr>
                  <a:xfrm>
                    <a:off x="1403864" y="635640"/>
                    <a:ext cx="357149" cy="246221"/>
                  </a:xfrm>
                  <a:prstGeom prst="rect">
                    <a:avLst/>
                  </a:prstGeom>
                  <a:noFill/>
                  <a:ln w="12700" cap="flat">
                    <a:noFill/>
                    <a:miter lim="400000"/>
                  </a:ln>
                  <a:effectLst/>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1600" i="1">
                                  <a:solidFill>
                                    <a:srgbClr val="ED220B"/>
                                  </a:solidFill>
                                  <a:latin typeface="Cambria Math" panose="02040503050406030204" pitchFamily="18" charset="0"/>
                                </a:rPr>
                              </m:ctrlPr>
                            </m:sSubPr>
                            <m:e>
                              <m:r>
                                <a:rPr sz="1600" i="1">
                                  <a:solidFill>
                                    <a:srgbClr val="ED220B"/>
                                  </a:solidFill>
                                  <a:latin typeface="Cambria Math" panose="02040503050406030204" pitchFamily="18" charset="0"/>
                                </a:rPr>
                                <m:t>𝑔</m:t>
                              </m:r>
                            </m:e>
                            <m:sub>
                              <m:r>
                                <a:rPr sz="1600" i="1">
                                  <a:solidFill>
                                    <a:srgbClr val="ED220B"/>
                                  </a:solidFill>
                                  <a:latin typeface="Cambria Math" panose="02040503050406030204" pitchFamily="18" charset="0"/>
                                </a:rPr>
                                <m:t>𝑎𝑒</m:t>
                              </m:r>
                            </m:sub>
                          </m:sSub>
                        </m:oMath>
                      </m:oMathPara>
                    </a14:m>
                    <a:endParaRPr sz="1600">
                      <a:solidFill>
                        <a:srgbClr val="EE220C"/>
                      </a:solidFill>
                      <a:latin typeface="Arial Rounded MT Bold" panose="020F0704030504030204" pitchFamily="34" charset="77"/>
                    </a:endParaRPr>
                  </a:p>
                </p:txBody>
              </p:sp>
            </mc:Choice>
            <mc:Fallback xmlns="">
              <p:sp>
                <p:nvSpPr>
                  <p:cNvPr id="24" name="Equation">
                    <a:extLst>
                      <a:ext uri="{FF2B5EF4-FFF2-40B4-BE49-F238E27FC236}">
                        <a16:creationId xmlns:a16="http://schemas.microsoft.com/office/drawing/2014/main" id="{DC5EC49F-27EC-C447-BBD5-672DA1C020CE}"/>
                      </a:ext>
                    </a:extLst>
                  </p:cNvPr>
                  <p:cNvSpPr txBox="1">
                    <a:spLocks noRot="1" noChangeAspect="1" noMove="1" noResize="1" noEditPoints="1" noAdjustHandles="1" noChangeArrowheads="1" noChangeShapeType="1" noTextEdit="1"/>
                  </p:cNvSpPr>
                  <p:nvPr/>
                </p:nvSpPr>
                <p:spPr>
                  <a:xfrm>
                    <a:off x="1403864" y="635640"/>
                    <a:ext cx="357149" cy="246221"/>
                  </a:xfrm>
                  <a:prstGeom prst="rect">
                    <a:avLst/>
                  </a:prstGeom>
                  <a:blipFill>
                    <a:blip r:embed="rId11"/>
                    <a:stretch>
                      <a:fillRect l="-26087" r="-17391" b="-52941"/>
                    </a:stretch>
                  </a:blipFill>
                  <a:ln w="12700" cap="flat">
                    <a:noFill/>
                    <a:miter lim="400000"/>
                  </a:ln>
                  <a:effectLst/>
                </p:spPr>
                <p:txBody>
                  <a:bodyPr/>
                  <a:lstStyle/>
                  <a:p>
                    <a:r>
                      <a:rPr lang="en-ES">
                        <a:noFill/>
                      </a:rPr>
                      <a:t> </a:t>
                    </a:r>
                  </a:p>
                </p:txBody>
              </p:sp>
            </mc:Fallback>
          </mc:AlternateContent>
        </p:grpSp>
        <mc:AlternateContent xmlns:mc="http://schemas.openxmlformats.org/markup-compatibility/2006" xmlns:a14="http://schemas.microsoft.com/office/drawing/2010/main">
          <mc:Choice Requires="a14">
            <p:sp>
              <p:nvSpPr>
                <p:cNvPr id="32" name="Equation">
                  <a:extLst>
                    <a:ext uri="{FF2B5EF4-FFF2-40B4-BE49-F238E27FC236}">
                      <a16:creationId xmlns:a16="http://schemas.microsoft.com/office/drawing/2014/main" id="{3BF8432B-59F7-4042-A521-18E9CABEDF4B}"/>
                    </a:ext>
                  </a:extLst>
                </p:cNvPr>
                <p:cNvSpPr txBox="1"/>
                <p:nvPr/>
              </p:nvSpPr>
              <p:spPr>
                <a:xfrm>
                  <a:off x="5579776" y="8239865"/>
                  <a:ext cx="238670" cy="246221"/>
                </a:xfrm>
                <a:prstGeom prst="rect">
                  <a:avLst/>
                </a:prstGeom>
                <a:ln w="12700">
                  <a:miter lim="400000"/>
                </a:ln>
              </p:spPr>
              <p:txBody>
                <a:bodyPr wrap="squar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r>
                          <a:rPr sz="1600" i="1">
                            <a:solidFill>
                              <a:srgbClr val="000000"/>
                            </a:solidFill>
                            <a:latin typeface="Cambria Math" panose="02040503050406030204" pitchFamily="18" charset="0"/>
                          </a:rPr>
                          <m:t>𝑍𝑒</m:t>
                        </m:r>
                      </m:oMath>
                    </m:oMathPara>
                  </a14:m>
                  <a:endParaRPr sz="1600" dirty="0">
                    <a:latin typeface="Arial Rounded MT Bold" panose="020F0704030504030204" pitchFamily="34" charset="77"/>
                  </a:endParaRPr>
                </a:p>
              </p:txBody>
            </p:sp>
          </mc:Choice>
          <mc:Fallback xmlns="">
            <p:sp>
              <p:nvSpPr>
                <p:cNvPr id="32" name="Equation">
                  <a:extLst>
                    <a:ext uri="{FF2B5EF4-FFF2-40B4-BE49-F238E27FC236}">
                      <a16:creationId xmlns:a16="http://schemas.microsoft.com/office/drawing/2014/main" id="{3BF8432B-59F7-4042-A521-18E9CABEDF4B}"/>
                    </a:ext>
                  </a:extLst>
                </p:cNvPr>
                <p:cNvSpPr txBox="1">
                  <a:spLocks noRot="1" noChangeAspect="1" noMove="1" noResize="1" noEditPoints="1" noAdjustHandles="1" noChangeArrowheads="1" noChangeShapeType="1" noTextEdit="1"/>
                </p:cNvSpPr>
                <p:nvPr/>
              </p:nvSpPr>
              <p:spPr>
                <a:xfrm>
                  <a:off x="5579776" y="8239865"/>
                  <a:ext cx="238670" cy="246221"/>
                </a:xfrm>
                <a:prstGeom prst="rect">
                  <a:avLst/>
                </a:prstGeom>
                <a:blipFill>
                  <a:blip r:embed="rId12"/>
                  <a:stretch>
                    <a:fillRect l="-25000" r="-25000" b="-9524"/>
                  </a:stretch>
                </a:blipFill>
                <a:ln w="12700">
                  <a:miter lim="400000"/>
                </a:ln>
              </p:spPr>
              <p:txBody>
                <a:bodyPr/>
                <a:lstStyle/>
                <a:p>
                  <a:r>
                    <a:rPr lang="en-ES">
                      <a:noFill/>
                    </a:rPr>
                    <a:t> </a:t>
                  </a:r>
                </a:p>
              </p:txBody>
            </p:sp>
          </mc:Fallback>
        </mc:AlternateContent>
      </p:grpSp>
      <mc:AlternateContent xmlns:mc="http://schemas.openxmlformats.org/markup-compatibility/2006" xmlns:a14="http://schemas.microsoft.com/office/drawing/2010/main">
        <mc:Choice Requires="a14">
          <p:sp>
            <p:nvSpPr>
              <p:cNvPr id="33" name="Marcador de contenido 2">
                <a:extLst>
                  <a:ext uri="{FF2B5EF4-FFF2-40B4-BE49-F238E27FC236}">
                    <a16:creationId xmlns:a16="http://schemas.microsoft.com/office/drawing/2014/main" id="{47741C2B-844B-4D45-B6BC-BD6BD6DFDA37}"/>
                  </a:ext>
                </a:extLst>
              </p:cNvPr>
              <p:cNvSpPr>
                <a:spLocks noGrp="1"/>
              </p:cNvSpPr>
              <p:nvPr>
                <p:ph idx="1"/>
              </p:nvPr>
            </p:nvSpPr>
            <p:spPr>
              <a:xfrm>
                <a:off x="875420" y="1487489"/>
                <a:ext cx="5884969" cy="1797495"/>
              </a:xfrm>
            </p:spPr>
            <p:txBody>
              <a:bodyPr/>
              <a:lstStyle/>
              <a:p>
                <a:r>
                  <a:rPr lang="en-GB" sz="2000" dirty="0"/>
                  <a:t>Depending on the stellar environment (</a:t>
                </a:r>
                <a14:m>
                  <m:oMath xmlns:m="http://schemas.openxmlformats.org/officeDocument/2006/math">
                    <m:r>
                      <a:rPr lang="en-ES" sz="2000" i="1">
                        <a:latin typeface="Cambria Math" panose="02040503050406030204" pitchFamily="18" charset="0"/>
                        <a:ea typeface="Cambria Math" panose="02040503050406030204" pitchFamily="18" charset="0"/>
                      </a:rPr>
                      <m:t>𝝆</m:t>
                    </m:r>
                    <m:r>
                      <a:rPr lang="es-ES" sz="2000" b="0" i="1" smtClean="0">
                        <a:latin typeface="Cambria Math" panose="02040503050406030204" pitchFamily="18" charset="0"/>
                        <a:ea typeface="Cambria Math" panose="02040503050406030204" pitchFamily="18" charset="0"/>
                      </a:rPr>
                      <m:t>,</m:t>
                    </m:r>
                    <m:r>
                      <a:rPr lang="es-ES" sz="2000" b="0" i="1" smtClean="0">
                        <a:latin typeface="Cambria Math" panose="02040503050406030204" pitchFamily="18" charset="0"/>
                        <a:ea typeface="Cambria Math" panose="02040503050406030204" pitchFamily="18" charset="0"/>
                      </a:rPr>
                      <m:t>𝑇</m:t>
                    </m:r>
                  </m:oMath>
                </a14:m>
                <a:r>
                  <a:rPr lang="en-GB" sz="2000" dirty="0"/>
                  <a:t>) the relevant mechanism of axion production is different.</a:t>
                </a:r>
              </a:p>
              <a:p>
                <a:r>
                  <a:rPr lang="en-GB" sz="2000" dirty="0"/>
                  <a:t>Important. Different stars constraint different axion couplings</a:t>
                </a:r>
              </a:p>
              <a:p>
                <a:pPr marL="0" indent="0">
                  <a:buNone/>
                </a:pPr>
                <a:endParaRPr lang="en-GB" sz="2000" dirty="0">
                  <a:solidFill>
                    <a:schemeClr val="accent1"/>
                  </a:solidFill>
                </a:endParaRPr>
              </a:p>
            </p:txBody>
          </p:sp>
        </mc:Choice>
        <mc:Fallback xmlns="">
          <p:sp>
            <p:nvSpPr>
              <p:cNvPr id="33" name="Marcador de contenido 2">
                <a:extLst>
                  <a:ext uri="{FF2B5EF4-FFF2-40B4-BE49-F238E27FC236}">
                    <a16:creationId xmlns:a16="http://schemas.microsoft.com/office/drawing/2014/main" id="{47741C2B-844B-4D45-B6BC-BD6BD6DFDA37}"/>
                  </a:ext>
                </a:extLst>
              </p:cNvPr>
              <p:cNvSpPr>
                <a:spLocks noGrp="1" noRot="1" noChangeAspect="1" noMove="1" noResize="1" noEditPoints="1" noAdjustHandles="1" noChangeArrowheads="1" noChangeShapeType="1" noTextEdit="1"/>
              </p:cNvSpPr>
              <p:nvPr>
                <p:ph idx="1"/>
              </p:nvPr>
            </p:nvSpPr>
            <p:spPr>
              <a:xfrm>
                <a:off x="875420" y="1487489"/>
                <a:ext cx="5884969" cy="1797495"/>
              </a:xfrm>
              <a:blipFill>
                <a:blip r:embed="rId13"/>
                <a:stretch>
                  <a:fillRect l="-1078" t="-2113" r="-431"/>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5" name="Primakoff">
                <a:extLst>
                  <a:ext uri="{FF2B5EF4-FFF2-40B4-BE49-F238E27FC236}">
                    <a16:creationId xmlns:a16="http://schemas.microsoft.com/office/drawing/2014/main" id="{46AB9AB0-9050-B645-9B15-C14F090971EF}"/>
                  </a:ext>
                </a:extLst>
              </p:cNvPr>
              <p:cNvSpPr txBox="1"/>
              <p:nvPr/>
            </p:nvSpPr>
            <p:spPr>
              <a:xfrm>
                <a:off x="2775010" y="4035111"/>
                <a:ext cx="1376774" cy="53347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a:defRPr sz="2000"/>
                </a:lvl1pPr>
              </a:lstStyle>
              <a:p>
                <a:r>
                  <a:rPr lang="en-GB" sz="1400" dirty="0">
                    <a:latin typeface="Arial Rounded MT Bold" panose="020F0704030504030204" pitchFamily="34" charset="77"/>
                  </a:rPr>
                  <a:t>Compton</a:t>
                </a:r>
              </a:p>
              <a:p>
                <a:r>
                  <a:rPr lang="en-GB" sz="1400" dirty="0">
                    <a:solidFill>
                      <a:schemeClr val="accent1"/>
                    </a:solidFill>
                    <a:latin typeface="Arial Rounded MT Bold" panose="020F0704030504030204" pitchFamily="34" charset="77"/>
                  </a:rPr>
                  <a:t>Low </a:t>
                </a:r>
                <a14:m>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𝝆</m:t>
                    </m:r>
                  </m:oMath>
                </a14:m>
                <a:r>
                  <a:rPr lang="en-GB" sz="1400" dirty="0">
                    <a:solidFill>
                      <a:schemeClr val="accent1"/>
                    </a:solidFill>
                    <a:latin typeface="Arial Rounded MT Bold" panose="020F0704030504030204" pitchFamily="34" charset="77"/>
                  </a:rPr>
                  <a:t>, </a:t>
                </a:r>
                <a:r>
                  <a:rPr lang="en-GB" sz="1400" dirty="0" err="1">
                    <a:solidFill>
                      <a:schemeClr val="accent1"/>
                    </a:solidFill>
                    <a:latin typeface="Arial Rounded MT Bold" panose="020F0704030504030204" pitchFamily="34" charset="77"/>
                  </a:rPr>
                  <a:t>high</a:t>
                </a:r>
                <a:r>
                  <a:rPr lang="en-GB" sz="1400" dirty="0">
                    <a:solidFill>
                      <a:schemeClr val="accent1"/>
                    </a:solidFill>
                    <a:latin typeface="Arial Rounded MT Bold" panose="020F0704030504030204" pitchFamily="34" charset="77"/>
                  </a:rPr>
                  <a:t> </a:t>
                </a:r>
                <a14:m>
                  <m:oMath xmlns:m="http://schemas.openxmlformats.org/officeDocument/2006/math">
                    <m:r>
                      <a:rPr lang="en-GB" sz="1400" b="1" i="1" smtClean="0">
                        <a:solidFill>
                          <a:schemeClr val="accent1"/>
                        </a:solidFill>
                        <a:latin typeface="Cambria Math" panose="02040503050406030204" pitchFamily="18" charset="0"/>
                      </a:rPr>
                      <m:t>𝑻</m:t>
                    </m:r>
                  </m:oMath>
                </a14:m>
                <a:endParaRPr lang="en-GB" sz="1400" dirty="0">
                  <a:solidFill>
                    <a:schemeClr val="accent1"/>
                  </a:solidFill>
                  <a:latin typeface="Arial Rounded MT Bold" panose="020F0704030504030204" pitchFamily="34" charset="77"/>
                </a:endParaRPr>
              </a:p>
            </p:txBody>
          </p:sp>
        </mc:Choice>
        <mc:Fallback xmlns="">
          <p:sp>
            <p:nvSpPr>
              <p:cNvPr id="35" name="Primakoff">
                <a:extLst>
                  <a:ext uri="{FF2B5EF4-FFF2-40B4-BE49-F238E27FC236}">
                    <a16:creationId xmlns:a16="http://schemas.microsoft.com/office/drawing/2014/main" id="{46AB9AB0-9050-B645-9B15-C14F090971EF}"/>
                  </a:ext>
                </a:extLst>
              </p:cNvPr>
              <p:cNvSpPr txBox="1">
                <a:spLocks noRot="1" noChangeAspect="1" noMove="1" noResize="1" noEditPoints="1" noAdjustHandles="1" noChangeArrowheads="1" noChangeShapeType="1" noTextEdit="1"/>
              </p:cNvSpPr>
              <p:nvPr/>
            </p:nvSpPr>
            <p:spPr>
              <a:xfrm>
                <a:off x="2775010" y="4035111"/>
                <a:ext cx="1376774" cy="533479"/>
              </a:xfrm>
              <a:prstGeom prst="rect">
                <a:avLst/>
              </a:prstGeom>
              <a:blipFill>
                <a:blip r:embed="rId14"/>
                <a:stretch>
                  <a:fillRect l="-4587" b="-1162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6" name="Primakoff">
                <a:extLst>
                  <a:ext uri="{FF2B5EF4-FFF2-40B4-BE49-F238E27FC236}">
                    <a16:creationId xmlns:a16="http://schemas.microsoft.com/office/drawing/2014/main" id="{87592C87-1F7F-A147-A0A4-B13B5AB724A9}"/>
                  </a:ext>
                </a:extLst>
              </p:cNvPr>
              <p:cNvSpPr txBox="1"/>
              <p:nvPr/>
            </p:nvSpPr>
            <p:spPr>
              <a:xfrm>
                <a:off x="5223282" y="4035111"/>
                <a:ext cx="1510958" cy="533479"/>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square" lIns="50800" tIns="50800" rIns="50800" bIns="50800" anchor="ctr">
                <a:spAutoFit/>
              </a:bodyPr>
              <a:lstStyle>
                <a:lvl1pPr>
                  <a:defRPr sz="2000"/>
                </a:lvl1pPr>
              </a:lstStyle>
              <a:p>
                <a:r>
                  <a:rPr lang="en-GB" sz="1400" dirty="0">
                    <a:latin typeface="Arial Rounded MT Bold" panose="020F0704030504030204" pitchFamily="34" charset="77"/>
                  </a:rPr>
                  <a:t>Bremsstrahlung</a:t>
                </a:r>
              </a:p>
              <a:p>
                <a:r>
                  <a:rPr lang="en-GB" sz="1400" dirty="0">
                    <a:solidFill>
                      <a:schemeClr val="accent1"/>
                    </a:solidFill>
                    <a:latin typeface="Arial Rounded MT Bold" panose="020F0704030504030204" pitchFamily="34" charset="77"/>
                  </a:rPr>
                  <a:t>High </a:t>
                </a:r>
                <a14:m>
                  <m:oMath xmlns:m="http://schemas.openxmlformats.org/officeDocument/2006/math">
                    <m:r>
                      <a:rPr lang="en-GB" sz="1400" i="1" smtClean="0">
                        <a:solidFill>
                          <a:schemeClr val="accent1"/>
                        </a:solidFill>
                        <a:latin typeface="Cambria Math" panose="02040503050406030204" pitchFamily="18" charset="0"/>
                        <a:ea typeface="Cambria Math" panose="02040503050406030204" pitchFamily="18" charset="0"/>
                      </a:rPr>
                      <m:t>𝝆</m:t>
                    </m:r>
                  </m:oMath>
                </a14:m>
                <a:endParaRPr lang="en-GB" sz="1400" dirty="0">
                  <a:solidFill>
                    <a:schemeClr val="accent1"/>
                  </a:solidFill>
                  <a:latin typeface="Arial Rounded MT Bold" panose="020F0704030504030204" pitchFamily="34" charset="77"/>
                </a:endParaRPr>
              </a:p>
            </p:txBody>
          </p:sp>
        </mc:Choice>
        <mc:Fallback xmlns="">
          <p:sp>
            <p:nvSpPr>
              <p:cNvPr id="36" name="Primakoff">
                <a:extLst>
                  <a:ext uri="{FF2B5EF4-FFF2-40B4-BE49-F238E27FC236}">
                    <a16:creationId xmlns:a16="http://schemas.microsoft.com/office/drawing/2014/main" id="{87592C87-1F7F-A147-A0A4-B13B5AB724A9}"/>
                  </a:ext>
                </a:extLst>
              </p:cNvPr>
              <p:cNvSpPr txBox="1">
                <a:spLocks noRot="1" noChangeAspect="1" noMove="1" noResize="1" noEditPoints="1" noAdjustHandles="1" noChangeArrowheads="1" noChangeShapeType="1" noTextEdit="1"/>
              </p:cNvSpPr>
              <p:nvPr/>
            </p:nvSpPr>
            <p:spPr>
              <a:xfrm>
                <a:off x="5223282" y="4035111"/>
                <a:ext cx="1510958" cy="533479"/>
              </a:xfrm>
              <a:prstGeom prst="rect">
                <a:avLst/>
              </a:prstGeom>
              <a:blipFill>
                <a:blip r:embed="rId15"/>
                <a:stretch>
                  <a:fillRect l="-4167" r="-2500" b="-1162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spTree>
    <p:extLst>
      <p:ext uri="{BB962C8B-B14F-4D97-AF65-F5344CB8AC3E}">
        <p14:creationId xmlns:p14="http://schemas.microsoft.com/office/powerpoint/2010/main" val="34914651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a:t>
            </a:r>
            <a:r>
              <a:rPr lang="es-ES" dirty="0" err="1"/>
              <a:t>parameter</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54</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sp>
        <p:nvSpPr>
          <p:cNvPr id="12" name="Rectangle 11">
            <a:extLst>
              <a:ext uri="{FF2B5EF4-FFF2-40B4-BE49-F238E27FC236}">
                <a16:creationId xmlns:a16="http://schemas.microsoft.com/office/drawing/2014/main" id="{47629AB2-8D7D-2942-93FF-4B9F66A05084}"/>
              </a:ext>
            </a:extLst>
          </p:cNvPr>
          <p:cNvSpPr/>
          <p:nvPr/>
        </p:nvSpPr>
        <p:spPr>
          <a:xfrm>
            <a:off x="1239083" y="3065744"/>
            <a:ext cx="4720270" cy="869369"/>
          </a:xfrm>
          <a:custGeom>
            <a:avLst/>
            <a:gdLst>
              <a:gd name="connsiteX0" fmla="*/ 0 w 4720270"/>
              <a:gd name="connsiteY0" fmla="*/ 0 h 869369"/>
              <a:gd name="connsiteX1" fmla="*/ 637236 w 4720270"/>
              <a:gd name="connsiteY1" fmla="*/ 0 h 869369"/>
              <a:gd name="connsiteX2" fmla="*/ 1180068 w 4720270"/>
              <a:gd name="connsiteY2" fmla="*/ 0 h 869369"/>
              <a:gd name="connsiteX3" fmla="*/ 1817304 w 4720270"/>
              <a:gd name="connsiteY3" fmla="*/ 0 h 869369"/>
              <a:gd name="connsiteX4" fmla="*/ 2265730 w 4720270"/>
              <a:gd name="connsiteY4" fmla="*/ 0 h 869369"/>
              <a:gd name="connsiteX5" fmla="*/ 2761358 w 4720270"/>
              <a:gd name="connsiteY5" fmla="*/ 0 h 869369"/>
              <a:gd name="connsiteX6" fmla="*/ 3351392 w 4720270"/>
              <a:gd name="connsiteY6" fmla="*/ 0 h 869369"/>
              <a:gd name="connsiteX7" fmla="*/ 3894223 w 4720270"/>
              <a:gd name="connsiteY7" fmla="*/ 0 h 869369"/>
              <a:gd name="connsiteX8" fmla="*/ 4720270 w 4720270"/>
              <a:gd name="connsiteY8" fmla="*/ 0 h 869369"/>
              <a:gd name="connsiteX9" fmla="*/ 4720270 w 4720270"/>
              <a:gd name="connsiteY9" fmla="*/ 434685 h 869369"/>
              <a:gd name="connsiteX10" fmla="*/ 4720270 w 4720270"/>
              <a:gd name="connsiteY10" fmla="*/ 869369 h 869369"/>
              <a:gd name="connsiteX11" fmla="*/ 4130236 w 4720270"/>
              <a:gd name="connsiteY11" fmla="*/ 869369 h 869369"/>
              <a:gd name="connsiteX12" fmla="*/ 3587405 w 4720270"/>
              <a:gd name="connsiteY12" fmla="*/ 869369 h 869369"/>
              <a:gd name="connsiteX13" fmla="*/ 3044574 w 4720270"/>
              <a:gd name="connsiteY13" fmla="*/ 869369 h 869369"/>
              <a:gd name="connsiteX14" fmla="*/ 2454540 w 4720270"/>
              <a:gd name="connsiteY14" fmla="*/ 869369 h 869369"/>
              <a:gd name="connsiteX15" fmla="*/ 1911709 w 4720270"/>
              <a:gd name="connsiteY15" fmla="*/ 869369 h 869369"/>
              <a:gd name="connsiteX16" fmla="*/ 1274473 w 4720270"/>
              <a:gd name="connsiteY16" fmla="*/ 869369 h 869369"/>
              <a:gd name="connsiteX17" fmla="*/ 684439 w 4720270"/>
              <a:gd name="connsiteY17" fmla="*/ 869369 h 869369"/>
              <a:gd name="connsiteX18" fmla="*/ 0 w 4720270"/>
              <a:gd name="connsiteY18" fmla="*/ 869369 h 869369"/>
              <a:gd name="connsiteX19" fmla="*/ 0 w 4720270"/>
              <a:gd name="connsiteY19" fmla="*/ 417297 h 869369"/>
              <a:gd name="connsiteX20" fmla="*/ 0 w 4720270"/>
              <a:gd name="connsiteY20" fmla="*/ 0 h 869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0270" h="869369" extrusionOk="0">
                <a:moveTo>
                  <a:pt x="0" y="0"/>
                </a:moveTo>
                <a:cubicBezTo>
                  <a:pt x="165158" y="-26034"/>
                  <a:pt x="403510" y="23704"/>
                  <a:pt x="637236" y="0"/>
                </a:cubicBezTo>
                <a:cubicBezTo>
                  <a:pt x="870962" y="-23704"/>
                  <a:pt x="972395" y="59156"/>
                  <a:pt x="1180068" y="0"/>
                </a:cubicBezTo>
                <a:cubicBezTo>
                  <a:pt x="1387741" y="-59156"/>
                  <a:pt x="1555113" y="22067"/>
                  <a:pt x="1817304" y="0"/>
                </a:cubicBezTo>
                <a:cubicBezTo>
                  <a:pt x="2079495" y="-22067"/>
                  <a:pt x="2050104" y="31313"/>
                  <a:pt x="2265730" y="0"/>
                </a:cubicBezTo>
                <a:cubicBezTo>
                  <a:pt x="2481356" y="-31313"/>
                  <a:pt x="2545376" y="30494"/>
                  <a:pt x="2761358" y="0"/>
                </a:cubicBezTo>
                <a:cubicBezTo>
                  <a:pt x="2977340" y="-30494"/>
                  <a:pt x="3214010" y="38875"/>
                  <a:pt x="3351392" y="0"/>
                </a:cubicBezTo>
                <a:cubicBezTo>
                  <a:pt x="3488774" y="-38875"/>
                  <a:pt x="3640165" y="18550"/>
                  <a:pt x="3894223" y="0"/>
                </a:cubicBezTo>
                <a:cubicBezTo>
                  <a:pt x="4148281" y="-18550"/>
                  <a:pt x="4428969" y="21732"/>
                  <a:pt x="4720270" y="0"/>
                </a:cubicBezTo>
                <a:cubicBezTo>
                  <a:pt x="4720958" y="117694"/>
                  <a:pt x="4689203" y="302191"/>
                  <a:pt x="4720270" y="434685"/>
                </a:cubicBezTo>
                <a:cubicBezTo>
                  <a:pt x="4751337" y="567179"/>
                  <a:pt x="4674856" y="661259"/>
                  <a:pt x="4720270" y="869369"/>
                </a:cubicBezTo>
                <a:cubicBezTo>
                  <a:pt x="4487951" y="909037"/>
                  <a:pt x="4395827" y="858865"/>
                  <a:pt x="4130236" y="869369"/>
                </a:cubicBezTo>
                <a:cubicBezTo>
                  <a:pt x="3864645" y="879873"/>
                  <a:pt x="3818714" y="824360"/>
                  <a:pt x="3587405" y="869369"/>
                </a:cubicBezTo>
                <a:cubicBezTo>
                  <a:pt x="3356096" y="914378"/>
                  <a:pt x="3280143" y="833469"/>
                  <a:pt x="3044574" y="869369"/>
                </a:cubicBezTo>
                <a:cubicBezTo>
                  <a:pt x="2809005" y="905269"/>
                  <a:pt x="2632714" y="855867"/>
                  <a:pt x="2454540" y="869369"/>
                </a:cubicBezTo>
                <a:cubicBezTo>
                  <a:pt x="2276366" y="882871"/>
                  <a:pt x="2119397" y="835785"/>
                  <a:pt x="1911709" y="869369"/>
                </a:cubicBezTo>
                <a:cubicBezTo>
                  <a:pt x="1704021" y="902953"/>
                  <a:pt x="1500125" y="805846"/>
                  <a:pt x="1274473" y="869369"/>
                </a:cubicBezTo>
                <a:cubicBezTo>
                  <a:pt x="1048821" y="932892"/>
                  <a:pt x="811377" y="842167"/>
                  <a:pt x="684439" y="869369"/>
                </a:cubicBezTo>
                <a:cubicBezTo>
                  <a:pt x="557501" y="896571"/>
                  <a:pt x="221818" y="811026"/>
                  <a:pt x="0" y="869369"/>
                </a:cubicBezTo>
                <a:cubicBezTo>
                  <a:pt x="-15885" y="644257"/>
                  <a:pt x="11266" y="591199"/>
                  <a:pt x="0" y="417297"/>
                </a:cubicBezTo>
                <a:cubicBezTo>
                  <a:pt x="-11266" y="243395"/>
                  <a:pt x="33878" y="146671"/>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mc:AlternateContent xmlns:mc="http://schemas.openxmlformats.org/markup-compatibility/2006" xmlns:a14="http://schemas.microsoft.com/office/drawing/2010/main">
        <mc:Choice Requires="a14">
          <p:sp>
            <p:nvSpPr>
              <p:cNvPr id="13" name="Marcador de contenido 2">
                <a:extLst>
                  <a:ext uri="{FF2B5EF4-FFF2-40B4-BE49-F238E27FC236}">
                    <a16:creationId xmlns:a16="http://schemas.microsoft.com/office/drawing/2014/main" id="{8AB11607-4678-E541-998D-BE9681CFC0BA}"/>
                  </a:ext>
                </a:extLst>
              </p:cNvPr>
              <p:cNvSpPr>
                <a:spLocks noGrp="1"/>
              </p:cNvSpPr>
              <p:nvPr>
                <p:ph idx="1"/>
              </p:nvPr>
            </p:nvSpPr>
            <p:spPr>
              <a:xfrm>
                <a:off x="875420" y="1487489"/>
                <a:ext cx="5884969" cy="1797495"/>
              </a:xfrm>
            </p:spPr>
            <p:txBody>
              <a:bodyPr/>
              <a:lstStyle/>
              <a:p>
                <a:r>
                  <a:rPr lang="es-ES" sz="2000" dirty="0"/>
                  <a:t>Cooling </a:t>
                </a:r>
                <a:r>
                  <a:rPr lang="es-ES" sz="2000" dirty="0" err="1"/>
                  <a:t>mechanism</a:t>
                </a:r>
                <a:r>
                  <a:rPr lang="es-ES" sz="2000" dirty="0"/>
                  <a:t> in HB </a:t>
                </a:r>
                <a:r>
                  <a:rPr lang="es-ES" sz="2000" dirty="0" err="1"/>
                  <a:t>stars</a:t>
                </a:r>
                <a:r>
                  <a:rPr lang="es-ES" sz="2000" dirty="0"/>
                  <a:t> can be </a:t>
                </a:r>
                <a:r>
                  <a:rPr lang="es-ES" sz="2000" dirty="0" err="1"/>
                  <a:t>due</a:t>
                </a:r>
                <a:r>
                  <a:rPr lang="es-ES" sz="2000" dirty="0"/>
                  <a:t> to </a:t>
                </a:r>
                <a14:m>
                  <m:oMath xmlns:m="http://schemas.openxmlformats.org/officeDocument/2006/math">
                    <m:sSub>
                      <m:sSubPr>
                        <m:ctrlPr>
                          <a:rPr lang="es-ES" sz="2000" i="1" dirty="0" smtClean="0">
                            <a:latin typeface="Cambria Math" panose="02040503050406030204" pitchFamily="18" charset="0"/>
                          </a:rPr>
                        </m:ctrlPr>
                      </m:sSubPr>
                      <m:e>
                        <m:r>
                          <a:rPr lang="es-ES" sz="2000" b="0" i="1" dirty="0" smtClean="0">
                            <a:latin typeface="Cambria Math" panose="02040503050406030204" pitchFamily="18" charset="0"/>
                          </a:rPr>
                          <m:t>𝑔</m:t>
                        </m:r>
                      </m:e>
                      <m:sub>
                        <m:r>
                          <a:rPr lang="es-ES" sz="2000" b="0" i="1" dirty="0" smtClean="0">
                            <a:latin typeface="Cambria Math" panose="02040503050406030204" pitchFamily="18" charset="0"/>
                          </a:rPr>
                          <m:t>𝑎</m:t>
                        </m:r>
                        <m:r>
                          <a:rPr lang="es-ES" sz="2000" b="0" i="1" dirty="0" smtClean="0">
                            <a:latin typeface="Cambria Math" panose="02040503050406030204" pitchFamily="18" charset="0"/>
                            <a:ea typeface="Cambria Math" panose="02040503050406030204" pitchFamily="18" charset="0"/>
                          </a:rPr>
                          <m:t>𝛾</m:t>
                        </m:r>
                      </m:sub>
                    </m:sSub>
                  </m:oMath>
                </a14:m>
                <a:r>
                  <a:rPr lang="es-ES" sz="2000" dirty="0"/>
                  <a:t> </a:t>
                </a:r>
                <a:r>
                  <a:rPr lang="es-ES" sz="2000" dirty="0" err="1"/>
                  <a:t>or</a:t>
                </a:r>
                <a:r>
                  <a:rPr lang="es-ES" sz="2000" dirty="0"/>
                  <a:t> </a:t>
                </a:r>
                <a14:m>
                  <m:oMath xmlns:m="http://schemas.openxmlformats.org/officeDocument/2006/math">
                    <m:sSub>
                      <m:sSubPr>
                        <m:ctrlPr>
                          <a:rPr lang="es-ES" sz="2000" i="1" dirty="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m:t>
                        </m:r>
                        <m:r>
                          <a:rPr lang="es-ES" sz="2000" b="0" i="1" dirty="0" smtClean="0">
                            <a:latin typeface="Cambria Math" panose="02040503050406030204" pitchFamily="18" charset="0"/>
                          </a:rPr>
                          <m:t>𝑒</m:t>
                        </m:r>
                      </m:sub>
                    </m:sSub>
                  </m:oMath>
                </a14:m>
                <a:r>
                  <a:rPr lang="es-ES" sz="2000" dirty="0"/>
                  <a:t>. </a:t>
                </a:r>
                <a:r>
                  <a:rPr lang="es-ES" sz="2000" dirty="0" err="1"/>
                  <a:t>Assuming</a:t>
                </a:r>
                <a:r>
                  <a:rPr lang="es-ES" sz="2000" dirty="0"/>
                  <a:t> </a:t>
                </a:r>
                <a14:m>
                  <m:oMath xmlns:m="http://schemas.openxmlformats.org/officeDocument/2006/math">
                    <m:sSub>
                      <m:sSubPr>
                        <m:ctrlPr>
                          <a:rPr lang="es-ES" sz="2000" i="1" dirty="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m:t>
                        </m:r>
                        <m:r>
                          <a:rPr lang="es-ES" sz="2000" b="0" i="1" dirty="0" smtClean="0">
                            <a:latin typeface="Cambria Math" panose="02040503050406030204" pitchFamily="18" charset="0"/>
                          </a:rPr>
                          <m:t>𝑒</m:t>
                        </m:r>
                      </m:sub>
                    </m:sSub>
                  </m:oMath>
                </a14:m>
                <a:r>
                  <a:rPr lang="es-ES" sz="2000" dirty="0" err="1"/>
                  <a:t>negligible</a:t>
                </a:r>
                <a:r>
                  <a:rPr lang="es-ES" sz="2000" dirty="0"/>
                  <a:t>, </a:t>
                </a:r>
                <a:r>
                  <a:rPr lang="es-ES" sz="2000" dirty="0" err="1"/>
                  <a:t>one</a:t>
                </a:r>
                <a:r>
                  <a:rPr lang="es-ES" sz="2000" dirty="0"/>
                  <a:t> can </a:t>
                </a:r>
                <a:r>
                  <a:rPr lang="es-ES" sz="2000" dirty="0" err="1"/>
                  <a:t>extract</a:t>
                </a:r>
                <a:r>
                  <a:rPr lang="es-ES" sz="2000" dirty="0"/>
                  <a:t> a </a:t>
                </a:r>
                <a:r>
                  <a:rPr lang="es-ES" sz="2000" dirty="0" err="1"/>
                  <a:t>bound</a:t>
                </a:r>
                <a:r>
                  <a:rPr lang="es-ES" sz="2000" dirty="0"/>
                  <a:t> </a:t>
                </a:r>
                <a:r>
                  <a:rPr lang="es-ES" sz="2000" dirty="0" err="1"/>
                  <a:t>from</a:t>
                </a:r>
                <a:r>
                  <a:rPr lang="es-ES" sz="2000" dirty="0"/>
                  <a:t> </a:t>
                </a:r>
                <a:r>
                  <a:rPr lang="es-ES" sz="2000" dirty="0" err="1"/>
                  <a:t>the</a:t>
                </a:r>
                <a:r>
                  <a:rPr lang="es-ES" sz="2000" dirty="0"/>
                  <a:t> </a:t>
                </a:r>
                <a:r>
                  <a:rPr lang="es-ES" sz="2000" dirty="0" err="1"/>
                  <a:t>observation</a:t>
                </a:r>
                <a:r>
                  <a:rPr lang="es-ES" sz="2000" dirty="0"/>
                  <a:t> of R-</a:t>
                </a:r>
                <a:r>
                  <a:rPr lang="es-ES" sz="2000" dirty="0" err="1"/>
                  <a:t>parameter</a:t>
                </a:r>
                <a:r>
                  <a:rPr lang="es-ES" sz="2000" dirty="0"/>
                  <a:t>:</a:t>
                </a:r>
              </a:p>
              <a:p>
                <a:pPr marL="0" indent="0">
                  <a:buNone/>
                </a:pPr>
                <a:endParaRPr lang="es-ES" sz="2000" dirty="0"/>
              </a:p>
              <a:p>
                <a:endParaRPr lang="en-GB" sz="2000" dirty="0"/>
              </a:p>
              <a:p>
                <a:pPr marL="0" indent="0">
                  <a:buNone/>
                </a:pPr>
                <a:endParaRPr lang="en-GB" sz="2000" dirty="0">
                  <a:solidFill>
                    <a:schemeClr val="accent1"/>
                  </a:solidFill>
                </a:endParaRPr>
              </a:p>
            </p:txBody>
          </p:sp>
        </mc:Choice>
        <mc:Fallback xmlns="">
          <p:sp>
            <p:nvSpPr>
              <p:cNvPr id="13" name="Marcador de contenido 2">
                <a:extLst>
                  <a:ext uri="{FF2B5EF4-FFF2-40B4-BE49-F238E27FC236}">
                    <a16:creationId xmlns:a16="http://schemas.microsoft.com/office/drawing/2014/main" id="{8AB11607-4678-E541-998D-BE9681CFC0BA}"/>
                  </a:ext>
                </a:extLst>
              </p:cNvPr>
              <p:cNvSpPr>
                <a:spLocks noGrp="1" noRot="1" noChangeAspect="1" noMove="1" noResize="1" noEditPoints="1" noAdjustHandles="1" noChangeArrowheads="1" noChangeShapeType="1" noTextEdit="1"/>
              </p:cNvSpPr>
              <p:nvPr>
                <p:ph idx="1"/>
              </p:nvPr>
            </p:nvSpPr>
            <p:spPr>
              <a:xfrm>
                <a:off x="875420" y="1487489"/>
                <a:ext cx="5884969" cy="1797495"/>
              </a:xfrm>
              <a:blipFill>
                <a:blip r:embed="rId3"/>
                <a:stretch>
                  <a:fillRect l="-1078" t="-2113"/>
                </a:stretch>
              </a:blipFill>
            </p:spPr>
            <p:txBody>
              <a:bodyPr/>
              <a:lstStyle/>
              <a:p>
                <a:r>
                  <a:rPr lang="en-ES">
                    <a:noFill/>
                  </a:rPr>
                  <a:t> </a:t>
                </a:r>
              </a:p>
            </p:txBody>
          </p:sp>
        </mc:Fallback>
      </mc:AlternateContent>
      <p:pic>
        <p:nvPicPr>
          <p:cNvPr id="14" name="Picture 13">
            <a:extLst>
              <a:ext uri="{FF2B5EF4-FFF2-40B4-BE49-F238E27FC236}">
                <a16:creationId xmlns:a16="http://schemas.microsoft.com/office/drawing/2014/main" id="{7CF2E4CE-1107-2241-8085-ACBA42E0E58B}"/>
              </a:ext>
            </a:extLst>
          </p:cNvPr>
          <p:cNvPicPr>
            <a:picLocks noChangeAspect="1"/>
          </p:cNvPicPr>
          <p:nvPr/>
        </p:nvPicPr>
        <p:blipFill>
          <a:blip r:embed="rId4"/>
          <a:stretch>
            <a:fillRect/>
          </a:stretch>
        </p:blipFill>
        <p:spPr>
          <a:xfrm>
            <a:off x="6872307" y="1790321"/>
            <a:ext cx="4721097" cy="3590188"/>
          </a:xfrm>
          <a:prstGeom prst="rect">
            <a:avLst/>
          </a:prstGeom>
        </p:spPr>
      </p:pic>
      <p:pic>
        <p:nvPicPr>
          <p:cNvPr id="15" name="Picture 14">
            <a:extLst>
              <a:ext uri="{FF2B5EF4-FFF2-40B4-BE49-F238E27FC236}">
                <a16:creationId xmlns:a16="http://schemas.microsoft.com/office/drawing/2014/main" id="{1B178CB4-3F64-564F-8440-6756465AB383}"/>
              </a:ext>
            </a:extLst>
          </p:cNvPr>
          <p:cNvPicPr>
            <a:picLocks noChangeAspect="1"/>
          </p:cNvPicPr>
          <p:nvPr/>
        </p:nvPicPr>
        <p:blipFill rotWithShape="1">
          <a:blip r:embed="rId5"/>
          <a:srcRect l="3436" r="4529"/>
          <a:stretch/>
        </p:blipFill>
        <p:spPr>
          <a:xfrm>
            <a:off x="1350841" y="3166160"/>
            <a:ext cx="4576254" cy="681518"/>
          </a:xfrm>
          <a:prstGeom prst="rect">
            <a:avLst/>
          </a:prstGeom>
        </p:spPr>
      </p:pic>
      <p:pic>
        <p:nvPicPr>
          <p:cNvPr id="16" name="Picture 15">
            <a:extLst>
              <a:ext uri="{FF2B5EF4-FFF2-40B4-BE49-F238E27FC236}">
                <a16:creationId xmlns:a16="http://schemas.microsoft.com/office/drawing/2014/main" id="{F82F3C41-2143-A24B-A9C4-2D4FB09288F0}"/>
              </a:ext>
            </a:extLst>
          </p:cNvPr>
          <p:cNvPicPr>
            <a:picLocks noChangeAspect="1"/>
          </p:cNvPicPr>
          <p:nvPr/>
        </p:nvPicPr>
        <p:blipFill>
          <a:blip r:embed="rId6"/>
          <a:stretch>
            <a:fillRect/>
          </a:stretch>
        </p:blipFill>
        <p:spPr>
          <a:xfrm>
            <a:off x="1055440" y="4525460"/>
            <a:ext cx="5337811" cy="607865"/>
          </a:xfrm>
          <a:prstGeom prst="rect">
            <a:avLst/>
          </a:prstGeom>
        </p:spPr>
      </p:pic>
      <p:pic>
        <p:nvPicPr>
          <p:cNvPr id="17" name="Picture 16">
            <a:extLst>
              <a:ext uri="{FF2B5EF4-FFF2-40B4-BE49-F238E27FC236}">
                <a16:creationId xmlns:a16="http://schemas.microsoft.com/office/drawing/2014/main" id="{B2CF4C7F-EBDA-9C45-A96B-A987630C5B78}"/>
              </a:ext>
            </a:extLst>
          </p:cNvPr>
          <p:cNvPicPr>
            <a:picLocks noChangeAspect="1"/>
          </p:cNvPicPr>
          <p:nvPr/>
        </p:nvPicPr>
        <p:blipFill>
          <a:blip r:embed="rId7"/>
          <a:stretch>
            <a:fillRect/>
          </a:stretch>
        </p:blipFill>
        <p:spPr>
          <a:xfrm>
            <a:off x="7484777" y="1421027"/>
            <a:ext cx="3474147" cy="408723"/>
          </a:xfrm>
          <a:prstGeom prst="rect">
            <a:avLst/>
          </a:prstGeom>
        </p:spPr>
      </p:pic>
      <p:sp>
        <p:nvSpPr>
          <p:cNvPr id="18" name="Rectangle 17">
            <a:extLst>
              <a:ext uri="{FF2B5EF4-FFF2-40B4-BE49-F238E27FC236}">
                <a16:creationId xmlns:a16="http://schemas.microsoft.com/office/drawing/2014/main" id="{D7DB2CAE-B0D7-2C47-A04C-60968D04031C}"/>
              </a:ext>
            </a:extLst>
          </p:cNvPr>
          <p:cNvSpPr/>
          <p:nvPr/>
        </p:nvSpPr>
        <p:spPr>
          <a:xfrm>
            <a:off x="8402384" y="5314432"/>
            <a:ext cx="2245808" cy="338554"/>
          </a:xfrm>
          <a:prstGeom prst="rect">
            <a:avLst/>
          </a:prstGeom>
        </p:spPr>
        <p:txBody>
          <a:bodyPr wrap="none">
            <a:spAutoFit/>
          </a:bodyPr>
          <a:lstStyle/>
          <a:p>
            <a:r>
              <a:rPr lang="en-GB" sz="1600" dirty="0">
                <a:solidFill>
                  <a:srgbClr val="00B050"/>
                </a:solidFill>
                <a:latin typeface="Arial Rounded MT Bold" panose="020F0704030504030204" pitchFamily="34" charset="77"/>
              </a:rPr>
              <a:t>helium mass fraction</a:t>
            </a:r>
            <a:endParaRPr lang="en-ES" sz="1600" dirty="0">
              <a:solidFill>
                <a:srgbClr val="00B050"/>
              </a:solidFill>
              <a:latin typeface="Arial Rounded MT Bold" panose="020F0704030504030204" pitchFamily="34" charset="77"/>
            </a:endParaRPr>
          </a:p>
        </p:txBody>
      </p:sp>
      <p:sp>
        <p:nvSpPr>
          <p:cNvPr id="19" name="HB">
            <a:extLst>
              <a:ext uri="{FF2B5EF4-FFF2-40B4-BE49-F238E27FC236}">
                <a16:creationId xmlns:a16="http://schemas.microsoft.com/office/drawing/2014/main" id="{C912479D-5986-674A-8BFE-2B93FEAA6836}"/>
              </a:ext>
            </a:extLst>
          </p:cNvPr>
          <p:cNvSpPr txBox="1"/>
          <p:nvPr/>
        </p:nvSpPr>
        <p:spPr>
          <a:xfrm>
            <a:off x="5283214" y="4030494"/>
            <a:ext cx="2027671"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solidFill>
                  <a:srgbClr val="FF2600"/>
                </a:solidFill>
              </a:defRPr>
            </a:lvl1pPr>
          </a:lstStyle>
          <a:p>
            <a:r>
              <a:rPr sz="1400" b="0" dirty="0">
                <a:latin typeface="Arial Rounded MT Bold" panose="020F0704030504030204" pitchFamily="34" charset="77"/>
              </a:rPr>
              <a:t>HB</a:t>
            </a:r>
            <a:r>
              <a:rPr lang="es-ES" sz="1400" b="0" dirty="0">
                <a:latin typeface="Arial Rounded MT Bold" panose="020F0704030504030204" pitchFamily="34" charset="77"/>
              </a:rPr>
              <a:t> </a:t>
            </a:r>
            <a:r>
              <a:rPr lang="es-ES" sz="1400" b="0" dirty="0" err="1">
                <a:latin typeface="Arial Rounded MT Bold" panose="020F0704030504030204" pitchFamily="34" charset="77"/>
              </a:rPr>
              <a:t>bound</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sp>
        <p:nvSpPr>
          <p:cNvPr id="20" name="HB">
            <a:extLst>
              <a:ext uri="{FF2B5EF4-FFF2-40B4-BE49-F238E27FC236}">
                <a16:creationId xmlns:a16="http://schemas.microsoft.com/office/drawing/2014/main" id="{69C82D5A-8545-D94C-9A84-8D7229956E91}"/>
              </a:ext>
            </a:extLst>
          </p:cNvPr>
          <p:cNvSpPr txBox="1"/>
          <p:nvPr/>
        </p:nvSpPr>
        <p:spPr>
          <a:xfrm>
            <a:off x="5368592" y="4933433"/>
            <a:ext cx="128776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900">
                <a:solidFill>
                  <a:srgbClr val="FF2600"/>
                </a:solidFill>
              </a:defRPr>
            </a:lvl1pPr>
          </a:lstStyle>
          <a:p>
            <a:r>
              <a:rPr sz="1400" b="0" dirty="0">
                <a:latin typeface="Arial Rounded MT Bold" panose="020F0704030504030204" pitchFamily="34" charset="77"/>
              </a:rPr>
              <a:t>HB</a:t>
            </a:r>
            <a:r>
              <a:rPr lang="es-ES" sz="1400" b="0" dirty="0">
                <a:latin typeface="Arial Rounded MT Bold" panose="020F0704030504030204" pitchFamily="34" charset="77"/>
              </a:rPr>
              <a:t> </a:t>
            </a:r>
            <a:r>
              <a:rPr lang="es-ES" sz="1400" b="0" dirty="0" err="1">
                <a:latin typeface="Arial Rounded MT Bold" panose="020F0704030504030204" pitchFamily="34" charset="77"/>
              </a:rPr>
              <a:t>hint</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sp>
        <p:nvSpPr>
          <p:cNvPr id="21" name="Rectangle 20">
            <a:extLst>
              <a:ext uri="{FF2B5EF4-FFF2-40B4-BE49-F238E27FC236}">
                <a16:creationId xmlns:a16="http://schemas.microsoft.com/office/drawing/2014/main" id="{74E662C3-2BEE-B844-9F1E-8F8D9E916A70}"/>
              </a:ext>
            </a:extLst>
          </p:cNvPr>
          <p:cNvSpPr/>
          <p:nvPr/>
        </p:nvSpPr>
        <p:spPr>
          <a:xfrm>
            <a:off x="9136440" y="2465472"/>
            <a:ext cx="2047120" cy="523220"/>
          </a:xfrm>
          <a:prstGeom prst="rect">
            <a:avLst/>
          </a:prstGeom>
        </p:spPr>
        <p:txBody>
          <a:bodyPr wrap="square">
            <a:spAutoFit/>
          </a:bodyPr>
          <a:lstStyle/>
          <a:p>
            <a:pPr algn="ctr"/>
            <a:r>
              <a:rPr lang="en-GB" sz="1400" dirty="0">
                <a:solidFill>
                  <a:srgbClr val="0070C0"/>
                </a:solidFill>
                <a:latin typeface="Arial Rounded MT Bold" panose="020F0704030504030204" pitchFamily="34" charset="77"/>
              </a:rPr>
              <a:t>Preference for non-zero coupling</a:t>
            </a:r>
            <a:endParaRPr lang="en-ES" sz="1400" dirty="0">
              <a:solidFill>
                <a:srgbClr val="0070C0"/>
              </a:solidFill>
              <a:latin typeface="Arial Rounded MT Bold" panose="020F0704030504030204" pitchFamily="34" charset="77"/>
            </a:endParaRPr>
          </a:p>
        </p:txBody>
      </p:sp>
      <p:pic>
        <p:nvPicPr>
          <p:cNvPr id="22" name="Graphic 21" descr="Line arrow Clockwise curve">
            <a:extLst>
              <a:ext uri="{FF2B5EF4-FFF2-40B4-BE49-F238E27FC236}">
                <a16:creationId xmlns:a16="http://schemas.microsoft.com/office/drawing/2014/main" id="{29DC1E6F-95B9-6D46-964E-F6AE250191A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rot="3277280">
            <a:off x="9078699" y="2915354"/>
            <a:ext cx="577616" cy="644466"/>
          </a:xfrm>
          <a:prstGeom prst="rect">
            <a:avLst/>
          </a:prstGeom>
        </p:spPr>
      </p:pic>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52E60E22-0973-986C-7384-6C4022C126FB}"/>
                  </a:ext>
                </a:extLst>
              </p:cNvPr>
              <p:cNvSpPr txBox="1">
                <a:spLocks/>
              </p:cNvSpPr>
              <p:nvPr/>
            </p:nvSpPr>
            <p:spPr bwMode="auto">
              <a:xfrm>
                <a:off x="813405" y="5380509"/>
                <a:ext cx="6643767" cy="17974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ES" sz="2000" dirty="0"/>
                  <a:t>More </a:t>
                </a:r>
                <a:r>
                  <a:rPr lang="es-ES" sz="2000" dirty="0" err="1"/>
                  <a:t>recently</a:t>
                </a:r>
                <a:r>
                  <a:rPr lang="es-ES" sz="2000" dirty="0"/>
                  <a:t>, R2 </a:t>
                </a:r>
                <a:r>
                  <a:rPr lang="es-ES" sz="2000" dirty="0" err="1"/>
                  <a:t>parameter</a:t>
                </a:r>
                <a:r>
                  <a:rPr lang="es-ES" sz="2000" dirty="0"/>
                  <a:t> (</a:t>
                </a:r>
                <a:r>
                  <a:rPr lang="es-ES" sz="2000" dirty="0" err="1"/>
                  <a:t>sistematics</a:t>
                </a:r>
                <a:r>
                  <a:rPr lang="es-ES" sz="2000" dirty="0"/>
                  <a:t>?): </a:t>
                </a:r>
              </a:p>
              <a:p>
                <a:pPr marL="0" indent="0">
                  <a:buNone/>
                </a:pPr>
                <a14:m>
                  <m:oMathPara xmlns:m="http://schemas.openxmlformats.org/officeDocument/2006/math">
                    <m:oMathParaPr>
                      <m:jc m:val="centerGroup"/>
                    </m:oMathParaPr>
                    <m:oMath xmlns:m="http://schemas.openxmlformats.org/officeDocument/2006/math">
                      <m:sSub>
                        <m:sSubPr>
                          <m:ctrlPr>
                            <a:rPr lang="es-ES" sz="2000" i="1" smtClean="0">
                              <a:latin typeface="Cambria Math" panose="02040503050406030204" pitchFamily="18" charset="0"/>
                            </a:rPr>
                          </m:ctrlPr>
                        </m:sSubPr>
                        <m:e>
                          <m:r>
                            <a:rPr lang="es-ES" sz="2000" b="0" i="1" smtClean="0">
                              <a:latin typeface="Cambria Math" panose="02040503050406030204" pitchFamily="18" charset="0"/>
                            </a:rPr>
                            <m:t>𝑔</m:t>
                          </m:r>
                        </m:e>
                        <m:sub>
                          <m:r>
                            <a:rPr lang="es-ES" sz="2000" b="0" i="1" smtClean="0">
                              <a:latin typeface="Cambria Math" panose="02040503050406030204" pitchFamily="18" charset="0"/>
                            </a:rPr>
                            <m:t>𝑎</m:t>
                          </m:r>
                          <m:r>
                            <a:rPr lang="es-ES" sz="2000" b="0" i="1" smtClean="0">
                              <a:latin typeface="Cambria Math" panose="02040503050406030204" pitchFamily="18" charset="0"/>
                              <a:ea typeface="Cambria Math" panose="02040503050406030204" pitchFamily="18" charset="0"/>
                            </a:rPr>
                            <m:t>𝛾</m:t>
                          </m:r>
                        </m:sub>
                      </m:sSub>
                      <m:r>
                        <a:rPr lang="es-ES" sz="2000" b="0" i="1" smtClean="0">
                          <a:latin typeface="Cambria Math" panose="02040503050406030204" pitchFamily="18" charset="0"/>
                        </a:rPr>
                        <m:t>&lt;0.47</m:t>
                      </m:r>
                      <m:r>
                        <a:rPr lang="es-ES" sz="2000" b="0" i="1" smtClean="0">
                          <a:latin typeface="Cambria Math" panose="02040503050406030204" pitchFamily="18" charset="0"/>
                          <a:ea typeface="Cambria Math" panose="02040503050406030204" pitchFamily="18" charset="0"/>
                        </a:rPr>
                        <m:t>×</m:t>
                      </m:r>
                      <m:sSup>
                        <m:sSupPr>
                          <m:ctrlPr>
                            <a:rPr lang="es-ES" sz="2000" b="0" i="1" smtClean="0">
                              <a:latin typeface="Cambria Math" panose="02040503050406030204" pitchFamily="18" charset="0"/>
                              <a:ea typeface="Cambria Math" panose="02040503050406030204" pitchFamily="18" charset="0"/>
                            </a:rPr>
                          </m:ctrlPr>
                        </m:sSupPr>
                        <m:e>
                          <m:r>
                            <a:rPr lang="es-ES" sz="2000" b="0" i="1" smtClean="0">
                              <a:latin typeface="Cambria Math" panose="02040503050406030204" pitchFamily="18" charset="0"/>
                              <a:ea typeface="Cambria Math" panose="02040503050406030204" pitchFamily="18" charset="0"/>
                            </a:rPr>
                            <m:t>10</m:t>
                          </m:r>
                        </m:e>
                        <m:sup>
                          <m:r>
                            <a:rPr lang="es-ES" sz="2000" b="0" i="1" smtClean="0">
                              <a:latin typeface="Cambria Math" panose="02040503050406030204" pitchFamily="18" charset="0"/>
                              <a:ea typeface="Cambria Math" panose="02040503050406030204" pitchFamily="18" charset="0"/>
                            </a:rPr>
                            <m:t>−10</m:t>
                          </m:r>
                        </m:sup>
                      </m:sSup>
                      <m:r>
                        <a:rPr lang="es-ES" sz="2000" b="0" i="1" smtClean="0">
                          <a:latin typeface="Cambria Math" panose="02040503050406030204" pitchFamily="18" charset="0"/>
                          <a:ea typeface="Cambria Math" panose="02040503050406030204" pitchFamily="18" charset="0"/>
                        </a:rPr>
                        <m:t> </m:t>
                      </m:r>
                      <m:sSup>
                        <m:sSupPr>
                          <m:ctrlPr>
                            <a:rPr lang="es-ES" sz="2000" b="0" i="1" smtClean="0">
                              <a:latin typeface="Cambria Math" panose="02040503050406030204" pitchFamily="18" charset="0"/>
                              <a:ea typeface="Cambria Math" panose="02040503050406030204" pitchFamily="18" charset="0"/>
                            </a:rPr>
                          </m:ctrlPr>
                        </m:sSupPr>
                        <m:e>
                          <m:r>
                            <m:rPr>
                              <m:nor/>
                            </m:rPr>
                            <a:rPr lang="es-ES" sz="2000" i="0">
                              <a:latin typeface="Cambria Math" panose="02040503050406030204" pitchFamily="18" charset="0"/>
                              <a:ea typeface="Cambria Math" panose="02040503050406030204" pitchFamily="18" charset="0"/>
                            </a:rPr>
                            <m:t>GeV</m:t>
                          </m:r>
                        </m:e>
                        <m:sup>
                          <m:r>
                            <a:rPr lang="es-ES" sz="2000" b="0" i="1" smtClean="0">
                              <a:latin typeface="Cambria Math" panose="02040503050406030204" pitchFamily="18" charset="0"/>
                              <a:ea typeface="Cambria Math" panose="02040503050406030204" pitchFamily="18" charset="0"/>
                            </a:rPr>
                            <m:t>−1</m:t>
                          </m:r>
                        </m:sup>
                      </m:sSup>
                    </m:oMath>
                  </m:oMathPara>
                </a14:m>
                <a:endParaRPr lang="es-ES" sz="2000" dirty="0"/>
              </a:p>
              <a:p>
                <a:pPr marL="0" indent="0" algn="ctr">
                  <a:buFont typeface="Arial" pitchFamily="34" charset="0"/>
                  <a:buNone/>
                </a:pPr>
                <a:r>
                  <a:rPr lang="es-ES" sz="1400" dirty="0">
                    <a:solidFill>
                      <a:srgbClr val="0070C0"/>
                    </a:solidFill>
                  </a:rPr>
                  <a:t>2207.03102</a:t>
                </a:r>
              </a:p>
              <a:p>
                <a:endParaRPr lang="en-GB" sz="2000" dirty="0"/>
              </a:p>
              <a:p>
                <a:pPr marL="0" indent="0">
                  <a:buFont typeface="Arial" pitchFamily="34" charset="0"/>
                  <a:buNone/>
                </a:pPr>
                <a:endParaRPr lang="en-GB" sz="2000" dirty="0">
                  <a:solidFill>
                    <a:schemeClr val="accent1"/>
                  </a:solidFill>
                </a:endParaRPr>
              </a:p>
            </p:txBody>
          </p:sp>
        </mc:Choice>
        <mc:Fallback xmlns="">
          <p:sp>
            <p:nvSpPr>
              <p:cNvPr id="3" name="Marcador de contenido 2">
                <a:extLst>
                  <a:ext uri="{FF2B5EF4-FFF2-40B4-BE49-F238E27FC236}">
                    <a16:creationId xmlns:a16="http://schemas.microsoft.com/office/drawing/2014/main" id="{52E60E22-0973-986C-7384-6C4022C126FB}"/>
                  </a:ext>
                </a:extLst>
              </p:cNvPr>
              <p:cNvSpPr txBox="1">
                <a:spLocks noRot="1" noChangeAspect="1" noMove="1" noResize="1" noEditPoints="1" noAdjustHandles="1" noChangeArrowheads="1" noChangeShapeType="1" noTextEdit="1"/>
              </p:cNvSpPr>
              <p:nvPr/>
            </p:nvSpPr>
            <p:spPr bwMode="auto">
              <a:xfrm>
                <a:off x="813405" y="5380509"/>
                <a:ext cx="6643767" cy="1797495"/>
              </a:xfrm>
              <a:prstGeom prst="rect">
                <a:avLst/>
              </a:prstGeom>
              <a:blipFill>
                <a:blip r:embed="rId10"/>
                <a:stretch>
                  <a:fillRect l="-571" t="-2113"/>
                </a:stretch>
              </a:blipFill>
              <a:ln w="9525">
                <a:noFill/>
                <a:miter lim="800000"/>
                <a:headEnd/>
                <a:tailEnd/>
              </a:ln>
            </p:spPr>
            <p:txBody>
              <a:bodyPr/>
              <a:lstStyle/>
              <a:p>
                <a:r>
                  <a:rPr lang="en-ES">
                    <a:noFill/>
                  </a:rPr>
                  <a:t> </a:t>
                </a:r>
              </a:p>
            </p:txBody>
          </p:sp>
        </mc:Fallback>
      </mc:AlternateContent>
    </p:spTree>
    <p:extLst>
      <p:ext uri="{BB962C8B-B14F-4D97-AF65-F5344CB8AC3E}">
        <p14:creationId xmlns:p14="http://schemas.microsoft.com/office/powerpoint/2010/main" val="19823178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14:m>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𝑔</m:t>
                        </m:r>
                      </m:e>
                      <m:sub>
                        <m:r>
                          <a:rPr lang="es-ES" b="0" i="1" smtClean="0">
                            <a:latin typeface="Cambria Math" panose="02040503050406030204" pitchFamily="18" charset="0"/>
                          </a:rPr>
                          <m:t>𝑎</m:t>
                        </m:r>
                        <m:r>
                          <a:rPr lang="es-ES" b="0" i="1" smtClean="0">
                            <a:latin typeface="Cambria Math" panose="02040503050406030204" pitchFamily="18" charset="0"/>
                            <a:ea typeface="Cambria Math" panose="02040503050406030204" pitchFamily="18" charset="0"/>
                          </a:rPr>
                          <m:t>𝛾</m:t>
                        </m:r>
                      </m:sub>
                    </m:sSub>
                    <m:r>
                      <a:rPr lang="es-ES" b="0" i="1" smtClean="0">
                        <a:latin typeface="Cambria Math" panose="02040503050406030204" pitchFamily="18" charset="0"/>
                      </a:rPr>
                      <m:t> </m:t>
                    </m:r>
                  </m:oMath>
                </a14:m>
                <a:r>
                  <a:rPr lang="es-ES" dirty="0" err="1"/>
                  <a:t>coupling</a:t>
                </a:r>
                <a:r>
                  <a:rPr lang="es-ES" dirty="0"/>
                  <a:t> – astro </a:t>
                </a:r>
                <a:r>
                  <a:rPr lang="es-ES" dirty="0" err="1"/>
                  <a:t>summary</a:t>
                </a:r>
                <a:endParaRPr lang="en-US" sz="5400"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2"/>
                <a:stretch>
                  <a:fillRect b="-4396"/>
                </a:stretch>
              </a:blipFill>
            </p:spPr>
            <p:txBody>
              <a:bodyPr/>
              <a:lstStyle/>
              <a:p>
                <a:r>
                  <a:rPr lang="es-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55</a:t>
            </a:fld>
            <a:endParaRPr lang="es-ES"/>
          </a:p>
        </p:txBody>
      </p:sp>
      <p:pic>
        <p:nvPicPr>
          <p:cNvPr id="9" name="Imagen 8"/>
          <p:cNvPicPr>
            <a:picLocks noChangeAspect="1"/>
          </p:cNvPicPr>
          <p:nvPr/>
        </p:nvPicPr>
        <p:blipFill rotWithShape="1">
          <a:blip r:embed="rId3"/>
          <a:srcRect l="31814" t="163659" r="-31814" b="-69294"/>
          <a:stretch/>
        </p:blipFill>
        <p:spPr>
          <a:xfrm>
            <a:off x="1891394" y="5867177"/>
            <a:ext cx="8309909" cy="352066"/>
          </a:xfrm>
          <a:prstGeom prst="rect">
            <a:avLst/>
          </a:prstGeom>
        </p:spPr>
      </p:pic>
      <p:pic>
        <p:nvPicPr>
          <p:cNvPr id="7" name="Line Line" descr="Line Line">
            <a:extLst>
              <a:ext uri="{FF2B5EF4-FFF2-40B4-BE49-F238E27FC236}">
                <a16:creationId xmlns:a16="http://schemas.microsoft.com/office/drawing/2014/main" id="{602C8270-FC3E-8A42-9D22-9D96FCBEDCE1}"/>
              </a:ext>
            </a:extLst>
          </p:cNvPr>
          <p:cNvPicPr>
            <a:picLocks/>
          </p:cNvPicPr>
          <p:nvPr/>
        </p:nvPicPr>
        <p:blipFill>
          <a:blip r:embed="rId4"/>
          <a:stretch>
            <a:fillRect/>
          </a:stretch>
        </p:blipFill>
        <p:spPr>
          <a:xfrm>
            <a:off x="1825352" y="2918241"/>
            <a:ext cx="1796382" cy="127001"/>
          </a:xfrm>
          <a:prstGeom prst="rect">
            <a:avLst/>
          </a:prstGeom>
        </p:spPr>
      </p:pic>
      <mc:AlternateContent xmlns:mc="http://schemas.openxmlformats.org/markup-compatibility/2006" xmlns:a14="http://schemas.microsoft.com/office/drawing/2010/main">
        <mc:Choice Requires="a14">
          <p:sp>
            <p:nvSpPr>
              <p:cNvPr id="8" name="Equation">
                <a:extLst>
                  <a:ext uri="{FF2B5EF4-FFF2-40B4-BE49-F238E27FC236}">
                    <a16:creationId xmlns:a16="http://schemas.microsoft.com/office/drawing/2014/main" id="{5E4B102C-5162-5145-B84D-47387045F776}"/>
                  </a:ext>
                </a:extLst>
              </p:cNvPr>
              <p:cNvSpPr txBox="1"/>
              <p:nvPr/>
            </p:nvSpPr>
            <p:spPr>
              <a:xfrm>
                <a:off x="9336360" y="6165304"/>
                <a:ext cx="1603901" cy="338491"/>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sz="2000" b="0" i="1">
                              <a:solidFill>
                                <a:srgbClr val="000000"/>
                              </a:solidFill>
                              <a:latin typeface="Cambria Math" panose="02040503050406030204" pitchFamily="18" charset="0"/>
                            </a:rPr>
                          </m:ctrlPr>
                        </m:sSubPr>
                        <m:e>
                          <m:r>
                            <a:rPr sz="2000" b="0" i="1">
                              <a:solidFill>
                                <a:srgbClr val="000000"/>
                              </a:solidFill>
                              <a:latin typeface="Cambria Math" panose="02040503050406030204" pitchFamily="18" charset="0"/>
                            </a:rPr>
                            <m:t>𝑔</m:t>
                          </m:r>
                        </m:e>
                        <m:sub>
                          <m:r>
                            <a:rPr sz="2000" b="0" i="1">
                              <a:solidFill>
                                <a:srgbClr val="000000"/>
                              </a:solidFill>
                              <a:latin typeface="Cambria Math" panose="02040503050406030204" pitchFamily="18" charset="0"/>
                            </a:rPr>
                            <m:t>𝑎</m:t>
                          </m:r>
                          <m:r>
                            <a:rPr sz="2000" b="0" i="1">
                              <a:solidFill>
                                <a:srgbClr val="000000"/>
                              </a:solidFill>
                              <a:latin typeface="Cambria Math" panose="02040503050406030204" pitchFamily="18" charset="0"/>
                            </a:rPr>
                            <m:t>𝛾</m:t>
                          </m:r>
                        </m:sub>
                      </m:sSub>
                      <m:r>
                        <a:rPr sz="2000" b="0" i="1">
                          <a:solidFill>
                            <a:srgbClr val="000000"/>
                          </a:solidFill>
                          <a:latin typeface="Cambria Math" panose="02040503050406030204" pitchFamily="18" charset="0"/>
                        </a:rPr>
                        <m:t>×</m:t>
                      </m:r>
                      <m:sSup>
                        <m:sSupPr>
                          <m:ctrlPr>
                            <a:rPr sz="2000" b="0" i="1">
                              <a:solidFill>
                                <a:srgbClr val="000000"/>
                              </a:solidFill>
                              <a:latin typeface="Cambria Math" panose="02040503050406030204" pitchFamily="18" charset="0"/>
                            </a:rPr>
                          </m:ctrlPr>
                        </m:sSupPr>
                        <m:e>
                          <m:r>
                            <a:rPr sz="2000" b="0" i="1">
                              <a:solidFill>
                                <a:srgbClr val="000000"/>
                              </a:solidFill>
                              <a:latin typeface="Cambria Math" panose="02040503050406030204" pitchFamily="18" charset="0"/>
                            </a:rPr>
                            <m:t>10</m:t>
                          </m:r>
                        </m:e>
                        <m:sup>
                          <m:r>
                            <a:rPr sz="2000" b="0" i="1">
                              <a:solidFill>
                                <a:srgbClr val="000000"/>
                              </a:solidFill>
                              <a:latin typeface="Cambria Math" panose="02040503050406030204" pitchFamily="18" charset="0"/>
                            </a:rPr>
                            <m:t>10</m:t>
                          </m:r>
                        </m:sup>
                      </m:sSup>
                      <m:r>
                        <a:rPr sz="2000" b="0" i="1">
                          <a:solidFill>
                            <a:srgbClr val="000000"/>
                          </a:solidFill>
                          <a:latin typeface="Cambria Math" panose="02040503050406030204" pitchFamily="18" charset="0"/>
                        </a:rPr>
                        <m:t>𝐺𝑒𝑉</m:t>
                      </m:r>
                    </m:oMath>
                  </m:oMathPara>
                </a14:m>
                <a:endParaRPr sz="2000" b="0" dirty="0">
                  <a:latin typeface="Arial Rounded MT Bold" panose="020F0704030504030204" pitchFamily="34" charset="77"/>
                </a:endParaRPr>
              </a:p>
            </p:txBody>
          </p:sp>
        </mc:Choice>
        <mc:Fallback xmlns="">
          <p:sp>
            <p:nvSpPr>
              <p:cNvPr id="8" name="Equation">
                <a:extLst>
                  <a:ext uri="{FF2B5EF4-FFF2-40B4-BE49-F238E27FC236}">
                    <a16:creationId xmlns:a16="http://schemas.microsoft.com/office/drawing/2014/main" id="{5E4B102C-5162-5145-B84D-47387045F776}"/>
                  </a:ext>
                </a:extLst>
              </p:cNvPr>
              <p:cNvSpPr txBox="1">
                <a:spLocks noRot="1" noChangeAspect="1" noMove="1" noResize="1" noEditPoints="1" noAdjustHandles="1" noChangeArrowheads="1" noChangeShapeType="1" noTextEdit="1"/>
              </p:cNvSpPr>
              <p:nvPr/>
            </p:nvSpPr>
            <p:spPr>
              <a:xfrm>
                <a:off x="9336360" y="6165304"/>
                <a:ext cx="1603901" cy="338491"/>
              </a:xfrm>
              <a:prstGeom prst="rect">
                <a:avLst/>
              </a:prstGeom>
              <a:blipFill>
                <a:blip r:embed="rId5"/>
                <a:stretch>
                  <a:fillRect l="-3150" r="-2362" b="-17857"/>
                </a:stretch>
              </a:blipFill>
              <a:ln w="12700">
                <a:miter lim="400000"/>
              </a:ln>
            </p:spPr>
            <p:txBody>
              <a:bodyPr/>
              <a:lstStyle/>
              <a:p>
                <a:r>
                  <a:rPr lang="en-ES">
                    <a:noFill/>
                  </a:rPr>
                  <a:t> </a:t>
                </a:r>
              </a:p>
            </p:txBody>
          </p:sp>
        </mc:Fallback>
      </mc:AlternateContent>
      <p:sp>
        <p:nvSpPr>
          <p:cNvPr id="10" name="&lt; 1">
            <a:extLst>
              <a:ext uri="{FF2B5EF4-FFF2-40B4-BE49-F238E27FC236}">
                <a16:creationId xmlns:a16="http://schemas.microsoft.com/office/drawing/2014/main" id="{65F2BF4D-ED86-144C-B599-A89C6F12414B}"/>
              </a:ext>
            </a:extLst>
          </p:cNvPr>
          <p:cNvSpPr txBox="1"/>
          <p:nvPr/>
        </p:nvSpPr>
        <p:spPr>
          <a:xfrm>
            <a:off x="3710105" y="2807335"/>
            <a:ext cx="395942"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433FF"/>
                </a:solidFill>
              </a:defRPr>
            </a:lvl1pPr>
          </a:lstStyle>
          <a:p>
            <a:r>
              <a:rPr sz="1600" b="0">
                <a:latin typeface="Arial Rounded MT Bold" panose="020F0704030504030204" pitchFamily="34" charset="77"/>
              </a:rPr>
              <a:t>&lt; 1</a:t>
            </a:r>
          </a:p>
        </p:txBody>
      </p:sp>
      <mc:AlternateContent xmlns:mc="http://schemas.openxmlformats.org/markup-compatibility/2006" xmlns:a14="http://schemas.microsoft.com/office/drawing/2010/main">
        <mc:Choice Requires="a14">
          <p:sp>
            <p:nvSpPr>
              <p:cNvPr id="11" name="&lt; 0.66 ( ), best: 0.4">
                <a:extLst>
                  <a:ext uri="{FF2B5EF4-FFF2-40B4-BE49-F238E27FC236}">
                    <a16:creationId xmlns:a16="http://schemas.microsoft.com/office/drawing/2014/main" id="{8BAB39CC-D712-5F4E-8E1D-56D9D5C91049}"/>
                  </a:ext>
                </a:extLst>
              </p:cNvPr>
              <p:cNvSpPr txBox="1"/>
              <p:nvPr/>
            </p:nvSpPr>
            <p:spPr>
              <a:xfrm>
                <a:off x="3091623" y="2161636"/>
                <a:ext cx="2109745" cy="34881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600" b="0" dirty="0">
                    <a:latin typeface="Arial Rounded MT Bold" panose="020F0704030504030204" pitchFamily="34" charset="77"/>
                  </a:rPr>
                  <a:t>&lt; 0.66 (</a:t>
                </a:r>
                <a14:m>
                  <m:oMath xmlns:m="http://schemas.openxmlformats.org/officeDocument/2006/math">
                    <m:r>
                      <a:rPr sz="1600" b="0" i="1">
                        <a:solidFill>
                          <a:srgbClr val="0432FF"/>
                        </a:solidFill>
                        <a:latin typeface="Cambria Math" panose="02040503050406030204" pitchFamily="18" charset="0"/>
                      </a:rPr>
                      <m:t>2</m:t>
                    </m:r>
                    <m:r>
                      <a:rPr sz="1600" b="0" i="1">
                        <a:solidFill>
                          <a:srgbClr val="0432FF"/>
                        </a:solidFill>
                        <a:latin typeface="Cambria Math" panose="02040503050406030204" pitchFamily="18" charset="0"/>
                      </a:rPr>
                      <m:t>𝜎</m:t>
                    </m:r>
                  </m:oMath>
                </a14:m>
                <a:r>
                  <a:rPr sz="1600" b="0" dirty="0">
                    <a:latin typeface="Arial Rounded MT Bold" panose="020F0704030504030204" pitchFamily="34" charset="77"/>
                  </a:rPr>
                  <a:t>), best: 0.4</a:t>
                </a:r>
              </a:p>
            </p:txBody>
          </p:sp>
        </mc:Choice>
        <mc:Fallback xmlns="">
          <p:sp>
            <p:nvSpPr>
              <p:cNvPr id="11" name="&lt; 0.66 ( ), best: 0.4">
                <a:extLst>
                  <a:ext uri="{FF2B5EF4-FFF2-40B4-BE49-F238E27FC236}">
                    <a16:creationId xmlns:a16="http://schemas.microsoft.com/office/drawing/2014/main" id="{8BAB39CC-D712-5F4E-8E1D-56D9D5C91049}"/>
                  </a:ext>
                </a:extLst>
              </p:cNvPr>
              <p:cNvSpPr txBox="1">
                <a:spLocks noRot="1" noChangeAspect="1" noMove="1" noResize="1" noEditPoints="1" noAdjustHandles="1" noChangeArrowheads="1" noChangeShapeType="1" noTextEdit="1"/>
              </p:cNvSpPr>
              <p:nvPr/>
            </p:nvSpPr>
            <p:spPr>
              <a:xfrm>
                <a:off x="3091623" y="2161636"/>
                <a:ext cx="2109745" cy="348813"/>
              </a:xfrm>
              <a:prstGeom prst="rect">
                <a:avLst/>
              </a:prstGeom>
              <a:blipFill>
                <a:blip r:embed="rId6"/>
                <a:stretch>
                  <a:fillRect l="-3593" t="-3571" r="-2395" b="-214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pic>
        <p:nvPicPr>
          <p:cNvPr id="12" name="Line Line" descr="Line Line">
            <a:extLst>
              <a:ext uri="{FF2B5EF4-FFF2-40B4-BE49-F238E27FC236}">
                <a16:creationId xmlns:a16="http://schemas.microsoft.com/office/drawing/2014/main" id="{7E3EE43D-9D78-E042-8685-89DDB9CE26F4}"/>
              </a:ext>
            </a:extLst>
          </p:cNvPr>
          <p:cNvPicPr>
            <a:picLocks/>
          </p:cNvPicPr>
          <p:nvPr/>
        </p:nvPicPr>
        <p:blipFill>
          <a:blip r:embed="rId7"/>
          <a:stretch>
            <a:fillRect/>
          </a:stretch>
        </p:blipFill>
        <p:spPr>
          <a:xfrm>
            <a:off x="1815126" y="1633942"/>
            <a:ext cx="1051098" cy="127001"/>
          </a:xfrm>
          <a:prstGeom prst="rect">
            <a:avLst/>
          </a:prstGeom>
        </p:spPr>
      </p:pic>
      <mc:AlternateContent xmlns:mc="http://schemas.openxmlformats.org/markup-compatibility/2006" xmlns:a14="http://schemas.microsoft.com/office/drawing/2010/main">
        <mc:Choice Requires="a14">
          <p:sp>
            <p:nvSpPr>
              <p:cNvPr id="13" name="&lt; 0.65 ( ), best: 0.3">
                <a:extLst>
                  <a:ext uri="{FF2B5EF4-FFF2-40B4-BE49-F238E27FC236}">
                    <a16:creationId xmlns:a16="http://schemas.microsoft.com/office/drawing/2014/main" id="{DB5E1A06-0A9F-9243-ABB9-2AF01D0E9F3F}"/>
                  </a:ext>
                </a:extLst>
              </p:cNvPr>
              <p:cNvSpPr txBox="1"/>
              <p:nvPr/>
            </p:nvSpPr>
            <p:spPr>
              <a:xfrm>
                <a:off x="2997942" y="1515867"/>
                <a:ext cx="2109745" cy="34881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600" b="0" dirty="0">
                    <a:latin typeface="Arial Rounded MT Bold" panose="020F0704030504030204" pitchFamily="34" charset="77"/>
                  </a:rPr>
                  <a:t>&lt; 0.65 (</a:t>
                </a:r>
                <a14:m>
                  <m:oMath xmlns:m="http://schemas.openxmlformats.org/officeDocument/2006/math">
                    <m:r>
                      <a:rPr sz="1600" b="0" i="1">
                        <a:solidFill>
                          <a:srgbClr val="0432FF"/>
                        </a:solidFill>
                        <a:latin typeface="Cambria Math" panose="02040503050406030204" pitchFamily="18" charset="0"/>
                      </a:rPr>
                      <m:t>2</m:t>
                    </m:r>
                    <m:r>
                      <a:rPr sz="1600" b="0" i="1">
                        <a:solidFill>
                          <a:srgbClr val="0432FF"/>
                        </a:solidFill>
                        <a:latin typeface="Cambria Math" panose="02040503050406030204" pitchFamily="18" charset="0"/>
                      </a:rPr>
                      <m:t>𝜎</m:t>
                    </m:r>
                  </m:oMath>
                </a14:m>
                <a:r>
                  <a:rPr sz="1600" b="0" dirty="0">
                    <a:latin typeface="Arial Rounded MT Bold" panose="020F0704030504030204" pitchFamily="34" charset="77"/>
                  </a:rPr>
                  <a:t>), best: 0.3</a:t>
                </a:r>
              </a:p>
            </p:txBody>
          </p:sp>
        </mc:Choice>
        <mc:Fallback xmlns="">
          <p:sp>
            <p:nvSpPr>
              <p:cNvPr id="13" name="&lt; 0.65 ( ), best: 0.3">
                <a:extLst>
                  <a:ext uri="{FF2B5EF4-FFF2-40B4-BE49-F238E27FC236}">
                    <a16:creationId xmlns:a16="http://schemas.microsoft.com/office/drawing/2014/main" id="{DB5E1A06-0A9F-9243-ABB9-2AF01D0E9F3F}"/>
                  </a:ext>
                </a:extLst>
              </p:cNvPr>
              <p:cNvSpPr txBox="1">
                <a:spLocks noRot="1" noChangeAspect="1" noMove="1" noResize="1" noEditPoints="1" noAdjustHandles="1" noChangeArrowheads="1" noChangeShapeType="1" noTextEdit="1"/>
              </p:cNvSpPr>
              <p:nvPr/>
            </p:nvSpPr>
            <p:spPr>
              <a:xfrm>
                <a:off x="2997942" y="1515867"/>
                <a:ext cx="2109745" cy="348813"/>
              </a:xfrm>
              <a:prstGeom prst="rect">
                <a:avLst/>
              </a:prstGeom>
              <a:blipFill>
                <a:blip r:embed="rId8"/>
                <a:stretch>
                  <a:fillRect l="-3593" t="-3571" r="-2395" b="-214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pic>
        <p:nvPicPr>
          <p:cNvPr id="14" name="Line Line" descr="Line Line">
            <a:extLst>
              <a:ext uri="{FF2B5EF4-FFF2-40B4-BE49-F238E27FC236}">
                <a16:creationId xmlns:a16="http://schemas.microsoft.com/office/drawing/2014/main" id="{BB0CE7CB-7184-1447-96C2-6B66E8C442E2}"/>
              </a:ext>
            </a:extLst>
          </p:cNvPr>
          <p:cNvPicPr>
            <a:picLocks/>
          </p:cNvPicPr>
          <p:nvPr/>
        </p:nvPicPr>
        <p:blipFill>
          <a:blip r:embed="rId9"/>
          <a:stretch>
            <a:fillRect/>
          </a:stretch>
        </p:blipFill>
        <p:spPr>
          <a:xfrm>
            <a:off x="1839990" y="2272544"/>
            <a:ext cx="1026770" cy="127001"/>
          </a:xfrm>
          <a:prstGeom prst="rect">
            <a:avLst/>
          </a:prstGeom>
        </p:spPr>
      </p:pic>
      <p:sp>
        <p:nvSpPr>
          <p:cNvPr id="15" name="Raffelt, Dearborn (1987)">
            <a:extLst>
              <a:ext uri="{FF2B5EF4-FFF2-40B4-BE49-F238E27FC236}">
                <a16:creationId xmlns:a16="http://schemas.microsoft.com/office/drawing/2014/main" id="{67574C5B-2469-634A-AC79-452364E234BA}"/>
              </a:ext>
            </a:extLst>
          </p:cNvPr>
          <p:cNvSpPr txBox="1"/>
          <p:nvPr/>
        </p:nvSpPr>
        <p:spPr>
          <a:xfrm>
            <a:off x="4361635" y="2822723"/>
            <a:ext cx="226028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FF2600"/>
                </a:solidFill>
              </a:defRPr>
            </a:lvl1pPr>
          </a:lstStyle>
          <a:p>
            <a:r>
              <a:rPr sz="1400" b="0" dirty="0" err="1">
                <a:solidFill>
                  <a:schemeClr val="accent5">
                    <a:lumMod val="75000"/>
                  </a:schemeClr>
                </a:solidFill>
                <a:latin typeface="Arial Rounded MT Bold" panose="020F0704030504030204" pitchFamily="34" charset="77"/>
              </a:rPr>
              <a:t>Raffelt</a:t>
            </a:r>
            <a:r>
              <a:rPr sz="1400" b="0" dirty="0">
                <a:solidFill>
                  <a:schemeClr val="accent5">
                    <a:lumMod val="75000"/>
                  </a:schemeClr>
                </a:solidFill>
                <a:latin typeface="Arial Rounded MT Bold" panose="020F0704030504030204" pitchFamily="34" charset="77"/>
              </a:rPr>
              <a:t>, Dearborn (1987)</a:t>
            </a:r>
          </a:p>
        </p:txBody>
      </p:sp>
      <p:sp>
        <p:nvSpPr>
          <p:cNvPr id="16" name="Straniero, Ayala, Dominguez, M.G., Mirizzi (2015)">
            <a:extLst>
              <a:ext uri="{FF2B5EF4-FFF2-40B4-BE49-F238E27FC236}">
                <a16:creationId xmlns:a16="http://schemas.microsoft.com/office/drawing/2014/main" id="{079CDC81-DF5B-EB46-B870-29623D710176}"/>
              </a:ext>
            </a:extLst>
          </p:cNvPr>
          <p:cNvSpPr txBox="1"/>
          <p:nvPr/>
        </p:nvSpPr>
        <p:spPr>
          <a:xfrm>
            <a:off x="5359923" y="1554746"/>
            <a:ext cx="4321353"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FF2600"/>
                </a:solidFill>
              </a:defRPr>
            </a:lvl1pPr>
          </a:lstStyle>
          <a:p>
            <a:r>
              <a:rPr sz="1400" b="0" dirty="0" err="1">
                <a:solidFill>
                  <a:schemeClr val="accent5">
                    <a:lumMod val="75000"/>
                  </a:schemeClr>
                </a:solidFill>
                <a:latin typeface="Arial Rounded MT Bold" panose="020F0704030504030204" pitchFamily="34" charset="77"/>
              </a:rPr>
              <a:t>Straniero</a:t>
            </a:r>
            <a:r>
              <a:rPr sz="1400" b="0" dirty="0">
                <a:solidFill>
                  <a:schemeClr val="accent5">
                    <a:lumMod val="75000"/>
                  </a:schemeClr>
                </a:solidFill>
                <a:latin typeface="Arial Rounded MT Bold" panose="020F0704030504030204" pitchFamily="34" charset="77"/>
              </a:rPr>
              <a:t>, Ayala, Dominguez, M.G., </a:t>
            </a:r>
            <a:r>
              <a:rPr sz="1400" b="0" dirty="0" err="1">
                <a:solidFill>
                  <a:schemeClr val="accent5">
                    <a:lumMod val="75000"/>
                  </a:schemeClr>
                </a:solidFill>
                <a:latin typeface="Arial Rounded MT Bold" panose="020F0704030504030204" pitchFamily="34" charset="77"/>
              </a:rPr>
              <a:t>Mirizzi</a:t>
            </a:r>
            <a:r>
              <a:rPr sz="1400" b="0" dirty="0">
                <a:solidFill>
                  <a:schemeClr val="accent5">
                    <a:lumMod val="75000"/>
                  </a:schemeClr>
                </a:solidFill>
                <a:latin typeface="Arial Rounded MT Bold" panose="020F0704030504030204" pitchFamily="34" charset="77"/>
              </a:rPr>
              <a:t> (2015)</a:t>
            </a:r>
          </a:p>
        </p:txBody>
      </p:sp>
      <p:sp>
        <p:nvSpPr>
          <p:cNvPr id="17" name="Ayala, Dominguez, M.G., Mirizzi, Straniero (2014)">
            <a:extLst>
              <a:ext uri="{FF2B5EF4-FFF2-40B4-BE49-F238E27FC236}">
                <a16:creationId xmlns:a16="http://schemas.microsoft.com/office/drawing/2014/main" id="{DC45DCA1-983E-FD48-9AC1-E96792BEE140}"/>
              </a:ext>
            </a:extLst>
          </p:cNvPr>
          <p:cNvSpPr txBox="1"/>
          <p:nvPr/>
        </p:nvSpPr>
        <p:spPr>
          <a:xfrm>
            <a:off x="5380554" y="2175945"/>
            <a:ext cx="432135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FF2600"/>
                </a:solidFill>
              </a:defRPr>
            </a:lvl1pPr>
          </a:lstStyle>
          <a:p>
            <a:r>
              <a:rPr sz="1400" b="0" dirty="0">
                <a:solidFill>
                  <a:schemeClr val="accent5">
                    <a:lumMod val="75000"/>
                  </a:schemeClr>
                </a:solidFill>
                <a:latin typeface="Arial Rounded MT Bold" panose="020F0704030504030204" pitchFamily="34" charset="77"/>
              </a:rPr>
              <a:t>Ayala, Dominguez, M.G., </a:t>
            </a:r>
            <a:r>
              <a:rPr sz="1400" b="0" dirty="0" err="1">
                <a:solidFill>
                  <a:schemeClr val="accent5">
                    <a:lumMod val="75000"/>
                  </a:schemeClr>
                </a:solidFill>
                <a:latin typeface="Arial Rounded MT Bold" panose="020F0704030504030204" pitchFamily="34" charset="77"/>
              </a:rPr>
              <a:t>Mirizzi</a:t>
            </a:r>
            <a:r>
              <a:rPr sz="1400" b="0" dirty="0">
                <a:solidFill>
                  <a:schemeClr val="accent5">
                    <a:lumMod val="75000"/>
                  </a:schemeClr>
                </a:solidFill>
                <a:latin typeface="Arial Rounded MT Bold" panose="020F0704030504030204" pitchFamily="34" charset="77"/>
              </a:rPr>
              <a:t>, </a:t>
            </a:r>
            <a:r>
              <a:rPr sz="1400" b="0" dirty="0" err="1">
                <a:solidFill>
                  <a:schemeClr val="accent5">
                    <a:lumMod val="75000"/>
                  </a:schemeClr>
                </a:solidFill>
                <a:latin typeface="Arial Rounded MT Bold" panose="020F0704030504030204" pitchFamily="34" charset="77"/>
              </a:rPr>
              <a:t>Straniero</a:t>
            </a:r>
            <a:r>
              <a:rPr sz="1400" b="0" dirty="0">
                <a:solidFill>
                  <a:schemeClr val="accent5">
                    <a:lumMod val="75000"/>
                  </a:schemeClr>
                </a:solidFill>
                <a:latin typeface="Arial Rounded MT Bold" panose="020F0704030504030204" pitchFamily="34" charset="77"/>
              </a:rPr>
              <a:t> (2014)</a:t>
            </a:r>
          </a:p>
        </p:txBody>
      </p:sp>
      <p:sp>
        <p:nvSpPr>
          <p:cNvPr id="18" name="HB">
            <a:extLst>
              <a:ext uri="{FF2B5EF4-FFF2-40B4-BE49-F238E27FC236}">
                <a16:creationId xmlns:a16="http://schemas.microsoft.com/office/drawing/2014/main" id="{10B0043D-5737-BB41-82F2-454531951A5D}"/>
              </a:ext>
            </a:extLst>
          </p:cNvPr>
          <p:cNvSpPr txBox="1"/>
          <p:nvPr/>
        </p:nvSpPr>
        <p:spPr>
          <a:xfrm>
            <a:off x="683953" y="1842376"/>
            <a:ext cx="2027671"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solidFill>
                  <a:srgbClr val="FF2600"/>
                </a:solidFill>
              </a:defRPr>
            </a:lvl1pPr>
          </a:lstStyle>
          <a:p>
            <a:r>
              <a:rPr sz="1800" b="0" dirty="0">
                <a:latin typeface="Arial Rounded MT Bold" panose="020F0704030504030204" pitchFamily="34" charset="77"/>
              </a:rPr>
              <a:t>HB</a:t>
            </a:r>
            <a:r>
              <a:rPr lang="es-ES" sz="1800" b="0" dirty="0">
                <a:latin typeface="Arial Rounded MT Bold" panose="020F0704030504030204" pitchFamily="34" charset="77"/>
              </a:rPr>
              <a:t> </a:t>
            </a:r>
            <a:r>
              <a:rPr lang="es-ES" sz="1800" b="0" dirty="0" err="1">
                <a:latin typeface="Arial Rounded MT Bold" panose="020F0704030504030204" pitchFamily="34" charset="77"/>
              </a:rPr>
              <a:t>stars</a:t>
            </a:r>
            <a:endParaRPr sz="1800" b="0" dirty="0">
              <a:latin typeface="Arial Rounded MT Bold" panose="020F0704030504030204" pitchFamily="34" charset="77"/>
            </a:endParaRPr>
          </a:p>
        </p:txBody>
      </p:sp>
      <p:sp>
        <p:nvSpPr>
          <p:cNvPr id="19" name="Line">
            <a:extLst>
              <a:ext uri="{FF2B5EF4-FFF2-40B4-BE49-F238E27FC236}">
                <a16:creationId xmlns:a16="http://schemas.microsoft.com/office/drawing/2014/main" id="{7667E797-0AC6-D949-B455-2A1FAED0142A}"/>
              </a:ext>
            </a:extLst>
          </p:cNvPr>
          <p:cNvSpPr/>
          <p:nvPr/>
        </p:nvSpPr>
        <p:spPr>
          <a:xfrm>
            <a:off x="1870679" y="6108368"/>
            <a:ext cx="8788974" cy="1"/>
          </a:xfrm>
          <a:prstGeom prst="line">
            <a:avLst/>
          </a:prstGeom>
          <a:ln w="38100">
            <a:solidFill>
              <a:srgbClr val="000000"/>
            </a:solidFill>
            <a:miter lim="400000"/>
            <a:tailEnd type="arrow"/>
          </a:ln>
        </p:spPr>
        <p:txBody>
          <a:bodyPr lIns="50800" tIns="50800" rIns="50800" bIns="50800" anchor="ctr"/>
          <a:lstStyle/>
          <a:p>
            <a:pPr algn="ctr">
              <a:defRPr sz="2200">
                <a:solidFill>
                  <a:srgbClr val="FFFFFF"/>
                </a:solidFill>
                <a:latin typeface="Helvetica Neue Medium"/>
                <a:ea typeface="Helvetica Neue Medium"/>
                <a:cs typeface="Helvetica Neue Medium"/>
                <a:sym typeface="Helvetica Neue Medium"/>
              </a:defRPr>
            </a:pPr>
            <a:endParaRPr sz="2000" b="0">
              <a:latin typeface="Arial Rounded MT Bold" panose="020F0704030504030204" pitchFamily="34" charset="77"/>
            </a:endParaRPr>
          </a:p>
        </p:txBody>
      </p:sp>
      <p:sp>
        <p:nvSpPr>
          <p:cNvPr id="20" name="Line">
            <a:extLst>
              <a:ext uri="{FF2B5EF4-FFF2-40B4-BE49-F238E27FC236}">
                <a16:creationId xmlns:a16="http://schemas.microsoft.com/office/drawing/2014/main" id="{495C7FE1-0AD2-6E4F-A174-796DC348FB45}"/>
              </a:ext>
            </a:extLst>
          </p:cNvPr>
          <p:cNvSpPr/>
          <p:nvPr/>
        </p:nvSpPr>
        <p:spPr>
          <a:xfrm flipV="1">
            <a:off x="1886994" y="1124744"/>
            <a:ext cx="1" cy="4997214"/>
          </a:xfrm>
          <a:prstGeom prst="line">
            <a:avLst/>
          </a:prstGeom>
          <a:ln w="38100">
            <a:solidFill>
              <a:srgbClr val="000000"/>
            </a:solidFill>
            <a:miter lim="400000"/>
          </a:ln>
        </p:spPr>
        <p:txBody>
          <a:bodyPr lIns="50800" tIns="50800" rIns="50800" bIns="50800" anchor="ctr"/>
          <a:lstStyle/>
          <a:p>
            <a:pPr algn="ctr">
              <a:defRPr sz="2200">
                <a:solidFill>
                  <a:srgbClr val="FFFFFF"/>
                </a:solidFill>
                <a:latin typeface="Helvetica Neue Medium"/>
                <a:ea typeface="Helvetica Neue Medium"/>
                <a:cs typeface="Helvetica Neue Medium"/>
                <a:sym typeface="Helvetica Neue Medium"/>
              </a:defRPr>
            </a:pPr>
            <a:endParaRPr sz="2000" b="0">
              <a:latin typeface="Arial Rounded MT Bold" panose="020F0704030504030204" pitchFamily="34" charset="77"/>
            </a:endParaRPr>
          </a:p>
        </p:txBody>
      </p:sp>
      <mc:AlternateContent xmlns:mc="http://schemas.openxmlformats.org/markup-compatibility/2006" xmlns:a14="http://schemas.microsoft.com/office/drawing/2010/main">
        <mc:Choice Requires="a14">
          <p:sp>
            <p:nvSpPr>
              <p:cNvPr id="21" name="&lt; 7 ( )">
                <a:extLst>
                  <a:ext uri="{FF2B5EF4-FFF2-40B4-BE49-F238E27FC236}">
                    <a16:creationId xmlns:a16="http://schemas.microsoft.com/office/drawing/2014/main" id="{57E1B6DF-16C1-084A-A99B-964482D70EAF}"/>
                  </a:ext>
                </a:extLst>
              </p:cNvPr>
              <p:cNvSpPr txBox="1"/>
              <p:nvPr/>
            </p:nvSpPr>
            <p:spPr>
              <a:xfrm>
                <a:off x="9696065" y="5501736"/>
                <a:ext cx="830548" cy="34881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600" b="0" dirty="0">
                    <a:latin typeface="Arial Rounded MT Bold" panose="020F0704030504030204" pitchFamily="34" charset="77"/>
                  </a:rPr>
                  <a:t>&lt; 7 (</a:t>
                </a:r>
                <a14:m>
                  <m:oMath xmlns:m="http://schemas.openxmlformats.org/officeDocument/2006/math">
                    <m:r>
                      <a:rPr sz="1600" b="0" i="1">
                        <a:solidFill>
                          <a:srgbClr val="0432FF"/>
                        </a:solidFill>
                        <a:latin typeface="Cambria Math" panose="02040503050406030204" pitchFamily="18" charset="0"/>
                      </a:rPr>
                      <m:t>3</m:t>
                    </m:r>
                    <m:r>
                      <a:rPr sz="1600" b="0" i="1">
                        <a:solidFill>
                          <a:srgbClr val="0432FF"/>
                        </a:solidFill>
                        <a:latin typeface="Cambria Math" panose="02040503050406030204" pitchFamily="18" charset="0"/>
                      </a:rPr>
                      <m:t>𝜎</m:t>
                    </m:r>
                  </m:oMath>
                </a14:m>
                <a:r>
                  <a:rPr sz="1600" b="0" dirty="0">
                    <a:latin typeface="Arial Rounded MT Bold" panose="020F0704030504030204" pitchFamily="34" charset="77"/>
                  </a:rPr>
                  <a:t>)</a:t>
                </a:r>
              </a:p>
            </p:txBody>
          </p:sp>
        </mc:Choice>
        <mc:Fallback xmlns="">
          <p:sp>
            <p:nvSpPr>
              <p:cNvPr id="21" name="&lt; 7 ( )">
                <a:extLst>
                  <a:ext uri="{FF2B5EF4-FFF2-40B4-BE49-F238E27FC236}">
                    <a16:creationId xmlns:a16="http://schemas.microsoft.com/office/drawing/2014/main" id="{57E1B6DF-16C1-084A-A99B-964482D70EAF}"/>
                  </a:ext>
                </a:extLst>
              </p:cNvPr>
              <p:cNvSpPr txBox="1">
                <a:spLocks noRot="1" noChangeAspect="1" noMove="1" noResize="1" noEditPoints="1" noAdjustHandles="1" noChangeArrowheads="1" noChangeShapeType="1" noTextEdit="1"/>
              </p:cNvSpPr>
              <p:nvPr/>
            </p:nvSpPr>
            <p:spPr>
              <a:xfrm>
                <a:off x="9696065" y="5501736"/>
                <a:ext cx="830548" cy="348813"/>
              </a:xfrm>
              <a:prstGeom prst="rect">
                <a:avLst/>
              </a:prstGeom>
              <a:blipFill>
                <a:blip r:embed="rId10"/>
                <a:stretch>
                  <a:fillRect l="-9091" t="-3571" r="-7576" b="-21429"/>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2" name="P. Gondolo, G. G. Raffelt, Phys. Rev. D79 (2009)  —  neutrinos from">
                <a:extLst>
                  <a:ext uri="{FF2B5EF4-FFF2-40B4-BE49-F238E27FC236}">
                    <a16:creationId xmlns:a16="http://schemas.microsoft.com/office/drawing/2014/main" id="{303B9823-2B2F-284E-852C-3189B8AFAD02}"/>
                  </a:ext>
                </a:extLst>
              </p:cNvPr>
              <p:cNvSpPr txBox="1"/>
              <p:nvPr/>
            </p:nvSpPr>
            <p:spPr>
              <a:xfrm>
                <a:off x="1954827" y="5299176"/>
                <a:ext cx="6734633" cy="36779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50800" tIns="50800" rIns="50800" bIns="50800" anchor="ctr">
                <a:spAutoFit/>
              </a:bodyPr>
              <a:lstStyle/>
              <a:p>
                <a:pPr>
                  <a:defRPr sz="1500">
                    <a:solidFill>
                      <a:schemeClr val="accent5">
                        <a:hueOff val="-82419"/>
                        <a:satOff val="-9513"/>
                        <a:lumOff val="-16343"/>
                      </a:schemeClr>
                    </a:solidFill>
                  </a:defRPr>
                </a:pPr>
                <a:r>
                  <a:rPr lang="en-GB" sz="1400" b="0" dirty="0">
                    <a:solidFill>
                      <a:schemeClr val="accent5">
                        <a:lumMod val="75000"/>
                      </a:schemeClr>
                    </a:solidFill>
                    <a:latin typeface="Arial Rounded MT Bold" panose="020F0704030504030204" pitchFamily="34" charset="77"/>
                  </a:rPr>
                  <a:t>P. </a:t>
                </a:r>
                <a:r>
                  <a:rPr lang="en-GB" sz="1400" b="0" dirty="0" err="1">
                    <a:solidFill>
                      <a:schemeClr val="accent5">
                        <a:lumMod val="75000"/>
                      </a:schemeClr>
                    </a:solidFill>
                    <a:latin typeface="Arial Rounded MT Bold" panose="020F0704030504030204" pitchFamily="34" charset="77"/>
                  </a:rPr>
                  <a:t>Gondolo</a:t>
                </a:r>
                <a:r>
                  <a:rPr lang="en-GB" sz="1400" b="0" dirty="0">
                    <a:solidFill>
                      <a:schemeClr val="accent5">
                        <a:lumMod val="75000"/>
                      </a:schemeClr>
                    </a:solidFill>
                    <a:latin typeface="Arial Rounded MT Bold" panose="020F0704030504030204" pitchFamily="34" charset="77"/>
                  </a:rPr>
                  <a:t>, G. G. </a:t>
                </a:r>
                <a:r>
                  <a:rPr lang="en-GB" sz="1400" b="0" dirty="0" err="1">
                    <a:solidFill>
                      <a:schemeClr val="accent5">
                        <a:lumMod val="75000"/>
                      </a:schemeClr>
                    </a:solidFill>
                    <a:latin typeface="Arial Rounded MT Bold" panose="020F0704030504030204" pitchFamily="34" charset="77"/>
                  </a:rPr>
                  <a:t>Raffelt</a:t>
                </a:r>
                <a:r>
                  <a:rPr lang="en-GB" sz="1400" b="0" dirty="0">
                    <a:solidFill>
                      <a:schemeClr val="accent5">
                        <a:lumMod val="75000"/>
                      </a:schemeClr>
                    </a:solidFill>
                    <a:latin typeface="Arial Rounded MT Bold" panose="020F0704030504030204" pitchFamily="34" charset="77"/>
                  </a:rPr>
                  <a:t>, Phys. Rev. D79 (2009)  —  </a:t>
                </a:r>
                <a:r>
                  <a:rPr lang="en-GB" sz="1400" b="0" dirty="0">
                    <a:solidFill>
                      <a:schemeClr val="accent5">
                        <a:lumMod val="75000"/>
                      </a:schemeClr>
                    </a:solidFill>
                    <a:latin typeface="Arial Rounded MT Bold" panose="020F0704030504030204" pitchFamily="34" charset="77"/>
                    <a:ea typeface="+mj-ea"/>
                    <a:cs typeface="+mj-cs"/>
                    <a:sym typeface="Avenir Book Oblique"/>
                  </a:rPr>
                  <a:t>neutrinos from </a:t>
                </a:r>
                <a14:m>
                  <m:oMath xmlns:m="http://schemas.openxmlformats.org/officeDocument/2006/math">
                    <m:sPre>
                      <m:sPrePr>
                        <m:ctrlPr>
                          <a:rPr lang="ar-AE" sz="1600" b="0" i="1" smtClean="0">
                            <a:solidFill>
                              <a:schemeClr val="accent5">
                                <a:lumMod val="75000"/>
                              </a:schemeClr>
                            </a:solidFill>
                            <a:latin typeface="Cambria Math" panose="02040503050406030204" pitchFamily="18" charset="0"/>
                          </a:rPr>
                        </m:ctrlPr>
                      </m:sPrePr>
                      <m:sub/>
                      <m:sup>
                        <m:r>
                          <a:rPr lang="ar-AE" b="1" i="1" smtClean="0">
                            <a:solidFill>
                              <a:schemeClr val="accent5">
                                <a:lumMod val="75000"/>
                              </a:schemeClr>
                            </a:solidFill>
                            <a:latin typeface="Cambria Math" panose="02040503050406030204" pitchFamily="18" charset="0"/>
                          </a:rPr>
                          <m:t>𝟖</m:t>
                        </m:r>
                      </m:sup>
                      <m:e>
                        <m:r>
                          <a:rPr lang="ar-AE" b="1" i="1" smtClean="0">
                            <a:solidFill>
                              <a:schemeClr val="accent5">
                                <a:lumMod val="75000"/>
                              </a:schemeClr>
                            </a:solidFill>
                            <a:latin typeface="Cambria Math" panose="02040503050406030204" pitchFamily="18" charset="0"/>
                          </a:rPr>
                          <m:t>𝑩</m:t>
                        </m:r>
                      </m:e>
                    </m:sPre>
                  </m:oMath>
                </a14:m>
                <a:endParaRPr lang="ar-AE" sz="1400" b="0" dirty="0">
                  <a:solidFill>
                    <a:schemeClr val="accent5">
                      <a:lumMod val="75000"/>
                    </a:schemeClr>
                  </a:solidFill>
                  <a:latin typeface="Arial Rounded MT Bold" panose="020F0704030504030204" pitchFamily="34" charset="77"/>
                </a:endParaRPr>
              </a:p>
            </p:txBody>
          </p:sp>
        </mc:Choice>
        <mc:Fallback xmlns="">
          <p:sp>
            <p:nvSpPr>
              <p:cNvPr id="22" name="P. Gondolo, G. G. Raffelt, Phys. Rev. D79 (2009)  —  neutrinos from">
                <a:extLst>
                  <a:ext uri="{FF2B5EF4-FFF2-40B4-BE49-F238E27FC236}">
                    <a16:creationId xmlns:a16="http://schemas.microsoft.com/office/drawing/2014/main" id="{303B9823-2B2F-284E-852C-3189B8AFAD02}"/>
                  </a:ext>
                </a:extLst>
              </p:cNvPr>
              <p:cNvSpPr txBox="1">
                <a:spLocks noRot="1" noChangeAspect="1" noMove="1" noResize="1" noEditPoints="1" noAdjustHandles="1" noChangeArrowheads="1" noChangeShapeType="1" noTextEdit="1"/>
              </p:cNvSpPr>
              <p:nvPr/>
            </p:nvSpPr>
            <p:spPr>
              <a:xfrm>
                <a:off x="1954827" y="5299176"/>
                <a:ext cx="6734633" cy="367793"/>
              </a:xfrm>
              <a:prstGeom prst="rect">
                <a:avLst/>
              </a:prstGeom>
              <a:blipFill>
                <a:blip r:embed="rId11"/>
                <a:stretch>
                  <a:fillRect l="-943" b="-13333"/>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sp>
        <p:nvSpPr>
          <p:cNvPr id="23" name="N. Vinyoles, A. Serenelli, F. L. Villante, S. Basu, J. Redondo, J. Isern, (2015). — Global analysis">
            <a:extLst>
              <a:ext uri="{FF2B5EF4-FFF2-40B4-BE49-F238E27FC236}">
                <a16:creationId xmlns:a16="http://schemas.microsoft.com/office/drawing/2014/main" id="{960A19ED-B356-E649-AADB-07E32089C3BE}"/>
              </a:ext>
            </a:extLst>
          </p:cNvPr>
          <p:cNvSpPr txBox="1"/>
          <p:nvPr/>
        </p:nvSpPr>
        <p:spPr>
          <a:xfrm>
            <a:off x="1954827" y="4587864"/>
            <a:ext cx="411282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500">
                <a:solidFill>
                  <a:schemeClr val="accent5">
                    <a:hueOff val="-82419"/>
                    <a:satOff val="-9513"/>
                    <a:lumOff val="-16343"/>
                  </a:schemeClr>
                </a:solidFill>
              </a:defRPr>
            </a:pPr>
            <a:r>
              <a:rPr sz="1400" b="0">
                <a:solidFill>
                  <a:schemeClr val="accent5">
                    <a:lumMod val="75000"/>
                  </a:schemeClr>
                </a:solidFill>
                <a:latin typeface="Arial Rounded MT Bold" panose="020F0704030504030204" pitchFamily="34" charset="77"/>
              </a:rPr>
              <a:t>N. Vinyoles, A. Serenelli, F. L. Villante, S. Basu, J. Redondo, J. Isern, (2015). — </a:t>
            </a:r>
            <a:r>
              <a:rPr sz="1400" b="0">
                <a:solidFill>
                  <a:schemeClr val="accent5">
                    <a:lumMod val="75000"/>
                  </a:schemeClr>
                </a:solidFill>
                <a:latin typeface="Arial Rounded MT Bold" panose="020F0704030504030204" pitchFamily="34" charset="77"/>
                <a:ea typeface="+mj-ea"/>
                <a:cs typeface="+mj-cs"/>
                <a:sym typeface="Avenir Book Oblique"/>
              </a:rPr>
              <a:t>Global analysis</a:t>
            </a:r>
          </a:p>
        </p:txBody>
      </p:sp>
      <p:sp>
        <p:nvSpPr>
          <p:cNvPr id="24" name="A. Friedland, M.G., M. Wise (2013)">
            <a:extLst>
              <a:ext uri="{FF2B5EF4-FFF2-40B4-BE49-F238E27FC236}">
                <a16:creationId xmlns:a16="http://schemas.microsoft.com/office/drawing/2014/main" id="{2BF197B2-63BF-5644-855A-2FA23344C1E6}"/>
              </a:ext>
            </a:extLst>
          </p:cNvPr>
          <p:cNvSpPr txBox="1"/>
          <p:nvPr/>
        </p:nvSpPr>
        <p:spPr>
          <a:xfrm>
            <a:off x="4506874" y="3802347"/>
            <a:ext cx="303435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
                <a:solidFill>
                  <a:schemeClr val="accent5">
                    <a:hueOff val="-82419"/>
                    <a:satOff val="-9513"/>
                    <a:lumOff val="-16343"/>
                  </a:schemeClr>
                </a:solidFill>
              </a:defRPr>
            </a:lvl1pPr>
          </a:lstStyle>
          <a:p>
            <a:r>
              <a:rPr sz="1400" b="0">
                <a:solidFill>
                  <a:schemeClr val="accent5">
                    <a:lumMod val="75000"/>
                  </a:schemeClr>
                </a:solidFill>
                <a:latin typeface="Arial Rounded MT Bold" panose="020F0704030504030204" pitchFamily="34" charset="77"/>
              </a:rPr>
              <a:t>A. Friedland, M.G., M. Wise (2013)</a:t>
            </a:r>
          </a:p>
        </p:txBody>
      </p:sp>
      <p:sp>
        <p:nvSpPr>
          <p:cNvPr id="25" name="&lt; 0.8">
            <a:extLst>
              <a:ext uri="{FF2B5EF4-FFF2-40B4-BE49-F238E27FC236}">
                <a16:creationId xmlns:a16="http://schemas.microsoft.com/office/drawing/2014/main" id="{74E84456-B986-1048-B3A7-DE75924E5C7B}"/>
              </a:ext>
            </a:extLst>
          </p:cNvPr>
          <p:cNvSpPr txBox="1"/>
          <p:nvPr/>
        </p:nvSpPr>
        <p:spPr>
          <a:xfrm>
            <a:off x="3487548" y="3801355"/>
            <a:ext cx="581891" cy="3488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433FF"/>
                </a:solidFill>
              </a:defRPr>
            </a:lvl1pPr>
          </a:lstStyle>
          <a:p>
            <a:r>
              <a:rPr sz="1600" b="0">
                <a:latin typeface="Arial Rounded MT Bold" panose="020F0704030504030204" pitchFamily="34" charset="77"/>
              </a:rPr>
              <a:t>&lt; 0.8</a:t>
            </a:r>
          </a:p>
        </p:txBody>
      </p:sp>
      <p:sp>
        <p:nvSpPr>
          <p:cNvPr id="26" name="Blue loop">
            <a:extLst>
              <a:ext uri="{FF2B5EF4-FFF2-40B4-BE49-F238E27FC236}">
                <a16:creationId xmlns:a16="http://schemas.microsoft.com/office/drawing/2014/main" id="{C8549A1C-58A2-C542-8922-1B014C459005}"/>
              </a:ext>
            </a:extLst>
          </p:cNvPr>
          <p:cNvSpPr txBox="1"/>
          <p:nvPr/>
        </p:nvSpPr>
        <p:spPr>
          <a:xfrm>
            <a:off x="2094057" y="3582460"/>
            <a:ext cx="92012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
                <a:solidFill>
                  <a:schemeClr val="accent5">
                    <a:hueOff val="-82419"/>
                    <a:satOff val="-9513"/>
                    <a:lumOff val="-16343"/>
                  </a:schemeClr>
                </a:solidFill>
                <a:latin typeface="+mj-lt"/>
                <a:ea typeface="+mj-ea"/>
                <a:cs typeface="+mj-cs"/>
                <a:sym typeface="Avenir Book Oblique"/>
              </a:defRPr>
            </a:lvl1pPr>
          </a:lstStyle>
          <a:p>
            <a:pPr>
              <a:defRPr>
                <a:latin typeface="+mn-lt"/>
                <a:ea typeface="+mn-ea"/>
                <a:cs typeface="+mn-cs"/>
                <a:sym typeface="Avenir Book"/>
              </a:defRPr>
            </a:pPr>
            <a:r>
              <a:rPr sz="1400" b="0">
                <a:latin typeface="Arial Rounded MT Bold" panose="020F0704030504030204" pitchFamily="34" charset="77"/>
                <a:sym typeface="Avenir Book Oblique"/>
              </a:rPr>
              <a:t>Blue loop</a:t>
            </a:r>
          </a:p>
        </p:txBody>
      </p:sp>
      <p:sp>
        <p:nvSpPr>
          <p:cNvPr id="27" name="(R-parameter)">
            <a:extLst>
              <a:ext uri="{FF2B5EF4-FFF2-40B4-BE49-F238E27FC236}">
                <a16:creationId xmlns:a16="http://schemas.microsoft.com/office/drawing/2014/main" id="{63A103B5-7BC9-614C-AED2-665B9E61A8BC}"/>
              </a:ext>
            </a:extLst>
          </p:cNvPr>
          <p:cNvSpPr txBox="1"/>
          <p:nvPr/>
        </p:nvSpPr>
        <p:spPr>
          <a:xfrm>
            <a:off x="551384" y="2277659"/>
            <a:ext cx="1337226"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500">
                <a:solidFill>
                  <a:schemeClr val="accent5">
                    <a:hueOff val="-82419"/>
                    <a:satOff val="-9513"/>
                    <a:lumOff val="-16343"/>
                  </a:schemeClr>
                </a:solidFill>
              </a:defRPr>
            </a:pPr>
            <a:r>
              <a:rPr sz="1400" b="0" dirty="0">
                <a:solidFill>
                  <a:srgbClr val="FF0000"/>
                </a:solidFill>
                <a:latin typeface="Arial Rounded MT Bold" panose="020F0704030504030204" pitchFamily="34" charset="77"/>
              </a:rPr>
              <a:t>(</a:t>
            </a:r>
            <a:r>
              <a:rPr sz="1400" b="0" dirty="0">
                <a:solidFill>
                  <a:srgbClr val="FF0000"/>
                </a:solidFill>
                <a:latin typeface="Arial Rounded MT Bold" panose="020F0704030504030204" pitchFamily="34" charset="77"/>
                <a:ea typeface="+mj-ea"/>
                <a:cs typeface="+mj-cs"/>
                <a:sym typeface="Avenir Book Oblique"/>
              </a:rPr>
              <a:t>R-parameter)</a:t>
            </a:r>
          </a:p>
        </p:txBody>
      </p:sp>
      <p:pic>
        <p:nvPicPr>
          <p:cNvPr id="28" name="Line Line" descr="Line Line">
            <a:extLst>
              <a:ext uri="{FF2B5EF4-FFF2-40B4-BE49-F238E27FC236}">
                <a16:creationId xmlns:a16="http://schemas.microsoft.com/office/drawing/2014/main" id="{EFA657E6-14F2-754A-9929-FD4A86532076}"/>
              </a:ext>
            </a:extLst>
          </p:cNvPr>
          <p:cNvPicPr>
            <a:picLocks/>
          </p:cNvPicPr>
          <p:nvPr/>
        </p:nvPicPr>
        <p:blipFill>
          <a:blip r:embed="rId12"/>
          <a:stretch>
            <a:fillRect/>
          </a:stretch>
        </p:blipFill>
        <p:spPr>
          <a:xfrm>
            <a:off x="1845294" y="5095903"/>
            <a:ext cx="4665905" cy="127001"/>
          </a:xfrm>
          <a:prstGeom prst="rect">
            <a:avLst/>
          </a:prstGeom>
        </p:spPr>
      </p:pic>
      <p:pic>
        <p:nvPicPr>
          <p:cNvPr id="29" name="Line Line" descr="Line Line">
            <a:extLst>
              <a:ext uri="{FF2B5EF4-FFF2-40B4-BE49-F238E27FC236}">
                <a16:creationId xmlns:a16="http://schemas.microsoft.com/office/drawing/2014/main" id="{CF73ABAE-6EBA-3349-B92C-33987B889758}"/>
              </a:ext>
            </a:extLst>
          </p:cNvPr>
          <p:cNvPicPr>
            <a:picLocks/>
          </p:cNvPicPr>
          <p:nvPr/>
        </p:nvPicPr>
        <p:blipFill>
          <a:blip r:embed="rId13"/>
          <a:stretch>
            <a:fillRect/>
          </a:stretch>
        </p:blipFill>
        <p:spPr>
          <a:xfrm>
            <a:off x="1814590" y="5612644"/>
            <a:ext cx="7610550" cy="127001"/>
          </a:xfrm>
          <a:prstGeom prst="rect">
            <a:avLst/>
          </a:prstGeom>
        </p:spPr>
      </p:pic>
      <p:sp>
        <p:nvSpPr>
          <p:cNvPr id="30" name="Sun">
            <a:extLst>
              <a:ext uri="{FF2B5EF4-FFF2-40B4-BE49-F238E27FC236}">
                <a16:creationId xmlns:a16="http://schemas.microsoft.com/office/drawing/2014/main" id="{E8BDC41C-5397-EF43-9FF2-F8F262901408}"/>
              </a:ext>
            </a:extLst>
          </p:cNvPr>
          <p:cNvSpPr txBox="1"/>
          <p:nvPr/>
        </p:nvSpPr>
        <p:spPr>
          <a:xfrm>
            <a:off x="1026876" y="5230075"/>
            <a:ext cx="535403" cy="379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900">
                <a:solidFill>
                  <a:schemeClr val="accent4">
                    <a:hueOff val="-1081314"/>
                    <a:satOff val="4338"/>
                    <a:lumOff val="-8931"/>
                  </a:schemeClr>
                </a:solidFill>
              </a:defRPr>
            </a:lvl1pPr>
          </a:lstStyle>
          <a:p>
            <a:r>
              <a:rPr sz="1800" b="0">
                <a:latin typeface="Arial Rounded MT Bold" panose="020F0704030504030204" pitchFamily="34" charset="77"/>
              </a:rPr>
              <a:t>Sun</a:t>
            </a:r>
          </a:p>
        </p:txBody>
      </p:sp>
      <p:pic>
        <p:nvPicPr>
          <p:cNvPr id="31" name="Line Line" descr="Line Line">
            <a:extLst>
              <a:ext uri="{FF2B5EF4-FFF2-40B4-BE49-F238E27FC236}">
                <a16:creationId xmlns:a16="http://schemas.microsoft.com/office/drawing/2014/main" id="{997D2B57-C35F-C440-BB12-59F6760E4F51}"/>
              </a:ext>
            </a:extLst>
          </p:cNvPr>
          <p:cNvPicPr>
            <a:picLocks/>
          </p:cNvPicPr>
          <p:nvPr/>
        </p:nvPicPr>
        <p:blipFill>
          <a:blip r:embed="rId14"/>
          <a:stretch>
            <a:fillRect/>
          </a:stretch>
        </p:blipFill>
        <p:spPr>
          <a:xfrm>
            <a:off x="1839990" y="3940596"/>
            <a:ext cx="1441014" cy="127001"/>
          </a:xfrm>
          <a:prstGeom prst="rect">
            <a:avLst/>
          </a:prstGeom>
        </p:spPr>
      </p:pic>
      <p:sp>
        <p:nvSpPr>
          <p:cNvPr id="32" name="Massive stars">
            <a:extLst>
              <a:ext uri="{FF2B5EF4-FFF2-40B4-BE49-F238E27FC236}">
                <a16:creationId xmlns:a16="http://schemas.microsoft.com/office/drawing/2014/main" id="{4E7FD15C-475E-FC4A-BFF9-74E182C63E59}"/>
              </a:ext>
            </a:extLst>
          </p:cNvPr>
          <p:cNvSpPr txBox="1"/>
          <p:nvPr/>
        </p:nvSpPr>
        <p:spPr>
          <a:xfrm>
            <a:off x="751380" y="3748628"/>
            <a:ext cx="1067782"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solidFill>
                  <a:srgbClr val="3174B4"/>
                </a:solidFill>
              </a:defRPr>
            </a:lvl1pPr>
          </a:lstStyle>
          <a:p>
            <a:r>
              <a:rPr sz="1800" b="0">
                <a:latin typeface="Arial Rounded MT Bold" panose="020F0704030504030204" pitchFamily="34" charset="77"/>
              </a:rPr>
              <a:t>Massive stars</a:t>
            </a:r>
          </a:p>
        </p:txBody>
      </p:sp>
      <mc:AlternateContent xmlns:mc="http://schemas.openxmlformats.org/markup-compatibility/2006" xmlns:a14="http://schemas.microsoft.com/office/drawing/2010/main">
        <mc:Choice Requires="a14">
          <p:sp>
            <p:nvSpPr>
              <p:cNvPr id="33" name="&lt; 4.1 ( )">
                <a:extLst>
                  <a:ext uri="{FF2B5EF4-FFF2-40B4-BE49-F238E27FC236}">
                    <a16:creationId xmlns:a16="http://schemas.microsoft.com/office/drawing/2014/main" id="{0B4032FB-D7DD-1D42-A116-38F99263C701}"/>
                  </a:ext>
                </a:extLst>
              </p:cNvPr>
              <p:cNvSpPr txBox="1"/>
              <p:nvPr/>
            </p:nvSpPr>
            <p:spPr>
              <a:xfrm>
                <a:off x="6698527" y="4929331"/>
                <a:ext cx="1016497" cy="348813"/>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600" b="0" dirty="0">
                    <a:latin typeface="Arial Rounded MT Bold" panose="020F0704030504030204" pitchFamily="34" charset="77"/>
                  </a:rPr>
                  <a:t>&lt; 4.1 (</a:t>
                </a:r>
                <a14:m>
                  <m:oMath xmlns:m="http://schemas.openxmlformats.org/officeDocument/2006/math">
                    <m:r>
                      <a:rPr sz="1600" b="0" i="1">
                        <a:solidFill>
                          <a:srgbClr val="0432FF"/>
                        </a:solidFill>
                        <a:latin typeface="Cambria Math" panose="02040503050406030204" pitchFamily="18" charset="0"/>
                      </a:rPr>
                      <m:t>3</m:t>
                    </m:r>
                    <m:r>
                      <a:rPr sz="1600" b="0" i="1">
                        <a:solidFill>
                          <a:srgbClr val="0432FF"/>
                        </a:solidFill>
                        <a:latin typeface="Cambria Math" panose="02040503050406030204" pitchFamily="18" charset="0"/>
                      </a:rPr>
                      <m:t>𝜎</m:t>
                    </m:r>
                  </m:oMath>
                </a14:m>
                <a:r>
                  <a:rPr sz="1600" b="0" dirty="0">
                    <a:latin typeface="Arial Rounded MT Bold" panose="020F0704030504030204" pitchFamily="34" charset="77"/>
                  </a:rPr>
                  <a:t>)</a:t>
                </a:r>
              </a:p>
            </p:txBody>
          </p:sp>
        </mc:Choice>
        <mc:Fallback xmlns="">
          <p:sp>
            <p:nvSpPr>
              <p:cNvPr id="33" name="&lt; 4.1 ( )">
                <a:extLst>
                  <a:ext uri="{FF2B5EF4-FFF2-40B4-BE49-F238E27FC236}">
                    <a16:creationId xmlns:a16="http://schemas.microsoft.com/office/drawing/2014/main" id="{0B4032FB-D7DD-1D42-A116-38F99263C701}"/>
                  </a:ext>
                </a:extLst>
              </p:cNvPr>
              <p:cNvSpPr txBox="1">
                <a:spLocks noRot="1" noChangeAspect="1" noMove="1" noResize="1" noEditPoints="1" noAdjustHandles="1" noChangeArrowheads="1" noChangeShapeType="1" noTextEdit="1"/>
              </p:cNvSpPr>
              <p:nvPr/>
            </p:nvSpPr>
            <p:spPr>
              <a:xfrm>
                <a:off x="6698527" y="4929331"/>
                <a:ext cx="1016497" cy="348813"/>
              </a:xfrm>
              <a:prstGeom prst="rect">
                <a:avLst/>
              </a:prstGeom>
              <a:blipFill>
                <a:blip r:embed="rId15"/>
                <a:stretch>
                  <a:fillRect l="-7407" t="-3571" r="-6173" b="-17857"/>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pic>
        <p:nvPicPr>
          <p:cNvPr id="3" name="Line Line" descr="Line Line">
            <a:extLst>
              <a:ext uri="{FF2B5EF4-FFF2-40B4-BE49-F238E27FC236}">
                <a16:creationId xmlns:a16="http://schemas.microsoft.com/office/drawing/2014/main" id="{93D6392A-38E0-EB47-E144-138DC34E9E9D}"/>
              </a:ext>
            </a:extLst>
          </p:cNvPr>
          <p:cNvPicPr>
            <a:picLocks/>
          </p:cNvPicPr>
          <p:nvPr/>
        </p:nvPicPr>
        <p:blipFill>
          <a:blip r:embed="rId9"/>
          <a:stretch>
            <a:fillRect/>
          </a:stretch>
        </p:blipFill>
        <p:spPr>
          <a:xfrm>
            <a:off x="1828542" y="3278879"/>
            <a:ext cx="739066" cy="135086"/>
          </a:xfrm>
          <a:prstGeom prst="rect">
            <a:avLst/>
          </a:prstGeom>
        </p:spPr>
      </p:pic>
      <p:sp>
        <p:nvSpPr>
          <p:cNvPr id="34" name="&lt; 0.66 ( ), best: 0.4">
            <a:extLst>
              <a:ext uri="{FF2B5EF4-FFF2-40B4-BE49-F238E27FC236}">
                <a16:creationId xmlns:a16="http://schemas.microsoft.com/office/drawing/2014/main" id="{85F9CBAD-2F4B-6BB5-0E16-63B99026EDF5}"/>
              </a:ext>
            </a:extLst>
          </p:cNvPr>
          <p:cNvSpPr txBox="1"/>
          <p:nvPr/>
        </p:nvSpPr>
        <p:spPr>
          <a:xfrm>
            <a:off x="2635440" y="3168461"/>
            <a:ext cx="755015" cy="348813"/>
          </a:xfrm>
          <a:prstGeom prst="rect">
            <a:avLst/>
          </a:prstGeom>
          <a:ln w="12700">
            <a:miter lim="400000"/>
          </a:ln>
          <a:extLst>
            <a:ext uri="{C572A759-6A51-4108-AA02-DFA0A04FC94B}">
              <ma14:wrappingTextBoxFlag xmlns:mc="http://schemas.openxmlformats.org/markup-compatibility/2006" xmlns:a14="http://schemas.microsoft.com/office/drawing/2010/main"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600" b="0" dirty="0">
                <a:latin typeface="Arial Rounded MT Bold" panose="020F0704030504030204" pitchFamily="34" charset="77"/>
              </a:rPr>
              <a:t>&lt; 0.</a:t>
            </a:r>
            <a:r>
              <a:rPr lang="es-ES" sz="1600" b="0" dirty="0">
                <a:latin typeface="Arial Rounded MT Bold" panose="020F0704030504030204" pitchFamily="34" charset="77"/>
              </a:rPr>
              <a:t>47</a:t>
            </a:r>
            <a:r>
              <a:rPr sz="1600" b="0" dirty="0">
                <a:latin typeface="Arial Rounded MT Bold" panose="020F0704030504030204" pitchFamily="34" charset="77"/>
              </a:rPr>
              <a:t> </a:t>
            </a:r>
          </a:p>
        </p:txBody>
      </p:sp>
      <p:sp>
        <p:nvSpPr>
          <p:cNvPr id="35" name="Ayala, Dominguez, M.G., Mirizzi, Straniero (2014)">
            <a:extLst>
              <a:ext uri="{FF2B5EF4-FFF2-40B4-BE49-F238E27FC236}">
                <a16:creationId xmlns:a16="http://schemas.microsoft.com/office/drawing/2014/main" id="{BDBE7D82-6106-BAAA-0ADA-420EAEC7384B}"/>
              </a:ext>
            </a:extLst>
          </p:cNvPr>
          <p:cNvSpPr txBox="1"/>
          <p:nvPr/>
        </p:nvSpPr>
        <p:spPr>
          <a:xfrm>
            <a:off x="3390455" y="3222932"/>
            <a:ext cx="432135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FF2600"/>
                </a:solidFill>
              </a:defRPr>
            </a:lvl1pPr>
          </a:lstStyle>
          <a:p>
            <a:r>
              <a:rPr lang="es-ES" sz="1400" b="0" dirty="0">
                <a:solidFill>
                  <a:schemeClr val="accent5">
                    <a:lumMod val="75000"/>
                  </a:schemeClr>
                </a:solidFill>
                <a:latin typeface="Arial Rounded MT Bold" panose="020F0704030504030204" pitchFamily="34" charset="77"/>
              </a:rPr>
              <a:t>Dolan et al. (2022)</a:t>
            </a:r>
            <a:endParaRPr sz="1400" b="0" dirty="0">
              <a:solidFill>
                <a:schemeClr val="accent5">
                  <a:lumMod val="75000"/>
                </a:schemeClr>
              </a:solidFill>
              <a:latin typeface="Arial Rounded MT Bold" panose="020F0704030504030204" pitchFamily="34" charset="77"/>
            </a:endParaRPr>
          </a:p>
        </p:txBody>
      </p:sp>
    </p:spTree>
    <p:extLst>
      <p:ext uri="{BB962C8B-B14F-4D97-AF65-F5344CB8AC3E}">
        <p14:creationId xmlns:p14="http://schemas.microsoft.com/office/powerpoint/2010/main" val="3024265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1F674A0-A53B-F749-B5D7-C0FEB77F3709}"/>
              </a:ext>
            </a:extLst>
          </p:cNvPr>
          <p:cNvPicPr>
            <a:picLocks noChangeAspect="1"/>
          </p:cNvPicPr>
          <p:nvPr/>
        </p:nvPicPr>
        <p:blipFill>
          <a:blip r:embed="rId2"/>
          <a:stretch>
            <a:fillRect/>
          </a:stretch>
        </p:blipFill>
        <p:spPr>
          <a:xfrm>
            <a:off x="971985" y="1070787"/>
            <a:ext cx="7195466" cy="5351345"/>
          </a:xfrm>
          <a:prstGeom prst="rect">
            <a:avLst/>
          </a:prstGeom>
        </p:spPr>
      </p:pic>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14:m>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𝑔</m:t>
                        </m:r>
                      </m:e>
                      <m:sub>
                        <m:r>
                          <a:rPr lang="es-ES" b="0" i="1" smtClean="0">
                            <a:latin typeface="Cambria Math" panose="02040503050406030204" pitchFamily="18" charset="0"/>
                          </a:rPr>
                          <m:t>𝑎</m:t>
                        </m:r>
                        <m:r>
                          <a:rPr lang="es-ES" b="0" i="1" smtClean="0">
                            <a:latin typeface="Cambria Math" panose="02040503050406030204" pitchFamily="18" charset="0"/>
                            <a:ea typeface="Cambria Math" panose="02040503050406030204" pitchFamily="18" charset="0"/>
                          </a:rPr>
                          <m:t>𝛾</m:t>
                        </m:r>
                      </m:sub>
                    </m:sSub>
                    <m:r>
                      <a:rPr lang="es-ES" b="0" i="1" smtClean="0">
                        <a:latin typeface="Cambria Math" panose="02040503050406030204" pitchFamily="18" charset="0"/>
                      </a:rPr>
                      <m:t> </m:t>
                    </m:r>
                  </m:oMath>
                </a14:m>
                <a:r>
                  <a:rPr lang="es-ES" dirty="0" err="1"/>
                  <a:t>coupling</a:t>
                </a:r>
                <a:endParaRPr lang="en-US" sz="5400"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3"/>
                <a:stretch>
                  <a:fillRect b="-5495"/>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56</a:t>
            </a:fld>
            <a:endParaRPr lang="es-ES"/>
          </a:p>
        </p:txBody>
      </p:sp>
      <p:pic>
        <p:nvPicPr>
          <p:cNvPr id="14" name="Line Line" descr="Line Line">
            <a:extLst>
              <a:ext uri="{FF2B5EF4-FFF2-40B4-BE49-F238E27FC236}">
                <a16:creationId xmlns:a16="http://schemas.microsoft.com/office/drawing/2014/main" id="{BB0CE7CB-7184-1447-96C2-6B66E8C442E2}"/>
              </a:ext>
            </a:extLst>
          </p:cNvPr>
          <p:cNvPicPr>
            <a:picLocks/>
          </p:cNvPicPr>
          <p:nvPr/>
        </p:nvPicPr>
        <p:blipFill>
          <a:blip r:embed="rId4"/>
          <a:stretch>
            <a:fillRect/>
          </a:stretch>
        </p:blipFill>
        <p:spPr>
          <a:xfrm>
            <a:off x="8044693" y="3933056"/>
            <a:ext cx="1026770" cy="127001"/>
          </a:xfrm>
          <a:prstGeom prst="rect">
            <a:avLst/>
          </a:prstGeom>
        </p:spPr>
      </p:pic>
      <p:sp>
        <p:nvSpPr>
          <p:cNvPr id="18" name="HB">
            <a:extLst>
              <a:ext uri="{FF2B5EF4-FFF2-40B4-BE49-F238E27FC236}">
                <a16:creationId xmlns:a16="http://schemas.microsoft.com/office/drawing/2014/main" id="{10B0043D-5737-BB41-82F2-454531951A5D}"/>
              </a:ext>
            </a:extLst>
          </p:cNvPr>
          <p:cNvSpPr txBox="1"/>
          <p:nvPr/>
        </p:nvSpPr>
        <p:spPr>
          <a:xfrm>
            <a:off x="9828969" y="3110964"/>
            <a:ext cx="2027671"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900">
                <a:solidFill>
                  <a:srgbClr val="FF2600"/>
                </a:solidFill>
              </a:defRPr>
            </a:lvl1pPr>
          </a:lstStyle>
          <a:p>
            <a:r>
              <a:rPr sz="1400" b="0" dirty="0">
                <a:latin typeface="Arial Rounded MT Bold" panose="020F0704030504030204" pitchFamily="34" charset="77"/>
              </a:rPr>
              <a:t>HB</a:t>
            </a:r>
            <a:r>
              <a:rPr lang="es-ES" sz="1400" b="0" dirty="0">
                <a:latin typeface="Arial Rounded MT Bold" panose="020F0704030504030204" pitchFamily="34" charset="77"/>
              </a:rPr>
              <a:t> </a:t>
            </a:r>
            <a:r>
              <a:rPr lang="es-ES" sz="1400" b="0" dirty="0" err="1">
                <a:latin typeface="Arial Rounded MT Bold" panose="020F0704030504030204" pitchFamily="34" charset="77"/>
              </a:rPr>
              <a:t>bound</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pic>
        <p:nvPicPr>
          <p:cNvPr id="35" name="Line Line" descr="Line Line">
            <a:extLst>
              <a:ext uri="{FF2B5EF4-FFF2-40B4-BE49-F238E27FC236}">
                <a16:creationId xmlns:a16="http://schemas.microsoft.com/office/drawing/2014/main" id="{3926702F-ACD4-7745-BA6C-24F02978CF28}"/>
              </a:ext>
            </a:extLst>
          </p:cNvPr>
          <p:cNvPicPr>
            <a:picLocks/>
          </p:cNvPicPr>
          <p:nvPr/>
        </p:nvPicPr>
        <p:blipFill>
          <a:blip r:embed="rId4"/>
          <a:stretch>
            <a:fillRect/>
          </a:stretch>
        </p:blipFill>
        <p:spPr>
          <a:xfrm>
            <a:off x="8056857" y="3434343"/>
            <a:ext cx="1026770" cy="127001"/>
          </a:xfrm>
          <a:prstGeom prst="rect">
            <a:avLst/>
          </a:prstGeom>
        </p:spPr>
      </p:pic>
      <p:cxnSp>
        <p:nvCxnSpPr>
          <p:cNvPr id="37" name="Straight Arrow Connector 36">
            <a:extLst>
              <a:ext uri="{FF2B5EF4-FFF2-40B4-BE49-F238E27FC236}">
                <a16:creationId xmlns:a16="http://schemas.microsoft.com/office/drawing/2014/main" id="{E37AE81A-D4E3-084B-A192-599BF3242170}"/>
              </a:ext>
            </a:extLst>
          </p:cNvPr>
          <p:cNvCxnSpPr/>
          <p:nvPr/>
        </p:nvCxnSpPr>
        <p:spPr>
          <a:xfrm>
            <a:off x="9446233" y="3293491"/>
            <a:ext cx="0" cy="45296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E0EE1F23-75CB-E044-B7FC-73B6F79DF217}"/>
              </a:ext>
            </a:extLst>
          </p:cNvPr>
          <p:cNvCxnSpPr>
            <a:cxnSpLocks/>
            <a:endCxn id="14" idx="0"/>
          </p:cNvCxnSpPr>
          <p:nvPr/>
        </p:nvCxnSpPr>
        <p:spPr>
          <a:xfrm>
            <a:off x="8558078" y="3543588"/>
            <a:ext cx="0" cy="389468"/>
          </a:xfrm>
          <a:prstGeom prst="straightConnector1">
            <a:avLst/>
          </a:prstGeom>
          <a:ln>
            <a:headEnd type="triangle" w="med" len="med"/>
            <a:tailEnd type="triangle" w="med" len="med"/>
          </a:ln>
        </p:spPr>
        <p:style>
          <a:lnRef idx="1">
            <a:schemeClr val="accent2"/>
          </a:lnRef>
          <a:fillRef idx="0">
            <a:schemeClr val="accent2"/>
          </a:fillRef>
          <a:effectRef idx="0">
            <a:schemeClr val="accent2"/>
          </a:effectRef>
          <a:fontRef idx="minor">
            <a:schemeClr val="tx1"/>
          </a:fontRef>
        </p:style>
      </p:cxnSp>
      <p:sp>
        <p:nvSpPr>
          <p:cNvPr id="42" name="HB">
            <a:extLst>
              <a:ext uri="{FF2B5EF4-FFF2-40B4-BE49-F238E27FC236}">
                <a16:creationId xmlns:a16="http://schemas.microsoft.com/office/drawing/2014/main" id="{A9D18648-E862-504A-8CEC-46D8A001FA78}"/>
              </a:ext>
            </a:extLst>
          </p:cNvPr>
          <p:cNvSpPr txBox="1"/>
          <p:nvPr/>
        </p:nvSpPr>
        <p:spPr>
          <a:xfrm>
            <a:off x="8621050" y="3574365"/>
            <a:ext cx="128776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900">
                <a:solidFill>
                  <a:srgbClr val="FF2600"/>
                </a:solidFill>
              </a:defRPr>
            </a:lvl1pPr>
          </a:lstStyle>
          <a:p>
            <a:r>
              <a:rPr sz="1400" b="0" dirty="0">
                <a:latin typeface="Arial Rounded MT Bold" panose="020F0704030504030204" pitchFamily="34" charset="77"/>
              </a:rPr>
              <a:t>HB</a:t>
            </a:r>
            <a:r>
              <a:rPr lang="es-ES" sz="1400" b="0" dirty="0">
                <a:latin typeface="Arial Rounded MT Bold" panose="020F0704030504030204" pitchFamily="34" charset="77"/>
              </a:rPr>
              <a:t> </a:t>
            </a:r>
            <a:r>
              <a:rPr lang="es-ES" sz="1400" b="0" dirty="0" err="1">
                <a:latin typeface="Arial Rounded MT Bold" panose="020F0704030504030204" pitchFamily="34" charset="77"/>
              </a:rPr>
              <a:t>hint</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pic>
        <p:nvPicPr>
          <p:cNvPr id="15" name="Line Line" descr="Line Line">
            <a:extLst>
              <a:ext uri="{FF2B5EF4-FFF2-40B4-BE49-F238E27FC236}">
                <a16:creationId xmlns:a16="http://schemas.microsoft.com/office/drawing/2014/main" id="{EBA75C3B-5388-AE41-823F-A7638F8277BB}"/>
              </a:ext>
            </a:extLst>
          </p:cNvPr>
          <p:cNvPicPr>
            <a:picLocks/>
          </p:cNvPicPr>
          <p:nvPr/>
        </p:nvPicPr>
        <p:blipFill>
          <a:blip r:embed="rId5"/>
          <a:stretch>
            <a:fillRect/>
          </a:stretch>
        </p:blipFill>
        <p:spPr>
          <a:xfrm>
            <a:off x="8044034" y="3212976"/>
            <a:ext cx="1796382" cy="127001"/>
          </a:xfrm>
          <a:prstGeom prst="rect">
            <a:avLst/>
          </a:prstGeom>
        </p:spPr>
      </p:pic>
    </p:spTree>
    <p:extLst>
      <p:ext uri="{BB962C8B-B14F-4D97-AF65-F5344CB8AC3E}">
        <p14:creationId xmlns:p14="http://schemas.microsoft.com/office/powerpoint/2010/main" val="40753634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White </a:t>
            </a:r>
            <a:r>
              <a:rPr lang="es-ES" dirty="0" err="1"/>
              <a:t>dwarfs</a:t>
            </a:r>
            <a:r>
              <a:rPr lang="es-ES" dirty="0"/>
              <a:t>: WDLF</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57</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pic>
        <p:nvPicPr>
          <p:cNvPr id="12" name="Picture 11">
            <a:extLst>
              <a:ext uri="{FF2B5EF4-FFF2-40B4-BE49-F238E27FC236}">
                <a16:creationId xmlns:a16="http://schemas.microsoft.com/office/drawing/2014/main" id="{FEA2E0B3-B037-6E4B-87E8-3AB469D72D50}"/>
              </a:ext>
            </a:extLst>
          </p:cNvPr>
          <p:cNvPicPr>
            <a:picLocks noChangeAspect="1"/>
          </p:cNvPicPr>
          <p:nvPr/>
        </p:nvPicPr>
        <p:blipFill>
          <a:blip r:embed="rId3"/>
          <a:stretch>
            <a:fillRect/>
          </a:stretch>
        </p:blipFill>
        <p:spPr>
          <a:xfrm>
            <a:off x="4039828" y="1330312"/>
            <a:ext cx="7973144" cy="5045505"/>
          </a:xfrm>
          <a:prstGeom prst="rect">
            <a:avLst/>
          </a:prstGeom>
        </p:spPr>
      </p:pic>
      <p:sp>
        <p:nvSpPr>
          <p:cNvPr id="14" name="Rectangle 13">
            <a:extLst>
              <a:ext uri="{FF2B5EF4-FFF2-40B4-BE49-F238E27FC236}">
                <a16:creationId xmlns:a16="http://schemas.microsoft.com/office/drawing/2014/main" id="{AF4A2777-2282-6548-850E-712C7FF820EB}"/>
              </a:ext>
            </a:extLst>
          </p:cNvPr>
          <p:cNvSpPr/>
          <p:nvPr/>
        </p:nvSpPr>
        <p:spPr>
          <a:xfrm>
            <a:off x="1847528" y="5608115"/>
            <a:ext cx="2736304" cy="461665"/>
          </a:xfrm>
          <a:prstGeom prst="rect">
            <a:avLst/>
          </a:prstGeom>
        </p:spPr>
        <p:txBody>
          <a:bodyPr wrap="square">
            <a:spAutoFit/>
          </a:bodyPr>
          <a:lstStyle/>
          <a:p>
            <a:r>
              <a:rPr lang="en-GB" sz="1200" dirty="0">
                <a:solidFill>
                  <a:srgbClr val="00B050"/>
                </a:solidFill>
                <a:latin typeface="Arial Rounded MT Bold" panose="020F0704030504030204" pitchFamily="34" charset="77"/>
              </a:rPr>
              <a:t>For recent review of situation: </a:t>
            </a:r>
            <a:r>
              <a:rPr lang="en-GB" sz="1200" dirty="0" err="1">
                <a:solidFill>
                  <a:srgbClr val="00B050"/>
                </a:solidFill>
                <a:latin typeface="Arial Rounded MT Bold" panose="020F0704030504030204" pitchFamily="34" charset="77"/>
              </a:rPr>
              <a:t>Isern</a:t>
            </a:r>
            <a:r>
              <a:rPr lang="en-GB" sz="1200" dirty="0">
                <a:solidFill>
                  <a:srgbClr val="00B050"/>
                </a:solidFill>
                <a:latin typeface="Arial Rounded MT Bold" panose="020F0704030504030204" pitchFamily="34" charset="77"/>
              </a:rPr>
              <a:t>, arXiv:2002.08069</a:t>
            </a:r>
            <a:endParaRPr lang="en-ES" sz="1200" dirty="0">
              <a:solidFill>
                <a:srgbClr val="00B050"/>
              </a:solidFill>
              <a:latin typeface="Arial Rounded MT Bold" panose="020F0704030504030204" pitchFamily="34" charset="77"/>
            </a:endParaRPr>
          </a:p>
        </p:txBody>
      </p:sp>
      <p:sp>
        <p:nvSpPr>
          <p:cNvPr id="15" name="Marcador de contenido 2">
            <a:extLst>
              <a:ext uri="{FF2B5EF4-FFF2-40B4-BE49-F238E27FC236}">
                <a16:creationId xmlns:a16="http://schemas.microsoft.com/office/drawing/2014/main" id="{9E4B58A6-EE2C-6A4D-B58C-F4FE63E097A5}"/>
              </a:ext>
            </a:extLst>
          </p:cNvPr>
          <p:cNvSpPr>
            <a:spLocks noGrp="1"/>
          </p:cNvSpPr>
          <p:nvPr>
            <p:ph idx="1"/>
          </p:nvPr>
        </p:nvSpPr>
        <p:spPr>
          <a:xfrm>
            <a:off x="407368" y="1487489"/>
            <a:ext cx="4188805" cy="2528080"/>
          </a:xfrm>
        </p:spPr>
        <p:txBody>
          <a:bodyPr/>
          <a:lstStyle/>
          <a:p>
            <a:r>
              <a:rPr lang="en-GB" sz="2000" dirty="0"/>
              <a:t>The WDLF strongly constrains the axion-electron coupling</a:t>
            </a:r>
          </a:p>
          <a:p>
            <a:r>
              <a:rPr lang="en-GB" sz="2000" dirty="0"/>
              <a:t>Slight preference for a non-zero coupling can be translated to a “hint”:</a:t>
            </a:r>
          </a:p>
          <a:p>
            <a:endParaRPr lang="en-GB" sz="2000" dirty="0"/>
          </a:p>
          <a:p>
            <a:endParaRPr lang="en-GB" sz="2000" dirty="0"/>
          </a:p>
          <a:p>
            <a:endParaRPr lang="en-GB" sz="2000" dirty="0"/>
          </a:p>
          <a:p>
            <a:endParaRPr lang="en-GB" sz="2000" dirty="0"/>
          </a:p>
          <a:p>
            <a:endParaRPr lang="en-GB" sz="2000" dirty="0"/>
          </a:p>
          <a:p>
            <a:endParaRPr lang="en-GB" sz="2000" dirty="0">
              <a:solidFill>
                <a:schemeClr val="accent1"/>
              </a:solidFill>
            </a:endParaRPr>
          </a:p>
        </p:txBody>
      </p:sp>
      <p:pic>
        <p:nvPicPr>
          <p:cNvPr id="16" name="Picture 15">
            <a:extLst>
              <a:ext uri="{FF2B5EF4-FFF2-40B4-BE49-F238E27FC236}">
                <a16:creationId xmlns:a16="http://schemas.microsoft.com/office/drawing/2014/main" id="{24104138-38D8-7E46-898E-0262E7F7999C}"/>
              </a:ext>
            </a:extLst>
          </p:cNvPr>
          <p:cNvPicPr>
            <a:picLocks noChangeAspect="1"/>
          </p:cNvPicPr>
          <p:nvPr/>
        </p:nvPicPr>
        <p:blipFill rotWithShape="1">
          <a:blip r:embed="rId4"/>
          <a:srcRect r="39297"/>
          <a:stretch/>
        </p:blipFill>
        <p:spPr>
          <a:xfrm>
            <a:off x="179028" y="3861048"/>
            <a:ext cx="3612716" cy="853945"/>
          </a:xfrm>
          <a:prstGeom prst="rect">
            <a:avLst/>
          </a:prstGeom>
        </p:spPr>
      </p:pic>
      <p:pic>
        <p:nvPicPr>
          <p:cNvPr id="17" name="Picture 16">
            <a:extLst>
              <a:ext uri="{FF2B5EF4-FFF2-40B4-BE49-F238E27FC236}">
                <a16:creationId xmlns:a16="http://schemas.microsoft.com/office/drawing/2014/main" id="{4345821F-F24F-9645-A721-37818FA3C41C}"/>
              </a:ext>
            </a:extLst>
          </p:cNvPr>
          <p:cNvPicPr>
            <a:picLocks noChangeAspect="1"/>
          </p:cNvPicPr>
          <p:nvPr/>
        </p:nvPicPr>
        <p:blipFill rotWithShape="1">
          <a:blip r:embed="rId4"/>
          <a:srcRect l="64035"/>
          <a:stretch/>
        </p:blipFill>
        <p:spPr>
          <a:xfrm>
            <a:off x="2662312" y="4431791"/>
            <a:ext cx="1584176" cy="632021"/>
          </a:xfrm>
          <a:prstGeom prst="rect">
            <a:avLst/>
          </a:prstGeom>
        </p:spPr>
      </p:pic>
      <p:sp>
        <p:nvSpPr>
          <p:cNvPr id="18" name="Rectangle 17">
            <a:extLst>
              <a:ext uri="{FF2B5EF4-FFF2-40B4-BE49-F238E27FC236}">
                <a16:creationId xmlns:a16="http://schemas.microsoft.com/office/drawing/2014/main" id="{4A1C2B91-17B8-174A-A729-7500D6C9CC24}"/>
              </a:ext>
            </a:extLst>
          </p:cNvPr>
          <p:cNvSpPr/>
          <p:nvPr/>
        </p:nvSpPr>
        <p:spPr>
          <a:xfrm>
            <a:off x="343617" y="3972416"/>
            <a:ext cx="3821983" cy="1029148"/>
          </a:xfrm>
          <a:custGeom>
            <a:avLst/>
            <a:gdLst>
              <a:gd name="connsiteX0" fmla="*/ 0 w 3821983"/>
              <a:gd name="connsiteY0" fmla="*/ 0 h 1029148"/>
              <a:gd name="connsiteX1" fmla="*/ 584217 w 3821983"/>
              <a:gd name="connsiteY1" fmla="*/ 0 h 1029148"/>
              <a:gd name="connsiteX2" fmla="*/ 1091995 w 3821983"/>
              <a:gd name="connsiteY2" fmla="*/ 0 h 1029148"/>
              <a:gd name="connsiteX3" fmla="*/ 1676213 w 3821983"/>
              <a:gd name="connsiteY3" fmla="*/ 0 h 1029148"/>
              <a:gd name="connsiteX4" fmla="*/ 2107551 w 3821983"/>
              <a:gd name="connsiteY4" fmla="*/ 0 h 1029148"/>
              <a:gd name="connsiteX5" fmla="*/ 2577109 w 3821983"/>
              <a:gd name="connsiteY5" fmla="*/ 0 h 1029148"/>
              <a:gd name="connsiteX6" fmla="*/ 3123106 w 3821983"/>
              <a:gd name="connsiteY6" fmla="*/ 0 h 1029148"/>
              <a:gd name="connsiteX7" fmla="*/ 3821983 w 3821983"/>
              <a:gd name="connsiteY7" fmla="*/ 0 h 1029148"/>
              <a:gd name="connsiteX8" fmla="*/ 3821983 w 3821983"/>
              <a:gd name="connsiteY8" fmla="*/ 483700 h 1029148"/>
              <a:gd name="connsiteX9" fmla="*/ 3821983 w 3821983"/>
              <a:gd name="connsiteY9" fmla="*/ 1029148 h 1029148"/>
              <a:gd name="connsiteX10" fmla="*/ 3352425 w 3821983"/>
              <a:gd name="connsiteY10" fmla="*/ 1029148 h 1029148"/>
              <a:gd name="connsiteX11" fmla="*/ 2806428 w 3821983"/>
              <a:gd name="connsiteY11" fmla="*/ 1029148 h 1029148"/>
              <a:gd name="connsiteX12" fmla="*/ 2298650 w 3821983"/>
              <a:gd name="connsiteY12" fmla="*/ 1029148 h 1029148"/>
              <a:gd name="connsiteX13" fmla="*/ 1790872 w 3821983"/>
              <a:gd name="connsiteY13" fmla="*/ 1029148 h 1029148"/>
              <a:gd name="connsiteX14" fmla="*/ 1244874 w 3821983"/>
              <a:gd name="connsiteY14" fmla="*/ 1029148 h 1029148"/>
              <a:gd name="connsiteX15" fmla="*/ 737097 w 3821983"/>
              <a:gd name="connsiteY15" fmla="*/ 1029148 h 1029148"/>
              <a:gd name="connsiteX16" fmla="*/ 0 w 3821983"/>
              <a:gd name="connsiteY16" fmla="*/ 1029148 h 1029148"/>
              <a:gd name="connsiteX17" fmla="*/ 0 w 3821983"/>
              <a:gd name="connsiteY17" fmla="*/ 514574 h 1029148"/>
              <a:gd name="connsiteX18" fmla="*/ 0 w 3821983"/>
              <a:gd name="connsiteY18" fmla="*/ 0 h 1029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21983" h="1029148" extrusionOk="0">
                <a:moveTo>
                  <a:pt x="0" y="0"/>
                </a:moveTo>
                <a:cubicBezTo>
                  <a:pt x="203856" y="-66591"/>
                  <a:pt x="441518" y="22901"/>
                  <a:pt x="584217" y="0"/>
                </a:cubicBezTo>
                <a:cubicBezTo>
                  <a:pt x="726916" y="-22901"/>
                  <a:pt x="891295" y="59612"/>
                  <a:pt x="1091995" y="0"/>
                </a:cubicBezTo>
                <a:cubicBezTo>
                  <a:pt x="1292695" y="-59612"/>
                  <a:pt x="1549949" y="544"/>
                  <a:pt x="1676213" y="0"/>
                </a:cubicBezTo>
                <a:cubicBezTo>
                  <a:pt x="1802477" y="-544"/>
                  <a:pt x="1972441" y="24008"/>
                  <a:pt x="2107551" y="0"/>
                </a:cubicBezTo>
                <a:cubicBezTo>
                  <a:pt x="2242661" y="-24008"/>
                  <a:pt x="2450540" y="25139"/>
                  <a:pt x="2577109" y="0"/>
                </a:cubicBezTo>
                <a:cubicBezTo>
                  <a:pt x="2703678" y="-25139"/>
                  <a:pt x="2991603" y="34762"/>
                  <a:pt x="3123106" y="0"/>
                </a:cubicBezTo>
                <a:cubicBezTo>
                  <a:pt x="3254609" y="-34762"/>
                  <a:pt x="3636706" y="46755"/>
                  <a:pt x="3821983" y="0"/>
                </a:cubicBezTo>
                <a:cubicBezTo>
                  <a:pt x="3875395" y="112683"/>
                  <a:pt x="3819114" y="381735"/>
                  <a:pt x="3821983" y="483700"/>
                </a:cubicBezTo>
                <a:cubicBezTo>
                  <a:pt x="3824852" y="585665"/>
                  <a:pt x="3812394" y="804211"/>
                  <a:pt x="3821983" y="1029148"/>
                </a:cubicBezTo>
                <a:cubicBezTo>
                  <a:pt x="3686757" y="1084085"/>
                  <a:pt x="3581448" y="997138"/>
                  <a:pt x="3352425" y="1029148"/>
                </a:cubicBezTo>
                <a:cubicBezTo>
                  <a:pt x="3123402" y="1061158"/>
                  <a:pt x="3056149" y="1005873"/>
                  <a:pt x="2806428" y="1029148"/>
                </a:cubicBezTo>
                <a:cubicBezTo>
                  <a:pt x="2556707" y="1052423"/>
                  <a:pt x="2459008" y="1027297"/>
                  <a:pt x="2298650" y="1029148"/>
                </a:cubicBezTo>
                <a:cubicBezTo>
                  <a:pt x="2138292" y="1030999"/>
                  <a:pt x="1989024" y="1012561"/>
                  <a:pt x="1790872" y="1029148"/>
                </a:cubicBezTo>
                <a:cubicBezTo>
                  <a:pt x="1592720" y="1045735"/>
                  <a:pt x="1364538" y="1014806"/>
                  <a:pt x="1244874" y="1029148"/>
                </a:cubicBezTo>
                <a:cubicBezTo>
                  <a:pt x="1125210" y="1043490"/>
                  <a:pt x="951899" y="1001361"/>
                  <a:pt x="737097" y="1029148"/>
                </a:cubicBezTo>
                <a:cubicBezTo>
                  <a:pt x="522295" y="1056935"/>
                  <a:pt x="290871" y="997716"/>
                  <a:pt x="0" y="1029148"/>
                </a:cubicBezTo>
                <a:cubicBezTo>
                  <a:pt x="-54067" y="792756"/>
                  <a:pt x="9381" y="700559"/>
                  <a:pt x="0" y="514574"/>
                </a:cubicBezTo>
                <a:cubicBezTo>
                  <a:pt x="-9381" y="328589"/>
                  <a:pt x="17287" y="131568"/>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9" name="Graphic 18" descr="Line arrow Clockwise curve">
            <a:extLst>
              <a:ext uri="{FF2B5EF4-FFF2-40B4-BE49-F238E27FC236}">
                <a16:creationId xmlns:a16="http://schemas.microsoft.com/office/drawing/2014/main" id="{890D1C89-F0ED-CB4E-BE2F-4ADB8970E4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0630454" flipH="1">
            <a:off x="7611344" y="2595895"/>
            <a:ext cx="608675" cy="644466"/>
          </a:xfrm>
          <a:prstGeom prst="rect">
            <a:avLst/>
          </a:prstGeom>
        </p:spPr>
      </p:pic>
      <p:sp>
        <p:nvSpPr>
          <p:cNvPr id="20" name="Rectangle 19">
            <a:extLst>
              <a:ext uri="{FF2B5EF4-FFF2-40B4-BE49-F238E27FC236}">
                <a16:creationId xmlns:a16="http://schemas.microsoft.com/office/drawing/2014/main" id="{D63F5F1C-AE07-4F49-B854-8B926DDD429E}"/>
              </a:ext>
            </a:extLst>
          </p:cNvPr>
          <p:cNvSpPr/>
          <p:nvPr/>
        </p:nvSpPr>
        <p:spPr>
          <a:xfrm rot="20067854">
            <a:off x="7976278" y="1989852"/>
            <a:ext cx="2059198" cy="461665"/>
          </a:xfrm>
          <a:prstGeom prst="rect">
            <a:avLst/>
          </a:prstGeom>
        </p:spPr>
        <p:txBody>
          <a:bodyPr wrap="square">
            <a:spAutoFit/>
          </a:bodyPr>
          <a:lstStyle/>
          <a:p>
            <a:r>
              <a:rPr lang="en-GB" sz="1200" dirty="0">
                <a:solidFill>
                  <a:srgbClr val="0070C0"/>
                </a:solidFill>
                <a:latin typeface="Arial Rounded MT Bold" panose="020F0704030504030204" pitchFamily="34" charset="77"/>
              </a:rPr>
              <a:t>Extra cooling depletes this part of the WDLF</a:t>
            </a:r>
            <a:endParaRPr lang="en-ES" sz="1200" dirty="0">
              <a:latin typeface="Arial Rounded MT Bold" panose="020F0704030504030204" pitchFamily="34" charset="77"/>
            </a:endParaRPr>
          </a:p>
        </p:txBody>
      </p:sp>
    </p:spTree>
    <p:extLst>
      <p:ext uri="{BB962C8B-B14F-4D97-AF65-F5344CB8AC3E}">
        <p14:creationId xmlns:p14="http://schemas.microsoft.com/office/powerpoint/2010/main" val="321115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34828E3-8ADD-EC4A-9DDE-23EBA9133052}"/>
              </a:ext>
            </a:extLst>
          </p:cNvPr>
          <p:cNvPicPr>
            <a:picLocks noChangeAspect="1"/>
          </p:cNvPicPr>
          <p:nvPr/>
        </p:nvPicPr>
        <p:blipFill>
          <a:blip r:embed="rId2"/>
          <a:stretch>
            <a:fillRect/>
          </a:stretch>
        </p:blipFill>
        <p:spPr>
          <a:xfrm>
            <a:off x="5599160" y="1276161"/>
            <a:ext cx="4889872" cy="2291212"/>
          </a:xfrm>
          <a:prstGeom prst="rect">
            <a:avLst/>
          </a:prstGeom>
        </p:spPr>
      </p:pic>
      <p:sp>
        <p:nvSpPr>
          <p:cNvPr id="2" name="Título 1"/>
          <p:cNvSpPr>
            <a:spLocks noGrp="1"/>
          </p:cNvSpPr>
          <p:nvPr>
            <p:ph type="title"/>
          </p:nvPr>
        </p:nvSpPr>
        <p:spPr/>
        <p:txBody>
          <a:bodyPr/>
          <a:lstStyle/>
          <a:p>
            <a:r>
              <a:rPr lang="es-ES" dirty="0"/>
              <a:t>WD variables: </a:t>
            </a:r>
            <a:r>
              <a:rPr lang="es-ES" dirty="0" err="1"/>
              <a:t>period</a:t>
            </a:r>
            <a:r>
              <a:rPr lang="es-ES" dirty="0"/>
              <a:t> </a:t>
            </a:r>
            <a:r>
              <a:rPr lang="es-ES" dirty="0" err="1"/>
              <a:t>drift</a:t>
            </a:r>
            <a:r>
              <a:rPr lang="es-ES" dirty="0"/>
              <a:t> </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58</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mc:AlternateContent xmlns:mc="http://schemas.openxmlformats.org/markup-compatibility/2006" xmlns:a14="http://schemas.microsoft.com/office/drawing/2010/main">
        <mc:Choice Requires="a14">
          <p:sp>
            <p:nvSpPr>
              <p:cNvPr id="15" name="Marcador de contenido 2">
                <a:extLst>
                  <a:ext uri="{FF2B5EF4-FFF2-40B4-BE49-F238E27FC236}">
                    <a16:creationId xmlns:a16="http://schemas.microsoft.com/office/drawing/2014/main" id="{9E4B58A6-EE2C-6A4D-B58C-F4FE63E097A5}"/>
                  </a:ext>
                </a:extLst>
              </p:cNvPr>
              <p:cNvSpPr>
                <a:spLocks noGrp="1"/>
              </p:cNvSpPr>
              <p:nvPr>
                <p:ph idx="1"/>
              </p:nvPr>
            </p:nvSpPr>
            <p:spPr>
              <a:xfrm>
                <a:off x="407368" y="1487489"/>
                <a:ext cx="5191792" cy="2528080"/>
              </a:xfrm>
            </p:spPr>
            <p:txBody>
              <a:bodyPr/>
              <a:lstStyle/>
              <a:p>
                <a:r>
                  <a:rPr lang="en-GB" sz="2000" dirty="0"/>
                  <a:t>Measures of the period change rate in WD variables offer a way to </a:t>
                </a:r>
                <a:r>
                  <a:rPr lang="en-GB" sz="2000" i="1" dirty="0"/>
                  <a:t>directly</a:t>
                </a:r>
                <a:r>
                  <a:rPr lang="en-GB" sz="2000" dirty="0"/>
                  <a:t> test the cooling rate in </a:t>
                </a:r>
                <a:r>
                  <a:rPr lang="en-GB" sz="2000" i="1" dirty="0"/>
                  <a:t>a single WD</a:t>
                </a:r>
                <a:r>
                  <a:rPr lang="en-GB" sz="2000" dirty="0"/>
                  <a:t>: </a:t>
                </a:r>
              </a:p>
              <a:p>
                <a:pPr marL="0" indent="0">
                  <a:buNone/>
                </a:pPr>
                <a14:m>
                  <m:oMathPara xmlns:m="http://schemas.openxmlformats.org/officeDocument/2006/math">
                    <m:oMathParaPr>
                      <m:jc m:val="centerGroup"/>
                    </m:oMathParaPr>
                    <m:oMath xmlns:m="http://schemas.openxmlformats.org/officeDocument/2006/math">
                      <m:acc>
                        <m:accPr>
                          <m:chr m:val="̇"/>
                          <m:ctrlPr>
                            <a:rPr lang="ar-AE" sz="2000" i="1" smtClean="0">
                              <a:solidFill>
                                <a:schemeClr val="accent1"/>
                              </a:solidFill>
                              <a:latin typeface="Cambria Math" panose="02040503050406030204" pitchFamily="18" charset="0"/>
                            </a:rPr>
                          </m:ctrlPr>
                        </m:accPr>
                        <m:e>
                          <m:r>
                            <a:rPr lang="es-ES" sz="2000" b="0" i="1" smtClean="0">
                              <a:solidFill>
                                <a:schemeClr val="accent1"/>
                              </a:solidFill>
                              <a:latin typeface="Cambria Math" panose="02040503050406030204" pitchFamily="18" charset="0"/>
                            </a:rPr>
                            <m:t>𝑃</m:t>
                          </m:r>
                        </m:e>
                      </m:acc>
                      <m:r>
                        <a:rPr lang="ar-AE" sz="2000" i="1">
                          <a:solidFill>
                            <a:schemeClr val="accent1"/>
                          </a:solidFill>
                          <a:latin typeface="Cambria Math" panose="02040503050406030204" pitchFamily="18" charset="0"/>
                        </a:rPr>
                        <m:t>/</m:t>
                      </m:r>
                      <m:r>
                        <a:rPr lang="ar-AE" sz="2000" i="1">
                          <a:solidFill>
                            <a:schemeClr val="accent1"/>
                          </a:solidFill>
                          <a:latin typeface="Cambria Math" panose="02040503050406030204" pitchFamily="18" charset="0"/>
                        </a:rPr>
                        <m:t>𝑃</m:t>
                      </m:r>
                      <m:r>
                        <a:rPr lang="ar-AE" sz="2000" i="1">
                          <a:solidFill>
                            <a:schemeClr val="accent1"/>
                          </a:solidFill>
                          <a:latin typeface="Cambria Math" panose="02040503050406030204" pitchFamily="18" charset="0"/>
                        </a:rPr>
                        <m:t>∝</m:t>
                      </m:r>
                      <m:acc>
                        <m:accPr>
                          <m:chr m:val="̇"/>
                          <m:ctrlPr>
                            <a:rPr lang="ar-AE" sz="2000" i="1" smtClean="0">
                              <a:solidFill>
                                <a:schemeClr val="accent1"/>
                              </a:solidFill>
                              <a:latin typeface="Cambria Math" panose="02040503050406030204" pitchFamily="18" charset="0"/>
                            </a:rPr>
                          </m:ctrlPr>
                        </m:accPr>
                        <m:e>
                          <m:r>
                            <a:rPr lang="es-ES" sz="2000" b="0" i="1" smtClean="0">
                              <a:solidFill>
                                <a:schemeClr val="accent1"/>
                              </a:solidFill>
                              <a:latin typeface="Cambria Math" panose="02040503050406030204" pitchFamily="18" charset="0"/>
                            </a:rPr>
                            <m:t>𝑇</m:t>
                          </m:r>
                        </m:e>
                      </m:acc>
                      <m:r>
                        <a:rPr lang="ar-AE" sz="2000" i="1">
                          <a:solidFill>
                            <a:schemeClr val="accent1"/>
                          </a:solidFill>
                          <a:latin typeface="Cambria Math" panose="02040503050406030204" pitchFamily="18" charset="0"/>
                        </a:rPr>
                        <m:t>/</m:t>
                      </m:r>
                      <m:r>
                        <a:rPr lang="ar-AE" sz="2000" i="1">
                          <a:solidFill>
                            <a:schemeClr val="accent1"/>
                          </a:solidFill>
                          <a:latin typeface="Cambria Math" panose="02040503050406030204" pitchFamily="18" charset="0"/>
                        </a:rPr>
                        <m:t>𝑇</m:t>
                      </m:r>
                    </m:oMath>
                  </m:oMathPara>
                </a14:m>
                <a:endParaRPr lang="en-GB" sz="2000" dirty="0">
                  <a:solidFill>
                    <a:schemeClr val="accent1"/>
                  </a:solidFill>
                </a:endParaRPr>
              </a:p>
              <a:p>
                <a:endParaRPr lang="en-GB" sz="2000" dirty="0"/>
              </a:p>
              <a:p>
                <a:r>
                  <a:rPr lang="en-GB" sz="2000" dirty="0"/>
                  <a:t>Observations over the past ~30 </a:t>
                </a:r>
                <a:r>
                  <a:rPr lang="en-GB" sz="2000" dirty="0" err="1"/>
                  <a:t>yr</a:t>
                </a:r>
                <a:r>
                  <a:rPr lang="en-GB" sz="2000" dirty="0"/>
                  <a:t> showed consistently </a:t>
                </a:r>
                <a14:m>
                  <m:oMath xmlns:m="http://schemas.openxmlformats.org/officeDocument/2006/math">
                    <m:sSub>
                      <m:sSubPr>
                        <m:ctrlPr>
                          <a:rPr lang="es-ES" sz="2000" i="1" smtClean="0">
                            <a:solidFill>
                              <a:schemeClr val="accent1"/>
                            </a:solidFill>
                            <a:latin typeface="Cambria Math" panose="02040503050406030204" pitchFamily="18" charset="0"/>
                          </a:rPr>
                        </m:ctrlPr>
                      </m:sSubPr>
                      <m:e>
                        <m:acc>
                          <m:accPr>
                            <m:chr m:val="̇"/>
                            <m:ctrlPr>
                              <a:rPr lang="ar-AE" sz="2000" i="1">
                                <a:solidFill>
                                  <a:schemeClr val="accent1"/>
                                </a:solidFill>
                                <a:latin typeface="Cambria Math" panose="02040503050406030204" pitchFamily="18" charset="0"/>
                              </a:rPr>
                            </m:ctrlPr>
                          </m:accPr>
                          <m:e>
                            <m:r>
                              <a:rPr lang="es-ES" sz="2000" i="1">
                                <a:solidFill>
                                  <a:schemeClr val="accent1"/>
                                </a:solidFill>
                                <a:latin typeface="Cambria Math" panose="02040503050406030204" pitchFamily="18" charset="0"/>
                              </a:rPr>
                              <m:t>𝑃</m:t>
                            </m:r>
                          </m:e>
                        </m:acc>
                      </m:e>
                      <m:sub>
                        <m:r>
                          <a:rPr lang="es-ES" sz="2000" b="0" i="1" smtClean="0">
                            <a:solidFill>
                              <a:schemeClr val="accent1"/>
                            </a:solidFill>
                            <a:latin typeface="Cambria Math" panose="02040503050406030204" pitchFamily="18" charset="0"/>
                          </a:rPr>
                          <m:t>𝑜𝑏𝑠</m:t>
                        </m:r>
                      </m:sub>
                    </m:sSub>
                    <m:r>
                      <a:rPr lang="es-ES" sz="2000" b="0" i="1" smtClean="0">
                        <a:solidFill>
                          <a:schemeClr val="accent1"/>
                        </a:solidFill>
                        <a:latin typeface="Cambria Math" panose="02040503050406030204" pitchFamily="18" charset="0"/>
                      </a:rPr>
                      <m:t>&gt;</m:t>
                    </m:r>
                    <m:sSub>
                      <m:sSubPr>
                        <m:ctrlPr>
                          <a:rPr lang="es-ES" sz="2000" i="1">
                            <a:solidFill>
                              <a:schemeClr val="accent1"/>
                            </a:solidFill>
                            <a:latin typeface="Cambria Math" panose="02040503050406030204" pitchFamily="18" charset="0"/>
                          </a:rPr>
                        </m:ctrlPr>
                      </m:sSubPr>
                      <m:e>
                        <m:acc>
                          <m:accPr>
                            <m:chr m:val="̇"/>
                            <m:ctrlPr>
                              <a:rPr lang="ar-AE" sz="2000" i="1">
                                <a:solidFill>
                                  <a:schemeClr val="accent1"/>
                                </a:solidFill>
                                <a:latin typeface="Cambria Math" panose="02040503050406030204" pitchFamily="18" charset="0"/>
                              </a:rPr>
                            </m:ctrlPr>
                          </m:accPr>
                          <m:e>
                            <m:r>
                              <a:rPr lang="es-ES" sz="2000" i="1">
                                <a:solidFill>
                                  <a:schemeClr val="accent1"/>
                                </a:solidFill>
                                <a:latin typeface="Cambria Math" panose="02040503050406030204" pitchFamily="18" charset="0"/>
                              </a:rPr>
                              <m:t>𝑃</m:t>
                            </m:r>
                          </m:e>
                        </m:acc>
                      </m:e>
                      <m:sub>
                        <m:r>
                          <a:rPr lang="es-ES" sz="2000" b="0" i="1" smtClean="0">
                            <a:solidFill>
                              <a:schemeClr val="accent1"/>
                            </a:solidFill>
                            <a:latin typeface="Cambria Math" panose="02040503050406030204" pitchFamily="18" charset="0"/>
                          </a:rPr>
                          <m:t>𝑡</m:t>
                        </m:r>
                        <m:r>
                          <a:rPr lang="es-ES" sz="2000" b="0" i="1" smtClean="0">
                            <a:solidFill>
                              <a:schemeClr val="accent1"/>
                            </a:solidFill>
                            <a:latin typeface="Cambria Math" panose="02040503050406030204" pitchFamily="18" charset="0"/>
                          </a:rPr>
                          <m:t>h</m:t>
                        </m:r>
                      </m:sub>
                    </m:sSub>
                  </m:oMath>
                </a14:m>
                <a:r>
                  <a:rPr lang="en-GB" sz="2000" dirty="0"/>
                  <a:t>, which seems to imply an overly efficient cooling. </a:t>
                </a:r>
              </a:p>
              <a:p>
                <a:endParaRPr lang="en-GB" sz="2000" dirty="0">
                  <a:solidFill>
                    <a:schemeClr val="accent1"/>
                  </a:solidFill>
                </a:endParaRPr>
              </a:p>
            </p:txBody>
          </p:sp>
        </mc:Choice>
        <mc:Fallback xmlns="">
          <p:sp>
            <p:nvSpPr>
              <p:cNvPr id="15" name="Marcador de contenido 2">
                <a:extLst>
                  <a:ext uri="{FF2B5EF4-FFF2-40B4-BE49-F238E27FC236}">
                    <a16:creationId xmlns:a16="http://schemas.microsoft.com/office/drawing/2014/main" id="{9E4B58A6-EE2C-6A4D-B58C-F4FE63E097A5}"/>
                  </a:ext>
                </a:extLst>
              </p:cNvPr>
              <p:cNvSpPr>
                <a:spLocks noGrp="1" noRot="1" noChangeAspect="1" noMove="1" noResize="1" noEditPoints="1" noAdjustHandles="1" noChangeArrowheads="1" noChangeShapeType="1" noTextEdit="1"/>
              </p:cNvSpPr>
              <p:nvPr>
                <p:ph idx="1"/>
              </p:nvPr>
            </p:nvSpPr>
            <p:spPr>
              <a:xfrm>
                <a:off x="407368" y="1487489"/>
                <a:ext cx="5191792" cy="2528080"/>
              </a:xfrm>
              <a:blipFill>
                <a:blip r:embed="rId4"/>
                <a:stretch>
                  <a:fillRect l="-1222" t="-1500" r="-2445" b="-21500"/>
                </a:stretch>
              </a:blipFill>
            </p:spPr>
            <p:txBody>
              <a:bodyPr/>
              <a:lstStyle/>
              <a:p>
                <a:r>
                  <a:rPr lang="en-ES">
                    <a:noFill/>
                  </a:rPr>
                  <a:t> </a:t>
                </a:r>
              </a:p>
            </p:txBody>
          </p:sp>
        </mc:Fallback>
      </mc:AlternateContent>
      <p:pic>
        <p:nvPicPr>
          <p:cNvPr id="19" name="Graphic 18" descr="Line arrow Clockwise curve">
            <a:extLst>
              <a:ext uri="{FF2B5EF4-FFF2-40B4-BE49-F238E27FC236}">
                <a16:creationId xmlns:a16="http://schemas.microsoft.com/office/drawing/2014/main" id="{890D1C89-F0ED-CB4E-BE2F-4ADB8970E4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2134806" flipH="1">
            <a:off x="9888021" y="1286451"/>
            <a:ext cx="721342" cy="644466"/>
          </a:xfrm>
          <a:prstGeom prst="rect">
            <a:avLst/>
          </a:prstGeom>
        </p:spPr>
      </p:pic>
      <p:sp>
        <p:nvSpPr>
          <p:cNvPr id="20" name="Rectangle 19">
            <a:extLst>
              <a:ext uri="{FF2B5EF4-FFF2-40B4-BE49-F238E27FC236}">
                <a16:creationId xmlns:a16="http://schemas.microsoft.com/office/drawing/2014/main" id="{D63F5F1C-AE07-4F49-B854-8B926DDD429E}"/>
              </a:ext>
            </a:extLst>
          </p:cNvPr>
          <p:cNvSpPr/>
          <p:nvPr/>
        </p:nvSpPr>
        <p:spPr>
          <a:xfrm>
            <a:off x="10488488" y="1285518"/>
            <a:ext cx="1839054" cy="646331"/>
          </a:xfrm>
          <a:prstGeom prst="rect">
            <a:avLst/>
          </a:prstGeom>
        </p:spPr>
        <p:txBody>
          <a:bodyPr wrap="square">
            <a:spAutoFit/>
          </a:bodyPr>
          <a:lstStyle/>
          <a:p>
            <a:r>
              <a:rPr lang="en-GB" sz="1200" dirty="0">
                <a:solidFill>
                  <a:srgbClr val="0070C0"/>
                </a:solidFill>
                <a:latin typeface="Arial Rounded MT Bold" panose="020F0704030504030204" pitchFamily="34" charset="77"/>
              </a:rPr>
              <a:t>Drift is visible in observations many years apart</a:t>
            </a:r>
            <a:endParaRPr lang="en-ES" sz="1200" dirty="0">
              <a:latin typeface="Arial Rounded MT Bold" panose="020F0704030504030204" pitchFamily="34" charset="77"/>
            </a:endParaRPr>
          </a:p>
        </p:txBody>
      </p:sp>
      <p:pic>
        <p:nvPicPr>
          <p:cNvPr id="22" name="Image" descr="Image">
            <a:extLst>
              <a:ext uri="{FF2B5EF4-FFF2-40B4-BE49-F238E27FC236}">
                <a16:creationId xmlns:a16="http://schemas.microsoft.com/office/drawing/2014/main" id="{0F9B5772-E617-5E45-B0F8-84EF546CB8B5}"/>
              </a:ext>
            </a:extLst>
          </p:cNvPr>
          <p:cNvPicPr>
            <a:picLocks noChangeAspect="1"/>
          </p:cNvPicPr>
          <p:nvPr/>
        </p:nvPicPr>
        <p:blipFill>
          <a:blip r:embed="rId7"/>
          <a:stretch>
            <a:fillRect/>
          </a:stretch>
        </p:blipFill>
        <p:spPr>
          <a:xfrm>
            <a:off x="5447928" y="3846226"/>
            <a:ext cx="6528566" cy="1644793"/>
          </a:xfrm>
          <a:prstGeom prst="rect">
            <a:avLst/>
          </a:prstGeom>
          <a:ln w="12700">
            <a:miter lim="400000"/>
          </a:ln>
        </p:spPr>
      </p:pic>
      <p:sp>
        <p:nvSpPr>
          <p:cNvPr id="23" name="Córsico, Althaus, Miller Bertolami, Kepler, Astron. Astrophys. Rev. 27 (1) (2019)">
            <a:extLst>
              <a:ext uri="{FF2B5EF4-FFF2-40B4-BE49-F238E27FC236}">
                <a16:creationId xmlns:a16="http://schemas.microsoft.com/office/drawing/2014/main" id="{9F549EEA-2B73-5846-B75C-D82A9270BFAF}"/>
              </a:ext>
            </a:extLst>
          </p:cNvPr>
          <p:cNvSpPr txBox="1"/>
          <p:nvPr/>
        </p:nvSpPr>
        <p:spPr>
          <a:xfrm>
            <a:off x="9817199" y="5422821"/>
            <a:ext cx="1979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sz="1400" b="0" i="0" dirty="0" err="1">
                <a:solidFill>
                  <a:srgbClr val="00B050"/>
                </a:solidFill>
                <a:latin typeface="Arial Rounded MT Bold" panose="020F0704030504030204" pitchFamily="34" charset="77"/>
              </a:rPr>
              <a:t>Córsico</a:t>
            </a:r>
            <a:r>
              <a:rPr lang="es-ES" sz="1400" b="0" i="0" dirty="0">
                <a:solidFill>
                  <a:srgbClr val="00B050"/>
                </a:solidFill>
                <a:latin typeface="Arial Rounded MT Bold" panose="020F0704030504030204" pitchFamily="34" charset="77"/>
              </a:rPr>
              <a:t> et al. 2019</a:t>
            </a:r>
            <a:endParaRPr sz="1400" b="0" i="0" dirty="0">
              <a:solidFill>
                <a:srgbClr val="00B050"/>
              </a:solidFill>
              <a:latin typeface="Arial Rounded MT Bold" panose="020F0704030504030204" pitchFamily="34" charset="77"/>
            </a:endParaRPr>
          </a:p>
        </p:txBody>
      </p:sp>
      <p:pic>
        <p:nvPicPr>
          <p:cNvPr id="25" name="Picture 24">
            <a:extLst>
              <a:ext uri="{FF2B5EF4-FFF2-40B4-BE49-F238E27FC236}">
                <a16:creationId xmlns:a16="http://schemas.microsoft.com/office/drawing/2014/main" id="{66B53117-D1C6-1A46-A0CE-B300AA5F5205}"/>
              </a:ext>
            </a:extLst>
          </p:cNvPr>
          <p:cNvPicPr>
            <a:picLocks noChangeAspect="1"/>
          </p:cNvPicPr>
          <p:nvPr/>
        </p:nvPicPr>
        <p:blipFill>
          <a:blip r:embed="rId8"/>
          <a:stretch>
            <a:fillRect/>
          </a:stretch>
        </p:blipFill>
        <p:spPr>
          <a:xfrm>
            <a:off x="860450" y="5378747"/>
            <a:ext cx="4587478" cy="678370"/>
          </a:xfrm>
          <a:prstGeom prst="rect">
            <a:avLst/>
          </a:prstGeom>
        </p:spPr>
      </p:pic>
      <p:sp>
        <p:nvSpPr>
          <p:cNvPr id="26" name="Rectangle 25">
            <a:extLst>
              <a:ext uri="{FF2B5EF4-FFF2-40B4-BE49-F238E27FC236}">
                <a16:creationId xmlns:a16="http://schemas.microsoft.com/office/drawing/2014/main" id="{F1EA1526-EAB1-CB47-8DEB-BBE7CD313E05}"/>
              </a:ext>
            </a:extLst>
          </p:cNvPr>
          <p:cNvSpPr/>
          <p:nvPr/>
        </p:nvSpPr>
        <p:spPr>
          <a:xfrm>
            <a:off x="860450" y="5378747"/>
            <a:ext cx="4587478" cy="726102"/>
          </a:xfrm>
          <a:custGeom>
            <a:avLst/>
            <a:gdLst>
              <a:gd name="connsiteX0" fmla="*/ 0 w 4587478"/>
              <a:gd name="connsiteY0" fmla="*/ 0 h 726102"/>
              <a:gd name="connsiteX1" fmla="*/ 619310 w 4587478"/>
              <a:gd name="connsiteY1" fmla="*/ 0 h 726102"/>
              <a:gd name="connsiteX2" fmla="*/ 1146870 w 4587478"/>
              <a:gd name="connsiteY2" fmla="*/ 0 h 726102"/>
              <a:gd name="connsiteX3" fmla="*/ 1766179 w 4587478"/>
              <a:gd name="connsiteY3" fmla="*/ 0 h 726102"/>
              <a:gd name="connsiteX4" fmla="*/ 2201989 w 4587478"/>
              <a:gd name="connsiteY4" fmla="*/ 0 h 726102"/>
              <a:gd name="connsiteX5" fmla="*/ 2683675 w 4587478"/>
              <a:gd name="connsiteY5" fmla="*/ 0 h 726102"/>
              <a:gd name="connsiteX6" fmla="*/ 3257109 w 4587478"/>
              <a:gd name="connsiteY6" fmla="*/ 0 h 726102"/>
              <a:gd name="connsiteX7" fmla="*/ 3784669 w 4587478"/>
              <a:gd name="connsiteY7" fmla="*/ 0 h 726102"/>
              <a:gd name="connsiteX8" fmla="*/ 4587478 w 4587478"/>
              <a:gd name="connsiteY8" fmla="*/ 0 h 726102"/>
              <a:gd name="connsiteX9" fmla="*/ 4587478 w 4587478"/>
              <a:gd name="connsiteY9" fmla="*/ 363051 h 726102"/>
              <a:gd name="connsiteX10" fmla="*/ 4587478 w 4587478"/>
              <a:gd name="connsiteY10" fmla="*/ 726102 h 726102"/>
              <a:gd name="connsiteX11" fmla="*/ 4014043 w 4587478"/>
              <a:gd name="connsiteY11" fmla="*/ 726102 h 726102"/>
              <a:gd name="connsiteX12" fmla="*/ 3486483 w 4587478"/>
              <a:gd name="connsiteY12" fmla="*/ 726102 h 726102"/>
              <a:gd name="connsiteX13" fmla="*/ 2958923 w 4587478"/>
              <a:gd name="connsiteY13" fmla="*/ 726102 h 726102"/>
              <a:gd name="connsiteX14" fmla="*/ 2385489 w 4587478"/>
              <a:gd name="connsiteY14" fmla="*/ 726102 h 726102"/>
              <a:gd name="connsiteX15" fmla="*/ 1857929 w 4587478"/>
              <a:gd name="connsiteY15" fmla="*/ 726102 h 726102"/>
              <a:gd name="connsiteX16" fmla="*/ 1238619 w 4587478"/>
              <a:gd name="connsiteY16" fmla="*/ 726102 h 726102"/>
              <a:gd name="connsiteX17" fmla="*/ 665184 w 4587478"/>
              <a:gd name="connsiteY17" fmla="*/ 726102 h 726102"/>
              <a:gd name="connsiteX18" fmla="*/ 0 w 4587478"/>
              <a:gd name="connsiteY18" fmla="*/ 726102 h 726102"/>
              <a:gd name="connsiteX19" fmla="*/ 0 w 4587478"/>
              <a:gd name="connsiteY19" fmla="*/ 348529 h 726102"/>
              <a:gd name="connsiteX20" fmla="*/ 0 w 4587478"/>
              <a:gd name="connsiteY20" fmla="*/ 0 h 72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7478" h="726102" extrusionOk="0">
                <a:moveTo>
                  <a:pt x="0" y="0"/>
                </a:moveTo>
                <a:cubicBezTo>
                  <a:pt x="287260" y="-34530"/>
                  <a:pt x="444235" y="13048"/>
                  <a:pt x="619310" y="0"/>
                </a:cubicBezTo>
                <a:cubicBezTo>
                  <a:pt x="794385" y="-13048"/>
                  <a:pt x="959489" y="28359"/>
                  <a:pt x="1146870" y="0"/>
                </a:cubicBezTo>
                <a:cubicBezTo>
                  <a:pt x="1334251" y="-28359"/>
                  <a:pt x="1544157" y="66374"/>
                  <a:pt x="1766179" y="0"/>
                </a:cubicBezTo>
                <a:cubicBezTo>
                  <a:pt x="1988201" y="-66374"/>
                  <a:pt x="2109865" y="7014"/>
                  <a:pt x="2201989" y="0"/>
                </a:cubicBezTo>
                <a:cubicBezTo>
                  <a:pt x="2294113" y="-7014"/>
                  <a:pt x="2531060" y="15035"/>
                  <a:pt x="2683675" y="0"/>
                </a:cubicBezTo>
                <a:cubicBezTo>
                  <a:pt x="2836290" y="-15035"/>
                  <a:pt x="3125740" y="8806"/>
                  <a:pt x="3257109" y="0"/>
                </a:cubicBezTo>
                <a:cubicBezTo>
                  <a:pt x="3388478" y="-8806"/>
                  <a:pt x="3604091" y="40778"/>
                  <a:pt x="3784669" y="0"/>
                </a:cubicBezTo>
                <a:cubicBezTo>
                  <a:pt x="3965247" y="-40778"/>
                  <a:pt x="4339431" y="65492"/>
                  <a:pt x="4587478" y="0"/>
                </a:cubicBezTo>
                <a:cubicBezTo>
                  <a:pt x="4613922" y="97912"/>
                  <a:pt x="4544602" y="184231"/>
                  <a:pt x="4587478" y="363051"/>
                </a:cubicBezTo>
                <a:cubicBezTo>
                  <a:pt x="4630354" y="541871"/>
                  <a:pt x="4562153" y="551054"/>
                  <a:pt x="4587478" y="726102"/>
                </a:cubicBezTo>
                <a:cubicBezTo>
                  <a:pt x="4337350" y="778203"/>
                  <a:pt x="4197587" y="699499"/>
                  <a:pt x="4014043" y="726102"/>
                </a:cubicBezTo>
                <a:cubicBezTo>
                  <a:pt x="3830500" y="752705"/>
                  <a:pt x="3647723" y="677383"/>
                  <a:pt x="3486483" y="726102"/>
                </a:cubicBezTo>
                <a:cubicBezTo>
                  <a:pt x="3325243" y="774821"/>
                  <a:pt x="3113414" y="676459"/>
                  <a:pt x="2958923" y="726102"/>
                </a:cubicBezTo>
                <a:cubicBezTo>
                  <a:pt x="2804432" y="775745"/>
                  <a:pt x="2531166" y="721907"/>
                  <a:pt x="2385489" y="726102"/>
                </a:cubicBezTo>
                <a:cubicBezTo>
                  <a:pt x="2239812" y="730297"/>
                  <a:pt x="1989009" y="701484"/>
                  <a:pt x="1857929" y="726102"/>
                </a:cubicBezTo>
                <a:cubicBezTo>
                  <a:pt x="1726849" y="750720"/>
                  <a:pt x="1545583" y="710920"/>
                  <a:pt x="1238619" y="726102"/>
                </a:cubicBezTo>
                <a:cubicBezTo>
                  <a:pt x="931655" y="741284"/>
                  <a:pt x="856826" y="692702"/>
                  <a:pt x="665184" y="726102"/>
                </a:cubicBezTo>
                <a:cubicBezTo>
                  <a:pt x="473542" y="759502"/>
                  <a:pt x="206785" y="704360"/>
                  <a:pt x="0" y="726102"/>
                </a:cubicBezTo>
                <a:cubicBezTo>
                  <a:pt x="-39655" y="588489"/>
                  <a:pt x="16408" y="485248"/>
                  <a:pt x="0" y="348529"/>
                </a:cubicBezTo>
                <a:cubicBezTo>
                  <a:pt x="-16408" y="211810"/>
                  <a:pt x="32126" y="941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18500727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0AB1BCC6-9C5A-134C-9441-435395FC9371}"/>
              </a:ext>
            </a:extLst>
          </p:cNvPr>
          <p:cNvPicPr>
            <a:picLocks noChangeAspect="1"/>
          </p:cNvPicPr>
          <p:nvPr/>
        </p:nvPicPr>
        <p:blipFill>
          <a:blip r:embed="rId2"/>
          <a:stretch>
            <a:fillRect/>
          </a:stretch>
        </p:blipFill>
        <p:spPr>
          <a:xfrm>
            <a:off x="7230639" y="1935050"/>
            <a:ext cx="4686300" cy="3543300"/>
          </a:xfrm>
          <a:prstGeom prst="rect">
            <a:avLst/>
          </a:prstGeom>
        </p:spPr>
      </p:pic>
      <p:sp>
        <p:nvSpPr>
          <p:cNvPr id="2" name="Título 1"/>
          <p:cNvSpPr>
            <a:spLocks noGrp="1"/>
          </p:cNvSpPr>
          <p:nvPr>
            <p:ph type="title"/>
          </p:nvPr>
        </p:nvSpPr>
        <p:spPr/>
        <p:txBody>
          <a:bodyPr/>
          <a:lstStyle/>
          <a:p>
            <a:r>
              <a:rPr lang="es-ES" dirty="0"/>
              <a:t>RGB </a:t>
            </a:r>
            <a:r>
              <a:rPr lang="es-ES" dirty="0" err="1"/>
              <a:t>tip</a:t>
            </a:r>
            <a:endParaRPr lang="en-US" sz="54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59</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mc:AlternateContent xmlns:mc="http://schemas.openxmlformats.org/markup-compatibility/2006" xmlns:a14="http://schemas.microsoft.com/office/drawing/2010/main">
        <mc:Choice Requires="a14">
          <p:sp>
            <p:nvSpPr>
              <p:cNvPr id="15" name="Marcador de contenido 2">
                <a:extLst>
                  <a:ext uri="{FF2B5EF4-FFF2-40B4-BE49-F238E27FC236}">
                    <a16:creationId xmlns:a16="http://schemas.microsoft.com/office/drawing/2014/main" id="{9E4B58A6-EE2C-6A4D-B58C-F4FE63E097A5}"/>
                  </a:ext>
                </a:extLst>
              </p:cNvPr>
              <p:cNvSpPr>
                <a:spLocks noGrp="1"/>
              </p:cNvSpPr>
              <p:nvPr>
                <p:ph idx="1"/>
              </p:nvPr>
            </p:nvSpPr>
            <p:spPr>
              <a:xfrm>
                <a:off x="407368" y="1487489"/>
                <a:ext cx="7056784" cy="2528080"/>
              </a:xfrm>
            </p:spPr>
            <p:txBody>
              <a:bodyPr/>
              <a:lstStyle/>
              <a:p>
                <a:r>
                  <a:rPr lang="en-GB" sz="2000" dirty="0"/>
                  <a:t>The luminosity of the RGB tip, the point of maximum luminosity, when RBG stars reach the condition to ignite Helium (known as the He-flash), is sensitive to extra cooling mediated by </a:t>
                </a:r>
                <a14:m>
                  <m:oMath xmlns:m="http://schemas.openxmlformats.org/officeDocument/2006/math">
                    <m:sSub>
                      <m:sSubPr>
                        <m:ctrlPr>
                          <a:rPr lang="es-ES" sz="2000" i="1" dirty="0" smtClean="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𝑎𝑒</m:t>
                        </m:r>
                      </m:sub>
                    </m:sSub>
                  </m:oMath>
                </a14:m>
                <a:r>
                  <a:rPr lang="en-GB" sz="2000" dirty="0"/>
                  <a:t>.</a:t>
                </a:r>
              </a:p>
              <a:p>
                <a:r>
                  <a:rPr lang="en-GB" sz="2000" dirty="0"/>
                  <a:t>Recent analysis using better quality data:  </a:t>
                </a:r>
              </a:p>
              <a:p>
                <a:endParaRPr lang="en-GB" sz="2000" dirty="0"/>
              </a:p>
              <a:p>
                <a:endParaRPr lang="en-GB" sz="2000" dirty="0"/>
              </a:p>
              <a:p>
                <a:endParaRPr lang="en-GB" sz="2000" dirty="0"/>
              </a:p>
              <a:p>
                <a:r>
                  <a:rPr lang="en-GB" sz="2000" dirty="0"/>
                  <a:t>Statistical combination with WD and RGB point to a almost </a:t>
                </a:r>
                <a14:m>
                  <m:oMath xmlns:m="http://schemas.openxmlformats.org/officeDocument/2006/math">
                    <m:r>
                      <a:rPr lang="en-GB" sz="2000" i="1" dirty="0" smtClean="0">
                        <a:solidFill>
                          <a:schemeClr val="accent1"/>
                        </a:solidFill>
                        <a:latin typeface="Cambria Math" panose="02040503050406030204" pitchFamily="18" charset="0"/>
                      </a:rPr>
                      <m:t>~</m:t>
                    </m:r>
                    <m:r>
                      <a:rPr lang="es-ES" sz="2000" b="0" i="1" dirty="0" smtClean="0">
                        <a:solidFill>
                          <a:schemeClr val="accent1"/>
                        </a:solidFill>
                        <a:latin typeface="Cambria Math" panose="02040503050406030204" pitchFamily="18" charset="0"/>
                      </a:rPr>
                      <m:t>3</m:t>
                    </m:r>
                    <m:r>
                      <a:rPr lang="es-ES" sz="2000" b="0" i="1" dirty="0" smtClean="0">
                        <a:solidFill>
                          <a:schemeClr val="accent1"/>
                        </a:solidFill>
                        <a:latin typeface="Cambria Math" panose="02040503050406030204" pitchFamily="18" charset="0"/>
                        <a:ea typeface="Cambria Math" panose="02040503050406030204" pitchFamily="18" charset="0"/>
                      </a:rPr>
                      <m:t>𝜎</m:t>
                    </m:r>
                  </m:oMath>
                </a14:m>
                <a:r>
                  <a:rPr lang="en-GB" sz="2000" dirty="0">
                    <a:solidFill>
                      <a:schemeClr val="accent1"/>
                    </a:solidFill>
                  </a:rPr>
                  <a:t> hint </a:t>
                </a:r>
                <a:r>
                  <a:rPr lang="en-GB" sz="2000" dirty="0"/>
                  <a:t>for a non-zero coupling:</a:t>
                </a:r>
              </a:p>
              <a:p>
                <a:endParaRPr lang="en-GB" sz="2000" dirty="0">
                  <a:solidFill>
                    <a:schemeClr val="accent1"/>
                  </a:solidFill>
                </a:endParaRPr>
              </a:p>
            </p:txBody>
          </p:sp>
        </mc:Choice>
        <mc:Fallback xmlns="">
          <p:sp>
            <p:nvSpPr>
              <p:cNvPr id="15" name="Marcador de contenido 2">
                <a:extLst>
                  <a:ext uri="{FF2B5EF4-FFF2-40B4-BE49-F238E27FC236}">
                    <a16:creationId xmlns:a16="http://schemas.microsoft.com/office/drawing/2014/main" id="{9E4B58A6-EE2C-6A4D-B58C-F4FE63E097A5}"/>
                  </a:ext>
                </a:extLst>
              </p:cNvPr>
              <p:cNvSpPr>
                <a:spLocks noGrp="1" noRot="1" noChangeAspect="1" noMove="1" noResize="1" noEditPoints="1" noAdjustHandles="1" noChangeArrowheads="1" noChangeShapeType="1" noTextEdit="1"/>
              </p:cNvSpPr>
              <p:nvPr>
                <p:ph idx="1"/>
              </p:nvPr>
            </p:nvSpPr>
            <p:spPr>
              <a:xfrm>
                <a:off x="407368" y="1487489"/>
                <a:ext cx="7056784" cy="2528080"/>
              </a:xfrm>
              <a:blipFill>
                <a:blip r:embed="rId4"/>
                <a:stretch>
                  <a:fillRect l="-778" t="-1205" b="-40482"/>
                </a:stretch>
              </a:blipFill>
            </p:spPr>
            <p:txBody>
              <a:bodyPr/>
              <a:lstStyle/>
              <a:p>
                <a:r>
                  <a:rPr lang="en-US">
                    <a:noFill/>
                  </a:rPr>
                  <a:t> </a:t>
                </a:r>
              </a:p>
            </p:txBody>
          </p:sp>
        </mc:Fallback>
      </mc:AlternateContent>
      <p:pic>
        <p:nvPicPr>
          <p:cNvPr id="19" name="Graphic 18" descr="Line arrow Clockwise curve">
            <a:extLst>
              <a:ext uri="{FF2B5EF4-FFF2-40B4-BE49-F238E27FC236}">
                <a16:creationId xmlns:a16="http://schemas.microsoft.com/office/drawing/2014/main" id="{890D1C89-F0ED-CB4E-BE2F-4ADB8970E4F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2134806" flipH="1">
            <a:off x="9143477" y="1286451"/>
            <a:ext cx="721342" cy="644466"/>
          </a:xfrm>
          <a:prstGeom prst="rect">
            <a:avLst/>
          </a:prstGeom>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D63F5F1C-AE07-4F49-B854-8B926DDD429E}"/>
                  </a:ext>
                </a:extLst>
              </p:cNvPr>
              <p:cNvSpPr/>
              <p:nvPr/>
            </p:nvSpPr>
            <p:spPr>
              <a:xfrm>
                <a:off x="9743944" y="1285518"/>
                <a:ext cx="1839054" cy="830997"/>
              </a:xfrm>
              <a:prstGeom prst="rect">
                <a:avLst/>
              </a:prstGeom>
            </p:spPr>
            <p:txBody>
              <a:bodyPr wrap="square">
                <a:spAutoFit/>
              </a:bodyPr>
              <a:lstStyle/>
              <a:p>
                <a:r>
                  <a:rPr lang="en-GB" sz="1200" dirty="0">
                    <a:solidFill>
                      <a:srgbClr val="0070C0"/>
                    </a:solidFill>
                    <a:latin typeface="Arial Rounded MT Bold" panose="020F0704030504030204" pitchFamily="34" charset="77"/>
                  </a:rPr>
                  <a:t>RGB tip luminosity increases for larger </a:t>
                </a:r>
                <a14:m>
                  <m:oMath xmlns:m="http://schemas.openxmlformats.org/officeDocument/2006/math">
                    <m:sSub>
                      <m:sSubPr>
                        <m:ctrlPr>
                          <a:rPr lang="es-ES" sz="1200" i="1" dirty="0" smtClean="0">
                            <a:solidFill>
                              <a:srgbClr val="0070C0"/>
                            </a:solidFill>
                            <a:latin typeface="Cambria Math" panose="02040503050406030204" pitchFamily="18" charset="0"/>
                          </a:rPr>
                        </m:ctrlPr>
                      </m:sSubPr>
                      <m:e>
                        <m:r>
                          <a:rPr lang="es-ES" sz="1200" i="1" dirty="0">
                            <a:solidFill>
                              <a:srgbClr val="0070C0"/>
                            </a:solidFill>
                            <a:latin typeface="Cambria Math" panose="02040503050406030204" pitchFamily="18" charset="0"/>
                          </a:rPr>
                          <m:t>𝑔</m:t>
                        </m:r>
                      </m:e>
                      <m:sub>
                        <m:r>
                          <a:rPr lang="es-ES" sz="1200" i="1" dirty="0">
                            <a:solidFill>
                              <a:srgbClr val="0070C0"/>
                            </a:solidFill>
                            <a:latin typeface="Cambria Math" panose="02040503050406030204" pitchFamily="18" charset="0"/>
                          </a:rPr>
                          <m:t>𝑎𝑒</m:t>
                        </m:r>
                      </m:sub>
                    </m:sSub>
                  </m:oMath>
                </a14:m>
                <a:r>
                  <a:rPr lang="en-GB" sz="1200" dirty="0">
                    <a:solidFill>
                      <a:srgbClr val="0070C0"/>
                    </a:solidFill>
                    <a:latin typeface="Arial Rounded MT Bold" panose="020F0704030504030204" pitchFamily="34" charset="77"/>
                  </a:rPr>
                  <a:t> values</a:t>
                </a:r>
              </a:p>
              <a:p>
                <a:r>
                  <a:rPr lang="en-GB" sz="1200" dirty="0">
                    <a:solidFill>
                      <a:srgbClr val="00B050"/>
                    </a:solidFill>
                    <a:latin typeface="Arial Rounded MT Bold" panose="020F0704030504030204" pitchFamily="34" charset="77"/>
                  </a:rPr>
                  <a:t>(</a:t>
                </a:r>
                <a:r>
                  <a:rPr lang="en-GB" sz="1200" dirty="0" err="1">
                    <a:solidFill>
                      <a:srgbClr val="00B050"/>
                    </a:solidFill>
                    <a:latin typeface="Arial Rounded MT Bold" panose="020F0704030504030204" pitchFamily="34" charset="77"/>
                  </a:rPr>
                  <a:t>Straniero</a:t>
                </a:r>
                <a:r>
                  <a:rPr lang="en-GB" sz="1200" dirty="0">
                    <a:solidFill>
                      <a:srgbClr val="00B050"/>
                    </a:solidFill>
                    <a:latin typeface="Arial Rounded MT Bold" panose="020F0704030504030204" pitchFamily="34" charset="77"/>
                  </a:rPr>
                  <a:t> et al 20202)</a:t>
                </a:r>
                <a:endParaRPr lang="en-ES" sz="1200" dirty="0">
                  <a:solidFill>
                    <a:srgbClr val="00B050"/>
                  </a:solidFill>
                  <a:latin typeface="Arial Rounded MT Bold" panose="020F0704030504030204" pitchFamily="34" charset="77"/>
                </a:endParaRPr>
              </a:p>
            </p:txBody>
          </p:sp>
        </mc:Choice>
        <mc:Fallback xmlns="">
          <p:sp>
            <p:nvSpPr>
              <p:cNvPr id="20" name="Rectangle 19">
                <a:extLst>
                  <a:ext uri="{FF2B5EF4-FFF2-40B4-BE49-F238E27FC236}">
                    <a16:creationId xmlns:a16="http://schemas.microsoft.com/office/drawing/2014/main" id="{D63F5F1C-AE07-4F49-B854-8B926DDD429E}"/>
                  </a:ext>
                </a:extLst>
              </p:cNvPr>
              <p:cNvSpPr>
                <a:spLocks noRot="1" noChangeAspect="1" noMove="1" noResize="1" noEditPoints="1" noAdjustHandles="1" noChangeArrowheads="1" noChangeShapeType="1" noTextEdit="1"/>
              </p:cNvSpPr>
              <p:nvPr/>
            </p:nvSpPr>
            <p:spPr>
              <a:xfrm>
                <a:off x="9743944" y="1285518"/>
                <a:ext cx="1839054" cy="830997"/>
              </a:xfrm>
              <a:prstGeom prst="rect">
                <a:avLst/>
              </a:prstGeom>
              <a:blipFill>
                <a:blip r:embed="rId7"/>
                <a:stretch>
                  <a:fillRect b="-2985"/>
                </a:stretch>
              </a:blipFill>
            </p:spPr>
            <p:txBody>
              <a:bodyPr/>
              <a:lstStyle/>
              <a:p>
                <a:r>
                  <a:rPr lang="es-ES">
                    <a:noFill/>
                  </a:rPr>
                  <a:t> </a:t>
                </a:r>
              </a:p>
            </p:txBody>
          </p:sp>
        </mc:Fallback>
      </mc:AlternateContent>
      <p:sp>
        <p:nvSpPr>
          <p:cNvPr id="23" name="Córsico, Althaus, Miller Bertolami, Kepler, Astron. Astrophys. Rev. 27 (1) (2019)">
            <a:extLst>
              <a:ext uri="{FF2B5EF4-FFF2-40B4-BE49-F238E27FC236}">
                <a16:creationId xmlns:a16="http://schemas.microsoft.com/office/drawing/2014/main" id="{9F549EEA-2B73-5846-B75C-D82A9270BFAF}"/>
              </a:ext>
            </a:extLst>
          </p:cNvPr>
          <p:cNvSpPr txBox="1"/>
          <p:nvPr/>
        </p:nvSpPr>
        <p:spPr>
          <a:xfrm>
            <a:off x="9817199" y="5315100"/>
            <a:ext cx="197982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lang="es-ES" sz="1400" b="0" i="0" dirty="0" err="1">
                <a:solidFill>
                  <a:srgbClr val="00B050"/>
                </a:solidFill>
                <a:latin typeface="Arial Rounded MT Bold" panose="020F0704030504030204" pitchFamily="34" charset="77"/>
              </a:rPr>
              <a:t>Capozzi</a:t>
            </a:r>
            <a:r>
              <a:rPr lang="es-ES" sz="1400" b="0" i="0" dirty="0">
                <a:solidFill>
                  <a:srgbClr val="00B050"/>
                </a:solidFill>
                <a:latin typeface="Arial Rounded MT Bold" panose="020F0704030504030204" pitchFamily="34" charset="77"/>
              </a:rPr>
              <a:t>  et al, 2020 ; </a:t>
            </a:r>
            <a:r>
              <a:rPr lang="es-ES" sz="1400" b="0" i="0" dirty="0" err="1">
                <a:solidFill>
                  <a:srgbClr val="00B050"/>
                </a:solidFill>
                <a:latin typeface="Arial Rounded MT Bold" panose="020F0704030504030204" pitchFamily="34" charset="77"/>
              </a:rPr>
              <a:t>Straniero</a:t>
            </a:r>
            <a:r>
              <a:rPr lang="es-ES" sz="1400" b="0" i="0" dirty="0">
                <a:solidFill>
                  <a:srgbClr val="00B050"/>
                </a:solidFill>
                <a:latin typeface="Arial Rounded MT Bold" panose="020F0704030504030204" pitchFamily="34" charset="77"/>
              </a:rPr>
              <a:t> et al. 2020</a:t>
            </a:r>
            <a:endParaRPr sz="1400" b="0" i="0" dirty="0">
              <a:solidFill>
                <a:srgbClr val="00B050"/>
              </a:solidFill>
              <a:latin typeface="Arial Rounded MT Bold" panose="020F0704030504030204" pitchFamily="34" charset="77"/>
            </a:endParaRPr>
          </a:p>
        </p:txBody>
      </p:sp>
      <p:sp>
        <p:nvSpPr>
          <p:cNvPr id="26" name="Rectangle 25">
            <a:extLst>
              <a:ext uri="{FF2B5EF4-FFF2-40B4-BE49-F238E27FC236}">
                <a16:creationId xmlns:a16="http://schemas.microsoft.com/office/drawing/2014/main" id="{F1EA1526-EAB1-CB47-8DEB-BBE7CD313E05}"/>
              </a:ext>
            </a:extLst>
          </p:cNvPr>
          <p:cNvSpPr/>
          <p:nvPr/>
        </p:nvSpPr>
        <p:spPr>
          <a:xfrm>
            <a:off x="1436514" y="5157192"/>
            <a:ext cx="4587478" cy="726102"/>
          </a:xfrm>
          <a:custGeom>
            <a:avLst/>
            <a:gdLst>
              <a:gd name="connsiteX0" fmla="*/ 0 w 4587478"/>
              <a:gd name="connsiteY0" fmla="*/ 0 h 726102"/>
              <a:gd name="connsiteX1" fmla="*/ 619310 w 4587478"/>
              <a:gd name="connsiteY1" fmla="*/ 0 h 726102"/>
              <a:gd name="connsiteX2" fmla="*/ 1146870 w 4587478"/>
              <a:gd name="connsiteY2" fmla="*/ 0 h 726102"/>
              <a:gd name="connsiteX3" fmla="*/ 1766179 w 4587478"/>
              <a:gd name="connsiteY3" fmla="*/ 0 h 726102"/>
              <a:gd name="connsiteX4" fmla="*/ 2201989 w 4587478"/>
              <a:gd name="connsiteY4" fmla="*/ 0 h 726102"/>
              <a:gd name="connsiteX5" fmla="*/ 2683675 w 4587478"/>
              <a:gd name="connsiteY5" fmla="*/ 0 h 726102"/>
              <a:gd name="connsiteX6" fmla="*/ 3257109 w 4587478"/>
              <a:gd name="connsiteY6" fmla="*/ 0 h 726102"/>
              <a:gd name="connsiteX7" fmla="*/ 3784669 w 4587478"/>
              <a:gd name="connsiteY7" fmla="*/ 0 h 726102"/>
              <a:gd name="connsiteX8" fmla="*/ 4587478 w 4587478"/>
              <a:gd name="connsiteY8" fmla="*/ 0 h 726102"/>
              <a:gd name="connsiteX9" fmla="*/ 4587478 w 4587478"/>
              <a:gd name="connsiteY9" fmla="*/ 363051 h 726102"/>
              <a:gd name="connsiteX10" fmla="*/ 4587478 w 4587478"/>
              <a:gd name="connsiteY10" fmla="*/ 726102 h 726102"/>
              <a:gd name="connsiteX11" fmla="*/ 4014043 w 4587478"/>
              <a:gd name="connsiteY11" fmla="*/ 726102 h 726102"/>
              <a:gd name="connsiteX12" fmla="*/ 3486483 w 4587478"/>
              <a:gd name="connsiteY12" fmla="*/ 726102 h 726102"/>
              <a:gd name="connsiteX13" fmla="*/ 2958923 w 4587478"/>
              <a:gd name="connsiteY13" fmla="*/ 726102 h 726102"/>
              <a:gd name="connsiteX14" fmla="*/ 2385489 w 4587478"/>
              <a:gd name="connsiteY14" fmla="*/ 726102 h 726102"/>
              <a:gd name="connsiteX15" fmla="*/ 1857929 w 4587478"/>
              <a:gd name="connsiteY15" fmla="*/ 726102 h 726102"/>
              <a:gd name="connsiteX16" fmla="*/ 1238619 w 4587478"/>
              <a:gd name="connsiteY16" fmla="*/ 726102 h 726102"/>
              <a:gd name="connsiteX17" fmla="*/ 665184 w 4587478"/>
              <a:gd name="connsiteY17" fmla="*/ 726102 h 726102"/>
              <a:gd name="connsiteX18" fmla="*/ 0 w 4587478"/>
              <a:gd name="connsiteY18" fmla="*/ 726102 h 726102"/>
              <a:gd name="connsiteX19" fmla="*/ 0 w 4587478"/>
              <a:gd name="connsiteY19" fmla="*/ 348529 h 726102"/>
              <a:gd name="connsiteX20" fmla="*/ 0 w 4587478"/>
              <a:gd name="connsiteY20" fmla="*/ 0 h 726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87478" h="726102" extrusionOk="0">
                <a:moveTo>
                  <a:pt x="0" y="0"/>
                </a:moveTo>
                <a:cubicBezTo>
                  <a:pt x="287260" y="-34530"/>
                  <a:pt x="444235" y="13048"/>
                  <a:pt x="619310" y="0"/>
                </a:cubicBezTo>
                <a:cubicBezTo>
                  <a:pt x="794385" y="-13048"/>
                  <a:pt x="959489" y="28359"/>
                  <a:pt x="1146870" y="0"/>
                </a:cubicBezTo>
                <a:cubicBezTo>
                  <a:pt x="1334251" y="-28359"/>
                  <a:pt x="1544157" y="66374"/>
                  <a:pt x="1766179" y="0"/>
                </a:cubicBezTo>
                <a:cubicBezTo>
                  <a:pt x="1988201" y="-66374"/>
                  <a:pt x="2109865" y="7014"/>
                  <a:pt x="2201989" y="0"/>
                </a:cubicBezTo>
                <a:cubicBezTo>
                  <a:pt x="2294113" y="-7014"/>
                  <a:pt x="2531060" y="15035"/>
                  <a:pt x="2683675" y="0"/>
                </a:cubicBezTo>
                <a:cubicBezTo>
                  <a:pt x="2836290" y="-15035"/>
                  <a:pt x="3125740" y="8806"/>
                  <a:pt x="3257109" y="0"/>
                </a:cubicBezTo>
                <a:cubicBezTo>
                  <a:pt x="3388478" y="-8806"/>
                  <a:pt x="3604091" y="40778"/>
                  <a:pt x="3784669" y="0"/>
                </a:cubicBezTo>
                <a:cubicBezTo>
                  <a:pt x="3965247" y="-40778"/>
                  <a:pt x="4339431" y="65492"/>
                  <a:pt x="4587478" y="0"/>
                </a:cubicBezTo>
                <a:cubicBezTo>
                  <a:pt x="4613922" y="97912"/>
                  <a:pt x="4544602" y="184231"/>
                  <a:pt x="4587478" y="363051"/>
                </a:cubicBezTo>
                <a:cubicBezTo>
                  <a:pt x="4630354" y="541871"/>
                  <a:pt x="4562153" y="551054"/>
                  <a:pt x="4587478" y="726102"/>
                </a:cubicBezTo>
                <a:cubicBezTo>
                  <a:pt x="4337350" y="778203"/>
                  <a:pt x="4197587" y="699499"/>
                  <a:pt x="4014043" y="726102"/>
                </a:cubicBezTo>
                <a:cubicBezTo>
                  <a:pt x="3830500" y="752705"/>
                  <a:pt x="3647723" y="677383"/>
                  <a:pt x="3486483" y="726102"/>
                </a:cubicBezTo>
                <a:cubicBezTo>
                  <a:pt x="3325243" y="774821"/>
                  <a:pt x="3113414" y="676459"/>
                  <a:pt x="2958923" y="726102"/>
                </a:cubicBezTo>
                <a:cubicBezTo>
                  <a:pt x="2804432" y="775745"/>
                  <a:pt x="2531166" y="721907"/>
                  <a:pt x="2385489" y="726102"/>
                </a:cubicBezTo>
                <a:cubicBezTo>
                  <a:pt x="2239812" y="730297"/>
                  <a:pt x="1989009" y="701484"/>
                  <a:pt x="1857929" y="726102"/>
                </a:cubicBezTo>
                <a:cubicBezTo>
                  <a:pt x="1726849" y="750720"/>
                  <a:pt x="1545583" y="710920"/>
                  <a:pt x="1238619" y="726102"/>
                </a:cubicBezTo>
                <a:cubicBezTo>
                  <a:pt x="931655" y="741284"/>
                  <a:pt x="856826" y="692702"/>
                  <a:pt x="665184" y="726102"/>
                </a:cubicBezTo>
                <a:cubicBezTo>
                  <a:pt x="473542" y="759502"/>
                  <a:pt x="206785" y="704360"/>
                  <a:pt x="0" y="726102"/>
                </a:cubicBezTo>
                <a:cubicBezTo>
                  <a:pt x="-39655" y="588489"/>
                  <a:pt x="16408" y="485248"/>
                  <a:pt x="0" y="348529"/>
                </a:cubicBezTo>
                <a:cubicBezTo>
                  <a:pt x="-16408" y="211810"/>
                  <a:pt x="32126" y="941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8" name="Imagen 7">
            <a:extLst>
              <a:ext uri="{FF2B5EF4-FFF2-40B4-BE49-F238E27FC236}">
                <a16:creationId xmlns:a16="http://schemas.microsoft.com/office/drawing/2014/main" id="{05B01EFB-9384-D443-9947-D0ADF62B0635}"/>
              </a:ext>
            </a:extLst>
          </p:cNvPr>
          <p:cNvPicPr>
            <a:picLocks noChangeAspect="1"/>
          </p:cNvPicPr>
          <p:nvPr/>
        </p:nvPicPr>
        <p:blipFill>
          <a:blip r:embed="rId8"/>
          <a:stretch>
            <a:fillRect/>
          </a:stretch>
        </p:blipFill>
        <p:spPr>
          <a:xfrm>
            <a:off x="2423592" y="3291823"/>
            <a:ext cx="4248472" cy="551099"/>
          </a:xfrm>
          <a:prstGeom prst="rect">
            <a:avLst/>
          </a:prstGeom>
        </p:spPr>
      </p:pic>
      <p:pic>
        <p:nvPicPr>
          <p:cNvPr id="3" name="Imagen 2"/>
          <p:cNvPicPr>
            <a:picLocks noChangeAspect="1"/>
          </p:cNvPicPr>
          <p:nvPr/>
        </p:nvPicPr>
        <p:blipFill rotWithShape="1">
          <a:blip r:embed="rId9"/>
          <a:srcRect t="28919" r="1587" b="4778"/>
          <a:stretch/>
        </p:blipFill>
        <p:spPr>
          <a:xfrm>
            <a:off x="1487488" y="5301209"/>
            <a:ext cx="4464496" cy="504056"/>
          </a:xfrm>
          <a:prstGeom prst="rect">
            <a:avLst/>
          </a:prstGeom>
        </p:spPr>
      </p:pic>
    </p:spTree>
    <p:extLst>
      <p:ext uri="{BB962C8B-B14F-4D97-AF65-F5344CB8AC3E}">
        <p14:creationId xmlns:p14="http://schemas.microsoft.com/office/powerpoint/2010/main" val="3014466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latin typeface="Arial Rounded MT Bold" pitchFamily="34" charset="0"/>
              </a:rPr>
              <a:t>Strong CP problem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6</a:t>
            </a:fld>
            <a:endParaRPr lang="es-ES" b="0" dirty="0">
              <a:latin typeface="Arial Rounded MT Bold" panose="020F0704030504030204" pitchFamily="34" charset="0"/>
            </a:endParaRPr>
          </a:p>
        </p:txBody>
      </p:sp>
      <p:sp>
        <p:nvSpPr>
          <p:cNvPr id="27" name="2 Marcador de contenido"/>
          <p:cNvSpPr>
            <a:spLocks noGrp="1"/>
          </p:cNvSpPr>
          <p:nvPr>
            <p:ph idx="1"/>
          </p:nvPr>
        </p:nvSpPr>
        <p:spPr>
          <a:xfrm>
            <a:off x="484808" y="1484784"/>
            <a:ext cx="11227815" cy="4351784"/>
          </a:xfrm>
        </p:spPr>
        <p:txBody>
          <a:bodyPr/>
          <a:lstStyle/>
          <a:p>
            <a:r>
              <a:rPr lang="en-US" sz="2400" noProof="0" dirty="0">
                <a:latin typeface="Arial Rounded MT Bold" pitchFamily="34" charset="0"/>
              </a:rPr>
              <a:t>QCD </a:t>
            </a:r>
            <a:r>
              <a:rPr lang="en-US" sz="2400" noProof="0" dirty="0" err="1">
                <a:latin typeface="Arial Rounded MT Bold" pitchFamily="34" charset="0"/>
              </a:rPr>
              <a:t>Lagrangian</a:t>
            </a:r>
            <a:r>
              <a:rPr lang="en-US" sz="2400" noProof="0" dirty="0">
                <a:latin typeface="Arial Rounded MT Bold" pitchFamily="34" charset="0"/>
              </a:rPr>
              <a:t> contains the famous “theta term”:</a:t>
            </a:r>
          </a:p>
          <a:p>
            <a:endParaRPr lang="en-US" sz="2400" dirty="0"/>
          </a:p>
          <a:p>
            <a:endParaRPr lang="en-US" sz="2400" noProof="0" dirty="0">
              <a:latin typeface="Arial Rounded MT Bold" pitchFamily="34" charset="0"/>
            </a:endParaRPr>
          </a:p>
          <a:p>
            <a:endParaRPr lang="en-US" sz="2400" dirty="0"/>
          </a:p>
          <a:p>
            <a:endParaRPr lang="en-US" sz="2400" noProof="0" dirty="0">
              <a:latin typeface="Arial Rounded MT Bold" pitchFamily="34" charset="0"/>
            </a:endParaRPr>
          </a:p>
          <a:p>
            <a:r>
              <a:rPr lang="en-US" sz="2400" dirty="0"/>
              <a:t>From </a:t>
            </a:r>
            <a:r>
              <a:rPr lang="en-US" sz="2400" dirty="0">
                <a:solidFill>
                  <a:srgbClr val="FF0000"/>
                </a:solidFill>
              </a:rPr>
              <a:t>non-observation</a:t>
            </a:r>
            <a:r>
              <a:rPr lang="en-US" sz="2400" dirty="0"/>
              <a:t> of neutron EDM in experiments:</a:t>
            </a:r>
          </a:p>
          <a:p>
            <a:endParaRPr lang="en-US" sz="2400" dirty="0"/>
          </a:p>
          <a:p>
            <a:endParaRPr lang="en-US" sz="2400" dirty="0"/>
          </a:p>
          <a:p>
            <a:endParaRPr lang="en-US" sz="2400" dirty="0"/>
          </a:p>
          <a:p>
            <a:r>
              <a:rPr lang="en-US" sz="2400" dirty="0"/>
              <a:t>Why so small? 	</a:t>
            </a:r>
            <a:endParaRPr lang="en-US" sz="2400" noProof="0" dirty="0">
              <a:latin typeface="Arial Rounded MT Bold" pitchFamily="34" charset="0"/>
            </a:endParaRPr>
          </a:p>
          <a:p>
            <a:endParaRPr lang="en-US" sz="2000" noProof="0" dirty="0">
              <a:latin typeface="Arial Rounded MT Bold" pitchFamily="34" charset="0"/>
            </a:endParaRPr>
          </a:p>
        </p:txBody>
      </p:sp>
      <p:sp>
        <p:nvSpPr>
          <p:cNvPr id="29" name="Rectangle 9"/>
          <p:cNvSpPr>
            <a:spLocks noChangeArrowheads="1"/>
          </p:cNvSpPr>
          <p:nvPr/>
        </p:nvSpPr>
        <p:spPr bwMode="auto">
          <a:xfrm>
            <a:off x="8777626" y="2154378"/>
            <a:ext cx="2639336" cy="707886"/>
          </a:xfrm>
          <a:prstGeom prst="rect">
            <a:avLst/>
          </a:prstGeom>
          <a:noFill/>
          <a:ln w="9525" algn="ctr">
            <a:noFill/>
            <a:miter lim="800000"/>
            <a:headEnd/>
            <a:tailEnd/>
          </a:ln>
        </p:spPr>
        <p:txBody>
          <a:bodyPr wrap="square">
            <a:spAutoFit/>
          </a:bodyPr>
          <a:lstStyle/>
          <a:p>
            <a:pPr marL="342900" indent="-342900"/>
            <a:r>
              <a:rPr lang="es-ES" sz="2000" b="0" dirty="0">
                <a:latin typeface="Arial Rounded MT Bold" pitchFamily="34" charset="0"/>
              </a:rPr>
              <a:t>This </a:t>
            </a:r>
            <a:r>
              <a:rPr lang="es-ES" sz="2000" b="0" dirty="0" err="1">
                <a:latin typeface="Arial Rounded MT Bold" pitchFamily="34" charset="0"/>
              </a:rPr>
              <a:t>term</a:t>
            </a:r>
            <a:r>
              <a:rPr lang="es-ES" sz="2000" b="0" dirty="0">
                <a:latin typeface="Arial Rounded MT Bold" pitchFamily="34" charset="0"/>
              </a:rPr>
              <a:t> is </a:t>
            </a:r>
          </a:p>
          <a:p>
            <a:pPr marL="342900" indent="-342900"/>
            <a:r>
              <a:rPr lang="es-ES" sz="2000" dirty="0">
                <a:solidFill>
                  <a:srgbClr val="C00000"/>
                </a:solidFill>
                <a:latin typeface="Arial Rounded MT Bold" pitchFamily="34" charset="0"/>
              </a:rPr>
              <a:t>CP </a:t>
            </a:r>
            <a:r>
              <a:rPr lang="es-ES" sz="2000" dirty="0" err="1">
                <a:solidFill>
                  <a:srgbClr val="C00000"/>
                </a:solidFill>
                <a:latin typeface="Arial Rounded MT Bold" pitchFamily="34" charset="0"/>
              </a:rPr>
              <a:t>violating</a:t>
            </a:r>
            <a:r>
              <a:rPr lang="es-ES" sz="2000" b="0" dirty="0">
                <a:latin typeface="Arial Rounded MT Bold" pitchFamily="34" charset="0"/>
              </a:rPr>
              <a:t>. </a:t>
            </a:r>
          </a:p>
        </p:txBody>
      </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2"/>
          <a:stretch>
            <a:fillRect/>
          </a:stretch>
        </p:blipFill>
        <p:spPr>
          <a:xfrm>
            <a:off x="4189366" y="1934468"/>
            <a:ext cx="4292600" cy="1206500"/>
          </a:xfrm>
          <a:prstGeom prst="rect">
            <a:avLst/>
          </a:prstGeom>
        </p:spPr>
      </p:pic>
      <p:pic>
        <p:nvPicPr>
          <p:cNvPr id="12" name="Imagen 43">
            <a:extLst>
              <a:ext uri="{FF2B5EF4-FFF2-40B4-BE49-F238E27FC236}">
                <a16:creationId xmlns:a16="http://schemas.microsoft.com/office/drawing/2014/main" id="{0584C8D4-51C7-4040-A072-AA6FF922A4DE}"/>
              </a:ext>
            </a:extLst>
          </p:cNvPr>
          <p:cNvPicPr>
            <a:picLocks noChangeAspect="1"/>
          </p:cNvPicPr>
          <p:nvPr/>
        </p:nvPicPr>
        <p:blipFill>
          <a:blip r:embed="rId3"/>
          <a:stretch>
            <a:fillRect/>
          </a:stretch>
        </p:blipFill>
        <p:spPr>
          <a:xfrm>
            <a:off x="4210709" y="4365104"/>
            <a:ext cx="3559994" cy="788238"/>
          </a:xfrm>
          <a:prstGeom prst="rect">
            <a:avLst/>
          </a:prstGeom>
        </p:spPr>
      </p:pic>
    </p:spTree>
    <p:extLst>
      <p:ext uri="{BB962C8B-B14F-4D97-AF65-F5344CB8AC3E}">
        <p14:creationId xmlns:p14="http://schemas.microsoft.com/office/powerpoint/2010/main" val="384952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14:m>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𝑔</m:t>
                        </m:r>
                      </m:e>
                      <m:sub>
                        <m:r>
                          <a:rPr lang="es-ES" b="0" i="1" smtClean="0">
                            <a:latin typeface="Cambria Math" panose="02040503050406030204" pitchFamily="18" charset="0"/>
                          </a:rPr>
                          <m:t>𝑎𝑒</m:t>
                        </m:r>
                      </m:sub>
                    </m:sSub>
                  </m:oMath>
                </a14:m>
                <a:r>
                  <a:rPr lang="es-ES" dirty="0"/>
                  <a:t> </a:t>
                </a:r>
                <a:r>
                  <a:rPr lang="es-ES" dirty="0" err="1"/>
                  <a:t>coupling</a:t>
                </a:r>
                <a:r>
                  <a:rPr lang="es-ES" dirty="0"/>
                  <a:t> – astro </a:t>
                </a:r>
                <a:r>
                  <a:rPr lang="es-ES" dirty="0" err="1"/>
                  <a:t>summary</a:t>
                </a:r>
                <a:endParaRPr lang="en-US" sz="5400"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2"/>
                <a:stretch>
                  <a:fillRect b="-8791"/>
                </a:stretch>
              </a:blipFill>
            </p:spPr>
            <p:txBody>
              <a:bodyPr/>
              <a:lstStyle/>
              <a:p>
                <a:r>
                  <a:rPr lang="es-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60</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grpSp>
        <p:nvGrpSpPr>
          <p:cNvPr id="42" name="Group 41">
            <a:extLst>
              <a:ext uri="{FF2B5EF4-FFF2-40B4-BE49-F238E27FC236}">
                <a16:creationId xmlns:a16="http://schemas.microsoft.com/office/drawing/2014/main" id="{4060585C-2A40-464A-8337-A45B7400978B}"/>
              </a:ext>
            </a:extLst>
          </p:cNvPr>
          <p:cNvGrpSpPr/>
          <p:nvPr/>
        </p:nvGrpSpPr>
        <p:grpSpPr>
          <a:xfrm>
            <a:off x="839416" y="1027217"/>
            <a:ext cx="9724541" cy="5384127"/>
            <a:chOff x="263768" y="836712"/>
            <a:chExt cx="11637026" cy="6234180"/>
          </a:xfrm>
        </p:grpSpPr>
        <mc:AlternateContent xmlns:mc="http://schemas.openxmlformats.org/markup-compatibility/2006" xmlns:a14="http://schemas.microsoft.com/office/drawing/2010/main">
          <mc:Choice Requires="a14">
            <p:sp>
              <p:nvSpPr>
                <p:cNvPr id="13" name="Equation">
                  <a:extLst>
                    <a:ext uri="{FF2B5EF4-FFF2-40B4-BE49-F238E27FC236}">
                      <a16:creationId xmlns:a16="http://schemas.microsoft.com/office/drawing/2014/main" id="{918AC96B-30F5-7B4F-BC32-2533D7497F7A}"/>
                    </a:ext>
                  </a:extLst>
                </p:cNvPr>
                <p:cNvSpPr txBox="1"/>
                <p:nvPr/>
              </p:nvSpPr>
              <p:spPr>
                <a:xfrm>
                  <a:off x="10035611" y="6750160"/>
                  <a:ext cx="1237430" cy="320732"/>
                </a:xfrm>
                <a:prstGeom prst="rect">
                  <a:avLst/>
                </a:prstGeom>
                <a:ln w="12700">
                  <a:miter lim="400000"/>
                </a:ln>
              </p:spPr>
              <p:txBody>
                <a:bodyPr wrap="none" lIns="0" tIns="0" rIns="0" bIns="0">
                  <a:spAutoFit/>
                </a:bodyPr>
                <a:lstStyle/>
                <a:p>
                  <a:pPr defTabSz="914400" latinLnBrk="1">
                    <a:defRPr sz="1800"/>
                  </a:pPr>
                  <a14:m>
                    <m:oMathPara xmlns:m="http://schemas.openxmlformats.org/officeDocument/2006/math">
                      <m:oMathParaPr>
                        <m:jc m:val="centerGroup"/>
                      </m:oMathParaPr>
                      <m:oMath xmlns:m="http://schemas.openxmlformats.org/officeDocument/2006/math">
                        <m:sSub>
                          <m:sSubPr>
                            <m:ctrlPr>
                              <a:rPr b="0" i="1">
                                <a:solidFill>
                                  <a:srgbClr val="000000"/>
                                </a:solidFill>
                                <a:latin typeface="Cambria Math" panose="02040503050406030204" pitchFamily="18" charset="0"/>
                              </a:rPr>
                            </m:ctrlPr>
                          </m:sSubPr>
                          <m:e>
                            <m:r>
                              <a:rPr b="0" i="1">
                                <a:solidFill>
                                  <a:srgbClr val="000000"/>
                                </a:solidFill>
                                <a:latin typeface="Cambria Math" panose="02040503050406030204" pitchFamily="18" charset="0"/>
                              </a:rPr>
                              <m:t>𝑔</m:t>
                            </m:r>
                          </m:e>
                          <m:sub>
                            <m:r>
                              <a:rPr b="0" i="1">
                                <a:solidFill>
                                  <a:srgbClr val="000000"/>
                                </a:solidFill>
                                <a:latin typeface="Cambria Math" panose="02040503050406030204" pitchFamily="18" charset="0"/>
                              </a:rPr>
                              <m:t>𝑎𝑒</m:t>
                            </m:r>
                          </m:sub>
                        </m:sSub>
                        <m:r>
                          <a:rPr b="0" i="1">
                            <a:solidFill>
                              <a:srgbClr val="000000"/>
                            </a:solidFill>
                            <a:latin typeface="Cambria Math" panose="02040503050406030204" pitchFamily="18" charset="0"/>
                          </a:rPr>
                          <m:t>×</m:t>
                        </m:r>
                        <m:sSup>
                          <m:sSupPr>
                            <m:ctrlPr>
                              <a:rPr b="0" i="1">
                                <a:solidFill>
                                  <a:srgbClr val="000000"/>
                                </a:solidFill>
                                <a:latin typeface="Cambria Math" panose="02040503050406030204" pitchFamily="18" charset="0"/>
                              </a:rPr>
                            </m:ctrlPr>
                          </m:sSupPr>
                          <m:e>
                            <m:r>
                              <a:rPr b="0" i="1">
                                <a:solidFill>
                                  <a:srgbClr val="000000"/>
                                </a:solidFill>
                                <a:latin typeface="Cambria Math" panose="02040503050406030204" pitchFamily="18" charset="0"/>
                              </a:rPr>
                              <m:t>10</m:t>
                            </m:r>
                          </m:e>
                          <m:sup>
                            <m:r>
                              <a:rPr b="0" i="1">
                                <a:solidFill>
                                  <a:srgbClr val="000000"/>
                                </a:solidFill>
                                <a:latin typeface="Cambria Math" panose="02040503050406030204" pitchFamily="18" charset="0"/>
                              </a:rPr>
                              <m:t>13</m:t>
                            </m:r>
                          </m:sup>
                        </m:sSup>
                      </m:oMath>
                    </m:oMathPara>
                  </a14:m>
                  <a:endParaRPr b="0" dirty="0">
                    <a:latin typeface="Arial Rounded MT Bold" panose="020F0704030504030204" pitchFamily="34" charset="77"/>
                  </a:endParaRPr>
                </a:p>
              </p:txBody>
            </p:sp>
          </mc:Choice>
          <mc:Fallback xmlns="">
            <p:sp>
              <p:nvSpPr>
                <p:cNvPr id="13" name="Equation">
                  <a:extLst>
                    <a:ext uri="{FF2B5EF4-FFF2-40B4-BE49-F238E27FC236}">
                      <a16:creationId xmlns:a16="http://schemas.microsoft.com/office/drawing/2014/main" id="{918AC96B-30F5-7B4F-BC32-2533D7497F7A}"/>
                    </a:ext>
                  </a:extLst>
                </p:cNvPr>
                <p:cNvSpPr txBox="1">
                  <a:spLocks noRot="1" noChangeAspect="1" noMove="1" noResize="1" noEditPoints="1" noAdjustHandles="1" noChangeArrowheads="1" noChangeShapeType="1" noTextEdit="1"/>
                </p:cNvSpPr>
                <p:nvPr/>
              </p:nvSpPr>
              <p:spPr>
                <a:xfrm>
                  <a:off x="10035611" y="6750160"/>
                  <a:ext cx="1237430" cy="320732"/>
                </a:xfrm>
                <a:prstGeom prst="rect">
                  <a:avLst/>
                </a:prstGeom>
                <a:blipFill>
                  <a:blip r:embed="rId4"/>
                  <a:stretch>
                    <a:fillRect l="-3614" r="-1205" b="-30435"/>
                  </a:stretch>
                </a:blipFill>
                <a:ln w="12700">
                  <a:miter lim="400000"/>
                </a:ln>
              </p:spPr>
              <p:txBody>
                <a:bodyPr/>
                <a:lstStyle/>
                <a:p>
                  <a:r>
                    <a:rPr lang="en-ES">
                      <a:noFill/>
                    </a:rPr>
                    <a:t> </a:t>
                  </a:r>
                </a:p>
              </p:txBody>
            </p:sp>
          </mc:Fallback>
        </mc:AlternateContent>
        <p:pic>
          <p:nvPicPr>
            <p:cNvPr id="14" name="Line Line" descr="Line Line">
              <a:extLst>
                <a:ext uri="{FF2B5EF4-FFF2-40B4-BE49-F238E27FC236}">
                  <a16:creationId xmlns:a16="http://schemas.microsoft.com/office/drawing/2014/main" id="{36E32F85-86D4-F24D-A1E3-9FD7EF2C5761}"/>
                </a:ext>
              </a:extLst>
            </p:cNvPr>
            <p:cNvPicPr>
              <a:picLocks/>
            </p:cNvPicPr>
            <p:nvPr/>
          </p:nvPicPr>
          <p:blipFill>
            <a:blip r:embed="rId5"/>
            <a:stretch>
              <a:fillRect/>
            </a:stretch>
          </p:blipFill>
          <p:spPr>
            <a:xfrm>
              <a:off x="1403933" y="2874087"/>
              <a:ext cx="1051098" cy="127001"/>
            </a:xfrm>
            <a:prstGeom prst="rect">
              <a:avLst/>
            </a:prstGeom>
          </p:spPr>
        </p:pic>
        <mc:AlternateContent xmlns:mc="http://schemas.openxmlformats.org/markup-compatibility/2006" xmlns:a14="http://schemas.microsoft.com/office/drawing/2010/main">
          <mc:Choice Requires="a14">
            <p:sp>
              <p:nvSpPr>
                <p:cNvPr id="15" name="&lt; 1.6 ( )">
                  <a:extLst>
                    <a:ext uri="{FF2B5EF4-FFF2-40B4-BE49-F238E27FC236}">
                      <a16:creationId xmlns:a16="http://schemas.microsoft.com/office/drawing/2014/main" id="{9A45A100-97A0-0045-A9D7-A37E15192432}"/>
                    </a:ext>
                  </a:extLst>
                </p:cNvPr>
                <p:cNvSpPr txBox="1"/>
                <p:nvPr/>
              </p:nvSpPr>
              <p:spPr>
                <a:xfrm>
                  <a:off x="2586749" y="2696959"/>
                  <a:ext cx="1191086" cy="4669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400" b="0">
                      <a:latin typeface="Arial Rounded MT Bold" panose="020F0704030504030204" pitchFamily="34" charset="77"/>
                    </a:rPr>
                    <a:t>&lt; 1.6 (</a:t>
                  </a:r>
                  <a14:m>
                    <m:oMath xmlns:m="http://schemas.openxmlformats.org/officeDocument/2006/math">
                      <m:r>
                        <a:rPr sz="2000" b="0" i="1">
                          <a:solidFill>
                            <a:srgbClr val="0432FF"/>
                          </a:solidFill>
                          <a:latin typeface="Cambria Math" panose="02040503050406030204" pitchFamily="18" charset="0"/>
                        </a:rPr>
                        <m:t>2</m:t>
                      </m:r>
                      <m:r>
                        <a:rPr sz="2000" b="0" i="1">
                          <a:solidFill>
                            <a:srgbClr val="0432FF"/>
                          </a:solidFill>
                          <a:latin typeface="Cambria Math" panose="02040503050406030204" pitchFamily="18" charset="0"/>
                        </a:rPr>
                        <m:t>𝜎</m:t>
                      </m:r>
                    </m:oMath>
                  </a14:m>
                  <a:r>
                    <a:rPr sz="1400" b="0">
                      <a:latin typeface="Arial Rounded MT Bold" panose="020F0704030504030204" pitchFamily="34" charset="77"/>
                    </a:rPr>
                    <a:t>)</a:t>
                  </a:r>
                </a:p>
              </p:txBody>
            </p:sp>
          </mc:Choice>
          <mc:Fallback xmlns="">
            <p:sp>
              <p:nvSpPr>
                <p:cNvPr id="15" name="&lt; 1.6 ( )">
                  <a:extLst>
                    <a:ext uri="{FF2B5EF4-FFF2-40B4-BE49-F238E27FC236}">
                      <a16:creationId xmlns:a16="http://schemas.microsoft.com/office/drawing/2014/main" id="{9A45A100-97A0-0045-A9D7-A37E15192432}"/>
                    </a:ext>
                  </a:extLst>
                </p:cNvPr>
                <p:cNvSpPr txBox="1">
                  <a:spLocks noRot="1" noChangeAspect="1" noMove="1" noResize="1" noEditPoints="1" noAdjustHandles="1" noChangeArrowheads="1" noChangeShapeType="1" noTextEdit="1"/>
                </p:cNvSpPr>
                <p:nvPr/>
              </p:nvSpPr>
              <p:spPr>
                <a:xfrm>
                  <a:off x="2586749" y="2696959"/>
                  <a:ext cx="1191086" cy="466918"/>
                </a:xfrm>
                <a:prstGeom prst="rect">
                  <a:avLst/>
                </a:prstGeom>
                <a:blipFill>
                  <a:blip r:embed="rId6"/>
                  <a:stretch>
                    <a:fillRect l="-5000" r="-5000" b="-909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pic>
          <p:nvPicPr>
            <p:cNvPr id="16" name="Line Line" descr="Line Line">
              <a:extLst>
                <a:ext uri="{FF2B5EF4-FFF2-40B4-BE49-F238E27FC236}">
                  <a16:creationId xmlns:a16="http://schemas.microsoft.com/office/drawing/2014/main" id="{384E9EDE-8208-4A47-A836-10635D6B2CEC}"/>
                </a:ext>
              </a:extLst>
            </p:cNvPr>
            <p:cNvPicPr>
              <a:picLocks/>
            </p:cNvPicPr>
            <p:nvPr/>
          </p:nvPicPr>
          <p:blipFill>
            <a:blip r:embed="rId7"/>
            <a:stretch>
              <a:fillRect/>
            </a:stretch>
          </p:blipFill>
          <p:spPr>
            <a:xfrm>
              <a:off x="1689448" y="5332757"/>
              <a:ext cx="1164650" cy="127001"/>
            </a:xfrm>
            <a:prstGeom prst="rect">
              <a:avLst/>
            </a:prstGeom>
          </p:spPr>
        </p:pic>
        <p:sp>
          <p:nvSpPr>
            <p:cNvPr id="17" name="F. Capozzi, G. Raffelt, Phys.Rev.D 102  (2020)">
              <a:extLst>
                <a:ext uri="{FF2B5EF4-FFF2-40B4-BE49-F238E27FC236}">
                  <a16:creationId xmlns:a16="http://schemas.microsoft.com/office/drawing/2014/main" id="{37F0C75E-BF5E-654C-8FEB-AF56E59A2FC6}"/>
                </a:ext>
              </a:extLst>
            </p:cNvPr>
            <p:cNvSpPr txBox="1"/>
            <p:nvPr/>
          </p:nvSpPr>
          <p:spPr>
            <a:xfrm>
              <a:off x="5664546" y="2757658"/>
              <a:ext cx="4221997"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500">
                  <a:solidFill>
                    <a:srgbClr val="FF2600"/>
                  </a:solidFill>
                </a:defRPr>
              </a:pPr>
              <a:r>
                <a:rPr sz="1200" b="0" dirty="0">
                  <a:solidFill>
                    <a:schemeClr val="accent5">
                      <a:lumMod val="75000"/>
                    </a:schemeClr>
                  </a:solidFill>
                  <a:latin typeface="Arial Rounded MT Bold" panose="020F0704030504030204" pitchFamily="34" charset="77"/>
                </a:rPr>
                <a:t>F. </a:t>
              </a:r>
              <a:r>
                <a:rPr sz="1200" b="0" dirty="0" err="1">
                  <a:solidFill>
                    <a:schemeClr val="accent5">
                      <a:lumMod val="75000"/>
                    </a:schemeClr>
                  </a:solidFill>
                  <a:latin typeface="Arial Rounded MT Bold" panose="020F0704030504030204" pitchFamily="34" charset="77"/>
                </a:rPr>
                <a:t>Capozzi</a:t>
              </a:r>
              <a:r>
                <a:rPr sz="1200" b="0" dirty="0">
                  <a:solidFill>
                    <a:schemeClr val="accent5">
                      <a:lumMod val="75000"/>
                    </a:schemeClr>
                  </a:solidFill>
                  <a:latin typeface="Arial Rounded MT Bold" panose="020F0704030504030204" pitchFamily="34" charset="77"/>
                </a:rPr>
                <a:t>, G. </a:t>
              </a:r>
              <a:r>
                <a:rPr sz="1200" b="0" dirty="0" err="1">
                  <a:solidFill>
                    <a:schemeClr val="accent5">
                      <a:lumMod val="75000"/>
                    </a:schemeClr>
                  </a:solidFill>
                  <a:latin typeface="Arial Rounded MT Bold" panose="020F0704030504030204" pitchFamily="34" charset="77"/>
                </a:rPr>
                <a:t>Raffelt</a:t>
              </a:r>
              <a:r>
                <a:rPr sz="1200" b="0" dirty="0">
                  <a:solidFill>
                    <a:schemeClr val="accent5">
                      <a:lumMod val="75000"/>
                    </a:schemeClr>
                  </a:solidFill>
                  <a:latin typeface="Arial Rounded MT Bold" panose="020F0704030504030204" pitchFamily="34" charset="77"/>
                </a:rPr>
                <a:t>, </a:t>
              </a:r>
              <a:r>
                <a:rPr sz="1200" b="0" dirty="0" err="1">
                  <a:solidFill>
                    <a:schemeClr val="accent5">
                      <a:lumMod val="75000"/>
                    </a:schemeClr>
                  </a:solidFill>
                  <a:latin typeface="Arial Rounded MT Bold" panose="020F0704030504030204" pitchFamily="34" charset="77"/>
                  <a:ea typeface="+mj-ea"/>
                  <a:cs typeface="+mj-cs"/>
                  <a:sym typeface="Avenir Book Oblique"/>
                </a:rPr>
                <a:t>Phys.Rev.D</a:t>
              </a:r>
              <a:r>
                <a:rPr sz="1200" b="0" dirty="0">
                  <a:solidFill>
                    <a:schemeClr val="accent5">
                      <a:lumMod val="75000"/>
                    </a:schemeClr>
                  </a:solidFill>
                  <a:latin typeface="Arial Rounded MT Bold" panose="020F0704030504030204" pitchFamily="34" charset="77"/>
                </a:rPr>
                <a:t> 102  (2020)</a:t>
              </a:r>
            </a:p>
          </p:txBody>
        </p:sp>
        <p:sp>
          <p:nvSpPr>
            <p:cNvPr id="18" name="RGBT">
              <a:extLst>
                <a:ext uri="{FF2B5EF4-FFF2-40B4-BE49-F238E27FC236}">
                  <a16:creationId xmlns:a16="http://schemas.microsoft.com/office/drawing/2014/main" id="{12B6AB86-01C9-8B46-B5EF-8303E4C77B55}"/>
                </a:ext>
              </a:extLst>
            </p:cNvPr>
            <p:cNvSpPr txBox="1"/>
            <p:nvPr/>
          </p:nvSpPr>
          <p:spPr>
            <a:xfrm>
              <a:off x="283795" y="2368646"/>
              <a:ext cx="1034556" cy="403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900">
                  <a:solidFill>
                    <a:srgbClr val="FF2600"/>
                  </a:solidFill>
                </a:defRPr>
              </a:lvl1pPr>
            </a:lstStyle>
            <a:p>
              <a:r>
                <a:rPr sz="1600" b="0" dirty="0">
                  <a:latin typeface="Arial Rounded MT Bold" panose="020F0704030504030204" pitchFamily="34" charset="77"/>
                </a:rPr>
                <a:t>RGB</a:t>
              </a:r>
              <a:r>
                <a:rPr lang="es-ES" sz="1600" b="0" dirty="0">
                  <a:latin typeface="Arial Rounded MT Bold" panose="020F0704030504030204" pitchFamily="34" charset="77"/>
                </a:rPr>
                <a:t> </a:t>
              </a:r>
              <a:r>
                <a:rPr lang="es-ES" sz="1600" b="0" dirty="0" err="1">
                  <a:latin typeface="Arial Rounded MT Bold" panose="020F0704030504030204" pitchFamily="34" charset="77"/>
                </a:rPr>
                <a:t>tip</a:t>
              </a:r>
              <a:endParaRPr sz="1600" b="0" dirty="0">
                <a:latin typeface="Arial Rounded MT Bold" panose="020F0704030504030204" pitchFamily="34" charset="77"/>
              </a:endParaRPr>
            </a:p>
          </p:txBody>
        </p:sp>
        <p:pic>
          <p:nvPicPr>
            <p:cNvPr id="19" name="Line Line" descr="Line Line">
              <a:extLst>
                <a:ext uri="{FF2B5EF4-FFF2-40B4-BE49-F238E27FC236}">
                  <a16:creationId xmlns:a16="http://schemas.microsoft.com/office/drawing/2014/main" id="{698828F6-A099-A640-BC0F-21A268C0D59F}"/>
                </a:ext>
              </a:extLst>
            </p:cNvPr>
            <p:cNvPicPr>
              <a:picLocks/>
            </p:cNvPicPr>
            <p:nvPr/>
          </p:nvPicPr>
          <p:blipFill>
            <a:blip r:embed="rId5"/>
            <a:stretch>
              <a:fillRect/>
            </a:stretch>
          </p:blipFill>
          <p:spPr>
            <a:xfrm>
              <a:off x="1416633" y="2298225"/>
              <a:ext cx="1051098" cy="127001"/>
            </a:xfrm>
            <a:prstGeom prst="rect">
              <a:avLst/>
            </a:prstGeom>
          </p:spPr>
        </p:pic>
        <mc:AlternateContent xmlns:mc="http://schemas.openxmlformats.org/markup-compatibility/2006" xmlns:a14="http://schemas.microsoft.com/office/drawing/2010/main">
          <mc:Choice Requires="a14">
            <p:sp>
              <p:nvSpPr>
                <p:cNvPr id="20" name="&lt; 1.4 ( ), best 0.6">
                  <a:extLst>
                    <a:ext uri="{FF2B5EF4-FFF2-40B4-BE49-F238E27FC236}">
                      <a16:creationId xmlns:a16="http://schemas.microsoft.com/office/drawing/2014/main" id="{40DF7F7C-3DF8-AE45-9934-1359C98853AE}"/>
                    </a:ext>
                  </a:extLst>
                </p:cNvPr>
                <p:cNvSpPr txBox="1"/>
                <p:nvPr/>
              </p:nvSpPr>
              <p:spPr>
                <a:xfrm>
                  <a:off x="2720652" y="2128266"/>
                  <a:ext cx="2146379" cy="4669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400" b="0">
                      <a:latin typeface="Arial Rounded MT Bold" panose="020F0704030504030204" pitchFamily="34" charset="77"/>
                    </a:rPr>
                    <a:t>&lt; 1.4 (</a:t>
                  </a:r>
                  <a14:m>
                    <m:oMath xmlns:m="http://schemas.openxmlformats.org/officeDocument/2006/math">
                      <m:r>
                        <a:rPr sz="2000" b="0" i="1">
                          <a:solidFill>
                            <a:srgbClr val="0432FF"/>
                          </a:solidFill>
                          <a:latin typeface="Cambria Math" panose="02040503050406030204" pitchFamily="18" charset="0"/>
                        </a:rPr>
                        <m:t>2</m:t>
                      </m:r>
                      <m:r>
                        <a:rPr sz="2000" b="0" i="1">
                          <a:solidFill>
                            <a:srgbClr val="0432FF"/>
                          </a:solidFill>
                          <a:latin typeface="Cambria Math" panose="02040503050406030204" pitchFamily="18" charset="0"/>
                        </a:rPr>
                        <m:t>𝜎</m:t>
                      </m:r>
                    </m:oMath>
                  </a14:m>
                  <a:r>
                    <a:rPr sz="1400" b="0">
                      <a:latin typeface="Arial Rounded MT Bold" panose="020F0704030504030204" pitchFamily="34" charset="77"/>
                    </a:rPr>
                    <a:t>), best 0.6</a:t>
                  </a:r>
                </a:p>
              </p:txBody>
            </p:sp>
          </mc:Choice>
          <mc:Fallback xmlns="">
            <p:sp>
              <p:nvSpPr>
                <p:cNvPr id="20" name="&lt; 1.4 ( ), best 0.6">
                  <a:extLst>
                    <a:ext uri="{FF2B5EF4-FFF2-40B4-BE49-F238E27FC236}">
                      <a16:creationId xmlns:a16="http://schemas.microsoft.com/office/drawing/2014/main" id="{40DF7F7C-3DF8-AE45-9934-1359C98853AE}"/>
                    </a:ext>
                  </a:extLst>
                </p:cNvPr>
                <p:cNvSpPr txBox="1">
                  <a:spLocks noRot="1" noChangeAspect="1" noMove="1" noResize="1" noEditPoints="1" noAdjustHandles="1" noChangeArrowheads="1" noChangeShapeType="1" noTextEdit="1"/>
                </p:cNvSpPr>
                <p:nvPr/>
              </p:nvSpPr>
              <p:spPr>
                <a:xfrm>
                  <a:off x="2720652" y="2128266"/>
                  <a:ext cx="2146379" cy="466918"/>
                </a:xfrm>
                <a:prstGeom prst="rect">
                  <a:avLst/>
                </a:prstGeom>
                <a:blipFill>
                  <a:blip r:embed="rId8"/>
                  <a:stretch>
                    <a:fillRect l="-2797" r="-2098" b="-9091"/>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sp>
          <p:nvSpPr>
            <p:cNvPr id="21" name="O. Straniero et al., Astron.Astrophys. 644 (2020)">
              <a:extLst>
                <a:ext uri="{FF2B5EF4-FFF2-40B4-BE49-F238E27FC236}">
                  <a16:creationId xmlns:a16="http://schemas.microsoft.com/office/drawing/2014/main" id="{5DE17389-33FB-9242-AF61-C4A63869FFA5}"/>
                </a:ext>
              </a:extLst>
            </p:cNvPr>
            <p:cNvSpPr txBox="1"/>
            <p:nvPr/>
          </p:nvSpPr>
          <p:spPr>
            <a:xfrm>
              <a:off x="5695400" y="2167041"/>
              <a:ext cx="4506633"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rgbClr val="FF2600"/>
                  </a:solidFill>
                </a:defRPr>
              </a:lvl1pPr>
            </a:lstStyle>
            <a:p>
              <a:r>
                <a:rPr sz="1200" b="0" dirty="0">
                  <a:solidFill>
                    <a:schemeClr val="accent5">
                      <a:lumMod val="75000"/>
                    </a:schemeClr>
                  </a:solidFill>
                  <a:latin typeface="Arial Rounded MT Bold" panose="020F0704030504030204" pitchFamily="34" charset="77"/>
                </a:rPr>
                <a:t>O. </a:t>
              </a:r>
              <a:r>
                <a:rPr sz="1200" b="0" dirty="0" err="1">
                  <a:solidFill>
                    <a:schemeClr val="accent5">
                      <a:lumMod val="75000"/>
                    </a:schemeClr>
                  </a:solidFill>
                  <a:latin typeface="Arial Rounded MT Bold" panose="020F0704030504030204" pitchFamily="34" charset="77"/>
                </a:rPr>
                <a:t>Straniero</a:t>
              </a:r>
              <a:r>
                <a:rPr sz="1200" b="0" dirty="0">
                  <a:solidFill>
                    <a:schemeClr val="accent5">
                      <a:lumMod val="75000"/>
                    </a:schemeClr>
                  </a:solidFill>
                  <a:latin typeface="Arial Rounded MT Bold" panose="020F0704030504030204" pitchFamily="34" charset="77"/>
                </a:rPr>
                <a:t> et al., </a:t>
              </a:r>
              <a:r>
                <a:rPr sz="1200" b="0" dirty="0" err="1">
                  <a:solidFill>
                    <a:schemeClr val="accent5">
                      <a:lumMod val="75000"/>
                    </a:schemeClr>
                  </a:solidFill>
                  <a:latin typeface="Arial Rounded MT Bold" panose="020F0704030504030204" pitchFamily="34" charset="77"/>
                </a:rPr>
                <a:t>Astron.Astrophys</a:t>
              </a:r>
              <a:r>
                <a:rPr sz="1200" b="0" dirty="0">
                  <a:solidFill>
                    <a:schemeClr val="accent5">
                      <a:lumMod val="75000"/>
                    </a:schemeClr>
                  </a:solidFill>
                  <a:latin typeface="Arial Rounded MT Bold" panose="020F0704030504030204" pitchFamily="34" charset="77"/>
                </a:rPr>
                <a:t>. 644 (2020) </a:t>
              </a:r>
            </a:p>
          </p:txBody>
        </p:sp>
        <p:sp>
          <p:nvSpPr>
            <p:cNvPr id="22" name="Line">
              <a:extLst>
                <a:ext uri="{FF2B5EF4-FFF2-40B4-BE49-F238E27FC236}">
                  <a16:creationId xmlns:a16="http://schemas.microsoft.com/office/drawing/2014/main" id="{8E20B33B-D67D-6849-AB2F-34BF0DADF1FC}"/>
                </a:ext>
              </a:extLst>
            </p:cNvPr>
            <p:cNvSpPr/>
            <p:nvPr/>
          </p:nvSpPr>
          <p:spPr>
            <a:xfrm flipV="1">
              <a:off x="1475801" y="836712"/>
              <a:ext cx="1" cy="5725291"/>
            </a:xfrm>
            <a:prstGeom prst="line">
              <a:avLst/>
            </a:prstGeom>
            <a:ln w="38100">
              <a:solidFill>
                <a:srgbClr val="000000"/>
              </a:solidFill>
              <a:miter lim="400000"/>
            </a:ln>
          </p:spPr>
          <p:txBody>
            <a:bodyPr lIns="50800" tIns="50800" rIns="50800" bIns="50800" anchor="ctr"/>
            <a:lstStyle/>
            <a:p>
              <a:pPr algn="ctr">
                <a:defRPr sz="2200">
                  <a:solidFill>
                    <a:srgbClr val="FFFFFF"/>
                  </a:solidFill>
                  <a:latin typeface="Helvetica Neue Medium"/>
                  <a:ea typeface="Helvetica Neue Medium"/>
                  <a:cs typeface="Helvetica Neue Medium"/>
                  <a:sym typeface="Helvetica Neue Medium"/>
                </a:defRPr>
              </a:pPr>
              <a:endParaRPr b="0">
                <a:latin typeface="Arial Rounded MT Bold" panose="020F0704030504030204" pitchFamily="34" charset="77"/>
              </a:endParaRPr>
            </a:p>
          </p:txBody>
        </p:sp>
        <p:pic>
          <p:nvPicPr>
            <p:cNvPr id="23" name="Line Line" descr="Line Line">
              <a:extLst>
                <a:ext uri="{FF2B5EF4-FFF2-40B4-BE49-F238E27FC236}">
                  <a16:creationId xmlns:a16="http://schemas.microsoft.com/office/drawing/2014/main" id="{0C35D521-E6BC-904B-8040-86C9CECE177D}"/>
                </a:ext>
              </a:extLst>
            </p:cNvPr>
            <p:cNvPicPr>
              <a:picLocks/>
            </p:cNvPicPr>
            <p:nvPr/>
          </p:nvPicPr>
          <p:blipFill>
            <a:blip r:embed="rId9"/>
            <a:stretch>
              <a:fillRect/>
            </a:stretch>
          </p:blipFill>
          <p:spPr>
            <a:xfrm>
              <a:off x="1403397" y="6052688"/>
              <a:ext cx="1841539" cy="127001"/>
            </a:xfrm>
            <a:prstGeom prst="rect">
              <a:avLst/>
            </a:prstGeom>
          </p:spPr>
        </p:pic>
        <p:sp>
          <p:nvSpPr>
            <p:cNvPr id="24" name="&lt; 3.5">
              <a:extLst>
                <a:ext uri="{FF2B5EF4-FFF2-40B4-BE49-F238E27FC236}">
                  <a16:creationId xmlns:a16="http://schemas.microsoft.com/office/drawing/2014/main" id="{0A8A07DF-8C50-F849-A0C6-946A13DEF07F}"/>
                </a:ext>
              </a:extLst>
            </p:cNvPr>
            <p:cNvSpPr txBox="1"/>
            <p:nvPr/>
          </p:nvSpPr>
          <p:spPr>
            <a:xfrm>
              <a:off x="3326834" y="5937418"/>
              <a:ext cx="625352" cy="368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0433FF"/>
                  </a:solidFill>
                </a:defRPr>
              </a:lvl1pPr>
            </a:lstStyle>
            <a:p>
              <a:r>
                <a:rPr sz="1400" b="0">
                  <a:latin typeface="Arial Rounded MT Bold" panose="020F0704030504030204" pitchFamily="34" charset="77"/>
                </a:rPr>
                <a:t>&lt; 3.5</a:t>
              </a:r>
            </a:p>
          </p:txBody>
        </p:sp>
        <p:sp>
          <p:nvSpPr>
            <p:cNvPr id="25" name="Raffelt (1986)">
              <a:extLst>
                <a:ext uri="{FF2B5EF4-FFF2-40B4-BE49-F238E27FC236}">
                  <a16:creationId xmlns:a16="http://schemas.microsoft.com/office/drawing/2014/main" id="{DE21C267-4300-554D-B575-F0BE4C29BED7}"/>
                </a:ext>
              </a:extLst>
            </p:cNvPr>
            <p:cNvSpPr txBox="1"/>
            <p:nvPr/>
          </p:nvSpPr>
          <p:spPr>
            <a:xfrm>
              <a:off x="4321222" y="5959556"/>
              <a:ext cx="1858493"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500">
                  <a:solidFill>
                    <a:schemeClr val="accent5">
                      <a:hueOff val="-82419"/>
                      <a:satOff val="-9513"/>
                      <a:lumOff val="-16343"/>
                    </a:schemeClr>
                  </a:solidFill>
                </a:defRPr>
              </a:lvl1pPr>
            </a:lstStyle>
            <a:p>
              <a:r>
                <a:rPr sz="1200" b="0">
                  <a:solidFill>
                    <a:schemeClr val="accent5">
                      <a:lumMod val="75000"/>
                    </a:schemeClr>
                  </a:solidFill>
                  <a:latin typeface="Arial Rounded MT Bold" panose="020F0704030504030204" pitchFamily="34" charset="77"/>
                </a:rPr>
                <a:t>Raffelt (1986)</a:t>
              </a:r>
            </a:p>
          </p:txBody>
        </p:sp>
        <p:sp>
          <p:nvSpPr>
            <p:cNvPr id="26" name="WDLF">
              <a:extLst>
                <a:ext uri="{FF2B5EF4-FFF2-40B4-BE49-F238E27FC236}">
                  <a16:creationId xmlns:a16="http://schemas.microsoft.com/office/drawing/2014/main" id="{17CEA9D4-F6B2-A142-ACC2-B5B9E73E89B5}"/>
                </a:ext>
              </a:extLst>
            </p:cNvPr>
            <p:cNvSpPr txBox="1"/>
            <p:nvPr/>
          </p:nvSpPr>
          <p:spPr>
            <a:xfrm>
              <a:off x="263768" y="5467752"/>
              <a:ext cx="844033" cy="403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900">
                  <a:solidFill>
                    <a:srgbClr val="0433FF"/>
                  </a:solidFill>
                </a:defRPr>
              </a:lvl1pPr>
            </a:lstStyle>
            <a:p>
              <a:r>
                <a:rPr sz="1600" b="0">
                  <a:latin typeface="Arial Rounded MT Bold" panose="020F0704030504030204" pitchFamily="34" charset="77"/>
                </a:rPr>
                <a:t>WDLF</a:t>
              </a:r>
            </a:p>
          </p:txBody>
        </p:sp>
        <p:pic>
          <p:nvPicPr>
            <p:cNvPr id="27" name="Line Line" descr="Line Line">
              <a:extLst>
                <a:ext uri="{FF2B5EF4-FFF2-40B4-BE49-F238E27FC236}">
                  <a16:creationId xmlns:a16="http://schemas.microsoft.com/office/drawing/2014/main" id="{3D0D7B3D-A944-3444-AB00-349169BAC20B}"/>
                </a:ext>
              </a:extLst>
            </p:cNvPr>
            <p:cNvPicPr>
              <a:picLocks/>
            </p:cNvPicPr>
            <p:nvPr/>
          </p:nvPicPr>
          <p:blipFill>
            <a:blip r:embed="rId10"/>
            <a:stretch>
              <a:fillRect/>
            </a:stretch>
          </p:blipFill>
          <p:spPr>
            <a:xfrm>
              <a:off x="1428797" y="4215541"/>
              <a:ext cx="3028185" cy="127001"/>
            </a:xfrm>
            <a:prstGeom prst="rect">
              <a:avLst/>
            </a:prstGeom>
          </p:spPr>
        </p:pic>
        <p:sp>
          <p:nvSpPr>
            <p:cNvPr id="28" name="WDV">
              <a:extLst>
                <a:ext uri="{FF2B5EF4-FFF2-40B4-BE49-F238E27FC236}">
                  <a16:creationId xmlns:a16="http://schemas.microsoft.com/office/drawing/2014/main" id="{F599BD5C-E1E1-1C47-8018-6BE492E96364}"/>
                </a:ext>
              </a:extLst>
            </p:cNvPr>
            <p:cNvSpPr txBox="1"/>
            <p:nvPr/>
          </p:nvSpPr>
          <p:spPr>
            <a:xfrm>
              <a:off x="337485" y="4077100"/>
              <a:ext cx="697632" cy="4038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900">
                  <a:solidFill>
                    <a:schemeClr val="accent4">
                      <a:hueOff val="-1081314"/>
                      <a:satOff val="4338"/>
                      <a:lumOff val="-8931"/>
                    </a:schemeClr>
                  </a:solidFill>
                </a:defRPr>
              </a:lvl1pPr>
            </a:lstStyle>
            <a:p>
              <a:r>
                <a:rPr sz="1600" b="0">
                  <a:latin typeface="Arial Rounded MT Bold" panose="020F0704030504030204" pitchFamily="34" charset="77"/>
                </a:rPr>
                <a:t>WDV</a:t>
              </a:r>
            </a:p>
          </p:txBody>
        </p:sp>
        <mc:AlternateContent xmlns:mc="http://schemas.openxmlformats.org/markup-compatibility/2006" xmlns:a14="http://schemas.microsoft.com/office/drawing/2010/main">
          <mc:Choice Requires="a14">
            <p:sp>
              <p:nvSpPr>
                <p:cNvPr id="29" name="0.5-2.1 ( ), best: 1.4">
                  <a:extLst>
                    <a:ext uri="{FF2B5EF4-FFF2-40B4-BE49-F238E27FC236}">
                      <a16:creationId xmlns:a16="http://schemas.microsoft.com/office/drawing/2014/main" id="{3E5367E8-EE0D-4F4C-962C-5FD87C58CD32}"/>
                    </a:ext>
                  </a:extLst>
                </p:cNvPr>
                <p:cNvSpPr txBox="1"/>
                <p:nvPr/>
              </p:nvSpPr>
              <p:spPr>
                <a:xfrm>
                  <a:off x="3212229" y="5162797"/>
                  <a:ext cx="2430281" cy="4669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400" b="0">
                      <a:latin typeface="Arial Rounded MT Bold" panose="020F0704030504030204" pitchFamily="34" charset="77"/>
                    </a:rPr>
                    <a:t>0.5-2.1 (</a:t>
                  </a:r>
                  <a14:m>
                    <m:oMath xmlns:m="http://schemas.openxmlformats.org/officeDocument/2006/math">
                      <m:r>
                        <a:rPr sz="2000" b="0" i="1">
                          <a:solidFill>
                            <a:srgbClr val="0432FF"/>
                          </a:solidFill>
                          <a:latin typeface="Cambria Math" panose="02040503050406030204" pitchFamily="18" charset="0"/>
                        </a:rPr>
                        <m:t>2</m:t>
                      </m:r>
                      <m:r>
                        <a:rPr sz="2000" b="0" i="1">
                          <a:solidFill>
                            <a:srgbClr val="0432FF"/>
                          </a:solidFill>
                          <a:latin typeface="Cambria Math" panose="02040503050406030204" pitchFamily="18" charset="0"/>
                        </a:rPr>
                        <m:t>𝜎</m:t>
                      </m:r>
                    </m:oMath>
                  </a14:m>
                  <a:r>
                    <a:rPr sz="1400" b="0">
                      <a:latin typeface="Arial Rounded MT Bold" panose="020F0704030504030204" pitchFamily="34" charset="77"/>
                    </a:rPr>
                    <a:t>), best: 1.4</a:t>
                  </a:r>
                </a:p>
              </p:txBody>
            </p:sp>
          </mc:Choice>
          <mc:Fallback xmlns="">
            <p:sp>
              <p:nvSpPr>
                <p:cNvPr id="29" name="0.5-2.1 ( ), best: 1.4">
                  <a:extLst>
                    <a:ext uri="{FF2B5EF4-FFF2-40B4-BE49-F238E27FC236}">
                      <a16:creationId xmlns:a16="http://schemas.microsoft.com/office/drawing/2014/main" id="{3E5367E8-EE0D-4F4C-962C-5FD87C58CD32}"/>
                    </a:ext>
                  </a:extLst>
                </p:cNvPr>
                <p:cNvSpPr txBox="1">
                  <a:spLocks noRot="1" noChangeAspect="1" noMove="1" noResize="1" noEditPoints="1" noAdjustHandles="1" noChangeArrowheads="1" noChangeShapeType="1" noTextEdit="1"/>
                </p:cNvSpPr>
                <p:nvPr/>
              </p:nvSpPr>
              <p:spPr>
                <a:xfrm>
                  <a:off x="3212229" y="5162797"/>
                  <a:ext cx="2430281" cy="466918"/>
                </a:xfrm>
                <a:prstGeom prst="rect">
                  <a:avLst/>
                </a:prstGeom>
                <a:blipFill>
                  <a:blip r:embed="rId11"/>
                  <a:stretch>
                    <a:fillRect l="-3106" r="-1863" b="-5882"/>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0" name="&lt; 4.1 ( ), best: 2.9">
                  <a:extLst>
                    <a:ext uri="{FF2B5EF4-FFF2-40B4-BE49-F238E27FC236}">
                      <a16:creationId xmlns:a16="http://schemas.microsoft.com/office/drawing/2014/main" id="{03988ACB-AE5C-DD4B-A74E-1C99AED668B3}"/>
                    </a:ext>
                  </a:extLst>
                </p:cNvPr>
                <p:cNvSpPr txBox="1"/>
                <p:nvPr/>
              </p:nvSpPr>
              <p:spPr>
                <a:xfrm>
                  <a:off x="4667731" y="4045582"/>
                  <a:ext cx="2213517" cy="466918"/>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wrap="none" lIns="50800" tIns="50800" rIns="50800" bIns="50800" anchor="ctr">
                  <a:spAutoFit/>
                </a:bodyPr>
                <a:lstStyle/>
                <a:p>
                  <a:pPr>
                    <a:defRPr>
                      <a:solidFill>
                        <a:srgbClr val="0433FF"/>
                      </a:solidFill>
                    </a:defRPr>
                  </a:pPr>
                  <a:r>
                    <a:rPr sz="1400" b="0">
                      <a:latin typeface="Arial Rounded MT Bold" panose="020F0704030504030204" pitchFamily="34" charset="77"/>
                    </a:rPr>
                    <a:t>&lt; 4.1 (</a:t>
                  </a:r>
                  <a14:m>
                    <m:oMath xmlns:m="http://schemas.openxmlformats.org/officeDocument/2006/math">
                      <m:r>
                        <a:rPr sz="2000" b="0" i="1">
                          <a:solidFill>
                            <a:srgbClr val="0432FF"/>
                          </a:solidFill>
                          <a:latin typeface="Cambria Math" panose="02040503050406030204" pitchFamily="18" charset="0"/>
                        </a:rPr>
                        <m:t>2</m:t>
                      </m:r>
                      <m:r>
                        <a:rPr sz="2000" b="0" i="1">
                          <a:solidFill>
                            <a:srgbClr val="0432FF"/>
                          </a:solidFill>
                          <a:latin typeface="Cambria Math" panose="02040503050406030204" pitchFamily="18" charset="0"/>
                        </a:rPr>
                        <m:t>𝜎</m:t>
                      </m:r>
                    </m:oMath>
                  </a14:m>
                  <a:r>
                    <a:rPr sz="1400" b="0">
                      <a:latin typeface="Arial Rounded MT Bold" panose="020F0704030504030204" pitchFamily="34" charset="77"/>
                    </a:rPr>
                    <a:t>), best: 2.9</a:t>
                  </a:r>
                </a:p>
              </p:txBody>
            </p:sp>
          </mc:Choice>
          <mc:Fallback xmlns="">
            <p:sp>
              <p:nvSpPr>
                <p:cNvPr id="30" name="&lt; 4.1 ( ), best: 2.9">
                  <a:extLst>
                    <a:ext uri="{FF2B5EF4-FFF2-40B4-BE49-F238E27FC236}">
                      <a16:creationId xmlns:a16="http://schemas.microsoft.com/office/drawing/2014/main" id="{03988ACB-AE5C-DD4B-A74E-1C99AED668B3}"/>
                    </a:ext>
                  </a:extLst>
                </p:cNvPr>
                <p:cNvSpPr txBox="1">
                  <a:spLocks noRot="1" noChangeAspect="1" noMove="1" noResize="1" noEditPoints="1" noAdjustHandles="1" noChangeArrowheads="1" noChangeShapeType="1" noTextEdit="1"/>
                </p:cNvSpPr>
                <p:nvPr/>
              </p:nvSpPr>
              <p:spPr>
                <a:xfrm>
                  <a:off x="4667731" y="4045582"/>
                  <a:ext cx="2213517" cy="466918"/>
                </a:xfrm>
                <a:prstGeom prst="rect">
                  <a:avLst/>
                </a:prstGeom>
                <a:blipFill>
                  <a:blip r:embed="rId12"/>
                  <a:stretch>
                    <a:fillRect l="-2721" r="-2041" b="-125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ES">
                      <a:noFill/>
                    </a:rPr>
                    <a:t> </a:t>
                  </a:r>
                </a:p>
              </p:txBody>
            </p:sp>
          </mc:Fallback>
        </mc:AlternateContent>
        <p:grpSp>
          <p:nvGrpSpPr>
            <p:cNvPr id="31" name="Group">
              <a:extLst>
                <a:ext uri="{FF2B5EF4-FFF2-40B4-BE49-F238E27FC236}">
                  <a16:creationId xmlns:a16="http://schemas.microsoft.com/office/drawing/2014/main" id="{47098CBE-8083-6446-998F-C2DF4F6F4319}"/>
                </a:ext>
              </a:extLst>
            </p:cNvPr>
            <p:cNvGrpSpPr/>
            <p:nvPr/>
          </p:nvGrpSpPr>
          <p:grpSpPr>
            <a:xfrm>
              <a:off x="1454648" y="6409131"/>
              <a:ext cx="9853077" cy="321420"/>
              <a:chOff x="0" y="0"/>
              <a:chExt cx="9853075" cy="321419"/>
            </a:xfrm>
          </p:grpSpPr>
          <p:sp>
            <p:nvSpPr>
              <p:cNvPr id="32" name="Line">
                <a:extLst>
                  <a:ext uri="{FF2B5EF4-FFF2-40B4-BE49-F238E27FC236}">
                    <a16:creationId xmlns:a16="http://schemas.microsoft.com/office/drawing/2014/main" id="{BCB8C4A0-C155-4E47-9D90-32057EBAC965}"/>
                  </a:ext>
                </a:extLst>
              </p:cNvPr>
              <p:cNvSpPr/>
              <p:nvPr/>
            </p:nvSpPr>
            <p:spPr>
              <a:xfrm>
                <a:off x="7826987" y="160709"/>
                <a:ext cx="2026089" cy="1"/>
              </a:xfrm>
              <a:prstGeom prst="line">
                <a:avLst/>
              </a:prstGeom>
              <a:noFill/>
              <a:ln w="38100" cap="flat">
                <a:solidFill>
                  <a:srgbClr val="000000"/>
                </a:solidFill>
                <a:prstDash val="solid"/>
                <a:miter lim="400000"/>
                <a:tailEnd type="arrow" w="med" len="med"/>
              </a:ln>
              <a:effectLst/>
            </p:spPr>
            <p:txBody>
              <a:bodyPr wrap="square" lIns="50800" tIns="50800" rIns="50800" bIns="50800" numCol="1" anchor="ctr">
                <a:noAutofit/>
              </a:bodyPr>
              <a:lstStyle/>
              <a:p>
                <a:pPr algn="ctr">
                  <a:defRPr sz="2200">
                    <a:solidFill>
                      <a:srgbClr val="FFFFFF"/>
                    </a:solidFill>
                    <a:latin typeface="Helvetica Neue Medium"/>
                    <a:ea typeface="Helvetica Neue Medium"/>
                    <a:cs typeface="Helvetica Neue Medium"/>
                    <a:sym typeface="Helvetica Neue Medium"/>
                  </a:defRPr>
                </a:pPr>
                <a:endParaRPr b="0">
                  <a:latin typeface="Arial Rounded MT Bold" panose="020F0704030504030204" pitchFamily="34" charset="77"/>
                </a:endParaRPr>
              </a:p>
            </p:txBody>
          </p:sp>
          <p:sp>
            <p:nvSpPr>
              <p:cNvPr id="33" name="Line">
                <a:extLst>
                  <a:ext uri="{FF2B5EF4-FFF2-40B4-BE49-F238E27FC236}">
                    <a16:creationId xmlns:a16="http://schemas.microsoft.com/office/drawing/2014/main" id="{F10675B4-D6DE-874C-9893-1501B9B9CE73}"/>
                  </a:ext>
                </a:extLst>
              </p:cNvPr>
              <p:cNvSpPr/>
              <p:nvPr/>
            </p:nvSpPr>
            <p:spPr>
              <a:xfrm>
                <a:off x="0" y="161640"/>
                <a:ext cx="7622121" cy="1"/>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algn="ctr">
                  <a:defRPr sz="2200">
                    <a:solidFill>
                      <a:srgbClr val="FFFFFF"/>
                    </a:solidFill>
                    <a:latin typeface="Helvetica Neue Medium"/>
                    <a:ea typeface="Helvetica Neue Medium"/>
                    <a:cs typeface="Helvetica Neue Medium"/>
                    <a:sym typeface="Helvetica Neue Medium"/>
                  </a:defRPr>
                </a:pPr>
                <a:endParaRPr b="0">
                  <a:latin typeface="Arial Rounded MT Bold" panose="020F0704030504030204" pitchFamily="34" charset="77"/>
                </a:endParaRPr>
              </a:p>
            </p:txBody>
          </p:sp>
          <p:sp>
            <p:nvSpPr>
              <p:cNvPr id="34" name="Line">
                <a:extLst>
                  <a:ext uri="{FF2B5EF4-FFF2-40B4-BE49-F238E27FC236}">
                    <a16:creationId xmlns:a16="http://schemas.microsoft.com/office/drawing/2014/main" id="{1D8D0358-844D-1B45-A61D-00766C98A4DE}"/>
                  </a:ext>
                </a:extLst>
              </p:cNvPr>
              <p:cNvSpPr/>
              <p:nvPr/>
            </p:nvSpPr>
            <p:spPr>
              <a:xfrm flipV="1">
                <a:off x="7453165" y="-1"/>
                <a:ext cx="321420" cy="32142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200">
                    <a:solidFill>
                      <a:srgbClr val="FFFFFF"/>
                    </a:solidFill>
                    <a:latin typeface="Helvetica Neue Medium"/>
                    <a:ea typeface="Helvetica Neue Medium"/>
                    <a:cs typeface="Helvetica Neue Medium"/>
                    <a:sym typeface="Helvetica Neue Medium"/>
                  </a:defRPr>
                </a:pPr>
                <a:endParaRPr b="0">
                  <a:latin typeface="Arial Rounded MT Bold" panose="020F0704030504030204" pitchFamily="34" charset="77"/>
                </a:endParaRPr>
              </a:p>
            </p:txBody>
          </p:sp>
          <p:sp>
            <p:nvSpPr>
              <p:cNvPr id="35" name="Line">
                <a:extLst>
                  <a:ext uri="{FF2B5EF4-FFF2-40B4-BE49-F238E27FC236}">
                    <a16:creationId xmlns:a16="http://schemas.microsoft.com/office/drawing/2014/main" id="{3DC38451-41B9-F343-BA8F-57F84B789943}"/>
                  </a:ext>
                </a:extLst>
              </p:cNvPr>
              <p:cNvSpPr/>
              <p:nvPr/>
            </p:nvSpPr>
            <p:spPr>
              <a:xfrm flipV="1">
                <a:off x="7631500" y="-1"/>
                <a:ext cx="321420" cy="32142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algn="ctr">
                  <a:defRPr sz="2200">
                    <a:solidFill>
                      <a:srgbClr val="FFFFFF"/>
                    </a:solidFill>
                    <a:latin typeface="Helvetica Neue Medium"/>
                    <a:ea typeface="Helvetica Neue Medium"/>
                    <a:cs typeface="Helvetica Neue Medium"/>
                    <a:sym typeface="Helvetica Neue Medium"/>
                  </a:defRPr>
                </a:pPr>
                <a:endParaRPr b="0">
                  <a:latin typeface="Arial Rounded MT Bold" panose="020F0704030504030204" pitchFamily="34" charset="77"/>
                </a:endParaRPr>
              </a:p>
            </p:txBody>
          </p:sp>
        </p:grpSp>
        <p:sp>
          <p:nvSpPr>
            <p:cNvPr id="36" name="Córsico, Althaus, Miller Bertolami, Kepler,…">
              <a:extLst>
                <a:ext uri="{FF2B5EF4-FFF2-40B4-BE49-F238E27FC236}">
                  <a16:creationId xmlns:a16="http://schemas.microsoft.com/office/drawing/2014/main" id="{AFC853E6-7991-A040-B2A4-8A2370ED23A9}"/>
                </a:ext>
              </a:extLst>
            </p:cNvPr>
            <p:cNvSpPr txBox="1"/>
            <p:nvPr/>
          </p:nvSpPr>
          <p:spPr>
            <a:xfrm>
              <a:off x="7882041" y="4077668"/>
              <a:ext cx="4018753" cy="5464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500">
                  <a:solidFill>
                    <a:schemeClr val="accent5">
                      <a:hueOff val="-82419"/>
                      <a:satOff val="-9513"/>
                      <a:lumOff val="-16343"/>
                    </a:schemeClr>
                  </a:solidFill>
                </a:defRPr>
              </a:pPr>
              <a:r>
                <a:rPr sz="1200" b="0">
                  <a:solidFill>
                    <a:schemeClr val="accent5">
                      <a:lumMod val="75000"/>
                    </a:schemeClr>
                  </a:solidFill>
                  <a:latin typeface="Arial Rounded MT Bold" panose="020F0704030504030204" pitchFamily="34" charset="77"/>
                </a:rPr>
                <a:t>Córsico, Althaus, Miller Bertolami, Kepler, </a:t>
              </a:r>
            </a:p>
            <a:p>
              <a:pPr>
                <a:defRPr sz="1500">
                  <a:solidFill>
                    <a:schemeClr val="accent5">
                      <a:hueOff val="-82419"/>
                      <a:satOff val="-9513"/>
                      <a:lumOff val="-16343"/>
                    </a:schemeClr>
                  </a:solidFill>
                </a:defRPr>
              </a:pPr>
              <a:r>
                <a:rPr sz="1200" b="0">
                  <a:solidFill>
                    <a:schemeClr val="accent5">
                      <a:lumMod val="75000"/>
                    </a:schemeClr>
                  </a:solidFill>
                  <a:latin typeface="Arial Rounded MT Bold" panose="020F0704030504030204" pitchFamily="34" charset="77"/>
                </a:rPr>
                <a:t>Astron. Astrophys. Rev. 27 (1) (2019) </a:t>
              </a:r>
            </a:p>
          </p:txBody>
        </p:sp>
        <p:sp>
          <p:nvSpPr>
            <p:cNvPr id="37" name="M. Bertolami, E. Melendez, L. G. Althaus, J. Isern (2014)">
              <a:extLst>
                <a:ext uri="{FF2B5EF4-FFF2-40B4-BE49-F238E27FC236}">
                  <a16:creationId xmlns:a16="http://schemas.microsoft.com/office/drawing/2014/main" id="{492ED5E9-BCDE-1442-A73A-00088176976A}"/>
                </a:ext>
              </a:extLst>
            </p:cNvPr>
            <p:cNvSpPr txBox="1"/>
            <p:nvPr/>
          </p:nvSpPr>
          <p:spPr>
            <a:xfrm>
              <a:off x="6496005" y="5229953"/>
              <a:ext cx="5086532"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500">
                  <a:solidFill>
                    <a:schemeClr val="accent5">
                      <a:hueOff val="-82419"/>
                      <a:satOff val="-9513"/>
                      <a:lumOff val="-16343"/>
                    </a:schemeClr>
                  </a:solidFill>
                </a:defRPr>
              </a:pPr>
              <a:r>
                <a:rPr sz="1200" b="0">
                  <a:solidFill>
                    <a:schemeClr val="accent5">
                      <a:lumMod val="75000"/>
                    </a:schemeClr>
                  </a:solidFill>
                  <a:latin typeface="Arial Rounded MT Bold" panose="020F0704030504030204" pitchFamily="34" charset="77"/>
                </a:rPr>
                <a:t>M. Bertolami, E. Melendez, L. G. Althaus, J. Isern (2014) </a:t>
              </a:r>
            </a:p>
          </p:txBody>
        </p:sp>
        <p:sp>
          <p:nvSpPr>
            <p:cNvPr id="38" name="NGC 4258">
              <a:extLst>
                <a:ext uri="{FF2B5EF4-FFF2-40B4-BE49-F238E27FC236}">
                  <a16:creationId xmlns:a16="http://schemas.microsoft.com/office/drawing/2014/main" id="{EB0107FD-1F05-E048-BF43-F98194807805}"/>
                </a:ext>
              </a:extLst>
            </p:cNvPr>
            <p:cNvSpPr txBox="1"/>
            <p:nvPr/>
          </p:nvSpPr>
          <p:spPr>
            <a:xfrm>
              <a:off x="1494851" y="2568688"/>
              <a:ext cx="1047370"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
                  <a:solidFill>
                    <a:srgbClr val="FF2600"/>
                  </a:solidFill>
                </a:defRPr>
              </a:lvl1pPr>
            </a:lstStyle>
            <a:p>
              <a:r>
                <a:rPr sz="1200" b="0">
                  <a:latin typeface="Arial Rounded MT Bold" panose="020F0704030504030204" pitchFamily="34" charset="77"/>
                </a:rPr>
                <a:t>NGC 4258</a:t>
              </a:r>
            </a:p>
          </p:txBody>
        </p:sp>
        <p:sp>
          <p:nvSpPr>
            <p:cNvPr id="39" name="22 GC">
              <a:extLst>
                <a:ext uri="{FF2B5EF4-FFF2-40B4-BE49-F238E27FC236}">
                  <a16:creationId xmlns:a16="http://schemas.microsoft.com/office/drawing/2014/main" id="{3D9333B6-A0DC-5C49-BD82-22F451E49A07}"/>
                </a:ext>
              </a:extLst>
            </p:cNvPr>
            <p:cNvSpPr txBox="1"/>
            <p:nvPr/>
          </p:nvSpPr>
          <p:spPr>
            <a:xfrm>
              <a:off x="1546198" y="2030321"/>
              <a:ext cx="671391" cy="332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500">
                  <a:solidFill>
                    <a:srgbClr val="FF2600"/>
                  </a:solidFill>
                </a:defRPr>
              </a:lvl1pPr>
            </a:lstStyle>
            <a:p>
              <a:r>
                <a:rPr sz="1200" b="0">
                  <a:latin typeface="Arial Rounded MT Bold" panose="020F0704030504030204" pitchFamily="34" charset="77"/>
                </a:rPr>
                <a:t>22 GC</a:t>
              </a:r>
            </a:p>
          </p:txBody>
        </p:sp>
      </p:grpSp>
    </p:spTree>
    <p:extLst>
      <p:ext uri="{BB962C8B-B14F-4D97-AF65-F5344CB8AC3E}">
        <p14:creationId xmlns:p14="http://schemas.microsoft.com/office/powerpoint/2010/main" val="389979737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ítulo 1"/>
              <p:cNvSpPr>
                <a:spLocks noGrp="1"/>
              </p:cNvSpPr>
              <p:nvPr>
                <p:ph type="title"/>
              </p:nvPr>
            </p:nvSpPr>
            <p:spPr/>
            <p:txBody>
              <a:bodyPr/>
              <a:lstStyle/>
              <a:p>
                <a14:m>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𝑔</m:t>
                        </m:r>
                      </m:e>
                      <m:sub>
                        <m:r>
                          <a:rPr lang="es-ES" b="0" i="1" smtClean="0">
                            <a:latin typeface="Cambria Math" panose="02040503050406030204" pitchFamily="18" charset="0"/>
                          </a:rPr>
                          <m:t>𝑎𝑒</m:t>
                        </m:r>
                      </m:sub>
                    </m:sSub>
                  </m:oMath>
                </a14:m>
                <a:r>
                  <a:rPr lang="es-ES" dirty="0"/>
                  <a:t> </a:t>
                </a:r>
                <a:r>
                  <a:rPr lang="es-ES" dirty="0" err="1"/>
                  <a:t>coupling</a:t>
                </a:r>
                <a:endParaRPr lang="en-US" sz="5400" noProof="0" dirty="0"/>
              </a:p>
            </p:txBody>
          </p:sp>
        </mc:Choice>
        <mc:Fallback xmlns="">
          <p:sp>
            <p:nvSpPr>
              <p:cNvPr id="2" name="Título 1"/>
              <p:cNvSpPr>
                <a:spLocks noGrp="1" noRot="1" noChangeAspect="1" noMove="1" noResize="1" noEditPoints="1" noAdjustHandles="1" noChangeArrowheads="1" noChangeShapeType="1" noTextEdit="1"/>
              </p:cNvSpPr>
              <p:nvPr>
                <p:ph type="title"/>
              </p:nvPr>
            </p:nvSpPr>
            <p:spPr>
              <a:blipFill>
                <a:blip r:embed="rId2"/>
                <a:stretch>
                  <a:fillRect b="-9890"/>
                </a:stretch>
              </a:blipFill>
            </p:spPr>
            <p:txBody>
              <a:bodyPr/>
              <a:lstStyle/>
              <a:p>
                <a:r>
                  <a:rPr lang="en-ES">
                    <a:noFill/>
                  </a:rPr>
                  <a:t> </a:t>
                </a:r>
              </a:p>
            </p:txBody>
          </p:sp>
        </mc:Fallback>
      </mc:AlternateContent>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61</a:t>
            </a:fld>
            <a:endParaRPr lang="es-ES"/>
          </a:p>
        </p:txBody>
      </p:sp>
      <p:pic>
        <p:nvPicPr>
          <p:cNvPr id="9" name="Imagen 8"/>
          <p:cNvPicPr>
            <a:picLocks noChangeAspect="1"/>
          </p:cNvPicPr>
          <p:nvPr/>
        </p:nvPicPr>
        <p:blipFill rotWithShape="1">
          <a:blip r:embed="rId3"/>
          <a:srcRect l="31814" t="163659" r="-31814" b="-69294"/>
          <a:stretch/>
        </p:blipFill>
        <p:spPr>
          <a:xfrm>
            <a:off x="2042948" y="6165304"/>
            <a:ext cx="8309909" cy="352066"/>
          </a:xfrm>
          <a:prstGeom prst="rect">
            <a:avLst/>
          </a:prstGeom>
        </p:spPr>
      </p:pic>
      <p:pic>
        <p:nvPicPr>
          <p:cNvPr id="40" name="Imagen 15">
            <a:extLst>
              <a:ext uri="{FF2B5EF4-FFF2-40B4-BE49-F238E27FC236}">
                <a16:creationId xmlns:a16="http://schemas.microsoft.com/office/drawing/2014/main" id="{A80D5E2C-9A3C-BA45-8FE6-4F0AD14EE4A0}"/>
              </a:ext>
            </a:extLst>
          </p:cNvPr>
          <p:cNvPicPr>
            <a:picLocks noChangeAspect="1"/>
          </p:cNvPicPr>
          <p:nvPr/>
        </p:nvPicPr>
        <p:blipFill rotWithShape="1">
          <a:blip r:embed="rId4"/>
          <a:srcRect b="1221"/>
          <a:stretch/>
        </p:blipFill>
        <p:spPr>
          <a:xfrm>
            <a:off x="1559496" y="1236931"/>
            <a:ext cx="5832648" cy="5200803"/>
          </a:xfrm>
          <a:prstGeom prst="rect">
            <a:avLst/>
          </a:prstGeom>
        </p:spPr>
      </p:pic>
      <p:pic>
        <p:nvPicPr>
          <p:cNvPr id="41" name="Line Line" descr="Line Line">
            <a:extLst>
              <a:ext uri="{FF2B5EF4-FFF2-40B4-BE49-F238E27FC236}">
                <a16:creationId xmlns:a16="http://schemas.microsoft.com/office/drawing/2014/main" id="{8D0ABA7C-E445-E945-B440-8C605B59AD1F}"/>
              </a:ext>
            </a:extLst>
          </p:cNvPr>
          <p:cNvPicPr>
            <a:picLocks/>
          </p:cNvPicPr>
          <p:nvPr/>
        </p:nvPicPr>
        <p:blipFill>
          <a:blip r:embed="rId5"/>
          <a:stretch>
            <a:fillRect/>
          </a:stretch>
        </p:blipFill>
        <p:spPr>
          <a:xfrm>
            <a:off x="7112726" y="3853303"/>
            <a:ext cx="1026770" cy="121757"/>
          </a:xfrm>
          <a:prstGeom prst="rect">
            <a:avLst/>
          </a:prstGeom>
        </p:spPr>
      </p:pic>
      <p:pic>
        <p:nvPicPr>
          <p:cNvPr id="45" name="Line Line" descr="Line Line">
            <a:extLst>
              <a:ext uri="{FF2B5EF4-FFF2-40B4-BE49-F238E27FC236}">
                <a16:creationId xmlns:a16="http://schemas.microsoft.com/office/drawing/2014/main" id="{EBA75C3B-5388-AE41-823F-A7638F8277BB}"/>
              </a:ext>
            </a:extLst>
          </p:cNvPr>
          <p:cNvPicPr>
            <a:picLocks/>
          </p:cNvPicPr>
          <p:nvPr/>
        </p:nvPicPr>
        <p:blipFill>
          <a:blip r:embed="rId6"/>
          <a:stretch>
            <a:fillRect/>
          </a:stretch>
        </p:blipFill>
        <p:spPr>
          <a:xfrm>
            <a:off x="7104112" y="3642973"/>
            <a:ext cx="1796382" cy="127001"/>
          </a:xfrm>
          <a:prstGeom prst="rect">
            <a:avLst/>
          </a:prstGeom>
        </p:spPr>
      </p:pic>
      <p:sp>
        <p:nvSpPr>
          <p:cNvPr id="48" name="HB">
            <a:extLst>
              <a:ext uri="{FF2B5EF4-FFF2-40B4-BE49-F238E27FC236}">
                <a16:creationId xmlns:a16="http://schemas.microsoft.com/office/drawing/2014/main" id="{B746568A-87DF-AE42-8DAA-41320C30FF71}"/>
              </a:ext>
            </a:extLst>
          </p:cNvPr>
          <p:cNvSpPr txBox="1"/>
          <p:nvPr/>
        </p:nvSpPr>
        <p:spPr>
          <a:xfrm>
            <a:off x="8129222" y="3759036"/>
            <a:ext cx="128776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900">
                <a:solidFill>
                  <a:srgbClr val="FF2600"/>
                </a:solidFill>
              </a:defRPr>
            </a:lvl1pPr>
          </a:lstStyle>
          <a:p>
            <a:r>
              <a:rPr lang="es-ES" sz="1400" b="0" dirty="0">
                <a:latin typeface="Arial Rounded MT Bold" panose="020F0704030504030204" pitchFamily="34" charset="77"/>
              </a:rPr>
              <a:t>WD </a:t>
            </a:r>
            <a:r>
              <a:rPr lang="es-ES" sz="1400" b="0" dirty="0" err="1">
                <a:latin typeface="Arial Rounded MT Bold" panose="020F0704030504030204" pitchFamily="34" charset="77"/>
              </a:rPr>
              <a:t>hint</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sp>
        <p:nvSpPr>
          <p:cNvPr id="49" name="HB">
            <a:extLst>
              <a:ext uri="{FF2B5EF4-FFF2-40B4-BE49-F238E27FC236}">
                <a16:creationId xmlns:a16="http://schemas.microsoft.com/office/drawing/2014/main" id="{00D886BA-F15D-7E4B-BD7D-84D63AB226A6}"/>
              </a:ext>
            </a:extLst>
          </p:cNvPr>
          <p:cNvSpPr txBox="1"/>
          <p:nvPr/>
        </p:nvSpPr>
        <p:spPr>
          <a:xfrm>
            <a:off x="8948434" y="3541987"/>
            <a:ext cx="1287760"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900">
                <a:solidFill>
                  <a:srgbClr val="FF2600"/>
                </a:solidFill>
              </a:defRPr>
            </a:lvl1pPr>
          </a:lstStyle>
          <a:p>
            <a:r>
              <a:rPr lang="es-ES" sz="1400" b="0" dirty="0" err="1">
                <a:latin typeface="Arial Rounded MT Bold" panose="020F0704030504030204" pitchFamily="34" charset="77"/>
              </a:rPr>
              <a:t>Stellar</a:t>
            </a:r>
            <a:r>
              <a:rPr lang="es-ES" sz="1400" b="0" dirty="0">
                <a:latin typeface="Arial Rounded MT Bold" panose="020F0704030504030204" pitchFamily="34" charset="77"/>
              </a:rPr>
              <a:t> </a:t>
            </a:r>
            <a:r>
              <a:rPr lang="es-ES" sz="1400" b="0" dirty="0" err="1">
                <a:latin typeface="Arial Rounded MT Bold" panose="020F0704030504030204" pitchFamily="34" charset="77"/>
              </a:rPr>
              <a:t>bound</a:t>
            </a:r>
            <a:r>
              <a:rPr lang="es-ES" sz="1400" b="0" dirty="0">
                <a:latin typeface="Arial Rounded MT Bold" panose="020F0704030504030204" pitchFamily="34" charset="77"/>
              </a:rPr>
              <a:t> </a:t>
            </a:r>
            <a:endParaRPr sz="1400" b="0" dirty="0">
              <a:latin typeface="Arial Rounded MT Bold" panose="020F0704030504030204" pitchFamily="34" charset="77"/>
            </a:endParaRPr>
          </a:p>
        </p:txBody>
      </p:sp>
      <p:pic>
        <p:nvPicPr>
          <p:cNvPr id="50" name="Line Line" descr="Line Line">
            <a:extLst>
              <a:ext uri="{FF2B5EF4-FFF2-40B4-BE49-F238E27FC236}">
                <a16:creationId xmlns:a16="http://schemas.microsoft.com/office/drawing/2014/main" id="{D73AA889-81D5-9C4D-B3B0-3A4E0BAC26D9}"/>
              </a:ext>
            </a:extLst>
          </p:cNvPr>
          <p:cNvPicPr>
            <a:picLocks/>
          </p:cNvPicPr>
          <p:nvPr/>
        </p:nvPicPr>
        <p:blipFill>
          <a:blip r:embed="rId5"/>
          <a:stretch>
            <a:fillRect/>
          </a:stretch>
        </p:blipFill>
        <p:spPr>
          <a:xfrm>
            <a:off x="7104112" y="3933056"/>
            <a:ext cx="1026770" cy="121757"/>
          </a:xfrm>
          <a:prstGeom prst="rect">
            <a:avLst/>
          </a:prstGeom>
        </p:spPr>
      </p:pic>
    </p:spTree>
    <p:extLst>
      <p:ext uri="{BB962C8B-B14F-4D97-AF65-F5344CB8AC3E}">
        <p14:creationId xmlns:p14="http://schemas.microsoft.com/office/powerpoint/2010/main" val="31563828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4E0EF45-2853-A047-BD7F-DAA8C63244A6}"/>
                  </a:ext>
                </a:extLst>
              </p:cNvPr>
              <p:cNvSpPr>
                <a:spLocks noGrp="1"/>
              </p:cNvSpPr>
              <p:nvPr>
                <p:ph type="title"/>
              </p:nvPr>
            </p:nvSpPr>
            <p:spPr/>
            <p:txBody>
              <a:bodyPr/>
              <a:lstStyle/>
              <a:p>
                <a:r>
                  <a:rPr lang="en-GB" dirty="0"/>
                  <a:t>Global fits on (</a:t>
                </a:r>
                <a14:m>
                  <m:oMath xmlns:m="http://schemas.openxmlformats.org/officeDocument/2006/math">
                    <m:sSub>
                      <m:sSubPr>
                        <m:ctrlPr>
                          <a:rPr lang="ar-AE" sz="4800" i="1" smtClean="0">
                            <a:solidFill>
                              <a:schemeClr val="tx1"/>
                            </a:solidFill>
                            <a:latin typeface="Cambria Math" panose="02040503050406030204" pitchFamily="18" charset="0"/>
                          </a:rPr>
                        </m:ctrlPr>
                      </m:sSubPr>
                      <m:e>
                        <m:r>
                          <a:rPr lang="ar-AE" sz="4800" i="1">
                            <a:solidFill>
                              <a:schemeClr val="tx1"/>
                            </a:solidFill>
                            <a:latin typeface="Cambria Math" panose="02040503050406030204" pitchFamily="18" charset="0"/>
                          </a:rPr>
                          <m:t>𝑔</m:t>
                        </m:r>
                      </m:e>
                      <m:sub>
                        <m:r>
                          <a:rPr lang="ar-AE" sz="4800" i="1">
                            <a:solidFill>
                              <a:schemeClr val="tx1"/>
                            </a:solidFill>
                            <a:latin typeface="Cambria Math" panose="02040503050406030204" pitchFamily="18" charset="0"/>
                          </a:rPr>
                          <m:t>𝑎𝑒</m:t>
                        </m:r>
                      </m:sub>
                    </m:sSub>
                    <m:r>
                      <a:rPr lang="ar-AE" sz="4800" i="1">
                        <a:solidFill>
                          <a:schemeClr val="tx1"/>
                        </a:solidFill>
                        <a:latin typeface="Cambria Math" panose="02040503050406030204" pitchFamily="18" charset="0"/>
                      </a:rPr>
                      <m:t>,</m:t>
                    </m:r>
                    <m:sSub>
                      <m:sSubPr>
                        <m:ctrlPr>
                          <a:rPr lang="ar-AE" sz="4800" i="1">
                            <a:solidFill>
                              <a:schemeClr val="tx1"/>
                            </a:solidFill>
                            <a:latin typeface="Cambria Math" panose="02040503050406030204" pitchFamily="18" charset="0"/>
                          </a:rPr>
                        </m:ctrlPr>
                      </m:sSubPr>
                      <m:e>
                        <m:r>
                          <a:rPr lang="ar-AE" sz="4800" i="1">
                            <a:solidFill>
                              <a:schemeClr val="tx1"/>
                            </a:solidFill>
                            <a:latin typeface="Cambria Math" panose="02040503050406030204" pitchFamily="18" charset="0"/>
                          </a:rPr>
                          <m:t>𝑔</m:t>
                        </m:r>
                      </m:e>
                      <m:sub>
                        <m:r>
                          <a:rPr lang="ar-AE" sz="4800" i="1">
                            <a:solidFill>
                              <a:schemeClr val="tx1"/>
                            </a:solidFill>
                            <a:latin typeface="Cambria Math" panose="02040503050406030204" pitchFamily="18" charset="0"/>
                          </a:rPr>
                          <m:t>𝑎</m:t>
                        </m:r>
                        <m:r>
                          <a:rPr lang="ar-AE" sz="4800" i="1">
                            <a:solidFill>
                              <a:schemeClr val="tx1"/>
                            </a:solidFill>
                            <a:latin typeface="Cambria Math" panose="02040503050406030204" pitchFamily="18" charset="0"/>
                          </a:rPr>
                          <m:t>𝛾</m:t>
                        </m:r>
                      </m:sub>
                    </m:sSub>
                  </m:oMath>
                </a14:m>
                <a:r>
                  <a:rPr lang="es-ES" dirty="0"/>
                  <a:t>)</a:t>
                </a:r>
                <a:endParaRPr lang="en-ES" dirty="0"/>
              </a:p>
            </p:txBody>
          </p:sp>
        </mc:Choice>
        <mc:Fallback xmlns="">
          <p:sp>
            <p:nvSpPr>
              <p:cNvPr id="2" name="Title 1">
                <a:extLst>
                  <a:ext uri="{FF2B5EF4-FFF2-40B4-BE49-F238E27FC236}">
                    <a16:creationId xmlns:a16="http://schemas.microsoft.com/office/drawing/2014/main" id="{D4E0EF45-2853-A047-BD7F-DAA8C63244A6}"/>
                  </a:ext>
                </a:extLst>
              </p:cNvPr>
              <p:cNvSpPr>
                <a:spLocks noGrp="1" noRot="1" noChangeAspect="1" noMove="1" noResize="1" noEditPoints="1" noAdjustHandles="1" noChangeArrowheads="1" noChangeShapeType="1" noTextEdit="1"/>
              </p:cNvSpPr>
              <p:nvPr>
                <p:ph type="title"/>
              </p:nvPr>
            </p:nvSpPr>
            <p:spPr>
              <a:blipFill>
                <a:blip r:embed="rId2"/>
                <a:stretch>
                  <a:fillRect b="-7692"/>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544CCC-7FE5-6043-A6E9-44FFEF94EE07}"/>
                  </a:ext>
                </a:extLst>
              </p:cNvPr>
              <p:cNvSpPr>
                <a:spLocks noGrp="1"/>
              </p:cNvSpPr>
              <p:nvPr>
                <p:ph idx="1"/>
              </p:nvPr>
            </p:nvSpPr>
            <p:spPr>
              <a:xfrm>
                <a:off x="609600" y="1600201"/>
                <a:ext cx="5774432" cy="4525963"/>
              </a:xfrm>
            </p:spPr>
            <p:txBody>
              <a:bodyPr/>
              <a:lstStyle/>
              <a:p>
                <a:r>
                  <a:rPr lang="en-GB" sz="2000" dirty="0"/>
                  <a:t>A global analysis of RGB, WDLF, WDV and R-parameter gives a preference to some energy loss unaccounted in the SM and explainable by axions coupled to photons and electrons. </a:t>
                </a:r>
              </a:p>
              <a:p>
                <a:r>
                  <a:rPr lang="en-GB" sz="2000" dirty="0">
                    <a:solidFill>
                      <a:schemeClr val="accent1"/>
                    </a:solidFill>
                  </a:rPr>
                  <a:t>Couplings accessible to next gen. experiments (</a:t>
                </a:r>
                <a:r>
                  <a:rPr lang="en-GB" sz="2000" u="sng" dirty="0">
                    <a:solidFill>
                      <a:schemeClr val="accent1"/>
                    </a:solidFill>
                  </a:rPr>
                  <a:t>ALPS II</a:t>
                </a:r>
                <a:r>
                  <a:rPr lang="en-GB" sz="2000" dirty="0">
                    <a:solidFill>
                      <a:schemeClr val="accent1"/>
                    </a:solidFill>
                  </a:rPr>
                  <a:t>, </a:t>
                </a:r>
                <a:r>
                  <a:rPr lang="en-GB" sz="2000" u="sng" dirty="0" err="1">
                    <a:solidFill>
                      <a:schemeClr val="accent1"/>
                    </a:solidFill>
                  </a:rPr>
                  <a:t>BabyIAXO</a:t>
                </a:r>
                <a:r>
                  <a:rPr lang="en-GB" sz="2000" dirty="0">
                    <a:solidFill>
                      <a:schemeClr val="accent1"/>
                    </a:solidFill>
                  </a:rPr>
                  <a:t>), if </a:t>
                </a:r>
                <a14:m>
                  <m:oMath xmlns:m="http://schemas.openxmlformats.org/officeDocument/2006/math">
                    <m:sSub>
                      <m:sSubPr>
                        <m:ctrlPr>
                          <a:rPr lang="ar-AE" sz="2400" i="1">
                            <a:solidFill>
                              <a:schemeClr val="accent1"/>
                            </a:solidFill>
                            <a:latin typeface="Cambria Math" panose="02040503050406030204" pitchFamily="18" charset="0"/>
                          </a:rPr>
                        </m:ctrlPr>
                      </m:sSubPr>
                      <m:e>
                        <m:r>
                          <a:rPr lang="ar-AE" sz="2400" i="1">
                            <a:solidFill>
                              <a:schemeClr val="accent1"/>
                            </a:solidFill>
                            <a:latin typeface="Cambria Math" panose="02040503050406030204" pitchFamily="18" charset="0"/>
                          </a:rPr>
                          <m:t>𝑚</m:t>
                        </m:r>
                      </m:e>
                      <m:sub>
                        <m:r>
                          <a:rPr lang="ar-AE" sz="2400" i="1">
                            <a:solidFill>
                              <a:schemeClr val="accent1"/>
                            </a:solidFill>
                            <a:latin typeface="Cambria Math" panose="02040503050406030204" pitchFamily="18" charset="0"/>
                          </a:rPr>
                          <m:t>𝑎</m:t>
                        </m:r>
                      </m:sub>
                    </m:sSub>
                  </m:oMath>
                </a14:m>
                <a:r>
                  <a:rPr lang="ar-AE" sz="2000" dirty="0">
                    <a:solidFill>
                      <a:schemeClr val="accent1"/>
                    </a:solidFill>
                  </a:rPr>
                  <a:t> </a:t>
                </a:r>
                <a:r>
                  <a:rPr lang="en-GB" sz="2000" dirty="0">
                    <a:solidFill>
                      <a:schemeClr val="accent1"/>
                    </a:solidFill>
                  </a:rPr>
                  <a:t>sufficiently small (see experiments)</a:t>
                </a:r>
              </a:p>
              <a:p>
                <a:endParaRPr lang="en-GB" sz="2000" dirty="0">
                  <a:solidFill>
                    <a:schemeClr val="accent1"/>
                  </a:solidFill>
                </a:endParaRPr>
              </a:p>
              <a:p>
                <a:endParaRPr lang="en-ES" sz="2000" dirty="0"/>
              </a:p>
            </p:txBody>
          </p:sp>
        </mc:Choice>
        <mc:Fallback xmlns="">
          <p:sp>
            <p:nvSpPr>
              <p:cNvPr id="3" name="Content Placeholder 2">
                <a:extLst>
                  <a:ext uri="{FF2B5EF4-FFF2-40B4-BE49-F238E27FC236}">
                    <a16:creationId xmlns:a16="http://schemas.microsoft.com/office/drawing/2014/main" id="{DD544CCC-7FE5-6043-A6E9-44FFEF94EE07}"/>
                  </a:ext>
                </a:extLst>
              </p:cNvPr>
              <p:cNvSpPr>
                <a:spLocks noGrp="1" noRot="1" noChangeAspect="1" noMove="1" noResize="1" noEditPoints="1" noAdjustHandles="1" noChangeArrowheads="1" noChangeShapeType="1" noTextEdit="1"/>
              </p:cNvSpPr>
              <p:nvPr>
                <p:ph idx="1"/>
              </p:nvPr>
            </p:nvSpPr>
            <p:spPr>
              <a:xfrm>
                <a:off x="609600" y="1600201"/>
                <a:ext cx="5774432" cy="4525963"/>
              </a:xfrm>
              <a:blipFill>
                <a:blip r:embed="rId3"/>
                <a:stretch>
                  <a:fillRect l="-879" t="-840" r="-220"/>
                </a:stretch>
              </a:blipFill>
            </p:spPr>
            <p:txBody>
              <a:bodyPr/>
              <a:lstStyle/>
              <a:p>
                <a:r>
                  <a:rPr lang="en-ES">
                    <a:noFill/>
                  </a:rPr>
                  <a:t> </a:t>
                </a:r>
              </a:p>
            </p:txBody>
          </p:sp>
        </mc:Fallback>
      </mc:AlternateContent>
      <p:sp>
        <p:nvSpPr>
          <p:cNvPr id="4" name="Date Placeholder 3">
            <a:extLst>
              <a:ext uri="{FF2B5EF4-FFF2-40B4-BE49-F238E27FC236}">
                <a16:creationId xmlns:a16="http://schemas.microsoft.com/office/drawing/2014/main" id="{E1710C94-644F-E741-8CAC-0C0A873E58C8}"/>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Footer Placeholder 4">
            <a:extLst>
              <a:ext uri="{FF2B5EF4-FFF2-40B4-BE49-F238E27FC236}">
                <a16:creationId xmlns:a16="http://schemas.microsoft.com/office/drawing/2014/main" id="{65C52422-3C86-BE4C-AC84-1F6BDF355970}"/>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5EBD28-2C3D-A04D-9AE8-FC875107B73A}"/>
              </a:ext>
            </a:extLst>
          </p:cNvPr>
          <p:cNvSpPr>
            <a:spLocks noGrp="1"/>
          </p:cNvSpPr>
          <p:nvPr>
            <p:ph type="sldNum" sz="quarter" idx="12"/>
          </p:nvPr>
        </p:nvSpPr>
        <p:spPr/>
        <p:txBody>
          <a:bodyPr/>
          <a:lstStyle/>
          <a:p>
            <a:pPr>
              <a:defRPr/>
            </a:pPr>
            <a:fld id="{5B34CA36-8F8E-4B33-818A-5383808A46B8}" type="slidenum">
              <a:rPr lang="es-ES" smtClean="0"/>
              <a:pPr>
                <a:defRPr/>
              </a:pPr>
              <a:t>62</a:t>
            </a:fld>
            <a:endParaRPr lang="es-ES"/>
          </a:p>
        </p:txBody>
      </p:sp>
      <p:pic>
        <p:nvPicPr>
          <p:cNvPr id="8" name="Image" descr="Image">
            <a:extLst>
              <a:ext uri="{FF2B5EF4-FFF2-40B4-BE49-F238E27FC236}">
                <a16:creationId xmlns:a16="http://schemas.microsoft.com/office/drawing/2014/main" id="{025B5333-BFCA-1D44-81F5-6D02B862E124}"/>
              </a:ext>
            </a:extLst>
          </p:cNvPr>
          <p:cNvPicPr>
            <a:picLocks noChangeAspect="1"/>
          </p:cNvPicPr>
          <p:nvPr/>
        </p:nvPicPr>
        <p:blipFill>
          <a:blip r:embed="rId4"/>
          <a:stretch>
            <a:fillRect/>
          </a:stretch>
        </p:blipFill>
        <p:spPr>
          <a:xfrm>
            <a:off x="6519168" y="1454301"/>
            <a:ext cx="5418832" cy="4902050"/>
          </a:xfrm>
          <a:prstGeom prst="rect">
            <a:avLst/>
          </a:prstGeom>
          <a:ln w="12700">
            <a:miter lim="400000"/>
          </a:ln>
        </p:spPr>
      </p:pic>
      <p:sp>
        <p:nvSpPr>
          <p:cNvPr id="10" name="Córsico, Althaus, Miller Bertolami, Kepler, Astron. Astrophys. Rev. 27 (1) (2019)">
            <a:extLst>
              <a:ext uri="{FF2B5EF4-FFF2-40B4-BE49-F238E27FC236}">
                <a16:creationId xmlns:a16="http://schemas.microsoft.com/office/drawing/2014/main" id="{499712C5-61C3-DB47-802E-DEDB03C675F6}"/>
              </a:ext>
            </a:extLst>
          </p:cNvPr>
          <p:cNvSpPr txBox="1"/>
          <p:nvPr/>
        </p:nvSpPr>
        <p:spPr>
          <a:xfrm>
            <a:off x="4181449" y="5150078"/>
            <a:ext cx="1979827"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lang="es-ES" sz="1400" b="0" i="0" dirty="0" err="1">
                <a:solidFill>
                  <a:srgbClr val="00B050"/>
                </a:solidFill>
                <a:latin typeface="Arial Rounded MT Bold" panose="020F0704030504030204" pitchFamily="34" charset="77"/>
              </a:rPr>
              <a:t>Giannotti</a:t>
            </a:r>
            <a:r>
              <a:rPr lang="es-ES" sz="1400" b="0" i="0" dirty="0">
                <a:solidFill>
                  <a:srgbClr val="00B050"/>
                </a:solidFill>
                <a:latin typeface="Arial Rounded MT Bold" panose="020F0704030504030204" pitchFamily="34" charset="77"/>
              </a:rPr>
              <a:t> et al. 2017 (+ </a:t>
            </a:r>
            <a:r>
              <a:rPr lang="es-ES" sz="1400" b="0" i="0" dirty="0" err="1">
                <a:solidFill>
                  <a:srgbClr val="00B050"/>
                </a:solidFill>
                <a:latin typeface="Arial Rounded MT Bold" panose="020F0704030504030204" pitchFamily="34" charset="77"/>
              </a:rPr>
              <a:t>work</a:t>
            </a:r>
            <a:r>
              <a:rPr lang="es-ES" sz="1400" b="0" i="0" dirty="0">
                <a:solidFill>
                  <a:srgbClr val="00B050"/>
                </a:solidFill>
                <a:latin typeface="Arial Rounded MT Bold" panose="020F0704030504030204" pitchFamily="34" charset="77"/>
              </a:rPr>
              <a:t> in </a:t>
            </a:r>
            <a:r>
              <a:rPr lang="es-ES" sz="1400" b="0" i="0" dirty="0" err="1">
                <a:solidFill>
                  <a:srgbClr val="00B050"/>
                </a:solidFill>
                <a:latin typeface="Arial Rounded MT Bold" panose="020F0704030504030204" pitchFamily="34" charset="77"/>
              </a:rPr>
              <a:t>prep</a:t>
            </a:r>
            <a:r>
              <a:rPr lang="es-ES" sz="1400" b="0" i="0" dirty="0">
                <a:solidFill>
                  <a:srgbClr val="00B050"/>
                </a:solidFill>
                <a:latin typeface="Arial Rounded MT Bold" panose="020F0704030504030204" pitchFamily="34" charset="77"/>
              </a:rPr>
              <a:t>)</a:t>
            </a:r>
            <a:endParaRPr sz="1400" b="0" i="0" dirty="0">
              <a:solidFill>
                <a:srgbClr val="00B050"/>
              </a:solidFill>
              <a:latin typeface="Arial Rounded MT Bold" panose="020F0704030504030204" pitchFamily="34" charset="77"/>
            </a:endParaRPr>
          </a:p>
        </p:txBody>
      </p:sp>
    </p:spTree>
    <p:extLst>
      <p:ext uri="{BB962C8B-B14F-4D97-AF65-F5344CB8AC3E}">
        <p14:creationId xmlns:p14="http://schemas.microsoft.com/office/powerpoint/2010/main" val="3507987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EF45-2853-A047-BD7F-DAA8C63244A6}"/>
              </a:ext>
            </a:extLst>
          </p:cNvPr>
          <p:cNvSpPr>
            <a:spLocks noGrp="1"/>
          </p:cNvSpPr>
          <p:nvPr>
            <p:ph type="title"/>
          </p:nvPr>
        </p:nvSpPr>
        <p:spPr/>
        <p:txBody>
          <a:bodyPr/>
          <a:lstStyle/>
          <a:p>
            <a:r>
              <a:rPr lang="es-ES" dirty="0"/>
              <a:t>SN1987A neutrino </a:t>
            </a:r>
            <a:r>
              <a:rPr lang="es-ES" dirty="0" err="1"/>
              <a:t>signal</a:t>
            </a:r>
            <a:endParaRPr lang="en-ES" dirty="0"/>
          </a:p>
        </p:txBody>
      </p:sp>
      <p:sp>
        <p:nvSpPr>
          <p:cNvPr id="3" name="Content Placeholder 2">
            <a:extLst>
              <a:ext uri="{FF2B5EF4-FFF2-40B4-BE49-F238E27FC236}">
                <a16:creationId xmlns:a16="http://schemas.microsoft.com/office/drawing/2014/main" id="{DD544CCC-7FE5-6043-A6E9-44FFEF94EE07}"/>
              </a:ext>
            </a:extLst>
          </p:cNvPr>
          <p:cNvSpPr>
            <a:spLocks noGrp="1"/>
          </p:cNvSpPr>
          <p:nvPr>
            <p:ph idx="1"/>
          </p:nvPr>
        </p:nvSpPr>
        <p:spPr>
          <a:xfrm>
            <a:off x="609600" y="1484784"/>
            <a:ext cx="6782544" cy="4525963"/>
          </a:xfrm>
        </p:spPr>
        <p:txBody>
          <a:bodyPr/>
          <a:lstStyle/>
          <a:p>
            <a:r>
              <a:rPr lang="en-GB" sz="2000" dirty="0"/>
              <a:t>Few neutrinos detected in coincidence of SN1987A explosion. Time spread of few seconds. </a:t>
            </a:r>
          </a:p>
          <a:p>
            <a:r>
              <a:rPr lang="en-GB" sz="2000" dirty="0"/>
              <a:t>Emission of very weakly interacting particles would “steal” energy from the neutrino burst and shorten it. (Early neutrino burst powered by accretion, not sensitive to volume energy loss.)</a:t>
            </a:r>
            <a:endParaRPr lang="en-GB" sz="2000" dirty="0">
              <a:solidFill>
                <a:schemeClr val="accent1"/>
              </a:solidFill>
            </a:endParaRPr>
          </a:p>
          <a:p>
            <a:r>
              <a:rPr lang="en-GB" sz="2000" dirty="0">
                <a:solidFill>
                  <a:schemeClr val="accent1"/>
                </a:solidFill>
              </a:rPr>
              <a:t>Late-time signal most sensitive observable</a:t>
            </a:r>
            <a:endParaRPr lang="en-ES" sz="2000" dirty="0"/>
          </a:p>
        </p:txBody>
      </p:sp>
      <p:sp>
        <p:nvSpPr>
          <p:cNvPr id="4" name="Date Placeholder 3">
            <a:extLst>
              <a:ext uri="{FF2B5EF4-FFF2-40B4-BE49-F238E27FC236}">
                <a16:creationId xmlns:a16="http://schemas.microsoft.com/office/drawing/2014/main" id="{E1710C94-644F-E741-8CAC-0C0A873E58C8}"/>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Footer Placeholder 4">
            <a:extLst>
              <a:ext uri="{FF2B5EF4-FFF2-40B4-BE49-F238E27FC236}">
                <a16:creationId xmlns:a16="http://schemas.microsoft.com/office/drawing/2014/main" id="{65C52422-3C86-BE4C-AC84-1F6BDF355970}"/>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5EBD28-2C3D-A04D-9AE8-FC875107B73A}"/>
              </a:ext>
            </a:extLst>
          </p:cNvPr>
          <p:cNvSpPr>
            <a:spLocks noGrp="1"/>
          </p:cNvSpPr>
          <p:nvPr>
            <p:ph type="sldNum" sz="quarter" idx="12"/>
          </p:nvPr>
        </p:nvSpPr>
        <p:spPr/>
        <p:txBody>
          <a:bodyPr/>
          <a:lstStyle/>
          <a:p>
            <a:pPr>
              <a:defRPr/>
            </a:pPr>
            <a:fld id="{5B34CA36-8F8E-4B33-818A-5383808A46B8}" type="slidenum">
              <a:rPr lang="es-ES" smtClean="0"/>
              <a:pPr>
                <a:defRPr/>
              </a:pPr>
              <a:t>63</a:t>
            </a:fld>
            <a:endParaRPr lang="es-ES"/>
          </a:p>
        </p:txBody>
      </p:sp>
      <p:pic>
        <p:nvPicPr>
          <p:cNvPr id="7" name="Imagen 6">
            <a:extLst>
              <a:ext uri="{FF2B5EF4-FFF2-40B4-BE49-F238E27FC236}">
                <a16:creationId xmlns:a16="http://schemas.microsoft.com/office/drawing/2014/main" id="{ADEDF7DB-DE2C-DD46-818C-2590D912862E}"/>
              </a:ext>
            </a:extLst>
          </p:cNvPr>
          <p:cNvPicPr>
            <a:picLocks noChangeAspect="1"/>
          </p:cNvPicPr>
          <p:nvPr/>
        </p:nvPicPr>
        <p:blipFill>
          <a:blip r:embed="rId2"/>
          <a:stretch>
            <a:fillRect/>
          </a:stretch>
        </p:blipFill>
        <p:spPr>
          <a:xfrm>
            <a:off x="583195" y="3936509"/>
            <a:ext cx="3417677" cy="2101002"/>
          </a:xfrm>
          <a:prstGeom prst="rect">
            <a:avLst/>
          </a:prstGeom>
        </p:spPr>
      </p:pic>
      <p:pic>
        <p:nvPicPr>
          <p:cNvPr id="8" name="Imagen 7">
            <a:extLst>
              <a:ext uri="{FF2B5EF4-FFF2-40B4-BE49-F238E27FC236}">
                <a16:creationId xmlns:a16="http://schemas.microsoft.com/office/drawing/2014/main" id="{9A0AF093-4322-4644-815A-62CB1937DBD8}"/>
              </a:ext>
            </a:extLst>
          </p:cNvPr>
          <p:cNvPicPr>
            <a:picLocks noChangeAspect="1"/>
          </p:cNvPicPr>
          <p:nvPr/>
        </p:nvPicPr>
        <p:blipFill rotWithShape="1">
          <a:blip r:embed="rId3"/>
          <a:srcRect t="10101"/>
          <a:stretch/>
        </p:blipFill>
        <p:spPr>
          <a:xfrm>
            <a:off x="7464152" y="1308399"/>
            <a:ext cx="3793423" cy="5157192"/>
          </a:xfrm>
          <a:prstGeom prst="rect">
            <a:avLst/>
          </a:prstGeom>
        </p:spPr>
      </p:pic>
      <p:pic>
        <p:nvPicPr>
          <p:cNvPr id="10" name="Imagen 9">
            <a:extLst>
              <a:ext uri="{FF2B5EF4-FFF2-40B4-BE49-F238E27FC236}">
                <a16:creationId xmlns:a16="http://schemas.microsoft.com/office/drawing/2014/main" id="{E9EA8E50-97D4-094D-B2EC-19A0701CC840}"/>
              </a:ext>
            </a:extLst>
          </p:cNvPr>
          <p:cNvPicPr>
            <a:picLocks noChangeAspect="1"/>
          </p:cNvPicPr>
          <p:nvPr/>
        </p:nvPicPr>
        <p:blipFill>
          <a:blip r:embed="rId4"/>
          <a:stretch>
            <a:fillRect/>
          </a:stretch>
        </p:blipFill>
        <p:spPr>
          <a:xfrm>
            <a:off x="4332177" y="4064276"/>
            <a:ext cx="2754982" cy="1845468"/>
          </a:xfrm>
          <a:prstGeom prst="rect">
            <a:avLst/>
          </a:prstGeom>
        </p:spPr>
      </p:pic>
      <p:sp>
        <p:nvSpPr>
          <p:cNvPr id="11" name="Córsico, Althaus, Miller Bertolami, Kepler, Astron. Astrophys. Rev. 27 (1) (2019)">
            <a:extLst>
              <a:ext uri="{FF2B5EF4-FFF2-40B4-BE49-F238E27FC236}">
                <a16:creationId xmlns:a16="http://schemas.microsoft.com/office/drawing/2014/main" id="{2320A4D0-D4B2-E142-AAF8-CB5311FA17D8}"/>
              </a:ext>
            </a:extLst>
          </p:cNvPr>
          <p:cNvSpPr txBox="1"/>
          <p:nvPr/>
        </p:nvSpPr>
        <p:spPr>
          <a:xfrm>
            <a:off x="6030797" y="5712931"/>
            <a:ext cx="1979827"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lang="es-ES" sz="1400" b="0" i="0" dirty="0" err="1">
                <a:solidFill>
                  <a:srgbClr val="00B050"/>
                </a:solidFill>
                <a:latin typeface="Arial Rounded MT Bold" panose="020F0704030504030204" pitchFamily="34" charset="77"/>
              </a:rPr>
              <a:t>Raffelt</a:t>
            </a:r>
            <a:r>
              <a:rPr lang="es-ES" sz="1400" b="0" i="0" dirty="0">
                <a:solidFill>
                  <a:srgbClr val="00B050"/>
                </a:solidFill>
                <a:latin typeface="Arial Rounded MT Bold" panose="020F0704030504030204" pitchFamily="34" charset="77"/>
              </a:rPr>
              <a:t> 2012</a:t>
            </a:r>
            <a:endParaRPr sz="1400" b="0" i="0" dirty="0">
              <a:solidFill>
                <a:srgbClr val="00B050"/>
              </a:solidFill>
              <a:latin typeface="Arial Rounded MT Bold" panose="020F0704030504030204" pitchFamily="34" charset="77"/>
            </a:endParaRPr>
          </a:p>
        </p:txBody>
      </p:sp>
    </p:spTree>
    <p:extLst>
      <p:ext uri="{BB962C8B-B14F-4D97-AF65-F5344CB8AC3E}">
        <p14:creationId xmlns:p14="http://schemas.microsoft.com/office/powerpoint/2010/main" val="16038814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EF45-2853-A047-BD7F-DAA8C63244A6}"/>
              </a:ext>
            </a:extLst>
          </p:cNvPr>
          <p:cNvSpPr>
            <a:spLocks noGrp="1"/>
          </p:cNvSpPr>
          <p:nvPr>
            <p:ph type="title"/>
          </p:nvPr>
        </p:nvSpPr>
        <p:spPr/>
        <p:txBody>
          <a:bodyPr/>
          <a:lstStyle/>
          <a:p>
            <a:r>
              <a:rPr lang="es-ES" dirty="0"/>
              <a:t>SN1987A neutrino </a:t>
            </a:r>
            <a:r>
              <a:rPr lang="es-ES" dirty="0" err="1"/>
              <a:t>signal</a:t>
            </a:r>
            <a:endParaRPr lang="en-E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544CCC-7FE5-6043-A6E9-44FFEF94EE07}"/>
                  </a:ext>
                </a:extLst>
              </p:cNvPr>
              <p:cNvSpPr>
                <a:spLocks noGrp="1"/>
              </p:cNvSpPr>
              <p:nvPr>
                <p:ph idx="1"/>
              </p:nvPr>
            </p:nvSpPr>
            <p:spPr>
              <a:xfrm>
                <a:off x="609600" y="1600201"/>
                <a:ext cx="5774432" cy="4525963"/>
              </a:xfrm>
            </p:spPr>
            <p:txBody>
              <a:bodyPr/>
              <a:lstStyle/>
              <a:p>
                <a:r>
                  <a:rPr lang="en-GB" sz="2000" dirty="0"/>
                  <a:t>Axion-nucleon interactions are the relevant ones in the core of a SN.</a:t>
                </a:r>
              </a:p>
              <a:p>
                <a:r>
                  <a:rPr lang="en-GB" sz="2000" dirty="0"/>
                  <a:t>Combined on </a:t>
                </a:r>
                <a14:m>
                  <m:oMath xmlns:m="http://schemas.openxmlformats.org/officeDocument/2006/math">
                    <m:sSub>
                      <m:sSubPr>
                        <m:ctrlPr>
                          <a:rPr lang="es-ES" sz="2000" i="1" dirty="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m:t>
                        </m:r>
                        <m:r>
                          <a:rPr lang="es-ES" sz="2000" b="0" i="1" dirty="0" smtClean="0">
                            <a:latin typeface="Cambria Math" panose="02040503050406030204" pitchFamily="18" charset="0"/>
                          </a:rPr>
                          <m:t>𝑝</m:t>
                        </m:r>
                      </m:sub>
                    </m:sSub>
                  </m:oMath>
                </a14:m>
                <a:r>
                  <a:rPr lang="en-GB" sz="2000" dirty="0"/>
                  <a:t> and </a:t>
                </a:r>
                <a14:m>
                  <m:oMath xmlns:m="http://schemas.openxmlformats.org/officeDocument/2006/math">
                    <m:sSub>
                      <m:sSubPr>
                        <m:ctrlPr>
                          <a:rPr lang="es-ES" sz="2000" i="1" dirty="0">
                            <a:latin typeface="Cambria Math" panose="02040503050406030204" pitchFamily="18" charset="0"/>
                          </a:rPr>
                        </m:ctrlPr>
                      </m:sSubPr>
                      <m:e>
                        <m:r>
                          <a:rPr lang="es-ES" sz="2000" i="1" dirty="0">
                            <a:latin typeface="Cambria Math" panose="02040503050406030204" pitchFamily="18" charset="0"/>
                          </a:rPr>
                          <m:t>𝑔</m:t>
                        </m:r>
                      </m:e>
                      <m:sub>
                        <m:r>
                          <a:rPr lang="es-ES" sz="2000" i="1" dirty="0">
                            <a:latin typeface="Cambria Math" panose="02040503050406030204" pitchFamily="18" charset="0"/>
                          </a:rPr>
                          <m:t>𝑎</m:t>
                        </m:r>
                        <m:r>
                          <a:rPr lang="es-ES" sz="2000" b="0" i="1" dirty="0" smtClean="0">
                            <a:latin typeface="Cambria Math" panose="02040503050406030204" pitchFamily="18" charset="0"/>
                          </a:rPr>
                          <m:t>𝑛</m:t>
                        </m:r>
                      </m:sub>
                    </m:sSub>
                  </m:oMath>
                </a14:m>
                <a:r>
                  <a:rPr lang="en-GB" sz="2000" dirty="0"/>
                  <a:t>:</a:t>
                </a:r>
              </a:p>
              <a:p>
                <a:endParaRPr lang="en-GB" sz="2000" dirty="0"/>
              </a:p>
              <a:p>
                <a:r>
                  <a:rPr lang="en-GB" sz="2000" dirty="0"/>
                  <a:t>Can be translated to a bound on </a:t>
                </a:r>
                <a14:m>
                  <m:oMath xmlns:m="http://schemas.openxmlformats.org/officeDocument/2006/math">
                    <m:sSub>
                      <m:sSubPr>
                        <m:ctrlPr>
                          <a:rPr lang="es-ES" sz="2000" i="1" dirty="0">
                            <a:latin typeface="Cambria Math" panose="02040503050406030204" pitchFamily="18" charset="0"/>
                          </a:rPr>
                        </m:ctrlPr>
                      </m:sSubPr>
                      <m:e>
                        <m:r>
                          <a:rPr lang="es-ES" sz="2000" b="0" i="1" dirty="0" smtClean="0">
                            <a:latin typeface="Cambria Math" panose="02040503050406030204" pitchFamily="18" charset="0"/>
                          </a:rPr>
                          <m:t>𝑚</m:t>
                        </m:r>
                      </m:e>
                      <m:sub>
                        <m:r>
                          <a:rPr lang="es-ES" sz="2000" i="1" dirty="0">
                            <a:latin typeface="Cambria Math" panose="02040503050406030204" pitchFamily="18" charset="0"/>
                          </a:rPr>
                          <m:t>𝑎</m:t>
                        </m:r>
                      </m:sub>
                    </m:sSub>
                  </m:oMath>
                </a14:m>
                <a:r>
                  <a:rPr lang="en-GB" sz="2000" dirty="0"/>
                  <a:t>:</a:t>
                </a:r>
              </a:p>
              <a:p>
                <a:endParaRPr lang="en-GB" sz="2000" dirty="0"/>
              </a:p>
            </p:txBody>
          </p:sp>
        </mc:Choice>
        <mc:Fallback xmlns="">
          <p:sp>
            <p:nvSpPr>
              <p:cNvPr id="3" name="Content Placeholder 2">
                <a:extLst>
                  <a:ext uri="{FF2B5EF4-FFF2-40B4-BE49-F238E27FC236}">
                    <a16:creationId xmlns:a16="http://schemas.microsoft.com/office/drawing/2014/main" id="{DD544CCC-7FE5-6043-A6E9-44FFEF94EE07}"/>
                  </a:ext>
                </a:extLst>
              </p:cNvPr>
              <p:cNvSpPr>
                <a:spLocks noGrp="1" noRot="1" noChangeAspect="1" noMove="1" noResize="1" noEditPoints="1" noAdjustHandles="1" noChangeArrowheads="1" noChangeShapeType="1" noTextEdit="1"/>
              </p:cNvSpPr>
              <p:nvPr>
                <p:ph idx="1"/>
              </p:nvPr>
            </p:nvSpPr>
            <p:spPr>
              <a:xfrm>
                <a:off x="609600" y="1600201"/>
                <a:ext cx="5774432" cy="4525963"/>
              </a:xfrm>
              <a:blipFill>
                <a:blip r:embed="rId2"/>
                <a:stretch>
                  <a:fillRect l="-879" t="-560"/>
                </a:stretch>
              </a:blipFill>
            </p:spPr>
            <p:txBody>
              <a:bodyPr/>
              <a:lstStyle/>
              <a:p>
                <a:r>
                  <a:rPr lang="es-ES">
                    <a:noFill/>
                  </a:rPr>
                  <a:t> </a:t>
                </a:r>
              </a:p>
            </p:txBody>
          </p:sp>
        </mc:Fallback>
      </mc:AlternateContent>
      <p:sp>
        <p:nvSpPr>
          <p:cNvPr id="4" name="Date Placeholder 3">
            <a:extLst>
              <a:ext uri="{FF2B5EF4-FFF2-40B4-BE49-F238E27FC236}">
                <a16:creationId xmlns:a16="http://schemas.microsoft.com/office/drawing/2014/main" id="{E1710C94-644F-E741-8CAC-0C0A873E58C8}"/>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Footer Placeholder 4">
            <a:extLst>
              <a:ext uri="{FF2B5EF4-FFF2-40B4-BE49-F238E27FC236}">
                <a16:creationId xmlns:a16="http://schemas.microsoft.com/office/drawing/2014/main" id="{65C52422-3C86-BE4C-AC84-1F6BDF355970}"/>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5EBD28-2C3D-A04D-9AE8-FC875107B73A}"/>
              </a:ext>
            </a:extLst>
          </p:cNvPr>
          <p:cNvSpPr>
            <a:spLocks noGrp="1"/>
          </p:cNvSpPr>
          <p:nvPr>
            <p:ph type="sldNum" sz="quarter" idx="12"/>
          </p:nvPr>
        </p:nvSpPr>
        <p:spPr/>
        <p:txBody>
          <a:bodyPr/>
          <a:lstStyle/>
          <a:p>
            <a:pPr>
              <a:defRPr/>
            </a:pPr>
            <a:fld id="{5B34CA36-8F8E-4B33-818A-5383808A46B8}" type="slidenum">
              <a:rPr lang="es-ES" smtClean="0"/>
              <a:pPr>
                <a:defRPr/>
              </a:pPr>
              <a:t>64</a:t>
            </a:fld>
            <a:endParaRPr lang="es-ES"/>
          </a:p>
        </p:txBody>
      </p:sp>
      <p:pic>
        <p:nvPicPr>
          <p:cNvPr id="11" name="Imagen 10">
            <a:extLst>
              <a:ext uri="{FF2B5EF4-FFF2-40B4-BE49-F238E27FC236}">
                <a16:creationId xmlns:a16="http://schemas.microsoft.com/office/drawing/2014/main" id="{5ED955E9-40CD-2A4B-8BBC-029511433AA6}"/>
              </a:ext>
            </a:extLst>
          </p:cNvPr>
          <p:cNvPicPr>
            <a:picLocks noChangeAspect="1"/>
          </p:cNvPicPr>
          <p:nvPr/>
        </p:nvPicPr>
        <p:blipFill>
          <a:blip r:embed="rId3"/>
          <a:stretch>
            <a:fillRect/>
          </a:stretch>
        </p:blipFill>
        <p:spPr>
          <a:xfrm>
            <a:off x="5611762" y="1916832"/>
            <a:ext cx="5936845" cy="722746"/>
          </a:xfrm>
          <a:prstGeom prst="rect">
            <a:avLst/>
          </a:prstGeom>
        </p:spPr>
      </p:pic>
      <p:sp>
        <p:nvSpPr>
          <p:cNvPr id="12" name="Rectángulo 11">
            <a:extLst>
              <a:ext uri="{FF2B5EF4-FFF2-40B4-BE49-F238E27FC236}">
                <a16:creationId xmlns:a16="http://schemas.microsoft.com/office/drawing/2014/main" id="{ABC739A6-0732-2F4A-99FC-6061260F08F8}"/>
              </a:ext>
            </a:extLst>
          </p:cNvPr>
          <p:cNvSpPr/>
          <p:nvPr/>
        </p:nvSpPr>
        <p:spPr>
          <a:xfrm>
            <a:off x="9665340" y="2639578"/>
            <a:ext cx="1919436" cy="307777"/>
          </a:xfrm>
          <a:prstGeom prst="rect">
            <a:avLst/>
          </a:prstGeom>
        </p:spPr>
        <p:txBody>
          <a:bodyPr wrap="none">
            <a:spAutoFit/>
          </a:bodyPr>
          <a:lstStyle/>
          <a:p>
            <a:r>
              <a:rPr lang="es-ES" sz="1400" dirty="0" err="1">
                <a:solidFill>
                  <a:srgbClr val="00B050"/>
                </a:solidFill>
                <a:latin typeface="Arial Rounded MT Bold" panose="020F0704030504030204" pitchFamily="34" charset="77"/>
              </a:rPr>
              <a:t>Carenza</a:t>
            </a:r>
            <a:r>
              <a:rPr lang="es-ES" sz="1400" dirty="0">
                <a:solidFill>
                  <a:srgbClr val="00B050"/>
                </a:solidFill>
                <a:latin typeface="Arial Rounded MT Bold" panose="020F0704030504030204" pitchFamily="34" charset="77"/>
              </a:rPr>
              <a:t>, et al, 2019</a:t>
            </a:r>
            <a:endParaRPr lang="es-ES" sz="1400" dirty="0">
              <a:solidFill>
                <a:srgbClr val="00B050"/>
              </a:solidFill>
              <a:effectLst/>
              <a:latin typeface="Arial Rounded MT Bold" panose="020F0704030504030204" pitchFamily="34" charset="77"/>
            </a:endParaRPr>
          </a:p>
        </p:txBody>
      </p:sp>
      <p:pic>
        <p:nvPicPr>
          <p:cNvPr id="13" name="Imagen 12">
            <a:extLst>
              <a:ext uri="{FF2B5EF4-FFF2-40B4-BE49-F238E27FC236}">
                <a16:creationId xmlns:a16="http://schemas.microsoft.com/office/drawing/2014/main" id="{D05FBA15-9DEB-3447-B940-3B1EC17DDE71}"/>
              </a:ext>
            </a:extLst>
          </p:cNvPr>
          <p:cNvPicPr>
            <a:picLocks noChangeAspect="1"/>
          </p:cNvPicPr>
          <p:nvPr/>
        </p:nvPicPr>
        <p:blipFill>
          <a:blip r:embed="rId4"/>
          <a:stretch>
            <a:fillRect/>
          </a:stretch>
        </p:blipFill>
        <p:spPr>
          <a:xfrm>
            <a:off x="5735960" y="3068960"/>
            <a:ext cx="1979538" cy="412845"/>
          </a:xfrm>
          <a:prstGeom prst="rect">
            <a:avLst/>
          </a:prstGeom>
        </p:spPr>
      </p:pic>
      <p:sp>
        <p:nvSpPr>
          <p:cNvPr id="14" name="Content Placeholder 2">
            <a:extLst>
              <a:ext uri="{FF2B5EF4-FFF2-40B4-BE49-F238E27FC236}">
                <a16:creationId xmlns:a16="http://schemas.microsoft.com/office/drawing/2014/main" id="{7B7AE866-1B87-5C4C-8163-C399F43B03A4}"/>
              </a:ext>
            </a:extLst>
          </p:cNvPr>
          <p:cNvSpPr txBox="1">
            <a:spLocks/>
          </p:cNvSpPr>
          <p:nvPr/>
        </p:nvSpPr>
        <p:spPr bwMode="auto">
          <a:xfrm>
            <a:off x="762000" y="3861518"/>
            <a:ext cx="10302552" cy="24170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800" dirty="0">
                <a:solidFill>
                  <a:srgbClr val="FF0000"/>
                </a:solidFill>
              </a:rPr>
              <a:t>Considerable uncertainty remains </a:t>
            </a:r>
            <a:r>
              <a:rPr lang="en-GB" sz="1800" dirty="0">
                <a:solidFill>
                  <a:schemeClr val="accent1"/>
                </a:solidFill>
              </a:rPr>
              <a:t>in the derivation of this bound, that stems from the </a:t>
            </a:r>
            <a:r>
              <a:rPr lang="en-GB" sz="1800" dirty="0"/>
              <a:t>supernova modelling </a:t>
            </a:r>
            <a:r>
              <a:rPr lang="en-GB" sz="1800" dirty="0">
                <a:solidFill>
                  <a:schemeClr val="accent1"/>
                </a:solidFill>
              </a:rPr>
              <a:t>itself, the </a:t>
            </a:r>
            <a:r>
              <a:rPr lang="en-GB" sz="1800" dirty="0"/>
              <a:t>sparse neutrino data </a:t>
            </a:r>
            <a:r>
              <a:rPr lang="en-GB" sz="1800" dirty="0">
                <a:solidFill>
                  <a:schemeClr val="accent1"/>
                </a:solidFill>
              </a:rPr>
              <a:t>on which it is based, and from the difficulty of describing the </a:t>
            </a:r>
            <a:r>
              <a:rPr lang="en-GB" sz="1800" dirty="0"/>
              <a:t>axion production in processes </a:t>
            </a:r>
            <a:r>
              <a:rPr lang="en-GB" sz="1800" dirty="0">
                <a:solidFill>
                  <a:schemeClr val="accent1"/>
                </a:solidFill>
              </a:rPr>
              <a:t>in a high density nuclear medium. A lot of literature on the topic… </a:t>
            </a:r>
          </a:p>
          <a:p>
            <a:endParaRPr lang="en-GB" sz="1800" dirty="0">
              <a:solidFill>
                <a:schemeClr val="accent1"/>
              </a:solidFill>
            </a:endParaRPr>
          </a:p>
          <a:p>
            <a:endParaRPr lang="es-ES" sz="2000" dirty="0"/>
          </a:p>
          <a:p>
            <a:r>
              <a:rPr lang="es-ES" sz="2000" dirty="0" err="1"/>
              <a:t>Cooling</a:t>
            </a:r>
            <a:r>
              <a:rPr lang="es-ES" sz="2000" dirty="0"/>
              <a:t> of </a:t>
            </a:r>
            <a:r>
              <a:rPr lang="es-ES" sz="2000" dirty="0" err="1">
                <a:solidFill>
                  <a:srgbClr val="FF0000"/>
                </a:solidFill>
              </a:rPr>
              <a:t>neutron</a:t>
            </a:r>
            <a:r>
              <a:rPr lang="es-ES" sz="2000" dirty="0">
                <a:solidFill>
                  <a:srgbClr val="FF0000"/>
                </a:solidFill>
              </a:rPr>
              <a:t> </a:t>
            </a:r>
            <a:r>
              <a:rPr lang="es-ES" sz="2000" dirty="0" err="1">
                <a:solidFill>
                  <a:srgbClr val="FF0000"/>
                </a:solidFill>
              </a:rPr>
              <a:t>stars</a:t>
            </a:r>
            <a:r>
              <a:rPr lang="es-ES" sz="2000" dirty="0"/>
              <a:t>: similar </a:t>
            </a:r>
            <a:r>
              <a:rPr lang="es-ES" sz="2000" dirty="0" err="1"/>
              <a:t>constraints</a:t>
            </a:r>
            <a:r>
              <a:rPr lang="es-ES" sz="2000" dirty="0"/>
              <a:t> </a:t>
            </a:r>
            <a:r>
              <a:rPr lang="es-ES" sz="2000" dirty="0" err="1"/>
              <a:t>derived</a:t>
            </a:r>
            <a:r>
              <a:rPr lang="es-ES" sz="2000" dirty="0"/>
              <a:t>. </a:t>
            </a:r>
            <a:endParaRPr lang="en-GB" sz="1200" dirty="0">
              <a:solidFill>
                <a:schemeClr val="accent1"/>
              </a:solidFill>
            </a:endParaRPr>
          </a:p>
        </p:txBody>
      </p:sp>
    </p:spTree>
    <p:extLst>
      <p:ext uri="{BB962C8B-B14F-4D97-AF65-F5344CB8AC3E}">
        <p14:creationId xmlns:p14="http://schemas.microsoft.com/office/powerpoint/2010/main" val="33551050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F279642-6E16-BC4F-9169-E0D532056CC6}"/>
              </a:ext>
            </a:extLst>
          </p:cNvPr>
          <p:cNvPicPr>
            <a:picLocks noChangeAspect="1"/>
          </p:cNvPicPr>
          <p:nvPr/>
        </p:nvPicPr>
        <p:blipFill>
          <a:blip r:embed="rId2"/>
          <a:stretch>
            <a:fillRect/>
          </a:stretch>
        </p:blipFill>
        <p:spPr>
          <a:xfrm>
            <a:off x="987430" y="1247463"/>
            <a:ext cx="10416480" cy="4984862"/>
          </a:xfrm>
          <a:prstGeom prst="rect">
            <a:avLst/>
          </a:prstGeom>
        </p:spPr>
      </p:pic>
      <p:sp>
        <p:nvSpPr>
          <p:cNvPr id="2" name="Title 1">
            <a:extLst>
              <a:ext uri="{FF2B5EF4-FFF2-40B4-BE49-F238E27FC236}">
                <a16:creationId xmlns:a16="http://schemas.microsoft.com/office/drawing/2014/main" id="{D4E0EF45-2853-A047-BD7F-DAA8C63244A6}"/>
              </a:ext>
            </a:extLst>
          </p:cNvPr>
          <p:cNvSpPr>
            <a:spLocks noGrp="1"/>
          </p:cNvSpPr>
          <p:nvPr>
            <p:ph type="title"/>
          </p:nvPr>
        </p:nvSpPr>
        <p:spPr/>
        <p:txBody>
          <a:bodyPr/>
          <a:lstStyle/>
          <a:p>
            <a:r>
              <a:rPr lang="es-ES" dirty="0" err="1"/>
              <a:t>Summary</a:t>
            </a:r>
            <a:r>
              <a:rPr lang="es-ES" dirty="0"/>
              <a:t> of astro </a:t>
            </a:r>
            <a:r>
              <a:rPr lang="es-ES" dirty="0" err="1"/>
              <a:t>bounds</a:t>
            </a:r>
            <a:r>
              <a:rPr lang="es-ES" dirty="0"/>
              <a:t> &amp; </a:t>
            </a:r>
            <a:r>
              <a:rPr lang="es-ES" dirty="0" err="1"/>
              <a:t>hints</a:t>
            </a:r>
            <a:endParaRPr lang="en-ES" dirty="0"/>
          </a:p>
        </p:txBody>
      </p:sp>
      <p:sp>
        <p:nvSpPr>
          <p:cNvPr id="4" name="Date Placeholder 3">
            <a:extLst>
              <a:ext uri="{FF2B5EF4-FFF2-40B4-BE49-F238E27FC236}">
                <a16:creationId xmlns:a16="http://schemas.microsoft.com/office/drawing/2014/main" id="{E1710C94-644F-E741-8CAC-0C0A873E58C8}"/>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Footer Placeholder 4">
            <a:extLst>
              <a:ext uri="{FF2B5EF4-FFF2-40B4-BE49-F238E27FC236}">
                <a16:creationId xmlns:a16="http://schemas.microsoft.com/office/drawing/2014/main" id="{65C52422-3C86-BE4C-AC84-1F6BDF355970}"/>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5EBD28-2C3D-A04D-9AE8-FC875107B73A}"/>
              </a:ext>
            </a:extLst>
          </p:cNvPr>
          <p:cNvSpPr>
            <a:spLocks noGrp="1"/>
          </p:cNvSpPr>
          <p:nvPr>
            <p:ph type="sldNum" sz="quarter" idx="12"/>
          </p:nvPr>
        </p:nvSpPr>
        <p:spPr/>
        <p:txBody>
          <a:bodyPr/>
          <a:lstStyle/>
          <a:p>
            <a:pPr>
              <a:defRPr/>
            </a:pPr>
            <a:fld id="{5B34CA36-8F8E-4B33-818A-5383808A46B8}" type="slidenum">
              <a:rPr lang="es-ES" smtClean="0"/>
              <a:pPr>
                <a:defRPr/>
              </a:pPr>
              <a:t>65</a:t>
            </a:fld>
            <a:endParaRPr lang="es-ES"/>
          </a:p>
        </p:txBody>
      </p:sp>
      <p:sp>
        <p:nvSpPr>
          <p:cNvPr id="10" name="Córsico, Althaus, Miller Bertolami, Kepler, Astron. Astrophys. Rev. 27 (1) (2019)">
            <a:extLst>
              <a:ext uri="{FF2B5EF4-FFF2-40B4-BE49-F238E27FC236}">
                <a16:creationId xmlns:a16="http://schemas.microsoft.com/office/drawing/2014/main" id="{499712C5-61C3-DB47-802E-DEDB03C675F6}"/>
              </a:ext>
            </a:extLst>
          </p:cNvPr>
          <p:cNvSpPr txBox="1"/>
          <p:nvPr/>
        </p:nvSpPr>
        <p:spPr>
          <a:xfrm>
            <a:off x="8759243" y="6135320"/>
            <a:ext cx="237626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lang="es-ES" sz="1400" i="0" dirty="0">
                <a:solidFill>
                  <a:srgbClr val="00B050"/>
                </a:solidFill>
              </a:rPr>
              <a:t>Di </a:t>
            </a:r>
            <a:r>
              <a:rPr lang="es-ES" sz="1400" i="0" dirty="0" err="1">
                <a:solidFill>
                  <a:srgbClr val="00B050"/>
                </a:solidFill>
              </a:rPr>
              <a:t>Luzio</a:t>
            </a:r>
            <a:r>
              <a:rPr lang="es-ES" sz="1400" i="0" dirty="0">
                <a:solidFill>
                  <a:srgbClr val="00B050"/>
                </a:solidFill>
              </a:rPr>
              <a:t> et al</a:t>
            </a:r>
            <a:r>
              <a:rPr lang="es-ES" sz="1400" b="0" i="0" dirty="0">
                <a:solidFill>
                  <a:srgbClr val="00B050"/>
                </a:solidFill>
                <a:latin typeface="Arial Rounded MT Bold" panose="020F0704030504030204" pitchFamily="34" charset="77"/>
              </a:rPr>
              <a:t> 2020</a:t>
            </a:r>
            <a:endParaRPr sz="1400" b="0" i="0" dirty="0">
              <a:solidFill>
                <a:srgbClr val="00B050"/>
              </a:solidFill>
              <a:latin typeface="Arial Rounded MT Bold" panose="020F0704030504030204" pitchFamily="34" charset="77"/>
            </a:endParaRPr>
          </a:p>
        </p:txBody>
      </p:sp>
      <p:sp>
        <p:nvSpPr>
          <p:cNvPr id="7" name="Rectángulo 6">
            <a:extLst>
              <a:ext uri="{FF2B5EF4-FFF2-40B4-BE49-F238E27FC236}">
                <a16:creationId xmlns:a16="http://schemas.microsoft.com/office/drawing/2014/main" id="{881C8911-017B-9649-BAA9-34D7890B0573}"/>
              </a:ext>
            </a:extLst>
          </p:cNvPr>
          <p:cNvSpPr/>
          <p:nvPr/>
        </p:nvSpPr>
        <p:spPr>
          <a:xfrm>
            <a:off x="9384141" y="2708920"/>
            <a:ext cx="1548116" cy="276999"/>
          </a:xfrm>
          <a:prstGeom prst="rect">
            <a:avLst/>
          </a:prstGeom>
        </p:spPr>
        <p:txBody>
          <a:bodyPr wrap="none">
            <a:spAutoFit/>
          </a:bodyPr>
          <a:lstStyle/>
          <a:p>
            <a:r>
              <a:rPr lang="es-ES" sz="1200" b="0" dirty="0">
                <a:solidFill>
                  <a:srgbClr val="C00000"/>
                </a:solidFill>
                <a:latin typeface="Arial Rounded MT Bold" panose="020F0704030504030204" pitchFamily="34" charset="77"/>
                <a:sym typeface="Wingdings" pitchFamily="2" charset="2"/>
              </a:rPr>
              <a:t></a:t>
            </a:r>
            <a:r>
              <a:rPr lang="es-ES" sz="1200" b="0" dirty="0">
                <a:solidFill>
                  <a:srgbClr val="C00000"/>
                </a:solidFill>
                <a:latin typeface="Arial Rounded MT Bold" panose="020F0704030504030204" pitchFamily="34" charset="77"/>
              </a:rPr>
              <a:t>To be </a:t>
            </a:r>
            <a:r>
              <a:rPr lang="es-ES" sz="1200" b="0" dirty="0" err="1">
                <a:solidFill>
                  <a:srgbClr val="C00000"/>
                </a:solidFill>
                <a:latin typeface="Arial Rounded MT Bold" panose="020F0704030504030204" pitchFamily="34" charset="77"/>
              </a:rPr>
              <a:t>updated</a:t>
            </a:r>
            <a:r>
              <a:rPr lang="es-ES" sz="1200" b="0" dirty="0">
                <a:solidFill>
                  <a:srgbClr val="C00000"/>
                </a:solidFill>
                <a:latin typeface="Arial Rounded MT Bold" panose="020F0704030504030204" pitchFamily="34" charset="77"/>
              </a:rPr>
              <a:t>…</a:t>
            </a:r>
            <a:endParaRPr lang="es-ES" sz="1200" dirty="0">
              <a:solidFill>
                <a:srgbClr val="C00000"/>
              </a:solidFill>
            </a:endParaRPr>
          </a:p>
        </p:txBody>
      </p:sp>
      <p:sp>
        <p:nvSpPr>
          <p:cNvPr id="8" name="Rectángulo 6">
            <a:extLst>
              <a:ext uri="{FF2B5EF4-FFF2-40B4-BE49-F238E27FC236}">
                <a16:creationId xmlns:a16="http://schemas.microsoft.com/office/drawing/2014/main" id="{A6D0001D-AFAD-A229-542E-6F7E41AE9AE7}"/>
              </a:ext>
            </a:extLst>
          </p:cNvPr>
          <p:cNvSpPr/>
          <p:nvPr/>
        </p:nvSpPr>
        <p:spPr>
          <a:xfrm>
            <a:off x="9583730" y="3435462"/>
            <a:ext cx="668773" cy="276999"/>
          </a:xfrm>
          <a:prstGeom prst="rect">
            <a:avLst/>
          </a:prstGeom>
        </p:spPr>
        <p:txBody>
          <a:bodyPr wrap="none">
            <a:spAutoFit/>
          </a:bodyPr>
          <a:lstStyle/>
          <a:p>
            <a:r>
              <a:rPr lang="es-ES" sz="1200" b="0" dirty="0">
                <a:solidFill>
                  <a:srgbClr val="C00000"/>
                </a:solidFill>
                <a:latin typeface="Arial Rounded MT Bold" panose="020F0704030504030204" pitchFamily="34" charset="77"/>
              </a:rPr>
              <a:t>+ R2…</a:t>
            </a:r>
            <a:endParaRPr lang="es-ES" sz="1200" dirty="0">
              <a:solidFill>
                <a:srgbClr val="C00000"/>
              </a:solidFill>
            </a:endParaRPr>
          </a:p>
        </p:txBody>
      </p:sp>
    </p:spTree>
    <p:extLst>
      <p:ext uri="{BB962C8B-B14F-4D97-AF65-F5344CB8AC3E}">
        <p14:creationId xmlns:p14="http://schemas.microsoft.com/office/powerpoint/2010/main" val="11161113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Imagen 3">
            <a:extLst>
              <a:ext uri="{FF2B5EF4-FFF2-40B4-BE49-F238E27FC236}">
                <a16:creationId xmlns:a16="http://schemas.microsoft.com/office/drawing/2014/main" id="{5CDAC955-6127-5747-BB05-991B5476D175}"/>
              </a:ext>
            </a:extLst>
          </p:cNvPr>
          <p:cNvPicPr>
            <a:picLocks noChangeAspect="1"/>
          </p:cNvPicPr>
          <p:nvPr/>
        </p:nvPicPr>
        <p:blipFill>
          <a:blip r:embed="rId2"/>
          <a:stretch>
            <a:fillRect/>
          </a:stretch>
        </p:blipFill>
        <p:spPr>
          <a:xfrm>
            <a:off x="24680" y="1725836"/>
            <a:ext cx="12192000" cy="4223444"/>
          </a:xfrm>
          <a:prstGeom prst="rect">
            <a:avLst/>
          </a:prstGeom>
        </p:spPr>
      </p:pic>
      <p:sp>
        <p:nvSpPr>
          <p:cNvPr id="2" name="Title 1">
            <a:extLst>
              <a:ext uri="{FF2B5EF4-FFF2-40B4-BE49-F238E27FC236}">
                <a16:creationId xmlns:a16="http://schemas.microsoft.com/office/drawing/2014/main" id="{D4E0EF45-2853-A047-BD7F-DAA8C63244A6}"/>
              </a:ext>
            </a:extLst>
          </p:cNvPr>
          <p:cNvSpPr>
            <a:spLocks noGrp="1"/>
          </p:cNvSpPr>
          <p:nvPr>
            <p:ph type="title"/>
          </p:nvPr>
        </p:nvSpPr>
        <p:spPr/>
        <p:txBody>
          <a:bodyPr/>
          <a:lstStyle/>
          <a:p>
            <a:r>
              <a:rPr lang="es-ES" dirty="0" err="1"/>
              <a:t>Summary</a:t>
            </a:r>
            <a:r>
              <a:rPr lang="es-ES" dirty="0"/>
              <a:t> of astro </a:t>
            </a:r>
            <a:r>
              <a:rPr lang="es-ES" dirty="0" err="1"/>
              <a:t>bounds</a:t>
            </a:r>
            <a:r>
              <a:rPr lang="es-ES" dirty="0"/>
              <a:t> &amp; </a:t>
            </a:r>
            <a:r>
              <a:rPr lang="es-ES" dirty="0" err="1"/>
              <a:t>hints</a:t>
            </a:r>
            <a:endParaRPr lang="en-ES" dirty="0"/>
          </a:p>
        </p:txBody>
      </p:sp>
      <p:sp>
        <p:nvSpPr>
          <p:cNvPr id="4" name="Date Placeholder 3">
            <a:extLst>
              <a:ext uri="{FF2B5EF4-FFF2-40B4-BE49-F238E27FC236}">
                <a16:creationId xmlns:a16="http://schemas.microsoft.com/office/drawing/2014/main" id="{E1710C94-644F-E741-8CAC-0C0A873E58C8}"/>
              </a:ext>
            </a:extLst>
          </p:cNvPr>
          <p:cNvSpPr>
            <a:spLocks noGrp="1"/>
          </p:cNvSpPr>
          <p:nvPr>
            <p:ph type="dt" sz="half" idx="10"/>
          </p:nvPr>
        </p:nvSpPr>
        <p:spPr/>
        <p:txBody>
          <a:bodyPr/>
          <a:lstStyle/>
          <a:p>
            <a:pPr>
              <a:defRPr/>
            </a:pPr>
            <a:r>
              <a:rPr lang="en-US" dirty="0"/>
              <a:t>ISSAP2024, </a:t>
            </a:r>
            <a:r>
              <a:rPr lang="en-US" dirty="0" err="1"/>
              <a:t>Padova</a:t>
            </a:r>
            <a:r>
              <a:rPr lang="en-US" dirty="0"/>
              <a:t> - Axions</a:t>
            </a:r>
            <a:endParaRPr lang="es-ES" dirty="0"/>
          </a:p>
        </p:txBody>
      </p:sp>
      <p:sp>
        <p:nvSpPr>
          <p:cNvPr id="5" name="Footer Placeholder 4">
            <a:extLst>
              <a:ext uri="{FF2B5EF4-FFF2-40B4-BE49-F238E27FC236}">
                <a16:creationId xmlns:a16="http://schemas.microsoft.com/office/drawing/2014/main" id="{65C52422-3C86-BE4C-AC84-1F6BDF355970}"/>
              </a:ext>
            </a:extLst>
          </p:cNvPr>
          <p:cNvSpPr>
            <a:spLocks noGrp="1"/>
          </p:cNvSpPr>
          <p:nvPr>
            <p:ph type="ftr" sz="quarter" idx="11"/>
          </p:nvPr>
        </p:nvSpPr>
        <p:spPr/>
        <p:txBody>
          <a:bodyPr/>
          <a:lstStyle/>
          <a:p>
            <a:pPr>
              <a:defRPr/>
            </a:pPr>
            <a:r>
              <a:rPr lang="es-ES" dirty="0"/>
              <a:t>Igor G. Irastorza / CAPA - Zaragoza</a:t>
            </a:r>
          </a:p>
        </p:txBody>
      </p:sp>
      <p:sp>
        <p:nvSpPr>
          <p:cNvPr id="6" name="Slide Number Placeholder 5">
            <a:extLst>
              <a:ext uri="{FF2B5EF4-FFF2-40B4-BE49-F238E27FC236}">
                <a16:creationId xmlns:a16="http://schemas.microsoft.com/office/drawing/2014/main" id="{325EBD28-2C3D-A04D-9AE8-FC875107B73A}"/>
              </a:ext>
            </a:extLst>
          </p:cNvPr>
          <p:cNvSpPr>
            <a:spLocks noGrp="1"/>
          </p:cNvSpPr>
          <p:nvPr>
            <p:ph type="sldNum" sz="quarter" idx="12"/>
          </p:nvPr>
        </p:nvSpPr>
        <p:spPr/>
        <p:txBody>
          <a:bodyPr/>
          <a:lstStyle/>
          <a:p>
            <a:pPr>
              <a:defRPr/>
            </a:pPr>
            <a:fld id="{5B34CA36-8F8E-4B33-818A-5383808A46B8}" type="slidenum">
              <a:rPr lang="es-ES" smtClean="0"/>
              <a:pPr>
                <a:defRPr/>
              </a:pPr>
              <a:t>66</a:t>
            </a:fld>
            <a:endParaRPr lang="es-ES"/>
          </a:p>
        </p:txBody>
      </p:sp>
      <p:sp>
        <p:nvSpPr>
          <p:cNvPr id="10" name="Córsico, Althaus, Miller Bertolami, Kepler, Astron. Astrophys. Rev. 27 (1) (2019)">
            <a:extLst>
              <a:ext uri="{FF2B5EF4-FFF2-40B4-BE49-F238E27FC236}">
                <a16:creationId xmlns:a16="http://schemas.microsoft.com/office/drawing/2014/main" id="{499712C5-61C3-DB47-802E-DEDB03C675F6}"/>
              </a:ext>
            </a:extLst>
          </p:cNvPr>
          <p:cNvSpPr txBox="1"/>
          <p:nvPr/>
        </p:nvSpPr>
        <p:spPr>
          <a:xfrm>
            <a:off x="9048328" y="5790262"/>
            <a:ext cx="2376264" cy="3180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600" i="1">
                <a:solidFill>
                  <a:srgbClr val="FF2600"/>
                </a:solidFill>
                <a:latin typeface="Helvetica Neue"/>
                <a:ea typeface="Helvetica Neue"/>
                <a:cs typeface="Helvetica Neue"/>
                <a:sym typeface="Helvetica Neue"/>
              </a:defRPr>
            </a:lvl1pPr>
          </a:lstStyle>
          <a:p>
            <a:r>
              <a:rPr lang="es-ES" sz="1400" b="0" i="0" dirty="0" err="1">
                <a:solidFill>
                  <a:srgbClr val="00B050"/>
                </a:solidFill>
                <a:latin typeface="Arial Rounded MT Bold" panose="020F0704030504030204" pitchFamily="34" charset="77"/>
              </a:rPr>
              <a:t>Irastorza</a:t>
            </a:r>
            <a:r>
              <a:rPr lang="es-ES" sz="1400" b="0" i="0" dirty="0">
                <a:solidFill>
                  <a:srgbClr val="00B050"/>
                </a:solidFill>
                <a:latin typeface="Arial Rounded MT Bold" panose="020F0704030504030204" pitchFamily="34" charset="77"/>
              </a:rPr>
              <a:t>-Redondo 2018</a:t>
            </a:r>
            <a:endParaRPr sz="1400" b="0" i="0" dirty="0">
              <a:solidFill>
                <a:srgbClr val="00B050"/>
              </a:solidFill>
              <a:latin typeface="Arial Rounded MT Bold" panose="020F0704030504030204" pitchFamily="34" charset="77"/>
            </a:endParaRPr>
          </a:p>
        </p:txBody>
      </p:sp>
    </p:spTree>
    <p:extLst>
      <p:ext uri="{BB962C8B-B14F-4D97-AF65-F5344CB8AC3E}">
        <p14:creationId xmlns:p14="http://schemas.microsoft.com/office/powerpoint/2010/main" val="26474099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noProof="0" dirty="0" err="1"/>
              <a:t>Stars</a:t>
            </a:r>
            <a:r>
              <a:rPr lang="es-ES" noProof="0" dirty="0"/>
              <a:t> as </a:t>
            </a:r>
            <a:r>
              <a:rPr lang="es-ES" noProof="0" dirty="0" err="1"/>
              <a:t>axion</a:t>
            </a:r>
            <a:r>
              <a:rPr lang="es-ES" noProof="0" dirty="0"/>
              <a:t> </a:t>
            </a:r>
            <a:r>
              <a:rPr lang="es-ES" noProof="0" dirty="0" err="1"/>
              <a:t>factories</a:t>
            </a:r>
            <a:endParaRPr lang="en-US" sz="5400" noProof="0" dirty="0"/>
          </a:p>
        </p:txBody>
      </p:sp>
      <p:sp>
        <p:nvSpPr>
          <p:cNvPr id="3" name="Marcador de contenido 2"/>
          <p:cNvSpPr>
            <a:spLocks noGrp="1"/>
          </p:cNvSpPr>
          <p:nvPr>
            <p:ph idx="1"/>
          </p:nvPr>
        </p:nvSpPr>
        <p:spPr>
          <a:xfrm>
            <a:off x="875420" y="1487489"/>
            <a:ext cx="6804756" cy="2528080"/>
          </a:xfrm>
        </p:spPr>
        <p:txBody>
          <a:bodyPr/>
          <a:lstStyle/>
          <a:p>
            <a:r>
              <a:rPr lang="en-GB" sz="2000" dirty="0"/>
              <a:t>Axions can be produced in stars and offer a direct detection opportunity: </a:t>
            </a:r>
            <a:r>
              <a:rPr lang="en-GB" sz="2000" dirty="0">
                <a:solidFill>
                  <a:srgbClr val="FF0000"/>
                </a:solidFill>
              </a:rPr>
              <a:t>axion helioscopes</a:t>
            </a:r>
            <a:r>
              <a:rPr lang="en-GB" sz="2000" dirty="0"/>
              <a:t> (no counterpart in the WIMP sector)</a:t>
            </a:r>
          </a:p>
          <a:p>
            <a:endParaRPr lang="en-GB" sz="2000" dirty="0"/>
          </a:p>
          <a:p>
            <a:r>
              <a:rPr lang="en-GB" sz="2000" dirty="0"/>
              <a:t>Axions from the Sun</a:t>
            </a:r>
          </a:p>
          <a:p>
            <a:r>
              <a:rPr lang="en-GB" sz="2000" dirty="0"/>
              <a:t>Also axions from a future SN explosion…</a:t>
            </a:r>
          </a:p>
          <a:p>
            <a:r>
              <a:rPr lang="en-GB" sz="2000" dirty="0"/>
              <a:t>Axions from massive stars back-converted into photons…</a:t>
            </a:r>
          </a:p>
          <a:p>
            <a:endParaRPr lang="en-GB" sz="2000" dirty="0">
              <a:solidFill>
                <a:schemeClr val="accent1"/>
              </a:solidFill>
            </a:endParaRPr>
          </a:p>
          <a:p>
            <a:r>
              <a:rPr lang="en-GB" sz="2000" dirty="0">
                <a:solidFill>
                  <a:schemeClr val="accent1"/>
                </a:solidFill>
              </a:rPr>
              <a:t>More about this in the “experiments” part…</a:t>
            </a:r>
          </a:p>
          <a:p>
            <a:endParaRPr lang="en-GB" sz="2000" dirty="0">
              <a:solidFill>
                <a:schemeClr val="accent1"/>
              </a:solidFill>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FFB05FBB-932A-4BE0-859B-9914A16CF988}" type="slidenum">
              <a:rPr lang="es-ES" smtClean="0"/>
              <a:pPr>
                <a:defRPr/>
              </a:pPr>
              <a:t>67</a:t>
            </a:fld>
            <a:endParaRPr lang="es-ES"/>
          </a:p>
        </p:txBody>
      </p:sp>
      <p:pic>
        <p:nvPicPr>
          <p:cNvPr id="9" name="Imagen 8"/>
          <p:cNvPicPr>
            <a:picLocks noChangeAspect="1"/>
          </p:cNvPicPr>
          <p:nvPr/>
        </p:nvPicPr>
        <p:blipFill rotWithShape="1">
          <a:blip r:embed="rId2"/>
          <a:srcRect l="31814" t="163659" r="-31814" b="-69294"/>
          <a:stretch/>
        </p:blipFill>
        <p:spPr>
          <a:xfrm>
            <a:off x="2042948" y="6165304"/>
            <a:ext cx="8309909" cy="352066"/>
          </a:xfrm>
          <a:prstGeom prst="rect">
            <a:avLst/>
          </a:prstGeom>
        </p:spPr>
      </p:pic>
      <p:pic>
        <p:nvPicPr>
          <p:cNvPr id="12" name="Picture 2">
            <a:extLst>
              <a:ext uri="{FF2B5EF4-FFF2-40B4-BE49-F238E27FC236}">
                <a16:creationId xmlns:a16="http://schemas.microsoft.com/office/drawing/2014/main" id="{6D9FDA11-59DC-3842-89B0-7EFD32071713}"/>
              </a:ext>
            </a:extLst>
          </p:cNvPr>
          <p:cNvPicPr>
            <a:picLocks noChangeAspect="1" noChangeArrowheads="1"/>
          </p:cNvPicPr>
          <p:nvPr/>
        </p:nvPicPr>
        <p:blipFill>
          <a:blip r:embed="rId3" cstate="print"/>
          <a:srcRect/>
          <a:stretch>
            <a:fillRect/>
          </a:stretch>
        </p:blipFill>
        <p:spPr bwMode="auto">
          <a:xfrm>
            <a:off x="9120336" y="1329055"/>
            <a:ext cx="2768452" cy="2897718"/>
          </a:xfrm>
          <a:prstGeom prst="rect">
            <a:avLst/>
          </a:prstGeom>
          <a:noFill/>
          <a:ln w="9525">
            <a:noFill/>
            <a:miter lim="800000"/>
            <a:headEnd/>
            <a:tailEnd/>
          </a:ln>
        </p:spPr>
      </p:pic>
      <p:pic>
        <p:nvPicPr>
          <p:cNvPr id="13" name="Imagen 12">
            <a:extLst>
              <a:ext uri="{FF2B5EF4-FFF2-40B4-BE49-F238E27FC236}">
                <a16:creationId xmlns:a16="http://schemas.microsoft.com/office/drawing/2014/main" id="{5CC5D1A5-0B40-C746-9091-928814CE7993}"/>
              </a:ext>
            </a:extLst>
          </p:cNvPr>
          <p:cNvPicPr>
            <a:picLocks noChangeAspect="1"/>
          </p:cNvPicPr>
          <p:nvPr/>
        </p:nvPicPr>
        <p:blipFill>
          <a:blip r:embed="rId4"/>
          <a:stretch>
            <a:fillRect/>
          </a:stretch>
        </p:blipFill>
        <p:spPr>
          <a:xfrm>
            <a:off x="8472346" y="4011536"/>
            <a:ext cx="2643310" cy="2505833"/>
          </a:xfrm>
          <a:prstGeom prst="rect">
            <a:avLst/>
          </a:prstGeom>
        </p:spPr>
      </p:pic>
      <p:pic>
        <p:nvPicPr>
          <p:cNvPr id="14" name="Imagen 13">
            <a:extLst>
              <a:ext uri="{FF2B5EF4-FFF2-40B4-BE49-F238E27FC236}">
                <a16:creationId xmlns:a16="http://schemas.microsoft.com/office/drawing/2014/main" id="{40E1C0CC-55C3-7646-85D7-C7CF34902297}"/>
              </a:ext>
            </a:extLst>
          </p:cNvPr>
          <p:cNvPicPr>
            <a:picLocks noChangeAspect="1"/>
          </p:cNvPicPr>
          <p:nvPr/>
        </p:nvPicPr>
        <p:blipFill>
          <a:blip r:embed="rId5"/>
          <a:stretch>
            <a:fillRect/>
          </a:stretch>
        </p:blipFill>
        <p:spPr>
          <a:xfrm>
            <a:off x="10405868" y="6165304"/>
            <a:ext cx="656777" cy="234005"/>
          </a:xfrm>
          <a:prstGeom prst="rect">
            <a:avLst/>
          </a:prstGeom>
        </p:spPr>
      </p:pic>
    </p:spTree>
    <p:extLst>
      <p:ext uri="{BB962C8B-B14F-4D97-AF65-F5344CB8AC3E}">
        <p14:creationId xmlns:p14="http://schemas.microsoft.com/office/powerpoint/2010/main" val="35747152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p:txBody>
              <a:bodyPr/>
              <a:lstStyle/>
              <a:p>
                <a:r>
                  <a:rPr lang="en-US" noProof="0" dirty="0"/>
                  <a:t>HE </a:t>
                </a:r>
                <a14:m>
                  <m:oMath xmlns:m="http://schemas.openxmlformats.org/officeDocument/2006/math">
                    <m:r>
                      <a:rPr lang="en-US" i="1" noProof="0" dirty="0" smtClean="0">
                        <a:latin typeface="Cambria Math" panose="02040503050406030204" pitchFamily="18" charset="0"/>
                        <a:ea typeface="Cambria Math" panose="02040503050406030204" pitchFamily="18" charset="0"/>
                      </a:rPr>
                      <m:t>𝛾</m:t>
                    </m:r>
                  </m:oMath>
                </a14:m>
                <a:r>
                  <a:rPr lang="en-US" noProof="0" dirty="0"/>
                  <a:t> propagation over large distances </a:t>
                </a:r>
              </a:p>
            </p:txBody>
          </p:sp>
        </mc:Choice>
        <mc:Fallback xmlns="">
          <p:sp>
            <p:nvSpPr>
              <p:cNvPr id="2" name="1 Título"/>
              <p:cNvSpPr>
                <a:spLocks noGrp="1" noRot="1" noChangeAspect="1" noMove="1" noResize="1" noEditPoints="1" noAdjustHandles="1" noChangeArrowheads="1" noChangeShapeType="1" noTextEdit="1"/>
              </p:cNvSpPr>
              <p:nvPr>
                <p:ph type="title"/>
              </p:nvPr>
            </p:nvSpPr>
            <p:spPr>
              <a:blipFill>
                <a:blip r:embed="rId2"/>
                <a:stretch>
                  <a:fillRect r="-1272" b="-9890"/>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 name="2 Marcador de contenido"/>
              <p:cNvSpPr>
                <a:spLocks noGrp="1"/>
              </p:cNvSpPr>
              <p:nvPr>
                <p:ph idx="1"/>
              </p:nvPr>
            </p:nvSpPr>
            <p:spPr>
              <a:xfrm>
                <a:off x="609600" y="1600201"/>
                <a:ext cx="10526960" cy="4525963"/>
              </a:xfrm>
            </p:spPr>
            <p:txBody>
              <a:bodyPr/>
              <a:lstStyle/>
              <a:p>
                <a:r>
                  <a:rPr lang="en-US" sz="2000" noProof="0" dirty="0">
                    <a:latin typeface="Arial Rounded MT Bold" pitchFamily="34" charset="0"/>
                  </a:rPr>
                  <a:t>Gama ray telescopes like MAGIC or HESS observe HE  photons from very distant sources. </a:t>
                </a:r>
                <a14:m>
                  <m:oMath xmlns:m="http://schemas.openxmlformats.org/officeDocument/2006/math">
                    <m:r>
                      <a:rPr lang="en-US" sz="2000" i="1" dirty="0">
                        <a:latin typeface="Cambria Math" panose="02040503050406030204" pitchFamily="18" charset="0"/>
                        <a:ea typeface="Cambria Math" panose="02040503050406030204" pitchFamily="18" charset="0"/>
                      </a:rPr>
                      <m:t>𝛾</m:t>
                    </m:r>
                    <m:r>
                      <a:rPr lang="en-US" sz="2000" i="1" dirty="0">
                        <a:latin typeface="Cambria Math" panose="02040503050406030204" pitchFamily="18" charset="0"/>
                        <a:ea typeface="Cambria Math" panose="02040503050406030204" pitchFamily="18" charset="0"/>
                      </a:rPr>
                      <m:t> −</m:t>
                    </m:r>
                    <m:r>
                      <a:rPr lang="es-ES" sz="2000" b="0" i="1" dirty="0" smtClean="0">
                        <a:latin typeface="Cambria Math" panose="02040503050406030204" pitchFamily="18" charset="0"/>
                        <a:ea typeface="Cambria Math" panose="02040503050406030204" pitchFamily="18" charset="0"/>
                      </a:rPr>
                      <m:t>𝑎</m:t>
                    </m:r>
                  </m:oMath>
                </a14:m>
                <a:r>
                  <a:rPr lang="en-US" sz="2000" dirty="0"/>
                  <a:t> mixing in intervening </a:t>
                </a:r>
                <a14:m>
                  <m:oMath xmlns:m="http://schemas.openxmlformats.org/officeDocument/2006/math">
                    <m:r>
                      <a:rPr lang="es-ES" sz="2000" b="0" i="1" dirty="0" smtClean="0">
                        <a:latin typeface="Cambria Math" panose="02040503050406030204" pitchFamily="18" charset="0"/>
                        <a:ea typeface="Cambria Math" panose="02040503050406030204" pitchFamily="18" charset="0"/>
                      </a:rPr>
                      <m:t>𝐵</m:t>
                    </m:r>
                  </m:oMath>
                </a14:m>
                <a:r>
                  <a:rPr lang="en-US" sz="2000" dirty="0"/>
                  <a:t>-fields:</a:t>
                </a:r>
              </a:p>
              <a:p>
                <a:pPr lvl="1"/>
                <a:r>
                  <a:rPr lang="en-US" sz="1600" dirty="0"/>
                  <a:t>Reduced opacity of medium to HE </a:t>
                </a:r>
                <a14:m>
                  <m:oMath xmlns:m="http://schemas.openxmlformats.org/officeDocument/2006/math">
                    <m:r>
                      <a:rPr lang="en-US" sz="1600" i="1" dirty="0">
                        <a:latin typeface="Cambria Math" panose="02040503050406030204" pitchFamily="18" charset="0"/>
                        <a:ea typeface="Cambria Math" panose="02040503050406030204" pitchFamily="18" charset="0"/>
                      </a:rPr>
                      <m:t>𝛾</m:t>
                    </m:r>
                    <m:r>
                      <a:rPr lang="es-ES" sz="1600" b="0" i="0" dirty="0" smtClean="0">
                        <a:latin typeface="Cambria Math" panose="02040503050406030204" pitchFamily="18" charset="0"/>
                        <a:ea typeface="Cambria Math" panose="02040503050406030204" pitchFamily="18" charset="0"/>
                      </a:rPr>
                      <m:t> </m:t>
                    </m:r>
                  </m:oMath>
                </a14:m>
                <a:r>
                  <a:rPr lang="en-US" sz="1600" dirty="0">
                    <a:sym typeface="Wingdings" pitchFamily="2" charset="2"/>
                  </a:rPr>
                  <a:t> apparent hardening of spectra </a:t>
                </a:r>
                <a:r>
                  <a:rPr lang="en-US" sz="1600" dirty="0"/>
                  <a:t> </a:t>
                </a:r>
              </a:p>
              <a:p>
                <a:pPr lvl="1"/>
                <a:r>
                  <a:rPr lang="en-US" sz="1600" dirty="0"/>
                  <a:t>Oscillatory features in the photon spectrum due to turbulent structure of </a:t>
                </a:r>
                <a14:m>
                  <m:oMath xmlns:m="http://schemas.openxmlformats.org/officeDocument/2006/math">
                    <m:r>
                      <a:rPr lang="es-ES" sz="1600" i="1" dirty="0">
                        <a:latin typeface="Cambria Math" panose="02040503050406030204" pitchFamily="18" charset="0"/>
                        <a:ea typeface="Cambria Math" panose="02040503050406030204" pitchFamily="18" charset="0"/>
                      </a:rPr>
                      <m:t>𝐵</m:t>
                    </m:r>
                  </m:oMath>
                </a14:m>
                <a:r>
                  <a:rPr lang="en-US" sz="1600" dirty="0"/>
                  <a:t>-fields.</a:t>
                </a:r>
              </a:p>
            </p:txBody>
          </p:sp>
        </mc:Choice>
        <mc:Fallback xmlns="">
          <p:sp>
            <p:nvSpPr>
              <p:cNvPr id="3" name="2 Marcador de contenido"/>
              <p:cNvSpPr>
                <a:spLocks noGrp="1" noRot="1" noChangeAspect="1" noMove="1" noResize="1" noEditPoints="1" noAdjustHandles="1" noChangeArrowheads="1" noChangeShapeType="1" noTextEdit="1"/>
              </p:cNvSpPr>
              <p:nvPr>
                <p:ph idx="1"/>
              </p:nvPr>
            </p:nvSpPr>
            <p:spPr>
              <a:xfrm>
                <a:off x="609600" y="1600201"/>
                <a:ext cx="10526960" cy="4525963"/>
              </a:xfrm>
              <a:blipFill>
                <a:blip r:embed="rId3"/>
                <a:stretch>
                  <a:fillRect l="-521" t="-809"/>
                </a:stretch>
              </a:blipFill>
            </p:spPr>
            <p:txBody>
              <a:bodyPr/>
              <a:lstStyle/>
              <a:p>
                <a:r>
                  <a:rPr lang="en-US">
                    <a:noFill/>
                  </a:rPr>
                  <a:t> </a:t>
                </a:r>
              </a:p>
            </p:txBody>
          </p:sp>
        </mc:Fallback>
      </mc:AlternateContent>
      <p:pic>
        <p:nvPicPr>
          <p:cNvPr id="7" name="Picture 3"/>
          <p:cNvPicPr>
            <a:picLocks noChangeAspect="1" noChangeArrowheads="1"/>
          </p:cNvPicPr>
          <p:nvPr/>
        </p:nvPicPr>
        <p:blipFill>
          <a:blip r:embed="rId4" cstate="print"/>
          <a:srcRect t="10001"/>
          <a:stretch>
            <a:fillRect/>
          </a:stretch>
        </p:blipFill>
        <p:spPr bwMode="auto">
          <a:xfrm>
            <a:off x="1343472" y="2873747"/>
            <a:ext cx="9361040" cy="3291557"/>
          </a:xfrm>
          <a:prstGeom prst="rect">
            <a:avLst/>
          </a:prstGeom>
          <a:noFill/>
          <a:ln w="9525">
            <a:noFill/>
            <a:miter lim="800000"/>
            <a:headEnd/>
            <a:tailEnd/>
          </a:ln>
        </p:spPr>
      </p:pic>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6" name="Marcador de pie de página 5"/>
          <p:cNvSpPr>
            <a:spLocks noGrp="1"/>
          </p:cNvSpPr>
          <p:nvPr>
            <p:ph type="ftr" sz="quarter" idx="11"/>
          </p:nvPr>
        </p:nvSpPr>
        <p:spPr/>
        <p:txBody>
          <a:bodyPr/>
          <a:lstStyle/>
          <a:p>
            <a:pPr>
              <a:defRPr/>
            </a:pPr>
            <a:r>
              <a:rPr lang="es-ES" dirty="0"/>
              <a:t>Igor G. Irastorza / CAPA - Zaragoza</a:t>
            </a:r>
          </a:p>
        </p:txBody>
      </p:sp>
      <p:sp>
        <p:nvSpPr>
          <p:cNvPr id="9" name="Marcador de número de diapositiva 8"/>
          <p:cNvSpPr>
            <a:spLocks noGrp="1"/>
          </p:cNvSpPr>
          <p:nvPr>
            <p:ph type="sldNum" sz="quarter" idx="12"/>
          </p:nvPr>
        </p:nvSpPr>
        <p:spPr/>
        <p:txBody>
          <a:bodyPr/>
          <a:lstStyle/>
          <a:p>
            <a:pPr>
              <a:defRPr/>
            </a:pPr>
            <a:fld id="{5B34CA36-8F8E-4B33-818A-5383808A46B8}" type="slidenum">
              <a:rPr lang="es-ES" smtClean="0"/>
              <a:pPr>
                <a:defRPr/>
              </a:pPr>
              <a:t>68</a:t>
            </a:fld>
            <a:endParaRPr lang="es-ES"/>
          </a:p>
        </p:txBody>
      </p:sp>
      <p:sp>
        <p:nvSpPr>
          <p:cNvPr id="10" name="Rectángulo 9">
            <a:extLst>
              <a:ext uri="{FF2B5EF4-FFF2-40B4-BE49-F238E27FC236}">
                <a16:creationId xmlns:a16="http://schemas.microsoft.com/office/drawing/2014/main" id="{53206DF2-3A54-6047-BFBF-167BC3F3DF8A}"/>
              </a:ext>
            </a:extLst>
          </p:cNvPr>
          <p:cNvSpPr/>
          <p:nvPr/>
        </p:nvSpPr>
        <p:spPr>
          <a:xfrm>
            <a:off x="7536160" y="5868735"/>
            <a:ext cx="1806392" cy="276999"/>
          </a:xfrm>
          <a:prstGeom prst="rect">
            <a:avLst/>
          </a:prstGeom>
        </p:spPr>
        <p:txBody>
          <a:bodyPr wrap="none">
            <a:spAutoFit/>
          </a:bodyPr>
          <a:lstStyle/>
          <a:p>
            <a:r>
              <a:rPr lang="es-ES" sz="1200" dirty="0">
                <a:solidFill>
                  <a:srgbClr val="00B050"/>
                </a:solidFill>
                <a:latin typeface="Arial Rounded MT Bold" panose="020F0704030504030204" pitchFamily="34" charset="77"/>
              </a:rPr>
              <a:t>Sánchez-Conde, 2009</a:t>
            </a:r>
          </a:p>
        </p:txBody>
      </p:sp>
    </p:spTree>
    <p:extLst>
      <p:ext uri="{BB962C8B-B14F-4D97-AF65-F5344CB8AC3E}">
        <p14:creationId xmlns:p14="http://schemas.microsoft.com/office/powerpoint/2010/main" val="11215394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85C8E126-50D5-1647-9211-D51C21925192}"/>
              </a:ext>
            </a:extLst>
          </p:cNvPr>
          <p:cNvPicPr>
            <a:picLocks noChangeAspect="1"/>
          </p:cNvPicPr>
          <p:nvPr/>
        </p:nvPicPr>
        <p:blipFill>
          <a:blip r:embed="rId2"/>
          <a:stretch>
            <a:fillRect/>
          </a:stretch>
        </p:blipFill>
        <p:spPr>
          <a:xfrm>
            <a:off x="4943872" y="1342126"/>
            <a:ext cx="7100088" cy="5196787"/>
          </a:xfrm>
          <a:prstGeom prst="rect">
            <a:avLst/>
          </a:prstGeom>
        </p:spPr>
      </p:pic>
      <mc:AlternateContent xmlns:mc="http://schemas.openxmlformats.org/markup-compatibility/2006" xmlns:a14="http://schemas.microsoft.com/office/drawing/2010/main">
        <mc:Choice Requires="a14">
          <p:sp>
            <p:nvSpPr>
              <p:cNvPr id="2" name="1 Título"/>
              <p:cNvSpPr>
                <a:spLocks noGrp="1"/>
              </p:cNvSpPr>
              <p:nvPr>
                <p:ph type="title"/>
              </p:nvPr>
            </p:nvSpPr>
            <p:spPr/>
            <p:txBody>
              <a:bodyPr/>
              <a:lstStyle/>
              <a:p>
                <a:r>
                  <a:rPr lang="en-US" noProof="0" dirty="0"/>
                  <a:t>HE </a:t>
                </a:r>
                <a14:m>
                  <m:oMath xmlns:m="http://schemas.openxmlformats.org/officeDocument/2006/math">
                    <m:r>
                      <a:rPr lang="en-US" i="1" noProof="0" dirty="0" smtClean="0">
                        <a:latin typeface="Cambria Math" panose="02040503050406030204" pitchFamily="18" charset="0"/>
                        <a:ea typeface="Cambria Math" panose="02040503050406030204" pitchFamily="18" charset="0"/>
                      </a:rPr>
                      <m:t>𝛾</m:t>
                    </m:r>
                  </m:oMath>
                </a14:m>
                <a:r>
                  <a:rPr lang="en-US" noProof="0" dirty="0"/>
                  <a:t> propagation over large distances </a:t>
                </a:r>
              </a:p>
            </p:txBody>
          </p:sp>
        </mc:Choice>
        <mc:Fallback xmlns="">
          <p:sp>
            <p:nvSpPr>
              <p:cNvPr id="2" name="1 Título"/>
              <p:cNvSpPr>
                <a:spLocks noGrp="1" noRot="1" noChangeAspect="1" noMove="1" noResize="1" noEditPoints="1" noAdjustHandles="1" noChangeArrowheads="1" noChangeShapeType="1" noTextEdit="1"/>
              </p:cNvSpPr>
              <p:nvPr>
                <p:ph type="title"/>
              </p:nvPr>
            </p:nvSpPr>
            <p:spPr>
              <a:blipFill>
                <a:blip r:embed="rId3"/>
                <a:stretch>
                  <a:fillRect r="-1272" b="-9890"/>
                </a:stretch>
              </a:blipFill>
            </p:spPr>
            <p:txBody>
              <a:bodyPr/>
              <a:lstStyle/>
              <a:p>
                <a:r>
                  <a:rPr lang="en-ES">
                    <a:noFill/>
                  </a:rPr>
                  <a:t> </a:t>
                </a:r>
              </a:p>
            </p:txBody>
          </p:sp>
        </mc:Fallback>
      </mc:AlternateContent>
      <p:sp>
        <p:nvSpPr>
          <p:cNvPr id="3" name="2 Marcador de contenido"/>
          <p:cNvSpPr>
            <a:spLocks noGrp="1"/>
          </p:cNvSpPr>
          <p:nvPr>
            <p:ph idx="1"/>
          </p:nvPr>
        </p:nvSpPr>
        <p:spPr>
          <a:xfrm>
            <a:off x="609600" y="1600201"/>
            <a:ext cx="4046240" cy="4525963"/>
          </a:xfrm>
        </p:spPr>
        <p:txBody>
          <a:bodyPr/>
          <a:lstStyle/>
          <a:p>
            <a:r>
              <a:rPr lang="en-US" sz="2000" noProof="0" dirty="0">
                <a:latin typeface="Arial Rounded MT Bold" pitchFamily="34" charset="0"/>
              </a:rPr>
              <a:t>These effects have been invoked both in claims of hints and exclusions in the ballpark of:</a:t>
            </a:r>
          </a:p>
          <a:p>
            <a:endParaRPr lang="en-US" sz="2000" dirty="0"/>
          </a:p>
          <a:p>
            <a:endParaRPr lang="en-US" sz="2000" dirty="0"/>
          </a:p>
          <a:p>
            <a:endParaRPr lang="en-US" sz="2000" dirty="0"/>
          </a:p>
          <a:p>
            <a:endParaRPr lang="en-US" sz="2000" dirty="0"/>
          </a:p>
          <a:p>
            <a:r>
              <a:rPr lang="en-US" sz="2000" noProof="0" dirty="0">
                <a:latin typeface="Arial Rounded MT Bold" pitchFamily="34" charset="0"/>
              </a:rPr>
              <a:t>Lots of papers. </a:t>
            </a:r>
            <a:r>
              <a:rPr lang="en-US" sz="2000" dirty="0"/>
              <a:t>Whether there is now a hint or not is controversial. In any case, region at reach of near-future experiments. </a:t>
            </a:r>
            <a:endParaRPr lang="en-US" sz="2000" noProof="0" dirty="0">
              <a:latin typeface="Arial Rounded MT Bold" pitchFamily="34" charset="0"/>
            </a:endParaRPr>
          </a:p>
          <a:p>
            <a:endParaRPr lang="en-US" sz="1600" noProof="0" dirty="0"/>
          </a:p>
        </p:txBody>
      </p:sp>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6" name="Marcador de pie de página 5"/>
          <p:cNvSpPr>
            <a:spLocks noGrp="1"/>
          </p:cNvSpPr>
          <p:nvPr>
            <p:ph type="ftr" sz="quarter" idx="11"/>
          </p:nvPr>
        </p:nvSpPr>
        <p:spPr/>
        <p:txBody>
          <a:bodyPr/>
          <a:lstStyle/>
          <a:p>
            <a:pPr>
              <a:defRPr/>
            </a:pPr>
            <a:r>
              <a:rPr lang="es-ES" dirty="0"/>
              <a:t>Igor G. Irastorza / CAPA - Zaragoza</a:t>
            </a:r>
          </a:p>
        </p:txBody>
      </p:sp>
      <p:sp>
        <p:nvSpPr>
          <p:cNvPr id="9" name="Marcador de número de diapositiva 8"/>
          <p:cNvSpPr>
            <a:spLocks noGrp="1"/>
          </p:cNvSpPr>
          <p:nvPr>
            <p:ph type="sldNum" sz="quarter" idx="12"/>
          </p:nvPr>
        </p:nvSpPr>
        <p:spPr/>
        <p:txBody>
          <a:bodyPr/>
          <a:lstStyle/>
          <a:p>
            <a:pPr>
              <a:defRPr/>
            </a:pPr>
            <a:fld id="{5B34CA36-8F8E-4B33-818A-5383808A46B8}" type="slidenum">
              <a:rPr lang="es-ES" smtClean="0"/>
              <a:pPr>
                <a:defRPr/>
              </a:pPr>
              <a:t>69</a:t>
            </a:fld>
            <a:endParaRPr lang="es-ES"/>
          </a:p>
        </p:txBody>
      </p:sp>
      <p:grpSp>
        <p:nvGrpSpPr>
          <p:cNvPr id="15" name="19 Grupo">
            <a:extLst>
              <a:ext uri="{FF2B5EF4-FFF2-40B4-BE49-F238E27FC236}">
                <a16:creationId xmlns:a16="http://schemas.microsoft.com/office/drawing/2014/main" id="{F8B52B0C-B86E-D54D-A2C3-C560131BD43C}"/>
              </a:ext>
            </a:extLst>
          </p:cNvPr>
          <p:cNvGrpSpPr/>
          <p:nvPr/>
        </p:nvGrpSpPr>
        <p:grpSpPr>
          <a:xfrm>
            <a:off x="1554213" y="3386965"/>
            <a:ext cx="2500938" cy="375286"/>
            <a:chOff x="251520" y="5517232"/>
            <a:chExt cx="2500938" cy="375286"/>
          </a:xfrm>
        </p:grpSpPr>
        <p:pic>
          <p:nvPicPr>
            <p:cNvPr id="16" name="Picture 2">
              <a:extLst>
                <a:ext uri="{FF2B5EF4-FFF2-40B4-BE49-F238E27FC236}">
                  <a16:creationId xmlns:a16="http://schemas.microsoft.com/office/drawing/2014/main" id="{5720127B-9F19-ED4E-BB83-AAE69362E4B9}"/>
                </a:ext>
              </a:extLst>
            </p:cNvPr>
            <p:cNvPicPr>
              <a:picLocks noChangeAspect="1" noChangeArrowheads="1"/>
            </p:cNvPicPr>
            <p:nvPr/>
          </p:nvPicPr>
          <p:blipFill>
            <a:blip r:embed="rId4" cstate="print"/>
            <a:srcRect/>
            <a:stretch>
              <a:fillRect/>
            </a:stretch>
          </p:blipFill>
          <p:spPr bwMode="auto">
            <a:xfrm>
              <a:off x="251520" y="5517232"/>
              <a:ext cx="2101602" cy="375286"/>
            </a:xfrm>
            <a:prstGeom prst="rect">
              <a:avLst/>
            </a:prstGeom>
            <a:noFill/>
            <a:ln w="9525">
              <a:noFill/>
              <a:miter lim="800000"/>
              <a:headEnd/>
              <a:tailEnd/>
            </a:ln>
          </p:spPr>
        </p:pic>
        <p:pic>
          <p:nvPicPr>
            <p:cNvPr id="17" name="Picture 3">
              <a:extLst>
                <a:ext uri="{FF2B5EF4-FFF2-40B4-BE49-F238E27FC236}">
                  <a16:creationId xmlns:a16="http://schemas.microsoft.com/office/drawing/2014/main" id="{8CC48D45-4D8D-1445-BC3C-1A885667271F}"/>
                </a:ext>
              </a:extLst>
            </p:cNvPr>
            <p:cNvPicPr>
              <a:picLocks noChangeAspect="1" noChangeArrowheads="1"/>
            </p:cNvPicPr>
            <p:nvPr/>
          </p:nvPicPr>
          <p:blipFill>
            <a:blip r:embed="rId5" cstate="print"/>
            <a:srcRect/>
            <a:stretch>
              <a:fillRect/>
            </a:stretch>
          </p:blipFill>
          <p:spPr bwMode="auto">
            <a:xfrm>
              <a:off x="2339752" y="5517232"/>
              <a:ext cx="412706" cy="372244"/>
            </a:xfrm>
            <a:prstGeom prst="rect">
              <a:avLst/>
            </a:prstGeom>
            <a:noFill/>
            <a:ln w="9525">
              <a:noFill/>
              <a:miter lim="800000"/>
              <a:headEnd/>
              <a:tailEnd/>
            </a:ln>
          </p:spPr>
        </p:pic>
      </p:grpSp>
      <p:pic>
        <p:nvPicPr>
          <p:cNvPr id="18" name="Picture 4">
            <a:extLst>
              <a:ext uri="{FF2B5EF4-FFF2-40B4-BE49-F238E27FC236}">
                <a16:creationId xmlns:a16="http://schemas.microsoft.com/office/drawing/2014/main" id="{D94ECA91-AE92-0348-A469-C5814C7E0C03}"/>
              </a:ext>
            </a:extLst>
          </p:cNvPr>
          <p:cNvPicPr>
            <a:picLocks noChangeAspect="1" noChangeArrowheads="1"/>
          </p:cNvPicPr>
          <p:nvPr/>
        </p:nvPicPr>
        <p:blipFill>
          <a:blip r:embed="rId6" cstate="print"/>
          <a:srcRect/>
          <a:stretch>
            <a:fillRect/>
          </a:stretch>
        </p:blipFill>
        <p:spPr bwMode="auto">
          <a:xfrm>
            <a:off x="1122165" y="2954917"/>
            <a:ext cx="3273376" cy="418730"/>
          </a:xfrm>
          <a:prstGeom prst="rect">
            <a:avLst/>
          </a:prstGeom>
          <a:noFill/>
          <a:ln w="9525">
            <a:noFill/>
            <a:miter lim="800000"/>
            <a:headEnd/>
            <a:tailEnd/>
          </a:ln>
        </p:spPr>
      </p:pic>
      <p:pic>
        <p:nvPicPr>
          <p:cNvPr id="19" name="Graphic 32" descr="Line arrow Clockwise curve">
            <a:extLst>
              <a:ext uri="{FF2B5EF4-FFF2-40B4-BE49-F238E27FC236}">
                <a16:creationId xmlns:a16="http://schemas.microsoft.com/office/drawing/2014/main" id="{8AE72D46-B703-DD44-B851-1D2791395A4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978316" flipH="1">
            <a:off x="6932275" y="4398993"/>
            <a:ext cx="891243" cy="955421"/>
          </a:xfrm>
          <a:prstGeom prst="rect">
            <a:avLst/>
          </a:prstGeom>
        </p:spPr>
      </p:pic>
    </p:spTree>
    <p:extLst>
      <p:ext uri="{BB962C8B-B14F-4D97-AF65-F5344CB8AC3E}">
        <p14:creationId xmlns:p14="http://schemas.microsoft.com/office/powerpoint/2010/main" val="3206021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latin typeface="Arial Rounded MT Bold" pitchFamily="34" charset="0"/>
              </a:rPr>
              <a:t>Strong CP problem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7</a:t>
            </a:fld>
            <a:endParaRPr lang="es-ES" b="0" dirty="0">
              <a:latin typeface="Arial Rounded MT Bold" panose="020F0704030504030204" pitchFamily="34" charset="0"/>
            </a:endParaRPr>
          </a:p>
        </p:txBody>
      </p:sp>
      <p:sp>
        <p:nvSpPr>
          <p:cNvPr id="27" name="2 Marcador de contenido"/>
          <p:cNvSpPr>
            <a:spLocks noGrp="1"/>
          </p:cNvSpPr>
          <p:nvPr>
            <p:ph idx="1"/>
          </p:nvPr>
        </p:nvSpPr>
        <p:spPr>
          <a:xfrm>
            <a:off x="484808" y="1484784"/>
            <a:ext cx="11227815" cy="4351784"/>
          </a:xfrm>
        </p:spPr>
        <p:txBody>
          <a:bodyPr/>
          <a:lstStyle/>
          <a:p>
            <a:r>
              <a:rPr lang="en-US" sz="2400" noProof="0" dirty="0">
                <a:latin typeface="Arial Rounded MT Bold" pitchFamily="34" charset="0"/>
              </a:rPr>
              <a:t>QCD </a:t>
            </a:r>
            <a:r>
              <a:rPr lang="en-US" sz="2400" noProof="0" dirty="0" err="1">
                <a:latin typeface="Arial Rounded MT Bold" pitchFamily="34" charset="0"/>
              </a:rPr>
              <a:t>Lagrangian</a:t>
            </a:r>
            <a:r>
              <a:rPr lang="en-US" sz="2400" noProof="0" dirty="0">
                <a:latin typeface="Arial Rounded MT Bold" pitchFamily="34" charset="0"/>
              </a:rPr>
              <a:t> contains the famous “theta term”:</a:t>
            </a:r>
          </a:p>
          <a:p>
            <a:endParaRPr lang="en-US" sz="2400" dirty="0"/>
          </a:p>
          <a:p>
            <a:endParaRPr lang="en-US" sz="2400" noProof="0" dirty="0">
              <a:latin typeface="Arial Rounded MT Bold" pitchFamily="34" charset="0"/>
            </a:endParaRPr>
          </a:p>
          <a:p>
            <a:endParaRPr lang="en-US" sz="2400" dirty="0"/>
          </a:p>
          <a:p>
            <a:pPr marL="0" indent="0">
              <a:buNone/>
            </a:pPr>
            <a:r>
              <a:rPr lang="en-US" sz="2400" dirty="0"/>
              <a:t>	</a:t>
            </a:r>
            <a:endParaRPr lang="en-US" sz="2400" noProof="0" dirty="0">
              <a:latin typeface="Arial Rounded MT Bold" pitchFamily="34" charset="0"/>
            </a:endParaRPr>
          </a:p>
          <a:p>
            <a:endParaRPr lang="en-US" sz="2000" noProof="0" dirty="0">
              <a:latin typeface="Arial Rounded MT Bold" pitchFamily="34" charset="0"/>
            </a:endParaRPr>
          </a:p>
        </p:txBody>
      </p:sp>
      <p:sp>
        <p:nvSpPr>
          <p:cNvPr id="29" name="Rectangle 9"/>
          <p:cNvSpPr>
            <a:spLocks noChangeArrowheads="1"/>
          </p:cNvSpPr>
          <p:nvPr/>
        </p:nvSpPr>
        <p:spPr bwMode="auto">
          <a:xfrm>
            <a:off x="8777626" y="2154378"/>
            <a:ext cx="2639336" cy="707886"/>
          </a:xfrm>
          <a:prstGeom prst="rect">
            <a:avLst/>
          </a:prstGeom>
          <a:noFill/>
          <a:ln w="9525" algn="ctr">
            <a:noFill/>
            <a:miter lim="800000"/>
            <a:headEnd/>
            <a:tailEnd/>
          </a:ln>
        </p:spPr>
        <p:txBody>
          <a:bodyPr wrap="square">
            <a:spAutoFit/>
          </a:bodyPr>
          <a:lstStyle/>
          <a:p>
            <a:pPr marL="342900" indent="-342900"/>
            <a:r>
              <a:rPr lang="es-ES" sz="2000" b="0" dirty="0">
                <a:latin typeface="Arial Rounded MT Bold" pitchFamily="34" charset="0"/>
              </a:rPr>
              <a:t>This </a:t>
            </a:r>
            <a:r>
              <a:rPr lang="es-ES" sz="2000" b="0" dirty="0" err="1">
                <a:latin typeface="Arial Rounded MT Bold" pitchFamily="34" charset="0"/>
              </a:rPr>
              <a:t>term</a:t>
            </a:r>
            <a:r>
              <a:rPr lang="es-ES" sz="2000" b="0" dirty="0">
                <a:latin typeface="Arial Rounded MT Bold" pitchFamily="34" charset="0"/>
              </a:rPr>
              <a:t> is </a:t>
            </a:r>
          </a:p>
          <a:p>
            <a:pPr marL="342900" indent="-342900"/>
            <a:r>
              <a:rPr lang="es-ES" sz="2000" dirty="0">
                <a:solidFill>
                  <a:srgbClr val="C00000"/>
                </a:solidFill>
                <a:latin typeface="Arial Rounded MT Bold" pitchFamily="34" charset="0"/>
              </a:rPr>
              <a:t>CP </a:t>
            </a:r>
            <a:r>
              <a:rPr lang="es-ES" sz="2000" dirty="0" err="1">
                <a:solidFill>
                  <a:srgbClr val="C00000"/>
                </a:solidFill>
                <a:latin typeface="Arial Rounded MT Bold" pitchFamily="34" charset="0"/>
              </a:rPr>
              <a:t>violating</a:t>
            </a:r>
            <a:r>
              <a:rPr lang="es-ES" sz="2000" b="0" dirty="0">
                <a:latin typeface="Arial Rounded MT Bold" pitchFamily="34" charset="0"/>
              </a:rPr>
              <a:t>. </a:t>
            </a:r>
          </a:p>
        </p:txBody>
      </p:sp>
      <p:grpSp>
        <p:nvGrpSpPr>
          <p:cNvPr id="30" name="25 Grupo"/>
          <p:cNvGrpSpPr/>
          <p:nvPr/>
        </p:nvGrpSpPr>
        <p:grpSpPr>
          <a:xfrm>
            <a:off x="4498404" y="4117000"/>
            <a:ext cx="3976414" cy="653355"/>
            <a:chOff x="4644008" y="3356992"/>
            <a:chExt cx="2958008" cy="435570"/>
          </a:xfrm>
        </p:grpSpPr>
        <p:grpSp>
          <p:nvGrpSpPr>
            <p:cNvPr id="32" name="Group 11"/>
            <p:cNvGrpSpPr>
              <a:grpSpLocks/>
            </p:cNvGrpSpPr>
            <p:nvPr/>
          </p:nvGrpSpPr>
          <p:grpSpPr bwMode="auto">
            <a:xfrm>
              <a:off x="4644008" y="3356992"/>
              <a:ext cx="2592338" cy="435570"/>
              <a:chOff x="2808" y="3067"/>
              <a:chExt cx="2340" cy="456"/>
            </a:xfrm>
          </p:grpSpPr>
          <p:pic>
            <p:nvPicPr>
              <p:cNvPr id="34" name="Picture 12"/>
              <p:cNvPicPr>
                <a:picLocks noChangeAspect="1" noChangeArrowheads="1"/>
              </p:cNvPicPr>
              <p:nvPr/>
            </p:nvPicPr>
            <p:blipFill>
              <a:blip r:embed="rId2" cstate="print"/>
              <a:srcRect/>
              <a:stretch>
                <a:fillRect/>
              </a:stretch>
            </p:blipFill>
            <p:spPr bwMode="auto">
              <a:xfrm>
                <a:off x="2808" y="3067"/>
                <a:ext cx="2340" cy="456"/>
              </a:xfrm>
              <a:prstGeom prst="rect">
                <a:avLst/>
              </a:prstGeom>
              <a:noFill/>
              <a:ln w="9525" algn="ctr">
                <a:noFill/>
                <a:miter lim="800000"/>
                <a:headEnd/>
                <a:tailEnd/>
              </a:ln>
            </p:spPr>
          </p:pic>
          <p:pic>
            <p:nvPicPr>
              <p:cNvPr id="35" name="Picture 13"/>
              <p:cNvPicPr>
                <a:picLocks noChangeAspect="1" noChangeArrowheads="1"/>
              </p:cNvPicPr>
              <p:nvPr/>
            </p:nvPicPr>
            <p:blipFill>
              <a:blip r:embed="rId3" cstate="print"/>
              <a:srcRect r="90298" b="438"/>
              <a:stretch>
                <a:fillRect/>
              </a:stretch>
            </p:blipFill>
            <p:spPr bwMode="auto">
              <a:xfrm>
                <a:off x="3243" y="3067"/>
                <a:ext cx="227" cy="454"/>
              </a:xfrm>
              <a:prstGeom prst="rect">
                <a:avLst/>
              </a:prstGeom>
              <a:noFill/>
              <a:ln w="9525" algn="ctr">
                <a:noFill/>
                <a:miter lim="800000"/>
                <a:headEnd/>
                <a:tailEnd/>
              </a:ln>
            </p:spPr>
          </p:pic>
          <p:pic>
            <p:nvPicPr>
              <p:cNvPr id="36" name="Picture 14"/>
              <p:cNvPicPr>
                <a:picLocks noChangeAspect="1" noChangeArrowheads="1"/>
              </p:cNvPicPr>
              <p:nvPr/>
            </p:nvPicPr>
            <p:blipFill>
              <a:blip r:embed="rId3" cstate="print"/>
              <a:srcRect l="20512" r="69786" b="10307"/>
              <a:stretch>
                <a:fillRect/>
              </a:stretch>
            </p:blipFill>
            <p:spPr bwMode="auto">
              <a:xfrm>
                <a:off x="2835" y="3067"/>
                <a:ext cx="227" cy="409"/>
              </a:xfrm>
              <a:prstGeom prst="rect">
                <a:avLst/>
              </a:prstGeom>
              <a:noFill/>
              <a:ln w="9525" algn="ctr">
                <a:noFill/>
                <a:miter lim="800000"/>
                <a:headEnd/>
                <a:tailEnd/>
              </a:ln>
            </p:spPr>
          </p:pic>
        </p:grpSp>
        <p:sp>
          <p:nvSpPr>
            <p:cNvPr id="33" name="13 Flecha derecha"/>
            <p:cNvSpPr/>
            <p:nvPr/>
          </p:nvSpPr>
          <p:spPr bwMode="auto">
            <a:xfrm rot="10619009">
              <a:off x="7170245" y="3425308"/>
              <a:ext cx="431771" cy="297027"/>
            </a:xfrm>
            <a:prstGeom prst="rightArrow">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ES" sz="2800" b="1" i="0" u="none" strike="noStrike" cap="none" normalizeH="0" baseline="0">
                <a:ln>
                  <a:noFill/>
                </a:ln>
                <a:solidFill>
                  <a:schemeClr val="tx1"/>
                </a:solidFill>
                <a:effectLst/>
                <a:latin typeface="Tahoma" pitchFamily="34" charset="0"/>
              </a:endParaRPr>
            </a:p>
          </p:txBody>
        </p:sp>
      </p:gr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4"/>
          <a:stretch>
            <a:fillRect/>
          </a:stretch>
        </p:blipFill>
        <p:spPr>
          <a:xfrm>
            <a:off x="4189366" y="1934468"/>
            <a:ext cx="4292600" cy="1206500"/>
          </a:xfrm>
          <a:prstGeom prst="rect">
            <a:avLst/>
          </a:prstGeom>
        </p:spPr>
      </p:pic>
      <p:sp>
        <p:nvSpPr>
          <p:cNvPr id="26" name="Rectangle 9">
            <a:extLst>
              <a:ext uri="{FF2B5EF4-FFF2-40B4-BE49-F238E27FC236}">
                <a16:creationId xmlns:a16="http://schemas.microsoft.com/office/drawing/2014/main" id="{D0C63A68-0EE1-7C4B-B2E4-39FD63C82EE8}"/>
              </a:ext>
            </a:extLst>
          </p:cNvPr>
          <p:cNvSpPr>
            <a:spLocks noChangeArrowheads="1"/>
          </p:cNvSpPr>
          <p:nvPr/>
        </p:nvSpPr>
        <p:spPr bwMode="auto">
          <a:xfrm>
            <a:off x="8157943" y="4056064"/>
            <a:ext cx="3110572" cy="707886"/>
          </a:xfrm>
          <a:prstGeom prst="rect">
            <a:avLst/>
          </a:prstGeom>
          <a:noFill/>
          <a:ln w="9525" algn="ctr">
            <a:noFill/>
            <a:miter lim="800000"/>
            <a:headEnd/>
            <a:tailEnd/>
          </a:ln>
        </p:spPr>
        <p:txBody>
          <a:bodyPr wrap="square">
            <a:spAutoFit/>
          </a:bodyPr>
          <a:lstStyle/>
          <a:p>
            <a:pPr marL="342900" indent="-342900"/>
            <a:r>
              <a:rPr lang="es-ES" sz="2000" b="0" dirty="0">
                <a:latin typeface="Arial Rounded MT Bold" pitchFamily="34" charset="0"/>
              </a:rPr>
              <a:t>	</a:t>
            </a:r>
            <a:r>
              <a:rPr lang="es-ES" sz="2000" b="0" dirty="0" err="1">
                <a:latin typeface="Arial Rounded MT Bold" pitchFamily="34" charset="0"/>
              </a:rPr>
              <a:t>Two</a:t>
            </a:r>
            <a:r>
              <a:rPr lang="es-ES" sz="2000" b="0" dirty="0">
                <a:latin typeface="Arial Rounded MT Bold" pitchFamily="34" charset="0"/>
              </a:rPr>
              <a:t> </a:t>
            </a:r>
            <a:r>
              <a:rPr lang="es-ES" sz="2000" b="0" dirty="0" err="1">
                <a:latin typeface="Arial Rounded MT Bold" pitchFamily="34" charset="0"/>
              </a:rPr>
              <a:t>contributions</a:t>
            </a:r>
            <a:r>
              <a:rPr lang="es-ES" sz="2000" b="0" dirty="0">
                <a:latin typeface="Arial Rounded MT Bold" pitchFamily="34" charset="0"/>
              </a:rPr>
              <a:t> of </a:t>
            </a:r>
            <a:r>
              <a:rPr lang="es-ES" sz="2000" b="0" dirty="0" err="1">
                <a:latin typeface="Arial Rounded MT Bold" pitchFamily="34" charset="0"/>
              </a:rPr>
              <a:t>very</a:t>
            </a:r>
            <a:r>
              <a:rPr lang="es-ES" sz="2000" b="0" dirty="0">
                <a:latin typeface="Arial Rounded MT Bold" pitchFamily="34" charset="0"/>
              </a:rPr>
              <a:t> </a:t>
            </a:r>
            <a:r>
              <a:rPr lang="es-ES" sz="2000" b="0" dirty="0" err="1">
                <a:latin typeface="Arial Rounded MT Bold" pitchFamily="34" charset="0"/>
              </a:rPr>
              <a:t>different</a:t>
            </a:r>
            <a:r>
              <a:rPr lang="es-ES" sz="2000" b="0" dirty="0">
                <a:latin typeface="Arial Rounded MT Bold" pitchFamily="34" charset="0"/>
              </a:rPr>
              <a:t> </a:t>
            </a:r>
            <a:r>
              <a:rPr lang="es-ES" sz="2000" b="0" dirty="0" err="1">
                <a:latin typeface="Arial Rounded MT Bold" pitchFamily="34" charset="0"/>
              </a:rPr>
              <a:t>origin</a:t>
            </a:r>
            <a:endParaRPr lang="es-ES" sz="2000" b="0" dirty="0">
              <a:latin typeface="Arial Rounded MT Bold" pitchFamily="34" charset="0"/>
            </a:endParaRPr>
          </a:p>
        </p:txBody>
      </p:sp>
      <p:cxnSp>
        <p:nvCxnSpPr>
          <p:cNvPr id="45" name="Straight Arrow Connector 44">
            <a:extLst>
              <a:ext uri="{FF2B5EF4-FFF2-40B4-BE49-F238E27FC236}">
                <a16:creationId xmlns:a16="http://schemas.microsoft.com/office/drawing/2014/main" id="{E52EAFE1-ECCB-1F4C-82E0-51C492A3554C}"/>
              </a:ext>
            </a:extLst>
          </p:cNvPr>
          <p:cNvCxnSpPr>
            <a:cxnSpLocks/>
          </p:cNvCxnSpPr>
          <p:nvPr/>
        </p:nvCxnSpPr>
        <p:spPr>
          <a:xfrm flipV="1">
            <a:off x="4511824" y="2708921"/>
            <a:ext cx="1368152" cy="576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Rectangle 9">
            <a:extLst>
              <a:ext uri="{FF2B5EF4-FFF2-40B4-BE49-F238E27FC236}">
                <a16:creationId xmlns:a16="http://schemas.microsoft.com/office/drawing/2014/main" id="{B8458277-EB6F-A041-93B8-DFCF6C31337F}"/>
              </a:ext>
            </a:extLst>
          </p:cNvPr>
          <p:cNvSpPr>
            <a:spLocks noChangeArrowheads="1"/>
          </p:cNvSpPr>
          <p:nvPr/>
        </p:nvSpPr>
        <p:spPr bwMode="auto">
          <a:xfrm>
            <a:off x="2968981" y="3284984"/>
            <a:ext cx="2198240" cy="707886"/>
          </a:xfrm>
          <a:prstGeom prst="rect">
            <a:avLst/>
          </a:prstGeom>
          <a:noFill/>
          <a:ln w="9525" algn="ctr">
            <a:noFill/>
            <a:miter lim="800000"/>
            <a:headEnd/>
            <a:tailEnd/>
          </a:ln>
        </p:spPr>
        <p:txBody>
          <a:bodyPr wrap="square">
            <a:spAutoFit/>
          </a:bodyPr>
          <a:lstStyle/>
          <a:p>
            <a:pPr marL="0" indent="0" algn="ctr">
              <a:buNone/>
            </a:pPr>
            <a:r>
              <a:rPr lang="en-US" sz="2000" b="0" dirty="0">
                <a:latin typeface="Arial Rounded MT Bold" panose="020F0704030504030204" pitchFamily="34" charset="77"/>
              </a:rPr>
              <a:t>input parameter of the SM</a:t>
            </a:r>
          </a:p>
        </p:txBody>
      </p:sp>
      <p:cxnSp>
        <p:nvCxnSpPr>
          <p:cNvPr id="47" name="Straight Arrow Connector 46">
            <a:extLst>
              <a:ext uri="{FF2B5EF4-FFF2-40B4-BE49-F238E27FC236}">
                <a16:creationId xmlns:a16="http://schemas.microsoft.com/office/drawing/2014/main" id="{E3C71E42-BCB8-F34E-B9B8-7B1EB214DAD2}"/>
              </a:ext>
            </a:extLst>
          </p:cNvPr>
          <p:cNvCxnSpPr>
            <a:cxnSpLocks/>
          </p:cNvCxnSpPr>
          <p:nvPr/>
        </p:nvCxnSpPr>
        <p:spPr>
          <a:xfrm flipV="1">
            <a:off x="3910121" y="4619963"/>
            <a:ext cx="1368152" cy="576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Rectangle 9">
            <a:extLst>
              <a:ext uri="{FF2B5EF4-FFF2-40B4-BE49-F238E27FC236}">
                <a16:creationId xmlns:a16="http://schemas.microsoft.com/office/drawing/2014/main" id="{5CB081AC-23C2-CD4E-BEA9-73D18FD9C047}"/>
              </a:ext>
            </a:extLst>
          </p:cNvPr>
          <p:cNvSpPr>
            <a:spLocks noChangeArrowheads="1"/>
          </p:cNvSpPr>
          <p:nvPr/>
        </p:nvSpPr>
        <p:spPr bwMode="auto">
          <a:xfrm>
            <a:off x="1847528" y="5196026"/>
            <a:ext cx="2717990" cy="707886"/>
          </a:xfrm>
          <a:prstGeom prst="rect">
            <a:avLst/>
          </a:prstGeom>
          <a:noFill/>
          <a:ln w="9525" algn="ctr">
            <a:noFill/>
            <a:miter lim="800000"/>
            <a:headEnd/>
            <a:tailEnd/>
          </a:ln>
        </p:spPr>
        <p:txBody>
          <a:bodyPr wrap="square">
            <a:spAutoFit/>
          </a:bodyPr>
          <a:lstStyle/>
          <a:p>
            <a:pPr marL="0" indent="0" algn="ctr">
              <a:buNone/>
            </a:pPr>
            <a:r>
              <a:rPr lang="en-US" sz="2000" b="0" dirty="0">
                <a:latin typeface="Arial Rounded MT Bold" panose="020F0704030504030204" pitchFamily="34" charset="77"/>
              </a:rPr>
              <a:t>From the vacuum structure of QCD</a:t>
            </a:r>
          </a:p>
        </p:txBody>
      </p:sp>
      <p:cxnSp>
        <p:nvCxnSpPr>
          <p:cNvPr id="49" name="Straight Arrow Connector 48">
            <a:extLst>
              <a:ext uri="{FF2B5EF4-FFF2-40B4-BE49-F238E27FC236}">
                <a16:creationId xmlns:a16="http://schemas.microsoft.com/office/drawing/2014/main" id="{E7CA8B41-A788-264F-B41E-95FA8FB740A8}"/>
              </a:ext>
            </a:extLst>
          </p:cNvPr>
          <p:cNvCxnSpPr>
            <a:cxnSpLocks/>
          </p:cNvCxnSpPr>
          <p:nvPr/>
        </p:nvCxnSpPr>
        <p:spPr>
          <a:xfrm flipH="1" flipV="1">
            <a:off x="6591891" y="4672669"/>
            <a:ext cx="245263" cy="582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Rectangle 9">
            <a:extLst>
              <a:ext uri="{FF2B5EF4-FFF2-40B4-BE49-F238E27FC236}">
                <a16:creationId xmlns:a16="http://schemas.microsoft.com/office/drawing/2014/main" id="{D9A2F5F8-877E-1A45-BC6C-B80D870A82AC}"/>
              </a:ext>
            </a:extLst>
          </p:cNvPr>
          <p:cNvSpPr>
            <a:spLocks noChangeArrowheads="1"/>
          </p:cNvSpPr>
          <p:nvPr/>
        </p:nvSpPr>
        <p:spPr bwMode="auto">
          <a:xfrm>
            <a:off x="5931024" y="5241422"/>
            <a:ext cx="2198240" cy="707886"/>
          </a:xfrm>
          <a:prstGeom prst="rect">
            <a:avLst/>
          </a:prstGeom>
          <a:noFill/>
          <a:ln w="9525" algn="ctr">
            <a:noFill/>
            <a:miter lim="800000"/>
            <a:headEnd/>
            <a:tailEnd/>
          </a:ln>
        </p:spPr>
        <p:txBody>
          <a:bodyPr wrap="square">
            <a:spAutoFit/>
          </a:bodyPr>
          <a:lstStyle/>
          <a:p>
            <a:pPr marL="0" indent="0" algn="ctr">
              <a:buNone/>
            </a:pPr>
            <a:r>
              <a:rPr lang="en-US" sz="2000" b="0" dirty="0">
                <a:latin typeface="Arial Rounded MT Bold" panose="020F0704030504030204" pitchFamily="34" charset="77"/>
              </a:rPr>
              <a:t>Quark mass matrix</a:t>
            </a:r>
          </a:p>
        </p:txBody>
      </p:sp>
    </p:spTree>
    <p:extLst>
      <p:ext uri="{BB962C8B-B14F-4D97-AF65-F5344CB8AC3E}">
        <p14:creationId xmlns:p14="http://schemas.microsoft.com/office/powerpoint/2010/main" val="73218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829759" y="1383346"/>
            <a:ext cx="6730737" cy="5214006"/>
          </a:xfrm>
          <a:prstGeom prst="rect">
            <a:avLst/>
          </a:prstGeom>
        </p:spPr>
      </p:pic>
      <p:sp>
        <p:nvSpPr>
          <p:cNvPr id="2" name="1 Título"/>
          <p:cNvSpPr>
            <a:spLocks noGrp="1"/>
          </p:cNvSpPr>
          <p:nvPr>
            <p:ph type="title"/>
          </p:nvPr>
        </p:nvSpPr>
        <p:spPr/>
        <p:txBody>
          <a:bodyPr/>
          <a:lstStyle/>
          <a:p>
            <a:r>
              <a:rPr lang="en-US" sz="4000" noProof="0" dirty="0">
                <a:latin typeface="Arial Rounded MT Bold" pitchFamily="34" charset="0"/>
              </a:rPr>
              <a:t>Axion/ALP searches motivation</a:t>
            </a:r>
            <a:endParaRPr lang="en-US" noProof="0" dirty="0"/>
          </a:p>
        </p:txBody>
      </p:sp>
      <p:sp>
        <p:nvSpPr>
          <p:cNvPr id="8" name="7 Rectángulo"/>
          <p:cNvSpPr/>
          <p:nvPr/>
        </p:nvSpPr>
        <p:spPr>
          <a:xfrm>
            <a:off x="879384" y="2211251"/>
            <a:ext cx="273630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s-ES" b="0" dirty="0">
                <a:latin typeface="Arial Rounded MT Bold" pitchFamily="34" charset="0"/>
              </a:rPr>
              <a:t>“</a:t>
            </a:r>
            <a:r>
              <a:rPr lang="es-ES" b="0" dirty="0" err="1">
                <a:latin typeface="Arial Rounded MT Bold" pitchFamily="34" charset="0"/>
              </a:rPr>
              <a:t>Focuses</a:t>
            </a:r>
            <a:r>
              <a:rPr lang="es-ES" b="0" dirty="0">
                <a:latin typeface="Arial Rounded MT Bold" pitchFamily="34" charset="0"/>
              </a:rPr>
              <a:t> of </a:t>
            </a:r>
            <a:r>
              <a:rPr lang="es-ES" b="0" dirty="0" err="1">
                <a:latin typeface="Arial Rounded MT Bold" pitchFamily="34" charset="0"/>
              </a:rPr>
              <a:t>interest</a:t>
            </a:r>
            <a:r>
              <a:rPr lang="es-ES" b="0" dirty="0">
                <a:latin typeface="Arial Rounded MT Bold" pitchFamily="34" charset="0"/>
              </a:rPr>
              <a:t>” in </a:t>
            </a:r>
            <a:r>
              <a:rPr lang="es-ES" b="0" dirty="0" err="1">
                <a:latin typeface="Arial Rounded MT Bold" pitchFamily="34" charset="0"/>
              </a:rPr>
              <a:t>the</a:t>
            </a:r>
            <a:r>
              <a:rPr lang="es-ES" b="0" dirty="0">
                <a:latin typeface="Arial Rounded MT Bold" pitchFamily="34" charset="0"/>
              </a:rPr>
              <a:t> ALP </a:t>
            </a:r>
            <a:r>
              <a:rPr lang="es-ES" b="0" dirty="0" err="1">
                <a:latin typeface="Arial Rounded MT Bold" pitchFamily="34" charset="0"/>
              </a:rPr>
              <a:t>parameter</a:t>
            </a:r>
            <a:r>
              <a:rPr lang="es-ES" b="0" dirty="0">
                <a:latin typeface="Arial Rounded MT Bold" pitchFamily="34" charset="0"/>
              </a:rPr>
              <a:t> </a:t>
            </a:r>
            <a:r>
              <a:rPr lang="es-ES" b="0" dirty="0" err="1">
                <a:latin typeface="Arial Rounded MT Bold" pitchFamily="34" charset="0"/>
              </a:rPr>
              <a:t>space</a:t>
            </a:r>
            <a:endParaRPr lang="es-ES" b="0" dirty="0">
              <a:latin typeface="Arial Rounded MT Bold" pitchFamily="34" charset="0"/>
            </a:endParaRPr>
          </a:p>
        </p:txBody>
      </p:sp>
      <p:pic>
        <p:nvPicPr>
          <p:cNvPr id="12" name="Picture 8" descr="http://www.androidpolice.com/wp-content/uploads/2012/10/nexusae0_spicybowl_example_red_ring_thumb.png">
            <a:hlinkClick r:id="rId3"/>
          </p:cNvPr>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4242592" y="3444101"/>
            <a:ext cx="3797624" cy="432048"/>
          </a:xfrm>
          <a:prstGeom prst="rect">
            <a:avLst/>
          </a:prstGeom>
          <a:noFill/>
        </p:spPr>
      </p:pic>
      <p:pic>
        <p:nvPicPr>
          <p:cNvPr id="13" name="Picture 8" descr="http://www.androidpolice.com/wp-content/uploads/2012/10/nexusae0_spicybowl_example_red_ring_thumb.png">
            <a:hlinkClick r:id="rId3"/>
          </p:cNvPr>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7032104" y="3455497"/>
            <a:ext cx="792088" cy="432048"/>
          </a:xfrm>
          <a:prstGeom prst="rect">
            <a:avLst/>
          </a:prstGeom>
          <a:noFill/>
        </p:spPr>
      </p:pic>
      <p:pic>
        <p:nvPicPr>
          <p:cNvPr id="14" name="Picture 8" descr="http://www.androidpolice.com/wp-content/uploads/2012/10/nexusae0_spicybowl_example_red_ring_thumb.png">
            <a:hlinkClick r:id="rId3"/>
          </p:cNvPr>
          <p:cNvPicPr>
            <a:picLocks noChangeAspect="1" noChangeArrowheads="1"/>
          </p:cNvPicPr>
          <p:nvPr/>
        </p:nvPicPr>
        <p:blipFill>
          <a:blip r:embed="rId4" cstate="print"/>
          <a:srcRect/>
          <a:stretch>
            <a:fillRect/>
          </a:stretch>
        </p:blipFill>
        <p:spPr bwMode="auto">
          <a:xfrm rot="18827293">
            <a:off x="5001333" y="4398295"/>
            <a:ext cx="3252375" cy="432048"/>
          </a:xfrm>
          <a:prstGeom prst="rect">
            <a:avLst/>
          </a:prstGeom>
          <a:noFill/>
        </p:spPr>
      </p:pic>
      <p:pic>
        <p:nvPicPr>
          <p:cNvPr id="19" name="Picture 8" descr="http://www.androidpolice.com/wp-content/uploads/2012/10/nexusae0_spicybowl_example_red_ring_thumb.png">
            <a:hlinkClick r:id="rId3"/>
          </p:cNvPr>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4539008" y="3429000"/>
            <a:ext cx="1268960" cy="432048"/>
          </a:xfrm>
          <a:prstGeom prst="rect">
            <a:avLst/>
          </a:prstGeom>
          <a:noFill/>
        </p:spPr>
      </p:pic>
      <p:pic>
        <p:nvPicPr>
          <p:cNvPr id="20" name="Picture 8" descr="http://www.androidpolice.com/wp-content/uploads/2012/10/nexusae0_spicybowl_example_red_ring_thumb.png">
            <a:hlinkClick r:id="rId3"/>
          </p:cNvPr>
          <p:cNvPicPr>
            <a:picLocks noChangeAspect="1" noChangeArrowheads="1"/>
          </p:cNvPicPr>
          <p:nvPr/>
        </p:nvPicPr>
        <p:blipFill>
          <a:blip r:embed="rId4" cstate="print"/>
          <a:srcRect/>
          <a:stretch>
            <a:fillRect/>
          </a:stretch>
        </p:blipFill>
        <p:spPr bwMode="auto">
          <a:xfrm rot="18827293">
            <a:off x="6117571" y="4377713"/>
            <a:ext cx="1121932" cy="432048"/>
          </a:xfrm>
          <a:prstGeom prst="rect">
            <a:avLst/>
          </a:prstGeom>
          <a:noFill/>
        </p:spPr>
      </p:pic>
      <p:sp>
        <p:nvSpPr>
          <p:cNvPr id="3" name="Rectángulo 2"/>
          <p:cNvSpPr/>
          <p:nvPr/>
        </p:nvSpPr>
        <p:spPr>
          <a:xfrm>
            <a:off x="1768553" y="3558862"/>
            <a:ext cx="1646028" cy="369332"/>
          </a:xfrm>
          <a:prstGeom prst="rect">
            <a:avLst/>
          </a:prstGeom>
        </p:spPr>
        <p:txBody>
          <a:bodyPr wrap="none">
            <a:spAutoFit/>
          </a:bodyPr>
          <a:lstStyle/>
          <a:p>
            <a:r>
              <a:rPr lang="es-ES" b="0" dirty="0" err="1">
                <a:solidFill>
                  <a:srgbClr val="0070C0"/>
                </a:solidFill>
                <a:latin typeface="Arial Rounded MT Bold" pitchFamily="34" charset="0"/>
              </a:rPr>
              <a:t>Astrophysics</a:t>
            </a:r>
            <a:endParaRPr lang="en-US" dirty="0">
              <a:solidFill>
                <a:srgbClr val="0070C0"/>
              </a:solidFill>
            </a:endParaRPr>
          </a:p>
        </p:txBody>
      </p:sp>
      <p:sp>
        <p:nvSpPr>
          <p:cNvPr id="21" name="Rectángulo 20"/>
          <p:cNvSpPr/>
          <p:nvPr/>
        </p:nvSpPr>
        <p:spPr>
          <a:xfrm>
            <a:off x="1775520" y="3851756"/>
            <a:ext cx="1435008" cy="369332"/>
          </a:xfrm>
          <a:prstGeom prst="rect">
            <a:avLst/>
          </a:prstGeom>
        </p:spPr>
        <p:txBody>
          <a:bodyPr wrap="none">
            <a:spAutoFit/>
          </a:bodyPr>
          <a:lstStyle/>
          <a:p>
            <a:r>
              <a:rPr lang="es-ES" b="0" dirty="0" err="1">
                <a:solidFill>
                  <a:srgbClr val="C00000"/>
                </a:solidFill>
                <a:latin typeface="Arial Rounded MT Bold" pitchFamily="34" charset="0"/>
              </a:rPr>
              <a:t>Cosmology</a:t>
            </a:r>
            <a:endParaRPr lang="en-US" dirty="0">
              <a:solidFill>
                <a:srgbClr val="C00000"/>
              </a:solidFill>
            </a:endParaRPr>
          </a:p>
        </p:txBody>
      </p:sp>
      <p:sp>
        <p:nvSpPr>
          <p:cNvPr id="22" name="Rectángulo 21"/>
          <p:cNvSpPr/>
          <p:nvPr/>
        </p:nvSpPr>
        <p:spPr>
          <a:xfrm>
            <a:off x="1760988" y="3259435"/>
            <a:ext cx="968727" cy="369332"/>
          </a:xfrm>
          <a:prstGeom prst="rect">
            <a:avLst/>
          </a:prstGeom>
        </p:spPr>
        <p:txBody>
          <a:bodyPr wrap="none">
            <a:spAutoFit/>
          </a:bodyPr>
          <a:lstStyle/>
          <a:p>
            <a:r>
              <a:rPr lang="es-ES" b="0" dirty="0" err="1">
                <a:solidFill>
                  <a:srgbClr val="FFC000"/>
                </a:solidFill>
                <a:latin typeface="Arial Rounded MT Bold" pitchFamily="34" charset="0"/>
              </a:rPr>
              <a:t>Theory</a:t>
            </a:r>
            <a:endParaRPr lang="en-US" dirty="0">
              <a:solidFill>
                <a:srgbClr val="FFC000"/>
              </a:solidFill>
            </a:endParaRPr>
          </a:p>
        </p:txBody>
      </p:sp>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6" name="Marcador de pie de página 5"/>
          <p:cNvSpPr>
            <a:spLocks noGrp="1"/>
          </p:cNvSpPr>
          <p:nvPr>
            <p:ph type="ftr" sz="quarter" idx="11"/>
          </p:nvPr>
        </p:nvSpPr>
        <p:spPr/>
        <p:txBody>
          <a:bodyPr/>
          <a:lstStyle/>
          <a:p>
            <a:pPr>
              <a:defRPr/>
            </a:pPr>
            <a:r>
              <a:rPr lang="es-ES" dirty="0"/>
              <a:t>Igor G. Irastorza / CAPA - Zaragoza</a:t>
            </a:r>
          </a:p>
        </p:txBody>
      </p:sp>
      <p:sp>
        <p:nvSpPr>
          <p:cNvPr id="7" name="Marcador de número de diapositiva 6"/>
          <p:cNvSpPr>
            <a:spLocks noGrp="1"/>
          </p:cNvSpPr>
          <p:nvPr>
            <p:ph type="sldNum" sz="quarter" idx="12"/>
          </p:nvPr>
        </p:nvSpPr>
        <p:spPr/>
        <p:txBody>
          <a:bodyPr/>
          <a:lstStyle/>
          <a:p>
            <a:pPr>
              <a:defRPr/>
            </a:pPr>
            <a:fld id="{5B34CA36-8F8E-4B33-818A-5383808A46B8}" type="slidenum">
              <a:rPr lang="es-ES" smtClean="0"/>
              <a:pPr>
                <a:defRPr/>
              </a:pPr>
              <a:t>70</a:t>
            </a:fld>
            <a:endParaRPr lang="es-ES"/>
          </a:p>
        </p:txBody>
      </p:sp>
      <p:sp>
        <p:nvSpPr>
          <p:cNvPr id="16" name="11 Forma libre"/>
          <p:cNvSpPr>
            <a:spLocks noChangeArrowheads="1"/>
          </p:cNvSpPr>
          <p:nvPr/>
        </p:nvSpPr>
        <p:spPr bwMode="auto">
          <a:xfrm>
            <a:off x="4715732" y="2996952"/>
            <a:ext cx="5608647" cy="2989542"/>
          </a:xfrm>
          <a:custGeom>
            <a:avLst/>
            <a:gdLst>
              <a:gd name="T0" fmla="*/ 0 w 4210701"/>
              <a:gd name="T1" fmla="*/ 1446757 h 2130806"/>
              <a:gd name="T2" fmla="*/ 3670705 w 4210701"/>
              <a:gd name="T3" fmla="*/ 0 h 2130806"/>
              <a:gd name="T4" fmla="*/ 4208746 w 4210701"/>
              <a:gd name="T5" fmla="*/ 738034 h 2130806"/>
              <a:gd name="T6" fmla="*/ 4208746 w 4210701"/>
              <a:gd name="T7" fmla="*/ 3449344 h 2130806"/>
              <a:gd name="T8" fmla="*/ 9887 w 4210701"/>
              <a:gd name="T9" fmla="*/ 3449344 h 2130806"/>
              <a:gd name="T10" fmla="*/ 0 w 4210701"/>
              <a:gd name="T11" fmla="*/ 1446757 h 2130806"/>
              <a:gd name="T12" fmla="*/ 0 60000 65536"/>
              <a:gd name="T13" fmla="*/ 0 60000 65536"/>
              <a:gd name="T14" fmla="*/ 0 60000 65536"/>
              <a:gd name="T15" fmla="*/ 0 60000 65536"/>
              <a:gd name="T16" fmla="*/ 0 60000 65536"/>
              <a:gd name="T17" fmla="*/ 0 60000 65536"/>
              <a:gd name="T18" fmla="*/ 0 w 4210701"/>
              <a:gd name="T19" fmla="*/ 0 h 2130806"/>
              <a:gd name="T20" fmla="*/ 4210701 w 4210701"/>
              <a:gd name="T21" fmla="*/ 2130806 h 2130806"/>
              <a:gd name="connsiteX0" fmla="*/ 0 w 4210701"/>
              <a:gd name="connsiteY0" fmla="*/ 1149079 h 2386161"/>
              <a:gd name="connsiteX1" fmla="*/ 3676009 w 4210701"/>
              <a:gd name="connsiteY1" fmla="*/ 0 h 2386161"/>
              <a:gd name="connsiteX2" fmla="*/ 4210701 w 4210701"/>
              <a:gd name="connsiteY2" fmla="*/ 711270 h 2386161"/>
              <a:gd name="connsiteX3" fmla="*/ 4210701 w 4210701"/>
              <a:gd name="connsiteY3" fmla="*/ 2386161 h 2386161"/>
              <a:gd name="connsiteX4" fmla="*/ 9893 w 4210701"/>
              <a:gd name="connsiteY4" fmla="*/ 2386161 h 2386161"/>
              <a:gd name="connsiteX5" fmla="*/ 0 w 4210701"/>
              <a:gd name="connsiteY5" fmla="*/ 1149079 h 2386161"/>
              <a:gd name="connsiteX0" fmla="*/ 0 w 4210701"/>
              <a:gd name="connsiteY0" fmla="*/ 1149079 h 2386161"/>
              <a:gd name="connsiteX1" fmla="*/ 3676009 w 4210701"/>
              <a:gd name="connsiteY1" fmla="*/ 0 h 2386161"/>
              <a:gd name="connsiteX2" fmla="*/ 4210701 w 4210701"/>
              <a:gd name="connsiteY2" fmla="*/ 574550 h 2386161"/>
              <a:gd name="connsiteX3" fmla="*/ 4210701 w 4210701"/>
              <a:gd name="connsiteY3" fmla="*/ 2386161 h 2386161"/>
              <a:gd name="connsiteX4" fmla="*/ 9893 w 4210701"/>
              <a:gd name="connsiteY4" fmla="*/ 2386161 h 2386161"/>
              <a:gd name="connsiteX5" fmla="*/ 0 w 4210701"/>
              <a:gd name="connsiteY5" fmla="*/ 1149079 h 2386161"/>
              <a:gd name="connsiteX0" fmla="*/ 0 w 4210701"/>
              <a:gd name="connsiteY0" fmla="*/ 1149079 h 2386161"/>
              <a:gd name="connsiteX1" fmla="*/ 3676009 w 4210701"/>
              <a:gd name="connsiteY1" fmla="*/ 0 h 2386161"/>
              <a:gd name="connsiteX2" fmla="*/ 4210701 w 4210701"/>
              <a:gd name="connsiteY2" fmla="*/ 574550 h 2386161"/>
              <a:gd name="connsiteX3" fmla="*/ 4210701 w 4210701"/>
              <a:gd name="connsiteY3" fmla="*/ 2386161 h 2386161"/>
              <a:gd name="connsiteX4" fmla="*/ 9893 w 4210701"/>
              <a:gd name="connsiteY4" fmla="*/ 2386161 h 2386161"/>
              <a:gd name="connsiteX5" fmla="*/ 0 w 4210701"/>
              <a:gd name="connsiteY5" fmla="*/ 1149079 h 2386161"/>
              <a:gd name="connsiteX0" fmla="*/ 0 w 4210701"/>
              <a:gd name="connsiteY0" fmla="*/ 957583 h 2386161"/>
              <a:gd name="connsiteX1" fmla="*/ 3676009 w 4210701"/>
              <a:gd name="connsiteY1" fmla="*/ 0 h 2386161"/>
              <a:gd name="connsiteX2" fmla="*/ 4210701 w 4210701"/>
              <a:gd name="connsiteY2" fmla="*/ 574550 h 2386161"/>
              <a:gd name="connsiteX3" fmla="*/ 4210701 w 4210701"/>
              <a:gd name="connsiteY3" fmla="*/ 2386161 h 2386161"/>
              <a:gd name="connsiteX4" fmla="*/ 9893 w 4210701"/>
              <a:gd name="connsiteY4" fmla="*/ 2386161 h 2386161"/>
              <a:gd name="connsiteX5" fmla="*/ 0 w 4210701"/>
              <a:gd name="connsiteY5" fmla="*/ 957583 h 2386161"/>
              <a:gd name="connsiteX0" fmla="*/ 0 w 4210701"/>
              <a:gd name="connsiteY0" fmla="*/ 897930 h 2326508"/>
              <a:gd name="connsiteX1" fmla="*/ 2926951 w 4210701"/>
              <a:gd name="connsiteY1" fmla="*/ 0 h 2326508"/>
              <a:gd name="connsiteX2" fmla="*/ 4210701 w 4210701"/>
              <a:gd name="connsiteY2" fmla="*/ 514897 h 2326508"/>
              <a:gd name="connsiteX3" fmla="*/ 4210701 w 4210701"/>
              <a:gd name="connsiteY3" fmla="*/ 2326508 h 2326508"/>
              <a:gd name="connsiteX4" fmla="*/ 9893 w 4210701"/>
              <a:gd name="connsiteY4" fmla="*/ 2326508 h 2326508"/>
              <a:gd name="connsiteX5" fmla="*/ 0 w 4210701"/>
              <a:gd name="connsiteY5" fmla="*/ 897930 h 2326508"/>
              <a:gd name="connsiteX0" fmla="*/ 0 w 4210701"/>
              <a:gd name="connsiteY0" fmla="*/ 1014119 h 2326508"/>
              <a:gd name="connsiteX1" fmla="*/ 2926951 w 4210701"/>
              <a:gd name="connsiteY1" fmla="*/ 0 h 2326508"/>
              <a:gd name="connsiteX2" fmla="*/ 4210701 w 4210701"/>
              <a:gd name="connsiteY2" fmla="*/ 514897 h 2326508"/>
              <a:gd name="connsiteX3" fmla="*/ 4210701 w 4210701"/>
              <a:gd name="connsiteY3" fmla="*/ 2326508 h 2326508"/>
              <a:gd name="connsiteX4" fmla="*/ 9893 w 4210701"/>
              <a:gd name="connsiteY4" fmla="*/ 2326508 h 2326508"/>
              <a:gd name="connsiteX5" fmla="*/ 0 w 4210701"/>
              <a:gd name="connsiteY5" fmla="*/ 1014119 h 2326508"/>
              <a:gd name="connsiteX0" fmla="*/ 0 w 4210701"/>
              <a:gd name="connsiteY0" fmla="*/ 1261620 h 2574009"/>
              <a:gd name="connsiteX1" fmla="*/ 2818150 w 4210701"/>
              <a:gd name="connsiteY1" fmla="*/ 0 h 2574009"/>
              <a:gd name="connsiteX2" fmla="*/ 4210701 w 4210701"/>
              <a:gd name="connsiteY2" fmla="*/ 762398 h 2574009"/>
              <a:gd name="connsiteX3" fmla="*/ 4210701 w 4210701"/>
              <a:gd name="connsiteY3" fmla="*/ 2574009 h 2574009"/>
              <a:gd name="connsiteX4" fmla="*/ 9893 w 4210701"/>
              <a:gd name="connsiteY4" fmla="*/ 2574009 h 2574009"/>
              <a:gd name="connsiteX5" fmla="*/ 0 w 4210701"/>
              <a:gd name="connsiteY5" fmla="*/ 1261620 h 2574009"/>
              <a:gd name="connsiteX0" fmla="*/ 0 w 6319061"/>
              <a:gd name="connsiteY0" fmla="*/ 1261620 h 2606454"/>
              <a:gd name="connsiteX1" fmla="*/ 2818150 w 6319061"/>
              <a:gd name="connsiteY1" fmla="*/ 0 h 2606454"/>
              <a:gd name="connsiteX2" fmla="*/ 4210701 w 6319061"/>
              <a:gd name="connsiteY2" fmla="*/ 762398 h 2606454"/>
              <a:gd name="connsiteX3" fmla="*/ 6319061 w 6319061"/>
              <a:gd name="connsiteY3" fmla="*/ 2606454 h 2606454"/>
              <a:gd name="connsiteX4" fmla="*/ 9893 w 6319061"/>
              <a:gd name="connsiteY4" fmla="*/ 2574009 h 2606454"/>
              <a:gd name="connsiteX5" fmla="*/ 0 w 6319061"/>
              <a:gd name="connsiteY5" fmla="*/ 1261620 h 2606454"/>
              <a:gd name="connsiteX0" fmla="*/ 0 w 6319061"/>
              <a:gd name="connsiteY0" fmla="*/ 1261620 h 2606454"/>
              <a:gd name="connsiteX1" fmla="*/ 2818150 w 6319061"/>
              <a:gd name="connsiteY1" fmla="*/ 0 h 2606454"/>
              <a:gd name="connsiteX2" fmla="*/ 4210701 w 6319061"/>
              <a:gd name="connsiteY2" fmla="*/ 762398 h 2606454"/>
              <a:gd name="connsiteX3" fmla="*/ 6319061 w 6319061"/>
              <a:gd name="connsiteY3" fmla="*/ 2606454 h 2606454"/>
              <a:gd name="connsiteX4" fmla="*/ 15884 w 6319061"/>
              <a:gd name="connsiteY4" fmla="*/ 2601819 h 2606454"/>
              <a:gd name="connsiteX5" fmla="*/ 0 w 6319061"/>
              <a:gd name="connsiteY5" fmla="*/ 1261620 h 2606454"/>
              <a:gd name="connsiteX0" fmla="*/ 0 w 6319061"/>
              <a:gd name="connsiteY0" fmla="*/ 1261620 h 2606454"/>
              <a:gd name="connsiteX1" fmla="*/ 2818150 w 6319061"/>
              <a:gd name="connsiteY1" fmla="*/ 0 h 2606454"/>
              <a:gd name="connsiteX2" fmla="*/ 6283124 w 6319061"/>
              <a:gd name="connsiteY2" fmla="*/ 1860902 h 2606454"/>
              <a:gd name="connsiteX3" fmla="*/ 6319061 w 6319061"/>
              <a:gd name="connsiteY3" fmla="*/ 2606454 h 2606454"/>
              <a:gd name="connsiteX4" fmla="*/ 15884 w 6319061"/>
              <a:gd name="connsiteY4" fmla="*/ 2601819 h 2606454"/>
              <a:gd name="connsiteX5" fmla="*/ 0 w 6319061"/>
              <a:gd name="connsiteY5" fmla="*/ 1261620 h 260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9061" h="2606454">
                <a:moveTo>
                  <a:pt x="0" y="1261620"/>
                </a:moveTo>
                <a:lnTo>
                  <a:pt x="2818150" y="0"/>
                </a:lnTo>
                <a:lnTo>
                  <a:pt x="6283124" y="1860902"/>
                </a:lnTo>
                <a:lnTo>
                  <a:pt x="6319061" y="2606454"/>
                </a:lnTo>
                <a:lnTo>
                  <a:pt x="15884" y="2601819"/>
                </a:lnTo>
                <a:cubicBezTo>
                  <a:pt x="12586" y="2189458"/>
                  <a:pt x="3298" y="1673981"/>
                  <a:pt x="0" y="1261620"/>
                </a:cubicBezTo>
                <a:close/>
              </a:path>
            </a:pathLst>
          </a:custGeom>
          <a:solidFill>
            <a:srgbClr val="FF1111">
              <a:alpha val="41176"/>
            </a:srgbClr>
          </a:solidFill>
          <a:ln w="28575" algn="ctr">
            <a:noFill/>
            <a:round/>
            <a:headEnd/>
            <a:tailEnd/>
          </a:ln>
        </p:spPr>
        <p:txBody>
          <a:bodyPr wrap="none" anchor="ctr"/>
          <a:lstStyle/>
          <a:p>
            <a:pPr algn="ctr"/>
            <a:endParaRPr lang="es-ES" sz="1400" dirty="0">
              <a:latin typeface="+mj-lt"/>
            </a:endParaRPr>
          </a:p>
        </p:txBody>
      </p:sp>
      <p:sp>
        <p:nvSpPr>
          <p:cNvPr id="9" name="Rectángulo 8"/>
          <p:cNvSpPr/>
          <p:nvPr/>
        </p:nvSpPr>
        <p:spPr>
          <a:xfrm>
            <a:off x="2819955" y="4850576"/>
            <a:ext cx="1403837" cy="738664"/>
          </a:xfrm>
          <a:prstGeom prst="rect">
            <a:avLst/>
          </a:prstGeom>
        </p:spPr>
        <p:txBody>
          <a:bodyPr wrap="square">
            <a:spAutoFit/>
          </a:bodyPr>
          <a:lstStyle/>
          <a:p>
            <a:pPr algn="ctr"/>
            <a:r>
              <a:rPr lang="es-ES" sz="1400" b="0" dirty="0" err="1">
                <a:solidFill>
                  <a:srgbClr val="C00000"/>
                </a:solidFill>
                <a:latin typeface="Arial Rounded MT Bold" pitchFamily="34" charset="0"/>
              </a:rPr>
              <a:t>Generic</a:t>
            </a:r>
            <a:endParaRPr lang="es-ES" sz="1400" b="0" dirty="0">
              <a:solidFill>
                <a:srgbClr val="C00000"/>
              </a:solidFill>
              <a:latin typeface="Arial Rounded MT Bold" pitchFamily="34" charset="0"/>
            </a:endParaRPr>
          </a:p>
          <a:p>
            <a:pPr algn="ctr"/>
            <a:r>
              <a:rPr lang="es-ES" sz="1400" b="0" dirty="0">
                <a:solidFill>
                  <a:srgbClr val="C00000"/>
                </a:solidFill>
                <a:latin typeface="Arial Rounded MT Bold" pitchFamily="34" charset="0"/>
              </a:rPr>
              <a:t>ALP DM </a:t>
            </a:r>
            <a:r>
              <a:rPr lang="es-ES" sz="1400" b="0" dirty="0" err="1">
                <a:solidFill>
                  <a:srgbClr val="C00000"/>
                </a:solidFill>
                <a:latin typeface="Arial Rounded MT Bold" pitchFamily="34" charset="0"/>
              </a:rPr>
              <a:t>models</a:t>
            </a:r>
            <a:endParaRPr lang="en-US" sz="1400" dirty="0"/>
          </a:p>
        </p:txBody>
      </p:sp>
    </p:spTree>
    <p:extLst>
      <p:ext uri="{BB962C8B-B14F-4D97-AF65-F5344CB8AC3E}">
        <p14:creationId xmlns:p14="http://schemas.microsoft.com/office/powerpoint/2010/main" val="4088939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1" grpId="0"/>
      <p:bldP spid="22" grpId="0"/>
      <p:bldP spid="16" grpId="0" animBg="1"/>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latin typeface="Arial Rounded MT Bold" pitchFamily="34" charset="0"/>
              </a:rPr>
              <a:t>Sources of axions</a:t>
            </a:r>
            <a:endParaRPr lang="en-US" sz="4800" noProof="0" dirty="0"/>
          </a:p>
        </p:txBody>
      </p:sp>
      <p:sp>
        <p:nvSpPr>
          <p:cNvPr id="7" name="Marcador de contenido 6"/>
          <p:cNvSpPr>
            <a:spLocks noGrp="1"/>
          </p:cNvSpPr>
          <p:nvPr>
            <p:ph idx="1"/>
          </p:nvPr>
        </p:nvSpPr>
        <p:spPr>
          <a:xfrm>
            <a:off x="609600" y="1340769"/>
            <a:ext cx="6868344" cy="4785396"/>
          </a:xfrm>
        </p:spPr>
        <p:style>
          <a:lnRef idx="2">
            <a:schemeClr val="accent6"/>
          </a:lnRef>
          <a:fillRef idx="1">
            <a:schemeClr val="lt1"/>
          </a:fillRef>
          <a:effectRef idx="0">
            <a:schemeClr val="accent6"/>
          </a:effectRef>
          <a:fontRef idx="minor">
            <a:schemeClr val="dk1"/>
          </a:fontRef>
        </p:style>
        <p:txBody>
          <a:bodyPr/>
          <a:lstStyle/>
          <a:p>
            <a:pPr marL="0" indent="0" algn="ctr">
              <a:buNone/>
            </a:pPr>
            <a:r>
              <a:rPr lang="en-US" sz="2400" noProof="0" dirty="0">
                <a:solidFill>
                  <a:srgbClr val="C00000"/>
                </a:solidFill>
                <a:latin typeface="Arial Rounded MT Bold" panose="020F0704030504030204" pitchFamily="34" charset="0"/>
              </a:rPr>
              <a:t>Natural sources</a:t>
            </a:r>
          </a:p>
          <a:p>
            <a:pPr marL="0" indent="0" algn="ctr">
              <a:buNone/>
            </a:pPr>
            <a:endParaRPr lang="en-US" noProof="0" dirty="0">
              <a:latin typeface="Arial Rounded MT Bold" panose="020F0704030504030204" pitchFamily="34" charset="0"/>
            </a:endParaRPr>
          </a:p>
        </p:txBody>
      </p:sp>
      <p:pic>
        <p:nvPicPr>
          <p:cNvPr id="21" name="Imagen 20"/>
          <p:cNvPicPr>
            <a:picLocks noChangeAspect="1"/>
          </p:cNvPicPr>
          <p:nvPr/>
        </p:nvPicPr>
        <p:blipFill>
          <a:blip r:embed="rId2"/>
          <a:stretch>
            <a:fillRect/>
          </a:stretch>
        </p:blipFill>
        <p:spPr>
          <a:xfrm>
            <a:off x="839416" y="1914781"/>
            <a:ext cx="6464291" cy="4176464"/>
          </a:xfrm>
          <a:prstGeom prst="rect">
            <a:avLst/>
          </a:prstGeom>
        </p:spPr>
      </p:pic>
      <p:sp>
        <p:nvSpPr>
          <p:cNvPr id="23" name="Rectángulo 22"/>
          <p:cNvSpPr/>
          <p:nvPr/>
        </p:nvSpPr>
        <p:spPr>
          <a:xfrm>
            <a:off x="1534691" y="1772816"/>
            <a:ext cx="1518044" cy="369332"/>
          </a:xfrm>
          <a:prstGeom prst="rect">
            <a:avLst/>
          </a:prstGeom>
        </p:spPr>
        <p:txBody>
          <a:bodyPr wrap="none">
            <a:spAutoFit/>
          </a:bodyPr>
          <a:lstStyle/>
          <a:p>
            <a:r>
              <a:rPr lang="es-ES" dirty="0" err="1">
                <a:solidFill>
                  <a:schemeClr val="tx2"/>
                </a:solidFill>
                <a:latin typeface="Arial Rounded MT Bold" panose="020F0704030504030204" pitchFamily="34" charset="0"/>
              </a:rPr>
              <a:t>Dark</a:t>
            </a:r>
            <a:r>
              <a:rPr lang="es-ES" dirty="0">
                <a:solidFill>
                  <a:schemeClr val="tx2"/>
                </a:solidFill>
                <a:latin typeface="Arial Rounded MT Bold" panose="020F0704030504030204" pitchFamily="34" charset="0"/>
              </a:rPr>
              <a:t> </a:t>
            </a:r>
            <a:r>
              <a:rPr lang="es-ES" dirty="0" err="1">
                <a:solidFill>
                  <a:schemeClr val="tx2"/>
                </a:solidFill>
                <a:latin typeface="Arial Rounded MT Bold" panose="020F0704030504030204" pitchFamily="34" charset="0"/>
              </a:rPr>
              <a:t>matter</a:t>
            </a:r>
            <a:endParaRPr lang="en-US" dirty="0">
              <a:solidFill>
                <a:schemeClr val="tx2"/>
              </a:solidFill>
            </a:endParaRPr>
          </a:p>
        </p:txBody>
      </p:sp>
      <p:sp>
        <p:nvSpPr>
          <p:cNvPr id="25" name="Rectángulo 24"/>
          <p:cNvSpPr/>
          <p:nvPr/>
        </p:nvSpPr>
        <p:spPr>
          <a:xfrm>
            <a:off x="3011317" y="1815536"/>
            <a:ext cx="1421543" cy="307777"/>
          </a:xfrm>
          <a:prstGeom prst="rect">
            <a:avLst/>
          </a:prstGeom>
        </p:spPr>
        <p:txBody>
          <a:bodyPr wrap="square">
            <a:spAutoFit/>
          </a:bodyPr>
          <a:lstStyle/>
          <a:p>
            <a:r>
              <a:rPr lang="es-ES" sz="1400" dirty="0" err="1">
                <a:solidFill>
                  <a:schemeClr val="tx2"/>
                </a:solidFill>
                <a:latin typeface="Arial Rounded MT Bold" panose="020F0704030504030204" pitchFamily="34" charset="0"/>
              </a:rPr>
              <a:t>Dark</a:t>
            </a:r>
            <a:r>
              <a:rPr lang="es-ES" sz="1400" dirty="0">
                <a:solidFill>
                  <a:schemeClr val="tx2"/>
                </a:solidFill>
                <a:latin typeface="Arial Rounded MT Bold" panose="020F0704030504030204" pitchFamily="34" charset="0"/>
              </a:rPr>
              <a:t> </a:t>
            </a:r>
            <a:r>
              <a:rPr lang="es-ES" sz="1400" dirty="0" err="1">
                <a:solidFill>
                  <a:schemeClr val="tx2"/>
                </a:solidFill>
                <a:latin typeface="Arial Rounded MT Bold" panose="020F0704030504030204" pitchFamily="34" charset="0"/>
              </a:rPr>
              <a:t>radiation</a:t>
            </a:r>
            <a:endParaRPr lang="en-US" sz="1400" dirty="0">
              <a:solidFill>
                <a:schemeClr val="tx2"/>
              </a:solidFill>
            </a:endParaRPr>
          </a:p>
        </p:txBody>
      </p:sp>
      <p:sp>
        <p:nvSpPr>
          <p:cNvPr id="26" name="Rectángulo 25"/>
          <p:cNvSpPr/>
          <p:nvPr/>
        </p:nvSpPr>
        <p:spPr>
          <a:xfrm>
            <a:off x="5604683" y="1783270"/>
            <a:ext cx="922047" cy="369332"/>
          </a:xfrm>
          <a:prstGeom prst="rect">
            <a:avLst/>
          </a:prstGeom>
        </p:spPr>
        <p:txBody>
          <a:bodyPr wrap="none">
            <a:spAutoFit/>
          </a:bodyPr>
          <a:lstStyle/>
          <a:p>
            <a:r>
              <a:rPr lang="es-ES" dirty="0" err="1">
                <a:solidFill>
                  <a:schemeClr val="tx2"/>
                </a:solidFill>
                <a:latin typeface="Arial Rounded MT Bold" panose="020F0704030504030204" pitchFamily="34" charset="0"/>
              </a:rPr>
              <a:t>Stellar</a:t>
            </a:r>
            <a:endParaRPr lang="en-US" dirty="0">
              <a:solidFill>
                <a:schemeClr val="tx2"/>
              </a:solidFill>
            </a:endParaRPr>
          </a:p>
        </p:txBody>
      </p:sp>
      <p:sp>
        <p:nvSpPr>
          <p:cNvPr id="28" name="Marcador de contenido 6"/>
          <p:cNvSpPr txBox="1">
            <a:spLocks/>
          </p:cNvSpPr>
          <p:nvPr/>
        </p:nvSpPr>
        <p:spPr bwMode="auto">
          <a:xfrm>
            <a:off x="7680176" y="1340768"/>
            <a:ext cx="4104456" cy="4785396"/>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s-ES" sz="2400" b="0" dirty="0" err="1">
                <a:solidFill>
                  <a:srgbClr val="C00000"/>
                </a:solidFill>
                <a:latin typeface="Arial Rounded MT Bold" panose="020F0704030504030204" pitchFamily="34" charset="0"/>
              </a:rPr>
              <a:t>Laboratory</a:t>
            </a:r>
            <a:r>
              <a:rPr lang="es-ES" sz="2400" b="0" dirty="0">
                <a:solidFill>
                  <a:srgbClr val="C00000"/>
                </a:solidFill>
                <a:latin typeface="Arial Rounded MT Bold" panose="020F0704030504030204" pitchFamily="34" charset="0"/>
              </a:rPr>
              <a:t> </a:t>
            </a:r>
            <a:r>
              <a:rPr lang="es-ES" sz="2400" b="0" dirty="0" err="1">
                <a:solidFill>
                  <a:srgbClr val="C00000"/>
                </a:solidFill>
                <a:latin typeface="Arial Rounded MT Bold" panose="020F0704030504030204" pitchFamily="34" charset="0"/>
              </a:rPr>
              <a:t>sources</a:t>
            </a:r>
            <a:endParaRPr lang="es-ES" sz="2400" b="0" dirty="0">
              <a:solidFill>
                <a:srgbClr val="C00000"/>
              </a:solidFill>
              <a:latin typeface="Arial Rounded MT Bold" panose="020F0704030504030204" pitchFamily="34" charset="0"/>
            </a:endParaRPr>
          </a:p>
          <a:p>
            <a:pPr marL="0" indent="0" algn="ctr">
              <a:buFont typeface="Arial" pitchFamily="34" charset="0"/>
              <a:buNone/>
            </a:pPr>
            <a:endParaRPr lang="es-ES" sz="2400" b="0" dirty="0">
              <a:latin typeface="Arial Rounded MT Bold" panose="020F0704030504030204" pitchFamily="34" charset="0"/>
            </a:endParaRPr>
          </a:p>
          <a:p>
            <a:pPr marL="0" indent="0" algn="ctr">
              <a:buFont typeface="Arial" pitchFamily="34" charset="0"/>
              <a:buNone/>
            </a:pPr>
            <a:endParaRPr lang="es-ES" sz="2400" b="0" dirty="0">
              <a:latin typeface="Arial Rounded MT Bold" panose="020F0704030504030204" pitchFamily="34" charset="0"/>
            </a:endParaRPr>
          </a:p>
          <a:p>
            <a:pPr marL="0" indent="0" algn="ctr">
              <a:buFont typeface="Arial" pitchFamily="34" charset="0"/>
              <a:buNone/>
            </a:pPr>
            <a:endParaRPr lang="es-ES" sz="2400" b="0" dirty="0">
              <a:latin typeface="Arial Rounded MT Bold" panose="020F0704030504030204" pitchFamily="34" charset="0"/>
            </a:endParaRPr>
          </a:p>
          <a:p>
            <a:r>
              <a:rPr lang="es-ES" sz="1800" b="0" dirty="0" err="1">
                <a:solidFill>
                  <a:schemeClr val="tx2"/>
                </a:solidFill>
                <a:latin typeface="Arial Rounded MT Bold" panose="020F0704030504030204" pitchFamily="34" charset="0"/>
              </a:rPr>
              <a:t>Photon</a:t>
            </a:r>
            <a:r>
              <a:rPr lang="es-ES" sz="1800" b="0" dirty="0">
                <a:solidFill>
                  <a:schemeClr val="tx2"/>
                </a:solidFill>
                <a:latin typeface="Arial Rounded MT Bold" panose="020F0704030504030204" pitchFamily="34" charset="0"/>
              </a:rPr>
              <a:t>-ALP </a:t>
            </a:r>
            <a:r>
              <a:rPr lang="es-ES" sz="1800" b="0" dirty="0" err="1">
                <a:solidFill>
                  <a:schemeClr val="tx2"/>
                </a:solidFill>
                <a:latin typeface="Arial Rounded MT Bold" panose="020F0704030504030204" pitchFamily="34" charset="0"/>
              </a:rPr>
              <a:t>conversion</a:t>
            </a:r>
            <a:r>
              <a:rPr lang="es-ES" sz="1800" b="0" dirty="0">
                <a:solidFill>
                  <a:schemeClr val="tx2"/>
                </a:solidFill>
                <a:latin typeface="Arial Rounded MT Bold" panose="020F0704030504030204" pitchFamily="34" charset="0"/>
              </a:rPr>
              <a:t> in </a:t>
            </a:r>
            <a:r>
              <a:rPr lang="es-ES" sz="1800" b="0" dirty="0" err="1">
                <a:solidFill>
                  <a:schemeClr val="tx2"/>
                </a:solidFill>
                <a:latin typeface="Arial Rounded MT Bold" panose="020F0704030504030204" pitchFamily="34" charset="0"/>
              </a:rPr>
              <a:t>strong</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magnetic</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fields</a:t>
            </a:r>
            <a:r>
              <a:rPr lang="es-ES" sz="1800" b="0" dirty="0">
                <a:solidFill>
                  <a:schemeClr val="tx2"/>
                </a:solidFill>
                <a:latin typeface="Arial Rounded MT Bold" panose="020F0704030504030204" pitchFamily="34" charset="0"/>
              </a:rPr>
              <a:t> (axion-</a:t>
            </a:r>
            <a:r>
              <a:rPr lang="es-ES" sz="1800" b="0" dirty="0" err="1">
                <a:solidFill>
                  <a:schemeClr val="tx2"/>
                </a:solidFill>
                <a:latin typeface="Arial Rounded MT Bold" panose="020F0704030504030204" pitchFamily="34" charset="0"/>
              </a:rPr>
              <a:t>photon</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coupling</a:t>
            </a:r>
            <a:r>
              <a:rPr lang="es-ES" sz="1800" b="0" dirty="0">
                <a:solidFill>
                  <a:schemeClr val="tx2"/>
                </a:solidFill>
                <a:latin typeface="Arial Rounded MT Bold" panose="020F0704030504030204" pitchFamily="34" charset="0"/>
              </a:rPr>
              <a:t>)</a:t>
            </a:r>
          </a:p>
          <a:p>
            <a:endParaRPr lang="es-ES" sz="1800" b="0" dirty="0">
              <a:solidFill>
                <a:schemeClr val="tx2"/>
              </a:solidFill>
              <a:latin typeface="Arial Rounded MT Bold" panose="020F0704030504030204" pitchFamily="34" charset="0"/>
            </a:endParaRPr>
          </a:p>
          <a:p>
            <a:r>
              <a:rPr lang="es-ES" sz="1800" b="0" dirty="0">
                <a:solidFill>
                  <a:schemeClr val="tx2"/>
                </a:solidFill>
                <a:latin typeface="Arial Rounded MT Bold" panose="020F0704030504030204" pitchFamily="34" charset="0"/>
              </a:rPr>
              <a:t>ALP </a:t>
            </a:r>
            <a:r>
              <a:rPr lang="es-ES" sz="1800" b="0" dirty="0" err="1">
                <a:solidFill>
                  <a:schemeClr val="tx2"/>
                </a:solidFill>
                <a:latin typeface="Arial Rounded MT Bold" panose="020F0704030504030204" pitchFamily="34" charset="0"/>
              </a:rPr>
              <a:t>fields</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from</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macroscopic</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bodies</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fermionic</a:t>
            </a:r>
            <a:r>
              <a:rPr lang="es-ES" sz="1800" b="0" dirty="0">
                <a:solidFill>
                  <a:schemeClr val="tx2"/>
                </a:solidFill>
                <a:latin typeface="Arial Rounded MT Bold" panose="020F0704030504030204" pitchFamily="34" charset="0"/>
              </a:rPr>
              <a:t> </a:t>
            </a:r>
            <a:r>
              <a:rPr lang="es-ES" sz="1800" b="0" dirty="0" err="1">
                <a:solidFill>
                  <a:schemeClr val="tx2"/>
                </a:solidFill>
                <a:latin typeface="Arial Rounded MT Bold" panose="020F0704030504030204" pitchFamily="34" charset="0"/>
              </a:rPr>
              <a:t>couplings</a:t>
            </a:r>
            <a:r>
              <a:rPr lang="es-ES" sz="1800" b="0" dirty="0">
                <a:solidFill>
                  <a:schemeClr val="tx2"/>
                </a:solidFill>
                <a:latin typeface="Arial Rounded MT Bold" panose="020F0704030504030204" pitchFamily="34" charset="0"/>
              </a:rPr>
              <a:t>)</a:t>
            </a:r>
          </a:p>
          <a:p>
            <a:pPr marL="0" indent="0" algn="ctr">
              <a:buFont typeface="Arial" pitchFamily="34" charset="0"/>
              <a:buNone/>
            </a:pPr>
            <a:endParaRPr lang="en-US" sz="2800" b="0" dirty="0">
              <a:solidFill>
                <a:schemeClr val="tx2"/>
              </a:solidFill>
              <a:latin typeface="Arial Rounded MT Bold" panose="020F0704030504030204" pitchFamily="34" charset="0"/>
            </a:endParaRPr>
          </a:p>
        </p:txBody>
      </p:sp>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71</a:t>
            </a:fld>
            <a:endParaRPr lang="es-E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1559496" y="1340767"/>
            <a:ext cx="9425627" cy="4752529"/>
          </a:xfrm>
          <a:prstGeom prst="rect">
            <a:avLst/>
          </a:prstGeom>
        </p:spPr>
      </p:pic>
      <p:sp>
        <p:nvSpPr>
          <p:cNvPr id="2" name="1 Título"/>
          <p:cNvSpPr>
            <a:spLocks noGrp="1"/>
          </p:cNvSpPr>
          <p:nvPr>
            <p:ph type="title"/>
          </p:nvPr>
        </p:nvSpPr>
        <p:spPr/>
        <p:txBody>
          <a:bodyPr/>
          <a:lstStyle/>
          <a:p>
            <a:r>
              <a:rPr lang="en-US" noProof="0" dirty="0">
                <a:latin typeface="Arial Rounded MT Bold" pitchFamily="34" charset="0"/>
              </a:rPr>
              <a:t>Axion detection strategies</a:t>
            </a:r>
            <a:endParaRPr lang="en-US" sz="4800" noProof="0" dirty="0"/>
          </a:p>
        </p:txBody>
      </p:sp>
      <p:pic>
        <p:nvPicPr>
          <p:cNvPr id="22" name="Picture 6" descr="http://www.androidpolice.com/wp-content/uploads/2012/10/nexusae0_spicybowl_example_red_ring_thumb.png">
            <a:hlinkClick r:id="rId3"/>
          </p:cNvPr>
          <p:cNvPicPr>
            <a:picLocks noChangeAspect="1" noChangeArrowheads="1"/>
          </p:cNvPicPr>
          <p:nvPr/>
        </p:nvPicPr>
        <p:blipFill>
          <a:blip r:embed="rId4" cstate="print"/>
          <a:srcRect/>
          <a:stretch>
            <a:fillRect/>
          </a:stretch>
        </p:blipFill>
        <p:spPr bwMode="auto">
          <a:xfrm rot="16371359">
            <a:off x="2516138" y="2564264"/>
            <a:ext cx="3880748" cy="824531"/>
          </a:xfrm>
          <a:prstGeom prst="rect">
            <a:avLst/>
          </a:prstGeom>
          <a:noFill/>
        </p:spPr>
      </p:pic>
      <p:sp>
        <p:nvSpPr>
          <p:cNvPr id="23" name="Rectángulo 22"/>
          <p:cNvSpPr/>
          <p:nvPr/>
        </p:nvSpPr>
        <p:spPr>
          <a:xfrm>
            <a:off x="6272309" y="3726775"/>
            <a:ext cx="3128739" cy="923330"/>
          </a:xfrm>
          <a:prstGeom prst="rect">
            <a:avLst/>
          </a:prstGeom>
        </p:spPr>
        <p:txBody>
          <a:bodyPr wrap="square">
            <a:spAutoFit/>
          </a:bodyPr>
          <a:lstStyle/>
          <a:p>
            <a:pPr algn="ctr"/>
            <a:r>
              <a:rPr lang="es-ES" dirty="0" err="1">
                <a:solidFill>
                  <a:srgbClr val="C00000"/>
                </a:solidFill>
                <a:latin typeface="Arial Rounded MT Bold" pitchFamily="34" charset="0"/>
              </a:rPr>
              <a:t>Most</a:t>
            </a:r>
            <a:r>
              <a:rPr lang="es-ES" dirty="0">
                <a:solidFill>
                  <a:srgbClr val="C00000"/>
                </a:solidFill>
                <a:latin typeface="Arial Rounded MT Bold" pitchFamily="34" charset="0"/>
              </a:rPr>
              <a:t> </a:t>
            </a:r>
            <a:r>
              <a:rPr lang="es-ES" dirty="0" err="1">
                <a:solidFill>
                  <a:srgbClr val="C00000"/>
                </a:solidFill>
                <a:latin typeface="Arial Rounded MT Bold" pitchFamily="34" charset="0"/>
              </a:rPr>
              <a:t>detection</a:t>
            </a:r>
            <a:r>
              <a:rPr lang="es-ES" dirty="0">
                <a:solidFill>
                  <a:srgbClr val="C00000"/>
                </a:solidFill>
                <a:latin typeface="Arial Rounded MT Bold" pitchFamily="34" charset="0"/>
              </a:rPr>
              <a:t> </a:t>
            </a:r>
            <a:r>
              <a:rPr lang="es-ES" dirty="0" err="1">
                <a:solidFill>
                  <a:srgbClr val="C00000"/>
                </a:solidFill>
                <a:latin typeface="Arial Rounded MT Bold" pitchFamily="34" charset="0"/>
              </a:rPr>
              <a:t>strategies</a:t>
            </a:r>
            <a:r>
              <a:rPr lang="es-ES" dirty="0">
                <a:solidFill>
                  <a:srgbClr val="C00000"/>
                </a:solidFill>
                <a:latin typeface="Arial Rounded MT Bold" pitchFamily="34" charset="0"/>
              </a:rPr>
              <a:t> </a:t>
            </a:r>
            <a:r>
              <a:rPr lang="es-ES" dirty="0" err="1">
                <a:solidFill>
                  <a:srgbClr val="C00000"/>
                </a:solidFill>
                <a:latin typeface="Arial Rounded MT Bold" pitchFamily="34" charset="0"/>
              </a:rPr>
              <a:t>rely</a:t>
            </a:r>
            <a:r>
              <a:rPr lang="es-ES" dirty="0">
                <a:solidFill>
                  <a:srgbClr val="C00000"/>
                </a:solidFill>
                <a:latin typeface="Arial Rounded MT Bold" pitchFamily="34" charset="0"/>
              </a:rPr>
              <a:t> </a:t>
            </a:r>
            <a:r>
              <a:rPr lang="es-ES" dirty="0" err="1">
                <a:solidFill>
                  <a:srgbClr val="C00000"/>
                </a:solidFill>
                <a:latin typeface="Arial Rounded MT Bold" pitchFamily="34" charset="0"/>
              </a:rPr>
              <a:t>on</a:t>
            </a:r>
            <a:r>
              <a:rPr lang="es-ES" dirty="0">
                <a:solidFill>
                  <a:srgbClr val="C00000"/>
                </a:solidFill>
                <a:latin typeface="Arial Rounded MT Bold" pitchFamily="34" charset="0"/>
              </a:rPr>
              <a:t> the axion-</a:t>
            </a:r>
            <a:r>
              <a:rPr lang="es-ES" dirty="0" err="1">
                <a:solidFill>
                  <a:srgbClr val="C00000"/>
                </a:solidFill>
                <a:latin typeface="Arial Rounded MT Bold" pitchFamily="34" charset="0"/>
              </a:rPr>
              <a:t>photon</a:t>
            </a:r>
            <a:r>
              <a:rPr lang="es-ES" dirty="0">
                <a:solidFill>
                  <a:srgbClr val="C00000"/>
                </a:solidFill>
                <a:latin typeface="Arial Rounded MT Bold" pitchFamily="34" charset="0"/>
              </a:rPr>
              <a:t> </a:t>
            </a:r>
            <a:r>
              <a:rPr lang="es-ES" dirty="0" err="1">
                <a:solidFill>
                  <a:srgbClr val="C00000"/>
                </a:solidFill>
                <a:latin typeface="Arial Rounded MT Bold" pitchFamily="34" charset="0"/>
              </a:rPr>
              <a:t>conversion</a:t>
            </a:r>
            <a:endParaRPr lang="en-US" dirty="0">
              <a:solidFill>
                <a:srgbClr val="C00000"/>
              </a:solidFill>
            </a:endParaRPr>
          </a:p>
        </p:txBody>
      </p:sp>
      <p:sp>
        <p:nvSpPr>
          <p:cNvPr id="3" name="Marcador de fecha 2"/>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4" name="Marcador de pie de página 3"/>
          <p:cNvSpPr>
            <a:spLocks noGrp="1"/>
          </p:cNvSpPr>
          <p:nvPr>
            <p:ph type="ftr" sz="quarter" idx="11"/>
          </p:nvPr>
        </p:nvSpPr>
        <p:spPr/>
        <p:txBody>
          <a:bodyPr/>
          <a:lstStyle/>
          <a:p>
            <a:pPr>
              <a:defRPr/>
            </a:pPr>
            <a:r>
              <a:rPr lang="es-ES" dirty="0"/>
              <a:t>Igor G. Irastorza / CAPA - Zaragoza</a:t>
            </a:r>
          </a:p>
        </p:txBody>
      </p:sp>
      <p:sp>
        <p:nvSpPr>
          <p:cNvPr id="5" name="Marcador de número de diapositiva 4"/>
          <p:cNvSpPr>
            <a:spLocks noGrp="1"/>
          </p:cNvSpPr>
          <p:nvPr>
            <p:ph type="sldNum" sz="quarter" idx="12"/>
          </p:nvPr>
        </p:nvSpPr>
        <p:spPr/>
        <p:txBody>
          <a:bodyPr/>
          <a:lstStyle/>
          <a:p>
            <a:pPr>
              <a:defRPr/>
            </a:pPr>
            <a:fld id="{5B34CA36-8F8E-4B33-818A-5383808A46B8}" type="slidenum">
              <a:rPr lang="es-ES" smtClean="0"/>
              <a:pPr>
                <a:defRPr/>
              </a:pPr>
              <a:t>72</a:t>
            </a:fld>
            <a:endParaRPr lang="es-ES"/>
          </a:p>
        </p:txBody>
      </p:sp>
      <p:sp>
        <p:nvSpPr>
          <p:cNvPr id="9" name="Rectangle 8">
            <a:extLst>
              <a:ext uri="{FF2B5EF4-FFF2-40B4-BE49-F238E27FC236}">
                <a16:creationId xmlns:a16="http://schemas.microsoft.com/office/drawing/2014/main" id="{BAD95C8A-093F-6440-8846-D6BC77EBFF53}"/>
              </a:ext>
            </a:extLst>
          </p:cNvPr>
          <p:cNvSpPr/>
          <p:nvPr/>
        </p:nvSpPr>
        <p:spPr>
          <a:xfrm>
            <a:off x="9934173" y="6022449"/>
            <a:ext cx="1706443" cy="430887"/>
          </a:xfrm>
          <a:prstGeom prst="rect">
            <a:avLst/>
          </a:prstGeom>
        </p:spPr>
        <p:txBody>
          <a:bodyPr wrap="square">
            <a:spAutoFit/>
          </a:bodyPr>
          <a:lstStyle/>
          <a:p>
            <a:pPr algn="ctr"/>
            <a:r>
              <a:rPr lang="en-GB" sz="1100" b="0" dirty="0">
                <a:solidFill>
                  <a:srgbClr val="00B050"/>
                </a:solidFill>
                <a:latin typeface="Arial Rounded MT Bold" panose="020F0704030504030204" pitchFamily="34" charset="77"/>
              </a:rPr>
              <a:t>Table from </a:t>
            </a:r>
            <a:r>
              <a:rPr lang="en-GB" sz="1100" b="0" dirty="0" err="1">
                <a:solidFill>
                  <a:srgbClr val="00B050"/>
                </a:solidFill>
                <a:latin typeface="Arial Rounded MT Bold" panose="020F0704030504030204" pitchFamily="34" charset="77"/>
              </a:rPr>
              <a:t>Irastorza</a:t>
            </a:r>
            <a:r>
              <a:rPr lang="en-GB" sz="1100" b="0" dirty="0">
                <a:solidFill>
                  <a:srgbClr val="00B050"/>
                </a:solidFill>
                <a:latin typeface="Arial Rounded MT Bold" panose="020F0704030504030204" pitchFamily="34" charset="77"/>
              </a:rPr>
              <a:t> &amp; Redondo 2018 </a:t>
            </a:r>
            <a:endParaRPr lang="en-GB" sz="1100" b="0" dirty="0">
              <a:solidFill>
                <a:srgbClr val="00B050"/>
              </a:solidFill>
              <a:effectLst/>
              <a:latin typeface="Arial Rounded MT Bold" panose="020F0704030504030204" pitchFamily="34" charset="77"/>
            </a:endParaRPr>
          </a:p>
        </p:txBody>
      </p:sp>
      <p:cxnSp>
        <p:nvCxnSpPr>
          <p:cNvPr id="8" name="Conector recto de flecha 7">
            <a:extLst>
              <a:ext uri="{FF2B5EF4-FFF2-40B4-BE49-F238E27FC236}">
                <a16:creationId xmlns:a16="http://schemas.microsoft.com/office/drawing/2014/main" id="{CB396CCA-7D64-914D-83E5-591CA5F8E9D9}"/>
              </a:ext>
            </a:extLst>
          </p:cNvPr>
          <p:cNvCxnSpPr>
            <a:cxnSpLocks/>
          </p:cNvCxnSpPr>
          <p:nvPr/>
        </p:nvCxnSpPr>
        <p:spPr>
          <a:xfrm flipH="1" flipV="1">
            <a:off x="4846397" y="3726775"/>
            <a:ext cx="1425913" cy="4223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media.virbcdn.com/files/c7/43e49938af23ccea-wiggle-line.png"/>
          <p:cNvPicPr>
            <a:picLocks noChangeAspect="1" noChangeArrowheads="1"/>
          </p:cNvPicPr>
          <p:nvPr/>
        </p:nvPicPr>
        <p:blipFill>
          <a:blip r:embed="rId2" cstate="print"/>
          <a:srcRect r="42222" b="5459"/>
          <a:stretch>
            <a:fillRect/>
          </a:stretch>
        </p:blipFill>
        <p:spPr bwMode="auto">
          <a:xfrm rot="5400000" flipV="1">
            <a:off x="5339916" y="3546994"/>
            <a:ext cx="1872208" cy="216024"/>
          </a:xfrm>
          <a:prstGeom prst="rect">
            <a:avLst/>
          </a:prstGeom>
          <a:noFill/>
        </p:spPr>
      </p:pic>
      <p:sp>
        <p:nvSpPr>
          <p:cNvPr id="2" name="1 Título"/>
          <p:cNvSpPr>
            <a:spLocks noGrp="1"/>
          </p:cNvSpPr>
          <p:nvPr>
            <p:ph type="title"/>
          </p:nvPr>
        </p:nvSpPr>
        <p:spPr/>
        <p:txBody>
          <a:bodyPr/>
          <a:lstStyle/>
          <a:p>
            <a:r>
              <a:rPr lang="en-US" noProof="0" dirty="0">
                <a:latin typeface="Arial Rounded MT Bold" pitchFamily="34" charset="0"/>
              </a:rPr>
              <a:t>How to detect an axion?</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a:t>Igor G. Irastorza /</a:t>
            </a:r>
          </a:p>
          <a:p>
            <a:pPr>
              <a:defRPr/>
            </a:pPr>
            <a:r>
              <a:rPr lang="es-ES" b="0"/>
              <a:t>Universidad de Zaragoza</a:t>
            </a:r>
            <a:endParaRPr lang="es-ES" b="0" dirty="0"/>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73</a:t>
            </a:fld>
            <a:endParaRPr lang="es-ES" b="0"/>
          </a:p>
        </p:txBody>
      </p:sp>
      <p:pic>
        <p:nvPicPr>
          <p:cNvPr id="14338" name="Picture 2" descr="http://media.virbcdn.com/files/c7/43e49938af23ccea-wiggle-line.png"/>
          <p:cNvPicPr>
            <a:picLocks noChangeAspect="1" noChangeArrowheads="1"/>
          </p:cNvPicPr>
          <p:nvPr/>
        </p:nvPicPr>
        <p:blipFill>
          <a:blip r:embed="rId2" cstate="print"/>
          <a:srcRect/>
          <a:stretch>
            <a:fillRect/>
          </a:stretch>
        </p:blipFill>
        <p:spPr bwMode="auto">
          <a:xfrm flipV="1">
            <a:off x="6168008" y="2646894"/>
            <a:ext cx="3240360" cy="228498"/>
          </a:xfrm>
          <a:prstGeom prst="rect">
            <a:avLst/>
          </a:prstGeom>
          <a:noFill/>
        </p:spPr>
      </p:pic>
      <p:pic>
        <p:nvPicPr>
          <p:cNvPr id="14342" name="Picture 6" descr="http://b68389.medialib.glogster.com/media/5a8fc46935192dbd420f1942b07feceec7c9aba45298eed86850581a78812c9e/dotted-line.png"/>
          <p:cNvPicPr>
            <a:picLocks noChangeAspect="1" noChangeArrowheads="1"/>
          </p:cNvPicPr>
          <p:nvPr/>
        </p:nvPicPr>
        <p:blipFill>
          <a:blip r:embed="rId3" cstate="print"/>
          <a:srcRect/>
          <a:stretch>
            <a:fillRect/>
          </a:stretch>
        </p:blipFill>
        <p:spPr bwMode="auto">
          <a:xfrm>
            <a:off x="2783632" y="2286854"/>
            <a:ext cx="4248472" cy="1152128"/>
          </a:xfrm>
          <a:prstGeom prst="rect">
            <a:avLst/>
          </a:prstGeom>
          <a:noFill/>
        </p:spPr>
      </p:pic>
      <p:sp>
        <p:nvSpPr>
          <p:cNvPr id="12" name="11 Elipse"/>
          <p:cNvSpPr/>
          <p:nvPr/>
        </p:nvSpPr>
        <p:spPr>
          <a:xfrm>
            <a:off x="6096000" y="2574886"/>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4346" name="Picture 10" descr="https://encrypted-tbn1.gstatic.com/images?q=tbn:ANd9GcSxNNzTRIwe63MXoxuCE6xqkxOn2pBuE6UDZ6QZk8XmView1ubXHQ">
            <a:hlinkClick r:id="rId4"/>
          </p:cNvPr>
          <p:cNvPicPr>
            <a:picLocks noChangeAspect="1" noChangeArrowheads="1"/>
          </p:cNvPicPr>
          <p:nvPr/>
        </p:nvPicPr>
        <p:blipFill>
          <a:blip r:embed="rId5" cstate="print"/>
          <a:srcRect/>
          <a:stretch>
            <a:fillRect/>
          </a:stretch>
        </p:blipFill>
        <p:spPr bwMode="auto">
          <a:xfrm>
            <a:off x="5591944" y="3748668"/>
            <a:ext cx="1346498" cy="1346498"/>
          </a:xfrm>
          <a:prstGeom prst="rect">
            <a:avLst/>
          </a:prstGeom>
          <a:noFill/>
        </p:spPr>
      </p:pic>
      <p:sp>
        <p:nvSpPr>
          <p:cNvPr id="16" name="15 Rectángulo"/>
          <p:cNvSpPr/>
          <p:nvPr/>
        </p:nvSpPr>
        <p:spPr>
          <a:xfrm>
            <a:off x="4655840" y="2070831"/>
            <a:ext cx="415498" cy="646331"/>
          </a:xfrm>
          <a:prstGeom prst="rect">
            <a:avLst/>
          </a:prstGeom>
        </p:spPr>
        <p:txBody>
          <a:bodyPr wrap="none">
            <a:spAutoFit/>
          </a:bodyPr>
          <a:lstStyle/>
          <a:p>
            <a:r>
              <a:rPr lang="es-ES" sz="3600" b="0" i="1" dirty="0">
                <a:latin typeface="Times New Roman" pitchFamily="18" charset="0"/>
                <a:cs typeface="Times New Roman" pitchFamily="18" charset="0"/>
              </a:rPr>
              <a:t>a</a:t>
            </a:r>
            <a:endParaRPr lang="es-ES" b="0" i="1" dirty="0">
              <a:latin typeface="Times New Roman" pitchFamily="18" charset="0"/>
              <a:cs typeface="Times New Roman" pitchFamily="18" charset="0"/>
            </a:endParaRPr>
          </a:p>
        </p:txBody>
      </p:sp>
      <p:sp>
        <p:nvSpPr>
          <p:cNvPr id="17" name="16 Rectángulo"/>
          <p:cNvSpPr/>
          <p:nvPr/>
        </p:nvSpPr>
        <p:spPr>
          <a:xfrm>
            <a:off x="7968208" y="2070831"/>
            <a:ext cx="373820" cy="646331"/>
          </a:xfrm>
          <a:prstGeom prst="rect">
            <a:avLst/>
          </a:prstGeom>
        </p:spPr>
        <p:txBody>
          <a:bodyPr wrap="none">
            <a:spAutoFit/>
          </a:bodyPr>
          <a:lstStyle/>
          <a:p>
            <a:r>
              <a:rPr lang="es-ES" sz="3600" b="0" dirty="0">
                <a:latin typeface="Symbol" pitchFamily="18" charset="2"/>
                <a:cs typeface="Times New Roman" pitchFamily="18" charset="0"/>
              </a:rPr>
              <a:t>g</a:t>
            </a:r>
            <a:endParaRPr lang="es-ES" b="0" dirty="0">
              <a:latin typeface="Symbol" pitchFamily="18" charset="2"/>
              <a:cs typeface="Times New Roman" pitchFamily="18" charset="0"/>
            </a:endParaRPr>
          </a:p>
        </p:txBody>
      </p:sp>
      <p:sp>
        <p:nvSpPr>
          <p:cNvPr id="14348" name="AutoShape 12" descr="data:image/png;base64,iVBORw0KGgoAAAANSUhEUgAAAMwAAADMCAMAAAAI/LzAAAAAllBMVEX///8oLSolKichJyMfJSEhJiMdIyAkKiYZIBwmLCgXHhr6+vr8/PweIyAtMi8pLisPGBNeYV/n6Of09PS/wL8yNzRkZ2Xp6umZm5rd3t2usK9RVVM7QD3V1tXP0M82OzhvcnCAgoGLjYy1trWipKOUlpVDR0VWWVd0dnU/Q0ELFA8ABwDExcRITEqpq6rZ2dkACwB8f37NVUi1AAATqUlEQVR4nO1daXuiOhSuCSCLVQRlcUEEXIta//+fu9g7mnNCgKC2dZ5n3g/zYYqak+TsC29v//AP//AP/3AXotXqGP72Ip6EUV9TBjsv/+11PAG9TCOdTqf7/nnI3d9ezIOwgsGFlguovv3LT2dJrrQU0GYr/7cXdD96Zx3Q0ukQZRP99pruhRObHQ6qnfydhxN6Ok9LAXsY9X57Ze0RTkW0dDrKbPXXibX5QRPSUnAOnTq/vbp2yHfvFbRcDoeMrN9eYAukO7WaluJwBn+RkB71KVy6qmuqwV01728x19IxpEXte8lyOCYq0jnabvTby5RB76h2war1+OsM3Ik3RiKBan+DVAsoPALzfF2yNdoig4Do25eXahlcMTETsP1uOjYRod7899YpAWsFWaNLAiyD/aUBxZzy0ozjJjaghQ4mpSdGyDAgZvayGsddQtOSLlLBMyfMOftXtTwxLVV3yEU3saPFLykGnBjKXu1Q6bvkC/igsn5BMeB4JqIFqnj/hHRKOFTAo6qdv5pXgGnRhyfwNz/un0/o4TMUaqR/fC0x4CBXTEemV0En0Q+Ig7DYI/3VDy+3FuEGsoEew1t1+vobHWToMmXQUCCa98MLrsF8DWgxlBgue/5Hs2Br4OImQHPU9F5FqJ0O75CWJVw0cDntJTqbHFGjeKe3V8B8CoWTjmmZgjNTAvw5Bdk201cQ0dEM7DDRE/S3NaST0Ax9MkQOKdV+LKrmn/JJNolOJSckH0BaDEQLHwogBFs44RCJ6PHoRxROlMWzvW3a9m7JRYzzMVhP4dxDjTGfKR0MusDucjiEUlCdiay5J8NZrqlC/lyjGTINERcbGjL55weelosGwl/tr6F+UvvfTY2fEA3phH52u2tpF/5FQSwRCWgp7BzMNm/uEAU/zO/1cOZTm+D1kP3mT7IlhZ4jHXO0iMKARDly3+/EiJrFN1LjZgvB/qqD80XypB0Quugu0DJPa2EYcB+UeBxbQur622Sa43WIaE1EmSWFSw/vGEVuJbZvGC1LgUnpHjA13xRSCxXRtf//IDQNZpIoQdcjnAppURNheAnzjTr4Duezl89qo6xwAZxQPR1En3w/VyzT8ZAtMPwGO60hYgxAeQXRW9HyU/qwcsudIeQwNX762WR9SEtX1UxdFTJQh6glEeSW75m2rlmiO0DUbJ9My2rPVm5Qsh4ug8SbicghC4EA8sfcsaqb2svjT+FZ2stnkmIFQIwR08v+N9CjZFHmbCURmVT5Gt00ZdggpLCdZvLq6BEEfaZCtMXxdkGsKN7DuPgXreOlyBcZLcAp6s3pshAKje4TlWdAbism9hA5GoV6KZkE2nol0B8pSweYBwkB5ejgLOnuWc4a4Bfaz/i/WsFa48kxzbSsQvKrCFFjqfSFA89G7T9FeYIikUIECWOsyzHPOsSM89LpjP6PDUgnL+ZTQI22eYaADvqMloO44MXKY/6udbTxsrSX0UYzOra82phD1aYtH09HAX7R1pUX10oVs8w6AX84vve5b6MCQ6QQylZpO/QCtuXKoW5r3FWZdexxypOTH1vt7xxEFMi+xK+tYGWAX5pUw3zZ4Q3R7sejwUnouxL9IQEN+OW9iZZLntIr3bXdo0JoNADqevFA/ClgqkGTUQ1v7oTgu2b0y+mylkg/2Deqm7v3JpPlFwAr2SmInMcNkSM4G/3OuG1vMpbnF4D5kjLWEVqdbRcCDUPzfFe+Y7S4sZ4EvwC4+ca+Xk9z+4RAnrsEgsW8R6SEzGiX4xf468exRgnpUl32dtbDAkEOPgwqA39xo0Wpc6Mq4CbT2eLgPSuIZ4GACJ21rbt1z7eTVapzq3Vw8lE5En03wg27ae9tgwJMgtDdSxQgRwemPPV2bnR486TI4Aei1zKAyrOVELA8lt9Kmh//GWRACNAWOzzaXz+mPkccPQVLRo16kLZrejcXj5CXYJj/4ceMGsWTlbDHm0Wmr16pWiLcACEgGX1yvWsErit/mlWwXMcJw/B0Kv4JHd99aHMiEOH5kGOb/PYR5bHgmxOlk2S7mY77Y2VvjPuL6XC7mqR5eDdFE5sJgZlUvOYmNoxH0nDz43K4I6auqMS4JAiKfwhRNd3szjbb1ei+6ERvyaiRCkH7nnIj/t6AiH889IlSGYtW6GAxbOc//4EDKqCUrPmEw92V/8nhjp8rKMk93aZiQq5nbhDVNuNRe+ck2t2+2FCbRW1oXOvB1c09pEw8u6byH+LdPmStA5UZk2gSSvB0k+b3nMxk2JEk5YLCR0hakmOBahaz0TwJu9eTac8zc48K0kp1ICoRJwOr18dKVMm46aI5BxYlbxeocoNuVZtMHTnmbNJq0wL2I42GgMtsINoqGBJuSzFaSXL0uI3L5ABDgBwbJFrK4gdUQvpdkYtTytdfLWBU/lWftYlIHRkxdNdwNNb2xmJEOpHQy6g4f1toFYV0Bv3xeDwYGFTjm2f+PKVs5a+aD7JqjTIgYnFMPZb7fiv4FF0xVddmw20STCajKCqMm2OwjDcLXadlgvQW0coM7Nu+aRPOzNa2pW6zuxLIY6LrmySNHBzossJ8kkxtPsheEC7vn/vQ62w6Gl+57Zw6lOAaNyH82gjd95O5L47YuU50Hux5I4HOpOPiICBAGjXn0bxRQ5rjq72Ej5cb2njYUMfXSzd9HMgtjlJWFZyZrCGN1rDP7Dl12igDsk/uWJSxVE/56DzGORAi6aS8bYHg1BqjGymTAUpTwgrGTb6WJMpnClFKH5Kx1E2z1rB9vZEYl/VYkEX90ZwO2IJR9hN5+8RNF6h/m+5kBE7CeLpDBs2XAIjn+mJ230O6knRbBdmLz58JqgBu2Lq3S/MXKEgjpoS69WfsJD/rdmtlg6UU+xS09rmOqOKxORMUgGYoQ5OI6zkeLI8YVrNAjm4JUe9xtCNUAWw38ABqMJTJp/se4gNSeZS9Dapzk+PfElC3DenXfskEVlbqEuEzl+ver04lBqgCsSoyZbmuk6dBcBxFvis85S1QObROGUyg6JSp2vCH/CQCvUI8o3pFOhPylnUaJZv+x942TdPe7w/L0alMT2/ZhXHxSmWAqlrVZmHx5m8V3g7sij9mJeCyEyq6Hv5kebBhzWBXsw/LtLRad8m2hfSrXOkcNn3LKCV3K7DlxSkRpw/2yRbYIr3JYVA2KYnW90qH6AIRrw3FS4tgyStRmw0t1ytNIbngQ6SagHXd0c4luVJoRFtg7F8Wothb/qxdUPXzKdzzHHazGGqzIedubcGPX2RAWQb64FEB19a70eaaXzDQ00JlkKNuAltYPYlpWVb4voagMzmBmpg/896oYqDJbXs6/DeydJKIHeaok8jcNioYK0FOhqEx256Wyl39NSvPJDN+n3DpsAiEL0XxWYZcKxXWh8hOMJsDzdZ2j35OWx6ZKLR58ZxB7ucYurf8rA5f3KjZcwVp+c2GImPuC6M1snkkaEkwLYV+teLb/pIxFpjuFsSwOX/UTcScx2OPe+jemKjndM0cdUZo9UXRX7QEmF/fL4UZEVsxF9yIgFPBNe3Ass5a8Lacc5OkZA15AndG0EVzSPeI+0mU3ZdxsmVsvEfWSspEOM9PqMOpnhrOf2FulA10gbPB3VvNPk+2R7ec/jG0XMY1CnRsXOa6Glyz1bxFZJO7Mc7NVgBe1AnJxa7YasK7aSNaWEw6Yz4ndDUcll/kttc9tAmem4htrFuogujX/8M9gmTQbMSMxrgM3r59xL/1fxBY3ZQzFqcekvlBq+g5UZC2Hd149CogfXTHOvtmzzJfIFqIDfZrYpArMWDRQLtS5E7N1/KX7AJs9oXT66f11Z+9RDNDbE7+iWhR0c0wCCzm711lsAZ/lrGS0YG3zEqEtl01cESidzMr6BfThJgW0lzbPOckKWc0zv8cwif4VfeD/UIfqr5o3O5g+AT98ZbqunRycAPrtObElDPFkWJlyunXL/Fs2DH4r5zpV3UK/r/X9mAutxeqjVsGlsxynl/sZoMM5jwvoGNevzqGRlUT+dsBWzPqLLf6bQ+m+AJopLKepkHqYpdX9yQiPwn6CNmVPfl0OPXwmI6YHaYNZeUEW0RS0JClFd/KELb4jlGpThUYVKtweiwuMfEGukE+oWz1Kls5q4FTWkxMcjPQ5EqaMySWpUr//AP7IRtsWK81+399AzzbTOwGyZbwwmKh4lMyNeJzFvAkC0BMVJO4rIYG5VkqlCDKTLaaA3XevUuIjMJgYMRMwQ3MZBtTEcgOfHUk8h5qY2kYAdwMMpZILk76t+dV6K8v72CZAnugCk8CYlqUMb65yMjUJWpTgZepeoCY+I6qhgIf4A6FZWK6tE0RH9J0RG8OegYshKTEjBjXu+uadfbAtigTQ7qtysSdGRQBEkXQK1DyAYjxhy1LZ/7ABqZwiZi29fK9DA2EMRp3AhADr5kzvO9kTKDbeAHQfvSEg1ITzV2hwGiAAsC/lxhg2I+waCZ2+5TPxIAygDaFPgExUDS73n3XDJ7MEaev9Htao7bIb+DDVjxARQZSmtv7pJkNVrxCTnK5/VgGKKLf0Yb1F20FeAyaM8l91wxeJRCOKxy3O4dRThDjNTRCwGjmJ1ASx/sqzmAQC7IdH/KUBiia61xqmmvl4XEg3taTeJZLEz7Y4YagEFEmlVyBECdbq+d1vCHbDJflr/lZBzIgA9E3k8Ej7bcjxDY0qTniCGhZCt3mpD6PIYYKoovBLQfZfazNHAXOa9vuHBBPMvrgR8M7PE0omV0WBXx0hhaa99LVasxueCVhk411j6ups4jG6bZL5NFZpw6a56ceqtkGVHx1VMinubAGsxawoJe5ZnTz6GzQfAcZWK2+tRnQ0yg867f3AkDNnMsCJdr5QVqKRSKLs7rNOvwAj6G4/Gjc8mhg3J1lAToy5UpNOCPXRqm0WA0g+XQUAK7K8VYBahMgDBvLYiVgoYQb6VYJAcg0BA39dRatdA0sznNZCQ29r9+FAx5EqFTV2uRQBuMrIY6vVAHG9QNQg/zYwIwrcKpGqRACzg7cMxRufuslLZSNOmPf7wOBrz9pqtkEVSlXVDSh4kJkw0PN1wgKC80Ddie0+4YYCBBAA5poYrGCQofIqblUw0lSg9Q8TFN1nzZpqodmrXfF9alujBQsNgqd2pYNhnfgr/TO0Bd/3uw8H5U20YNQpE06QKHwOfDwICEFjA9YugDLPdXmbJ88HDREXROXNSKXQeP20j9XdDaCTeqjxAybo1QY4k8dAzhHk+J0Yfx5hIQW32zvZv16m1OfQr5woRn04CCjEvIOetWKsDEYGdkdnRcUow3f8ACg2md43L0MTf559vz5VIfUmKJLHOG3rpSKxJyVqQvJIXS/xm8HzGFiR1wI+Bg10PEkioCaHq5fUMuxR3e7I1xjSfFVynjIPRnBndPqfNx7kcGldkVTl/As0sIBKgvxMIsXl5GbXxQRoujmwlvxj51Qhe/hO4a1Y7OEimK+EU4uK6Jn/ChNhou+/fFJx9M4SaOSpDohv3XwzDmTDO4ZUdMX+LHBBySmQ8dCx91yfd9xHN8XFpzjphUzfjIVV8DSac6OuiLhhrCbLbt7LyVF+P1AT1m5CD4sXS78gTI17paLldvt3k9gpcisVaW6ge4ErtnWBK8ewMZCAf3QYga+n/SxeP/WmT3+VAcm2PuibAA6ax17/bQv3Q4bTVEFJJHoPXwIPhK/qmD6mrXhzoZoH5kM5zjnPe7Tke5tvBshsloUgS7x45IVZk4bX88cZmscy+32n2krV8DBBdIias4lg58q06yOHCfjLTcy/uY79j/CnQa4QqRveqt9qR+Dkl1cxc55vCOcFKQ/Na/LQSlx4c/mU94Gu0Sr95p3DKGmLNSnk8bGvmywPT59SBbcKzsWAjstXKqC7OxlJMvBS47pKM/z0ShdbTfULpNNuucffBeQs0MF7KK8qZvuxNXZXVW3bWUwGBimrSui9iBtcNdInfupQe0rXSoSPNxLQzAMoyoGTc3vGP1fTw1+1Y0utMGc5a58h+qhqrxz8xPAfGNUNK9GybrNkBOqb45PDV7IwjngYlZxlZ0VHg/76tsGQdT9NP2tl4A5+GUlelV/kRvFVK0aonU9WaLQzvA3X9nso1fddMxh9Zzw0XI4U/QKBiLv+uAQ/879YnBw56O+qfE+/Py4itdKOU77rs/iIJ3//rhB10PUVM2j/4OeH86XvETW4/npRV5o6m4Rc1ORMQCBXjtx4RVdZvjLT8FdYX/KrJ3NcOTkNCHnF6LlMpIeL9BeVl4ai6fF6LaOd3wzepmJUrB61Vtwyy2O9qvR8sZFbgvGEb/Ay0pKI39eZiwvxAi/wEm1BVavyzUX31uj+P2I8FsLib4s9XGf+ZreV3tTLkOE83wGxS/Z4Y2F4on95KXkGIITa0gdqmgcos+/c+6eqfE/CDfBmSTDjm+H48w4WtSXfsX8G/cqhQu0dfA/5+D30Hb+b+17cfRSbkBZV9sEPh4V/wUqN43vlzHnX5Op0sHhwA/VE+ZCXhDOsBQBK80HpC/x2mIZ+InR4CLrm9d4obQMrJTWFi+Yd7yK4xfhTKtHTRPJN7S9DtyEfykjY6AXNJMbYI124pKsffupei+AcLMvX7Wu4O2/fwV6x/JL27432/qtCJcDdNfoq5tjtbBGHjA91aa+tVeHm88+/3+BM9G/szrhp5CfD32q035VkOMvg58GSdCiSOMf/uEf/uEfAP4DFnBXMwMNyhIAAAAASUVORK5CYII=">
            <a:hlinkClick r:id="rId6"/>
          </p:cNvPr>
          <p:cNvSpPr>
            <a:spLocks noChangeAspect="1" noChangeArrowheads="1"/>
          </p:cNvSpPr>
          <p:nvPr/>
        </p:nvSpPr>
        <p:spPr bwMode="auto">
          <a:xfrm>
            <a:off x="1562100" y="-1165225"/>
            <a:ext cx="2438400" cy="24384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24" name="23 Grupo"/>
          <p:cNvGrpSpPr/>
          <p:nvPr/>
        </p:nvGrpSpPr>
        <p:grpSpPr>
          <a:xfrm>
            <a:off x="8760296" y="1988840"/>
            <a:ext cx="1547664" cy="1882190"/>
            <a:chOff x="7236296" y="2410906"/>
            <a:chExt cx="1547664" cy="1882190"/>
          </a:xfrm>
        </p:grpSpPr>
        <p:pic>
          <p:nvPicPr>
            <p:cNvPr id="14350" name="Picture 14" descr="Camera icon">
              <a:hlinkClick r:id="rId7"/>
            </p:cNvPr>
            <p:cNvPicPr>
              <a:picLocks noChangeAspect="1" noChangeArrowheads="1"/>
            </p:cNvPicPr>
            <p:nvPr/>
          </p:nvPicPr>
          <p:blipFill>
            <a:blip r:embed="rId8" cstate="print"/>
            <a:srcRect/>
            <a:stretch>
              <a:fillRect/>
            </a:stretch>
          </p:blipFill>
          <p:spPr bwMode="auto">
            <a:xfrm rot="5075305">
              <a:off x="7370330" y="2410906"/>
              <a:ext cx="1380605" cy="1380605"/>
            </a:xfrm>
            <a:prstGeom prst="rect">
              <a:avLst/>
            </a:prstGeom>
            <a:noFill/>
          </p:spPr>
        </p:pic>
        <p:sp>
          <p:nvSpPr>
            <p:cNvPr id="21" name="20 Rectángulo"/>
            <p:cNvSpPr/>
            <p:nvPr/>
          </p:nvSpPr>
          <p:spPr>
            <a:xfrm>
              <a:off x="7236296" y="3646765"/>
              <a:ext cx="1547664" cy="646331"/>
            </a:xfrm>
            <a:prstGeom prst="rect">
              <a:avLst/>
            </a:prstGeom>
          </p:spPr>
          <p:txBody>
            <a:bodyPr wrap="square">
              <a:spAutoFit/>
            </a:bodyPr>
            <a:lstStyle/>
            <a:p>
              <a:pPr algn="ctr"/>
              <a:r>
                <a:rPr lang="es-ES" b="0" dirty="0" err="1">
                  <a:latin typeface="Arial Rounded MT Bold" pitchFamily="34" charset="0"/>
                </a:rPr>
                <a:t>Photon</a:t>
              </a:r>
              <a:r>
                <a:rPr lang="es-ES" b="0" dirty="0">
                  <a:latin typeface="Arial Rounded MT Bold" pitchFamily="34" charset="0"/>
                </a:rPr>
                <a:t> detector</a:t>
              </a:r>
              <a:endParaRPr lang="es-ES" dirty="0"/>
            </a:p>
          </p:txBody>
        </p:sp>
      </p:grpSp>
      <p:sp>
        <p:nvSpPr>
          <p:cNvPr id="22" name="21 Elipse"/>
          <p:cNvSpPr/>
          <p:nvPr/>
        </p:nvSpPr>
        <p:spPr>
          <a:xfrm>
            <a:off x="2351584" y="2070830"/>
            <a:ext cx="1512168"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b="0" dirty="0">
                <a:latin typeface="Arial Rounded MT Bold" pitchFamily="34" charset="0"/>
              </a:rPr>
              <a:t>Axion </a:t>
            </a:r>
          </a:p>
          <a:p>
            <a:pPr algn="ctr"/>
            <a:r>
              <a:rPr lang="es-ES" b="0" dirty="0" err="1">
                <a:latin typeface="Arial Rounded MT Bold" pitchFamily="34" charset="0"/>
              </a:rPr>
              <a:t>source</a:t>
            </a:r>
            <a:endParaRPr lang="es-ES" b="0" dirty="0">
              <a:latin typeface="Arial Rounded MT Bold" pitchFamily="34" charset="0"/>
            </a:endParaRPr>
          </a:p>
        </p:txBody>
      </p:sp>
      <p:pic>
        <p:nvPicPr>
          <p:cNvPr id="18" name="Picture 4"/>
          <p:cNvPicPr>
            <a:picLocks noChangeAspect="1" noChangeArrowheads="1"/>
          </p:cNvPicPr>
          <p:nvPr/>
        </p:nvPicPr>
        <p:blipFill>
          <a:blip r:embed="rId9" cstate="print"/>
          <a:srcRect l="23438" t="14583" r="13281" b="20833"/>
          <a:stretch>
            <a:fillRect/>
          </a:stretch>
        </p:blipFill>
        <p:spPr bwMode="auto">
          <a:xfrm>
            <a:off x="1266056" y="4545104"/>
            <a:ext cx="1431698" cy="1188152"/>
          </a:xfrm>
          <a:prstGeom prst="rect">
            <a:avLst/>
          </a:prstGeom>
          <a:noFill/>
          <a:ln w="19050">
            <a:noFill/>
            <a:miter lim="800000"/>
            <a:headEnd/>
            <a:tailEnd/>
          </a:ln>
        </p:spPr>
      </p:pic>
      <p:pic>
        <p:nvPicPr>
          <p:cNvPr id="19" name="Picture 4"/>
          <p:cNvPicPr>
            <a:picLocks noChangeAspect="1" noChangeArrowheads="1"/>
          </p:cNvPicPr>
          <p:nvPr/>
        </p:nvPicPr>
        <p:blipFill>
          <a:blip r:embed="rId10" cstate="print"/>
          <a:srcRect l="21094" t="18750" r="21875" b="21875"/>
          <a:stretch>
            <a:fillRect/>
          </a:stretch>
        </p:blipFill>
        <p:spPr bwMode="auto">
          <a:xfrm>
            <a:off x="3252297" y="4437112"/>
            <a:ext cx="1547559" cy="1309662"/>
          </a:xfrm>
          <a:prstGeom prst="rect">
            <a:avLst/>
          </a:prstGeom>
          <a:noFill/>
          <a:ln w="28575">
            <a:noFill/>
            <a:miter lim="800000"/>
            <a:headEnd/>
            <a:tailEnd/>
          </a:ln>
        </p:spPr>
      </p:pic>
      <p:cxnSp>
        <p:nvCxnSpPr>
          <p:cNvPr id="7" name="Conector recto de flecha 6"/>
          <p:cNvCxnSpPr>
            <a:stCxn id="18" idx="3"/>
          </p:cNvCxnSpPr>
          <p:nvPr/>
        </p:nvCxnSpPr>
        <p:spPr>
          <a:xfrm flipV="1">
            <a:off x="2697754" y="4941168"/>
            <a:ext cx="1165998" cy="198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ángulo 7"/>
          <p:cNvSpPr/>
          <p:nvPr/>
        </p:nvSpPr>
        <p:spPr>
          <a:xfrm>
            <a:off x="983432" y="4293096"/>
            <a:ext cx="4087906" cy="15841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103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wipe(down)">
                                      <p:cBhvr>
                                        <p:cTn id="7" dur="500"/>
                                        <p:tgtEl>
                                          <p:spTgt spid="143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4000" noProof="0" dirty="0">
                <a:latin typeface="Arial Rounded MT Bold" pitchFamily="34" charset="0"/>
              </a:rPr>
              <a:t>Detection of axions</a:t>
            </a:r>
          </a:p>
        </p:txBody>
      </p:sp>
      <p:sp>
        <p:nvSpPr>
          <p:cNvPr id="11" name="3 Marcador de fecha"/>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12" name="4 Marcador de pie de página"/>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latin typeface="Arial Rounded MT Bold" panose="020F0704030504030204" pitchFamily="34" charset="0"/>
              </a:rPr>
              <a:pPr>
                <a:defRPr/>
              </a:pPr>
              <a:t>74</a:t>
            </a:fld>
            <a:endParaRPr lang="es-ES" b="0" dirty="0">
              <a:latin typeface="Arial Rounded MT Bold" panose="020F0704030504030204" pitchFamily="34" charset="0"/>
            </a:endParaRPr>
          </a:p>
        </p:txBody>
      </p:sp>
      <p:sp>
        <p:nvSpPr>
          <p:cNvPr id="4" name="Content Placeholder 3">
            <a:extLst>
              <a:ext uri="{FF2B5EF4-FFF2-40B4-BE49-F238E27FC236}">
                <a16:creationId xmlns:a16="http://schemas.microsoft.com/office/drawing/2014/main" id="{7001E8E5-E7E3-C749-A2FF-C72B9876FF98}"/>
              </a:ext>
            </a:extLst>
          </p:cNvPr>
          <p:cNvSpPr>
            <a:spLocks noGrp="1"/>
          </p:cNvSpPr>
          <p:nvPr>
            <p:ph idx="1"/>
          </p:nvPr>
        </p:nvSpPr>
        <p:spPr/>
        <p:txBody>
          <a:bodyPr/>
          <a:lstStyle/>
          <a:p>
            <a:endParaRPr lang="en-ES"/>
          </a:p>
        </p:txBody>
      </p:sp>
      <p:graphicFrame>
        <p:nvGraphicFramePr>
          <p:cNvPr id="13" name="7 Marcador de contenido">
            <a:extLst>
              <a:ext uri="{FF2B5EF4-FFF2-40B4-BE49-F238E27FC236}">
                <a16:creationId xmlns:a16="http://schemas.microsoft.com/office/drawing/2014/main" id="{562CBC81-0B8F-B244-B8A7-4C5AD7E6EB83}"/>
              </a:ext>
            </a:extLst>
          </p:cNvPr>
          <p:cNvGraphicFramePr>
            <a:graphicFrameLocks/>
          </p:cNvGraphicFramePr>
          <p:nvPr>
            <p:extLst>
              <p:ext uri="{D42A27DB-BD31-4B8C-83A1-F6EECF244321}">
                <p14:modId xmlns:p14="http://schemas.microsoft.com/office/powerpoint/2010/main" val="1095279313"/>
              </p:ext>
            </p:extLst>
          </p:nvPr>
        </p:nvGraphicFramePr>
        <p:xfrm>
          <a:off x="1905744" y="1412776"/>
          <a:ext cx="9878888" cy="4776192"/>
        </p:xfrm>
        <a:graphic>
          <a:graphicData uri="http://schemas.openxmlformats.org/drawingml/2006/table">
            <a:tbl>
              <a:tblPr firstRow="1" bandRow="1">
                <a:tableStyleId>{93296810-A885-4BE3-A3E7-6D5BEEA58F35}</a:tableStyleId>
              </a:tblPr>
              <a:tblGrid>
                <a:gridCol w="3027955">
                  <a:extLst>
                    <a:ext uri="{9D8B030D-6E8A-4147-A177-3AD203B41FA5}">
                      <a16:colId xmlns:a16="http://schemas.microsoft.com/office/drawing/2014/main" val="20000"/>
                    </a:ext>
                  </a:extLst>
                </a:gridCol>
                <a:gridCol w="2868236">
                  <a:extLst>
                    <a:ext uri="{9D8B030D-6E8A-4147-A177-3AD203B41FA5}">
                      <a16:colId xmlns:a16="http://schemas.microsoft.com/office/drawing/2014/main" val="20001"/>
                    </a:ext>
                  </a:extLst>
                </a:gridCol>
                <a:gridCol w="1584768">
                  <a:extLst>
                    <a:ext uri="{9D8B030D-6E8A-4147-A177-3AD203B41FA5}">
                      <a16:colId xmlns:a16="http://schemas.microsoft.com/office/drawing/2014/main" val="20002"/>
                    </a:ext>
                  </a:extLst>
                </a:gridCol>
                <a:gridCol w="2397929">
                  <a:extLst>
                    <a:ext uri="{9D8B030D-6E8A-4147-A177-3AD203B41FA5}">
                      <a16:colId xmlns:a16="http://schemas.microsoft.com/office/drawing/2014/main" val="20003"/>
                    </a:ext>
                  </a:extLst>
                </a:gridCol>
              </a:tblGrid>
              <a:tr h="1036712">
                <a:tc>
                  <a:txBody>
                    <a:bodyPr/>
                    <a:lstStyle/>
                    <a:p>
                      <a:pPr algn="ctr"/>
                      <a:r>
                        <a:rPr lang="es-ES" sz="2800" err="1">
                          <a:latin typeface="Arial Rounded MT Bold" pitchFamily="34" charset="0"/>
                        </a:rPr>
                        <a:t>Source</a:t>
                      </a:r>
                      <a:endParaRPr lang="es-ES" sz="2000">
                        <a:latin typeface="Arial Rounded MT Bold" pitchFamily="34" charset="0"/>
                      </a:endParaRPr>
                    </a:p>
                  </a:txBody>
                  <a:tcPr anchor="ctr"/>
                </a:tc>
                <a:tc>
                  <a:txBody>
                    <a:bodyPr/>
                    <a:lstStyle/>
                    <a:p>
                      <a:pPr algn="ctr"/>
                      <a:r>
                        <a:rPr lang="es-ES" sz="2800" err="1">
                          <a:latin typeface="Arial Rounded MT Bold" pitchFamily="34" charset="0"/>
                        </a:rPr>
                        <a:t>Experiments</a:t>
                      </a:r>
                      <a:endParaRPr lang="es-ES" sz="2400">
                        <a:latin typeface="Arial Rounded MT Bold" pitchFamily="34" charset="0"/>
                      </a:endParaRPr>
                    </a:p>
                  </a:txBody>
                  <a:tcPr anchor="ctr"/>
                </a:tc>
                <a:tc>
                  <a:txBody>
                    <a:bodyPr/>
                    <a:lstStyle/>
                    <a:p>
                      <a:pPr algn="ctr"/>
                      <a:r>
                        <a:rPr lang="es-ES" sz="1600" err="1">
                          <a:latin typeface="Arial Rounded MT Bold" panose="020F0704030504030204" pitchFamily="34" charset="0"/>
                        </a:rPr>
                        <a:t>Model</a:t>
                      </a:r>
                      <a:r>
                        <a:rPr lang="es-ES" sz="1600">
                          <a:latin typeface="Arial Rounded MT Bold" panose="020F0704030504030204" pitchFamily="34" charset="0"/>
                        </a:rPr>
                        <a:t>  &amp; </a:t>
                      </a:r>
                      <a:r>
                        <a:rPr lang="es-ES" sz="1600" err="1">
                          <a:latin typeface="Arial Rounded MT Bold" panose="020F0704030504030204" pitchFamily="34" charset="0"/>
                        </a:rPr>
                        <a:t>Cosmology</a:t>
                      </a:r>
                      <a:r>
                        <a:rPr lang="es-ES" sz="1600">
                          <a:latin typeface="Arial Rounded MT Bold" panose="020F0704030504030204" pitchFamily="34" charset="0"/>
                        </a:rPr>
                        <a:t> </a:t>
                      </a:r>
                      <a:r>
                        <a:rPr lang="es-ES" sz="1600" err="1">
                          <a:latin typeface="Arial Rounded MT Bold" panose="020F0704030504030204" pitchFamily="34" charset="0"/>
                        </a:rPr>
                        <a:t>dependency</a:t>
                      </a:r>
                      <a:endParaRPr lang="es-ES" sz="1600">
                        <a:latin typeface="Arial Rounded MT Bold" panose="020F0704030504030204" pitchFamily="34" charset="0"/>
                      </a:endParaRPr>
                    </a:p>
                  </a:txBody>
                  <a:tcPr anchor="ctr"/>
                </a:tc>
                <a:tc>
                  <a:txBody>
                    <a:bodyPr/>
                    <a:lstStyle/>
                    <a:p>
                      <a:pPr algn="ctr"/>
                      <a:r>
                        <a:rPr lang="es-ES" sz="2000" b="0" err="1">
                          <a:latin typeface="Arial Rounded MT Bold" pitchFamily="34" charset="0"/>
                        </a:rPr>
                        <a:t>Technology</a:t>
                      </a:r>
                      <a:endParaRPr lang="es-ES" sz="2400" b="0">
                        <a:latin typeface="Arial Rounded MT Bold" pitchFamily="34" charset="0"/>
                      </a:endParaRPr>
                    </a:p>
                  </a:txBody>
                  <a:tcPr anchor="ctr"/>
                </a:tc>
                <a:extLst>
                  <a:ext uri="{0D108BD9-81ED-4DB2-BD59-A6C34878D82A}">
                    <a16:rowId xmlns:a16="http://schemas.microsoft.com/office/drawing/2014/main" val="10000"/>
                  </a:ext>
                </a:extLst>
              </a:tr>
              <a:tr h="1008112">
                <a:tc>
                  <a:txBody>
                    <a:bodyPr/>
                    <a:lstStyle/>
                    <a:p>
                      <a:r>
                        <a:rPr lang="es-ES" sz="2400" err="1">
                          <a:latin typeface="Arial Rounded MT Bold" pitchFamily="34" charset="0"/>
                        </a:rPr>
                        <a:t>Relic</a:t>
                      </a:r>
                      <a:r>
                        <a:rPr lang="es-ES" sz="2400" baseline="0">
                          <a:latin typeface="Arial Rounded MT Bold" pitchFamily="34" charset="0"/>
                        </a:rPr>
                        <a:t> </a:t>
                      </a:r>
                    </a:p>
                    <a:p>
                      <a:r>
                        <a:rPr lang="es-ES" sz="2400">
                          <a:latin typeface="Arial Rounded MT Bold" pitchFamily="34" charset="0"/>
                        </a:rPr>
                        <a:t>axions</a:t>
                      </a:r>
                    </a:p>
                  </a:txBody>
                  <a:tcPr anchor="ctr"/>
                </a:tc>
                <a:tc>
                  <a:txBody>
                    <a:bodyPr/>
                    <a:lstStyle/>
                    <a:p>
                      <a:pPr algn="ctr"/>
                      <a:r>
                        <a:rPr lang="es-ES" sz="1800" dirty="0">
                          <a:latin typeface="Arial Rounded MT Bold" pitchFamily="34" charset="0"/>
                        </a:rPr>
                        <a:t>ADMX, </a:t>
                      </a:r>
                    </a:p>
                    <a:p>
                      <a:pPr algn="ctr"/>
                      <a:r>
                        <a:rPr lang="es-ES" sz="1400" dirty="0">
                          <a:latin typeface="Arial Rounded MT Bold" pitchFamily="34" charset="0"/>
                        </a:rPr>
                        <a:t>HAYSTAC, </a:t>
                      </a:r>
                      <a:r>
                        <a:rPr lang="es-ES" sz="1400" baseline="0" dirty="0">
                          <a:latin typeface="Arial Rounded MT Bold" pitchFamily="34" charset="0"/>
                        </a:rPr>
                        <a:t>CAPP, </a:t>
                      </a:r>
                      <a:r>
                        <a:rPr lang="es-ES" sz="1400" dirty="0">
                          <a:latin typeface="Arial Rounded MT Bold" pitchFamily="34" charset="0"/>
                        </a:rPr>
                        <a:t>MADMAX, BRASS, ORGAN, RADES, </a:t>
                      </a:r>
                      <a:r>
                        <a:rPr lang="es-ES" sz="1400" baseline="0" dirty="0">
                          <a:latin typeface="Arial Rounded MT Bold" pitchFamily="34" charset="0"/>
                        </a:rPr>
                        <a:t>QUAX, </a:t>
                      </a:r>
                      <a:r>
                        <a:rPr lang="es-ES" sz="1400" dirty="0" err="1">
                          <a:latin typeface="Arial Rounded MT Bold" pitchFamily="34" charset="0"/>
                        </a:rPr>
                        <a:t>CASPEr</a:t>
                      </a:r>
                      <a:r>
                        <a:rPr lang="es-ES" sz="1400" dirty="0">
                          <a:latin typeface="Arial Rounded MT Bold" pitchFamily="34" charset="0"/>
                        </a:rPr>
                        <a:t>,</a:t>
                      </a:r>
                      <a:r>
                        <a:rPr lang="es-ES" sz="1400" baseline="0" dirty="0">
                          <a:latin typeface="Arial Rounded MT Bold" pitchFamily="34" charset="0"/>
                        </a:rPr>
                        <a:t> </a:t>
                      </a:r>
                    </a:p>
                    <a:p>
                      <a:pPr algn="ctr"/>
                      <a:r>
                        <a:rPr lang="es-ES" sz="1400" baseline="0" dirty="0">
                          <a:latin typeface="Arial Rounded MT Bold" pitchFamily="34" charset="0"/>
                        </a:rPr>
                        <a:t>SHAFT, ABRA, DM-Radio,  …</a:t>
                      </a:r>
                      <a:endParaRPr lang="es-ES" sz="1400" dirty="0">
                        <a:latin typeface="Arial Rounded MT Bold" pitchFamily="34" charset="0"/>
                      </a:endParaRPr>
                    </a:p>
                  </a:txBody>
                  <a:tcPr anchor="ctr"/>
                </a:tc>
                <a:tc>
                  <a:txBody>
                    <a:bodyPr/>
                    <a:lstStyle/>
                    <a:p>
                      <a:pPr algn="ctr"/>
                      <a:r>
                        <a:rPr lang="es-ES" sz="1800" err="1">
                          <a:latin typeface="Arial Rounded MT Bold" panose="020F0704030504030204" pitchFamily="34" charset="0"/>
                        </a:rPr>
                        <a:t>High</a:t>
                      </a:r>
                      <a:endParaRPr lang="es-ES" sz="1800">
                        <a:latin typeface="Arial Rounded MT Bold" panose="020F0704030504030204" pitchFamily="34" charset="0"/>
                      </a:endParaRPr>
                    </a:p>
                  </a:txBody>
                  <a:tcPr anchor="ctr"/>
                </a:tc>
                <a:tc>
                  <a:txBody>
                    <a:bodyPr/>
                    <a:lstStyle/>
                    <a:p>
                      <a:pPr algn="ctr"/>
                      <a:r>
                        <a:rPr lang="es-ES" sz="1600">
                          <a:latin typeface="Arial Rounded MT Bold" pitchFamily="34" charset="0"/>
                        </a:rPr>
                        <a:t>New ideas </a:t>
                      </a:r>
                      <a:r>
                        <a:rPr lang="es-ES" sz="1600" err="1">
                          <a:latin typeface="Arial Rounded MT Bold" pitchFamily="34" charset="0"/>
                        </a:rPr>
                        <a:t>emerging</a:t>
                      </a:r>
                      <a:r>
                        <a:rPr lang="es-ES" sz="1600">
                          <a:latin typeface="Arial Rounded MT Bold" pitchFamily="34" charset="0"/>
                        </a:rPr>
                        <a:t>,</a:t>
                      </a:r>
                    </a:p>
                    <a:p>
                      <a:pPr algn="ctr"/>
                      <a:r>
                        <a:rPr lang="es-ES" sz="1600">
                          <a:latin typeface="Arial Rounded MT Bold" pitchFamily="34" charset="0"/>
                        </a:rPr>
                        <a:t>Active R&amp;D </a:t>
                      </a:r>
                      <a:r>
                        <a:rPr lang="es-ES" sz="1600" err="1">
                          <a:latin typeface="Arial Rounded MT Bold" pitchFamily="34" charset="0"/>
                        </a:rPr>
                        <a:t>going</a:t>
                      </a:r>
                      <a:r>
                        <a:rPr lang="es-ES" sz="1600">
                          <a:latin typeface="Arial Rounded MT Bold" pitchFamily="34" charset="0"/>
                        </a:rPr>
                        <a:t> </a:t>
                      </a:r>
                      <a:r>
                        <a:rPr lang="es-ES" sz="1600" err="1">
                          <a:latin typeface="Arial Rounded MT Bold" pitchFamily="34" charset="0"/>
                        </a:rPr>
                        <a:t>on</a:t>
                      </a:r>
                      <a:r>
                        <a:rPr lang="es-ES" sz="1600">
                          <a:latin typeface="Arial Rounded MT Bold" pitchFamily="34" charset="0"/>
                        </a:rPr>
                        <a:t>,…</a:t>
                      </a:r>
                    </a:p>
                  </a:txBody>
                  <a:tcPr anchor="ctr"/>
                </a:tc>
                <a:extLst>
                  <a:ext uri="{0D108BD9-81ED-4DB2-BD59-A6C34878D82A}">
                    <a16:rowId xmlns:a16="http://schemas.microsoft.com/office/drawing/2014/main" val="10001"/>
                  </a:ext>
                </a:extLst>
              </a:tr>
              <a:tr h="936104">
                <a:tc>
                  <a:txBody>
                    <a:bodyPr/>
                    <a:lstStyle/>
                    <a:p>
                      <a:r>
                        <a:rPr lang="es-ES" sz="2400" err="1">
                          <a:latin typeface="Arial Rounded MT Bold" pitchFamily="34" charset="0"/>
                        </a:rPr>
                        <a:t>Lab</a:t>
                      </a:r>
                      <a:r>
                        <a:rPr lang="es-ES" sz="2400">
                          <a:latin typeface="Arial Rounded MT Bold" pitchFamily="34" charset="0"/>
                        </a:rPr>
                        <a:t> </a:t>
                      </a:r>
                    </a:p>
                    <a:p>
                      <a:r>
                        <a:rPr lang="es-ES" sz="2400">
                          <a:latin typeface="Arial Rounded MT Bold" pitchFamily="34" charset="0"/>
                        </a:rPr>
                        <a:t>axions</a:t>
                      </a:r>
                    </a:p>
                  </a:txBody>
                  <a:tcPr anchor="ctr">
                    <a:solidFill>
                      <a:schemeClr val="accent1">
                        <a:lumMod val="20000"/>
                        <a:lumOff val="80000"/>
                      </a:schemeClr>
                    </a:solidFill>
                  </a:tcPr>
                </a:tc>
                <a:tc>
                  <a:txBody>
                    <a:bodyPr/>
                    <a:lstStyle/>
                    <a:p>
                      <a:pPr algn="ctr"/>
                      <a:r>
                        <a:rPr lang="es-ES" sz="1800" dirty="0">
                          <a:latin typeface="Arial Rounded MT Bold" pitchFamily="34" charset="0"/>
                        </a:rPr>
                        <a:t>ALPS, JURA, </a:t>
                      </a:r>
                    </a:p>
                    <a:p>
                      <a:pPr algn="ctr"/>
                      <a:r>
                        <a:rPr lang="es-ES" sz="1600" kern="1200" dirty="0">
                          <a:solidFill>
                            <a:schemeClr val="dk1"/>
                          </a:solidFill>
                          <a:latin typeface="Arial Rounded MT Bold" pitchFamily="34" charset="0"/>
                          <a:ea typeface="+mn-ea"/>
                          <a:cs typeface="+mn-cs"/>
                        </a:rPr>
                        <a:t>OSQAR</a:t>
                      </a:r>
                      <a:r>
                        <a:rPr lang="es-ES" sz="1600" dirty="0">
                          <a:latin typeface="Arial Rounded MT Bold" pitchFamily="34" charset="0"/>
                        </a:rPr>
                        <a:t>, PVLAS</a:t>
                      </a:r>
                      <a:r>
                        <a:rPr lang="es-ES" sz="1400" dirty="0">
                          <a:latin typeface="Arial Rounded MT Bold" pitchFamily="34" charset="0"/>
                        </a:rPr>
                        <a:t>, </a:t>
                      </a:r>
                    </a:p>
                    <a:p>
                      <a:pPr algn="ctr"/>
                      <a:r>
                        <a:rPr lang="es-ES" sz="1600" dirty="0">
                          <a:latin typeface="Arial Rounded MT Bold" pitchFamily="34" charset="0"/>
                        </a:rPr>
                        <a:t>ARIADNE,…</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t>Very low</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err="1">
                          <a:ln>
                            <a:noFill/>
                          </a:ln>
                          <a:solidFill>
                            <a:prstClr val="black"/>
                          </a:solidFill>
                          <a:effectLst/>
                          <a:uLnTx/>
                          <a:uFillTx/>
                          <a:latin typeface="Arial Rounded MT Bold" panose="020F0704030504030204" pitchFamily="34" charset="0"/>
                          <a:ea typeface="+mn-ea"/>
                          <a:cs typeface="+mn-cs"/>
                        </a:rPr>
                        <a:t>Ready</a:t>
                      </a:r>
                      <a:r>
                        <a:rPr kumimoji="0" lang="es-E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t> for </a:t>
                      </a:r>
                      <a:r>
                        <a:rPr kumimoji="0" lang="es-ES" sz="1800" b="0" i="0" u="none" strike="noStrike" kern="1200" cap="none" spc="0" normalizeH="0" baseline="0" noProof="0" err="1">
                          <a:ln>
                            <a:noFill/>
                          </a:ln>
                          <a:solidFill>
                            <a:prstClr val="black"/>
                          </a:solidFill>
                          <a:effectLst/>
                          <a:uLnTx/>
                          <a:uFillTx/>
                          <a:latin typeface="Arial Rounded MT Bold" panose="020F0704030504030204" pitchFamily="34" charset="0"/>
                          <a:ea typeface="+mn-ea"/>
                          <a:cs typeface="+mn-cs"/>
                        </a:rPr>
                        <a:t>large</a:t>
                      </a:r>
                      <a:r>
                        <a:rPr kumimoji="0" lang="es-E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t> </a:t>
                      </a:r>
                      <a:r>
                        <a:rPr kumimoji="0" lang="es-ES" sz="1800" b="0" i="0" u="none" strike="noStrike" kern="1200" cap="none" spc="0" normalizeH="0" baseline="0" noProof="0" err="1">
                          <a:ln>
                            <a:noFill/>
                          </a:ln>
                          <a:solidFill>
                            <a:prstClr val="black"/>
                          </a:solidFill>
                          <a:effectLst/>
                          <a:uLnTx/>
                          <a:uFillTx/>
                          <a:latin typeface="Arial Rounded MT Bold" panose="020F0704030504030204" pitchFamily="34" charset="0"/>
                          <a:ea typeface="+mn-ea"/>
                          <a:cs typeface="+mn-cs"/>
                        </a:rPr>
                        <a:t>scale</a:t>
                      </a:r>
                      <a:r>
                        <a:rPr kumimoji="0" lang="es-E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rPr>
                        <a:t> </a:t>
                      </a:r>
                      <a:r>
                        <a:rPr kumimoji="0" lang="es-ES" sz="1800" b="0" i="0" u="none" strike="noStrike" kern="1200" cap="none" spc="0" normalizeH="0" baseline="0" noProof="0" err="1">
                          <a:ln>
                            <a:noFill/>
                          </a:ln>
                          <a:solidFill>
                            <a:prstClr val="black"/>
                          </a:solidFill>
                          <a:effectLst/>
                          <a:uLnTx/>
                          <a:uFillTx/>
                          <a:latin typeface="Arial Rounded MT Bold" panose="020F0704030504030204" pitchFamily="34" charset="0"/>
                          <a:ea typeface="+mn-ea"/>
                          <a:cs typeface="+mn-cs"/>
                        </a:rPr>
                        <a:t>experiment</a:t>
                      </a:r>
                      <a:endParaRPr kumimoji="0" lang="es-ES" sz="1800" b="0" i="0" u="none" strike="noStrike" kern="1200" cap="none" spc="0" normalizeH="0" baseline="0" noProof="0">
                        <a:ln>
                          <a:noFill/>
                        </a:ln>
                        <a:solidFill>
                          <a:prstClr val="black"/>
                        </a:solidFill>
                        <a:effectLst/>
                        <a:uLnTx/>
                        <a:uFillTx/>
                        <a:latin typeface="Arial Rounded MT Bold" panose="020F0704030504030204" pitchFamily="34" charset="0"/>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10002"/>
                  </a:ext>
                </a:extLst>
              </a:tr>
              <a:tr h="1584176">
                <a:tc>
                  <a:txBody>
                    <a:bodyPr/>
                    <a:lstStyle/>
                    <a:p>
                      <a:r>
                        <a:rPr lang="es-ES" sz="2400" b="0">
                          <a:latin typeface="Arial Rounded MT Bold" pitchFamily="34" charset="0"/>
                        </a:rPr>
                        <a:t>Solar </a:t>
                      </a:r>
                    </a:p>
                    <a:p>
                      <a:r>
                        <a:rPr lang="es-ES" sz="2400" b="0">
                          <a:latin typeface="Arial Rounded MT Bold" pitchFamily="34" charset="0"/>
                        </a:rPr>
                        <a:t>axions</a:t>
                      </a:r>
                    </a:p>
                  </a:txBody>
                  <a:tcPr anchor="ctr">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dirty="0">
                          <a:latin typeface="Arial Rounded MT Bold" pitchFamily="34" charset="0"/>
                        </a:rPr>
                        <a:t>SUMICO, CAST, </a:t>
                      </a:r>
                    </a:p>
                    <a:p>
                      <a:pPr marL="0" marR="0" indent="0" algn="ctr" defTabSz="914400" rtl="0" eaLnBrk="1" fontAlgn="auto" latinLnBrk="0" hangingPunct="1">
                        <a:lnSpc>
                          <a:spcPct val="100000"/>
                        </a:lnSpc>
                        <a:spcBef>
                          <a:spcPts val="0"/>
                        </a:spcBef>
                        <a:spcAft>
                          <a:spcPts val="0"/>
                        </a:spcAft>
                        <a:buClrTx/>
                        <a:buSzTx/>
                        <a:buFontTx/>
                        <a:buNone/>
                        <a:tabLst/>
                        <a:defRPr/>
                      </a:pPr>
                      <a:r>
                        <a:rPr lang="es-ES" sz="2000" b="0" dirty="0">
                          <a:solidFill>
                            <a:schemeClr val="tx1"/>
                          </a:solidFill>
                          <a:latin typeface="Arial Rounded MT Bold" pitchFamily="34" charset="0"/>
                        </a:rPr>
                        <a:t>(</a:t>
                      </a:r>
                      <a:r>
                        <a:rPr lang="es-ES" sz="2000" b="0" dirty="0" err="1">
                          <a:solidFill>
                            <a:schemeClr val="tx1"/>
                          </a:solidFill>
                          <a:latin typeface="Arial Rounded MT Bold" pitchFamily="34" charset="0"/>
                        </a:rPr>
                        <a:t>Baby</a:t>
                      </a:r>
                      <a:r>
                        <a:rPr lang="es-ES" sz="2000" b="0" dirty="0">
                          <a:solidFill>
                            <a:schemeClr val="tx1"/>
                          </a:solidFill>
                          <a:latin typeface="Arial Rounded MT Bold" pitchFamily="34" charset="0"/>
                        </a:rPr>
                        <a:t>)IAXO</a:t>
                      </a:r>
                      <a:endParaRPr lang="es-ES" sz="1800" b="0" dirty="0">
                        <a:solidFill>
                          <a:schemeClr val="tx1"/>
                        </a:solidFill>
                        <a:latin typeface="Arial Rounded MT Bold" pitchFamily="34" charset="0"/>
                      </a:endParaRPr>
                    </a:p>
                  </a:txBody>
                  <a:tcPr anchor="ctr">
                    <a:solidFill>
                      <a:schemeClr val="accent3">
                        <a:lumMod val="20000"/>
                        <a:lumOff val="80000"/>
                      </a:schemeClr>
                    </a:solidFill>
                  </a:tcPr>
                </a:tc>
                <a:tc>
                  <a:txBody>
                    <a:bodyPr/>
                    <a:lstStyle/>
                    <a:p>
                      <a:pPr marL="0" algn="ctr" defTabSz="914400" rtl="0" eaLnBrk="1" latinLnBrk="0" hangingPunct="1"/>
                      <a:r>
                        <a:rPr lang="es-ES" sz="1800" kern="1200" err="1">
                          <a:solidFill>
                            <a:schemeClr val="dk1"/>
                          </a:solidFill>
                          <a:latin typeface="Arial Rounded MT Bold" panose="020F0704030504030204" pitchFamily="34" charset="0"/>
                          <a:ea typeface="+mn-ea"/>
                          <a:cs typeface="+mn-cs"/>
                        </a:rPr>
                        <a:t>Low</a:t>
                      </a:r>
                      <a:endParaRPr lang="es-ES" sz="1800" kern="1200">
                        <a:solidFill>
                          <a:schemeClr val="dk1"/>
                        </a:solidFill>
                        <a:latin typeface="Arial Rounded MT Bold" panose="020F0704030504030204" pitchFamily="34" charset="0"/>
                        <a:ea typeface="+mn-ea"/>
                        <a:cs typeface="+mn-cs"/>
                      </a:endParaRPr>
                    </a:p>
                  </a:txBody>
                  <a:tcPr anchor="ctr">
                    <a:solidFill>
                      <a:schemeClr val="accent3">
                        <a:lumMod val="20000"/>
                        <a:lumOff val="80000"/>
                      </a:schemeClr>
                    </a:solidFill>
                  </a:tcPr>
                </a:tc>
                <a:tc>
                  <a:txBody>
                    <a:bodyPr/>
                    <a:lstStyle/>
                    <a:p>
                      <a:pPr algn="ctr"/>
                      <a:r>
                        <a:rPr lang="es-ES" sz="2000" dirty="0" err="1">
                          <a:latin typeface="Arial Rounded MT Bold" pitchFamily="34" charset="0"/>
                        </a:rPr>
                        <a:t>Ready</a:t>
                      </a:r>
                      <a:r>
                        <a:rPr lang="es-ES" sz="2000" baseline="0" dirty="0">
                          <a:latin typeface="Arial Rounded MT Bold" pitchFamily="34" charset="0"/>
                        </a:rPr>
                        <a:t> for </a:t>
                      </a:r>
                      <a:r>
                        <a:rPr lang="es-ES" sz="2000" baseline="0" dirty="0" err="1">
                          <a:latin typeface="Arial Rounded MT Bold" pitchFamily="34" charset="0"/>
                        </a:rPr>
                        <a:t>large</a:t>
                      </a:r>
                      <a:r>
                        <a:rPr lang="es-ES" sz="2000" baseline="0" dirty="0">
                          <a:latin typeface="Arial Rounded MT Bold" pitchFamily="34" charset="0"/>
                        </a:rPr>
                        <a:t> </a:t>
                      </a:r>
                      <a:r>
                        <a:rPr lang="es-ES" sz="2000" baseline="0" dirty="0" err="1">
                          <a:latin typeface="Arial Rounded MT Bold" pitchFamily="34" charset="0"/>
                        </a:rPr>
                        <a:t>scale</a:t>
                      </a:r>
                      <a:r>
                        <a:rPr lang="es-ES" sz="2000" baseline="0" dirty="0">
                          <a:latin typeface="Arial Rounded MT Bold" pitchFamily="34" charset="0"/>
                        </a:rPr>
                        <a:t> </a:t>
                      </a:r>
                      <a:r>
                        <a:rPr lang="es-ES" sz="2000" baseline="0" dirty="0" err="1">
                          <a:latin typeface="Arial Rounded MT Bold" pitchFamily="34" charset="0"/>
                        </a:rPr>
                        <a:t>experiment</a:t>
                      </a:r>
                      <a:endParaRPr lang="es-ES" sz="2000" b="1" dirty="0">
                        <a:solidFill>
                          <a:srgbClr val="FF0000"/>
                        </a:solidFill>
                        <a:latin typeface="Arial Rounded MT Bold" pitchFamily="34" charset="0"/>
                      </a:endParaRPr>
                    </a:p>
                  </a:txBody>
                  <a:tcPr anchor="ctr">
                    <a:solidFill>
                      <a:schemeClr val="accent3">
                        <a:lumMod val="20000"/>
                        <a:lumOff val="80000"/>
                      </a:schemeClr>
                    </a:solidFill>
                  </a:tcPr>
                </a:tc>
                <a:extLst>
                  <a:ext uri="{0D108BD9-81ED-4DB2-BD59-A6C34878D82A}">
                    <a16:rowId xmlns:a16="http://schemas.microsoft.com/office/drawing/2014/main" val="10003"/>
                  </a:ext>
                </a:extLst>
              </a:tr>
            </a:tbl>
          </a:graphicData>
        </a:graphic>
      </p:graphicFrame>
      <p:sp>
        <p:nvSpPr>
          <p:cNvPr id="14" name="CuadroTexto 16">
            <a:extLst>
              <a:ext uri="{FF2B5EF4-FFF2-40B4-BE49-F238E27FC236}">
                <a16:creationId xmlns:a16="http://schemas.microsoft.com/office/drawing/2014/main" id="{4F14A1AC-6122-DC42-885B-064F38EB9724}"/>
              </a:ext>
            </a:extLst>
          </p:cNvPr>
          <p:cNvSpPr txBox="1"/>
          <p:nvPr/>
        </p:nvSpPr>
        <p:spPr>
          <a:xfrm rot="17287871">
            <a:off x="-610561" y="3883061"/>
            <a:ext cx="3220136" cy="707886"/>
          </a:xfrm>
          <a:prstGeom prst="rect">
            <a:avLst/>
          </a:prstGeom>
          <a:solidFill>
            <a:srgbClr val="FFC0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000" dirty="0">
                <a:latin typeface="Arial Rounded MT Bold" panose="020F0704030504030204" pitchFamily="34" charset="0"/>
              </a:rPr>
              <a:t>Large complementarity among categories</a:t>
            </a:r>
          </a:p>
        </p:txBody>
      </p:sp>
      <p:pic>
        <p:nvPicPr>
          <p:cNvPr id="15" name="Picture 4" descr="银河图标">
            <a:hlinkClick r:id="rId2"/>
            <a:extLst>
              <a:ext uri="{FF2B5EF4-FFF2-40B4-BE49-F238E27FC236}">
                <a16:creationId xmlns:a16="http://schemas.microsoft.com/office/drawing/2014/main" id="{6FA78724-002F-0E46-8215-D7477FE16601}"/>
              </a:ext>
            </a:extLst>
          </p:cNvPr>
          <p:cNvPicPr>
            <a:picLocks noChangeAspect="1" noChangeArrowheads="1"/>
          </p:cNvPicPr>
          <p:nvPr/>
        </p:nvPicPr>
        <p:blipFill>
          <a:blip r:embed="rId3" cstate="print"/>
          <a:srcRect/>
          <a:stretch>
            <a:fillRect/>
          </a:stretch>
        </p:blipFill>
        <p:spPr bwMode="auto">
          <a:xfrm rot="3356829">
            <a:off x="3251419" y="2341209"/>
            <a:ext cx="1296143" cy="1296144"/>
          </a:xfrm>
          <a:prstGeom prst="rect">
            <a:avLst/>
          </a:prstGeom>
          <a:noFill/>
        </p:spPr>
      </p:pic>
      <p:pic>
        <p:nvPicPr>
          <p:cNvPr id="16" name="Picture 4" descr="https://encrypted-tbn2.gstatic.com/images?q=tbn:ANd9GcRezIV1PJLpqfDTV1hBCXuBNdOlFEzuJO11KV8JiI-dbe_ZXltD1w">
            <a:hlinkClick r:id="rId4"/>
            <a:extLst>
              <a:ext uri="{FF2B5EF4-FFF2-40B4-BE49-F238E27FC236}">
                <a16:creationId xmlns:a16="http://schemas.microsoft.com/office/drawing/2014/main" id="{7557600E-A5E8-5E4B-8E55-5C8F46D88EBB}"/>
              </a:ext>
            </a:extLst>
          </p:cNvPr>
          <p:cNvPicPr>
            <a:picLocks noChangeAspect="1" noChangeArrowheads="1"/>
          </p:cNvPicPr>
          <p:nvPr/>
        </p:nvPicPr>
        <p:blipFill>
          <a:blip r:embed="rId5" cstate="print"/>
          <a:srcRect/>
          <a:stretch>
            <a:fillRect/>
          </a:stretch>
        </p:blipFill>
        <p:spPr bwMode="auto">
          <a:xfrm>
            <a:off x="3441257" y="3717032"/>
            <a:ext cx="926551" cy="820907"/>
          </a:xfrm>
          <a:prstGeom prst="rect">
            <a:avLst/>
          </a:prstGeom>
          <a:noFill/>
        </p:spPr>
      </p:pic>
      <p:pic>
        <p:nvPicPr>
          <p:cNvPr id="17" name="Picture 2" descr="https://encrypted-tbn2.gstatic.com/images?q=tbn:ANd9GcTTiOpy5Ofiq68JKHmUTMkFKk4pucE4jGwOWa5eGRWrj1nVm4X5">
            <a:hlinkClick r:id="rId6"/>
            <a:extLst>
              <a:ext uri="{FF2B5EF4-FFF2-40B4-BE49-F238E27FC236}">
                <a16:creationId xmlns:a16="http://schemas.microsoft.com/office/drawing/2014/main" id="{076FF8C4-0B61-A04C-8DF5-34FC66E9D3C9}"/>
              </a:ext>
            </a:extLst>
          </p:cNvPr>
          <p:cNvPicPr>
            <a:picLocks noChangeAspect="1" noChangeArrowheads="1"/>
          </p:cNvPicPr>
          <p:nvPr/>
        </p:nvPicPr>
        <p:blipFill>
          <a:blip r:embed="rId7" cstate="print"/>
          <a:srcRect/>
          <a:stretch>
            <a:fillRect/>
          </a:stretch>
        </p:blipFill>
        <p:spPr bwMode="auto">
          <a:xfrm>
            <a:off x="3215680" y="4725144"/>
            <a:ext cx="1368152" cy="1368152"/>
          </a:xfrm>
          <a:prstGeom prst="rect">
            <a:avLst/>
          </a:prstGeom>
          <a:noFill/>
        </p:spPr>
      </p:pic>
    </p:spTree>
    <p:extLst>
      <p:ext uri="{BB962C8B-B14F-4D97-AF65-F5344CB8AC3E}">
        <p14:creationId xmlns:p14="http://schemas.microsoft.com/office/powerpoint/2010/main" val="1913406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http://media.virbcdn.com/files/c7/43e49938af23ccea-wiggle-line.png"/>
          <p:cNvPicPr>
            <a:picLocks noChangeAspect="1" noChangeArrowheads="1"/>
          </p:cNvPicPr>
          <p:nvPr/>
        </p:nvPicPr>
        <p:blipFill>
          <a:blip r:embed="rId2" cstate="print"/>
          <a:srcRect r="35556"/>
          <a:stretch>
            <a:fillRect/>
          </a:stretch>
        </p:blipFill>
        <p:spPr bwMode="auto">
          <a:xfrm flipV="1">
            <a:off x="3143672" y="3068960"/>
            <a:ext cx="2088232" cy="228498"/>
          </a:xfrm>
          <a:prstGeom prst="rect">
            <a:avLst/>
          </a:prstGeom>
          <a:noFill/>
        </p:spPr>
      </p:pic>
      <p:pic>
        <p:nvPicPr>
          <p:cNvPr id="15" name="Picture 2" descr="http://media.virbcdn.com/files/c7/43e49938af23ccea-wiggle-line.png"/>
          <p:cNvPicPr>
            <a:picLocks noChangeAspect="1" noChangeArrowheads="1"/>
          </p:cNvPicPr>
          <p:nvPr/>
        </p:nvPicPr>
        <p:blipFill>
          <a:blip r:embed="rId2" cstate="print"/>
          <a:srcRect r="42222" b="5459"/>
          <a:stretch>
            <a:fillRect/>
          </a:stretch>
        </p:blipFill>
        <p:spPr bwMode="auto">
          <a:xfrm rot="5400000" flipV="1">
            <a:off x="6564052" y="3969060"/>
            <a:ext cx="1872208" cy="216024"/>
          </a:xfrm>
          <a:prstGeom prst="rect">
            <a:avLst/>
          </a:prstGeom>
          <a:noFill/>
        </p:spPr>
      </p:pic>
      <p:sp>
        <p:nvSpPr>
          <p:cNvPr id="2" name="1 Título"/>
          <p:cNvSpPr>
            <a:spLocks noGrp="1"/>
          </p:cNvSpPr>
          <p:nvPr>
            <p:ph type="title"/>
          </p:nvPr>
        </p:nvSpPr>
        <p:spPr/>
        <p:txBody>
          <a:bodyPr/>
          <a:lstStyle/>
          <a:p>
            <a:r>
              <a:rPr lang="en-US" noProof="0" dirty="0">
                <a:latin typeface="Arial Rounded MT Bold" pitchFamily="34" charset="0"/>
              </a:rPr>
              <a:t>Laboratory axions</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dirty="0"/>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75</a:t>
            </a:fld>
            <a:endParaRPr lang="es-ES" b="0"/>
          </a:p>
        </p:txBody>
      </p:sp>
      <p:pic>
        <p:nvPicPr>
          <p:cNvPr id="14338" name="Picture 2" descr="http://media.virbcdn.com/files/c7/43e49938af23ccea-wiggle-line.png"/>
          <p:cNvPicPr>
            <a:picLocks noChangeAspect="1" noChangeArrowheads="1"/>
          </p:cNvPicPr>
          <p:nvPr/>
        </p:nvPicPr>
        <p:blipFill>
          <a:blip r:embed="rId2" cstate="print"/>
          <a:srcRect r="35556"/>
          <a:stretch>
            <a:fillRect/>
          </a:stretch>
        </p:blipFill>
        <p:spPr bwMode="auto">
          <a:xfrm flipV="1">
            <a:off x="7392144" y="3068960"/>
            <a:ext cx="2088232" cy="228498"/>
          </a:xfrm>
          <a:prstGeom prst="rect">
            <a:avLst/>
          </a:prstGeom>
          <a:noFill/>
        </p:spPr>
      </p:pic>
      <p:pic>
        <p:nvPicPr>
          <p:cNvPr id="14342" name="Picture 6" descr="http://b68389.medialib.glogster.com/media/5a8fc46935192dbd420f1942b07feceec7c9aba45298eed86850581a78812c9e/dotted-line.png"/>
          <p:cNvPicPr>
            <a:picLocks noChangeAspect="1" noChangeArrowheads="1"/>
          </p:cNvPicPr>
          <p:nvPr/>
        </p:nvPicPr>
        <p:blipFill>
          <a:blip r:embed="rId3" cstate="print"/>
          <a:srcRect l="27119"/>
          <a:stretch>
            <a:fillRect/>
          </a:stretch>
        </p:blipFill>
        <p:spPr bwMode="auto">
          <a:xfrm>
            <a:off x="5159896" y="2708920"/>
            <a:ext cx="3096344" cy="1152128"/>
          </a:xfrm>
          <a:prstGeom prst="rect">
            <a:avLst/>
          </a:prstGeom>
          <a:noFill/>
        </p:spPr>
      </p:pic>
      <p:sp>
        <p:nvSpPr>
          <p:cNvPr id="12" name="11 Elipse"/>
          <p:cNvSpPr/>
          <p:nvPr/>
        </p:nvSpPr>
        <p:spPr>
          <a:xfrm>
            <a:off x="7320136" y="2996952"/>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4346" name="Picture 10" descr="https://encrypted-tbn1.gstatic.com/images?q=tbn:ANd9GcSxNNzTRIwe63MXoxuCE6xqkxOn2pBuE6UDZ6QZk8XmView1ubXHQ">
            <a:hlinkClick r:id="rId4"/>
          </p:cNvPr>
          <p:cNvPicPr>
            <a:picLocks noChangeAspect="1" noChangeArrowheads="1"/>
          </p:cNvPicPr>
          <p:nvPr/>
        </p:nvPicPr>
        <p:blipFill>
          <a:blip r:embed="rId5" cstate="print"/>
          <a:srcRect/>
          <a:stretch>
            <a:fillRect/>
          </a:stretch>
        </p:blipFill>
        <p:spPr bwMode="auto">
          <a:xfrm>
            <a:off x="6816080" y="4170734"/>
            <a:ext cx="1346498" cy="1346498"/>
          </a:xfrm>
          <a:prstGeom prst="rect">
            <a:avLst/>
          </a:prstGeom>
          <a:noFill/>
        </p:spPr>
      </p:pic>
      <p:sp>
        <p:nvSpPr>
          <p:cNvPr id="16" name="15 Rectángulo"/>
          <p:cNvSpPr/>
          <p:nvPr/>
        </p:nvSpPr>
        <p:spPr>
          <a:xfrm>
            <a:off x="5536486" y="2492897"/>
            <a:ext cx="415498" cy="646331"/>
          </a:xfrm>
          <a:prstGeom prst="rect">
            <a:avLst/>
          </a:prstGeom>
        </p:spPr>
        <p:txBody>
          <a:bodyPr wrap="none">
            <a:spAutoFit/>
          </a:bodyPr>
          <a:lstStyle/>
          <a:p>
            <a:r>
              <a:rPr lang="es-ES" sz="3600" b="0" i="1" dirty="0">
                <a:latin typeface="Times New Roman" pitchFamily="18" charset="0"/>
                <a:cs typeface="Times New Roman" pitchFamily="18" charset="0"/>
              </a:rPr>
              <a:t>a</a:t>
            </a:r>
            <a:endParaRPr lang="es-ES" b="0" i="1" dirty="0">
              <a:latin typeface="Times New Roman" pitchFamily="18" charset="0"/>
              <a:cs typeface="Times New Roman" pitchFamily="18" charset="0"/>
            </a:endParaRPr>
          </a:p>
        </p:txBody>
      </p:sp>
      <p:sp>
        <p:nvSpPr>
          <p:cNvPr id="17" name="16 Rectángulo"/>
          <p:cNvSpPr/>
          <p:nvPr/>
        </p:nvSpPr>
        <p:spPr>
          <a:xfrm>
            <a:off x="8314468" y="2492897"/>
            <a:ext cx="373820" cy="646331"/>
          </a:xfrm>
          <a:prstGeom prst="rect">
            <a:avLst/>
          </a:prstGeom>
        </p:spPr>
        <p:txBody>
          <a:bodyPr wrap="none">
            <a:spAutoFit/>
          </a:bodyPr>
          <a:lstStyle/>
          <a:p>
            <a:r>
              <a:rPr lang="es-ES" sz="3600" b="0" dirty="0">
                <a:latin typeface="Symbol" pitchFamily="18" charset="2"/>
                <a:cs typeface="Times New Roman" pitchFamily="18" charset="0"/>
              </a:rPr>
              <a:t>g</a:t>
            </a:r>
            <a:endParaRPr lang="es-ES" b="0" dirty="0">
              <a:latin typeface="Symbol" pitchFamily="18" charset="2"/>
              <a:cs typeface="Times New Roman" pitchFamily="18" charset="0"/>
            </a:endParaRPr>
          </a:p>
        </p:txBody>
      </p:sp>
      <p:grpSp>
        <p:nvGrpSpPr>
          <p:cNvPr id="3" name="23 Grupo"/>
          <p:cNvGrpSpPr/>
          <p:nvPr/>
        </p:nvGrpSpPr>
        <p:grpSpPr>
          <a:xfrm>
            <a:off x="8760296" y="2410906"/>
            <a:ext cx="1547664" cy="1882190"/>
            <a:chOff x="7236296" y="2410906"/>
            <a:chExt cx="1547664" cy="1882190"/>
          </a:xfrm>
        </p:grpSpPr>
        <p:pic>
          <p:nvPicPr>
            <p:cNvPr id="14350" name="Picture 14" descr="Camera icon">
              <a:hlinkClick r:id="rId6"/>
            </p:cNvPr>
            <p:cNvPicPr>
              <a:picLocks noChangeAspect="1" noChangeArrowheads="1"/>
            </p:cNvPicPr>
            <p:nvPr/>
          </p:nvPicPr>
          <p:blipFill>
            <a:blip r:embed="rId7" cstate="print"/>
            <a:srcRect/>
            <a:stretch>
              <a:fillRect/>
            </a:stretch>
          </p:blipFill>
          <p:spPr bwMode="auto">
            <a:xfrm rot="5075305">
              <a:off x="7370330" y="2410906"/>
              <a:ext cx="1380605" cy="1380605"/>
            </a:xfrm>
            <a:prstGeom prst="rect">
              <a:avLst/>
            </a:prstGeom>
            <a:noFill/>
          </p:spPr>
        </p:pic>
        <p:sp>
          <p:nvSpPr>
            <p:cNvPr id="21" name="20 Rectángulo"/>
            <p:cNvSpPr/>
            <p:nvPr/>
          </p:nvSpPr>
          <p:spPr>
            <a:xfrm>
              <a:off x="7236296" y="3646765"/>
              <a:ext cx="1547664" cy="646331"/>
            </a:xfrm>
            <a:prstGeom prst="rect">
              <a:avLst/>
            </a:prstGeom>
          </p:spPr>
          <p:txBody>
            <a:bodyPr wrap="square">
              <a:spAutoFit/>
            </a:bodyPr>
            <a:lstStyle/>
            <a:p>
              <a:pPr algn="ctr"/>
              <a:r>
                <a:rPr lang="es-ES" b="0" dirty="0" err="1">
                  <a:latin typeface="Arial Rounded MT Bold" pitchFamily="34" charset="0"/>
                </a:rPr>
                <a:t>Photon</a:t>
              </a:r>
              <a:r>
                <a:rPr lang="es-ES" b="0" dirty="0">
                  <a:latin typeface="Arial Rounded MT Bold" pitchFamily="34" charset="0"/>
                </a:rPr>
                <a:t> detector</a:t>
              </a:r>
              <a:endParaRPr lang="es-ES" dirty="0"/>
            </a:p>
          </p:txBody>
        </p:sp>
      </p:grpSp>
      <p:pic>
        <p:nvPicPr>
          <p:cNvPr id="18" name="Picture 2" descr="http://media.virbcdn.com/files/c7/43e49938af23ccea-wiggle-line.png"/>
          <p:cNvPicPr>
            <a:picLocks noChangeAspect="1" noChangeArrowheads="1"/>
          </p:cNvPicPr>
          <p:nvPr/>
        </p:nvPicPr>
        <p:blipFill>
          <a:blip r:embed="rId2" cstate="print"/>
          <a:srcRect r="42222" b="5459"/>
          <a:stretch>
            <a:fillRect/>
          </a:stretch>
        </p:blipFill>
        <p:spPr bwMode="auto">
          <a:xfrm rot="5400000" flipV="1">
            <a:off x="4259796" y="3969060"/>
            <a:ext cx="1872208" cy="216024"/>
          </a:xfrm>
          <a:prstGeom prst="rect">
            <a:avLst/>
          </a:prstGeom>
          <a:noFill/>
        </p:spPr>
      </p:pic>
      <p:sp>
        <p:nvSpPr>
          <p:cNvPr id="19" name="18 Elipse"/>
          <p:cNvSpPr/>
          <p:nvPr/>
        </p:nvSpPr>
        <p:spPr>
          <a:xfrm>
            <a:off x="5015880" y="2996952"/>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20" name="Picture 10" descr="https://encrypted-tbn1.gstatic.com/images?q=tbn:ANd9GcSxNNzTRIwe63MXoxuCE6xqkxOn2pBuE6UDZ6QZk8XmView1ubXHQ">
            <a:hlinkClick r:id="rId4"/>
          </p:cNvPr>
          <p:cNvPicPr>
            <a:picLocks noChangeAspect="1" noChangeArrowheads="1"/>
          </p:cNvPicPr>
          <p:nvPr/>
        </p:nvPicPr>
        <p:blipFill>
          <a:blip r:embed="rId5" cstate="print"/>
          <a:srcRect/>
          <a:stretch>
            <a:fillRect/>
          </a:stretch>
        </p:blipFill>
        <p:spPr bwMode="auto">
          <a:xfrm>
            <a:off x="4511824" y="4170734"/>
            <a:ext cx="1346498" cy="1346498"/>
          </a:xfrm>
          <a:prstGeom prst="rect">
            <a:avLst/>
          </a:prstGeom>
          <a:noFill/>
        </p:spPr>
      </p:pic>
      <p:sp>
        <p:nvSpPr>
          <p:cNvPr id="23" name="22 Rectángulo"/>
          <p:cNvSpPr/>
          <p:nvPr/>
        </p:nvSpPr>
        <p:spPr>
          <a:xfrm>
            <a:off x="6168008" y="2492896"/>
            <a:ext cx="432048" cy="3312368"/>
          </a:xfrm>
          <a:prstGeom prst="rect">
            <a:avLst/>
          </a:prstGeom>
          <a:blipFill>
            <a:blip r:embed="rId8"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4223792" y="2492897"/>
            <a:ext cx="373820" cy="646331"/>
          </a:xfrm>
          <a:prstGeom prst="rect">
            <a:avLst/>
          </a:prstGeom>
        </p:spPr>
        <p:txBody>
          <a:bodyPr wrap="none">
            <a:spAutoFit/>
          </a:bodyPr>
          <a:lstStyle/>
          <a:p>
            <a:r>
              <a:rPr lang="es-ES" sz="3600" b="0" dirty="0">
                <a:latin typeface="Symbol" pitchFamily="18" charset="2"/>
                <a:cs typeface="Times New Roman" pitchFamily="18" charset="0"/>
              </a:rPr>
              <a:t>g</a:t>
            </a:r>
            <a:endParaRPr lang="es-ES" b="0" dirty="0">
              <a:latin typeface="Symbol" pitchFamily="18" charset="2"/>
              <a:cs typeface="Times New Roman" pitchFamily="18" charset="0"/>
            </a:endParaRPr>
          </a:p>
        </p:txBody>
      </p:sp>
      <p:pic>
        <p:nvPicPr>
          <p:cNvPr id="172036" name="Picture 4" descr="https://encrypted-tbn2.gstatic.com/images?q=tbn:ANd9GcRezIV1PJLpqfDTV1hBCXuBNdOlFEzuJO11KV8JiI-dbe_ZXltD1w">
            <a:hlinkClick r:id="rId9"/>
          </p:cNvPr>
          <p:cNvPicPr>
            <a:picLocks noChangeAspect="1" noChangeArrowheads="1"/>
          </p:cNvPicPr>
          <p:nvPr/>
        </p:nvPicPr>
        <p:blipFill>
          <a:blip r:embed="rId10" cstate="print"/>
          <a:srcRect/>
          <a:stretch>
            <a:fillRect/>
          </a:stretch>
        </p:blipFill>
        <p:spPr bwMode="auto">
          <a:xfrm>
            <a:off x="2207569" y="2320062"/>
            <a:ext cx="1495475" cy="1324963"/>
          </a:xfrm>
          <a:prstGeom prst="rect">
            <a:avLst/>
          </a:prstGeom>
          <a:noFill/>
        </p:spPr>
      </p:pic>
      <p:sp>
        <p:nvSpPr>
          <p:cNvPr id="26" name="25 Rectángulo"/>
          <p:cNvSpPr/>
          <p:nvPr/>
        </p:nvSpPr>
        <p:spPr>
          <a:xfrm>
            <a:off x="2207568" y="3645025"/>
            <a:ext cx="1547664" cy="646331"/>
          </a:xfrm>
          <a:prstGeom prst="rect">
            <a:avLst/>
          </a:prstGeom>
        </p:spPr>
        <p:txBody>
          <a:bodyPr wrap="square">
            <a:spAutoFit/>
          </a:bodyPr>
          <a:lstStyle/>
          <a:p>
            <a:pPr algn="ctr"/>
            <a:r>
              <a:rPr lang="es-ES" b="0" dirty="0" err="1">
                <a:latin typeface="Arial Rounded MT Bold" pitchFamily="34" charset="0"/>
              </a:rPr>
              <a:t>Photon</a:t>
            </a:r>
            <a:r>
              <a:rPr lang="es-ES" b="0" dirty="0">
                <a:latin typeface="Arial Rounded MT Bold" pitchFamily="34" charset="0"/>
              </a:rPr>
              <a:t> </a:t>
            </a:r>
            <a:r>
              <a:rPr lang="es-ES" b="0" dirty="0" err="1">
                <a:latin typeface="Arial Rounded MT Bold" pitchFamily="34" charset="0"/>
              </a:rPr>
              <a:t>source</a:t>
            </a:r>
            <a:endParaRPr lang="es-ES" dirty="0"/>
          </a:p>
        </p:txBody>
      </p:sp>
      <p:sp>
        <p:nvSpPr>
          <p:cNvPr id="27" name="26 Rectángulo"/>
          <p:cNvSpPr/>
          <p:nvPr/>
        </p:nvSpPr>
        <p:spPr>
          <a:xfrm rot="16200000">
            <a:off x="5992037" y="3973108"/>
            <a:ext cx="846707" cy="369332"/>
          </a:xfrm>
          <a:prstGeom prst="rect">
            <a:avLst/>
          </a:prstGeom>
        </p:spPr>
        <p:txBody>
          <a:bodyPr wrap="none">
            <a:spAutoFit/>
          </a:bodyPr>
          <a:lstStyle/>
          <a:p>
            <a:r>
              <a:rPr lang="es-ES" dirty="0">
                <a:latin typeface="Arial Rounded MT Bold" pitchFamily="34" charset="0"/>
              </a:rPr>
              <a:t>WALL</a:t>
            </a:r>
            <a:endParaRPr lang="es-ES" dirty="0"/>
          </a:p>
        </p:txBody>
      </p:sp>
    </p:spTree>
    <p:extLst>
      <p:ext uri="{BB962C8B-B14F-4D97-AF65-F5344CB8AC3E}">
        <p14:creationId xmlns:p14="http://schemas.microsoft.com/office/powerpoint/2010/main" val="301541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par>
                                <p:cTn id="15" presetID="22" presetClass="entr" presetSubtype="4"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par>
                                <p:cTn id="18" presetID="22" presetClass="entr" presetSubtype="4"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par>
                                <p:cTn id="24" presetID="22" presetClass="entr" presetSubtype="4" fill="hold" nodeType="withEffect">
                                  <p:stCondLst>
                                    <p:cond delay="0"/>
                                  </p:stCondLst>
                                  <p:childTnLst>
                                    <p:set>
                                      <p:cBhvr>
                                        <p:cTn id="25" dur="1" fill="hold">
                                          <p:stCondLst>
                                            <p:cond delay="0"/>
                                          </p:stCondLst>
                                        </p:cTn>
                                        <p:tgtEl>
                                          <p:spTgt spid="172036"/>
                                        </p:tgtEl>
                                        <p:attrNameLst>
                                          <p:attrName>style.visibility</p:attrName>
                                        </p:attrNameLst>
                                      </p:cBhvr>
                                      <p:to>
                                        <p:strVal val="visible"/>
                                      </p:to>
                                    </p:set>
                                    <p:animEffect transition="in" filter="wipe(down)">
                                      <p:cBhvr>
                                        <p:cTn id="26" dur="500"/>
                                        <p:tgtEl>
                                          <p:spTgt spid="17203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5" grpId="0"/>
      <p:bldP spid="26" grpId="0"/>
      <p:bldP spid="2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t="20601" r="2693" b="26288"/>
          <a:stretch/>
        </p:blipFill>
        <p:spPr>
          <a:xfrm>
            <a:off x="3791744" y="1124743"/>
            <a:ext cx="8208912" cy="2520281"/>
          </a:xfrm>
          <a:prstGeom prst="rect">
            <a:avLst/>
          </a:prstGeom>
        </p:spPr>
      </p:pic>
      <p:sp>
        <p:nvSpPr>
          <p:cNvPr id="2" name="1 Título"/>
          <p:cNvSpPr>
            <a:spLocks noGrp="1"/>
          </p:cNvSpPr>
          <p:nvPr>
            <p:ph type="title"/>
          </p:nvPr>
        </p:nvSpPr>
        <p:spPr/>
        <p:txBody>
          <a:bodyPr/>
          <a:lstStyle/>
          <a:p>
            <a:r>
              <a:rPr lang="en-US" noProof="0" dirty="0">
                <a:latin typeface="Arial Rounded MT Bold" pitchFamily="34" charset="0"/>
              </a:rPr>
              <a:t>Light-shining-through-wall (LSW)</a:t>
            </a:r>
          </a:p>
        </p:txBody>
      </p:sp>
      <p:sp>
        <p:nvSpPr>
          <p:cNvPr id="9" name="8 Rectángulo"/>
          <p:cNvSpPr/>
          <p:nvPr/>
        </p:nvSpPr>
        <p:spPr>
          <a:xfrm>
            <a:off x="767409" y="2350620"/>
            <a:ext cx="3053785" cy="369332"/>
          </a:xfrm>
          <a:prstGeom prst="rect">
            <a:avLst/>
          </a:prstGeom>
        </p:spPr>
        <p:txBody>
          <a:bodyPr wrap="none">
            <a:spAutoFit/>
          </a:bodyPr>
          <a:lstStyle/>
          <a:p>
            <a:r>
              <a:rPr lang="es-ES" b="0" dirty="0">
                <a:latin typeface="Arial Rounded MT Bold" pitchFamily="34" charset="0"/>
              </a:rPr>
              <a:t>Standard </a:t>
            </a:r>
            <a:r>
              <a:rPr lang="es-ES" b="0" dirty="0" err="1">
                <a:latin typeface="Arial Rounded MT Bold" pitchFamily="34" charset="0"/>
              </a:rPr>
              <a:t>configuration</a:t>
            </a:r>
            <a:r>
              <a:rPr lang="es-ES" b="0" dirty="0">
                <a:latin typeface="Arial Rounded MT Bold" pitchFamily="34" charset="0"/>
              </a:rPr>
              <a:t> </a:t>
            </a:r>
            <a:r>
              <a:rPr lang="es-ES" b="0" dirty="0">
                <a:latin typeface="Arial Rounded MT Bold" pitchFamily="34" charset="0"/>
                <a:sym typeface="Wingdings" pitchFamily="2" charset="2"/>
              </a:rPr>
              <a:t></a:t>
            </a:r>
            <a:endParaRPr lang="es-ES" dirty="0"/>
          </a:p>
        </p:txBody>
      </p:sp>
      <p:grpSp>
        <p:nvGrpSpPr>
          <p:cNvPr id="6" name="Grupo 5"/>
          <p:cNvGrpSpPr/>
          <p:nvPr/>
        </p:nvGrpSpPr>
        <p:grpSpPr>
          <a:xfrm>
            <a:off x="767408" y="3429000"/>
            <a:ext cx="11270704" cy="2897372"/>
            <a:chOff x="767408" y="3429000"/>
            <a:chExt cx="11270704" cy="2897372"/>
          </a:xfrm>
        </p:grpSpPr>
        <p:sp>
          <p:nvSpPr>
            <p:cNvPr id="10" name="9 Rectángulo"/>
            <p:cNvSpPr/>
            <p:nvPr/>
          </p:nvSpPr>
          <p:spPr>
            <a:xfrm>
              <a:off x="767408" y="4510861"/>
              <a:ext cx="3026726" cy="646331"/>
            </a:xfrm>
            <a:prstGeom prst="rect">
              <a:avLst/>
            </a:prstGeom>
          </p:spPr>
          <p:txBody>
            <a:bodyPr wrap="none">
              <a:spAutoFit/>
            </a:bodyPr>
            <a:lstStyle/>
            <a:p>
              <a:r>
                <a:rPr lang="es-ES" b="0" dirty="0" err="1">
                  <a:latin typeface="Arial Rounded MT Bold" pitchFamily="34" charset="0"/>
                </a:rPr>
                <a:t>Enhanced</a:t>
              </a:r>
              <a:r>
                <a:rPr lang="es-ES" b="0" dirty="0">
                  <a:latin typeface="Arial Rounded MT Bold" pitchFamily="34" charset="0"/>
                </a:rPr>
                <a:t> “</a:t>
              </a:r>
              <a:r>
                <a:rPr lang="es-ES" b="0" dirty="0" err="1">
                  <a:latin typeface="Arial Rounded MT Bold" pitchFamily="34" charset="0"/>
                </a:rPr>
                <a:t>resonant</a:t>
              </a:r>
              <a:r>
                <a:rPr lang="es-ES" b="0" dirty="0">
                  <a:latin typeface="Arial Rounded MT Bold" pitchFamily="34" charset="0"/>
                </a:rPr>
                <a:t>” </a:t>
              </a:r>
            </a:p>
            <a:p>
              <a:r>
                <a:rPr lang="es-ES" b="0" dirty="0" err="1">
                  <a:latin typeface="Arial Rounded MT Bold" pitchFamily="34" charset="0"/>
                </a:rPr>
                <a:t>configuration</a:t>
              </a:r>
              <a:r>
                <a:rPr lang="es-ES" b="0" dirty="0">
                  <a:latin typeface="Arial Rounded MT Bold" pitchFamily="34" charset="0"/>
                </a:rPr>
                <a:t> (</a:t>
              </a:r>
              <a:r>
                <a:rPr lang="es-ES" b="0" dirty="0" err="1">
                  <a:latin typeface="Arial Rounded MT Bold" pitchFamily="34" charset="0"/>
                </a:rPr>
                <a:t>future</a:t>
              </a:r>
              <a:r>
                <a:rPr lang="es-ES" b="0" dirty="0">
                  <a:latin typeface="Arial Rounded MT Bold" pitchFamily="34" charset="0"/>
                </a:rPr>
                <a:t>)    </a:t>
              </a:r>
              <a:r>
                <a:rPr lang="es-ES" b="0" dirty="0">
                  <a:latin typeface="Arial Rounded MT Bold" pitchFamily="34" charset="0"/>
                  <a:sym typeface="Wingdings" pitchFamily="2" charset="2"/>
                </a:rPr>
                <a:t></a:t>
              </a:r>
              <a:endParaRPr lang="es-ES" dirty="0"/>
            </a:p>
          </p:txBody>
        </p:sp>
        <p:pic>
          <p:nvPicPr>
            <p:cNvPr id="3" name="Imagen 2"/>
            <p:cNvPicPr>
              <a:picLocks noChangeAspect="1"/>
            </p:cNvPicPr>
            <p:nvPr/>
          </p:nvPicPr>
          <p:blipFill>
            <a:blip r:embed="rId4"/>
            <a:stretch>
              <a:fillRect/>
            </a:stretch>
          </p:blipFill>
          <p:spPr>
            <a:xfrm>
              <a:off x="3791744" y="3429000"/>
              <a:ext cx="8246368" cy="2897372"/>
            </a:xfrm>
            <a:prstGeom prst="rect">
              <a:avLst/>
            </a:prstGeom>
          </p:spPr>
        </p:pic>
      </p:gr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7" name="Marcador de número de diapositiva 6"/>
          <p:cNvSpPr>
            <a:spLocks noGrp="1"/>
          </p:cNvSpPr>
          <p:nvPr>
            <p:ph type="sldNum" sz="quarter" idx="12"/>
          </p:nvPr>
        </p:nvSpPr>
        <p:spPr/>
        <p:txBody>
          <a:bodyPr/>
          <a:lstStyle/>
          <a:p>
            <a:pPr>
              <a:defRPr/>
            </a:pPr>
            <a:fld id="{5B34CA36-8F8E-4B33-818A-5383808A46B8}" type="slidenum">
              <a:rPr lang="es-ES" smtClean="0"/>
              <a:pPr>
                <a:defRPr/>
              </a:pPr>
              <a:t>76</a:t>
            </a:fld>
            <a:endParaRPr lang="es-ES"/>
          </a:p>
        </p:txBody>
      </p:sp>
    </p:spTree>
    <p:extLst>
      <p:ext uri="{BB962C8B-B14F-4D97-AF65-F5344CB8AC3E}">
        <p14:creationId xmlns:p14="http://schemas.microsoft.com/office/powerpoint/2010/main" val="355302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A315F02-29DE-3D47-BD83-AB3A8B27A5C3}"/>
              </a:ext>
            </a:extLst>
          </p:cNvPr>
          <p:cNvPicPr>
            <a:picLocks noChangeAspect="1"/>
          </p:cNvPicPr>
          <p:nvPr/>
        </p:nvPicPr>
        <p:blipFill>
          <a:blip r:embed="rId2"/>
          <a:stretch>
            <a:fillRect/>
          </a:stretch>
        </p:blipFill>
        <p:spPr>
          <a:xfrm>
            <a:off x="3143672" y="2304599"/>
            <a:ext cx="2520280" cy="492750"/>
          </a:xfrm>
          <a:prstGeom prst="rect">
            <a:avLst/>
          </a:prstGeom>
        </p:spPr>
      </p:pic>
      <p:sp>
        <p:nvSpPr>
          <p:cNvPr id="268290" name="Rectangle 2"/>
          <p:cNvSpPr>
            <a:spLocks noGrp="1" noChangeArrowheads="1"/>
          </p:cNvSpPr>
          <p:nvPr>
            <p:ph type="title"/>
          </p:nvPr>
        </p:nvSpPr>
        <p:spPr/>
        <p:txBody>
          <a:bodyPr/>
          <a:lstStyle/>
          <a:p>
            <a:pPr>
              <a:defRPr/>
            </a:pPr>
            <a:r>
              <a:rPr lang="en-US" sz="4000" noProof="0" dirty="0">
                <a:latin typeface="Arial Rounded MT Bold" pitchFamily="34" charset="0"/>
              </a:rPr>
              <a:t>Axion-photon conversion in a B-field</a:t>
            </a:r>
          </a:p>
        </p:txBody>
      </p:sp>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77</a:t>
            </a:fld>
            <a:endParaRPr lang="es-ES"/>
          </a:p>
        </p:txBody>
      </p:sp>
      <p:sp>
        <p:nvSpPr>
          <p:cNvPr id="5" name="Rectangle 4">
            <a:extLst>
              <a:ext uri="{FF2B5EF4-FFF2-40B4-BE49-F238E27FC236}">
                <a16:creationId xmlns:a16="http://schemas.microsoft.com/office/drawing/2014/main" id="{9240AA7C-6BF5-9D4D-8E2E-9EFC07AB0F00}"/>
              </a:ext>
            </a:extLst>
          </p:cNvPr>
          <p:cNvSpPr/>
          <p:nvPr/>
        </p:nvSpPr>
        <p:spPr>
          <a:xfrm>
            <a:off x="1199456" y="1944559"/>
            <a:ext cx="403244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dirty="0"/>
              <a:t>N</a:t>
            </a:r>
          </a:p>
        </p:txBody>
      </p:sp>
      <p:sp>
        <p:nvSpPr>
          <p:cNvPr id="15" name="Rectangle 14">
            <a:extLst>
              <a:ext uri="{FF2B5EF4-FFF2-40B4-BE49-F238E27FC236}">
                <a16:creationId xmlns:a16="http://schemas.microsoft.com/office/drawing/2014/main" id="{977443DD-BF6B-7041-BB4D-8A9F06B48E7B}"/>
              </a:ext>
            </a:extLst>
          </p:cNvPr>
          <p:cNvSpPr/>
          <p:nvPr/>
        </p:nvSpPr>
        <p:spPr>
          <a:xfrm>
            <a:off x="1199456" y="2738796"/>
            <a:ext cx="4032448" cy="4320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ES" dirty="0"/>
              <a:t>S</a:t>
            </a:r>
          </a:p>
        </p:txBody>
      </p:sp>
      <p:pic>
        <p:nvPicPr>
          <p:cNvPr id="6" name="Picture 5">
            <a:extLst>
              <a:ext uri="{FF2B5EF4-FFF2-40B4-BE49-F238E27FC236}">
                <a16:creationId xmlns:a16="http://schemas.microsoft.com/office/drawing/2014/main" id="{777CD987-4FF9-BF41-A261-8211D02FA9C0}"/>
              </a:ext>
            </a:extLst>
          </p:cNvPr>
          <p:cNvPicPr>
            <a:picLocks noChangeAspect="1"/>
          </p:cNvPicPr>
          <p:nvPr/>
        </p:nvPicPr>
        <p:blipFill>
          <a:blip r:embed="rId3"/>
          <a:stretch>
            <a:fillRect/>
          </a:stretch>
        </p:blipFill>
        <p:spPr>
          <a:xfrm>
            <a:off x="6521501" y="1991359"/>
            <a:ext cx="5191123" cy="1143000"/>
          </a:xfrm>
          <a:prstGeom prst="rect">
            <a:avLst/>
          </a:prstGeom>
        </p:spPr>
      </p:pic>
      <p:sp>
        <p:nvSpPr>
          <p:cNvPr id="16" name="Rectangle 15">
            <a:extLst>
              <a:ext uri="{FF2B5EF4-FFF2-40B4-BE49-F238E27FC236}">
                <a16:creationId xmlns:a16="http://schemas.microsoft.com/office/drawing/2014/main" id="{CF870918-E679-CB46-9D7F-7B2D5AA40728}"/>
              </a:ext>
            </a:extLst>
          </p:cNvPr>
          <p:cNvSpPr/>
          <p:nvPr/>
        </p:nvSpPr>
        <p:spPr>
          <a:xfrm>
            <a:off x="6412407" y="2016567"/>
            <a:ext cx="5195827" cy="1194184"/>
          </a:xfrm>
          <a:custGeom>
            <a:avLst/>
            <a:gdLst>
              <a:gd name="connsiteX0" fmla="*/ 0 w 5195827"/>
              <a:gd name="connsiteY0" fmla="*/ 0 h 1194184"/>
              <a:gd name="connsiteX1" fmla="*/ 629272 w 5195827"/>
              <a:gd name="connsiteY1" fmla="*/ 0 h 1194184"/>
              <a:gd name="connsiteX2" fmla="*/ 1154628 w 5195827"/>
              <a:gd name="connsiteY2" fmla="*/ 0 h 1194184"/>
              <a:gd name="connsiteX3" fmla="*/ 1783901 w 5195827"/>
              <a:gd name="connsiteY3" fmla="*/ 0 h 1194184"/>
              <a:gd name="connsiteX4" fmla="*/ 2205340 w 5195827"/>
              <a:gd name="connsiteY4" fmla="*/ 0 h 1194184"/>
              <a:gd name="connsiteX5" fmla="*/ 2678737 w 5195827"/>
              <a:gd name="connsiteY5" fmla="*/ 0 h 1194184"/>
              <a:gd name="connsiteX6" fmla="*/ 3256052 w 5195827"/>
              <a:gd name="connsiteY6" fmla="*/ 0 h 1194184"/>
              <a:gd name="connsiteX7" fmla="*/ 3781407 w 5195827"/>
              <a:gd name="connsiteY7" fmla="*/ 0 h 1194184"/>
              <a:gd name="connsiteX8" fmla="*/ 4202847 w 5195827"/>
              <a:gd name="connsiteY8" fmla="*/ 0 h 1194184"/>
              <a:gd name="connsiteX9" fmla="*/ 5195827 w 5195827"/>
              <a:gd name="connsiteY9" fmla="*/ 0 h 1194184"/>
              <a:gd name="connsiteX10" fmla="*/ 5195827 w 5195827"/>
              <a:gd name="connsiteY10" fmla="*/ 585150 h 1194184"/>
              <a:gd name="connsiteX11" fmla="*/ 5195827 w 5195827"/>
              <a:gd name="connsiteY11" fmla="*/ 1194184 h 1194184"/>
              <a:gd name="connsiteX12" fmla="*/ 4514596 w 5195827"/>
              <a:gd name="connsiteY12" fmla="*/ 1194184 h 1194184"/>
              <a:gd name="connsiteX13" fmla="*/ 3989241 w 5195827"/>
              <a:gd name="connsiteY13" fmla="*/ 1194184 h 1194184"/>
              <a:gd name="connsiteX14" fmla="*/ 3411926 w 5195827"/>
              <a:gd name="connsiteY14" fmla="*/ 1194184 h 1194184"/>
              <a:gd name="connsiteX15" fmla="*/ 2886571 w 5195827"/>
              <a:gd name="connsiteY15" fmla="*/ 1194184 h 1194184"/>
              <a:gd name="connsiteX16" fmla="*/ 2257298 w 5195827"/>
              <a:gd name="connsiteY16" fmla="*/ 1194184 h 1194184"/>
              <a:gd name="connsiteX17" fmla="*/ 1679984 w 5195827"/>
              <a:gd name="connsiteY17" fmla="*/ 1194184 h 1194184"/>
              <a:gd name="connsiteX18" fmla="*/ 1258545 w 5195827"/>
              <a:gd name="connsiteY18" fmla="*/ 1194184 h 1194184"/>
              <a:gd name="connsiteX19" fmla="*/ 577314 w 5195827"/>
              <a:gd name="connsiteY19" fmla="*/ 1194184 h 1194184"/>
              <a:gd name="connsiteX20" fmla="*/ 0 w 5195827"/>
              <a:gd name="connsiteY20" fmla="*/ 1194184 h 1194184"/>
              <a:gd name="connsiteX21" fmla="*/ 0 w 5195827"/>
              <a:gd name="connsiteY21" fmla="*/ 620976 h 1194184"/>
              <a:gd name="connsiteX22" fmla="*/ 0 w 5195827"/>
              <a:gd name="connsiteY22" fmla="*/ 0 h 119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5827" h="1194184" extrusionOk="0">
                <a:moveTo>
                  <a:pt x="0" y="0"/>
                </a:moveTo>
                <a:cubicBezTo>
                  <a:pt x="276233" y="-68419"/>
                  <a:pt x="398265" y="45647"/>
                  <a:pt x="629272" y="0"/>
                </a:cubicBezTo>
                <a:cubicBezTo>
                  <a:pt x="860279" y="-45647"/>
                  <a:pt x="991924" y="59581"/>
                  <a:pt x="1154628" y="0"/>
                </a:cubicBezTo>
                <a:cubicBezTo>
                  <a:pt x="1317332" y="-59581"/>
                  <a:pt x="1616747" y="33002"/>
                  <a:pt x="1783901" y="0"/>
                </a:cubicBezTo>
                <a:cubicBezTo>
                  <a:pt x="1951055" y="-33002"/>
                  <a:pt x="2086662" y="45062"/>
                  <a:pt x="2205340" y="0"/>
                </a:cubicBezTo>
                <a:cubicBezTo>
                  <a:pt x="2324018" y="-45062"/>
                  <a:pt x="2510665" y="52256"/>
                  <a:pt x="2678737" y="0"/>
                </a:cubicBezTo>
                <a:cubicBezTo>
                  <a:pt x="2846809" y="-52256"/>
                  <a:pt x="3028828" y="17475"/>
                  <a:pt x="3256052" y="0"/>
                </a:cubicBezTo>
                <a:cubicBezTo>
                  <a:pt x="3483277" y="-17475"/>
                  <a:pt x="3633151" y="9253"/>
                  <a:pt x="3781407" y="0"/>
                </a:cubicBezTo>
                <a:cubicBezTo>
                  <a:pt x="3929664" y="-9253"/>
                  <a:pt x="4081620" y="10711"/>
                  <a:pt x="4202847" y="0"/>
                </a:cubicBezTo>
                <a:cubicBezTo>
                  <a:pt x="4324074" y="-10711"/>
                  <a:pt x="4831509" y="1525"/>
                  <a:pt x="5195827" y="0"/>
                </a:cubicBezTo>
                <a:cubicBezTo>
                  <a:pt x="5227848" y="197526"/>
                  <a:pt x="5169477" y="383284"/>
                  <a:pt x="5195827" y="585150"/>
                </a:cubicBezTo>
                <a:cubicBezTo>
                  <a:pt x="5222177" y="787016"/>
                  <a:pt x="5146917" y="961704"/>
                  <a:pt x="5195827" y="1194184"/>
                </a:cubicBezTo>
                <a:cubicBezTo>
                  <a:pt x="5042976" y="1194813"/>
                  <a:pt x="4822851" y="1160691"/>
                  <a:pt x="4514596" y="1194184"/>
                </a:cubicBezTo>
                <a:cubicBezTo>
                  <a:pt x="4206341" y="1227677"/>
                  <a:pt x="4217802" y="1189788"/>
                  <a:pt x="3989241" y="1194184"/>
                </a:cubicBezTo>
                <a:cubicBezTo>
                  <a:pt x="3760680" y="1198580"/>
                  <a:pt x="3625150" y="1184846"/>
                  <a:pt x="3411926" y="1194184"/>
                </a:cubicBezTo>
                <a:cubicBezTo>
                  <a:pt x="3198702" y="1203522"/>
                  <a:pt x="3043351" y="1177128"/>
                  <a:pt x="2886571" y="1194184"/>
                </a:cubicBezTo>
                <a:cubicBezTo>
                  <a:pt x="2729792" y="1211240"/>
                  <a:pt x="2456703" y="1183310"/>
                  <a:pt x="2257298" y="1194184"/>
                </a:cubicBezTo>
                <a:cubicBezTo>
                  <a:pt x="2057893" y="1205058"/>
                  <a:pt x="1927444" y="1147254"/>
                  <a:pt x="1679984" y="1194184"/>
                </a:cubicBezTo>
                <a:cubicBezTo>
                  <a:pt x="1432524" y="1241114"/>
                  <a:pt x="1403995" y="1176752"/>
                  <a:pt x="1258545" y="1194184"/>
                </a:cubicBezTo>
                <a:cubicBezTo>
                  <a:pt x="1113095" y="1211616"/>
                  <a:pt x="802685" y="1142202"/>
                  <a:pt x="577314" y="1194184"/>
                </a:cubicBezTo>
                <a:cubicBezTo>
                  <a:pt x="351943" y="1246166"/>
                  <a:pt x="243867" y="1130756"/>
                  <a:pt x="0" y="1194184"/>
                </a:cubicBezTo>
                <a:cubicBezTo>
                  <a:pt x="-47209" y="939638"/>
                  <a:pt x="6083" y="791036"/>
                  <a:pt x="0" y="620976"/>
                </a:cubicBezTo>
                <a:cubicBezTo>
                  <a:pt x="-6083" y="450916"/>
                  <a:pt x="73790" y="26630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cxnSp>
        <p:nvCxnSpPr>
          <p:cNvPr id="9" name="Straight Connector 8">
            <a:extLst>
              <a:ext uri="{FF2B5EF4-FFF2-40B4-BE49-F238E27FC236}">
                <a16:creationId xmlns:a16="http://schemas.microsoft.com/office/drawing/2014/main" id="{613CFF93-03AD-7042-B9EA-4C614B108D63}"/>
              </a:ext>
            </a:extLst>
          </p:cNvPr>
          <p:cNvCxnSpPr>
            <a:cxnSpLocks/>
          </p:cNvCxnSpPr>
          <p:nvPr/>
        </p:nvCxnSpPr>
        <p:spPr>
          <a:xfrm>
            <a:off x="839416" y="2560380"/>
            <a:ext cx="2368029" cy="0"/>
          </a:xfrm>
          <a:prstGeom prst="line">
            <a:avLst/>
          </a:prstGeom>
          <a:ln w="38100">
            <a:solidFill>
              <a:schemeClr val="tx1"/>
            </a:solidFill>
            <a:prstDash val="sysDash"/>
          </a:ln>
        </p:spPr>
        <p:style>
          <a:lnRef idx="1">
            <a:schemeClr val="accent5"/>
          </a:lnRef>
          <a:fillRef idx="0">
            <a:schemeClr val="accent5"/>
          </a:fillRef>
          <a:effectRef idx="0">
            <a:schemeClr val="accent5"/>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D34B1B49-BEC3-DF44-AE5B-E99892DBEB8D}"/>
                  </a:ext>
                </a:extLst>
              </p:cNvPr>
              <p:cNvSpPr/>
              <p:nvPr/>
            </p:nvSpPr>
            <p:spPr>
              <a:xfrm>
                <a:off x="500133" y="2304599"/>
                <a:ext cx="3858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mbria Math" panose="02040503050406030204" pitchFamily="18" charset="0"/>
                        </a:rPr>
                        <m:t>𝑎</m:t>
                      </m:r>
                    </m:oMath>
                  </m:oMathPara>
                </a14:m>
                <a:endParaRPr lang="en-ES" dirty="0"/>
              </a:p>
            </p:txBody>
          </p:sp>
        </mc:Choice>
        <mc:Fallback xmlns="">
          <p:sp>
            <p:nvSpPr>
              <p:cNvPr id="19" name="Rectangle 18">
                <a:extLst>
                  <a:ext uri="{FF2B5EF4-FFF2-40B4-BE49-F238E27FC236}">
                    <a16:creationId xmlns:a16="http://schemas.microsoft.com/office/drawing/2014/main" id="{D34B1B49-BEC3-DF44-AE5B-E99892DBEB8D}"/>
                  </a:ext>
                </a:extLst>
              </p:cNvPr>
              <p:cNvSpPr>
                <a:spLocks noRot="1" noChangeAspect="1" noMove="1" noResize="1" noEditPoints="1" noAdjustHandles="1" noChangeArrowheads="1" noChangeShapeType="1" noTextEdit="1"/>
              </p:cNvSpPr>
              <p:nvPr/>
            </p:nvSpPr>
            <p:spPr>
              <a:xfrm>
                <a:off x="500133" y="2304599"/>
                <a:ext cx="385875" cy="369332"/>
              </a:xfrm>
              <a:prstGeom prst="rect">
                <a:avLst/>
              </a:prstGeom>
              <a:blipFill>
                <a:blip r:embed="rId4"/>
                <a:stretch>
                  <a:fillRect/>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44E2C112-00A7-274D-9E9E-9F2C01BAC6F8}"/>
                  </a:ext>
                </a:extLst>
              </p:cNvPr>
              <p:cNvSpPr/>
              <p:nvPr/>
            </p:nvSpPr>
            <p:spPr>
              <a:xfrm>
                <a:off x="5600320" y="2330019"/>
                <a:ext cx="38003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mbria Math" panose="02040503050406030204" pitchFamily="18" charset="0"/>
                        </a:rPr>
                        <m:t>𝛾</m:t>
                      </m:r>
                    </m:oMath>
                  </m:oMathPara>
                </a14:m>
                <a:endParaRPr lang="en-ES" dirty="0"/>
              </a:p>
            </p:txBody>
          </p:sp>
        </mc:Choice>
        <mc:Fallback xmlns="">
          <p:sp>
            <p:nvSpPr>
              <p:cNvPr id="21" name="Rectangle 20">
                <a:extLst>
                  <a:ext uri="{FF2B5EF4-FFF2-40B4-BE49-F238E27FC236}">
                    <a16:creationId xmlns:a16="http://schemas.microsoft.com/office/drawing/2014/main" id="{44E2C112-00A7-274D-9E9E-9F2C01BAC6F8}"/>
                  </a:ext>
                </a:extLst>
              </p:cNvPr>
              <p:cNvSpPr>
                <a:spLocks noRot="1" noChangeAspect="1" noMove="1" noResize="1" noEditPoints="1" noAdjustHandles="1" noChangeArrowheads="1" noChangeShapeType="1" noTextEdit="1"/>
              </p:cNvSpPr>
              <p:nvPr/>
            </p:nvSpPr>
            <p:spPr>
              <a:xfrm>
                <a:off x="5600320" y="2330019"/>
                <a:ext cx="380039" cy="369332"/>
              </a:xfrm>
              <a:prstGeom prst="rect">
                <a:avLst/>
              </a:prstGeom>
              <a:blipFill>
                <a:blip r:embed="rId5"/>
                <a:stretch>
                  <a:fillRect b="-13333"/>
                </a:stretch>
              </a:blipFill>
            </p:spPr>
            <p:txBody>
              <a:bodyPr/>
              <a:lstStyle/>
              <a:p>
                <a:r>
                  <a:rPr lang="en-ES">
                    <a:noFill/>
                  </a:rPr>
                  <a:t> </a:t>
                </a:r>
              </a:p>
            </p:txBody>
          </p:sp>
        </mc:Fallback>
      </mc:AlternateContent>
      <p:sp>
        <p:nvSpPr>
          <p:cNvPr id="28" name="Rectangle 27">
            <a:extLst>
              <a:ext uri="{FF2B5EF4-FFF2-40B4-BE49-F238E27FC236}">
                <a16:creationId xmlns:a16="http://schemas.microsoft.com/office/drawing/2014/main" id="{7306EEAA-F498-384C-9CDC-D8384DF338F0}"/>
              </a:ext>
            </a:extLst>
          </p:cNvPr>
          <p:cNvSpPr/>
          <p:nvPr/>
        </p:nvSpPr>
        <p:spPr>
          <a:xfrm>
            <a:off x="6770250" y="3760934"/>
            <a:ext cx="4320478" cy="584775"/>
          </a:xfrm>
          <a:prstGeom prst="rect">
            <a:avLst/>
          </a:prstGeom>
        </p:spPr>
        <p:txBody>
          <a:bodyPr wrap="square">
            <a:spAutoFit/>
          </a:bodyPr>
          <a:lstStyle/>
          <a:p>
            <a:r>
              <a:rPr lang="en-US" sz="1600" b="0" dirty="0">
                <a:solidFill>
                  <a:srgbClr val="00B050"/>
                </a:solidFill>
                <a:latin typeface="Arial Rounded MT Bold" pitchFamily="34" charset="0"/>
              </a:rPr>
              <a:t>(*) Approximations: 1D propagation, small mixing, relativistic velocities.</a:t>
            </a:r>
            <a:endParaRPr lang="en-ES" sz="1600" i="1" baseline="-25000" dirty="0">
              <a:solidFill>
                <a:srgbClr val="00B05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7396CBE5-1D7F-1244-85DC-BE864BA9E926}"/>
              </a:ext>
            </a:extLst>
          </p:cNvPr>
          <p:cNvSpPr/>
          <p:nvPr/>
        </p:nvSpPr>
        <p:spPr>
          <a:xfrm>
            <a:off x="11608234" y="2409529"/>
            <a:ext cx="506870" cy="369332"/>
          </a:xfrm>
          <a:prstGeom prst="rect">
            <a:avLst/>
          </a:prstGeom>
        </p:spPr>
        <p:txBody>
          <a:bodyPr wrap="none">
            <a:spAutoFit/>
          </a:bodyPr>
          <a:lstStyle/>
          <a:p>
            <a:r>
              <a:rPr lang="en-US" b="0" dirty="0">
                <a:solidFill>
                  <a:srgbClr val="00B050"/>
                </a:solidFill>
                <a:latin typeface="Arial Rounded MT Bold" pitchFamily="34" charset="0"/>
              </a:rPr>
              <a:t>(*) </a:t>
            </a:r>
            <a:endParaRPr lang="en-ES" dirty="0"/>
          </a:p>
        </p:txBody>
      </p:sp>
      <p:pic>
        <p:nvPicPr>
          <p:cNvPr id="30" name="Graphic 29" descr="Line arrow Clockwise curve">
            <a:extLst>
              <a:ext uri="{FF2B5EF4-FFF2-40B4-BE49-F238E27FC236}">
                <a16:creationId xmlns:a16="http://schemas.microsoft.com/office/drawing/2014/main" id="{96B19B2B-19DE-1C43-B70D-7C7FFB44E71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14666346">
            <a:off x="8906287" y="3040688"/>
            <a:ext cx="505985" cy="493254"/>
          </a:xfrm>
          <a:prstGeom prst="rect">
            <a:avLst/>
          </a:prstGeom>
        </p:spPr>
      </p:pic>
      <p:pic>
        <p:nvPicPr>
          <p:cNvPr id="32" name="Graphic 31" descr="Line arrow Clockwise curve">
            <a:extLst>
              <a:ext uri="{FF2B5EF4-FFF2-40B4-BE49-F238E27FC236}">
                <a16:creationId xmlns:a16="http://schemas.microsoft.com/office/drawing/2014/main" id="{888AE457-58BC-D645-B9E6-C823628EAB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5052223">
            <a:off x="9388515" y="1686507"/>
            <a:ext cx="505985" cy="493254"/>
          </a:xfrm>
          <a:prstGeom prst="rect">
            <a:avLst/>
          </a:prstGeom>
        </p:spPr>
      </p:pic>
      <p:pic>
        <p:nvPicPr>
          <p:cNvPr id="33" name="Graphic 32" descr="Line arrow Clockwise curve">
            <a:extLst>
              <a:ext uri="{FF2B5EF4-FFF2-40B4-BE49-F238E27FC236}">
                <a16:creationId xmlns:a16="http://schemas.microsoft.com/office/drawing/2014/main" id="{AE47DFDD-6ACE-1A45-910A-645CDE98BCF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3883640">
            <a:off x="7757997" y="1713923"/>
            <a:ext cx="758049" cy="493254"/>
          </a:xfrm>
          <a:prstGeom prst="rect">
            <a:avLst/>
          </a:prstGeom>
        </p:spPr>
      </p:pic>
      <p:sp>
        <p:nvSpPr>
          <p:cNvPr id="23" name="Rectangle 22">
            <a:extLst>
              <a:ext uri="{FF2B5EF4-FFF2-40B4-BE49-F238E27FC236}">
                <a16:creationId xmlns:a16="http://schemas.microsoft.com/office/drawing/2014/main" id="{F0E9A2A6-B0E7-004A-9AE4-6DF358369A0B}"/>
              </a:ext>
            </a:extLst>
          </p:cNvPr>
          <p:cNvSpPr/>
          <p:nvPr/>
        </p:nvSpPr>
        <p:spPr>
          <a:xfrm>
            <a:off x="6682167" y="3257495"/>
            <a:ext cx="2366161" cy="338554"/>
          </a:xfrm>
          <a:prstGeom prst="rect">
            <a:avLst/>
          </a:prstGeom>
        </p:spPr>
        <p:txBody>
          <a:bodyPr wrap="none">
            <a:spAutoFit/>
          </a:bodyPr>
          <a:lstStyle/>
          <a:p>
            <a:r>
              <a:rPr lang="en-US" sz="1600" b="0" dirty="0">
                <a:solidFill>
                  <a:srgbClr val="00B050"/>
                </a:solidFill>
                <a:latin typeface="Arial Rounded MT Bold" pitchFamily="34" charset="0"/>
              </a:rPr>
              <a:t>momentum difference</a:t>
            </a:r>
            <a:endParaRPr lang="en-ES" sz="1600" dirty="0"/>
          </a:p>
        </p:txBody>
      </p:sp>
      <p:sp>
        <p:nvSpPr>
          <p:cNvPr id="35" name="Rectangle 34">
            <a:extLst>
              <a:ext uri="{FF2B5EF4-FFF2-40B4-BE49-F238E27FC236}">
                <a16:creationId xmlns:a16="http://schemas.microsoft.com/office/drawing/2014/main" id="{E85B11C2-A1B2-3D49-A009-486E17EBDDE9}"/>
              </a:ext>
            </a:extLst>
          </p:cNvPr>
          <p:cNvSpPr/>
          <p:nvPr/>
        </p:nvSpPr>
        <p:spPr>
          <a:xfrm>
            <a:off x="9914249" y="1365199"/>
            <a:ext cx="1438335" cy="584775"/>
          </a:xfrm>
          <a:prstGeom prst="rect">
            <a:avLst/>
          </a:prstGeom>
        </p:spPr>
        <p:txBody>
          <a:bodyPr wrap="square">
            <a:spAutoFit/>
          </a:bodyPr>
          <a:lstStyle/>
          <a:p>
            <a:r>
              <a:rPr lang="en-US" sz="1600" b="0" dirty="0">
                <a:solidFill>
                  <a:srgbClr val="00B050"/>
                </a:solidFill>
                <a:latin typeface="Arial Rounded MT Bold" pitchFamily="34" charset="0"/>
              </a:rPr>
              <a:t>Transverse B field</a:t>
            </a:r>
            <a:endParaRPr lang="en-ES" sz="1600" dirty="0"/>
          </a:p>
        </p:txBody>
      </p:sp>
      <p:sp>
        <p:nvSpPr>
          <p:cNvPr id="36" name="Rectangle 35">
            <a:extLst>
              <a:ext uri="{FF2B5EF4-FFF2-40B4-BE49-F238E27FC236}">
                <a16:creationId xmlns:a16="http://schemas.microsoft.com/office/drawing/2014/main" id="{D6752DF3-02E7-C442-8748-2182C42CCF75}"/>
              </a:ext>
            </a:extLst>
          </p:cNvPr>
          <p:cNvSpPr/>
          <p:nvPr/>
        </p:nvSpPr>
        <p:spPr>
          <a:xfrm>
            <a:off x="8265388" y="1196752"/>
            <a:ext cx="1438335" cy="584775"/>
          </a:xfrm>
          <a:prstGeom prst="rect">
            <a:avLst/>
          </a:prstGeom>
        </p:spPr>
        <p:txBody>
          <a:bodyPr wrap="square">
            <a:spAutoFit/>
          </a:bodyPr>
          <a:lstStyle/>
          <a:p>
            <a:r>
              <a:rPr lang="en-US" sz="1600" b="0" dirty="0">
                <a:solidFill>
                  <a:srgbClr val="00B050"/>
                </a:solidFill>
                <a:latin typeface="Arial Rounded MT Bold" pitchFamily="34" charset="0"/>
              </a:rPr>
              <a:t>Length propagated</a:t>
            </a:r>
            <a:endParaRPr lang="en-ES" sz="1600" dirty="0"/>
          </a:p>
        </p:txBody>
      </p:sp>
      <mc:AlternateContent xmlns:mc="http://schemas.openxmlformats.org/markup-compatibility/2006" xmlns:a14="http://schemas.microsoft.com/office/drawing/2010/main">
        <mc:Choice Requires="a14">
          <p:sp>
            <p:nvSpPr>
              <p:cNvPr id="26" name="Rectangle 3">
                <a:extLst>
                  <a:ext uri="{FF2B5EF4-FFF2-40B4-BE49-F238E27FC236}">
                    <a16:creationId xmlns:a16="http://schemas.microsoft.com/office/drawing/2014/main" id="{984FCF00-E003-374E-A617-FA9E4EFD2761}"/>
                  </a:ext>
                </a:extLst>
              </p:cNvPr>
              <p:cNvSpPr>
                <a:spLocks noGrp="1" noChangeArrowheads="1"/>
              </p:cNvSpPr>
              <p:nvPr>
                <p:ph idx="1"/>
              </p:nvPr>
            </p:nvSpPr>
            <p:spPr>
              <a:xfrm>
                <a:off x="711915" y="3785446"/>
                <a:ext cx="5868489" cy="1341688"/>
              </a:xfrm>
            </p:spPr>
            <p:txBody>
              <a:bodyPr/>
              <a:lstStyle/>
              <a:p>
                <a:pPr eaLnBrk="1" hangingPunct="1">
                  <a:defRPr/>
                </a:pPr>
                <a:r>
                  <a:rPr lang="en-US" sz="2000" dirty="0"/>
                  <a:t>Momentum difference: </a:t>
                </a:r>
              </a:p>
              <a:p>
                <a:pPr eaLnBrk="1" hangingPunct="1">
                  <a:defRPr/>
                </a:pPr>
                <a:endParaRPr lang="en-US" sz="2000" dirty="0"/>
              </a:p>
              <a:p>
                <a:pPr eaLnBrk="1" hangingPunct="1">
                  <a:defRPr/>
                </a:pPr>
                <a:r>
                  <a:rPr lang="en-US" sz="2000" dirty="0"/>
                  <a:t>If </a:t>
                </a:r>
                <a14:m>
                  <m:oMath xmlns:m="http://schemas.openxmlformats.org/officeDocument/2006/math">
                    <m:r>
                      <a:rPr lang="es-ES" sz="2000" b="0" i="1" smtClean="0">
                        <a:latin typeface="Cambria Math" panose="02040503050406030204" pitchFamily="18" charset="0"/>
                      </a:rPr>
                      <m:t>𝑞𝐿</m:t>
                    </m:r>
                    <m:r>
                      <a:rPr lang="es-ES" sz="2000" b="0" i="1" smtClean="0">
                        <a:latin typeface="Cambria Math" panose="02040503050406030204" pitchFamily="18" charset="0"/>
                      </a:rPr>
                      <m:t>≪</m:t>
                    </m:r>
                    <m:r>
                      <a:rPr lang="es-ES" sz="2000" b="0" i="1" smtClean="0">
                        <a:latin typeface="Cambria Math" panose="02040503050406030204" pitchFamily="18" charset="0"/>
                      </a:rPr>
                      <m:t>1</m:t>
                    </m:r>
                  </m:oMath>
                </a14:m>
                <a:r>
                  <a:rPr lang="en-US" sz="2000" dirty="0"/>
                  <a:t>, i.e. the length of magnet is much smaller than the oscillation length, the conversion is </a:t>
                </a:r>
                <a:r>
                  <a:rPr lang="en-US" sz="2000" dirty="0">
                    <a:solidFill>
                      <a:srgbClr val="0070C0"/>
                    </a:solidFill>
                  </a:rPr>
                  <a:t>“coherent”</a:t>
                </a:r>
                <a:r>
                  <a:rPr lang="en-US" sz="2000" dirty="0"/>
                  <a:t>, and</a:t>
                </a:r>
                <a:r>
                  <a:rPr lang="en-US" sz="2000" dirty="0">
                    <a:solidFill>
                      <a:srgbClr val="0070C0"/>
                    </a:solidFill>
                  </a:rPr>
                  <a:t> </a:t>
                </a:r>
                <a14:m>
                  <m:oMath xmlns:m="http://schemas.openxmlformats.org/officeDocument/2006/math">
                    <m:r>
                      <a:rPr lang="es-ES" sz="2000" b="0" i="1" smtClean="0">
                        <a:latin typeface="Cambria Math" panose="02040503050406030204" pitchFamily="18" charset="0"/>
                        <a:ea typeface="Cambria Math" panose="02040503050406030204" pitchFamily="18" charset="0"/>
                      </a:rPr>
                      <m:t>𝑃</m:t>
                    </m:r>
                    <m:r>
                      <a:rPr lang="es-ES" sz="2000" b="0" i="1" smtClean="0">
                        <a:latin typeface="Cambria Math" panose="02040503050406030204" pitchFamily="18" charset="0"/>
                        <a:ea typeface="Cambria Math" panose="02040503050406030204" pitchFamily="18" charset="0"/>
                      </a:rPr>
                      <m:t>∝</m:t>
                    </m:r>
                    <m:sSup>
                      <m:sSupPr>
                        <m:ctrlPr>
                          <a:rPr lang="es-ES" sz="2000" b="0" i="1" smtClean="0">
                            <a:latin typeface="Cambria Math" panose="02040503050406030204" pitchFamily="18" charset="0"/>
                            <a:ea typeface="Cambria Math" panose="02040503050406030204" pitchFamily="18" charset="0"/>
                          </a:rPr>
                        </m:ctrlPr>
                      </m:sSupPr>
                      <m:e>
                        <m:r>
                          <a:rPr lang="es-ES" sz="2000" b="0" i="1" smtClean="0">
                            <a:latin typeface="Cambria Math" panose="02040503050406030204" pitchFamily="18" charset="0"/>
                            <a:ea typeface="Cambria Math" panose="02040503050406030204" pitchFamily="18" charset="0"/>
                          </a:rPr>
                          <m:t>𝐿</m:t>
                        </m:r>
                      </m:e>
                      <m:sup>
                        <m:r>
                          <a:rPr lang="es-ES" sz="2000" b="0" i="1" smtClean="0">
                            <a:latin typeface="Cambria Math" panose="02040503050406030204" pitchFamily="18" charset="0"/>
                            <a:ea typeface="Cambria Math" panose="02040503050406030204" pitchFamily="18" charset="0"/>
                          </a:rPr>
                          <m:t>2</m:t>
                        </m:r>
                      </m:sup>
                    </m:sSup>
                    <m:r>
                      <a:rPr lang="es-ES" sz="2000" b="0" i="1" smtClean="0">
                        <a:latin typeface="Cambria Math" panose="02040503050406030204" pitchFamily="18" charset="0"/>
                        <a:ea typeface="Cambria Math" panose="02040503050406030204" pitchFamily="18" charset="0"/>
                      </a:rPr>
                      <m:t> </m:t>
                    </m:r>
                  </m:oMath>
                </a14:m>
                <a:r>
                  <a:rPr lang="en-US" sz="2000" dirty="0"/>
                  <a:t>:</a:t>
                </a:r>
                <a:endParaRPr lang="en-US" sz="2000" dirty="0">
                  <a:solidFill>
                    <a:srgbClr val="0070C0"/>
                  </a:solidFill>
                </a:endParaRPr>
              </a:p>
            </p:txBody>
          </p:sp>
        </mc:Choice>
        <mc:Fallback xmlns="">
          <p:sp>
            <p:nvSpPr>
              <p:cNvPr id="26" name="Rectangle 3">
                <a:extLst>
                  <a:ext uri="{FF2B5EF4-FFF2-40B4-BE49-F238E27FC236}">
                    <a16:creationId xmlns:a16="http://schemas.microsoft.com/office/drawing/2014/main" id="{984FCF00-E003-374E-A617-FA9E4EFD2761}"/>
                  </a:ext>
                </a:extLst>
              </p:cNvPr>
              <p:cNvSpPr>
                <a:spLocks noGrp="1" noRot="1" noChangeAspect="1" noMove="1" noResize="1" noEditPoints="1" noAdjustHandles="1" noChangeArrowheads="1" noChangeShapeType="1" noTextEdit="1"/>
              </p:cNvSpPr>
              <p:nvPr>
                <p:ph idx="1"/>
              </p:nvPr>
            </p:nvSpPr>
            <p:spPr>
              <a:xfrm>
                <a:off x="711915" y="3785446"/>
                <a:ext cx="5868489" cy="1341688"/>
              </a:xfrm>
              <a:blipFill>
                <a:blip r:embed="rId9"/>
                <a:stretch>
                  <a:fillRect l="-1082" t="-2830" b="-37736"/>
                </a:stretch>
              </a:blipFill>
            </p:spPr>
            <p:txBody>
              <a:bodyPr/>
              <a:lstStyle/>
              <a:p>
                <a:r>
                  <a:rPr lang="en-ES">
                    <a:noFill/>
                  </a:rPr>
                  <a:t> </a:t>
                </a:r>
              </a:p>
            </p:txBody>
          </p:sp>
        </mc:Fallback>
      </mc:AlternateContent>
      <p:pic>
        <p:nvPicPr>
          <p:cNvPr id="11" name="Picture 10">
            <a:extLst>
              <a:ext uri="{FF2B5EF4-FFF2-40B4-BE49-F238E27FC236}">
                <a16:creationId xmlns:a16="http://schemas.microsoft.com/office/drawing/2014/main" id="{38303E08-4097-A946-AB86-73C1EF453C47}"/>
              </a:ext>
            </a:extLst>
          </p:cNvPr>
          <p:cNvPicPr>
            <a:picLocks noChangeAspect="1"/>
          </p:cNvPicPr>
          <p:nvPr/>
        </p:nvPicPr>
        <p:blipFill>
          <a:blip r:embed="rId10"/>
          <a:stretch>
            <a:fillRect/>
          </a:stretch>
        </p:blipFill>
        <p:spPr>
          <a:xfrm>
            <a:off x="4222810" y="3693860"/>
            <a:ext cx="1441142" cy="501663"/>
          </a:xfrm>
          <a:prstGeom prst="rect">
            <a:avLst/>
          </a:prstGeom>
        </p:spPr>
      </p:pic>
      <p:pic>
        <p:nvPicPr>
          <p:cNvPr id="13" name="Picture 12">
            <a:extLst>
              <a:ext uri="{FF2B5EF4-FFF2-40B4-BE49-F238E27FC236}">
                <a16:creationId xmlns:a16="http://schemas.microsoft.com/office/drawing/2014/main" id="{AEAA27DA-6EBB-6041-9EDE-A515E65C3D9A}"/>
              </a:ext>
            </a:extLst>
          </p:cNvPr>
          <p:cNvPicPr>
            <a:picLocks noChangeAspect="1"/>
          </p:cNvPicPr>
          <p:nvPr/>
        </p:nvPicPr>
        <p:blipFill>
          <a:blip r:embed="rId11"/>
          <a:stretch>
            <a:fillRect/>
          </a:stretch>
        </p:blipFill>
        <p:spPr>
          <a:xfrm>
            <a:off x="6870224" y="4636496"/>
            <a:ext cx="4120530" cy="1145160"/>
          </a:xfrm>
          <a:prstGeom prst="rect">
            <a:avLst/>
          </a:prstGeom>
        </p:spPr>
      </p:pic>
      <p:sp>
        <p:nvSpPr>
          <p:cNvPr id="31" name="Rectangle 30">
            <a:extLst>
              <a:ext uri="{FF2B5EF4-FFF2-40B4-BE49-F238E27FC236}">
                <a16:creationId xmlns:a16="http://schemas.microsoft.com/office/drawing/2014/main" id="{D45935C7-DB56-B844-8D9D-39356947FAE7}"/>
              </a:ext>
            </a:extLst>
          </p:cNvPr>
          <p:cNvSpPr/>
          <p:nvPr/>
        </p:nvSpPr>
        <p:spPr>
          <a:xfrm>
            <a:off x="6960096" y="4611984"/>
            <a:ext cx="4320478" cy="1194184"/>
          </a:xfrm>
          <a:custGeom>
            <a:avLst/>
            <a:gdLst>
              <a:gd name="connsiteX0" fmla="*/ 0 w 4320478"/>
              <a:gd name="connsiteY0" fmla="*/ 0 h 1194184"/>
              <a:gd name="connsiteX1" fmla="*/ 583265 w 4320478"/>
              <a:gd name="connsiteY1" fmla="*/ 0 h 1194184"/>
              <a:gd name="connsiteX2" fmla="*/ 1080120 w 4320478"/>
              <a:gd name="connsiteY2" fmla="*/ 0 h 1194184"/>
              <a:gd name="connsiteX3" fmla="*/ 1663384 w 4320478"/>
              <a:gd name="connsiteY3" fmla="*/ 0 h 1194184"/>
              <a:gd name="connsiteX4" fmla="*/ 2073829 w 4320478"/>
              <a:gd name="connsiteY4" fmla="*/ 0 h 1194184"/>
              <a:gd name="connsiteX5" fmla="*/ 2527480 w 4320478"/>
              <a:gd name="connsiteY5" fmla="*/ 0 h 1194184"/>
              <a:gd name="connsiteX6" fmla="*/ 3067539 w 4320478"/>
              <a:gd name="connsiteY6" fmla="*/ 0 h 1194184"/>
              <a:gd name="connsiteX7" fmla="*/ 3564394 w 4320478"/>
              <a:gd name="connsiteY7" fmla="*/ 0 h 1194184"/>
              <a:gd name="connsiteX8" fmla="*/ 4320478 w 4320478"/>
              <a:gd name="connsiteY8" fmla="*/ 0 h 1194184"/>
              <a:gd name="connsiteX9" fmla="*/ 4320478 w 4320478"/>
              <a:gd name="connsiteY9" fmla="*/ 597092 h 1194184"/>
              <a:gd name="connsiteX10" fmla="*/ 4320478 w 4320478"/>
              <a:gd name="connsiteY10" fmla="*/ 1194184 h 1194184"/>
              <a:gd name="connsiteX11" fmla="*/ 3780418 w 4320478"/>
              <a:gd name="connsiteY11" fmla="*/ 1194184 h 1194184"/>
              <a:gd name="connsiteX12" fmla="*/ 3283563 w 4320478"/>
              <a:gd name="connsiteY12" fmla="*/ 1194184 h 1194184"/>
              <a:gd name="connsiteX13" fmla="*/ 2786708 w 4320478"/>
              <a:gd name="connsiteY13" fmla="*/ 1194184 h 1194184"/>
              <a:gd name="connsiteX14" fmla="*/ 2246649 w 4320478"/>
              <a:gd name="connsiteY14" fmla="*/ 1194184 h 1194184"/>
              <a:gd name="connsiteX15" fmla="*/ 1749794 w 4320478"/>
              <a:gd name="connsiteY15" fmla="*/ 1194184 h 1194184"/>
              <a:gd name="connsiteX16" fmla="*/ 1166529 w 4320478"/>
              <a:gd name="connsiteY16" fmla="*/ 1194184 h 1194184"/>
              <a:gd name="connsiteX17" fmla="*/ 626469 w 4320478"/>
              <a:gd name="connsiteY17" fmla="*/ 1194184 h 1194184"/>
              <a:gd name="connsiteX18" fmla="*/ 0 w 4320478"/>
              <a:gd name="connsiteY18" fmla="*/ 1194184 h 1194184"/>
              <a:gd name="connsiteX19" fmla="*/ 0 w 4320478"/>
              <a:gd name="connsiteY19" fmla="*/ 573208 h 1194184"/>
              <a:gd name="connsiteX20" fmla="*/ 0 w 4320478"/>
              <a:gd name="connsiteY20" fmla="*/ 0 h 119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20478" h="1194184" extrusionOk="0">
                <a:moveTo>
                  <a:pt x="0" y="0"/>
                </a:moveTo>
                <a:cubicBezTo>
                  <a:pt x="271209" y="-48778"/>
                  <a:pt x="326758" y="4341"/>
                  <a:pt x="583265" y="0"/>
                </a:cubicBezTo>
                <a:cubicBezTo>
                  <a:pt x="839772" y="-4341"/>
                  <a:pt x="874108" y="47354"/>
                  <a:pt x="1080120" y="0"/>
                </a:cubicBezTo>
                <a:cubicBezTo>
                  <a:pt x="1286132" y="-47354"/>
                  <a:pt x="1509188" y="21760"/>
                  <a:pt x="1663384" y="0"/>
                </a:cubicBezTo>
                <a:cubicBezTo>
                  <a:pt x="1817580" y="-21760"/>
                  <a:pt x="1927558" y="13901"/>
                  <a:pt x="2073829" y="0"/>
                </a:cubicBezTo>
                <a:cubicBezTo>
                  <a:pt x="2220100" y="-13901"/>
                  <a:pt x="2402448" y="12672"/>
                  <a:pt x="2527480" y="0"/>
                </a:cubicBezTo>
                <a:cubicBezTo>
                  <a:pt x="2652512" y="-12672"/>
                  <a:pt x="2951903" y="49371"/>
                  <a:pt x="3067539" y="0"/>
                </a:cubicBezTo>
                <a:cubicBezTo>
                  <a:pt x="3183175" y="-49371"/>
                  <a:pt x="3429663" y="45155"/>
                  <a:pt x="3564394" y="0"/>
                </a:cubicBezTo>
                <a:cubicBezTo>
                  <a:pt x="3699126" y="-45155"/>
                  <a:pt x="4063416" y="42257"/>
                  <a:pt x="4320478" y="0"/>
                </a:cubicBezTo>
                <a:cubicBezTo>
                  <a:pt x="4353009" y="199391"/>
                  <a:pt x="4317308" y="424503"/>
                  <a:pt x="4320478" y="597092"/>
                </a:cubicBezTo>
                <a:cubicBezTo>
                  <a:pt x="4323648" y="769681"/>
                  <a:pt x="4282378" y="1061365"/>
                  <a:pt x="4320478" y="1194184"/>
                </a:cubicBezTo>
                <a:cubicBezTo>
                  <a:pt x="4146115" y="1216070"/>
                  <a:pt x="4008880" y="1188390"/>
                  <a:pt x="3780418" y="1194184"/>
                </a:cubicBezTo>
                <a:cubicBezTo>
                  <a:pt x="3551956" y="1199978"/>
                  <a:pt x="3398693" y="1151325"/>
                  <a:pt x="3283563" y="1194184"/>
                </a:cubicBezTo>
                <a:cubicBezTo>
                  <a:pt x="3168434" y="1237043"/>
                  <a:pt x="2924669" y="1142898"/>
                  <a:pt x="2786708" y="1194184"/>
                </a:cubicBezTo>
                <a:cubicBezTo>
                  <a:pt x="2648747" y="1245470"/>
                  <a:pt x="2494387" y="1131519"/>
                  <a:pt x="2246649" y="1194184"/>
                </a:cubicBezTo>
                <a:cubicBezTo>
                  <a:pt x="1998911" y="1256849"/>
                  <a:pt x="1990051" y="1143882"/>
                  <a:pt x="1749794" y="1194184"/>
                </a:cubicBezTo>
                <a:cubicBezTo>
                  <a:pt x="1509537" y="1244486"/>
                  <a:pt x="1404160" y="1188183"/>
                  <a:pt x="1166529" y="1194184"/>
                </a:cubicBezTo>
                <a:cubicBezTo>
                  <a:pt x="928899" y="1200185"/>
                  <a:pt x="823828" y="1153861"/>
                  <a:pt x="626469" y="1194184"/>
                </a:cubicBezTo>
                <a:cubicBezTo>
                  <a:pt x="429110" y="1234507"/>
                  <a:pt x="188083" y="1123810"/>
                  <a:pt x="0" y="1194184"/>
                </a:cubicBezTo>
                <a:cubicBezTo>
                  <a:pt x="-74435" y="1054984"/>
                  <a:pt x="2309" y="703178"/>
                  <a:pt x="0" y="573208"/>
                </a:cubicBezTo>
                <a:cubicBezTo>
                  <a:pt x="-2309" y="443238"/>
                  <a:pt x="39588" y="139245"/>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262144605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17BE131-F10D-EB4F-A20F-C80EA8268701}"/>
              </a:ext>
            </a:extLst>
          </p:cNvPr>
          <p:cNvPicPr>
            <a:picLocks noChangeAspect="1"/>
          </p:cNvPicPr>
          <p:nvPr/>
        </p:nvPicPr>
        <p:blipFill>
          <a:blip r:embed="rId2"/>
          <a:stretch>
            <a:fillRect/>
          </a:stretch>
        </p:blipFill>
        <p:spPr>
          <a:xfrm>
            <a:off x="3863752" y="3453019"/>
            <a:ext cx="7623398" cy="1023636"/>
          </a:xfrm>
          <a:prstGeom prst="rect">
            <a:avLst/>
          </a:prstGeom>
        </p:spPr>
      </p:pic>
      <p:sp>
        <p:nvSpPr>
          <p:cNvPr id="268290" name="Rectangle 2"/>
          <p:cNvSpPr>
            <a:spLocks noGrp="1" noChangeArrowheads="1"/>
          </p:cNvSpPr>
          <p:nvPr>
            <p:ph type="title"/>
          </p:nvPr>
        </p:nvSpPr>
        <p:spPr/>
        <p:txBody>
          <a:bodyPr/>
          <a:lstStyle/>
          <a:p>
            <a:pPr>
              <a:defRPr/>
            </a:pPr>
            <a:r>
              <a:rPr lang="en-US" sz="4000" noProof="0" dirty="0">
                <a:latin typeface="Arial Rounded MT Bold" pitchFamily="34" charset="0"/>
              </a:rPr>
              <a:t>LSW figure of merit (FOM)</a:t>
            </a:r>
          </a:p>
        </p:txBody>
      </p:sp>
      <mc:AlternateContent xmlns:mc="http://schemas.openxmlformats.org/markup-compatibility/2006" xmlns:a14="http://schemas.microsoft.com/office/drawing/2010/main">
        <mc:Choice Requires="a14">
          <p:sp>
            <p:nvSpPr>
              <p:cNvPr id="268291" name="Rectangle 3"/>
              <p:cNvSpPr>
                <a:spLocks noGrp="1" noChangeArrowheads="1"/>
              </p:cNvSpPr>
              <p:nvPr>
                <p:ph idx="1"/>
              </p:nvPr>
            </p:nvSpPr>
            <p:spPr>
              <a:xfrm>
                <a:off x="839416" y="1629296"/>
                <a:ext cx="5472608" cy="863600"/>
              </a:xfrm>
            </p:spPr>
            <p:txBody>
              <a:bodyPr/>
              <a:lstStyle/>
              <a:p>
                <a:pPr eaLnBrk="1" hangingPunct="1">
                  <a:defRPr/>
                </a:pPr>
                <a:r>
                  <a:rPr lang="en-US" sz="2000" dirty="0"/>
                  <a:t>In a LSW we have a double conversion </a:t>
                </a:r>
                <a14:m>
                  <m:oMath xmlns:m="http://schemas.openxmlformats.org/officeDocument/2006/math">
                    <m:r>
                      <a:rPr lang="en-US" sz="2000" i="1">
                        <a:latin typeface="Cambria Math" panose="02040503050406030204" pitchFamily="18" charset="0"/>
                        <a:ea typeface="Cambria Math" panose="02040503050406030204" pitchFamily="18" charset="0"/>
                      </a:rPr>
                      <m:t>𝛾</m:t>
                    </m:r>
                    <m:r>
                      <a:rPr lang="en-US" sz="2000" i="1">
                        <a:latin typeface="Cambria Math" panose="02040503050406030204" pitchFamily="18" charset="0"/>
                        <a:ea typeface="Cambria Math" panose="02040503050406030204" pitchFamily="18" charset="0"/>
                      </a:rPr>
                      <m:t>→</m:t>
                    </m:r>
                    <m:r>
                      <a:rPr lang="es-ES" sz="2000" i="1">
                        <a:latin typeface="Cambria Math" panose="02040503050406030204" pitchFamily="18" charset="0"/>
                        <a:ea typeface="Cambria Math" panose="02040503050406030204" pitchFamily="18" charset="0"/>
                      </a:rPr>
                      <m:t>𝑎</m:t>
                    </m:r>
                    <m:r>
                      <a:rPr lang="es-ES" sz="2000" i="1">
                        <a:latin typeface="Cambria Math" panose="02040503050406030204" pitchFamily="18" charset="0"/>
                        <a:ea typeface="Cambria Math" panose="02040503050406030204" pitchFamily="18" charset="0"/>
                      </a:rPr>
                      <m:t>→</m:t>
                    </m:r>
                    <m:r>
                      <a:rPr lang="es-ES" sz="2000" i="1">
                        <a:latin typeface="Cambria Math" panose="02040503050406030204" pitchFamily="18" charset="0"/>
                        <a:ea typeface="Cambria Math" panose="02040503050406030204" pitchFamily="18" charset="0"/>
                      </a:rPr>
                      <m:t>𝛾</m:t>
                    </m:r>
                  </m:oMath>
                </a14:m>
                <a:r>
                  <a:rPr lang="en-US" sz="2000" dirty="0"/>
                  <a:t>:</a:t>
                </a:r>
              </a:p>
              <a:p>
                <a:pPr eaLnBrk="1" hangingPunct="1">
                  <a:defRPr/>
                </a:pPr>
                <a:endParaRPr lang="en-US" sz="2000" dirty="0"/>
              </a:p>
              <a:p>
                <a:pPr eaLnBrk="1" hangingPunct="1">
                  <a:defRPr/>
                </a:pPr>
                <a:endParaRPr lang="en-US" sz="2000" dirty="0"/>
              </a:p>
              <a:p>
                <a:pPr eaLnBrk="1" hangingPunct="1">
                  <a:defRPr/>
                </a:pPr>
                <a:r>
                  <a:rPr lang="en-US" sz="2000" dirty="0"/>
                  <a:t>The signal will be proportional to the double probability:</a:t>
                </a:r>
              </a:p>
              <a:p>
                <a:pPr eaLnBrk="1" hangingPunct="1">
                  <a:defRPr/>
                </a:pPr>
                <a:endParaRPr lang="en-US" sz="2000" dirty="0"/>
              </a:p>
              <a:p>
                <a:pPr eaLnBrk="1" hangingPunct="1">
                  <a:defRPr/>
                </a:pPr>
                <a:endParaRPr lang="en-US" sz="2000" dirty="0"/>
              </a:p>
              <a:p>
                <a:pPr eaLnBrk="1" hangingPunct="1">
                  <a:defRPr/>
                </a:pPr>
                <a:endParaRPr lang="en-US" sz="2000" dirty="0"/>
              </a:p>
              <a:p>
                <a:pPr eaLnBrk="1" hangingPunct="1">
                  <a:defRPr/>
                </a:pPr>
                <a:r>
                  <a:rPr lang="en-US" sz="2000" dirty="0"/>
                  <a:t>FOM proportional to signal-to-noise ratio:</a:t>
                </a:r>
              </a:p>
              <a:p>
                <a:pPr eaLnBrk="1" hangingPunct="1">
                  <a:defRPr/>
                </a:pPr>
                <a:endParaRPr lang="en-US" sz="2000" dirty="0"/>
              </a:p>
              <a:p>
                <a:pPr eaLnBrk="1" hangingPunct="1">
                  <a:defRPr/>
                </a:pPr>
                <a:endParaRPr lang="en-US" sz="2000" dirty="0"/>
              </a:p>
            </p:txBody>
          </p:sp>
        </mc:Choice>
        <mc:Fallback xmlns="">
          <p:sp>
            <p:nvSpPr>
              <p:cNvPr id="268291" name="Rectangle 3"/>
              <p:cNvSpPr>
                <a:spLocks noGrp="1" noRot="1" noChangeAspect="1" noMove="1" noResize="1" noEditPoints="1" noAdjustHandles="1" noChangeArrowheads="1" noChangeShapeType="1" noTextEdit="1"/>
              </p:cNvSpPr>
              <p:nvPr>
                <p:ph idx="1"/>
              </p:nvPr>
            </p:nvSpPr>
            <p:spPr>
              <a:xfrm>
                <a:off x="839416" y="1629296"/>
                <a:ext cx="5472608" cy="863600"/>
              </a:xfrm>
              <a:blipFill>
                <a:blip r:embed="rId3"/>
                <a:stretch>
                  <a:fillRect l="-1160" t="-4348" b="-355072"/>
                </a:stretch>
              </a:blipFill>
            </p:spPr>
            <p:txBody>
              <a:bodyPr/>
              <a:lstStyle/>
              <a:p>
                <a:r>
                  <a:rPr lang="en-ES">
                    <a:noFill/>
                  </a:rPr>
                  <a:t> </a:t>
                </a:r>
              </a:p>
            </p:txBody>
          </p:sp>
        </mc:Fallback>
      </mc:AlternateContent>
      <p:sp>
        <p:nvSpPr>
          <p:cNvPr id="2" name="Marcador de fecha 1"/>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3" name="Marcador de pie de página 2"/>
          <p:cNvSpPr>
            <a:spLocks noGrp="1"/>
          </p:cNvSpPr>
          <p:nvPr>
            <p:ph type="ftr" sz="quarter" idx="11"/>
          </p:nvPr>
        </p:nvSpPr>
        <p:spPr/>
        <p:txBody>
          <a:bodyPr/>
          <a:lstStyle/>
          <a:p>
            <a:pPr>
              <a:defRPr/>
            </a:pPr>
            <a:r>
              <a:rPr lang="es-ES" dirty="0"/>
              <a:t>Igor G. Irastorza / CAPA - Zaragoza</a:t>
            </a:r>
          </a:p>
        </p:txBody>
      </p:sp>
      <p:sp>
        <p:nvSpPr>
          <p:cNvPr id="4" name="Marcador de número de diapositiva 3"/>
          <p:cNvSpPr>
            <a:spLocks noGrp="1"/>
          </p:cNvSpPr>
          <p:nvPr>
            <p:ph type="sldNum" sz="quarter" idx="12"/>
          </p:nvPr>
        </p:nvSpPr>
        <p:spPr/>
        <p:txBody>
          <a:bodyPr/>
          <a:lstStyle/>
          <a:p>
            <a:pPr>
              <a:defRPr/>
            </a:pPr>
            <a:fld id="{5B34CA36-8F8E-4B33-818A-5383808A46B8}" type="slidenum">
              <a:rPr lang="es-ES" smtClean="0"/>
              <a:pPr>
                <a:defRPr/>
              </a:pPr>
              <a:t>78</a:t>
            </a:fld>
            <a:endParaRPr lang="es-ES"/>
          </a:p>
        </p:txBody>
      </p:sp>
      <p:sp>
        <p:nvSpPr>
          <p:cNvPr id="22" name="Rectangle 21">
            <a:extLst>
              <a:ext uri="{FF2B5EF4-FFF2-40B4-BE49-F238E27FC236}">
                <a16:creationId xmlns:a16="http://schemas.microsoft.com/office/drawing/2014/main" id="{7396CBE5-1D7F-1244-85DC-BE864BA9E926}"/>
              </a:ext>
            </a:extLst>
          </p:cNvPr>
          <p:cNvSpPr/>
          <p:nvPr/>
        </p:nvSpPr>
        <p:spPr>
          <a:xfrm>
            <a:off x="11608234" y="4470034"/>
            <a:ext cx="506870" cy="369332"/>
          </a:xfrm>
          <a:prstGeom prst="rect">
            <a:avLst/>
          </a:prstGeom>
        </p:spPr>
        <p:txBody>
          <a:bodyPr wrap="none">
            <a:spAutoFit/>
          </a:bodyPr>
          <a:lstStyle/>
          <a:p>
            <a:r>
              <a:rPr lang="en-US" b="0" dirty="0">
                <a:solidFill>
                  <a:srgbClr val="00B050"/>
                </a:solidFill>
                <a:latin typeface="Arial Rounded MT Bold" pitchFamily="34" charset="0"/>
              </a:rPr>
              <a:t>(*) </a:t>
            </a:r>
            <a:endParaRPr lang="en-ES" dirty="0"/>
          </a:p>
        </p:txBody>
      </p:sp>
      <p:pic>
        <p:nvPicPr>
          <p:cNvPr id="30" name="Graphic 29" descr="Line arrow Clockwise curve">
            <a:extLst>
              <a:ext uri="{FF2B5EF4-FFF2-40B4-BE49-F238E27FC236}">
                <a16:creationId xmlns:a16="http://schemas.microsoft.com/office/drawing/2014/main" id="{96B19B2B-19DE-1C43-B70D-7C7FFB44E71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4666346">
            <a:off x="10017049" y="4215722"/>
            <a:ext cx="603449" cy="588266"/>
          </a:xfrm>
          <a:prstGeom prst="rect">
            <a:avLst/>
          </a:prstGeom>
        </p:spPr>
      </p:pic>
      <p:pic>
        <p:nvPicPr>
          <p:cNvPr id="32" name="Graphic 31" descr="Line arrow Clockwise curve">
            <a:extLst>
              <a:ext uri="{FF2B5EF4-FFF2-40B4-BE49-F238E27FC236}">
                <a16:creationId xmlns:a16="http://schemas.microsoft.com/office/drawing/2014/main" id="{888AE457-58BC-D645-B9E6-C823628EAB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5796290" flipV="1">
            <a:off x="7422458" y="5665845"/>
            <a:ext cx="505985" cy="524576"/>
          </a:xfrm>
          <a:prstGeom prst="rect">
            <a:avLst/>
          </a:prstGeom>
        </p:spPr>
      </p:pic>
      <p:pic>
        <p:nvPicPr>
          <p:cNvPr id="33" name="Graphic 32" descr="Line arrow Clockwise curve">
            <a:extLst>
              <a:ext uri="{FF2B5EF4-FFF2-40B4-BE49-F238E27FC236}">
                <a16:creationId xmlns:a16="http://schemas.microsoft.com/office/drawing/2014/main" id="{AE47DFDD-6ACE-1A45-910A-645CDE98BC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415109">
            <a:off x="6490877" y="5717945"/>
            <a:ext cx="758049" cy="493254"/>
          </a:xfrm>
          <a:prstGeom prst="rect">
            <a:avLst/>
          </a:prstGeom>
        </p:spPr>
      </p:pic>
      <p:sp>
        <p:nvSpPr>
          <p:cNvPr id="23" name="Rectangle 22">
            <a:extLst>
              <a:ext uri="{FF2B5EF4-FFF2-40B4-BE49-F238E27FC236}">
                <a16:creationId xmlns:a16="http://schemas.microsoft.com/office/drawing/2014/main" id="{F0E9A2A6-B0E7-004A-9AE4-6DF358369A0B}"/>
              </a:ext>
            </a:extLst>
          </p:cNvPr>
          <p:cNvSpPr/>
          <p:nvPr/>
        </p:nvSpPr>
        <p:spPr>
          <a:xfrm>
            <a:off x="7248129" y="4437112"/>
            <a:ext cx="2952328" cy="461665"/>
          </a:xfrm>
          <a:prstGeom prst="rect">
            <a:avLst/>
          </a:prstGeom>
        </p:spPr>
        <p:txBody>
          <a:bodyPr wrap="square">
            <a:spAutoFit/>
          </a:bodyPr>
          <a:lstStyle/>
          <a:p>
            <a:pPr algn="r"/>
            <a:r>
              <a:rPr lang="en-US" sz="1200" b="0" dirty="0">
                <a:solidFill>
                  <a:srgbClr val="00B050"/>
                </a:solidFill>
                <a:latin typeface="Arial Rounded MT Bold" pitchFamily="34" charset="0"/>
              </a:rPr>
              <a:t>Power build-up factors in production and reconversion cavities</a:t>
            </a:r>
            <a:endParaRPr lang="en-ES" sz="1200" dirty="0"/>
          </a:p>
        </p:txBody>
      </p:sp>
      <p:sp>
        <p:nvSpPr>
          <p:cNvPr id="35" name="Rectangle 34">
            <a:extLst>
              <a:ext uri="{FF2B5EF4-FFF2-40B4-BE49-F238E27FC236}">
                <a16:creationId xmlns:a16="http://schemas.microsoft.com/office/drawing/2014/main" id="{E85B11C2-A1B2-3D49-A009-486E17EBDDE9}"/>
              </a:ext>
            </a:extLst>
          </p:cNvPr>
          <p:cNvSpPr/>
          <p:nvPr/>
        </p:nvSpPr>
        <p:spPr>
          <a:xfrm>
            <a:off x="7965574" y="5851994"/>
            <a:ext cx="1792877" cy="338554"/>
          </a:xfrm>
          <a:prstGeom prst="rect">
            <a:avLst/>
          </a:prstGeom>
        </p:spPr>
        <p:txBody>
          <a:bodyPr wrap="square">
            <a:spAutoFit/>
          </a:bodyPr>
          <a:lstStyle/>
          <a:p>
            <a:r>
              <a:rPr lang="en-US" sz="1600" b="0" dirty="0">
                <a:solidFill>
                  <a:srgbClr val="00B050"/>
                </a:solidFill>
                <a:latin typeface="Arial Rounded MT Bold" pitchFamily="34" charset="0"/>
              </a:rPr>
              <a:t>Detector noise</a:t>
            </a:r>
            <a:endParaRPr lang="en-ES" sz="1600" dirty="0"/>
          </a:p>
        </p:txBody>
      </p:sp>
      <p:sp>
        <p:nvSpPr>
          <p:cNvPr id="36" name="Rectangle 35">
            <a:extLst>
              <a:ext uri="{FF2B5EF4-FFF2-40B4-BE49-F238E27FC236}">
                <a16:creationId xmlns:a16="http://schemas.microsoft.com/office/drawing/2014/main" id="{D6752DF3-02E7-C442-8748-2182C42CCF75}"/>
              </a:ext>
            </a:extLst>
          </p:cNvPr>
          <p:cNvSpPr/>
          <p:nvPr/>
        </p:nvSpPr>
        <p:spPr>
          <a:xfrm>
            <a:off x="5002203" y="5871560"/>
            <a:ext cx="1673548" cy="338554"/>
          </a:xfrm>
          <a:prstGeom prst="rect">
            <a:avLst/>
          </a:prstGeom>
        </p:spPr>
        <p:txBody>
          <a:bodyPr wrap="square">
            <a:spAutoFit/>
          </a:bodyPr>
          <a:lstStyle/>
          <a:p>
            <a:r>
              <a:rPr lang="en-US" sz="1600" b="0" dirty="0">
                <a:solidFill>
                  <a:srgbClr val="00B050"/>
                </a:solidFill>
                <a:latin typeface="Arial Rounded MT Bold" pitchFamily="34" charset="0"/>
              </a:rPr>
              <a:t>Power of laser</a:t>
            </a:r>
            <a:endParaRPr lang="en-ES" sz="1600" dirty="0"/>
          </a:p>
        </p:txBody>
      </p:sp>
      <p:pic>
        <p:nvPicPr>
          <p:cNvPr id="25" name="Picture 24">
            <a:extLst>
              <a:ext uri="{FF2B5EF4-FFF2-40B4-BE49-F238E27FC236}">
                <a16:creationId xmlns:a16="http://schemas.microsoft.com/office/drawing/2014/main" id="{580644DD-CB8E-A749-B73C-90BCDDF615A0}"/>
              </a:ext>
            </a:extLst>
          </p:cNvPr>
          <p:cNvPicPr>
            <a:picLocks noChangeAspect="1"/>
          </p:cNvPicPr>
          <p:nvPr/>
        </p:nvPicPr>
        <p:blipFill>
          <a:blip r:embed="rId8"/>
          <a:stretch>
            <a:fillRect/>
          </a:stretch>
        </p:blipFill>
        <p:spPr>
          <a:xfrm>
            <a:off x="1505291" y="2365159"/>
            <a:ext cx="3711351" cy="418437"/>
          </a:xfrm>
          <a:prstGeom prst="rect">
            <a:avLst/>
          </a:prstGeom>
        </p:spPr>
      </p:pic>
      <p:pic>
        <p:nvPicPr>
          <p:cNvPr id="27" name="Imagen 2">
            <a:extLst>
              <a:ext uri="{FF2B5EF4-FFF2-40B4-BE49-F238E27FC236}">
                <a16:creationId xmlns:a16="http://schemas.microsoft.com/office/drawing/2014/main" id="{6D766D7D-6D91-EF43-8B04-DA3EB703E9B9}"/>
              </a:ext>
            </a:extLst>
          </p:cNvPr>
          <p:cNvPicPr>
            <a:picLocks noChangeAspect="1"/>
          </p:cNvPicPr>
          <p:nvPr/>
        </p:nvPicPr>
        <p:blipFill>
          <a:blip r:embed="rId9"/>
          <a:stretch>
            <a:fillRect/>
          </a:stretch>
        </p:blipFill>
        <p:spPr>
          <a:xfrm>
            <a:off x="5960681" y="1211849"/>
            <a:ext cx="6034955" cy="2120389"/>
          </a:xfrm>
          <a:prstGeom prst="rect">
            <a:avLst/>
          </a:prstGeom>
        </p:spPr>
      </p:pic>
      <p:pic>
        <p:nvPicPr>
          <p:cNvPr id="29" name="Graphic 28" descr="Line arrow Clockwise curve">
            <a:extLst>
              <a:ext uri="{FF2B5EF4-FFF2-40B4-BE49-F238E27FC236}">
                <a16:creationId xmlns:a16="http://schemas.microsoft.com/office/drawing/2014/main" id="{2682BAB4-0AF9-6249-8A42-9C1FCECE2FF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4666346">
            <a:off x="10196358" y="4132510"/>
            <a:ext cx="603449" cy="850135"/>
          </a:xfrm>
          <a:prstGeom prst="rect">
            <a:avLst/>
          </a:prstGeom>
        </p:spPr>
      </p:pic>
      <p:pic>
        <p:nvPicPr>
          <p:cNvPr id="7172" name="Picture 4">
            <a:extLst>
              <a:ext uri="{FF2B5EF4-FFF2-40B4-BE49-F238E27FC236}">
                <a16:creationId xmlns:a16="http://schemas.microsoft.com/office/drawing/2014/main" id="{8727FBE2-3659-FD4A-B1B2-01066842DD5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67808" y="5162821"/>
            <a:ext cx="4834880" cy="50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51423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z="3600" dirty="0">
                <a:effectLst>
                  <a:outerShdw blurRad="38100" dist="38100" dir="2700000" algn="tl">
                    <a:srgbClr val="FFFFFF"/>
                  </a:outerShdw>
                </a:effectLst>
              </a:rPr>
              <a:t>LSW</a:t>
            </a:r>
            <a:r>
              <a:rPr lang="en-US" sz="3600" noProof="0" dirty="0">
                <a:effectLst>
                  <a:outerShdw blurRad="38100" dist="38100" dir="2700000" algn="tl">
                    <a:srgbClr val="FFFFFF"/>
                  </a:outerShdw>
                </a:effectLst>
                <a:latin typeface="Arial Rounded MT Bold" pitchFamily="34" charset="0"/>
              </a:rPr>
              <a:t> experiments – current state-of-the-art</a:t>
            </a:r>
          </a:p>
        </p:txBody>
      </p:sp>
      <p:pic>
        <p:nvPicPr>
          <p:cNvPr id="175106" name="Picture 2"/>
          <p:cNvPicPr>
            <a:picLocks noChangeAspect="1" noChangeArrowheads="1"/>
          </p:cNvPicPr>
          <p:nvPr/>
        </p:nvPicPr>
        <p:blipFill rotWithShape="1">
          <a:blip r:embed="rId3" cstate="print"/>
          <a:srcRect t="27286"/>
          <a:stretch/>
        </p:blipFill>
        <p:spPr bwMode="auto">
          <a:xfrm>
            <a:off x="407369" y="1160682"/>
            <a:ext cx="8496943" cy="3459305"/>
          </a:xfrm>
          <a:prstGeom prst="rect">
            <a:avLst/>
          </a:prstGeom>
          <a:noFill/>
          <a:ln w="9525">
            <a:noFill/>
            <a:miter lim="800000"/>
            <a:headEnd/>
            <a:tailEnd/>
          </a:ln>
        </p:spPr>
      </p:pic>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79</a:t>
            </a:fld>
            <a:endParaRPr lang="es-ES"/>
          </a:p>
        </p:txBody>
      </p:sp>
      <p:pic>
        <p:nvPicPr>
          <p:cNvPr id="11" name="Picture 1" descr="C:\Documents and Settings\Pugnat.LNCMI-G\Bureau\OSQAR Report2011\100OLYMP\P1010008.JPG">
            <a:extLst>
              <a:ext uri="{FF2B5EF4-FFF2-40B4-BE49-F238E27FC236}">
                <a16:creationId xmlns:a16="http://schemas.microsoft.com/office/drawing/2014/main" id="{4A91E378-89F0-3045-B776-88CD3A294D28}"/>
              </a:ext>
            </a:extLst>
          </p:cNvPr>
          <p:cNvPicPr>
            <a:picLocks noChangeAspect="1" noChangeArrowheads="1"/>
          </p:cNvPicPr>
          <p:nvPr/>
        </p:nvPicPr>
        <p:blipFill>
          <a:blip r:embed="rId4" cstate="print">
            <a:lum bright="10000"/>
          </a:blip>
          <a:srcRect l="11638" t="6897" r="431"/>
          <a:stretch>
            <a:fillRect/>
          </a:stretch>
        </p:blipFill>
        <p:spPr bwMode="auto">
          <a:xfrm>
            <a:off x="7602996" y="2636912"/>
            <a:ext cx="4474842" cy="3553551"/>
          </a:xfrm>
          <a:prstGeom prst="rect">
            <a:avLst/>
          </a:prstGeom>
          <a:noFill/>
        </p:spPr>
      </p:pic>
      <p:sp>
        <p:nvSpPr>
          <p:cNvPr id="12" name="Rectángulo 11">
            <a:extLst>
              <a:ext uri="{FF2B5EF4-FFF2-40B4-BE49-F238E27FC236}">
                <a16:creationId xmlns:a16="http://schemas.microsoft.com/office/drawing/2014/main" id="{41041BC6-BDBD-B04C-8132-36AF92C988A9}"/>
              </a:ext>
            </a:extLst>
          </p:cNvPr>
          <p:cNvSpPr/>
          <p:nvPr/>
        </p:nvSpPr>
        <p:spPr>
          <a:xfrm>
            <a:off x="9856879" y="2840035"/>
            <a:ext cx="172835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effectLst>
                  <a:outerShdw blurRad="38100" dist="38100" dir="2700000" algn="tl">
                    <a:srgbClr val="FFFFFF"/>
                  </a:outerShdw>
                </a:effectLst>
                <a:latin typeface="Arial Rounded MT Bold" pitchFamily="34" charset="0"/>
              </a:rPr>
              <a:t>OSQAR </a:t>
            </a:r>
            <a:r>
              <a:rPr lang="en-US" sz="1200" dirty="0">
                <a:effectLst>
                  <a:outerShdw blurRad="38100" dist="38100" dir="2700000" algn="tl">
                    <a:srgbClr val="FFFFFF"/>
                  </a:outerShdw>
                </a:effectLst>
                <a:latin typeface="Arial Rounded MT Bold" pitchFamily="34" charset="0"/>
              </a:rPr>
              <a:t>@ CERN</a:t>
            </a:r>
            <a:endParaRPr lang="en-US" dirty="0"/>
          </a:p>
        </p:txBody>
      </p:sp>
      <p:pic>
        <p:nvPicPr>
          <p:cNvPr id="13" name="Imagen 18">
            <a:extLst>
              <a:ext uri="{FF2B5EF4-FFF2-40B4-BE49-F238E27FC236}">
                <a16:creationId xmlns:a16="http://schemas.microsoft.com/office/drawing/2014/main" id="{066ADD64-2F08-0043-92A1-DB1CBC7E2399}"/>
              </a:ext>
            </a:extLst>
          </p:cNvPr>
          <p:cNvPicPr>
            <a:picLocks noChangeAspect="1"/>
          </p:cNvPicPr>
          <p:nvPr/>
        </p:nvPicPr>
        <p:blipFill>
          <a:blip r:embed="rId5"/>
          <a:stretch>
            <a:fillRect/>
          </a:stretch>
        </p:blipFill>
        <p:spPr>
          <a:xfrm>
            <a:off x="4018214" y="4069042"/>
            <a:ext cx="3626232" cy="2469871"/>
          </a:xfrm>
          <a:prstGeom prst="rect">
            <a:avLst/>
          </a:prstGeom>
        </p:spPr>
      </p:pic>
      <p:sp>
        <p:nvSpPr>
          <p:cNvPr id="14" name="2 Marcador de contenido">
            <a:extLst>
              <a:ext uri="{FF2B5EF4-FFF2-40B4-BE49-F238E27FC236}">
                <a16:creationId xmlns:a16="http://schemas.microsoft.com/office/drawing/2014/main" id="{ED1630B9-A1BD-1049-8A1B-95B8D7ED63D9}"/>
              </a:ext>
            </a:extLst>
          </p:cNvPr>
          <p:cNvSpPr>
            <a:spLocks noGrp="1"/>
          </p:cNvSpPr>
          <p:nvPr>
            <p:ph idx="1"/>
          </p:nvPr>
        </p:nvSpPr>
        <p:spPr>
          <a:xfrm>
            <a:off x="767408" y="4693699"/>
            <a:ext cx="3122595" cy="1584176"/>
          </a:xfrm>
        </p:spPr>
        <p:txBody>
          <a:bodyPr/>
          <a:lstStyle/>
          <a:p>
            <a:pPr>
              <a:buNone/>
            </a:pPr>
            <a:r>
              <a:rPr lang="en-US" sz="1600" noProof="0" dirty="0">
                <a:latin typeface="Arial Rounded MT Bold" pitchFamily="34" charset="0"/>
              </a:rPr>
              <a:t>Also past experiments:</a:t>
            </a:r>
          </a:p>
          <a:p>
            <a:r>
              <a:rPr lang="en-US" sz="1600" noProof="0" dirty="0" err="1">
                <a:latin typeface="Arial Rounded MT Bold" pitchFamily="34" charset="0"/>
              </a:rPr>
              <a:t>GammeV</a:t>
            </a:r>
            <a:r>
              <a:rPr lang="en-US" sz="1600" noProof="0" dirty="0">
                <a:latin typeface="Arial Rounded MT Bold" pitchFamily="34" charset="0"/>
              </a:rPr>
              <a:t> &amp; REAPR @ </a:t>
            </a:r>
            <a:r>
              <a:rPr lang="en-US" sz="1600" noProof="0" dirty="0" err="1">
                <a:latin typeface="Arial Rounded MT Bold" pitchFamily="34" charset="0"/>
              </a:rPr>
              <a:t>Fermilab</a:t>
            </a:r>
            <a:r>
              <a:rPr lang="en-US" sz="1600" noProof="0" dirty="0">
                <a:latin typeface="Arial Rounded MT Bold" pitchFamily="34" charset="0"/>
              </a:rPr>
              <a:t>, US</a:t>
            </a:r>
          </a:p>
          <a:p>
            <a:r>
              <a:rPr lang="en-US" sz="1600" noProof="0" dirty="0">
                <a:latin typeface="Arial Rounded MT Bold" pitchFamily="34" charset="0"/>
              </a:rPr>
              <a:t>BMV @ Toulouse</a:t>
            </a:r>
          </a:p>
          <a:p>
            <a:r>
              <a:rPr lang="en-US" sz="1600" noProof="0" dirty="0">
                <a:latin typeface="Arial Rounded MT Bold" pitchFamily="34" charset="0"/>
              </a:rPr>
              <a:t>…</a:t>
            </a:r>
          </a:p>
          <a:p>
            <a:endParaRPr lang="en-US" sz="1600" noProof="0" dirty="0">
              <a:latin typeface="Arial Rounded MT Bold" pitchFamily="34" charset="0"/>
            </a:endParaRPr>
          </a:p>
        </p:txBody>
      </p:sp>
    </p:spTree>
    <p:extLst>
      <p:ext uri="{BB962C8B-B14F-4D97-AF65-F5344CB8AC3E}">
        <p14:creationId xmlns:p14="http://schemas.microsoft.com/office/powerpoint/2010/main" val="515041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noProof="0" dirty="0">
                <a:latin typeface="Arial Rounded MT Bold" pitchFamily="34" charset="0"/>
              </a:rPr>
              <a:t>Strong CP problem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8</a:t>
            </a:fld>
            <a:endParaRPr lang="es-ES" b="0" dirty="0">
              <a:latin typeface="Arial Rounded MT Bold" panose="020F0704030504030204" pitchFamily="34" charset="0"/>
            </a:endParaRPr>
          </a:p>
        </p:txBody>
      </p:sp>
      <p:grpSp>
        <p:nvGrpSpPr>
          <p:cNvPr id="32" name="Group 11"/>
          <p:cNvGrpSpPr>
            <a:grpSpLocks/>
          </p:cNvGrpSpPr>
          <p:nvPr/>
        </p:nvGrpSpPr>
        <p:grpSpPr bwMode="auto">
          <a:xfrm>
            <a:off x="6141057" y="1988979"/>
            <a:ext cx="3484848" cy="653355"/>
            <a:chOff x="2808" y="3067"/>
            <a:chExt cx="2340" cy="456"/>
          </a:xfrm>
        </p:grpSpPr>
        <p:pic>
          <p:nvPicPr>
            <p:cNvPr id="34" name="Picture 12"/>
            <p:cNvPicPr>
              <a:picLocks noChangeAspect="1" noChangeArrowheads="1"/>
            </p:cNvPicPr>
            <p:nvPr/>
          </p:nvPicPr>
          <p:blipFill>
            <a:blip r:embed="rId2" cstate="print"/>
            <a:srcRect/>
            <a:stretch>
              <a:fillRect/>
            </a:stretch>
          </p:blipFill>
          <p:spPr bwMode="auto">
            <a:xfrm>
              <a:off x="2808" y="3067"/>
              <a:ext cx="2340" cy="456"/>
            </a:xfrm>
            <a:prstGeom prst="rect">
              <a:avLst/>
            </a:prstGeom>
            <a:noFill/>
            <a:ln w="9525" algn="ctr">
              <a:noFill/>
              <a:miter lim="800000"/>
              <a:headEnd/>
              <a:tailEnd/>
            </a:ln>
          </p:spPr>
        </p:pic>
        <p:pic>
          <p:nvPicPr>
            <p:cNvPr id="35" name="Picture 13"/>
            <p:cNvPicPr>
              <a:picLocks noChangeAspect="1" noChangeArrowheads="1"/>
            </p:cNvPicPr>
            <p:nvPr/>
          </p:nvPicPr>
          <p:blipFill>
            <a:blip r:embed="rId3" cstate="print"/>
            <a:srcRect r="90298" b="438"/>
            <a:stretch>
              <a:fillRect/>
            </a:stretch>
          </p:blipFill>
          <p:spPr bwMode="auto">
            <a:xfrm>
              <a:off x="3243" y="3067"/>
              <a:ext cx="227" cy="454"/>
            </a:xfrm>
            <a:prstGeom prst="rect">
              <a:avLst/>
            </a:prstGeom>
            <a:noFill/>
            <a:ln w="9525" algn="ctr">
              <a:noFill/>
              <a:miter lim="800000"/>
              <a:headEnd/>
              <a:tailEnd/>
            </a:ln>
          </p:spPr>
        </p:pic>
        <p:pic>
          <p:nvPicPr>
            <p:cNvPr id="36" name="Picture 14"/>
            <p:cNvPicPr>
              <a:picLocks noChangeAspect="1" noChangeArrowheads="1"/>
            </p:cNvPicPr>
            <p:nvPr/>
          </p:nvPicPr>
          <p:blipFill>
            <a:blip r:embed="rId3" cstate="print"/>
            <a:srcRect l="20512" r="69786" b="10307"/>
            <a:stretch>
              <a:fillRect/>
            </a:stretch>
          </p:blipFill>
          <p:spPr bwMode="auto">
            <a:xfrm>
              <a:off x="2835" y="3067"/>
              <a:ext cx="227" cy="409"/>
            </a:xfrm>
            <a:prstGeom prst="rect">
              <a:avLst/>
            </a:prstGeom>
            <a:noFill/>
            <a:ln w="9525" algn="ctr">
              <a:noFill/>
              <a:miter lim="800000"/>
              <a:headEnd/>
              <a:tailEnd/>
            </a:ln>
          </p:spPr>
        </p:pic>
      </p:grpSp>
      <p:pic>
        <p:nvPicPr>
          <p:cNvPr id="7" name="Picture 6">
            <a:extLst>
              <a:ext uri="{FF2B5EF4-FFF2-40B4-BE49-F238E27FC236}">
                <a16:creationId xmlns:a16="http://schemas.microsoft.com/office/drawing/2014/main" id="{1099FDA8-EEC3-6F4B-8F7C-C8D0E5181C0C}"/>
              </a:ext>
            </a:extLst>
          </p:cNvPr>
          <p:cNvPicPr>
            <a:picLocks noChangeAspect="1"/>
          </p:cNvPicPr>
          <p:nvPr/>
        </p:nvPicPr>
        <p:blipFill>
          <a:blip r:embed="rId4"/>
          <a:stretch>
            <a:fillRect/>
          </a:stretch>
        </p:blipFill>
        <p:spPr>
          <a:xfrm>
            <a:off x="1060223" y="1646676"/>
            <a:ext cx="4292600" cy="1206500"/>
          </a:xfrm>
          <a:prstGeom prst="rect">
            <a:avLst/>
          </a:prstGeom>
        </p:spPr>
      </p:pic>
      <p:sp>
        <p:nvSpPr>
          <p:cNvPr id="26" name="Rectangle 9">
            <a:extLst>
              <a:ext uri="{FF2B5EF4-FFF2-40B4-BE49-F238E27FC236}">
                <a16:creationId xmlns:a16="http://schemas.microsoft.com/office/drawing/2014/main" id="{D0C63A68-0EE1-7C4B-B2E4-39FD63C82EE8}"/>
              </a:ext>
            </a:extLst>
          </p:cNvPr>
          <p:cNvSpPr>
            <a:spLocks noChangeArrowheads="1"/>
          </p:cNvSpPr>
          <p:nvPr/>
        </p:nvSpPr>
        <p:spPr bwMode="auto">
          <a:xfrm>
            <a:off x="8471828" y="2639468"/>
            <a:ext cx="3110572" cy="707886"/>
          </a:xfrm>
          <a:prstGeom prst="rect">
            <a:avLst/>
          </a:prstGeom>
          <a:noFill/>
          <a:ln w="9525" algn="ctr">
            <a:noFill/>
            <a:miter lim="800000"/>
            <a:headEnd/>
            <a:tailEnd/>
          </a:ln>
        </p:spPr>
        <p:txBody>
          <a:bodyPr wrap="square">
            <a:spAutoFit/>
          </a:bodyPr>
          <a:lstStyle/>
          <a:p>
            <a:pPr marL="342900" indent="-342900"/>
            <a:r>
              <a:rPr lang="es-ES" sz="2000" b="0" dirty="0">
                <a:latin typeface="Arial Rounded MT Bold" pitchFamily="34" charset="0"/>
              </a:rPr>
              <a:t>	</a:t>
            </a:r>
            <a:r>
              <a:rPr lang="es-ES" sz="2000" b="0" dirty="0" err="1">
                <a:latin typeface="Arial Rounded MT Bold" pitchFamily="34" charset="0"/>
              </a:rPr>
              <a:t>Two</a:t>
            </a:r>
            <a:r>
              <a:rPr lang="es-ES" sz="2000" b="0" dirty="0">
                <a:latin typeface="Arial Rounded MT Bold" pitchFamily="34" charset="0"/>
              </a:rPr>
              <a:t> </a:t>
            </a:r>
            <a:r>
              <a:rPr lang="es-ES" sz="2000" b="0" dirty="0" err="1">
                <a:latin typeface="Arial Rounded MT Bold" pitchFamily="34" charset="0"/>
              </a:rPr>
              <a:t>contributions</a:t>
            </a:r>
            <a:r>
              <a:rPr lang="es-ES" sz="2000" b="0" dirty="0">
                <a:latin typeface="Arial Rounded MT Bold" pitchFamily="34" charset="0"/>
              </a:rPr>
              <a:t> of </a:t>
            </a:r>
            <a:r>
              <a:rPr lang="es-ES" sz="2000" b="0" dirty="0" err="1">
                <a:latin typeface="Arial Rounded MT Bold" pitchFamily="34" charset="0"/>
              </a:rPr>
              <a:t>very</a:t>
            </a:r>
            <a:r>
              <a:rPr lang="es-ES" sz="2000" b="0" dirty="0">
                <a:latin typeface="Arial Rounded MT Bold" pitchFamily="34" charset="0"/>
              </a:rPr>
              <a:t> </a:t>
            </a:r>
            <a:r>
              <a:rPr lang="es-ES" sz="2000" b="0" dirty="0" err="1">
                <a:latin typeface="Arial Rounded MT Bold" pitchFamily="34" charset="0"/>
              </a:rPr>
              <a:t>different</a:t>
            </a:r>
            <a:r>
              <a:rPr lang="es-ES" sz="2000" b="0" dirty="0">
                <a:latin typeface="Arial Rounded MT Bold" pitchFamily="34" charset="0"/>
              </a:rPr>
              <a:t> </a:t>
            </a:r>
            <a:r>
              <a:rPr lang="es-ES" sz="2000" b="0" dirty="0" err="1">
                <a:latin typeface="Arial Rounded MT Bold" pitchFamily="34" charset="0"/>
              </a:rPr>
              <a:t>origin</a:t>
            </a:r>
            <a:endParaRPr lang="es-ES" sz="2000" b="0" dirty="0">
              <a:latin typeface="Arial Rounded MT Bold" pitchFamily="34" charset="0"/>
            </a:endParaRPr>
          </a:p>
        </p:txBody>
      </p:sp>
      <p:cxnSp>
        <p:nvCxnSpPr>
          <p:cNvPr id="49" name="Straight Arrow Connector 48">
            <a:extLst>
              <a:ext uri="{FF2B5EF4-FFF2-40B4-BE49-F238E27FC236}">
                <a16:creationId xmlns:a16="http://schemas.microsoft.com/office/drawing/2014/main" id="{E7CA8B41-A788-264F-B41E-95FA8FB740A8}"/>
              </a:ext>
            </a:extLst>
          </p:cNvPr>
          <p:cNvCxnSpPr>
            <a:cxnSpLocks/>
          </p:cNvCxnSpPr>
          <p:nvPr/>
        </p:nvCxnSpPr>
        <p:spPr>
          <a:xfrm flipH="1" flipV="1">
            <a:off x="7659919" y="2655079"/>
            <a:ext cx="956361" cy="3942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D1330E5-50D2-1243-8C6F-9C1AFE2606A8}"/>
                  </a:ext>
                </a:extLst>
              </p:cNvPr>
              <p:cNvSpPr/>
              <p:nvPr/>
            </p:nvSpPr>
            <p:spPr>
              <a:xfrm>
                <a:off x="1682180" y="4777712"/>
                <a:ext cx="8998173" cy="707886"/>
              </a:xfrm>
              <a:prstGeom prst="rect">
                <a:avLst/>
              </a:prstGeom>
              <a:solidFill>
                <a:srgbClr val="FFFF00"/>
              </a:solidFill>
              <a:ln cmpd="thickThin">
                <a:solidFill>
                  <a:srgbClr val="C00000"/>
                </a:solidFill>
              </a:ln>
            </p:spPr>
            <p:txBody>
              <a:bodyPr wrap="square">
                <a:spAutoFit/>
              </a:bodyPr>
              <a:lstStyle/>
              <a:p>
                <a:pPr algn="ctr"/>
                <a:r>
                  <a:rPr lang="en-GB" sz="2000" dirty="0">
                    <a:latin typeface="Arial Rounded MT Bold" panose="020F0704030504030204" pitchFamily="34" charset="77"/>
                  </a:rPr>
                  <a:t>The essence of the strong CP-problem is why </a:t>
                </a:r>
                <a14:m>
                  <m:oMath xmlns:m="http://schemas.openxmlformats.org/officeDocument/2006/math">
                    <m:r>
                      <a:rPr lang="es-ES" sz="2000" b="0" i="1" dirty="0">
                        <a:solidFill>
                          <a:srgbClr val="C00000"/>
                        </a:solidFill>
                        <a:latin typeface="Cambria Math" panose="02040503050406030204" pitchFamily="18" charset="0"/>
                        <a:ea typeface="Cambria Math" panose="02040503050406030204" pitchFamily="18" charset="0"/>
                      </a:rPr>
                      <m:t>𝜃</m:t>
                    </m:r>
                  </m:oMath>
                </a14:m>
                <a:r>
                  <a:rPr lang="en-GB" sz="2000" dirty="0">
                    <a:latin typeface="Arial Rounded MT Bold" panose="020F0704030504030204" pitchFamily="34" charset="77"/>
                  </a:rPr>
                  <a:t> is so small if composed of two phases of completely unrelated origin</a:t>
                </a:r>
                <a:endParaRPr lang="en-GB" sz="2000" dirty="0">
                  <a:effectLst/>
                  <a:latin typeface="Arial Rounded MT Bold" panose="020F0704030504030204" pitchFamily="34" charset="77"/>
                </a:endParaRPr>
              </a:p>
            </p:txBody>
          </p:sp>
        </mc:Choice>
        <mc:Fallback xmlns="">
          <p:sp>
            <p:nvSpPr>
              <p:cNvPr id="3" name="Rectangle 2">
                <a:extLst>
                  <a:ext uri="{FF2B5EF4-FFF2-40B4-BE49-F238E27FC236}">
                    <a16:creationId xmlns:a16="http://schemas.microsoft.com/office/drawing/2014/main" id="{FD1330E5-50D2-1243-8C6F-9C1AFE2606A8}"/>
                  </a:ext>
                </a:extLst>
              </p:cNvPr>
              <p:cNvSpPr>
                <a:spLocks noRot="1" noChangeAspect="1" noMove="1" noResize="1" noEditPoints="1" noAdjustHandles="1" noChangeArrowheads="1" noChangeShapeType="1" noTextEdit="1"/>
              </p:cNvSpPr>
              <p:nvPr/>
            </p:nvSpPr>
            <p:spPr>
              <a:xfrm>
                <a:off x="1682180" y="4777712"/>
                <a:ext cx="8998173" cy="707886"/>
              </a:xfrm>
              <a:prstGeom prst="rect">
                <a:avLst/>
              </a:prstGeom>
              <a:blipFill>
                <a:blip r:embed="rId5"/>
                <a:stretch>
                  <a:fillRect l="-135" t="-4237" r="-744" b="-13559"/>
                </a:stretch>
              </a:blipFill>
              <a:ln cmpd="thickThin">
                <a:solidFill>
                  <a:srgbClr val="C00000"/>
                </a:solidFill>
              </a:ln>
            </p:spPr>
            <p:txBody>
              <a:bodyPr/>
              <a:lstStyle/>
              <a:p>
                <a:r>
                  <a:rPr lang="en-US">
                    <a:noFill/>
                  </a:rPr>
                  <a:t> </a:t>
                </a:r>
              </a:p>
            </p:txBody>
          </p:sp>
        </mc:Fallback>
      </mc:AlternateContent>
      <p:pic>
        <p:nvPicPr>
          <p:cNvPr id="23" name="Imagen 43">
            <a:extLst>
              <a:ext uri="{FF2B5EF4-FFF2-40B4-BE49-F238E27FC236}">
                <a16:creationId xmlns:a16="http://schemas.microsoft.com/office/drawing/2014/main" id="{E6CA04FB-3D8D-A44A-A2ED-A4248B287E0F}"/>
              </a:ext>
            </a:extLst>
          </p:cNvPr>
          <p:cNvPicPr>
            <a:picLocks noChangeAspect="1"/>
          </p:cNvPicPr>
          <p:nvPr/>
        </p:nvPicPr>
        <p:blipFill>
          <a:blip r:embed="rId6"/>
          <a:stretch>
            <a:fillRect/>
          </a:stretch>
        </p:blipFill>
        <p:spPr>
          <a:xfrm>
            <a:off x="3015650" y="3146334"/>
            <a:ext cx="3559994" cy="788238"/>
          </a:xfrm>
          <a:prstGeom prst="rect">
            <a:avLst/>
          </a:prstGeom>
        </p:spPr>
      </p:pic>
    </p:spTree>
    <p:extLst>
      <p:ext uri="{BB962C8B-B14F-4D97-AF65-F5344CB8AC3E}">
        <p14:creationId xmlns:p14="http://schemas.microsoft.com/office/powerpoint/2010/main" val="7583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5BFDEA-D209-EB4C-A839-4605BA00A5EC}"/>
              </a:ext>
            </a:extLst>
          </p:cNvPr>
          <p:cNvPicPr>
            <a:picLocks noChangeAspect="1"/>
          </p:cNvPicPr>
          <p:nvPr/>
        </p:nvPicPr>
        <p:blipFill>
          <a:blip r:embed="rId3"/>
          <a:stretch>
            <a:fillRect/>
          </a:stretch>
        </p:blipFill>
        <p:spPr>
          <a:xfrm>
            <a:off x="1421287" y="1157998"/>
            <a:ext cx="9699522" cy="3737814"/>
          </a:xfrm>
          <a:prstGeom prst="rect">
            <a:avLst/>
          </a:prstGeom>
        </p:spPr>
      </p:pic>
      <p:sp>
        <p:nvSpPr>
          <p:cNvPr id="2" name="1 Título"/>
          <p:cNvSpPr>
            <a:spLocks noGrp="1"/>
          </p:cNvSpPr>
          <p:nvPr>
            <p:ph type="title"/>
          </p:nvPr>
        </p:nvSpPr>
        <p:spPr/>
        <p:txBody>
          <a:bodyPr/>
          <a:lstStyle/>
          <a:p>
            <a:r>
              <a:rPr lang="en-US" sz="3600" noProof="0" dirty="0">
                <a:effectLst>
                  <a:outerShdw blurRad="38100" dist="38100" dir="2700000" algn="tl">
                    <a:srgbClr val="FFFFFF"/>
                  </a:outerShdw>
                </a:effectLst>
                <a:latin typeface="Arial Rounded MT Bold" pitchFamily="34" charset="0"/>
              </a:rPr>
              <a:t>From ALPS-I to ALPS-II</a:t>
            </a:r>
          </a:p>
        </p:txBody>
      </p:sp>
      <p:sp>
        <p:nvSpPr>
          <p:cNvPr id="3" name="2 Marcador de contenido"/>
          <p:cNvSpPr>
            <a:spLocks noGrp="1"/>
          </p:cNvSpPr>
          <p:nvPr>
            <p:ph idx="1"/>
          </p:nvPr>
        </p:nvSpPr>
        <p:spPr>
          <a:xfrm>
            <a:off x="2946632" y="4895812"/>
            <a:ext cx="5266928" cy="752947"/>
          </a:xfrm>
        </p:spPr>
        <p:txBody>
          <a:bodyPr/>
          <a:lstStyle/>
          <a:p>
            <a:r>
              <a:rPr lang="en-US" sz="2000" noProof="0" dirty="0">
                <a:latin typeface="Arial Rounded MT Bold" pitchFamily="34" charset="0"/>
              </a:rPr>
              <a:t>Resonantly enhanced</a:t>
            </a:r>
          </a:p>
          <a:p>
            <a:r>
              <a:rPr lang="en-US" sz="2000" dirty="0"/>
              <a:t>L ~ 2 x 100 m (</a:t>
            </a:r>
            <a:r>
              <a:rPr lang="en-US" sz="2000" noProof="0" dirty="0">
                <a:latin typeface="Arial Rounded MT Bold" pitchFamily="34" charset="0"/>
              </a:rPr>
              <a:t>12+12 magnets)</a:t>
            </a: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80</a:t>
            </a:fld>
            <a:endParaRPr lang="es-ES"/>
          </a:p>
        </p:txBody>
      </p:sp>
      <p:pic>
        <p:nvPicPr>
          <p:cNvPr id="7" name="Imagen 6"/>
          <p:cNvPicPr>
            <a:picLocks noChangeAspect="1"/>
          </p:cNvPicPr>
          <p:nvPr/>
        </p:nvPicPr>
        <p:blipFill>
          <a:blip r:embed="rId4" cstate="print"/>
          <a:stretch>
            <a:fillRect/>
          </a:stretch>
        </p:blipFill>
        <p:spPr>
          <a:xfrm>
            <a:off x="7772624" y="4408190"/>
            <a:ext cx="4059385" cy="1948161"/>
          </a:xfrm>
          <a:prstGeom prst="rect">
            <a:avLst/>
          </a:prstGeom>
        </p:spPr>
      </p:pic>
      <p:sp>
        <p:nvSpPr>
          <p:cNvPr id="13" name="2 Marcador de contenido">
            <a:extLst>
              <a:ext uri="{FF2B5EF4-FFF2-40B4-BE49-F238E27FC236}">
                <a16:creationId xmlns:a16="http://schemas.microsoft.com/office/drawing/2014/main" id="{F2D911D2-952D-4940-9A49-55D339A271A9}"/>
              </a:ext>
            </a:extLst>
          </p:cNvPr>
          <p:cNvSpPr txBox="1">
            <a:spLocks/>
          </p:cNvSpPr>
          <p:nvPr/>
        </p:nvSpPr>
        <p:spPr bwMode="auto">
          <a:xfrm>
            <a:off x="2927648" y="5648759"/>
            <a:ext cx="4812009" cy="7529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Taking first data already at DESY!!</a:t>
            </a:r>
          </a:p>
        </p:txBody>
      </p:sp>
    </p:spTree>
    <p:extLst>
      <p:ext uri="{BB962C8B-B14F-4D97-AF65-F5344CB8AC3E}">
        <p14:creationId xmlns:p14="http://schemas.microsoft.com/office/powerpoint/2010/main" val="248295193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p:cNvPicPr>
            <a:picLocks noChangeAspect="1"/>
          </p:cNvPicPr>
          <p:nvPr/>
        </p:nvPicPr>
        <p:blipFill>
          <a:blip r:embed="rId2"/>
          <a:stretch>
            <a:fillRect/>
          </a:stretch>
        </p:blipFill>
        <p:spPr>
          <a:xfrm>
            <a:off x="4729832" y="2085472"/>
            <a:ext cx="4007768" cy="2094411"/>
          </a:xfrm>
          <a:prstGeom prst="rect">
            <a:avLst/>
          </a:prstGeom>
        </p:spPr>
      </p:pic>
      <p:sp>
        <p:nvSpPr>
          <p:cNvPr id="2" name="1 Título"/>
          <p:cNvSpPr>
            <a:spLocks noGrp="1"/>
          </p:cNvSpPr>
          <p:nvPr>
            <p:ph type="title"/>
          </p:nvPr>
        </p:nvSpPr>
        <p:spPr/>
        <p:txBody>
          <a:bodyPr/>
          <a:lstStyle/>
          <a:p>
            <a:r>
              <a:rPr lang="es-ES" noProof="0" dirty="0"/>
              <a:t>LSW at </a:t>
            </a:r>
            <a:r>
              <a:rPr lang="es-ES" noProof="0" dirty="0" err="1"/>
              <a:t>other</a:t>
            </a:r>
            <a:r>
              <a:rPr lang="es-ES" noProof="0" dirty="0"/>
              <a:t> </a:t>
            </a:r>
            <a:r>
              <a:rPr lang="es-ES" noProof="0" dirty="0" err="1"/>
              <a:t>wavelenghts</a:t>
            </a:r>
            <a:endParaRPr lang="en-US" sz="3600" noProof="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11" name="Marcador de número de diapositiva 10"/>
          <p:cNvSpPr>
            <a:spLocks noGrp="1"/>
          </p:cNvSpPr>
          <p:nvPr>
            <p:ph type="sldNum" sz="quarter" idx="12"/>
          </p:nvPr>
        </p:nvSpPr>
        <p:spPr/>
        <p:txBody>
          <a:bodyPr/>
          <a:lstStyle/>
          <a:p>
            <a:pPr>
              <a:defRPr/>
            </a:pPr>
            <a:fld id="{5B34CA36-8F8E-4B33-818A-5383808A46B8}" type="slidenum">
              <a:rPr lang="es-ES" smtClean="0"/>
              <a:pPr>
                <a:defRPr/>
              </a:pPr>
              <a:t>81</a:t>
            </a:fld>
            <a:endParaRPr lang="es-ES"/>
          </a:p>
        </p:txBody>
      </p:sp>
      <p:sp>
        <p:nvSpPr>
          <p:cNvPr id="13" name="Rectángulo 12"/>
          <p:cNvSpPr/>
          <p:nvPr/>
        </p:nvSpPr>
        <p:spPr>
          <a:xfrm>
            <a:off x="6979806" y="1446128"/>
            <a:ext cx="3090718" cy="369332"/>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en-US" dirty="0">
                <a:effectLst>
                  <a:outerShdw blurRad="38100" dist="38100" dir="2700000" algn="tl">
                    <a:srgbClr val="FFFFFF"/>
                  </a:outerShdw>
                </a:effectLst>
                <a:latin typeface="Arial Rounded MT Bold" pitchFamily="34" charset="0"/>
              </a:rPr>
              <a:t>CROWS experiment </a:t>
            </a:r>
            <a:r>
              <a:rPr lang="en-US" sz="1200" dirty="0">
                <a:effectLst>
                  <a:outerShdw blurRad="38100" dist="38100" dir="2700000" algn="tl">
                    <a:srgbClr val="FFFFFF"/>
                  </a:outerShdw>
                </a:effectLst>
                <a:latin typeface="Arial Rounded MT Bold" pitchFamily="34" charset="0"/>
              </a:rPr>
              <a:t>@ CERN</a:t>
            </a:r>
            <a:endParaRPr lang="en-US" dirty="0"/>
          </a:p>
        </p:txBody>
      </p:sp>
      <p:sp>
        <p:nvSpPr>
          <p:cNvPr id="14" name="2 Marcador de contenido"/>
          <p:cNvSpPr txBox="1">
            <a:spLocks/>
          </p:cNvSpPr>
          <p:nvPr/>
        </p:nvSpPr>
        <p:spPr bwMode="auto">
          <a:xfrm>
            <a:off x="775096" y="2689344"/>
            <a:ext cx="9626194" cy="121762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Microwave photons</a:t>
            </a:r>
          </a:p>
          <a:p>
            <a:r>
              <a:rPr lang="en-US" sz="1800" dirty="0"/>
              <a:t>Resonant implementation easier</a:t>
            </a:r>
          </a:p>
          <a:p>
            <a:r>
              <a:rPr lang="en-US" sz="1800" dirty="0"/>
              <a:t>Lose L enhancement…</a:t>
            </a:r>
          </a:p>
          <a:p>
            <a:endParaRPr lang="en-US" sz="1800" dirty="0"/>
          </a:p>
          <a:p>
            <a:endParaRPr lang="en-US" sz="1800" dirty="0"/>
          </a:p>
          <a:p>
            <a:r>
              <a:rPr lang="en-US" sz="1800" dirty="0"/>
              <a:t>Large scale MW LSW studied and proposed in the literature (STAX exp)</a:t>
            </a:r>
          </a:p>
          <a:p>
            <a:r>
              <a:rPr lang="en-US" sz="1800" dirty="0"/>
              <a:t>LSW at X-rays also explored in the past (not large power)</a:t>
            </a:r>
          </a:p>
          <a:p>
            <a:endParaRPr lang="en-US" sz="1800" dirty="0"/>
          </a:p>
          <a:p>
            <a:endParaRPr lang="en-US" sz="1800" dirty="0"/>
          </a:p>
          <a:p>
            <a:endParaRPr lang="en-US" sz="1800" dirty="0"/>
          </a:p>
        </p:txBody>
      </p:sp>
      <p:pic>
        <p:nvPicPr>
          <p:cNvPr id="16" name="Imagen 15"/>
          <p:cNvPicPr>
            <a:picLocks noChangeAspect="1"/>
          </p:cNvPicPr>
          <p:nvPr/>
        </p:nvPicPr>
        <p:blipFill>
          <a:blip r:embed="rId3"/>
          <a:stretch>
            <a:fillRect/>
          </a:stretch>
        </p:blipFill>
        <p:spPr>
          <a:xfrm>
            <a:off x="8737600" y="2019240"/>
            <a:ext cx="3023752" cy="1972688"/>
          </a:xfrm>
          <a:prstGeom prst="rect">
            <a:avLst/>
          </a:prstGeom>
        </p:spPr>
      </p:pic>
    </p:spTree>
    <p:extLst>
      <p:ext uri="{BB962C8B-B14F-4D97-AF65-F5344CB8AC3E}">
        <p14:creationId xmlns:p14="http://schemas.microsoft.com/office/powerpoint/2010/main" val="33818549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effectLst>
                  <a:outerShdw blurRad="38100" dist="38100" dir="2700000" algn="tl">
                    <a:srgbClr val="FFFFFF"/>
                  </a:outerShdw>
                </a:effectLst>
                <a:latin typeface="Arial Rounded MT Bold" pitchFamily="34" charset="0"/>
              </a:rPr>
              <a:t>Future LSW: JURA concept</a:t>
            </a:r>
          </a:p>
        </p:txBody>
      </p:sp>
      <p:sp>
        <p:nvSpPr>
          <p:cNvPr id="3" name="2 Marcador de contenido"/>
          <p:cNvSpPr>
            <a:spLocks noGrp="1"/>
          </p:cNvSpPr>
          <p:nvPr>
            <p:ph idx="1"/>
          </p:nvPr>
        </p:nvSpPr>
        <p:spPr>
          <a:xfrm>
            <a:off x="829072" y="1372283"/>
            <a:ext cx="10451504" cy="752947"/>
          </a:xfrm>
        </p:spPr>
        <p:txBody>
          <a:bodyPr/>
          <a:lstStyle/>
          <a:p>
            <a:r>
              <a:rPr lang="en-US" sz="2000" noProof="0" dirty="0">
                <a:latin typeface="Arial Rounded MT Bold" pitchFamily="34" charset="0"/>
              </a:rPr>
              <a:t>Concept being discussed at the Physics </a:t>
            </a:r>
            <a:r>
              <a:rPr lang="en-US" sz="2000" noProof="0" dirty="0" err="1">
                <a:latin typeface="Arial Rounded MT Bold" pitchFamily="34" charset="0"/>
              </a:rPr>
              <a:t>Beyon</a:t>
            </a:r>
            <a:r>
              <a:rPr lang="en-US" sz="2000" dirty="0"/>
              <a:t>d Colliders group at CERN</a:t>
            </a:r>
          </a:p>
          <a:p>
            <a:r>
              <a:rPr lang="en-US" sz="2000" dirty="0"/>
              <a:t>Piggybacking on development of future FCC dipole magnets. </a:t>
            </a:r>
          </a:p>
          <a:p>
            <a:r>
              <a:rPr lang="en-US" sz="2000" dirty="0"/>
              <a:t>L ~ 1km, B ~13T, P~2.5 MW,… Very challenging parameters…</a:t>
            </a:r>
          </a:p>
          <a:p>
            <a:r>
              <a:rPr lang="en-US" sz="2000" dirty="0"/>
              <a:t>Physics case to be settled (it may depend if positive signal in other </a:t>
            </a:r>
            <a:r>
              <a:rPr lang="en-US" sz="2000" dirty="0" err="1"/>
              <a:t>exps</a:t>
            </a:r>
            <a:r>
              <a:rPr lang="en-US" sz="2000" dirty="0"/>
              <a:t>) </a:t>
            </a:r>
          </a:p>
          <a:p>
            <a:endParaRPr lang="en-US" sz="2000"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82</a:t>
            </a:fld>
            <a:endParaRPr lang="es-ES"/>
          </a:p>
        </p:txBody>
      </p:sp>
      <p:pic>
        <p:nvPicPr>
          <p:cNvPr id="6" name="Picture 5">
            <a:extLst>
              <a:ext uri="{FF2B5EF4-FFF2-40B4-BE49-F238E27FC236}">
                <a16:creationId xmlns:a16="http://schemas.microsoft.com/office/drawing/2014/main" id="{97AC590D-78A6-C744-B17D-CC2F3146CBBB}"/>
              </a:ext>
            </a:extLst>
          </p:cNvPr>
          <p:cNvPicPr>
            <a:picLocks noChangeAspect="1"/>
          </p:cNvPicPr>
          <p:nvPr/>
        </p:nvPicPr>
        <p:blipFill>
          <a:blip r:embed="rId3"/>
          <a:stretch>
            <a:fillRect/>
          </a:stretch>
        </p:blipFill>
        <p:spPr>
          <a:xfrm>
            <a:off x="796646" y="3137522"/>
            <a:ext cx="6131086" cy="1967778"/>
          </a:xfrm>
          <a:prstGeom prst="rect">
            <a:avLst/>
          </a:prstGeom>
        </p:spPr>
      </p:pic>
      <p:pic>
        <p:nvPicPr>
          <p:cNvPr id="9" name="Picture 8">
            <a:extLst>
              <a:ext uri="{FF2B5EF4-FFF2-40B4-BE49-F238E27FC236}">
                <a16:creationId xmlns:a16="http://schemas.microsoft.com/office/drawing/2014/main" id="{42E3576F-1CE7-E547-8F55-28C7E1FAFE2C}"/>
              </a:ext>
            </a:extLst>
          </p:cNvPr>
          <p:cNvPicPr>
            <a:picLocks noChangeAspect="1"/>
          </p:cNvPicPr>
          <p:nvPr/>
        </p:nvPicPr>
        <p:blipFill>
          <a:blip r:embed="rId4"/>
          <a:stretch>
            <a:fillRect/>
          </a:stretch>
        </p:blipFill>
        <p:spPr>
          <a:xfrm>
            <a:off x="7523014" y="3141854"/>
            <a:ext cx="4059386" cy="2879434"/>
          </a:xfrm>
          <a:prstGeom prst="rect">
            <a:avLst/>
          </a:prstGeom>
        </p:spPr>
      </p:pic>
      <p:sp>
        <p:nvSpPr>
          <p:cNvPr id="12" name="Rectangle 11">
            <a:extLst>
              <a:ext uri="{FF2B5EF4-FFF2-40B4-BE49-F238E27FC236}">
                <a16:creationId xmlns:a16="http://schemas.microsoft.com/office/drawing/2014/main" id="{F4AAB391-EE5D-6644-BBA3-DDE3FEB02FB3}"/>
              </a:ext>
            </a:extLst>
          </p:cNvPr>
          <p:cNvSpPr/>
          <p:nvPr/>
        </p:nvSpPr>
        <p:spPr>
          <a:xfrm>
            <a:off x="4721158" y="5294425"/>
            <a:ext cx="2952328" cy="276999"/>
          </a:xfrm>
          <a:prstGeom prst="rect">
            <a:avLst/>
          </a:prstGeom>
        </p:spPr>
        <p:txBody>
          <a:bodyPr wrap="square">
            <a:spAutoFit/>
          </a:bodyPr>
          <a:lstStyle/>
          <a:p>
            <a:pPr algn="r"/>
            <a:r>
              <a:rPr lang="en-US" sz="1200" b="0" dirty="0">
                <a:solidFill>
                  <a:srgbClr val="00B050"/>
                </a:solidFill>
                <a:latin typeface="Arial Rounded MT Bold" pitchFamily="34" charset="0"/>
              </a:rPr>
              <a:t>A. Lindner, talk at PBC2019</a:t>
            </a:r>
            <a:endParaRPr lang="en-ES" sz="1200" dirty="0"/>
          </a:p>
        </p:txBody>
      </p:sp>
    </p:spTree>
    <p:extLst>
      <p:ext uri="{BB962C8B-B14F-4D97-AF65-F5344CB8AC3E}">
        <p14:creationId xmlns:p14="http://schemas.microsoft.com/office/powerpoint/2010/main" val="10635990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effectLst>
                  <a:outerShdw blurRad="38100" dist="38100" dir="2700000" algn="tl">
                    <a:srgbClr val="FFFFFF"/>
                  </a:outerShdw>
                </a:effectLst>
                <a:latin typeface="Arial Rounded MT Bold" pitchFamily="34" charset="0"/>
              </a:rPr>
              <a:t>Polarization experimen</a:t>
            </a:r>
            <a:r>
              <a:rPr lang="en-US" sz="3600" noProof="0" dirty="0">
                <a:effectLst>
                  <a:outerShdw blurRad="38100" dist="38100" dir="2700000" algn="tl">
                    <a:srgbClr val="FFFFFF"/>
                  </a:outerShdw>
                </a:effectLst>
                <a:latin typeface="Arial Rounded MT Bold" pitchFamily="34" charset="0"/>
              </a:rPr>
              <a:t>ts</a:t>
            </a:r>
            <a:endParaRPr lang="en-US" sz="2400" noProof="0" dirty="0"/>
          </a:p>
        </p:txBody>
      </p:sp>
      <p:sp>
        <p:nvSpPr>
          <p:cNvPr id="3" name="2 Marcador de contenido"/>
          <p:cNvSpPr>
            <a:spLocks noGrp="1"/>
          </p:cNvSpPr>
          <p:nvPr>
            <p:ph idx="1"/>
          </p:nvPr>
        </p:nvSpPr>
        <p:spPr>
          <a:xfrm>
            <a:off x="695400" y="1340769"/>
            <a:ext cx="7632848" cy="1922959"/>
          </a:xfrm>
        </p:spPr>
        <p:txBody>
          <a:bodyPr/>
          <a:lstStyle/>
          <a:p>
            <a:pPr>
              <a:buNone/>
            </a:pPr>
            <a:r>
              <a:rPr lang="en-US" sz="2000" noProof="0" dirty="0">
                <a:solidFill>
                  <a:srgbClr val="C00000"/>
                </a:solidFill>
                <a:latin typeface="Arial Rounded MT Bold" pitchFamily="34" charset="0"/>
              </a:rPr>
              <a:t>PVLAS</a:t>
            </a:r>
            <a:r>
              <a:rPr lang="en-US" sz="2000" noProof="0" dirty="0">
                <a:latin typeface="Arial Rounded MT Bold" pitchFamily="34" charset="0"/>
              </a:rPr>
              <a:t> experiment: study QED vacuum </a:t>
            </a:r>
            <a:r>
              <a:rPr lang="en-US" sz="2000" noProof="0" dirty="0" err="1">
                <a:latin typeface="Arial Rounded MT Bold" pitchFamily="34" charset="0"/>
              </a:rPr>
              <a:t>birrefringence</a:t>
            </a:r>
            <a:r>
              <a:rPr lang="en-US" sz="2000" noProof="0" dirty="0">
                <a:latin typeface="Arial Rounded MT Bold" pitchFamily="34" charset="0"/>
              </a:rPr>
              <a:t> (standard effect), but also </a:t>
            </a:r>
            <a:r>
              <a:rPr lang="en-US" sz="2000" noProof="0" dirty="0" err="1">
                <a:latin typeface="Arial Rounded MT Bold" pitchFamily="34" charset="0"/>
              </a:rPr>
              <a:t>sensitivty</a:t>
            </a:r>
            <a:r>
              <a:rPr lang="en-US" sz="2000" noProof="0" dirty="0">
                <a:latin typeface="Arial Rounded MT Bold" pitchFamily="34" charset="0"/>
              </a:rPr>
              <a:t> to ALPs:</a:t>
            </a:r>
          </a:p>
          <a:p>
            <a:pPr>
              <a:buNone/>
            </a:pPr>
            <a:r>
              <a:rPr lang="en-US" sz="2000" dirty="0"/>
              <a:t>Future project under discussion at PBC: </a:t>
            </a:r>
            <a:r>
              <a:rPr lang="en-US" sz="2000" dirty="0">
                <a:solidFill>
                  <a:srgbClr val="C00000"/>
                </a:solidFill>
              </a:rPr>
              <a:t>VMB@CERN</a:t>
            </a:r>
            <a:endParaRPr lang="en-US" sz="2000" noProof="0" dirty="0">
              <a:solidFill>
                <a:srgbClr val="C00000"/>
              </a:solidFill>
              <a:latin typeface="Arial Rounded MT Bold" pitchFamily="34" charset="0"/>
            </a:endParaRPr>
          </a:p>
          <a:p>
            <a:pPr>
              <a:buNone/>
            </a:pPr>
            <a:endParaRPr lang="en-US" sz="2000" noProof="0" dirty="0">
              <a:latin typeface="Arial Rounded MT Bold" pitchFamily="34"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420888"/>
            <a:ext cx="5092060" cy="3689899"/>
          </a:xfrm>
          <a:prstGeom prst="rect">
            <a:avLst/>
          </a:prstGeom>
        </p:spPr>
      </p:pic>
      <p:pic>
        <p:nvPicPr>
          <p:cNvPr id="5" name="Imagen 4"/>
          <p:cNvPicPr>
            <a:picLocks noChangeAspect="1"/>
          </p:cNvPicPr>
          <p:nvPr/>
        </p:nvPicPr>
        <p:blipFill>
          <a:blip r:embed="rId3"/>
          <a:stretch>
            <a:fillRect/>
          </a:stretch>
        </p:blipFill>
        <p:spPr>
          <a:xfrm>
            <a:off x="8256240" y="1237826"/>
            <a:ext cx="3490445" cy="5118525"/>
          </a:xfrm>
          <a:prstGeom prst="rect">
            <a:avLst/>
          </a:prstGeom>
        </p:spPr>
      </p:pic>
      <p:sp>
        <p:nvSpPr>
          <p:cNvPr id="7" name="Rectángulo 6"/>
          <p:cNvSpPr/>
          <p:nvPr/>
        </p:nvSpPr>
        <p:spPr>
          <a:xfrm>
            <a:off x="767408" y="3075925"/>
            <a:ext cx="2280592" cy="2585323"/>
          </a:xfrm>
          <a:prstGeom prst="rect">
            <a:avLst/>
          </a:prstGeom>
        </p:spPr>
        <p:txBody>
          <a:bodyPr wrap="square">
            <a:spAutoFit/>
          </a:bodyPr>
          <a:lstStyle/>
          <a:p>
            <a:pPr algn="ctr">
              <a:buNone/>
            </a:pPr>
            <a:r>
              <a:rPr lang="es-ES" dirty="0" err="1">
                <a:solidFill>
                  <a:srgbClr val="C00000"/>
                </a:solidFill>
                <a:latin typeface="Arial Rounded MT Bold" pitchFamily="34" charset="0"/>
              </a:rPr>
              <a:t>Dichroism</a:t>
            </a:r>
            <a:r>
              <a:rPr lang="es-ES" dirty="0">
                <a:latin typeface="Arial Rounded MT Bold" pitchFamily="34" charset="0"/>
              </a:rPr>
              <a:t>:</a:t>
            </a:r>
          </a:p>
          <a:p>
            <a:pPr algn="ctr">
              <a:buNone/>
            </a:pPr>
            <a:r>
              <a:rPr lang="es-ES" dirty="0" err="1">
                <a:latin typeface="Arial Rounded MT Bold" pitchFamily="34" charset="0"/>
              </a:rPr>
              <a:t>Production</a:t>
            </a:r>
            <a:r>
              <a:rPr lang="es-ES" dirty="0">
                <a:latin typeface="Arial Rounded MT Bold" pitchFamily="34" charset="0"/>
              </a:rPr>
              <a:t> of real </a:t>
            </a:r>
            <a:r>
              <a:rPr lang="es-ES" dirty="0" err="1">
                <a:latin typeface="Arial Rounded MT Bold" pitchFamily="34" charset="0"/>
              </a:rPr>
              <a:t>particles</a:t>
            </a:r>
            <a:endParaRPr lang="es-ES" dirty="0">
              <a:latin typeface="Arial Rounded MT Bold" pitchFamily="34" charset="0"/>
            </a:endParaRPr>
          </a:p>
          <a:p>
            <a:pPr algn="ctr">
              <a:buNone/>
            </a:pPr>
            <a:endParaRPr lang="es-ES" dirty="0">
              <a:latin typeface="Arial Rounded MT Bold" pitchFamily="34" charset="0"/>
            </a:endParaRPr>
          </a:p>
          <a:p>
            <a:pPr algn="ctr">
              <a:buNone/>
            </a:pPr>
            <a:endParaRPr lang="es-ES" dirty="0">
              <a:latin typeface="Arial Rounded MT Bold" pitchFamily="34" charset="0"/>
            </a:endParaRPr>
          </a:p>
          <a:p>
            <a:pPr algn="ctr">
              <a:buNone/>
            </a:pPr>
            <a:r>
              <a:rPr lang="es-ES" dirty="0" err="1">
                <a:solidFill>
                  <a:srgbClr val="C00000"/>
                </a:solidFill>
                <a:latin typeface="Arial Rounded MT Bold" pitchFamily="34" charset="0"/>
              </a:rPr>
              <a:t>Ellipticity</a:t>
            </a:r>
            <a:r>
              <a:rPr lang="es-ES" dirty="0">
                <a:latin typeface="Arial Rounded MT Bold" pitchFamily="34" charset="0"/>
              </a:rPr>
              <a:t>: </a:t>
            </a:r>
          </a:p>
          <a:p>
            <a:pPr algn="ctr">
              <a:buNone/>
            </a:pPr>
            <a:r>
              <a:rPr lang="es-ES" dirty="0" err="1">
                <a:latin typeface="Arial Rounded MT Bold" pitchFamily="34" charset="0"/>
              </a:rPr>
              <a:t>Production</a:t>
            </a:r>
            <a:r>
              <a:rPr lang="es-ES" dirty="0">
                <a:latin typeface="Arial Rounded MT Bold" pitchFamily="34" charset="0"/>
              </a:rPr>
              <a:t> of </a:t>
            </a:r>
            <a:r>
              <a:rPr lang="es-ES" dirty="0" err="1">
                <a:latin typeface="Arial Rounded MT Bold" pitchFamily="34" charset="0"/>
              </a:rPr>
              <a:t>massive</a:t>
            </a:r>
            <a:r>
              <a:rPr lang="es-ES" dirty="0">
                <a:latin typeface="Arial Rounded MT Bold" pitchFamily="34" charset="0"/>
              </a:rPr>
              <a:t> virtual </a:t>
            </a:r>
            <a:r>
              <a:rPr lang="es-ES" dirty="0" err="1">
                <a:latin typeface="Arial Rounded MT Bold" pitchFamily="34" charset="0"/>
              </a:rPr>
              <a:t>particles</a:t>
            </a:r>
            <a:endParaRPr lang="es-ES" dirty="0">
              <a:latin typeface="Arial Rounded MT Bold" pitchFamily="34" charset="0"/>
            </a:endParaRPr>
          </a:p>
        </p:txBody>
      </p:sp>
      <p:sp>
        <p:nvSpPr>
          <p:cNvPr id="8" name="Marcador de fecha 7"/>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11" name="Marcador de pie de página 10"/>
          <p:cNvSpPr>
            <a:spLocks noGrp="1"/>
          </p:cNvSpPr>
          <p:nvPr>
            <p:ph type="ftr" sz="quarter" idx="11"/>
          </p:nvPr>
        </p:nvSpPr>
        <p:spPr/>
        <p:txBody>
          <a:bodyPr/>
          <a:lstStyle/>
          <a:p>
            <a:pPr>
              <a:defRPr/>
            </a:pPr>
            <a:r>
              <a:rPr lang="es-ES" dirty="0"/>
              <a:t>Igor G. Irastorza / CAPA - Zaragoza</a:t>
            </a:r>
          </a:p>
        </p:txBody>
      </p:sp>
      <p:sp>
        <p:nvSpPr>
          <p:cNvPr id="12" name="Marcador de número de diapositiva 11"/>
          <p:cNvSpPr>
            <a:spLocks noGrp="1"/>
          </p:cNvSpPr>
          <p:nvPr>
            <p:ph type="sldNum" sz="quarter" idx="12"/>
          </p:nvPr>
        </p:nvSpPr>
        <p:spPr/>
        <p:txBody>
          <a:bodyPr/>
          <a:lstStyle/>
          <a:p>
            <a:pPr>
              <a:defRPr/>
            </a:pPr>
            <a:fld id="{5B34CA36-8F8E-4B33-818A-5383808A46B8}" type="slidenum">
              <a:rPr lang="es-ES" smtClean="0"/>
              <a:pPr>
                <a:defRPr/>
              </a:pPr>
              <a:t>83</a:t>
            </a:fld>
            <a:endParaRPr lang="es-ES"/>
          </a:p>
        </p:txBody>
      </p:sp>
    </p:spTree>
    <p:extLst>
      <p:ext uri="{BB962C8B-B14F-4D97-AF65-F5344CB8AC3E}">
        <p14:creationId xmlns:p14="http://schemas.microsoft.com/office/powerpoint/2010/main" val="373388550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effectLst>
                  <a:outerShdw blurRad="38100" dist="38100" dir="2700000" algn="tl">
                    <a:srgbClr val="FFFFFF"/>
                  </a:outerShdw>
                </a:effectLst>
                <a:latin typeface="Arial Rounded MT Bold" pitchFamily="34" charset="0"/>
              </a:rPr>
              <a:t>Laboratory experiments sensitivity</a:t>
            </a:r>
            <a:endParaRPr lang="en-US" sz="3200" noProof="0" dirty="0"/>
          </a:p>
        </p:txBody>
      </p:sp>
      <p:sp>
        <p:nvSpPr>
          <p:cNvPr id="3" name="2 Marcador de contenido"/>
          <p:cNvSpPr>
            <a:spLocks noGrp="1"/>
          </p:cNvSpPr>
          <p:nvPr>
            <p:ph idx="1"/>
          </p:nvPr>
        </p:nvSpPr>
        <p:spPr>
          <a:xfrm>
            <a:off x="6733728" y="4170338"/>
            <a:ext cx="3106688" cy="1922959"/>
          </a:xfrm>
        </p:spPr>
        <p:txBody>
          <a:bodyPr/>
          <a:lstStyle/>
          <a:p>
            <a:pPr>
              <a:buNone/>
            </a:pPr>
            <a:r>
              <a:rPr lang="en-US" sz="1600" noProof="0" dirty="0">
                <a:latin typeface="Arial Rounded MT Bold" pitchFamily="34" charset="0"/>
              </a:rPr>
              <a:t>Also:</a:t>
            </a:r>
          </a:p>
          <a:p>
            <a:r>
              <a:rPr lang="en-US" sz="1600" noProof="0" dirty="0" err="1">
                <a:latin typeface="Arial Rounded MT Bold" pitchFamily="34" charset="0"/>
              </a:rPr>
              <a:t>GammeV</a:t>
            </a:r>
            <a:r>
              <a:rPr lang="en-US" sz="1600" noProof="0" dirty="0">
                <a:latin typeface="Arial Rounded MT Bold" pitchFamily="34" charset="0"/>
              </a:rPr>
              <a:t> &amp; REAPR @ </a:t>
            </a:r>
            <a:r>
              <a:rPr lang="en-US" sz="1600" noProof="0" dirty="0" err="1">
                <a:latin typeface="Arial Rounded MT Bold" pitchFamily="34" charset="0"/>
              </a:rPr>
              <a:t>Fermilab</a:t>
            </a:r>
            <a:r>
              <a:rPr lang="en-US" sz="1600" noProof="0" dirty="0">
                <a:latin typeface="Arial Rounded MT Bold" pitchFamily="34" charset="0"/>
              </a:rPr>
              <a:t>, US</a:t>
            </a:r>
          </a:p>
          <a:p>
            <a:r>
              <a:rPr lang="en-US" sz="1600" noProof="0" dirty="0">
                <a:latin typeface="Arial Rounded MT Bold" pitchFamily="34" charset="0"/>
              </a:rPr>
              <a:t>BMV @ Toulouse</a:t>
            </a:r>
          </a:p>
          <a:p>
            <a:r>
              <a:rPr lang="en-US" sz="1600" noProof="0" dirty="0">
                <a:latin typeface="Arial Rounded MT Bold" pitchFamily="34" charset="0"/>
              </a:rPr>
              <a:t>PVLAS @ Ferrara</a:t>
            </a:r>
          </a:p>
          <a:p>
            <a:r>
              <a:rPr lang="en-US" sz="1600" noProof="0" dirty="0">
                <a:latin typeface="Arial Rounded MT Bold" pitchFamily="34" charset="0"/>
              </a:rPr>
              <a:t>CROWS @ CERN</a:t>
            </a:r>
          </a:p>
          <a:p>
            <a:r>
              <a:rPr lang="en-US" sz="1600" noProof="0" dirty="0">
                <a:latin typeface="Arial Rounded MT Bold" pitchFamily="34" charset="0"/>
              </a:rPr>
              <a:t>…</a:t>
            </a:r>
          </a:p>
          <a:p>
            <a:endParaRPr lang="en-US" sz="1600" noProof="0" dirty="0">
              <a:latin typeface="Arial Rounded MT Bold" pitchFamily="34" charset="0"/>
            </a:endParaRPr>
          </a:p>
        </p:txBody>
      </p:sp>
      <p:pic>
        <p:nvPicPr>
          <p:cNvPr id="11" name="Imagen 10"/>
          <p:cNvPicPr>
            <a:picLocks noChangeAspect="1"/>
          </p:cNvPicPr>
          <p:nvPr/>
        </p:nvPicPr>
        <p:blipFill>
          <a:blip r:embed="rId2"/>
          <a:stretch>
            <a:fillRect/>
          </a:stretch>
        </p:blipFill>
        <p:spPr>
          <a:xfrm>
            <a:off x="335360" y="4240920"/>
            <a:ext cx="4680520" cy="1852377"/>
          </a:xfrm>
          <a:prstGeom prst="rect">
            <a:avLst/>
          </a:prstGeom>
        </p:spPr>
      </p:pic>
      <p:pic>
        <p:nvPicPr>
          <p:cNvPr id="5" name="Imagen 4"/>
          <p:cNvPicPr>
            <a:picLocks noChangeAspect="1"/>
          </p:cNvPicPr>
          <p:nvPr/>
        </p:nvPicPr>
        <p:blipFill>
          <a:blip r:embed="rId3"/>
          <a:stretch>
            <a:fillRect/>
          </a:stretch>
        </p:blipFill>
        <p:spPr>
          <a:xfrm>
            <a:off x="4889058" y="1225684"/>
            <a:ext cx="6930373" cy="5302033"/>
          </a:xfrm>
          <a:prstGeom prst="rect">
            <a:avLst/>
          </a:prstGeom>
        </p:spPr>
      </p:pic>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84</a:t>
            </a:fld>
            <a:endParaRPr lang="es-ES"/>
          </a:p>
        </p:txBody>
      </p:sp>
    </p:spTree>
    <p:extLst>
      <p:ext uri="{BB962C8B-B14F-4D97-AF65-F5344CB8AC3E}">
        <p14:creationId xmlns:p14="http://schemas.microsoft.com/office/powerpoint/2010/main" val="196613872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effectLst>
                  <a:outerShdw blurRad="38100" dist="38100" dir="2700000" algn="tl">
                    <a:srgbClr val="FFFFFF"/>
                  </a:outerShdw>
                </a:effectLst>
                <a:latin typeface="Arial Rounded MT Bold" pitchFamily="34" charset="0"/>
              </a:rPr>
              <a:t>Axion-mediated macroscopic forces</a:t>
            </a:r>
            <a:endParaRPr lang="en-US" sz="3200" noProof="0" dirty="0"/>
          </a:p>
        </p:txBody>
      </p:sp>
      <p:sp>
        <p:nvSpPr>
          <p:cNvPr id="3" name="2 Marcador de contenido"/>
          <p:cNvSpPr>
            <a:spLocks noGrp="1"/>
          </p:cNvSpPr>
          <p:nvPr>
            <p:ph idx="1"/>
          </p:nvPr>
        </p:nvSpPr>
        <p:spPr>
          <a:xfrm>
            <a:off x="695400" y="1340769"/>
            <a:ext cx="10873208" cy="1922959"/>
          </a:xfrm>
        </p:spPr>
        <p:txBody>
          <a:bodyPr/>
          <a:lstStyle/>
          <a:p>
            <a:pPr>
              <a:buNone/>
            </a:pPr>
            <a:r>
              <a:rPr lang="en-US" sz="1800" noProof="0" dirty="0">
                <a:latin typeface="Arial Rounded MT Bold" pitchFamily="34" charset="0"/>
              </a:rPr>
              <a:t>Axions could be detected as short-range deviation of gravity…</a:t>
            </a:r>
          </a:p>
          <a:p>
            <a:pPr>
              <a:buNone/>
            </a:pPr>
            <a:r>
              <a:rPr lang="en-US" sz="1600" noProof="0" dirty="0">
                <a:latin typeface="Arial Rounded MT Bold" pitchFamily="34" charset="0"/>
              </a:rPr>
              <a:t>	(but traditionally though without enough sensitivity to QCD axions)</a:t>
            </a:r>
          </a:p>
          <a:p>
            <a:pPr>
              <a:buNone/>
            </a:pPr>
            <a:endParaRPr lang="en-US" sz="1800" noProof="0" dirty="0">
              <a:latin typeface="Arial Rounded MT Bold" pitchFamily="34" charset="0"/>
            </a:endParaRPr>
          </a:p>
          <a:p>
            <a:pPr>
              <a:buNone/>
            </a:pPr>
            <a:r>
              <a:rPr lang="en-US" sz="1800" noProof="0" dirty="0">
                <a:latin typeface="Arial Rounded MT Bold" pitchFamily="34" charset="0"/>
              </a:rPr>
              <a:t>Recently proposed: ARIADNE experiment </a:t>
            </a:r>
          </a:p>
          <a:p>
            <a:pPr>
              <a:buNone/>
            </a:pPr>
            <a:r>
              <a:rPr lang="en-US" sz="1800" noProof="0" dirty="0">
                <a:latin typeface="Arial Rounded MT Bold" pitchFamily="34" charset="0"/>
              </a:rPr>
              <a:t>Short-range force by NMR technique</a:t>
            </a:r>
          </a:p>
          <a:p>
            <a:pPr>
              <a:buNone/>
            </a:pPr>
            <a:endParaRPr lang="en-US" sz="1800" noProof="0" dirty="0">
              <a:latin typeface="Arial Rounded MT Bold" pitchFamily="34" charset="0"/>
            </a:endParaRPr>
          </a:p>
          <a:p>
            <a:pPr>
              <a:buNone/>
            </a:pPr>
            <a:r>
              <a:rPr lang="en-US" sz="1800" noProof="0" dirty="0">
                <a:latin typeface="Arial Rounded MT Bold" pitchFamily="34" charset="0"/>
              </a:rPr>
              <a:t>Good prospects for sub-</a:t>
            </a:r>
            <a:r>
              <a:rPr lang="en-US" sz="1800" noProof="0" dirty="0" err="1">
                <a:latin typeface="Arial Rounded MT Bold" pitchFamily="34" charset="0"/>
              </a:rPr>
              <a:t>meV</a:t>
            </a:r>
            <a:r>
              <a:rPr lang="en-US" sz="1800" noProof="0" dirty="0">
                <a:latin typeface="Arial Rounded MT Bold" pitchFamily="34" charset="0"/>
              </a:rPr>
              <a:t> axion</a:t>
            </a:r>
          </a:p>
        </p:txBody>
      </p:sp>
      <p:pic>
        <p:nvPicPr>
          <p:cNvPr id="4098" name="Picture 2"/>
          <p:cNvPicPr>
            <a:picLocks noChangeAspect="1" noChangeArrowheads="1"/>
          </p:cNvPicPr>
          <p:nvPr/>
        </p:nvPicPr>
        <p:blipFill>
          <a:blip r:embed="rId2" cstate="print"/>
          <a:srcRect/>
          <a:stretch>
            <a:fillRect/>
          </a:stretch>
        </p:blipFill>
        <p:spPr bwMode="auto">
          <a:xfrm>
            <a:off x="2711625" y="3789041"/>
            <a:ext cx="1971675" cy="2062163"/>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6722478" y="3356993"/>
            <a:ext cx="4486090" cy="2987305"/>
          </a:xfrm>
          <a:prstGeom prst="rect">
            <a:avLst/>
          </a:prstGeom>
          <a:noFill/>
          <a:ln w="9525">
            <a:noFill/>
            <a:miter lim="800000"/>
            <a:headEnd/>
            <a:tailEnd/>
          </a:ln>
        </p:spPr>
      </p:pic>
      <p:sp>
        <p:nvSpPr>
          <p:cNvPr id="12" name="11 Rectángulo"/>
          <p:cNvSpPr/>
          <p:nvPr/>
        </p:nvSpPr>
        <p:spPr>
          <a:xfrm>
            <a:off x="1847528" y="5229200"/>
            <a:ext cx="1224136" cy="738664"/>
          </a:xfrm>
          <a:prstGeom prst="rect">
            <a:avLst/>
          </a:prstGeom>
        </p:spPr>
        <p:txBody>
          <a:bodyPr wrap="square">
            <a:spAutoFit/>
          </a:bodyPr>
          <a:lstStyle/>
          <a:p>
            <a:r>
              <a:rPr lang="es-ES" sz="1400" b="0" dirty="0" err="1">
                <a:latin typeface="Arial Rounded MT Bold" pitchFamily="34" charset="0"/>
              </a:rPr>
              <a:t>Rotating</a:t>
            </a:r>
            <a:r>
              <a:rPr lang="es-ES" sz="1400" b="0" dirty="0">
                <a:latin typeface="Arial Rounded MT Bold" pitchFamily="34" charset="0"/>
              </a:rPr>
              <a:t> </a:t>
            </a:r>
            <a:r>
              <a:rPr lang="es-ES" sz="1400" b="0" dirty="0" err="1">
                <a:latin typeface="Arial Rounded MT Bold" pitchFamily="34" charset="0"/>
              </a:rPr>
              <a:t>source</a:t>
            </a:r>
            <a:endParaRPr lang="es-ES" sz="1400" b="0" dirty="0">
              <a:latin typeface="Arial Rounded MT Bold" pitchFamily="34" charset="0"/>
            </a:endParaRPr>
          </a:p>
          <a:p>
            <a:r>
              <a:rPr lang="es-ES" sz="1400" b="0" dirty="0" err="1">
                <a:latin typeface="Arial Rounded MT Bold" pitchFamily="34" charset="0"/>
              </a:rPr>
              <a:t>mass</a:t>
            </a:r>
            <a:endParaRPr lang="es-ES" sz="1400" b="0" dirty="0"/>
          </a:p>
        </p:txBody>
      </p:sp>
      <p:cxnSp>
        <p:nvCxnSpPr>
          <p:cNvPr id="14" name="13 Conector recto de flecha"/>
          <p:cNvCxnSpPr/>
          <p:nvPr/>
        </p:nvCxnSpPr>
        <p:spPr>
          <a:xfrm flipV="1">
            <a:off x="2639616" y="4797152"/>
            <a:ext cx="648072" cy="50405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6" name="15 Rectángulo"/>
          <p:cNvSpPr/>
          <p:nvPr/>
        </p:nvSpPr>
        <p:spPr>
          <a:xfrm>
            <a:off x="1847528" y="5229200"/>
            <a:ext cx="1224136" cy="523220"/>
          </a:xfrm>
          <a:prstGeom prst="rect">
            <a:avLst/>
          </a:prstGeom>
        </p:spPr>
        <p:txBody>
          <a:bodyPr wrap="square">
            <a:spAutoFit/>
          </a:bodyPr>
          <a:lstStyle/>
          <a:p>
            <a:r>
              <a:rPr lang="es-ES" sz="1400" b="0" dirty="0" err="1">
                <a:latin typeface="Arial Rounded MT Bold" pitchFamily="34" charset="0"/>
              </a:rPr>
              <a:t>Rotating</a:t>
            </a:r>
            <a:r>
              <a:rPr lang="es-ES" sz="1400" b="0" dirty="0">
                <a:latin typeface="Arial Rounded MT Bold" pitchFamily="34" charset="0"/>
              </a:rPr>
              <a:t> </a:t>
            </a:r>
            <a:r>
              <a:rPr lang="es-ES" sz="1400" b="0" dirty="0" err="1">
                <a:latin typeface="Arial Rounded MT Bold" pitchFamily="34" charset="0"/>
              </a:rPr>
              <a:t>source</a:t>
            </a:r>
            <a:endParaRPr lang="es-ES" sz="1400" b="0" dirty="0"/>
          </a:p>
        </p:txBody>
      </p:sp>
      <p:cxnSp>
        <p:nvCxnSpPr>
          <p:cNvPr id="17" name="16 Conector recto de flecha"/>
          <p:cNvCxnSpPr/>
          <p:nvPr/>
        </p:nvCxnSpPr>
        <p:spPr>
          <a:xfrm flipH="1" flipV="1">
            <a:off x="4367808" y="4941168"/>
            <a:ext cx="288032" cy="21602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8" name="17 Rectángulo"/>
          <p:cNvSpPr/>
          <p:nvPr/>
        </p:nvSpPr>
        <p:spPr>
          <a:xfrm>
            <a:off x="4583832" y="4869160"/>
            <a:ext cx="1224136" cy="523220"/>
          </a:xfrm>
          <a:prstGeom prst="rect">
            <a:avLst/>
          </a:prstGeom>
        </p:spPr>
        <p:txBody>
          <a:bodyPr wrap="square">
            <a:spAutoFit/>
          </a:bodyPr>
          <a:lstStyle/>
          <a:p>
            <a:r>
              <a:rPr lang="es-ES" sz="1400" b="0" dirty="0">
                <a:latin typeface="Arial Rounded MT Bold" pitchFamily="34" charset="0"/>
              </a:rPr>
              <a:t>NMR </a:t>
            </a:r>
            <a:r>
              <a:rPr lang="es-ES" sz="1400" b="0" dirty="0" err="1">
                <a:latin typeface="Arial Rounded MT Bold" pitchFamily="34" charset="0"/>
              </a:rPr>
              <a:t>sample</a:t>
            </a:r>
            <a:endParaRPr lang="es-ES" sz="1400" b="0" dirty="0"/>
          </a:p>
        </p:txBody>
      </p:sp>
      <p:sp>
        <p:nvSpPr>
          <p:cNvPr id="22" name="21 Rectángulo"/>
          <p:cNvSpPr/>
          <p:nvPr/>
        </p:nvSpPr>
        <p:spPr>
          <a:xfrm>
            <a:off x="7608168" y="2924945"/>
            <a:ext cx="2646040" cy="4308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1100" b="0" dirty="0" err="1">
                <a:latin typeface="Arial Rounded MT Bold" pitchFamily="34" charset="0"/>
              </a:rPr>
              <a:t>Arvanitaki</a:t>
            </a:r>
            <a:r>
              <a:rPr lang="en-US" sz="1100" b="0" dirty="0">
                <a:latin typeface="Arial Rounded MT Bold" pitchFamily="34" charset="0"/>
              </a:rPr>
              <a:t>, </a:t>
            </a:r>
            <a:r>
              <a:rPr lang="en-US" sz="1100" b="0" dirty="0" err="1">
                <a:latin typeface="Arial Rounded MT Bold" pitchFamily="34" charset="0"/>
              </a:rPr>
              <a:t>Geraci</a:t>
            </a:r>
            <a:endParaRPr lang="en-US" sz="1100" b="0" dirty="0">
              <a:latin typeface="Arial Rounded MT Bold" pitchFamily="34" charset="0"/>
            </a:endParaRPr>
          </a:p>
          <a:p>
            <a:pPr algn="ctr"/>
            <a:r>
              <a:rPr lang="en-US" sz="1100" b="0" dirty="0">
                <a:latin typeface="Arial Rounded MT Bold" pitchFamily="34" charset="0"/>
              </a:rPr>
              <a:t>Phys. Rev. </a:t>
            </a:r>
            <a:r>
              <a:rPr lang="en-US" sz="1100" b="0" dirty="0" err="1">
                <a:latin typeface="Arial Rounded MT Bold" pitchFamily="34" charset="0"/>
              </a:rPr>
              <a:t>Lett</a:t>
            </a:r>
            <a:r>
              <a:rPr lang="en-US" sz="1100" b="0" dirty="0">
                <a:latin typeface="Arial Rounded MT Bold" pitchFamily="34" charset="0"/>
              </a:rPr>
              <a:t>. 113, 161801 (2014)</a:t>
            </a:r>
            <a:endParaRPr lang="es-ES" sz="1100" b="0" dirty="0">
              <a:latin typeface="Arial Rounded MT Bold" pitchFamily="34" charset="0"/>
            </a:endParaRPr>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7" name="Marcador de número de diapositiva 6"/>
          <p:cNvSpPr>
            <a:spLocks noGrp="1"/>
          </p:cNvSpPr>
          <p:nvPr>
            <p:ph type="sldNum" sz="quarter" idx="12"/>
          </p:nvPr>
        </p:nvSpPr>
        <p:spPr/>
        <p:txBody>
          <a:bodyPr/>
          <a:lstStyle/>
          <a:p>
            <a:pPr>
              <a:defRPr/>
            </a:pPr>
            <a:fld id="{5B34CA36-8F8E-4B33-818A-5383808A46B8}" type="slidenum">
              <a:rPr lang="es-ES" smtClean="0"/>
              <a:pPr>
                <a:defRPr/>
              </a:pPr>
              <a:t>85</a:t>
            </a:fld>
            <a:endParaRPr lang="es-ES"/>
          </a:p>
        </p:txBody>
      </p:sp>
    </p:spTree>
    <p:extLst>
      <p:ext uri="{BB962C8B-B14F-4D97-AF65-F5344CB8AC3E}">
        <p14:creationId xmlns:p14="http://schemas.microsoft.com/office/powerpoint/2010/main" val="21313134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z="3600" noProof="0" dirty="0">
                <a:effectLst>
                  <a:outerShdw blurRad="38100" dist="38100" dir="2700000" algn="tl">
                    <a:srgbClr val="FFFFFF"/>
                  </a:outerShdw>
                </a:effectLst>
              </a:rPr>
              <a:t>Axion-mediated macroscopic forces</a:t>
            </a:r>
            <a:endParaRPr lang="en-US" sz="3600" noProof="0" dirty="0"/>
          </a:p>
        </p:txBody>
      </p:sp>
      <p:sp>
        <p:nvSpPr>
          <p:cNvPr id="3" name="Marcador de contenido 2"/>
          <p:cNvSpPr>
            <a:spLocks noGrp="1"/>
          </p:cNvSpPr>
          <p:nvPr>
            <p:ph idx="1"/>
          </p:nvPr>
        </p:nvSpPr>
        <p:spPr/>
        <p:txBody>
          <a:bodyPr/>
          <a:lstStyle/>
          <a:p>
            <a:endParaRPr lang="en-US" dirty="0"/>
          </a:p>
        </p:txBody>
      </p:sp>
      <p:sp>
        <p:nvSpPr>
          <p:cNvPr id="4" name="Marcador de fecha 3"/>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5" name="Marcador de pie de página 4"/>
          <p:cNvSpPr>
            <a:spLocks noGrp="1"/>
          </p:cNvSpPr>
          <p:nvPr>
            <p:ph type="ftr" sz="quarter" idx="11"/>
          </p:nvPr>
        </p:nvSpPr>
        <p:spPr/>
        <p:txBody>
          <a:bodyPr/>
          <a:lstStyle/>
          <a:p>
            <a:pPr>
              <a:defRPr/>
            </a:pPr>
            <a:r>
              <a:rPr lang="es-ES" dirty="0"/>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smtClean="0"/>
              <a:pPr>
                <a:defRPr/>
              </a:pPr>
              <a:t>86</a:t>
            </a:fld>
            <a:endParaRPr lang="es-ES"/>
          </a:p>
        </p:txBody>
      </p:sp>
      <p:pic>
        <p:nvPicPr>
          <p:cNvPr id="7" name="Imagen 6"/>
          <p:cNvPicPr>
            <a:picLocks noChangeAspect="1"/>
          </p:cNvPicPr>
          <p:nvPr/>
        </p:nvPicPr>
        <p:blipFill rotWithShape="1">
          <a:blip r:embed="rId2"/>
          <a:srcRect t="60102"/>
          <a:stretch/>
        </p:blipFill>
        <p:spPr>
          <a:xfrm>
            <a:off x="191344" y="4731027"/>
            <a:ext cx="6243690" cy="1625299"/>
          </a:xfrm>
          <a:prstGeom prst="rect">
            <a:avLst/>
          </a:prstGeom>
        </p:spPr>
      </p:pic>
      <p:pic>
        <p:nvPicPr>
          <p:cNvPr id="8" name="Imagen 7"/>
          <p:cNvPicPr>
            <a:picLocks noChangeAspect="1"/>
          </p:cNvPicPr>
          <p:nvPr/>
        </p:nvPicPr>
        <p:blipFill rotWithShape="1">
          <a:blip r:embed="rId2"/>
          <a:srcRect l="5676" r="44046" b="38333"/>
          <a:stretch/>
        </p:blipFill>
        <p:spPr>
          <a:xfrm>
            <a:off x="6456040" y="1620396"/>
            <a:ext cx="5739634" cy="4592999"/>
          </a:xfrm>
          <a:prstGeom prst="rect">
            <a:avLst/>
          </a:prstGeom>
        </p:spPr>
      </p:pic>
      <p:pic>
        <p:nvPicPr>
          <p:cNvPr id="9" name="Imagen 8"/>
          <p:cNvPicPr>
            <a:picLocks noChangeAspect="1"/>
          </p:cNvPicPr>
          <p:nvPr/>
        </p:nvPicPr>
        <p:blipFill rotWithShape="1">
          <a:blip r:embed="rId2"/>
          <a:srcRect l="55358" b="38131"/>
          <a:stretch/>
        </p:blipFill>
        <p:spPr>
          <a:xfrm>
            <a:off x="1559496" y="1301708"/>
            <a:ext cx="3672408" cy="3320589"/>
          </a:xfrm>
          <a:prstGeom prst="rect">
            <a:avLst/>
          </a:prstGeom>
        </p:spPr>
      </p:pic>
    </p:spTree>
    <p:extLst>
      <p:ext uri="{BB962C8B-B14F-4D97-AF65-F5344CB8AC3E}">
        <p14:creationId xmlns:p14="http://schemas.microsoft.com/office/powerpoint/2010/main" val="883520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media.virbcdn.com/files/c7/43e49938af23ccea-wiggle-line.png"/>
          <p:cNvPicPr>
            <a:picLocks noChangeAspect="1" noChangeArrowheads="1"/>
          </p:cNvPicPr>
          <p:nvPr/>
        </p:nvPicPr>
        <p:blipFill>
          <a:blip r:embed="rId2" cstate="print"/>
          <a:srcRect r="42222" b="5459"/>
          <a:stretch>
            <a:fillRect/>
          </a:stretch>
        </p:blipFill>
        <p:spPr bwMode="auto">
          <a:xfrm rot="5400000" flipV="1">
            <a:off x="6564052" y="3969060"/>
            <a:ext cx="1872208" cy="216024"/>
          </a:xfrm>
          <a:prstGeom prst="rect">
            <a:avLst/>
          </a:prstGeom>
          <a:noFill/>
        </p:spPr>
      </p:pic>
      <p:sp>
        <p:nvSpPr>
          <p:cNvPr id="2" name="1 Título"/>
          <p:cNvSpPr>
            <a:spLocks noGrp="1"/>
          </p:cNvSpPr>
          <p:nvPr>
            <p:ph type="title"/>
          </p:nvPr>
        </p:nvSpPr>
        <p:spPr/>
        <p:txBody>
          <a:bodyPr/>
          <a:lstStyle/>
          <a:p>
            <a:r>
              <a:rPr lang="en-US" noProof="0" dirty="0">
                <a:latin typeface="Arial Rounded MT Bold" pitchFamily="34" charset="0"/>
              </a:rPr>
              <a:t>Dark matter axions</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dirty="0"/>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87</a:t>
            </a:fld>
            <a:endParaRPr lang="es-ES" b="0"/>
          </a:p>
        </p:txBody>
      </p:sp>
      <p:pic>
        <p:nvPicPr>
          <p:cNvPr id="14338" name="Picture 2" descr="http://media.virbcdn.com/files/c7/43e49938af23ccea-wiggle-line.png"/>
          <p:cNvPicPr>
            <a:picLocks noChangeAspect="1" noChangeArrowheads="1"/>
          </p:cNvPicPr>
          <p:nvPr/>
        </p:nvPicPr>
        <p:blipFill>
          <a:blip r:embed="rId2" cstate="print"/>
          <a:srcRect r="35556"/>
          <a:stretch>
            <a:fillRect/>
          </a:stretch>
        </p:blipFill>
        <p:spPr bwMode="auto">
          <a:xfrm flipV="1">
            <a:off x="7392144" y="3068960"/>
            <a:ext cx="2088232" cy="228498"/>
          </a:xfrm>
          <a:prstGeom prst="rect">
            <a:avLst/>
          </a:prstGeom>
          <a:noFill/>
        </p:spPr>
      </p:pic>
      <p:pic>
        <p:nvPicPr>
          <p:cNvPr id="14342" name="Picture 6" descr="http://b68389.medialib.glogster.com/media/5a8fc46935192dbd420f1942b07feceec7c9aba45298eed86850581a78812c9e/dotted-line.png"/>
          <p:cNvPicPr>
            <a:picLocks noChangeAspect="1" noChangeArrowheads="1"/>
          </p:cNvPicPr>
          <p:nvPr/>
        </p:nvPicPr>
        <p:blipFill>
          <a:blip r:embed="rId3" cstate="print"/>
          <a:srcRect l="-1694"/>
          <a:stretch>
            <a:fillRect/>
          </a:stretch>
        </p:blipFill>
        <p:spPr bwMode="auto">
          <a:xfrm>
            <a:off x="3935760" y="2708920"/>
            <a:ext cx="4320480" cy="1152128"/>
          </a:xfrm>
          <a:prstGeom prst="rect">
            <a:avLst/>
          </a:prstGeom>
          <a:noFill/>
        </p:spPr>
      </p:pic>
      <p:sp>
        <p:nvSpPr>
          <p:cNvPr id="12" name="11 Elipse"/>
          <p:cNvSpPr/>
          <p:nvPr/>
        </p:nvSpPr>
        <p:spPr>
          <a:xfrm>
            <a:off x="7320136" y="2996952"/>
            <a:ext cx="360040" cy="3600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S"/>
          </a:p>
        </p:txBody>
      </p:sp>
      <p:pic>
        <p:nvPicPr>
          <p:cNvPr id="14346" name="Picture 10" descr="https://encrypted-tbn1.gstatic.com/images?q=tbn:ANd9GcSxNNzTRIwe63MXoxuCE6xqkxOn2pBuE6UDZ6QZk8XmView1ubXHQ">
            <a:hlinkClick r:id="rId4"/>
          </p:cNvPr>
          <p:cNvPicPr>
            <a:picLocks noChangeAspect="1" noChangeArrowheads="1"/>
          </p:cNvPicPr>
          <p:nvPr/>
        </p:nvPicPr>
        <p:blipFill>
          <a:blip r:embed="rId5" cstate="print"/>
          <a:srcRect/>
          <a:stretch>
            <a:fillRect/>
          </a:stretch>
        </p:blipFill>
        <p:spPr bwMode="auto">
          <a:xfrm>
            <a:off x="6816080" y="4170734"/>
            <a:ext cx="1346498" cy="1346498"/>
          </a:xfrm>
          <a:prstGeom prst="rect">
            <a:avLst/>
          </a:prstGeom>
          <a:noFill/>
        </p:spPr>
      </p:pic>
      <p:sp>
        <p:nvSpPr>
          <p:cNvPr id="16" name="15 Rectángulo"/>
          <p:cNvSpPr/>
          <p:nvPr/>
        </p:nvSpPr>
        <p:spPr>
          <a:xfrm>
            <a:off x="5536486" y="2492897"/>
            <a:ext cx="415498" cy="646331"/>
          </a:xfrm>
          <a:prstGeom prst="rect">
            <a:avLst/>
          </a:prstGeom>
        </p:spPr>
        <p:txBody>
          <a:bodyPr wrap="none">
            <a:spAutoFit/>
          </a:bodyPr>
          <a:lstStyle/>
          <a:p>
            <a:r>
              <a:rPr lang="es-ES" sz="3600" b="0" i="1" dirty="0">
                <a:latin typeface="Times New Roman" pitchFamily="18" charset="0"/>
                <a:cs typeface="Times New Roman" pitchFamily="18" charset="0"/>
              </a:rPr>
              <a:t>a</a:t>
            </a:r>
            <a:endParaRPr lang="es-ES" b="0" i="1" dirty="0">
              <a:latin typeface="Times New Roman" pitchFamily="18" charset="0"/>
              <a:cs typeface="Times New Roman" pitchFamily="18" charset="0"/>
            </a:endParaRPr>
          </a:p>
        </p:txBody>
      </p:sp>
      <p:sp>
        <p:nvSpPr>
          <p:cNvPr id="17" name="16 Rectángulo"/>
          <p:cNvSpPr/>
          <p:nvPr/>
        </p:nvSpPr>
        <p:spPr>
          <a:xfrm>
            <a:off x="8314468" y="2492897"/>
            <a:ext cx="373820" cy="646331"/>
          </a:xfrm>
          <a:prstGeom prst="rect">
            <a:avLst/>
          </a:prstGeom>
        </p:spPr>
        <p:txBody>
          <a:bodyPr wrap="none">
            <a:spAutoFit/>
          </a:bodyPr>
          <a:lstStyle/>
          <a:p>
            <a:r>
              <a:rPr lang="es-ES" sz="3600" b="0" dirty="0">
                <a:latin typeface="Symbol" pitchFamily="18" charset="2"/>
                <a:cs typeface="Times New Roman" pitchFamily="18" charset="0"/>
              </a:rPr>
              <a:t>g</a:t>
            </a:r>
            <a:endParaRPr lang="es-ES" b="0" dirty="0">
              <a:latin typeface="Symbol" pitchFamily="18" charset="2"/>
              <a:cs typeface="Times New Roman" pitchFamily="18" charset="0"/>
            </a:endParaRPr>
          </a:p>
        </p:txBody>
      </p:sp>
      <p:grpSp>
        <p:nvGrpSpPr>
          <p:cNvPr id="3" name="23 Grupo"/>
          <p:cNvGrpSpPr/>
          <p:nvPr/>
        </p:nvGrpSpPr>
        <p:grpSpPr>
          <a:xfrm>
            <a:off x="8760296" y="2410906"/>
            <a:ext cx="1547664" cy="1882190"/>
            <a:chOff x="7236296" y="2410906"/>
            <a:chExt cx="1547664" cy="1882190"/>
          </a:xfrm>
        </p:grpSpPr>
        <p:pic>
          <p:nvPicPr>
            <p:cNvPr id="14350" name="Picture 14" descr="Camera icon">
              <a:hlinkClick r:id="rId6"/>
            </p:cNvPr>
            <p:cNvPicPr>
              <a:picLocks noChangeAspect="1" noChangeArrowheads="1"/>
            </p:cNvPicPr>
            <p:nvPr/>
          </p:nvPicPr>
          <p:blipFill>
            <a:blip r:embed="rId7" cstate="print"/>
            <a:srcRect/>
            <a:stretch>
              <a:fillRect/>
            </a:stretch>
          </p:blipFill>
          <p:spPr bwMode="auto">
            <a:xfrm rot="5075305">
              <a:off x="7370330" y="2410906"/>
              <a:ext cx="1380605" cy="1380605"/>
            </a:xfrm>
            <a:prstGeom prst="rect">
              <a:avLst/>
            </a:prstGeom>
            <a:noFill/>
          </p:spPr>
        </p:pic>
        <p:sp>
          <p:nvSpPr>
            <p:cNvPr id="21" name="20 Rectángulo"/>
            <p:cNvSpPr/>
            <p:nvPr/>
          </p:nvSpPr>
          <p:spPr>
            <a:xfrm>
              <a:off x="7236296" y="3646765"/>
              <a:ext cx="1547664" cy="646331"/>
            </a:xfrm>
            <a:prstGeom prst="rect">
              <a:avLst/>
            </a:prstGeom>
          </p:spPr>
          <p:txBody>
            <a:bodyPr wrap="square">
              <a:spAutoFit/>
            </a:bodyPr>
            <a:lstStyle/>
            <a:p>
              <a:pPr algn="ctr"/>
              <a:r>
                <a:rPr lang="es-ES" b="0" dirty="0" err="1">
                  <a:latin typeface="Arial Rounded MT Bold" pitchFamily="34" charset="0"/>
                </a:rPr>
                <a:t>Photon</a:t>
              </a:r>
              <a:r>
                <a:rPr lang="es-ES" b="0" dirty="0">
                  <a:latin typeface="Arial Rounded MT Bold" pitchFamily="34" charset="0"/>
                </a:rPr>
                <a:t> detector</a:t>
              </a:r>
              <a:endParaRPr lang="es-ES" dirty="0"/>
            </a:p>
          </p:txBody>
        </p:sp>
      </p:grpSp>
      <p:pic>
        <p:nvPicPr>
          <p:cNvPr id="174084" name="Picture 4" descr="银河图标">
            <a:hlinkClick r:id="rId8"/>
          </p:cNvPr>
          <p:cNvPicPr>
            <a:picLocks noChangeAspect="1" noChangeArrowheads="1"/>
          </p:cNvPicPr>
          <p:nvPr/>
        </p:nvPicPr>
        <p:blipFill>
          <a:blip r:embed="rId9" cstate="print"/>
          <a:srcRect/>
          <a:stretch>
            <a:fillRect/>
          </a:stretch>
        </p:blipFill>
        <p:spPr bwMode="auto">
          <a:xfrm>
            <a:off x="2063552" y="1700809"/>
            <a:ext cx="3148608" cy="3148609"/>
          </a:xfrm>
          <a:prstGeom prst="rect">
            <a:avLst/>
          </a:prstGeom>
          <a:noFill/>
        </p:spPr>
      </p:pic>
      <p:sp>
        <p:nvSpPr>
          <p:cNvPr id="20" name="19 Rectángulo"/>
          <p:cNvSpPr/>
          <p:nvPr/>
        </p:nvSpPr>
        <p:spPr>
          <a:xfrm>
            <a:off x="2532112" y="4221089"/>
            <a:ext cx="1547664" cy="646331"/>
          </a:xfrm>
          <a:prstGeom prst="rect">
            <a:avLst/>
          </a:prstGeom>
        </p:spPr>
        <p:txBody>
          <a:bodyPr wrap="square">
            <a:spAutoFit/>
          </a:bodyPr>
          <a:lstStyle/>
          <a:p>
            <a:pPr algn="ctr"/>
            <a:r>
              <a:rPr lang="es-ES" b="0" dirty="0">
                <a:latin typeface="Arial Rounded MT Bold" pitchFamily="34" charset="0"/>
              </a:rPr>
              <a:t>Axions </a:t>
            </a:r>
            <a:r>
              <a:rPr lang="es-ES" b="0" dirty="0" err="1">
                <a:latin typeface="Arial Rounded MT Bold" pitchFamily="34" charset="0"/>
              </a:rPr>
              <a:t>from</a:t>
            </a:r>
            <a:r>
              <a:rPr lang="es-ES" b="0" dirty="0">
                <a:latin typeface="Arial Rounded MT Bold" pitchFamily="34" charset="0"/>
              </a:rPr>
              <a:t> DM halo</a:t>
            </a:r>
            <a:endParaRPr lang="es-ES" dirty="0"/>
          </a:p>
        </p:txBody>
      </p:sp>
    </p:spTree>
    <p:extLst>
      <p:ext uri="{BB962C8B-B14F-4D97-AF65-F5344CB8AC3E}">
        <p14:creationId xmlns:p14="http://schemas.microsoft.com/office/powerpoint/2010/main" val="8175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74084"/>
                                        </p:tgtEl>
                                        <p:attrNameLst>
                                          <p:attrName>style.visibility</p:attrName>
                                        </p:attrNameLst>
                                      </p:cBhvr>
                                      <p:to>
                                        <p:strVal val="visible"/>
                                      </p:to>
                                    </p:set>
                                    <p:animEffect transition="in" filter="wipe(down)">
                                      <p:cBhvr>
                                        <p:cTn id="11" dur="500"/>
                                        <p:tgtEl>
                                          <p:spTgt spid="174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noProof="0" dirty="0">
                <a:latin typeface="Arial Rounded MT Bold" pitchFamily="34" charset="0"/>
              </a:rPr>
              <a:t>Dark matter “axion field”</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dirty="0"/>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88</a:t>
            </a:fld>
            <a:endParaRPr lang="es-ES" b="0" dirty="0"/>
          </a:p>
        </p:txBody>
      </p:sp>
      <p:grpSp>
        <p:nvGrpSpPr>
          <p:cNvPr id="18" name="27 Grupo">
            <a:extLst>
              <a:ext uri="{FF2B5EF4-FFF2-40B4-BE49-F238E27FC236}">
                <a16:creationId xmlns:a16="http://schemas.microsoft.com/office/drawing/2014/main" id="{A960248A-4C46-EE49-8798-C70C0E37945E}"/>
              </a:ext>
            </a:extLst>
          </p:cNvPr>
          <p:cNvGrpSpPr>
            <a:grpSpLocks/>
          </p:cNvGrpSpPr>
          <p:nvPr/>
        </p:nvGrpSpPr>
        <p:grpSpPr bwMode="auto">
          <a:xfrm>
            <a:off x="701321" y="3909665"/>
            <a:ext cx="10585176" cy="1679575"/>
            <a:chOff x="-2628800" y="3597244"/>
            <a:chExt cx="13763053" cy="1679736"/>
          </a:xfrm>
        </p:grpSpPr>
        <p:sp>
          <p:nvSpPr>
            <p:cNvPr id="19" name="10 Forma libre">
              <a:extLst>
                <a:ext uri="{FF2B5EF4-FFF2-40B4-BE49-F238E27FC236}">
                  <a16:creationId xmlns:a16="http://schemas.microsoft.com/office/drawing/2014/main" id="{FE65CB91-5BDD-8548-B60C-09FF845F88D7}"/>
                </a:ext>
              </a:extLst>
            </p:cNvPr>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2" name="11 Forma libre">
              <a:extLst>
                <a:ext uri="{FF2B5EF4-FFF2-40B4-BE49-F238E27FC236}">
                  <a16:creationId xmlns:a16="http://schemas.microsoft.com/office/drawing/2014/main" id="{158B982D-ECFD-794D-851B-0D17CBF417A3}"/>
                </a:ext>
              </a:extLst>
            </p:cNvPr>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3" name="12 Forma libre">
              <a:extLst>
                <a:ext uri="{FF2B5EF4-FFF2-40B4-BE49-F238E27FC236}">
                  <a16:creationId xmlns:a16="http://schemas.microsoft.com/office/drawing/2014/main" id="{A1FDDFB5-2436-BD4C-85B0-661C72673BC8}"/>
                </a:ext>
              </a:extLst>
            </p:cNvPr>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mc:AlternateContent xmlns:mc="http://schemas.openxmlformats.org/markup-compatibility/2006" xmlns:a14="http://schemas.microsoft.com/office/drawing/2010/main">
        <mc:Choice Requires="a14">
          <p:sp>
            <p:nvSpPr>
              <p:cNvPr id="24" name="Rectangle 3">
                <a:extLst>
                  <a:ext uri="{FF2B5EF4-FFF2-40B4-BE49-F238E27FC236}">
                    <a16:creationId xmlns:a16="http://schemas.microsoft.com/office/drawing/2014/main" id="{5DCA61A7-71C2-6F41-82AC-46DF6E4A4F17}"/>
                  </a:ext>
                </a:extLst>
              </p:cNvPr>
              <p:cNvSpPr txBox="1">
                <a:spLocks noChangeArrowheads="1"/>
              </p:cNvSpPr>
              <p:nvPr/>
            </p:nvSpPr>
            <p:spPr bwMode="auto">
              <a:xfrm>
                <a:off x="479376" y="1484785"/>
                <a:ext cx="8064896" cy="348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a:pPr>
                <a:r>
                  <a:rPr lang="en-US" sz="1800" dirty="0"/>
                  <a:t>If DM is (mostly) axions, they are very light, non-relativistic, very high number density </a:t>
                </a:r>
                <a:r>
                  <a:rPr lang="en-US" sz="1800" dirty="0">
                    <a:sym typeface="Wingdings" pitchFamily="2" charset="2"/>
                  </a:rPr>
                  <a:t> they can be better seen as a</a:t>
                </a:r>
                <a:r>
                  <a:rPr lang="en-US" sz="1800" dirty="0"/>
                  <a:t> classical field oscillating at a frequency </a:t>
                </a:r>
                <a14:m>
                  <m:oMath xmlns:m="http://schemas.openxmlformats.org/officeDocument/2006/math">
                    <m:sSub>
                      <m:sSubPr>
                        <m:ctrlPr>
                          <a:rPr lang="en-US" sz="1800" i="1" dirty="0">
                            <a:latin typeface="Cambria Math" panose="02040503050406030204" pitchFamily="18" charset="0"/>
                          </a:rPr>
                        </m:ctrlPr>
                      </m:sSubPr>
                      <m:e>
                        <m:r>
                          <a:rPr lang="es-ES" sz="1800" b="0" i="1" dirty="0" smtClean="0">
                            <a:latin typeface="Cambria Math" panose="02040503050406030204" pitchFamily="18" charset="0"/>
                          </a:rPr>
                          <m:t>𝑓</m:t>
                        </m:r>
                      </m:e>
                      <m:sub>
                        <m:r>
                          <a:rPr lang="es-ES" sz="1800" i="1" dirty="0">
                            <a:latin typeface="Cambria Math" panose="02040503050406030204" pitchFamily="18" charset="0"/>
                          </a:rPr>
                          <m:t>𝐴</m:t>
                        </m:r>
                      </m:sub>
                    </m:sSub>
                    <m:r>
                      <a:rPr lang="en-US" sz="1800" i="1" dirty="0">
                        <a:latin typeface="Cambria Math" panose="02040503050406030204" pitchFamily="18" charset="0"/>
                      </a:rPr>
                      <m:t>~</m:t>
                    </m:r>
                    <m:sSub>
                      <m:sSubPr>
                        <m:ctrlPr>
                          <a:rPr lang="en-US" sz="1800" i="1" dirty="0" smtClean="0">
                            <a:latin typeface="Cambria Math" panose="02040503050406030204" pitchFamily="18" charset="0"/>
                          </a:rPr>
                        </m:ctrlPr>
                      </m:sSubPr>
                      <m:e>
                        <m:r>
                          <a:rPr lang="es-ES" sz="1800" b="0" i="1" dirty="0" smtClean="0">
                            <a:latin typeface="Cambria Math" panose="02040503050406030204" pitchFamily="18" charset="0"/>
                          </a:rPr>
                          <m:t>𝑚</m:t>
                        </m:r>
                      </m:e>
                      <m:sub>
                        <m:r>
                          <a:rPr lang="es-ES" sz="1800" b="0" i="1" dirty="0" smtClean="0">
                            <a:latin typeface="Cambria Math" panose="02040503050406030204" pitchFamily="18" charset="0"/>
                          </a:rPr>
                          <m:t>𝐴</m:t>
                        </m:r>
                      </m:sub>
                    </m:sSub>
                  </m:oMath>
                </a14:m>
                <a:endParaRPr lang="en-US" sz="1800" dirty="0"/>
              </a:p>
              <a:p>
                <a:pPr eaLnBrk="1" hangingPunct="1">
                  <a:lnSpc>
                    <a:spcPct val="90000"/>
                  </a:lnSpc>
                  <a:defRPr/>
                </a:pPr>
                <a:endParaRPr lang="en-US" sz="2000" i="1" dirty="0">
                  <a:latin typeface="Cambria Math" panose="02040503050406030204" pitchFamily="18" charset="0"/>
                </a:endParaRPr>
              </a:p>
              <a:p>
                <a:pPr eaLnBrk="1" hangingPunct="1">
                  <a:lnSpc>
                    <a:spcPct val="90000"/>
                  </a:lnSpc>
                  <a:defRPr/>
                </a:pPr>
                <a:r>
                  <a:rPr lang="en-US" sz="1800" dirty="0"/>
                  <a:t>Energy of axions </a:t>
                </a:r>
                <a14:m>
                  <m:oMath xmlns:m="http://schemas.openxmlformats.org/officeDocument/2006/math">
                    <m:sSub>
                      <m:sSubPr>
                        <m:ctrlPr>
                          <a:rPr lang="en-US" sz="1800" i="1" dirty="0">
                            <a:latin typeface="Cambria Math" panose="02040503050406030204" pitchFamily="18" charset="0"/>
                          </a:rPr>
                        </m:ctrlPr>
                      </m:sSubPr>
                      <m:e>
                        <m:r>
                          <a:rPr lang="es-ES" sz="1800" i="1" dirty="0">
                            <a:latin typeface="Cambria Math" panose="02040503050406030204" pitchFamily="18" charset="0"/>
                          </a:rPr>
                          <m:t>𝑚</m:t>
                        </m:r>
                      </m:e>
                      <m:sub>
                        <m:r>
                          <a:rPr lang="es-ES" sz="1800" i="1" dirty="0">
                            <a:latin typeface="Cambria Math" panose="02040503050406030204" pitchFamily="18" charset="0"/>
                          </a:rPr>
                          <m:t>𝐴</m:t>
                        </m:r>
                      </m:sub>
                    </m:sSub>
                    <m:d>
                      <m:dPr>
                        <m:ctrlPr>
                          <a:rPr lang="es-ES" sz="1800" b="0" i="1" dirty="0" smtClean="0">
                            <a:latin typeface="Cambria Math" panose="02040503050406030204" pitchFamily="18" charset="0"/>
                          </a:rPr>
                        </m:ctrlPr>
                      </m:dPr>
                      <m:e>
                        <m:r>
                          <a:rPr lang="es-ES" sz="1800" b="0" i="1" dirty="0" smtClean="0">
                            <a:latin typeface="Cambria Math" panose="02040503050406030204" pitchFamily="18" charset="0"/>
                          </a:rPr>
                          <m:t>1</m:t>
                        </m:r>
                        <m:r>
                          <a:rPr lang="es-ES" sz="1800" b="0" i="1" dirty="0" smtClean="0">
                            <a:latin typeface="Cambria Math" panose="02040503050406030204" pitchFamily="18" charset="0"/>
                          </a:rPr>
                          <m:t>+</m:t>
                        </m:r>
                        <m:r>
                          <a:rPr lang="es-ES" sz="1800" b="0" i="1" dirty="0" smtClean="0">
                            <a:latin typeface="Cambria Math" panose="02040503050406030204" pitchFamily="18" charset="0"/>
                          </a:rPr>
                          <m:t>𝑂</m:t>
                        </m:r>
                        <m:d>
                          <m:dPr>
                            <m:ctrlPr>
                              <a:rPr lang="es-ES" sz="1800" b="0" i="1" dirty="0" smtClean="0">
                                <a:latin typeface="Cambria Math" panose="02040503050406030204" pitchFamily="18" charset="0"/>
                              </a:rPr>
                            </m:ctrlPr>
                          </m:dPr>
                          <m:e>
                            <m:sSup>
                              <m:sSupPr>
                                <m:ctrlPr>
                                  <a:rPr lang="es-ES" sz="1800" b="0" i="1" dirty="0" smtClean="0">
                                    <a:latin typeface="Cambria Math" panose="02040503050406030204" pitchFamily="18" charset="0"/>
                                  </a:rPr>
                                </m:ctrlPr>
                              </m:sSupPr>
                              <m:e>
                                <m:r>
                                  <a:rPr lang="es-ES" sz="1800" b="0" i="1" dirty="0" smtClean="0">
                                    <a:latin typeface="Cambria Math" panose="02040503050406030204" pitchFamily="18" charset="0"/>
                                  </a:rPr>
                                  <m:t>10</m:t>
                                </m:r>
                              </m:e>
                              <m:sup>
                                <m:r>
                                  <a:rPr lang="es-ES" sz="1800" b="0" i="1" dirty="0" smtClean="0">
                                    <a:latin typeface="Cambria Math" panose="02040503050406030204" pitchFamily="18" charset="0"/>
                                  </a:rPr>
                                  <m:t>−</m:t>
                                </m:r>
                                <m:r>
                                  <a:rPr lang="es-ES" sz="1800" b="0" i="1" dirty="0" smtClean="0">
                                    <a:latin typeface="Cambria Math" panose="02040503050406030204" pitchFamily="18" charset="0"/>
                                  </a:rPr>
                                  <m:t>6</m:t>
                                </m:r>
                              </m:sup>
                            </m:sSup>
                          </m:e>
                        </m:d>
                      </m:e>
                    </m:d>
                  </m:oMath>
                </a14:m>
                <a:r>
                  <a:rPr lang="en-US" sz="1800" dirty="0"/>
                  <a:t>. Small kinetic energy acquired by falling in the galactic potential well. </a:t>
                </a:r>
              </a:p>
              <a:p>
                <a:pPr eaLnBrk="1" hangingPunct="1">
                  <a:lnSpc>
                    <a:spcPct val="90000"/>
                  </a:lnSpc>
                  <a:defRPr/>
                </a:pPr>
                <a:r>
                  <a:rPr lang="en-US" sz="1800" dirty="0"/>
                  <a:t>Field coherent over lengths ~ de Broglie wavelength </a:t>
                </a:r>
                <a14:m>
                  <m:oMath xmlns:m="http://schemas.openxmlformats.org/officeDocument/2006/math">
                    <m:sSub>
                      <m:sSubPr>
                        <m:ctrlPr>
                          <a:rPr lang="en-US" sz="1800" i="1" dirty="0">
                            <a:latin typeface="Cambria Math" panose="02040503050406030204" pitchFamily="18" charset="0"/>
                          </a:rPr>
                        </m:ctrlPr>
                      </m:sSubPr>
                      <m:e>
                        <m:r>
                          <a:rPr lang="en-US" sz="1800" i="1" dirty="0" smtClean="0">
                            <a:latin typeface="Cambria Math" panose="02040503050406030204" pitchFamily="18" charset="0"/>
                            <a:ea typeface="Cambria Math" panose="02040503050406030204" pitchFamily="18" charset="0"/>
                          </a:rPr>
                          <m:t>𝜆</m:t>
                        </m:r>
                      </m:e>
                      <m:sub>
                        <m:r>
                          <a:rPr lang="es-ES" sz="1800" b="0" i="1" dirty="0" smtClean="0">
                            <a:latin typeface="Cambria Math" panose="02040503050406030204" pitchFamily="18" charset="0"/>
                          </a:rPr>
                          <m:t>𝑐</m:t>
                        </m:r>
                      </m:sub>
                    </m:sSub>
                  </m:oMath>
                </a14:m>
                <a:endParaRPr lang="en-US" sz="1800" dirty="0"/>
              </a:p>
              <a:p>
                <a:pPr lvl="1" eaLnBrk="1" hangingPunct="1">
                  <a:lnSpc>
                    <a:spcPct val="90000"/>
                  </a:lnSpc>
                  <a:defRPr/>
                </a:pPr>
                <a:r>
                  <a:rPr lang="en-US" sz="1400" dirty="0"/>
                  <a:t>The field can then be considered spatially constant over distances </a:t>
                </a:r>
                <a14:m>
                  <m:oMath xmlns:m="http://schemas.openxmlformats.org/officeDocument/2006/math">
                    <m:sSub>
                      <m:sSubPr>
                        <m:ctrlPr>
                          <a:rPr lang="en-US" sz="1400" i="1" dirty="0">
                            <a:latin typeface="Cambria Math" panose="02040503050406030204" pitchFamily="18" charset="0"/>
                          </a:rPr>
                        </m:ctrlPr>
                      </m:sSubPr>
                      <m:e>
                        <m:r>
                          <a:rPr lang="es-ES" sz="1400" b="0" i="1" dirty="0" smtClean="0">
                            <a:latin typeface="Cambria Math" panose="02040503050406030204" pitchFamily="18" charset="0"/>
                          </a:rPr>
                          <m:t>&lt;</m:t>
                        </m:r>
                        <m:r>
                          <a:rPr lang="en-US" sz="1400" i="1" dirty="0">
                            <a:latin typeface="Cambria Math" panose="02040503050406030204" pitchFamily="18" charset="0"/>
                            <a:ea typeface="Cambria Math" panose="02040503050406030204" pitchFamily="18" charset="0"/>
                          </a:rPr>
                          <m:t>𝜆</m:t>
                        </m:r>
                      </m:e>
                      <m:sub>
                        <m:r>
                          <a:rPr lang="es-ES" sz="1400" i="1" dirty="0">
                            <a:latin typeface="Cambria Math" panose="02040503050406030204" pitchFamily="18" charset="0"/>
                          </a:rPr>
                          <m:t>𝑐</m:t>
                        </m:r>
                      </m:sub>
                    </m:sSub>
                  </m:oMath>
                </a14:m>
                <a:endParaRPr lang="en-US" sz="1400" dirty="0"/>
              </a:p>
              <a:p>
                <a:pPr marL="0" indent="0" eaLnBrk="1" hangingPunct="1">
                  <a:lnSpc>
                    <a:spcPct val="90000"/>
                  </a:lnSpc>
                  <a:buNone/>
                  <a:defRPr/>
                </a:pPr>
                <a:endParaRPr lang="en-US" sz="1800" dirty="0"/>
              </a:p>
              <a:p>
                <a:pPr eaLnBrk="1" hangingPunct="1">
                  <a:lnSpc>
                    <a:spcPct val="90000"/>
                  </a:lnSpc>
                  <a:defRPr/>
                </a:pPr>
                <a:endParaRPr lang="en-US" sz="1800" dirty="0"/>
              </a:p>
              <a:p>
                <a:pPr eaLnBrk="1" hangingPunct="1">
                  <a:lnSpc>
                    <a:spcPct val="90000"/>
                  </a:lnSpc>
                  <a:defRPr/>
                </a:pPr>
                <a:endParaRPr lang="en-US" sz="1800" dirty="0"/>
              </a:p>
              <a:p>
                <a:pPr eaLnBrk="1" hangingPunct="1">
                  <a:lnSpc>
                    <a:spcPct val="90000"/>
                  </a:lnSpc>
                  <a:defRPr/>
                </a:pPr>
                <a:endParaRPr lang="en-US" sz="1800" dirty="0"/>
              </a:p>
              <a:p>
                <a:pPr marL="0" indent="0" eaLnBrk="1" hangingPunct="1">
                  <a:lnSpc>
                    <a:spcPct val="90000"/>
                  </a:lnSpc>
                  <a:buNone/>
                  <a:defRPr/>
                </a:pPr>
                <a:endParaRPr lang="en-US" sz="2400" dirty="0">
                  <a:effectLst>
                    <a:outerShdw blurRad="38100" dist="38100" dir="2700000" algn="tl">
                      <a:srgbClr val="0000AC"/>
                    </a:outerShdw>
                  </a:effectLst>
                </a:endParaRPr>
              </a:p>
            </p:txBody>
          </p:sp>
        </mc:Choice>
        <mc:Fallback xmlns="">
          <p:sp>
            <p:nvSpPr>
              <p:cNvPr id="24" name="Rectangle 3">
                <a:extLst>
                  <a:ext uri="{FF2B5EF4-FFF2-40B4-BE49-F238E27FC236}">
                    <a16:creationId xmlns:a16="http://schemas.microsoft.com/office/drawing/2014/main" id="{5DCA61A7-71C2-6F41-82AC-46DF6E4A4F17}"/>
                  </a:ext>
                </a:extLst>
              </p:cNvPr>
              <p:cNvSpPr txBox="1">
                <a:spLocks noRot="1" noChangeAspect="1" noMove="1" noResize="1" noEditPoints="1" noAdjustHandles="1" noChangeArrowheads="1" noChangeShapeType="1" noTextEdit="1"/>
              </p:cNvSpPr>
              <p:nvPr/>
            </p:nvSpPr>
            <p:spPr bwMode="auto">
              <a:xfrm>
                <a:off x="479376" y="1484785"/>
                <a:ext cx="8064896" cy="3484563"/>
              </a:xfrm>
              <a:prstGeom prst="rect">
                <a:avLst/>
              </a:prstGeom>
              <a:blipFill>
                <a:blip r:embed="rId2"/>
                <a:stretch>
                  <a:fillRect l="-472" t="-1818"/>
                </a:stretch>
              </a:blipFill>
              <a:ln w="9525">
                <a:noFill/>
                <a:miter lim="800000"/>
                <a:headEnd/>
                <a:tailEnd/>
              </a:ln>
            </p:spPr>
            <p:txBody>
              <a:bodyPr/>
              <a:lstStyle/>
              <a:p>
                <a:r>
                  <a:rPr lang="en-ES">
                    <a:noFill/>
                  </a:rPr>
                  <a:t> </a:t>
                </a:r>
              </a:p>
            </p:txBody>
          </p:sp>
        </mc:Fallback>
      </mc:AlternateContent>
      <p:grpSp>
        <p:nvGrpSpPr>
          <p:cNvPr id="9" name="Grupo 8"/>
          <p:cNvGrpSpPr/>
          <p:nvPr/>
        </p:nvGrpSpPr>
        <p:grpSpPr>
          <a:xfrm>
            <a:off x="8422254" y="1703710"/>
            <a:ext cx="3582244" cy="2085330"/>
            <a:chOff x="8422254" y="1703710"/>
            <a:chExt cx="3582244" cy="2085330"/>
          </a:xfrm>
        </p:grpSpPr>
        <p:pic>
          <p:nvPicPr>
            <p:cNvPr id="7" name="Picture 6">
              <a:extLst>
                <a:ext uri="{FF2B5EF4-FFF2-40B4-BE49-F238E27FC236}">
                  <a16:creationId xmlns:a16="http://schemas.microsoft.com/office/drawing/2014/main" id="{19660DD7-F0A1-A042-872D-2C67EFDA8F56}"/>
                </a:ext>
              </a:extLst>
            </p:cNvPr>
            <p:cNvPicPr>
              <a:picLocks noChangeAspect="1"/>
            </p:cNvPicPr>
            <p:nvPr/>
          </p:nvPicPr>
          <p:blipFill>
            <a:blip r:embed="rId3"/>
            <a:stretch>
              <a:fillRect/>
            </a:stretch>
          </p:blipFill>
          <p:spPr>
            <a:xfrm>
              <a:off x="9132542" y="2026539"/>
              <a:ext cx="2592901" cy="340560"/>
            </a:xfrm>
            <a:prstGeom prst="rect">
              <a:avLst/>
            </a:prstGeom>
          </p:spPr>
        </p:pic>
        <p:grpSp>
          <p:nvGrpSpPr>
            <p:cNvPr id="8" name="Grupo 7"/>
            <p:cNvGrpSpPr/>
            <p:nvPr/>
          </p:nvGrpSpPr>
          <p:grpSpPr>
            <a:xfrm>
              <a:off x="8422254" y="1703710"/>
              <a:ext cx="3582244" cy="2085330"/>
              <a:chOff x="8422254" y="1703710"/>
              <a:chExt cx="3582244" cy="2085330"/>
            </a:xfrm>
          </p:grpSpPr>
          <p:sp>
            <p:nvSpPr>
              <p:cNvPr id="44" name="Rectangle 43">
                <a:extLst>
                  <a:ext uri="{FF2B5EF4-FFF2-40B4-BE49-F238E27FC236}">
                    <a16:creationId xmlns:a16="http://schemas.microsoft.com/office/drawing/2014/main" id="{0B851D39-0BB1-4443-9259-1007765D4F47}"/>
                  </a:ext>
                </a:extLst>
              </p:cNvPr>
              <p:cNvSpPr/>
              <p:nvPr/>
            </p:nvSpPr>
            <p:spPr>
              <a:xfrm>
                <a:off x="8820998" y="1703710"/>
                <a:ext cx="3183500" cy="1077218"/>
              </a:xfrm>
              <a:prstGeom prst="rect">
                <a:avLst/>
              </a:prstGeom>
            </p:spPr>
            <p:txBody>
              <a:bodyPr wrap="none">
                <a:spAutoFit/>
              </a:bodyPr>
              <a:lstStyle/>
              <a:p>
                <a:r>
                  <a:rPr lang="en-US" sz="1600" dirty="0">
                    <a:solidFill>
                      <a:schemeClr val="accent1"/>
                    </a:solidFill>
                    <a:latin typeface="Arial Rounded MT Bold" panose="020F0704030504030204" pitchFamily="34" charset="77"/>
                  </a:rPr>
                  <a:t>For an observed DM density of</a:t>
                </a:r>
              </a:p>
              <a:p>
                <a:endParaRPr lang="en-US" sz="1600" dirty="0">
                  <a:solidFill>
                    <a:schemeClr val="accent1"/>
                  </a:solidFill>
                  <a:latin typeface="Arial Rounded MT Bold" panose="020F0704030504030204" pitchFamily="34" charset="77"/>
                </a:endParaRPr>
              </a:p>
              <a:p>
                <a:endParaRPr lang="en-US" sz="1600" dirty="0">
                  <a:solidFill>
                    <a:schemeClr val="accent1"/>
                  </a:solidFill>
                  <a:latin typeface="Arial Rounded MT Bold" panose="020F0704030504030204" pitchFamily="34" charset="77"/>
                </a:endParaRPr>
              </a:p>
              <a:p>
                <a:r>
                  <a:rPr lang="en-US" sz="1600" dirty="0">
                    <a:solidFill>
                      <a:schemeClr val="accent1"/>
                    </a:solidFill>
                    <a:latin typeface="Arial Rounded MT Bold" panose="020F0704030504030204" pitchFamily="34" charset="77"/>
                  </a:rPr>
                  <a:t>The axion number density is</a:t>
                </a:r>
                <a:endParaRPr lang="en-ES" sz="1600" dirty="0">
                  <a:solidFill>
                    <a:schemeClr val="accent1"/>
                  </a:solidFill>
                  <a:latin typeface="Arial Rounded MT Bold" panose="020F0704030504030204" pitchFamily="34" charset="77"/>
                </a:endParaRPr>
              </a:p>
            </p:txBody>
          </p:sp>
          <p:pic>
            <p:nvPicPr>
              <p:cNvPr id="10242" name="Picture 2">
                <a:extLst>
                  <a:ext uri="{FF2B5EF4-FFF2-40B4-BE49-F238E27FC236}">
                    <a16:creationId xmlns:a16="http://schemas.microsoft.com/office/drawing/2014/main" id="{166E2F9E-65C5-4C48-AB1F-3F539818B119}"/>
                  </a:ext>
                </a:extLst>
              </p:cNvPr>
              <p:cNvPicPr>
                <a:picLocks noChangeAspect="1" noChangeArrowheads="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r="67651"/>
              <a:stretch/>
            </p:blipFill>
            <p:spPr bwMode="auto">
              <a:xfrm>
                <a:off x="8760296" y="2708920"/>
                <a:ext cx="1519750" cy="57991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a:extLst>
                  <a:ext uri="{FF2B5EF4-FFF2-40B4-BE49-F238E27FC236}">
                    <a16:creationId xmlns:a16="http://schemas.microsoft.com/office/drawing/2014/main" id="{492FA8DD-05AA-3843-8206-5C3640FEA4E1}"/>
                  </a:ext>
                </a:extLst>
              </p:cNvPr>
              <p:cNvPicPr>
                <a:picLocks noChangeAspect="1" noChangeArrowheads="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26210"/>
              <a:stretch/>
            </p:blipFill>
            <p:spPr bwMode="auto">
              <a:xfrm>
                <a:off x="8422254" y="3206783"/>
                <a:ext cx="3480704" cy="5822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 name="Grupo 2"/>
          <p:cNvGrpSpPr/>
          <p:nvPr/>
        </p:nvGrpSpPr>
        <p:grpSpPr>
          <a:xfrm>
            <a:off x="939148" y="4081040"/>
            <a:ext cx="3472979" cy="1319362"/>
            <a:chOff x="939148" y="4081040"/>
            <a:chExt cx="3472979" cy="1319362"/>
          </a:xfrm>
        </p:grpSpPr>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B440A9E3-0C08-A240-99F3-AB3A944DFE2B}"/>
                    </a:ext>
                  </a:extLst>
                </p:cNvPr>
                <p:cNvSpPr/>
                <p:nvPr/>
              </p:nvSpPr>
              <p:spPr>
                <a:xfrm>
                  <a:off x="939148" y="4081040"/>
                  <a:ext cx="3472979" cy="954107"/>
                </a:xfrm>
                <a:prstGeom prst="rect">
                  <a:avLst/>
                </a:prstGeom>
              </p:spPr>
              <p:txBody>
                <a:bodyPr wrap="square">
                  <a:spAutoFit/>
                </a:bodyPr>
                <a:lstStyle/>
                <a:p>
                  <a:pPr algn="ctr">
                    <a:defRPr/>
                  </a:pPr>
                  <a:r>
                    <a:rPr lang="es-ES" sz="1400" b="0" dirty="0">
                      <a:solidFill>
                        <a:srgbClr val="00B050"/>
                      </a:solidFill>
                      <a:latin typeface="Arial Rounded MT Bold" pitchFamily="34" charset="0"/>
                    </a:rPr>
                    <a:t>Axion DM </a:t>
                  </a:r>
                  <a:r>
                    <a:rPr lang="es-ES" sz="1400" b="0" dirty="0" err="1">
                      <a:solidFill>
                        <a:srgbClr val="00B050"/>
                      </a:solidFill>
                      <a:latin typeface="Arial Rounded MT Bold" pitchFamily="34" charset="0"/>
                    </a:rPr>
                    <a:t>field</a:t>
                  </a:r>
                  <a:r>
                    <a:rPr lang="es-ES" sz="1400" b="0" dirty="0">
                      <a:solidFill>
                        <a:srgbClr val="00B050"/>
                      </a:solidFill>
                      <a:latin typeface="Arial Rounded MT Bold" pitchFamily="34" charset="0"/>
                    </a:rPr>
                    <a:t>, non-</a:t>
                  </a:r>
                  <a:r>
                    <a:rPr lang="es-ES" sz="1400" b="0" dirty="0" err="1">
                      <a:solidFill>
                        <a:srgbClr val="00B050"/>
                      </a:solidFill>
                      <a:latin typeface="Arial Rounded MT Bold" pitchFamily="34" charset="0"/>
                    </a:rPr>
                    <a:t>relativistic</a:t>
                  </a:r>
                  <a:endParaRPr lang="es-ES" sz="1400" b="0" dirty="0">
                    <a:solidFill>
                      <a:srgbClr val="00B050"/>
                    </a:solidFill>
                    <a:latin typeface="Arial Rounded MT Bold" pitchFamily="34" charset="0"/>
                  </a:endParaRPr>
                </a:p>
                <a:p>
                  <a:pPr algn="ctr">
                    <a:defRPr/>
                  </a:pPr>
                  <a:endParaRPr lang="es-ES" sz="1400" b="0" dirty="0">
                    <a:solidFill>
                      <a:srgbClr val="00B050"/>
                    </a:solidFill>
                    <a:latin typeface="Arial Rounded MT Bold" pitchFamily="34" charset="0"/>
                  </a:endParaRPr>
                </a:p>
                <a:p>
                  <a:pPr algn="ctr">
                    <a:defRPr/>
                  </a:pPr>
                  <a:endParaRPr lang="es-ES" sz="1400" b="0" dirty="0">
                    <a:solidFill>
                      <a:srgbClr val="00B050"/>
                    </a:solidFill>
                    <a:latin typeface="Arial Rounded MT Bold" pitchFamily="34" charset="0"/>
                  </a:endParaRPr>
                </a:p>
                <a:p>
                  <a:pPr algn="ctr">
                    <a:defRPr/>
                  </a:pPr>
                  <a:r>
                    <a:rPr lang="es-ES" sz="1400" b="0" dirty="0" err="1">
                      <a:solidFill>
                        <a:srgbClr val="00B050"/>
                      </a:solidFill>
                      <a:latin typeface="Arial Rounded MT Bold" pitchFamily="34" charset="0"/>
                    </a:rPr>
                    <a:t>Oscillates</a:t>
                  </a:r>
                  <a:r>
                    <a:rPr lang="es-ES" sz="1400" b="0" dirty="0">
                      <a:solidFill>
                        <a:srgbClr val="00B050"/>
                      </a:solidFill>
                      <a:latin typeface="Arial Rounded MT Bold" pitchFamily="34" charset="0"/>
                    </a:rPr>
                    <a:t> at </a:t>
                  </a:r>
                  <a:r>
                    <a:rPr lang="es-ES" sz="1400" b="0" dirty="0" err="1">
                      <a:solidFill>
                        <a:srgbClr val="00B050"/>
                      </a:solidFill>
                      <a:latin typeface="Arial Rounded MT Bold" pitchFamily="34" charset="0"/>
                    </a:rPr>
                    <a:t>frequency</a:t>
                  </a:r>
                  <a:r>
                    <a:rPr lang="es-ES" sz="1400" b="0" dirty="0">
                      <a:solidFill>
                        <a:srgbClr val="00B050"/>
                      </a:solidFill>
                      <a:latin typeface="Arial Rounded MT Bold" pitchFamily="34" charset="0"/>
                    </a:rPr>
                    <a:t> </a:t>
                  </a:r>
                  <a14:m>
                    <m:oMath xmlns:m="http://schemas.openxmlformats.org/officeDocument/2006/math">
                      <m:sSub>
                        <m:sSubPr>
                          <m:ctrlPr>
                            <a:rPr lang="es-ES" sz="1400" b="0" i="1">
                              <a:solidFill>
                                <a:srgbClr val="00B050"/>
                              </a:solidFill>
                              <a:latin typeface="Cambria Math" panose="02040503050406030204" pitchFamily="18" charset="0"/>
                            </a:rPr>
                          </m:ctrlPr>
                        </m:sSubPr>
                        <m:e>
                          <m:r>
                            <a:rPr lang="es-ES" sz="1400" b="0" i="1" smtClean="0">
                              <a:solidFill>
                                <a:srgbClr val="00B050"/>
                              </a:solidFill>
                              <a:latin typeface="Cambria Math" panose="02040503050406030204" pitchFamily="18" charset="0"/>
                            </a:rPr>
                            <m:t>𝑓</m:t>
                          </m:r>
                          <m:r>
                            <a:rPr lang="es-ES" sz="1400" b="0" i="1" smtClean="0">
                              <a:solidFill>
                                <a:srgbClr val="00B050"/>
                              </a:solidFill>
                              <a:latin typeface="Cambria Math" panose="02040503050406030204" pitchFamily="18" charset="0"/>
                            </a:rPr>
                            <m:t>~</m:t>
                          </m:r>
                          <m:r>
                            <a:rPr lang="es-ES" sz="1400" b="0" i="1">
                              <a:solidFill>
                                <a:srgbClr val="00B050"/>
                              </a:solidFill>
                              <a:latin typeface="Cambria Math" panose="02040503050406030204" pitchFamily="18" charset="0"/>
                            </a:rPr>
                            <m:t>𝑚</m:t>
                          </m:r>
                        </m:e>
                        <m:sub>
                          <m:r>
                            <a:rPr lang="es-ES" sz="1400" b="0" i="1">
                              <a:solidFill>
                                <a:srgbClr val="00B050"/>
                              </a:solidFill>
                              <a:latin typeface="Cambria Math" panose="02040503050406030204" pitchFamily="18" charset="0"/>
                            </a:rPr>
                            <m:t>𝐴</m:t>
                          </m:r>
                        </m:sub>
                      </m:sSub>
                    </m:oMath>
                  </a14:m>
                  <a:endParaRPr lang="es-ES" sz="1400" b="0" dirty="0">
                    <a:solidFill>
                      <a:srgbClr val="00B050"/>
                    </a:solidFill>
                    <a:latin typeface="Arial Rounded MT Bold" pitchFamily="34" charset="0"/>
                  </a:endParaRPr>
                </a:p>
              </p:txBody>
            </p:sp>
          </mc:Choice>
          <mc:Fallback xmlns="">
            <p:sp>
              <p:nvSpPr>
                <p:cNvPr id="46" name="Rectangle 45">
                  <a:extLst>
                    <a:ext uri="{FF2B5EF4-FFF2-40B4-BE49-F238E27FC236}">
                      <a16:creationId xmlns:a16="http://schemas.microsoft.com/office/drawing/2014/main" id="{B440A9E3-0C08-A240-99F3-AB3A944DFE2B}"/>
                    </a:ext>
                  </a:extLst>
                </p:cNvPr>
                <p:cNvSpPr>
                  <a:spLocks noRot="1" noChangeAspect="1" noMove="1" noResize="1" noEditPoints="1" noAdjustHandles="1" noChangeArrowheads="1" noChangeShapeType="1" noTextEdit="1"/>
                </p:cNvSpPr>
                <p:nvPr/>
              </p:nvSpPr>
              <p:spPr>
                <a:xfrm>
                  <a:off x="939148" y="4081040"/>
                  <a:ext cx="3472979" cy="954107"/>
                </a:xfrm>
                <a:prstGeom prst="rect">
                  <a:avLst/>
                </a:prstGeom>
                <a:blipFill>
                  <a:blip r:embed="rId5"/>
                  <a:stretch>
                    <a:fillRect t="-637" b="-5732"/>
                  </a:stretch>
                </a:blipFill>
              </p:spPr>
              <p:txBody>
                <a:bodyPr/>
                <a:lstStyle/>
                <a:p>
                  <a:r>
                    <a:rPr lang="en-US">
                      <a:noFill/>
                    </a:rPr>
                    <a:t> </a:t>
                  </a:r>
                </a:p>
              </p:txBody>
            </p:sp>
          </mc:Fallback>
        </mc:AlternateContent>
        <p:cxnSp>
          <p:nvCxnSpPr>
            <p:cNvPr id="47" name="Straight Arrow Connector 46">
              <a:extLst>
                <a:ext uri="{FF2B5EF4-FFF2-40B4-BE49-F238E27FC236}">
                  <a16:creationId xmlns:a16="http://schemas.microsoft.com/office/drawing/2014/main" id="{1F1240F7-AB9F-C948-B928-7EB25F8D65AA}"/>
                </a:ext>
              </a:extLst>
            </p:cNvPr>
            <p:cNvCxnSpPr>
              <a:cxnSpLocks/>
            </p:cNvCxnSpPr>
            <p:nvPr/>
          </p:nvCxnSpPr>
          <p:spPr>
            <a:xfrm flipV="1">
              <a:off x="4165599" y="4536306"/>
              <a:ext cx="1" cy="864096"/>
            </a:xfrm>
            <a:prstGeom prst="straightConnector1">
              <a:avLst/>
            </a:prstGeom>
            <a:ln w="25400">
              <a:solidFill>
                <a:srgbClr val="00B05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0" name="Grupo 9"/>
          <p:cNvGrpSpPr/>
          <p:nvPr/>
        </p:nvGrpSpPr>
        <p:grpSpPr>
          <a:xfrm>
            <a:off x="5951984" y="5132869"/>
            <a:ext cx="4017928" cy="1248459"/>
            <a:chOff x="5951984" y="5132869"/>
            <a:chExt cx="4017928" cy="1248459"/>
          </a:xfrm>
        </p:grpSpPr>
        <p:pic>
          <p:nvPicPr>
            <p:cNvPr id="10244" name="Picture 4">
              <a:extLst>
                <a:ext uri="{FF2B5EF4-FFF2-40B4-BE49-F238E27FC236}">
                  <a16:creationId xmlns:a16="http://schemas.microsoft.com/office/drawing/2014/main" id="{87CEB817-17D1-0646-9C5F-45E83DC95A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9981" y="5674130"/>
              <a:ext cx="3859931" cy="70719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42BBC0E7-79E7-B84F-830D-0D2618B5D30F}"/>
                </a:ext>
              </a:extLst>
            </p:cNvPr>
            <p:cNvSpPr/>
            <p:nvPr/>
          </p:nvSpPr>
          <p:spPr>
            <a:xfrm>
              <a:off x="6743678" y="5132869"/>
              <a:ext cx="2409442" cy="338554"/>
            </a:xfrm>
            <a:prstGeom prst="rect">
              <a:avLst/>
            </a:prstGeom>
          </p:spPr>
          <p:txBody>
            <a:bodyPr wrap="none">
              <a:spAutoFit/>
            </a:bodyPr>
            <a:lstStyle/>
            <a:p>
              <a:pPr algn="ctr">
                <a:defRPr/>
              </a:pPr>
              <a:r>
                <a:rPr lang="es-ES" sz="1600" b="0" dirty="0">
                  <a:solidFill>
                    <a:srgbClr val="00B050"/>
                  </a:solidFill>
                  <a:latin typeface="Arial Rounded MT Bold" pitchFamily="34" charset="0"/>
                </a:rPr>
                <a:t>De Broglie </a:t>
              </a:r>
              <a:r>
                <a:rPr lang="es-ES" sz="1600" b="0" dirty="0" err="1">
                  <a:solidFill>
                    <a:srgbClr val="00B050"/>
                  </a:solidFill>
                  <a:latin typeface="Arial Rounded MT Bold" pitchFamily="34" charset="0"/>
                </a:rPr>
                <a:t>wavelength</a:t>
              </a:r>
              <a:endParaRPr lang="es-ES" sz="1600" b="0" dirty="0">
                <a:solidFill>
                  <a:srgbClr val="00B050"/>
                </a:solidFill>
                <a:latin typeface="Arial Rounded MT Bold" pitchFamily="34" charset="0"/>
              </a:endParaRPr>
            </a:p>
          </p:txBody>
        </p:sp>
        <p:cxnSp>
          <p:nvCxnSpPr>
            <p:cNvPr id="52" name="Straight Arrow Connector 51">
              <a:extLst>
                <a:ext uri="{FF2B5EF4-FFF2-40B4-BE49-F238E27FC236}">
                  <a16:creationId xmlns:a16="http://schemas.microsoft.com/office/drawing/2014/main" id="{4196C48D-D7A5-1A47-B437-DF9A290671CF}"/>
                </a:ext>
              </a:extLst>
            </p:cNvPr>
            <p:cNvCxnSpPr>
              <a:cxnSpLocks/>
            </p:cNvCxnSpPr>
            <p:nvPr/>
          </p:nvCxnSpPr>
          <p:spPr>
            <a:xfrm flipH="1">
              <a:off x="5951984" y="5143233"/>
              <a:ext cx="3980312" cy="22998"/>
            </a:xfrm>
            <a:prstGeom prst="straightConnector1">
              <a:avLst/>
            </a:prstGeom>
            <a:ln w="25400">
              <a:solidFill>
                <a:srgbClr val="00B05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6455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xEl>
                                              <p:pRg st="3" end="3"/>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xEl>
                                              <p:pRg st="4" end="4"/>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27 Grupo">
            <a:extLst>
              <a:ext uri="{FF2B5EF4-FFF2-40B4-BE49-F238E27FC236}">
                <a16:creationId xmlns:a16="http://schemas.microsoft.com/office/drawing/2014/main" id="{C1C0DCD3-15AA-FC40-874F-74FCA400B6D3}"/>
              </a:ext>
            </a:extLst>
          </p:cNvPr>
          <p:cNvGrpSpPr>
            <a:grpSpLocks/>
          </p:cNvGrpSpPr>
          <p:nvPr/>
        </p:nvGrpSpPr>
        <p:grpSpPr bwMode="auto">
          <a:xfrm>
            <a:off x="701321" y="3909665"/>
            <a:ext cx="10585176" cy="1679575"/>
            <a:chOff x="-2628800" y="3597244"/>
            <a:chExt cx="13763053" cy="1679736"/>
          </a:xfrm>
        </p:grpSpPr>
        <p:sp>
          <p:nvSpPr>
            <p:cNvPr id="28" name="12 Forma libre">
              <a:extLst>
                <a:ext uri="{FF2B5EF4-FFF2-40B4-BE49-F238E27FC236}">
                  <a16:creationId xmlns:a16="http://schemas.microsoft.com/office/drawing/2014/main" id="{22C3F522-52E3-4147-A981-0489BA5E25C1}"/>
                </a:ext>
              </a:extLst>
            </p:cNvPr>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6" name="10 Forma libre">
              <a:extLst>
                <a:ext uri="{FF2B5EF4-FFF2-40B4-BE49-F238E27FC236}">
                  <a16:creationId xmlns:a16="http://schemas.microsoft.com/office/drawing/2014/main" id="{E0D19BB0-BD66-564F-9086-F68DE6F797B4}"/>
                </a:ext>
              </a:extLst>
            </p:cNvPr>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27" name="11 Forma libre">
              <a:extLst>
                <a:ext uri="{FF2B5EF4-FFF2-40B4-BE49-F238E27FC236}">
                  <a16:creationId xmlns:a16="http://schemas.microsoft.com/office/drawing/2014/main" id="{098F39FB-02AE-D943-B550-44E72F03A5B4}"/>
                </a:ext>
              </a:extLst>
            </p:cNvPr>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p:sp>
        <p:nvSpPr>
          <p:cNvPr id="2" name="1 Título"/>
          <p:cNvSpPr>
            <a:spLocks noGrp="1"/>
          </p:cNvSpPr>
          <p:nvPr>
            <p:ph type="title"/>
          </p:nvPr>
        </p:nvSpPr>
        <p:spPr/>
        <p:txBody>
          <a:bodyPr/>
          <a:lstStyle/>
          <a:p>
            <a:r>
              <a:rPr lang="en-US" noProof="0" dirty="0">
                <a:latin typeface="Arial Rounded MT Bold" pitchFamily="34" charset="0"/>
              </a:rPr>
              <a:t>Dark matter “axion field”</a:t>
            </a:r>
          </a:p>
        </p:txBody>
      </p:sp>
      <p:sp>
        <p:nvSpPr>
          <p:cNvPr id="4" name="3 Marcador de fecha"/>
          <p:cNvSpPr>
            <a:spLocks noGrp="1"/>
          </p:cNvSpPr>
          <p:nvPr>
            <p:ph type="dt" sz="half" idx="10"/>
          </p:nvPr>
        </p:nvSpPr>
        <p:spPr/>
        <p:txBody>
          <a:bodyPr/>
          <a:lstStyle/>
          <a:p>
            <a:pPr>
              <a:defRPr/>
            </a:pPr>
            <a:r>
              <a:rPr lang="en-US" b="0" dirty="0"/>
              <a:t>ISSAP2024, </a:t>
            </a:r>
            <a:r>
              <a:rPr lang="en-US" b="0" dirty="0" err="1"/>
              <a:t>Padova</a:t>
            </a:r>
            <a:endParaRPr lang="es-ES" b="0" dirty="0"/>
          </a:p>
        </p:txBody>
      </p:sp>
      <p:sp>
        <p:nvSpPr>
          <p:cNvPr id="5" name="4 Marcador de pie de página"/>
          <p:cNvSpPr>
            <a:spLocks noGrp="1"/>
          </p:cNvSpPr>
          <p:nvPr>
            <p:ph type="ftr" sz="quarter" idx="11"/>
          </p:nvPr>
        </p:nvSpPr>
        <p:spPr/>
        <p:txBody>
          <a:bodyPr/>
          <a:lstStyle/>
          <a:p>
            <a:pPr>
              <a:defRPr/>
            </a:pPr>
            <a:r>
              <a:rPr lang="es-ES" b="0" dirty="0"/>
              <a:t>Igor G. Irastorza / CAPA - Zaragoza</a:t>
            </a:r>
          </a:p>
        </p:txBody>
      </p:sp>
      <p:sp>
        <p:nvSpPr>
          <p:cNvPr id="6" name="5 Marcador de número de diapositiva"/>
          <p:cNvSpPr>
            <a:spLocks noGrp="1"/>
          </p:cNvSpPr>
          <p:nvPr>
            <p:ph type="sldNum" sz="quarter" idx="12"/>
          </p:nvPr>
        </p:nvSpPr>
        <p:spPr/>
        <p:txBody>
          <a:bodyPr/>
          <a:lstStyle/>
          <a:p>
            <a:pPr>
              <a:defRPr/>
            </a:pPr>
            <a:fld id="{FFB05FBB-932A-4BE0-859B-9914A16CF988}" type="slidenum">
              <a:rPr lang="es-ES" b="0" smtClean="0"/>
              <a:pPr>
                <a:defRPr/>
              </a:pPr>
              <a:t>89</a:t>
            </a:fld>
            <a:endParaRPr lang="es-ES" b="0" dirty="0"/>
          </a:p>
        </p:txBody>
      </p:sp>
      <mc:AlternateContent xmlns:mc="http://schemas.openxmlformats.org/markup-compatibility/2006" xmlns:a14="http://schemas.microsoft.com/office/drawing/2010/main">
        <mc:Choice Requires="a14">
          <p:sp>
            <p:nvSpPr>
              <p:cNvPr id="24" name="Rectangle 3">
                <a:extLst>
                  <a:ext uri="{FF2B5EF4-FFF2-40B4-BE49-F238E27FC236}">
                    <a16:creationId xmlns:a16="http://schemas.microsoft.com/office/drawing/2014/main" id="{5DCA61A7-71C2-6F41-82AC-46DF6E4A4F17}"/>
                  </a:ext>
                </a:extLst>
              </p:cNvPr>
              <p:cNvSpPr txBox="1">
                <a:spLocks noChangeArrowheads="1"/>
              </p:cNvSpPr>
              <p:nvPr/>
            </p:nvSpPr>
            <p:spPr bwMode="auto">
              <a:xfrm>
                <a:off x="479376" y="1484785"/>
                <a:ext cx="7547023" cy="348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a:pPr>
                <a:r>
                  <a:rPr lang="en-US" sz="2000" dirty="0"/>
                  <a:t>The velocity distribuition </a:t>
                </a:r>
                <a14:m>
                  <m:oMath xmlns:m="http://schemas.openxmlformats.org/officeDocument/2006/math">
                    <m:sSub>
                      <m:sSubPr>
                        <m:ctrlPr>
                          <a:rPr lang="en-US" sz="2000" i="1" dirty="0">
                            <a:latin typeface="Cambria Math" panose="02040503050406030204" pitchFamily="18" charset="0"/>
                          </a:rPr>
                        </m:ctrlPr>
                      </m:sSubPr>
                      <m:e>
                        <m:r>
                          <a:rPr lang="es-ES" sz="2000" b="0" i="1" dirty="0" smtClean="0">
                            <a:latin typeface="Cambria Math" panose="02040503050406030204" pitchFamily="18" charset="0"/>
                          </a:rPr>
                          <m:t>𝑓</m:t>
                        </m:r>
                        <m:r>
                          <a:rPr lang="es-ES" sz="2000" b="0" i="1" dirty="0" smtClean="0">
                            <a:latin typeface="Cambria Math" panose="02040503050406030204" pitchFamily="18" charset="0"/>
                          </a:rPr>
                          <m:t>(</m:t>
                        </m:r>
                        <m:r>
                          <a:rPr lang="es-ES" sz="2000" b="0" i="1" dirty="0" smtClean="0">
                            <a:latin typeface="Cambria Math" panose="02040503050406030204" pitchFamily="18" charset="0"/>
                          </a:rPr>
                          <m:t>𝑣</m:t>
                        </m:r>
                      </m:e>
                      <m:sub>
                        <m:r>
                          <a:rPr lang="es-ES" sz="2000" i="1" dirty="0">
                            <a:latin typeface="Cambria Math" panose="02040503050406030204" pitchFamily="18" charset="0"/>
                          </a:rPr>
                          <m:t>𝐴</m:t>
                        </m:r>
                      </m:sub>
                    </m:sSub>
                    <m:r>
                      <a:rPr lang="es-ES" sz="2000" b="0" i="1" dirty="0" smtClean="0">
                        <a:latin typeface="Cambria Math" panose="02040503050406030204" pitchFamily="18" charset="0"/>
                      </a:rPr>
                      <m:t>)</m:t>
                    </m:r>
                  </m:oMath>
                </a14:m>
                <a:r>
                  <a:rPr lang="en-US" sz="2000" dirty="0"/>
                  <a:t> is </a:t>
                </a:r>
                <a:r>
                  <a:rPr lang="en-US" sz="1800" dirty="0"/>
                  <a:t>given by galactic dynamics (falling into the potential well)</a:t>
                </a:r>
              </a:p>
              <a:p>
                <a:pPr eaLnBrk="1" hangingPunct="1">
                  <a:lnSpc>
                    <a:spcPct val="90000"/>
                  </a:lnSpc>
                  <a:defRPr/>
                </a:pPr>
                <a:r>
                  <a:rPr lang="en-US" sz="1800" dirty="0"/>
                  <a:t>Standard Halo Model: </a:t>
                </a:r>
                <a14:m>
                  <m:oMath xmlns:m="http://schemas.openxmlformats.org/officeDocument/2006/math">
                    <m:sSub>
                      <m:sSubPr>
                        <m:ctrlPr>
                          <a:rPr lang="en-US" sz="1800" i="1" dirty="0">
                            <a:latin typeface="Cambria Math" panose="02040503050406030204" pitchFamily="18" charset="0"/>
                          </a:rPr>
                        </m:ctrlPr>
                      </m:sSubPr>
                      <m:e>
                        <m:r>
                          <a:rPr lang="es-ES" sz="1800" i="1" dirty="0">
                            <a:latin typeface="Cambria Math" panose="02040503050406030204" pitchFamily="18" charset="0"/>
                          </a:rPr>
                          <m:t>𝑓</m:t>
                        </m:r>
                        <m:r>
                          <a:rPr lang="es-ES" sz="1800" i="1" dirty="0">
                            <a:latin typeface="Cambria Math" panose="02040503050406030204" pitchFamily="18" charset="0"/>
                          </a:rPr>
                          <m:t>(</m:t>
                        </m:r>
                        <m:r>
                          <a:rPr lang="es-ES" sz="1800" i="1" dirty="0">
                            <a:latin typeface="Cambria Math" panose="02040503050406030204" pitchFamily="18" charset="0"/>
                          </a:rPr>
                          <m:t>𝑣</m:t>
                        </m:r>
                      </m:e>
                      <m:sub>
                        <m:r>
                          <a:rPr lang="es-ES" sz="1800" i="1" dirty="0">
                            <a:latin typeface="Cambria Math" panose="02040503050406030204" pitchFamily="18" charset="0"/>
                          </a:rPr>
                          <m:t>𝐴</m:t>
                        </m:r>
                      </m:sub>
                    </m:sSub>
                    <m:r>
                      <a:rPr lang="es-ES" sz="1800" i="1" dirty="0">
                        <a:latin typeface="Cambria Math" panose="02040503050406030204" pitchFamily="18" charset="0"/>
                      </a:rPr>
                      <m:t>)</m:t>
                    </m:r>
                  </m:oMath>
                </a14:m>
                <a:r>
                  <a:rPr lang="en-US" sz="1800" dirty="0"/>
                  <a:t> is a Maxwellian distribution. </a:t>
                </a:r>
              </a:p>
              <a:p>
                <a:pPr eaLnBrk="1" hangingPunct="1">
                  <a:lnSpc>
                    <a:spcPct val="90000"/>
                  </a:lnSpc>
                  <a:defRPr/>
                </a:pPr>
                <a:r>
                  <a:rPr lang="en-US" sz="1800" dirty="0"/>
                  <a:t>Other models predict other distributions. </a:t>
                </a:r>
                <a14:m>
                  <m:oMath xmlns:m="http://schemas.openxmlformats.org/officeDocument/2006/math">
                    <m:sSub>
                      <m:sSubPr>
                        <m:ctrlPr>
                          <a:rPr lang="en-US" sz="1800" i="1" dirty="0">
                            <a:latin typeface="Cambria Math" panose="02040503050406030204" pitchFamily="18" charset="0"/>
                          </a:rPr>
                        </m:ctrlPr>
                      </m:sSubPr>
                      <m:e>
                        <m:r>
                          <a:rPr lang="es-ES" sz="1800" i="1" dirty="0">
                            <a:latin typeface="Cambria Math" panose="02040503050406030204" pitchFamily="18" charset="0"/>
                          </a:rPr>
                          <m:t>𝑓</m:t>
                        </m:r>
                        <m:r>
                          <a:rPr lang="es-ES" sz="1800" i="1" dirty="0">
                            <a:latin typeface="Cambria Math" panose="02040503050406030204" pitchFamily="18" charset="0"/>
                          </a:rPr>
                          <m:t>(</m:t>
                        </m:r>
                        <m:r>
                          <a:rPr lang="es-ES" sz="1800" i="1" dirty="0">
                            <a:latin typeface="Cambria Math" panose="02040503050406030204" pitchFamily="18" charset="0"/>
                          </a:rPr>
                          <m:t>𝑣</m:t>
                        </m:r>
                      </m:e>
                      <m:sub>
                        <m:r>
                          <a:rPr lang="es-ES" sz="1800" i="1" dirty="0">
                            <a:latin typeface="Cambria Math" panose="02040503050406030204" pitchFamily="18" charset="0"/>
                          </a:rPr>
                          <m:t>𝐴</m:t>
                        </m:r>
                      </m:sub>
                    </m:sSub>
                    <m:r>
                      <a:rPr lang="es-ES" sz="1800" i="1" dirty="0">
                        <a:latin typeface="Cambria Math" panose="02040503050406030204" pitchFamily="18" charset="0"/>
                      </a:rPr>
                      <m:t>)</m:t>
                    </m:r>
                  </m:oMath>
                </a14:m>
                <a:r>
                  <a:rPr lang="en-US" sz="1800" dirty="0"/>
                  <a:t> can also be extracted from DM simulations.</a:t>
                </a:r>
              </a:p>
              <a:p>
                <a:pPr eaLnBrk="1" hangingPunct="1">
                  <a:lnSpc>
                    <a:spcPct val="90000"/>
                  </a:lnSpc>
                  <a:defRPr/>
                </a:pPr>
                <a:endParaRPr lang="en-US" sz="1800" dirty="0"/>
              </a:p>
              <a:p>
                <a:pPr eaLnBrk="1" hangingPunct="1">
                  <a:lnSpc>
                    <a:spcPct val="90000"/>
                  </a:lnSpc>
                  <a:defRPr/>
                </a:pPr>
                <a:endParaRPr lang="en-US" sz="1800" dirty="0"/>
              </a:p>
              <a:p>
                <a:pPr marL="0" indent="0" eaLnBrk="1" hangingPunct="1">
                  <a:lnSpc>
                    <a:spcPct val="90000"/>
                  </a:lnSpc>
                  <a:buNone/>
                  <a:defRPr/>
                </a:pPr>
                <a:endParaRPr lang="en-US" sz="1800" dirty="0"/>
              </a:p>
              <a:p>
                <a:pPr marL="0" indent="0" eaLnBrk="1" hangingPunct="1">
                  <a:lnSpc>
                    <a:spcPct val="90000"/>
                  </a:lnSpc>
                  <a:buNone/>
                  <a:defRPr/>
                </a:pPr>
                <a:endParaRPr lang="en-US" sz="2400" dirty="0">
                  <a:effectLst>
                    <a:outerShdw blurRad="38100" dist="38100" dir="2700000" algn="tl">
                      <a:srgbClr val="0000AC"/>
                    </a:outerShdw>
                  </a:effectLst>
                </a:endParaRPr>
              </a:p>
            </p:txBody>
          </p:sp>
        </mc:Choice>
        <mc:Fallback xmlns="">
          <p:sp>
            <p:nvSpPr>
              <p:cNvPr id="24" name="Rectangle 3">
                <a:extLst>
                  <a:ext uri="{FF2B5EF4-FFF2-40B4-BE49-F238E27FC236}">
                    <a16:creationId xmlns:a16="http://schemas.microsoft.com/office/drawing/2014/main" id="{5DCA61A7-71C2-6F41-82AC-46DF6E4A4F17}"/>
                  </a:ext>
                </a:extLst>
              </p:cNvPr>
              <p:cNvSpPr txBox="1">
                <a:spLocks noRot="1" noChangeAspect="1" noMove="1" noResize="1" noEditPoints="1" noAdjustHandles="1" noChangeArrowheads="1" noChangeShapeType="1" noTextEdit="1"/>
              </p:cNvSpPr>
              <p:nvPr/>
            </p:nvSpPr>
            <p:spPr bwMode="auto">
              <a:xfrm>
                <a:off x="479376" y="1484785"/>
                <a:ext cx="7547023" cy="3484563"/>
              </a:xfrm>
              <a:prstGeom prst="rect">
                <a:avLst/>
              </a:prstGeom>
              <a:blipFill>
                <a:blip r:embed="rId2"/>
                <a:stretch>
                  <a:fillRect l="-671" t="-2182"/>
                </a:stretch>
              </a:blipFill>
              <a:ln w="9525">
                <a:noFill/>
                <a:miter lim="800000"/>
                <a:headEnd/>
                <a:tailEnd/>
              </a:ln>
            </p:spPr>
            <p:txBody>
              <a:bodyPr/>
              <a:lstStyle/>
              <a:p>
                <a:r>
                  <a:rPr lang="en-ES">
                    <a:noFill/>
                  </a:rPr>
                  <a:t> </a:t>
                </a:r>
              </a:p>
            </p:txBody>
          </p:sp>
        </mc:Fallback>
      </mc:AlternateContent>
      <p:pic>
        <p:nvPicPr>
          <p:cNvPr id="10" name="Picture 9">
            <a:extLst>
              <a:ext uri="{FF2B5EF4-FFF2-40B4-BE49-F238E27FC236}">
                <a16:creationId xmlns:a16="http://schemas.microsoft.com/office/drawing/2014/main" id="{C97B3045-CC12-5A4C-88FA-174FDCA1AD94}"/>
              </a:ext>
            </a:extLst>
          </p:cNvPr>
          <p:cNvPicPr>
            <a:picLocks noChangeAspect="1"/>
          </p:cNvPicPr>
          <p:nvPr/>
        </p:nvPicPr>
        <p:blipFill>
          <a:blip r:embed="rId3"/>
          <a:stretch>
            <a:fillRect/>
          </a:stretch>
        </p:blipFill>
        <p:spPr>
          <a:xfrm>
            <a:off x="8285040" y="3693293"/>
            <a:ext cx="3552853" cy="2446393"/>
          </a:xfrm>
          <a:prstGeom prst="rect">
            <a:avLst/>
          </a:prstGeom>
        </p:spPr>
      </p:pic>
      <p:pic>
        <p:nvPicPr>
          <p:cNvPr id="11" name="Picture 10">
            <a:extLst>
              <a:ext uri="{FF2B5EF4-FFF2-40B4-BE49-F238E27FC236}">
                <a16:creationId xmlns:a16="http://schemas.microsoft.com/office/drawing/2014/main" id="{8DD52239-A7B2-1E42-84B0-39B59BA329BE}"/>
              </a:ext>
            </a:extLst>
          </p:cNvPr>
          <p:cNvPicPr>
            <a:picLocks noChangeAspect="1"/>
          </p:cNvPicPr>
          <p:nvPr/>
        </p:nvPicPr>
        <p:blipFill>
          <a:blip r:embed="rId4"/>
          <a:stretch>
            <a:fillRect/>
          </a:stretch>
        </p:blipFill>
        <p:spPr>
          <a:xfrm>
            <a:off x="8429253" y="1287381"/>
            <a:ext cx="3461494" cy="2507299"/>
          </a:xfrm>
          <a:prstGeom prst="rect">
            <a:avLst/>
          </a:prstGeom>
        </p:spPr>
      </p:pic>
      <p:sp>
        <p:nvSpPr>
          <p:cNvPr id="13" name="Rectangle 12">
            <a:extLst>
              <a:ext uri="{FF2B5EF4-FFF2-40B4-BE49-F238E27FC236}">
                <a16:creationId xmlns:a16="http://schemas.microsoft.com/office/drawing/2014/main" id="{1FB08376-C11D-F041-9ED5-5BA2A5108A7D}"/>
              </a:ext>
            </a:extLst>
          </p:cNvPr>
          <p:cNvSpPr/>
          <p:nvPr/>
        </p:nvSpPr>
        <p:spPr>
          <a:xfrm rot="16200000">
            <a:off x="11074017" y="2942379"/>
            <a:ext cx="1356462" cy="276999"/>
          </a:xfrm>
          <a:prstGeom prst="rect">
            <a:avLst/>
          </a:prstGeom>
        </p:spPr>
        <p:txBody>
          <a:bodyPr wrap="none">
            <a:spAutoFit/>
          </a:bodyPr>
          <a:lstStyle/>
          <a:p>
            <a:r>
              <a:rPr lang="en-GB" sz="1200" dirty="0">
                <a:solidFill>
                  <a:srgbClr val="00B050"/>
                </a:solidFill>
                <a:latin typeface="Arial Rounded MT Bold" panose="020F0704030504030204" pitchFamily="34" charset="77"/>
              </a:rPr>
              <a:t>Lentz et al 2017</a:t>
            </a:r>
            <a:endParaRPr lang="en-ES" sz="1200" dirty="0">
              <a:solidFill>
                <a:srgbClr val="00B050"/>
              </a:solidFill>
              <a:latin typeface="Arial Rounded MT Bold" panose="020F0704030504030204" pitchFamily="34" charset="77"/>
            </a:endParaRPr>
          </a:p>
        </p:txBody>
      </p:sp>
      <p:sp>
        <p:nvSpPr>
          <p:cNvPr id="14" name="Rectangle 13">
            <a:extLst>
              <a:ext uri="{FF2B5EF4-FFF2-40B4-BE49-F238E27FC236}">
                <a16:creationId xmlns:a16="http://schemas.microsoft.com/office/drawing/2014/main" id="{B550D2C4-DCFD-0F49-9514-9D7D68973744}"/>
              </a:ext>
            </a:extLst>
          </p:cNvPr>
          <p:cNvSpPr/>
          <p:nvPr/>
        </p:nvSpPr>
        <p:spPr>
          <a:xfrm>
            <a:off x="6220593" y="2698388"/>
            <a:ext cx="2113592" cy="523220"/>
          </a:xfrm>
          <a:prstGeom prst="rect">
            <a:avLst/>
          </a:prstGeom>
        </p:spPr>
        <p:txBody>
          <a:bodyPr wrap="square">
            <a:spAutoFit/>
          </a:bodyPr>
          <a:lstStyle/>
          <a:p>
            <a:pPr algn="r"/>
            <a:r>
              <a:rPr lang="en-US" sz="1400" dirty="0">
                <a:solidFill>
                  <a:schemeClr val="accent1"/>
                </a:solidFill>
                <a:latin typeface="Arial Rounded MT Bold" panose="020F0704030504030204" pitchFamily="34" charset="77"/>
              </a:rPr>
              <a:t>More precise shape from DM sims</a:t>
            </a:r>
            <a:endParaRPr lang="en-ES" sz="1400" dirty="0">
              <a:solidFill>
                <a:schemeClr val="accent1"/>
              </a:solidFill>
              <a:latin typeface="Arial Rounded MT Bold" panose="020F0704030504030204" pitchFamily="34" charset="77"/>
            </a:endParaRPr>
          </a:p>
        </p:txBody>
      </p:sp>
      <p:cxnSp>
        <p:nvCxnSpPr>
          <p:cNvPr id="30" name="Straight Arrow Connector 29">
            <a:extLst>
              <a:ext uri="{FF2B5EF4-FFF2-40B4-BE49-F238E27FC236}">
                <a16:creationId xmlns:a16="http://schemas.microsoft.com/office/drawing/2014/main" id="{836F1F9A-987C-174D-A312-A0C3D94D3594}"/>
              </a:ext>
            </a:extLst>
          </p:cNvPr>
          <p:cNvCxnSpPr>
            <a:cxnSpLocks/>
          </p:cNvCxnSpPr>
          <p:nvPr/>
        </p:nvCxnSpPr>
        <p:spPr>
          <a:xfrm flipV="1">
            <a:off x="8344118" y="2922062"/>
            <a:ext cx="776218" cy="40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0754C84-2374-8240-86FB-BD39174845D5}"/>
              </a:ext>
            </a:extLst>
          </p:cNvPr>
          <p:cNvCxnSpPr>
            <a:cxnSpLocks/>
          </p:cNvCxnSpPr>
          <p:nvPr/>
        </p:nvCxnSpPr>
        <p:spPr>
          <a:xfrm>
            <a:off x="7635022" y="4127313"/>
            <a:ext cx="981258" cy="1150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D178082-609C-3144-BB50-FA3062680A09}"/>
                  </a:ext>
                </a:extLst>
              </p:cNvPr>
              <p:cNvSpPr/>
              <p:nvPr/>
            </p:nvSpPr>
            <p:spPr>
              <a:xfrm>
                <a:off x="5525773" y="3499897"/>
                <a:ext cx="2767679" cy="584775"/>
              </a:xfrm>
              <a:prstGeom prst="rect">
                <a:avLst/>
              </a:prstGeom>
            </p:spPr>
            <p:txBody>
              <a:bodyPr wrap="square">
                <a:spAutoFit/>
              </a:bodyPr>
              <a:lstStyle/>
              <a:p>
                <a:pPr algn="ctr"/>
                <a14:m>
                  <m:oMath xmlns:m="http://schemas.openxmlformats.org/officeDocument/2006/math">
                    <m:sSub>
                      <m:sSubPr>
                        <m:ctrlPr>
                          <a:rPr lang="en-US" sz="1600" i="1" dirty="0" smtClean="0">
                            <a:solidFill>
                              <a:schemeClr val="accent1"/>
                            </a:solidFill>
                            <a:latin typeface="Cambria Math" panose="02040503050406030204" pitchFamily="18" charset="0"/>
                          </a:rPr>
                        </m:ctrlPr>
                      </m:sSubPr>
                      <m:e>
                        <m:r>
                          <a:rPr lang="es-ES" sz="1600" i="1" dirty="0">
                            <a:solidFill>
                              <a:schemeClr val="accent1"/>
                            </a:solidFill>
                            <a:latin typeface="Cambria Math" panose="02040503050406030204" pitchFamily="18" charset="0"/>
                          </a:rPr>
                          <m:t>𝑓</m:t>
                        </m:r>
                        <m:r>
                          <a:rPr lang="es-ES" sz="1600" i="1" dirty="0">
                            <a:solidFill>
                              <a:schemeClr val="accent1"/>
                            </a:solidFill>
                            <a:latin typeface="Cambria Math" panose="02040503050406030204" pitchFamily="18" charset="0"/>
                          </a:rPr>
                          <m:t>(</m:t>
                        </m:r>
                        <m:r>
                          <a:rPr lang="es-ES" sz="1600" i="1" dirty="0">
                            <a:solidFill>
                              <a:schemeClr val="accent1"/>
                            </a:solidFill>
                            <a:latin typeface="Cambria Math" panose="02040503050406030204" pitchFamily="18" charset="0"/>
                          </a:rPr>
                          <m:t>𝑣</m:t>
                        </m:r>
                      </m:e>
                      <m:sub>
                        <m:r>
                          <a:rPr lang="es-ES" sz="1600" i="1" dirty="0">
                            <a:solidFill>
                              <a:schemeClr val="accent1"/>
                            </a:solidFill>
                            <a:latin typeface="Cambria Math" panose="02040503050406030204" pitchFamily="18" charset="0"/>
                          </a:rPr>
                          <m:t>𝐴</m:t>
                        </m:r>
                      </m:sub>
                    </m:sSub>
                    <m:r>
                      <a:rPr lang="es-ES" sz="1600" i="1" dirty="0">
                        <a:solidFill>
                          <a:schemeClr val="accent1"/>
                        </a:solidFill>
                        <a:latin typeface="Cambria Math" panose="02040503050406030204" pitchFamily="18" charset="0"/>
                      </a:rPr>
                      <m:t>)</m:t>
                    </m:r>
                  </m:oMath>
                </a14:m>
                <a:r>
                  <a:rPr lang="en-US" sz="1600" dirty="0">
                    <a:solidFill>
                      <a:schemeClr val="accent1"/>
                    </a:solidFill>
                    <a:latin typeface="Arial Rounded MT Bold" panose="020F0704030504030204" pitchFamily="34" charset="77"/>
                  </a:rPr>
                  <a:t> determines spread in frequency </a:t>
                </a:r>
                <a14:m>
                  <m:oMath xmlns:m="http://schemas.openxmlformats.org/officeDocument/2006/math">
                    <m:sSub>
                      <m:sSubPr>
                        <m:ctrlPr>
                          <a:rPr lang="en-ES" sz="1600" i="1" dirty="0">
                            <a:solidFill>
                              <a:schemeClr val="accent1"/>
                            </a:solidFill>
                            <a:latin typeface="Cambria Math" panose="02040503050406030204" pitchFamily="18" charset="0"/>
                          </a:rPr>
                        </m:ctrlPr>
                      </m:sSubPr>
                      <m:e>
                        <m:r>
                          <a:rPr lang="es-ES" sz="1600" b="0" i="1" dirty="0">
                            <a:solidFill>
                              <a:schemeClr val="accent1"/>
                            </a:solidFill>
                            <a:latin typeface="Cambria Math" panose="02040503050406030204" pitchFamily="18" charset="0"/>
                          </a:rPr>
                          <m:t>𝑄</m:t>
                        </m:r>
                      </m:e>
                      <m:sub>
                        <m:r>
                          <a:rPr lang="es-ES" sz="1600" b="0" i="1" dirty="0">
                            <a:solidFill>
                              <a:schemeClr val="accent1"/>
                            </a:solidFill>
                            <a:latin typeface="Cambria Math" panose="02040503050406030204" pitchFamily="18" charset="0"/>
                          </a:rPr>
                          <m:t>𝐴</m:t>
                        </m:r>
                      </m:sub>
                    </m:sSub>
                    <m:r>
                      <a:rPr lang="en-ES" sz="1600" i="1" dirty="0">
                        <a:solidFill>
                          <a:schemeClr val="accent1"/>
                        </a:solidFill>
                        <a:latin typeface="Cambria Math" panose="02040503050406030204" pitchFamily="18" charset="0"/>
                      </a:rPr>
                      <m:t>~</m:t>
                    </m:r>
                    <m:sSup>
                      <m:sSupPr>
                        <m:ctrlPr>
                          <a:rPr lang="en-US" sz="1600" i="1" dirty="0">
                            <a:solidFill>
                              <a:schemeClr val="accent1"/>
                            </a:solidFill>
                            <a:latin typeface="Cambria Math" panose="02040503050406030204" pitchFamily="18" charset="0"/>
                          </a:rPr>
                        </m:ctrlPr>
                      </m:sSupPr>
                      <m:e>
                        <m:r>
                          <a:rPr lang="es-ES" sz="1600" i="1" dirty="0">
                            <a:solidFill>
                              <a:schemeClr val="accent1"/>
                            </a:solidFill>
                            <a:latin typeface="Cambria Math" panose="02040503050406030204" pitchFamily="18" charset="0"/>
                          </a:rPr>
                          <m:t>10</m:t>
                        </m:r>
                      </m:e>
                      <m:sup>
                        <m:r>
                          <a:rPr lang="es-ES" sz="1600" i="1" dirty="0">
                            <a:solidFill>
                              <a:schemeClr val="accent1"/>
                            </a:solidFill>
                            <a:latin typeface="Cambria Math" panose="02040503050406030204" pitchFamily="18" charset="0"/>
                          </a:rPr>
                          <m:t>−</m:t>
                        </m:r>
                        <m:r>
                          <a:rPr lang="es-ES" sz="1600" i="1" dirty="0">
                            <a:solidFill>
                              <a:schemeClr val="accent1"/>
                            </a:solidFill>
                            <a:latin typeface="Cambria Math" panose="02040503050406030204" pitchFamily="18" charset="0"/>
                          </a:rPr>
                          <m:t>6</m:t>
                        </m:r>
                      </m:sup>
                    </m:sSup>
                  </m:oMath>
                </a14:m>
                <a:endParaRPr lang="en-ES" sz="1600" dirty="0">
                  <a:solidFill>
                    <a:schemeClr val="accent1"/>
                  </a:solidFill>
                  <a:latin typeface="Arial Rounded MT Bold" panose="020F0704030504030204" pitchFamily="34" charset="77"/>
                </a:endParaRPr>
              </a:p>
            </p:txBody>
          </p:sp>
        </mc:Choice>
        <mc:Fallback xmlns="">
          <p:sp>
            <p:nvSpPr>
              <p:cNvPr id="29" name="Rectangle 28">
                <a:extLst>
                  <a:ext uri="{FF2B5EF4-FFF2-40B4-BE49-F238E27FC236}">
                    <a16:creationId xmlns:a16="http://schemas.microsoft.com/office/drawing/2014/main" id="{7D178082-609C-3144-BB50-FA3062680A09}"/>
                  </a:ext>
                </a:extLst>
              </p:cNvPr>
              <p:cNvSpPr>
                <a:spLocks noRot="1" noChangeAspect="1" noMove="1" noResize="1" noEditPoints="1" noAdjustHandles="1" noChangeArrowheads="1" noChangeShapeType="1" noTextEdit="1"/>
              </p:cNvSpPr>
              <p:nvPr/>
            </p:nvSpPr>
            <p:spPr>
              <a:xfrm>
                <a:off x="5525773" y="3499897"/>
                <a:ext cx="2767679" cy="584775"/>
              </a:xfrm>
              <a:prstGeom prst="rect">
                <a:avLst/>
              </a:prstGeom>
              <a:blipFill>
                <a:blip r:embed="rId5"/>
                <a:stretch>
                  <a:fillRect t="-2128" b="-10638"/>
                </a:stretch>
              </a:blipFill>
            </p:spPr>
            <p:txBody>
              <a:bodyPr/>
              <a:lstStyle/>
              <a:p>
                <a:r>
                  <a:rPr lang="en-ES">
                    <a:noFill/>
                  </a:rPr>
                  <a:t> </a:t>
                </a:r>
              </a:p>
            </p:txBody>
          </p:sp>
        </mc:Fallback>
      </mc:AlternateContent>
      <p:cxnSp>
        <p:nvCxnSpPr>
          <p:cNvPr id="40" name="Straight Arrow Connector 39">
            <a:extLst>
              <a:ext uri="{FF2B5EF4-FFF2-40B4-BE49-F238E27FC236}">
                <a16:creationId xmlns:a16="http://schemas.microsoft.com/office/drawing/2014/main" id="{2AD32590-A1A1-724C-B799-3E2218364BE7}"/>
              </a:ext>
            </a:extLst>
          </p:cNvPr>
          <p:cNvCxnSpPr>
            <a:cxnSpLocks/>
          </p:cNvCxnSpPr>
          <p:nvPr/>
        </p:nvCxnSpPr>
        <p:spPr>
          <a:xfrm flipV="1">
            <a:off x="9101324" y="5464787"/>
            <a:ext cx="506106" cy="874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A8EC079-9E23-A844-AD87-FD736BF04B85}"/>
                  </a:ext>
                </a:extLst>
              </p:cNvPr>
              <p:cNvSpPr/>
              <p:nvPr/>
            </p:nvSpPr>
            <p:spPr>
              <a:xfrm>
                <a:off x="8964469" y="5473534"/>
                <a:ext cx="830612" cy="2539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ES" sz="1050" i="1" dirty="0" smtClean="0">
                          <a:solidFill>
                            <a:schemeClr val="tx1"/>
                          </a:solidFill>
                          <a:latin typeface="Cambria Math" panose="02040503050406030204" pitchFamily="18" charset="0"/>
                          <a:ea typeface="Cambria Math" panose="02040503050406030204" pitchFamily="18" charset="0"/>
                        </a:rPr>
                        <m:t>𝛿</m:t>
                      </m:r>
                      <m:r>
                        <a:rPr lang="es-ES" sz="1050" b="0" i="1" dirty="0">
                          <a:solidFill>
                            <a:schemeClr val="tx1"/>
                          </a:solidFill>
                          <a:latin typeface="Cambria Math" panose="02040503050406030204" pitchFamily="18" charset="0"/>
                          <a:ea typeface="Cambria Math" panose="02040503050406030204" pitchFamily="18" charset="0"/>
                        </a:rPr>
                        <m:t>𝑓</m:t>
                      </m:r>
                      <m:r>
                        <a:rPr lang="en-ES" sz="1050" i="1" dirty="0">
                          <a:solidFill>
                            <a:schemeClr val="tx1"/>
                          </a:solidFill>
                          <a:latin typeface="Cambria Math" panose="02040503050406030204" pitchFamily="18" charset="0"/>
                        </a:rPr>
                        <m:t>~</m:t>
                      </m:r>
                      <m:sSup>
                        <m:sSupPr>
                          <m:ctrlPr>
                            <a:rPr lang="en-US" sz="1050" i="1" dirty="0">
                              <a:solidFill>
                                <a:schemeClr val="tx1"/>
                              </a:solidFill>
                              <a:latin typeface="Cambria Math" panose="02040503050406030204" pitchFamily="18" charset="0"/>
                            </a:rPr>
                          </m:ctrlPr>
                        </m:sSupPr>
                        <m:e>
                          <m:r>
                            <a:rPr lang="es-ES" sz="1050" i="1" dirty="0">
                              <a:solidFill>
                                <a:schemeClr val="tx1"/>
                              </a:solidFill>
                              <a:latin typeface="Cambria Math" panose="02040503050406030204" pitchFamily="18" charset="0"/>
                            </a:rPr>
                            <m:t>10</m:t>
                          </m:r>
                        </m:e>
                        <m:sup>
                          <m:r>
                            <a:rPr lang="es-ES" sz="1050" i="1" dirty="0">
                              <a:solidFill>
                                <a:schemeClr val="tx1"/>
                              </a:solidFill>
                              <a:latin typeface="Cambria Math" panose="02040503050406030204" pitchFamily="18" charset="0"/>
                            </a:rPr>
                            <m:t>−</m:t>
                          </m:r>
                          <m:r>
                            <a:rPr lang="es-ES" sz="1050" i="1" dirty="0">
                              <a:solidFill>
                                <a:schemeClr val="tx1"/>
                              </a:solidFill>
                              <a:latin typeface="Cambria Math" panose="02040503050406030204" pitchFamily="18" charset="0"/>
                            </a:rPr>
                            <m:t>6</m:t>
                          </m:r>
                        </m:sup>
                      </m:sSup>
                      <m:r>
                        <a:rPr lang="es-ES" sz="1050" b="0" i="1" dirty="0" smtClean="0">
                          <a:solidFill>
                            <a:schemeClr val="tx1"/>
                          </a:solidFill>
                          <a:latin typeface="Cambria Math" panose="02040503050406030204" pitchFamily="18" charset="0"/>
                        </a:rPr>
                        <m:t>𝑓</m:t>
                      </m:r>
                    </m:oMath>
                  </m:oMathPara>
                </a14:m>
                <a:endParaRPr lang="en-ES" sz="1050" b="0" dirty="0">
                  <a:solidFill>
                    <a:schemeClr val="tx1"/>
                  </a:solidFill>
                </a:endParaRPr>
              </a:p>
            </p:txBody>
          </p:sp>
        </mc:Choice>
        <mc:Fallback xmlns="">
          <p:sp>
            <p:nvSpPr>
              <p:cNvPr id="35" name="Rectangle 34">
                <a:extLst>
                  <a:ext uri="{FF2B5EF4-FFF2-40B4-BE49-F238E27FC236}">
                    <a16:creationId xmlns:a16="http://schemas.microsoft.com/office/drawing/2014/main" id="{2A8EC079-9E23-A844-AD87-FD736BF04B85}"/>
                  </a:ext>
                </a:extLst>
              </p:cNvPr>
              <p:cNvSpPr>
                <a:spLocks noRot="1" noChangeAspect="1" noMove="1" noResize="1" noEditPoints="1" noAdjustHandles="1" noChangeArrowheads="1" noChangeShapeType="1" noTextEdit="1"/>
              </p:cNvSpPr>
              <p:nvPr/>
            </p:nvSpPr>
            <p:spPr>
              <a:xfrm>
                <a:off x="8964469" y="5473534"/>
                <a:ext cx="830612" cy="253916"/>
              </a:xfrm>
              <a:prstGeom prst="rect">
                <a:avLst/>
              </a:prstGeom>
              <a:blipFill>
                <a:blip r:embed="rId6"/>
                <a:stretch>
                  <a:fillRect/>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5E0C76FF-3D38-BD44-9254-CA3E38C8F583}"/>
                  </a:ext>
                </a:extLst>
              </p:cNvPr>
              <p:cNvSpPr/>
              <p:nvPr/>
            </p:nvSpPr>
            <p:spPr>
              <a:xfrm>
                <a:off x="939148" y="4081040"/>
                <a:ext cx="3472979" cy="954107"/>
              </a:xfrm>
              <a:prstGeom prst="rect">
                <a:avLst/>
              </a:prstGeom>
            </p:spPr>
            <p:txBody>
              <a:bodyPr wrap="square">
                <a:spAutoFit/>
              </a:bodyPr>
              <a:lstStyle/>
              <a:p>
                <a:pPr algn="ctr">
                  <a:defRPr/>
                </a:pPr>
                <a:r>
                  <a:rPr lang="es-ES" sz="1400" b="0" dirty="0">
                    <a:solidFill>
                      <a:srgbClr val="00B050"/>
                    </a:solidFill>
                    <a:latin typeface="Arial Rounded MT Bold" pitchFamily="34" charset="0"/>
                  </a:rPr>
                  <a:t>Axion DM </a:t>
                </a:r>
                <a:r>
                  <a:rPr lang="es-ES" sz="1400" b="0" dirty="0" err="1">
                    <a:solidFill>
                      <a:srgbClr val="00B050"/>
                    </a:solidFill>
                    <a:latin typeface="Arial Rounded MT Bold" pitchFamily="34" charset="0"/>
                  </a:rPr>
                  <a:t>field</a:t>
                </a:r>
                <a:r>
                  <a:rPr lang="es-ES" sz="1400" b="0" dirty="0">
                    <a:solidFill>
                      <a:srgbClr val="00B050"/>
                    </a:solidFill>
                    <a:latin typeface="Arial Rounded MT Bold" pitchFamily="34" charset="0"/>
                  </a:rPr>
                  <a:t>, non-</a:t>
                </a:r>
                <a:r>
                  <a:rPr lang="es-ES" sz="1400" b="0" dirty="0" err="1">
                    <a:solidFill>
                      <a:srgbClr val="00B050"/>
                    </a:solidFill>
                    <a:latin typeface="Arial Rounded MT Bold" pitchFamily="34" charset="0"/>
                  </a:rPr>
                  <a:t>relativistic</a:t>
                </a:r>
                <a:endParaRPr lang="es-ES" sz="1400" b="0" dirty="0">
                  <a:solidFill>
                    <a:srgbClr val="00B050"/>
                  </a:solidFill>
                  <a:latin typeface="Arial Rounded MT Bold" pitchFamily="34" charset="0"/>
                </a:endParaRPr>
              </a:p>
              <a:p>
                <a:pPr algn="ctr">
                  <a:defRPr/>
                </a:pPr>
                <a:endParaRPr lang="es-ES" sz="1400" b="0" dirty="0">
                  <a:solidFill>
                    <a:srgbClr val="00B050"/>
                  </a:solidFill>
                  <a:latin typeface="Arial Rounded MT Bold" pitchFamily="34" charset="0"/>
                </a:endParaRPr>
              </a:p>
              <a:p>
                <a:pPr algn="ctr">
                  <a:defRPr/>
                </a:pPr>
                <a:endParaRPr lang="es-ES" sz="1400" b="0" dirty="0">
                  <a:solidFill>
                    <a:srgbClr val="00B050"/>
                  </a:solidFill>
                  <a:latin typeface="Arial Rounded MT Bold" pitchFamily="34" charset="0"/>
                </a:endParaRPr>
              </a:p>
              <a:p>
                <a:pPr algn="ctr">
                  <a:defRPr/>
                </a:pPr>
                <a:r>
                  <a:rPr lang="es-ES" sz="1400" b="0" dirty="0" err="1">
                    <a:solidFill>
                      <a:srgbClr val="00B050"/>
                    </a:solidFill>
                    <a:latin typeface="Arial Rounded MT Bold" pitchFamily="34" charset="0"/>
                  </a:rPr>
                  <a:t>Oscillates</a:t>
                </a:r>
                <a:r>
                  <a:rPr lang="es-ES" sz="1400" b="0" dirty="0">
                    <a:solidFill>
                      <a:srgbClr val="00B050"/>
                    </a:solidFill>
                    <a:latin typeface="Arial Rounded MT Bold" pitchFamily="34" charset="0"/>
                  </a:rPr>
                  <a:t> at </a:t>
                </a:r>
                <a:r>
                  <a:rPr lang="es-ES" sz="1400" b="0" dirty="0" err="1">
                    <a:solidFill>
                      <a:srgbClr val="00B050"/>
                    </a:solidFill>
                    <a:latin typeface="Arial Rounded MT Bold" pitchFamily="34" charset="0"/>
                  </a:rPr>
                  <a:t>frequency</a:t>
                </a:r>
                <a:r>
                  <a:rPr lang="es-ES" sz="1400" b="0" dirty="0">
                    <a:solidFill>
                      <a:srgbClr val="00B050"/>
                    </a:solidFill>
                    <a:latin typeface="Arial Rounded MT Bold" pitchFamily="34" charset="0"/>
                  </a:rPr>
                  <a:t> </a:t>
                </a:r>
                <a14:m>
                  <m:oMath xmlns:m="http://schemas.openxmlformats.org/officeDocument/2006/math">
                    <m:sSub>
                      <m:sSubPr>
                        <m:ctrlPr>
                          <a:rPr lang="es-ES" sz="1400" b="0" i="1">
                            <a:solidFill>
                              <a:srgbClr val="00B050"/>
                            </a:solidFill>
                            <a:latin typeface="Cambria Math" panose="02040503050406030204" pitchFamily="18" charset="0"/>
                          </a:rPr>
                        </m:ctrlPr>
                      </m:sSubPr>
                      <m:e>
                        <m:r>
                          <a:rPr lang="es-ES" sz="1400" b="0" i="1" smtClean="0">
                            <a:solidFill>
                              <a:srgbClr val="00B050"/>
                            </a:solidFill>
                            <a:latin typeface="Cambria Math" panose="02040503050406030204" pitchFamily="18" charset="0"/>
                          </a:rPr>
                          <m:t>𝑓</m:t>
                        </m:r>
                        <m:r>
                          <a:rPr lang="es-ES" sz="1400" b="0" i="1" smtClean="0">
                            <a:solidFill>
                              <a:srgbClr val="00B050"/>
                            </a:solidFill>
                            <a:latin typeface="Cambria Math" panose="02040503050406030204" pitchFamily="18" charset="0"/>
                          </a:rPr>
                          <m:t>~</m:t>
                        </m:r>
                        <m:r>
                          <a:rPr lang="es-ES" sz="1400" b="0" i="1">
                            <a:solidFill>
                              <a:srgbClr val="00B050"/>
                            </a:solidFill>
                            <a:latin typeface="Cambria Math" panose="02040503050406030204" pitchFamily="18" charset="0"/>
                          </a:rPr>
                          <m:t>𝑚</m:t>
                        </m:r>
                      </m:e>
                      <m:sub>
                        <m:r>
                          <a:rPr lang="es-ES" sz="1400" b="0" i="1">
                            <a:solidFill>
                              <a:srgbClr val="00B050"/>
                            </a:solidFill>
                            <a:latin typeface="Cambria Math" panose="02040503050406030204" pitchFamily="18" charset="0"/>
                          </a:rPr>
                          <m:t>𝐴</m:t>
                        </m:r>
                      </m:sub>
                    </m:sSub>
                  </m:oMath>
                </a14:m>
                <a:endParaRPr lang="es-ES" sz="1400" b="0" dirty="0">
                  <a:solidFill>
                    <a:srgbClr val="00B050"/>
                  </a:solidFill>
                  <a:latin typeface="Arial Rounded MT Bold" pitchFamily="34" charset="0"/>
                </a:endParaRPr>
              </a:p>
            </p:txBody>
          </p:sp>
        </mc:Choice>
        <mc:Fallback xmlns="">
          <p:sp>
            <p:nvSpPr>
              <p:cNvPr id="31" name="Rectangle 30">
                <a:extLst>
                  <a:ext uri="{FF2B5EF4-FFF2-40B4-BE49-F238E27FC236}">
                    <a16:creationId xmlns:a16="http://schemas.microsoft.com/office/drawing/2014/main" id="{5E0C76FF-3D38-BD44-9254-CA3E38C8F583}"/>
                  </a:ext>
                </a:extLst>
              </p:cNvPr>
              <p:cNvSpPr>
                <a:spLocks noRot="1" noChangeAspect="1" noMove="1" noResize="1" noEditPoints="1" noAdjustHandles="1" noChangeArrowheads="1" noChangeShapeType="1" noTextEdit="1"/>
              </p:cNvSpPr>
              <p:nvPr/>
            </p:nvSpPr>
            <p:spPr>
              <a:xfrm>
                <a:off x="939148" y="4081040"/>
                <a:ext cx="3472979" cy="954107"/>
              </a:xfrm>
              <a:prstGeom prst="rect">
                <a:avLst/>
              </a:prstGeom>
              <a:blipFill>
                <a:blip r:embed="rId7"/>
                <a:stretch>
                  <a:fillRect t="-1316" b="-5263"/>
                </a:stretch>
              </a:blipFill>
            </p:spPr>
            <p:txBody>
              <a:bodyPr/>
              <a:lstStyle/>
              <a:p>
                <a:r>
                  <a:rPr lang="en-ES">
                    <a:noFill/>
                  </a:rPr>
                  <a:t> </a:t>
                </a:r>
              </a:p>
            </p:txBody>
          </p:sp>
        </mc:Fallback>
      </mc:AlternateContent>
      <p:cxnSp>
        <p:nvCxnSpPr>
          <p:cNvPr id="33" name="Straight Arrow Connector 32">
            <a:extLst>
              <a:ext uri="{FF2B5EF4-FFF2-40B4-BE49-F238E27FC236}">
                <a16:creationId xmlns:a16="http://schemas.microsoft.com/office/drawing/2014/main" id="{2ABCC3A5-68E0-0D4C-8B93-E7E1D2426A22}"/>
              </a:ext>
            </a:extLst>
          </p:cNvPr>
          <p:cNvCxnSpPr>
            <a:cxnSpLocks/>
          </p:cNvCxnSpPr>
          <p:nvPr/>
        </p:nvCxnSpPr>
        <p:spPr>
          <a:xfrm flipV="1">
            <a:off x="4165599" y="4536306"/>
            <a:ext cx="1" cy="864096"/>
          </a:xfrm>
          <a:prstGeom prst="straightConnector1">
            <a:avLst/>
          </a:prstGeom>
          <a:ln w="25400">
            <a:solidFill>
              <a:srgbClr val="00B05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24072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2 Marcador de contenido">
                <a:extLst>
                  <a:ext uri="{FF2B5EF4-FFF2-40B4-BE49-F238E27FC236}">
                    <a16:creationId xmlns:a16="http://schemas.microsoft.com/office/drawing/2014/main" id="{0AB01771-873A-8B47-B16F-830C2E6D1769}"/>
                  </a:ext>
                </a:extLst>
              </p:cNvPr>
              <p:cNvSpPr>
                <a:spLocks noGrp="1"/>
              </p:cNvSpPr>
              <p:nvPr>
                <p:ph idx="1"/>
              </p:nvPr>
            </p:nvSpPr>
            <p:spPr>
              <a:xfrm>
                <a:off x="471792" y="1484784"/>
                <a:ext cx="6901569" cy="4343812"/>
              </a:xfrm>
            </p:spPr>
            <p:txBody>
              <a:bodyPr/>
              <a:lstStyle/>
              <a:p>
                <a:r>
                  <a:rPr lang="en-US" sz="2000" noProof="0" dirty="0">
                    <a:latin typeface="Arial Rounded MT Bold" pitchFamily="34" charset="0"/>
                  </a:rPr>
                  <a:t>New U(1) symmetry introduced in the SM: Peccei Quinn symmetry of scale </a:t>
                </a:r>
                <a14:m>
                  <m:oMath xmlns:m="http://schemas.openxmlformats.org/officeDocument/2006/math">
                    <m:r>
                      <a:rPr lang="es-ES" sz="2000" i="1" dirty="0">
                        <a:solidFill>
                          <a:srgbClr val="C00000"/>
                        </a:solidFill>
                        <a:latin typeface="Cambria Math" panose="02040503050406030204" pitchFamily="18" charset="0"/>
                        <a:cs typeface="Times New Roman" pitchFamily="18" charset="0"/>
                      </a:rPr>
                      <m:t>𝑓</m:t>
                    </m:r>
                    <m:r>
                      <a:rPr lang="es-ES" sz="2000" i="1" baseline="-25000" dirty="0">
                        <a:solidFill>
                          <a:srgbClr val="C00000"/>
                        </a:solidFill>
                        <a:latin typeface="Cambria Math" panose="02040503050406030204" pitchFamily="18" charset="0"/>
                        <a:cs typeface="Times New Roman" pitchFamily="18" charset="0"/>
                      </a:rPr>
                      <m:t>𝐴</m:t>
                    </m:r>
                    <m:r>
                      <a:rPr lang="es-ES" sz="2000" i="1" baseline="-25000" dirty="0">
                        <a:solidFill>
                          <a:srgbClr val="C00000"/>
                        </a:solidFill>
                        <a:latin typeface="Cambria Math" panose="02040503050406030204" pitchFamily="18" charset="0"/>
                        <a:cs typeface="Times New Roman" pitchFamily="18" charset="0"/>
                      </a:rPr>
                      <m:t> </m:t>
                    </m:r>
                  </m:oMath>
                </a14:m>
                <a:endParaRPr lang="en-US" sz="2000" baseline="-25000" noProof="0" dirty="0">
                  <a:latin typeface="Arial Rounded MT Bold" pitchFamily="34" charset="0"/>
                </a:endParaRPr>
              </a:p>
              <a:p>
                <a:r>
                  <a:rPr lang="en-US" sz="2000" noProof="0" dirty="0">
                    <a:latin typeface="Arial Rounded MT Bold" pitchFamily="34" charset="0"/>
                  </a:rPr>
                  <a:t>The symmetry is spontaneously broken </a:t>
                </a:r>
                <a:r>
                  <a:rPr lang="en-US" sz="2000" dirty="0"/>
                  <a:t>at the scale </a:t>
                </a:r>
                <a14:m>
                  <m:oMath xmlns:m="http://schemas.openxmlformats.org/officeDocument/2006/math">
                    <m:r>
                      <a:rPr lang="es-ES" sz="2000" i="1" dirty="0">
                        <a:solidFill>
                          <a:srgbClr val="C00000"/>
                        </a:solidFill>
                        <a:latin typeface="Cambria Math" panose="02040503050406030204" pitchFamily="18" charset="0"/>
                        <a:cs typeface="Times New Roman" pitchFamily="18" charset="0"/>
                      </a:rPr>
                      <m:t>𝑓</m:t>
                    </m:r>
                    <m:r>
                      <a:rPr lang="es-ES" sz="2000" i="1" baseline="-25000" dirty="0">
                        <a:solidFill>
                          <a:srgbClr val="C00000"/>
                        </a:solidFill>
                        <a:latin typeface="Cambria Math" panose="02040503050406030204" pitchFamily="18" charset="0"/>
                        <a:cs typeface="Times New Roman" pitchFamily="18" charset="0"/>
                      </a:rPr>
                      <m:t>𝐴</m:t>
                    </m:r>
                    <m:r>
                      <a:rPr lang="es-ES" sz="2000" i="1" baseline="-25000" dirty="0">
                        <a:solidFill>
                          <a:srgbClr val="C00000"/>
                        </a:solidFill>
                        <a:latin typeface="Cambria Math" panose="02040503050406030204" pitchFamily="18" charset="0"/>
                        <a:cs typeface="Times New Roman" pitchFamily="18" charset="0"/>
                      </a:rPr>
                      <m:t> </m:t>
                    </m:r>
                  </m:oMath>
                </a14:m>
                <a:r>
                  <a:rPr lang="en-US" sz="2000" noProof="0" dirty="0">
                    <a:latin typeface="Arial Rounded MT Bold" pitchFamily="34" charset="0"/>
                  </a:rPr>
                  <a:t> </a:t>
                </a:r>
                <a:r>
                  <a:rPr lang="en-US" sz="2000" noProof="0" dirty="0">
                    <a:latin typeface="Arial Rounded MT Bold" pitchFamily="34" charset="0"/>
                    <a:sym typeface="Wingdings" pitchFamily="2" charset="2"/>
                  </a:rPr>
                  <a:t> a</a:t>
                </a:r>
                <a:r>
                  <a:rPr lang="en-US" sz="2000" noProof="0" dirty="0">
                    <a:latin typeface="Arial Rounded MT Bold" pitchFamily="34" charset="0"/>
                  </a:rPr>
                  <a:t> </a:t>
                </a:r>
                <a:r>
                  <a:rPr lang="en-US" sz="2000" noProof="0" dirty="0" err="1">
                    <a:solidFill>
                      <a:srgbClr val="C00000"/>
                    </a:solidFill>
                    <a:latin typeface="Arial Rounded MT Bold" pitchFamily="34" charset="0"/>
                  </a:rPr>
                  <a:t>Nambu</a:t>
                </a:r>
                <a:r>
                  <a:rPr lang="en-US" sz="2000" noProof="0" dirty="0">
                    <a:solidFill>
                      <a:srgbClr val="C00000"/>
                    </a:solidFill>
                    <a:latin typeface="Arial Rounded MT Bold" pitchFamily="34" charset="0"/>
                  </a:rPr>
                  <a:t>-Goldstone boson </a:t>
                </a:r>
                <a:r>
                  <a:rPr lang="en-US" sz="2000" noProof="0" dirty="0">
                    <a:latin typeface="Arial Rounded MT Bold" pitchFamily="34" charset="0"/>
                  </a:rPr>
                  <a:t>appears</a:t>
                </a:r>
              </a:p>
              <a:p>
                <a:endParaRPr lang="en-US" sz="2400" noProof="0" dirty="0">
                  <a:latin typeface="Arial Rounded MT Bold" pitchFamily="34" charset="0"/>
                </a:endParaRPr>
              </a:p>
              <a:p>
                <a:endParaRPr lang="en-US" sz="2400" noProof="0" dirty="0">
                  <a:latin typeface="Arial Rounded MT Bold" pitchFamily="34" charset="0"/>
                </a:endParaRPr>
              </a:p>
              <a:p>
                <a:endParaRPr lang="en-US" sz="2400" noProof="0" dirty="0">
                  <a:latin typeface="Arial Rounded MT Bold" pitchFamily="34" charset="0"/>
                </a:endParaRPr>
              </a:p>
            </p:txBody>
          </p:sp>
        </mc:Choice>
        <mc:Fallback xmlns="">
          <p:sp>
            <p:nvSpPr>
              <p:cNvPr id="16" name="2 Marcador de contenido">
                <a:extLst>
                  <a:ext uri="{FF2B5EF4-FFF2-40B4-BE49-F238E27FC236}">
                    <a16:creationId xmlns:a16="http://schemas.microsoft.com/office/drawing/2014/main" id="{0AB01771-873A-8B47-B16F-830C2E6D1769}"/>
                  </a:ext>
                </a:extLst>
              </p:cNvPr>
              <p:cNvSpPr>
                <a:spLocks noGrp="1" noRot="1" noChangeAspect="1" noMove="1" noResize="1" noEditPoints="1" noAdjustHandles="1" noChangeArrowheads="1" noChangeShapeType="1" noTextEdit="1"/>
              </p:cNvSpPr>
              <p:nvPr>
                <p:ph idx="1"/>
              </p:nvPr>
            </p:nvSpPr>
            <p:spPr>
              <a:xfrm>
                <a:off x="471792" y="1484784"/>
                <a:ext cx="6901569" cy="4343812"/>
              </a:xfrm>
              <a:blipFill>
                <a:blip r:embed="rId2"/>
                <a:stretch>
                  <a:fillRect l="-794" t="-843" r="-353"/>
                </a:stretch>
              </a:blipFill>
            </p:spPr>
            <p:txBody>
              <a:bodyPr/>
              <a:lstStyle/>
              <a:p>
                <a:r>
                  <a:rPr lang="en-US">
                    <a:noFill/>
                  </a:rPr>
                  <a:t> </a:t>
                </a:r>
              </a:p>
            </p:txBody>
          </p:sp>
        </mc:Fallback>
      </mc:AlternateContent>
      <p:sp>
        <p:nvSpPr>
          <p:cNvPr id="2" name="Título 1"/>
          <p:cNvSpPr>
            <a:spLocks noGrp="1"/>
          </p:cNvSpPr>
          <p:nvPr>
            <p:ph type="title"/>
          </p:nvPr>
        </p:nvSpPr>
        <p:spPr/>
        <p:txBody>
          <a:bodyPr/>
          <a:lstStyle/>
          <a:p>
            <a:r>
              <a:rPr lang="en-US" noProof="0" dirty="0">
                <a:latin typeface="Arial Rounded MT Bold" pitchFamily="34" charset="0"/>
              </a:rPr>
              <a:t>Peccei-Quinn mechanism</a:t>
            </a:r>
            <a:endParaRPr lang="en-US" noProof="0" dirty="0"/>
          </a:p>
        </p:txBody>
      </p:sp>
      <p:sp>
        <p:nvSpPr>
          <p:cNvPr id="4" name="Marcador de fecha 3"/>
          <p:cNvSpPr>
            <a:spLocks noGrp="1"/>
          </p:cNvSpPr>
          <p:nvPr>
            <p:ph type="dt" sz="half" idx="10"/>
          </p:nvPr>
        </p:nvSpPr>
        <p:spPr/>
        <p:txBody>
          <a:bodyPr/>
          <a:lstStyle/>
          <a:p>
            <a:pPr>
              <a:defRPr/>
            </a:pPr>
            <a:r>
              <a:rPr lang="en-US" b="0" dirty="0">
                <a:latin typeface="Arial Rounded MT Bold" panose="020F0704030504030204" pitchFamily="34" charset="0"/>
              </a:rPr>
              <a:t>ISSAP2024, </a:t>
            </a:r>
            <a:r>
              <a:rPr lang="en-US" b="0" dirty="0" err="1">
                <a:latin typeface="Arial Rounded MT Bold" panose="020F0704030504030204" pitchFamily="34" charset="0"/>
              </a:rPr>
              <a:t>Padova</a:t>
            </a:r>
            <a:endParaRPr lang="es-ES" b="0" dirty="0">
              <a:latin typeface="Arial Rounded MT Bold" panose="020F0704030504030204" pitchFamily="34" charset="0"/>
            </a:endParaRPr>
          </a:p>
        </p:txBody>
      </p:sp>
      <p:sp>
        <p:nvSpPr>
          <p:cNvPr id="5" name="Marcador de pie de página 4"/>
          <p:cNvSpPr>
            <a:spLocks noGrp="1"/>
          </p:cNvSpPr>
          <p:nvPr>
            <p:ph type="ftr" sz="quarter" idx="11"/>
          </p:nvPr>
        </p:nvSpPr>
        <p:spPr/>
        <p:txBody>
          <a:bodyPr/>
          <a:lstStyle/>
          <a:p>
            <a:pPr>
              <a:defRPr/>
            </a:pPr>
            <a:r>
              <a:rPr lang="es-ES" b="0" dirty="0">
                <a:latin typeface="Arial Rounded MT Bold" panose="020F0704030504030204" pitchFamily="34" charset="0"/>
              </a:rPr>
              <a:t>Igor G. Irastorza / CAPA - Zaragoza</a:t>
            </a:r>
          </a:p>
        </p:txBody>
      </p:sp>
      <p:sp>
        <p:nvSpPr>
          <p:cNvPr id="6" name="Marcador de número de diapositiva 5"/>
          <p:cNvSpPr>
            <a:spLocks noGrp="1"/>
          </p:cNvSpPr>
          <p:nvPr>
            <p:ph type="sldNum" sz="quarter" idx="12"/>
          </p:nvPr>
        </p:nvSpPr>
        <p:spPr/>
        <p:txBody>
          <a:bodyPr/>
          <a:lstStyle/>
          <a:p>
            <a:pPr>
              <a:defRPr/>
            </a:pPr>
            <a:fld id="{5B34CA36-8F8E-4B33-818A-5383808A46B8}" type="slidenum">
              <a:rPr lang="es-ES" b="0" smtClean="0">
                <a:latin typeface="Arial Rounded MT Bold" panose="020F0704030504030204" pitchFamily="34" charset="0"/>
              </a:rPr>
              <a:pPr>
                <a:defRPr/>
              </a:pPr>
              <a:t>9</a:t>
            </a:fld>
            <a:endParaRPr lang="es-ES" b="0" dirty="0">
              <a:latin typeface="Arial Rounded MT Bold" panose="020F0704030504030204" pitchFamily="34" charset="0"/>
            </a:endParaRPr>
          </a:p>
        </p:txBody>
      </p:sp>
      <p:pic>
        <p:nvPicPr>
          <p:cNvPr id="1026" name="Picture 2" descr="Fallece el físco teórico Roberto Peccei | Instituto de Física Corpuscular">
            <a:extLst>
              <a:ext uri="{FF2B5EF4-FFF2-40B4-BE49-F238E27FC236}">
                <a16:creationId xmlns:a16="http://schemas.microsoft.com/office/drawing/2014/main" id="{F858E484-0412-E74F-8FBB-A0FD981CB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600" y="1453507"/>
            <a:ext cx="1437840" cy="1437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len R. Quinn [image] | EurekAlert! Science News">
            <a:extLst>
              <a:ext uri="{FF2B5EF4-FFF2-40B4-BE49-F238E27FC236}">
                <a16:creationId xmlns:a16="http://schemas.microsoft.com/office/drawing/2014/main" id="{33F8D6E1-716C-9B4D-AA56-53BBD16784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606" t="6207" r="10113" b="38104"/>
          <a:stretch/>
        </p:blipFill>
        <p:spPr bwMode="auto">
          <a:xfrm>
            <a:off x="10128448" y="1447485"/>
            <a:ext cx="1296144" cy="14378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8683D63-E431-E541-8053-3719FBF046C2}"/>
              </a:ext>
            </a:extLst>
          </p:cNvPr>
          <p:cNvPicPr>
            <a:picLocks noChangeAspect="1"/>
          </p:cNvPicPr>
          <p:nvPr/>
        </p:nvPicPr>
        <p:blipFill rotWithShape="1">
          <a:blip r:embed="rId5"/>
          <a:srcRect r="47204"/>
          <a:stretch/>
        </p:blipFill>
        <p:spPr>
          <a:xfrm>
            <a:off x="2207568" y="3372923"/>
            <a:ext cx="2952328" cy="2360274"/>
          </a:xfrm>
          <a:prstGeom prst="rect">
            <a:avLst/>
          </a:prstGeom>
        </p:spPr>
      </p:pic>
      <p:sp>
        <p:nvSpPr>
          <p:cNvPr id="12" name="Rectangle 11">
            <a:extLst>
              <a:ext uri="{FF2B5EF4-FFF2-40B4-BE49-F238E27FC236}">
                <a16:creationId xmlns:a16="http://schemas.microsoft.com/office/drawing/2014/main" id="{9D681FBE-38FB-924F-A1BF-9C0551D99117}"/>
              </a:ext>
            </a:extLst>
          </p:cNvPr>
          <p:cNvSpPr/>
          <p:nvPr/>
        </p:nvSpPr>
        <p:spPr>
          <a:xfrm>
            <a:off x="789791" y="3429000"/>
            <a:ext cx="1993841" cy="584775"/>
          </a:xfrm>
          <a:prstGeom prst="rect">
            <a:avLst/>
          </a:prstGeom>
        </p:spPr>
        <p:txBody>
          <a:bodyPr wrap="square">
            <a:spAutoFit/>
          </a:bodyPr>
          <a:lstStyle/>
          <a:p>
            <a:r>
              <a:rPr lang="en-US" sz="1600" b="0" dirty="0">
                <a:solidFill>
                  <a:srgbClr val="0070C0"/>
                </a:solidFill>
                <a:latin typeface="Arial Rounded MT Bold" pitchFamily="34" charset="0"/>
              </a:rPr>
              <a:t>Potential of a Higgs-like field</a:t>
            </a:r>
            <a:endParaRPr lang="en-ES" sz="1600" b="0" dirty="0">
              <a:solidFill>
                <a:srgbClr val="0070C0"/>
              </a:solidFill>
            </a:endParaRPr>
          </a:p>
        </p:txBody>
      </p:sp>
      <p:pic>
        <p:nvPicPr>
          <p:cNvPr id="28" name="Picture 27">
            <a:extLst>
              <a:ext uri="{FF2B5EF4-FFF2-40B4-BE49-F238E27FC236}">
                <a16:creationId xmlns:a16="http://schemas.microsoft.com/office/drawing/2014/main" id="{827EBE80-D5CB-9847-9118-9B73AE458B6B}"/>
              </a:ext>
            </a:extLst>
          </p:cNvPr>
          <p:cNvPicPr>
            <a:picLocks noChangeAspect="1"/>
          </p:cNvPicPr>
          <p:nvPr/>
        </p:nvPicPr>
        <p:blipFill rotWithShape="1">
          <a:blip r:embed="rId5"/>
          <a:srcRect l="49127"/>
          <a:stretch/>
        </p:blipFill>
        <p:spPr>
          <a:xfrm>
            <a:off x="7827752" y="3243811"/>
            <a:ext cx="2844801" cy="2360274"/>
          </a:xfrm>
          <a:prstGeom prst="rect">
            <a:avLst/>
          </a:prstGeom>
        </p:spPr>
      </p:pic>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AB114A42-F4C5-E14C-BF75-6DF2C37B553C}"/>
                  </a:ext>
                </a:extLst>
              </p:cNvPr>
              <p:cNvSpPr/>
              <p:nvPr/>
            </p:nvSpPr>
            <p:spPr>
              <a:xfrm>
                <a:off x="6158474" y="3717032"/>
                <a:ext cx="1993841" cy="2554545"/>
              </a:xfrm>
              <a:prstGeom prst="rect">
                <a:avLst/>
              </a:prstGeom>
            </p:spPr>
            <p:txBody>
              <a:bodyPr wrap="square">
                <a:spAutoFit/>
              </a:bodyPr>
              <a:lstStyle/>
              <a:p>
                <a:r>
                  <a:rPr lang="en-US" sz="1600" b="0" dirty="0">
                    <a:solidFill>
                      <a:srgbClr val="0070C0"/>
                    </a:solidFill>
                    <a:latin typeface="Arial Rounded MT Bold" pitchFamily="34" charset="0"/>
                  </a:rPr>
                  <a:t>PQ symmetry spontaneously broken below scale </a:t>
                </a:r>
                <a14:m>
                  <m:oMath xmlns:m="http://schemas.openxmlformats.org/officeDocument/2006/math">
                    <m:r>
                      <a:rPr lang="es-ES" sz="1600" i="1" dirty="0" smtClean="0">
                        <a:solidFill>
                          <a:schemeClr val="accent1"/>
                        </a:solidFill>
                        <a:latin typeface="Cambria Math" panose="02040503050406030204" pitchFamily="18" charset="0"/>
                        <a:cs typeface="Times New Roman" pitchFamily="18" charset="0"/>
                      </a:rPr>
                      <m:t>𝑓</m:t>
                    </m:r>
                    <m:r>
                      <a:rPr lang="es-ES" sz="1600" b="0" i="1" baseline="-25000" dirty="0">
                        <a:solidFill>
                          <a:schemeClr val="accent1"/>
                        </a:solidFill>
                        <a:latin typeface="Cambria Math" panose="02040503050406030204" pitchFamily="18" charset="0"/>
                        <a:cs typeface="Times New Roman" pitchFamily="18" charset="0"/>
                      </a:rPr>
                      <m:t>𝐴</m:t>
                    </m:r>
                    <m:r>
                      <a:rPr lang="es-ES" sz="1600" b="0" i="1" baseline="-25000" dirty="0">
                        <a:solidFill>
                          <a:schemeClr val="accent1"/>
                        </a:solidFill>
                        <a:latin typeface="Cambria Math" panose="02040503050406030204" pitchFamily="18" charset="0"/>
                        <a:cs typeface="Times New Roman" pitchFamily="18" charset="0"/>
                      </a:rPr>
                      <m:t> </m:t>
                    </m:r>
                  </m:oMath>
                </a14:m>
                <a:r>
                  <a:rPr lang="en-US" sz="1600" b="0" dirty="0">
                    <a:solidFill>
                      <a:srgbClr val="0070C0"/>
                    </a:solidFill>
                    <a:latin typeface="Arial Rounded MT Bold" pitchFamily="34" charset="0"/>
                  </a:rPr>
                  <a:t> </a:t>
                </a:r>
              </a:p>
              <a:p>
                <a:endParaRPr lang="en-US" sz="1600" b="0" dirty="0">
                  <a:solidFill>
                    <a:srgbClr val="0070C0"/>
                  </a:solidFill>
                  <a:latin typeface="Arial Rounded MT Bold" pitchFamily="34" charset="0"/>
                </a:endParaRPr>
              </a:p>
              <a:p>
                <a:r>
                  <a:rPr lang="en-US" sz="1600" b="0" dirty="0">
                    <a:solidFill>
                      <a:srgbClr val="0070C0"/>
                    </a:solidFill>
                    <a:latin typeface="Arial Rounded MT Bold" pitchFamily="34" charset="0"/>
                  </a:rPr>
                  <a:t>Radial mode acquires a VEV:</a:t>
                </a:r>
              </a:p>
              <a:p>
                <a:endParaRPr lang="en-US" sz="1600" b="0" dirty="0">
                  <a:solidFill>
                    <a:srgbClr val="0070C0"/>
                  </a:solidFill>
                  <a:latin typeface="Arial Rounded MT Bold" pitchFamily="34" charset="0"/>
                </a:endParaRPr>
              </a:p>
              <a:p>
                <a:r>
                  <a:rPr lang="en-US" sz="1600" b="0" dirty="0">
                    <a:solidFill>
                      <a:srgbClr val="0070C0"/>
                    </a:solidFill>
                    <a:latin typeface="Arial Rounded MT Bold" pitchFamily="34" charset="0"/>
                  </a:rPr>
                  <a:t>Angular mode is the NG boson</a:t>
                </a:r>
                <a:endParaRPr lang="en-ES" sz="1600" b="0" dirty="0">
                  <a:solidFill>
                    <a:srgbClr val="0070C0"/>
                  </a:solidFill>
                </a:endParaRPr>
              </a:p>
            </p:txBody>
          </p:sp>
        </mc:Choice>
        <mc:Fallback xmlns="">
          <p:sp>
            <p:nvSpPr>
              <p:cNvPr id="29" name="Rectangle 28">
                <a:extLst>
                  <a:ext uri="{FF2B5EF4-FFF2-40B4-BE49-F238E27FC236}">
                    <a16:creationId xmlns:a16="http://schemas.microsoft.com/office/drawing/2014/main" id="{AB114A42-F4C5-E14C-BF75-6DF2C37B553C}"/>
                  </a:ext>
                </a:extLst>
              </p:cNvPr>
              <p:cNvSpPr>
                <a:spLocks noRot="1" noChangeAspect="1" noMove="1" noResize="1" noEditPoints="1" noAdjustHandles="1" noChangeArrowheads="1" noChangeShapeType="1" noTextEdit="1"/>
              </p:cNvSpPr>
              <p:nvPr/>
            </p:nvSpPr>
            <p:spPr>
              <a:xfrm>
                <a:off x="6158474" y="3717032"/>
                <a:ext cx="1993841" cy="2554545"/>
              </a:xfrm>
              <a:prstGeom prst="rect">
                <a:avLst/>
              </a:prstGeom>
              <a:blipFill>
                <a:blip r:embed="rId6"/>
                <a:stretch>
                  <a:fillRect l="-1529" t="-716" b="-2148"/>
                </a:stretch>
              </a:blipFill>
            </p:spPr>
            <p:txBody>
              <a:bodyPr/>
              <a:lstStyle/>
              <a:p>
                <a:r>
                  <a:rPr lang="en-US">
                    <a:noFill/>
                  </a:rPr>
                  <a:t> </a:t>
                </a:r>
              </a:p>
            </p:txBody>
          </p:sp>
        </mc:Fallback>
      </mc:AlternateContent>
      <p:cxnSp>
        <p:nvCxnSpPr>
          <p:cNvPr id="30" name="Straight Arrow Connector 29">
            <a:extLst>
              <a:ext uri="{FF2B5EF4-FFF2-40B4-BE49-F238E27FC236}">
                <a16:creationId xmlns:a16="http://schemas.microsoft.com/office/drawing/2014/main" id="{73688D99-D81F-6C41-B29E-65937390BE9E}"/>
              </a:ext>
            </a:extLst>
          </p:cNvPr>
          <p:cNvCxnSpPr>
            <a:cxnSpLocks/>
          </p:cNvCxnSpPr>
          <p:nvPr/>
        </p:nvCxnSpPr>
        <p:spPr>
          <a:xfrm>
            <a:off x="2423592" y="3683019"/>
            <a:ext cx="360040" cy="1780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CA4679E-ABD7-734A-88BB-FF39CBD0062F}"/>
              </a:ext>
            </a:extLst>
          </p:cNvPr>
          <p:cNvCxnSpPr>
            <a:cxnSpLocks/>
          </p:cNvCxnSpPr>
          <p:nvPr/>
        </p:nvCxnSpPr>
        <p:spPr>
          <a:xfrm flipV="1">
            <a:off x="7896200" y="5157193"/>
            <a:ext cx="1008112" cy="247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5F9F960-EA8C-534C-AF17-DEE3EACFCC19}"/>
              </a:ext>
            </a:extLst>
          </p:cNvPr>
          <p:cNvCxnSpPr/>
          <p:nvPr/>
        </p:nvCxnSpPr>
        <p:spPr>
          <a:xfrm>
            <a:off x="3791744" y="2946172"/>
            <a:ext cx="0" cy="1873082"/>
          </a:xfrm>
          <a:prstGeom prst="line">
            <a:avLst/>
          </a:prstGeom>
          <a:ln>
            <a:prstDash val="dash"/>
          </a:ln>
        </p:spPr>
        <p:style>
          <a:lnRef idx="1">
            <a:schemeClr val="accent2"/>
          </a:lnRef>
          <a:fillRef idx="0">
            <a:schemeClr val="accent2"/>
          </a:fillRef>
          <a:effectRef idx="0">
            <a:schemeClr val="accent2"/>
          </a:effectRef>
          <a:fontRef idx="minor">
            <a:schemeClr val="tx1"/>
          </a:fontRef>
        </p:style>
      </p:cxnSp>
      <p:pic>
        <p:nvPicPr>
          <p:cNvPr id="31" name="Graphic 30" descr="Refresh">
            <a:extLst>
              <a:ext uri="{FF2B5EF4-FFF2-40B4-BE49-F238E27FC236}">
                <a16:creationId xmlns:a16="http://schemas.microsoft.com/office/drawing/2014/main" id="{599CCBAC-A5BE-6441-A927-92C913F8ACF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rot="15861625">
            <a:off x="3584108" y="2630591"/>
            <a:ext cx="415269" cy="914400"/>
          </a:xfrm>
          <a:prstGeom prst="rect">
            <a:avLst/>
          </a:prstGeom>
        </p:spPr>
      </p:pic>
      <p:sp>
        <p:nvSpPr>
          <p:cNvPr id="37" name="Rectangle 36">
            <a:extLst>
              <a:ext uri="{FF2B5EF4-FFF2-40B4-BE49-F238E27FC236}">
                <a16:creationId xmlns:a16="http://schemas.microsoft.com/office/drawing/2014/main" id="{40D994F3-AA98-894B-AFBE-0ED6028DCFC0}"/>
              </a:ext>
            </a:extLst>
          </p:cNvPr>
          <p:cNvSpPr/>
          <p:nvPr/>
        </p:nvSpPr>
        <p:spPr>
          <a:xfrm>
            <a:off x="4195788" y="2946172"/>
            <a:ext cx="1398140" cy="307777"/>
          </a:xfrm>
          <a:prstGeom prst="rect">
            <a:avLst/>
          </a:prstGeom>
        </p:spPr>
        <p:txBody>
          <a:bodyPr wrap="none">
            <a:spAutoFit/>
          </a:bodyPr>
          <a:lstStyle/>
          <a:p>
            <a:r>
              <a:rPr lang="en-US" sz="1400" b="0" dirty="0">
                <a:solidFill>
                  <a:srgbClr val="0070C0"/>
                </a:solidFill>
                <a:latin typeface="Arial Rounded MT Bold" pitchFamily="34" charset="0"/>
              </a:rPr>
              <a:t>PQ symmetry </a:t>
            </a:r>
            <a:endParaRPr lang="en-ES" sz="1400" dirty="0"/>
          </a:p>
        </p:txBody>
      </p:sp>
    </p:spTree>
    <p:extLst>
      <p:ext uri="{BB962C8B-B14F-4D97-AF65-F5344CB8AC3E}">
        <p14:creationId xmlns:p14="http://schemas.microsoft.com/office/powerpoint/2010/main" val="27621981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Marcador de fecha"/>
          <p:cNvSpPr>
            <a:spLocks noGrp="1"/>
          </p:cNvSpPr>
          <p:nvPr>
            <p:ph type="dt" sz="quarter" idx="10"/>
          </p:nvPr>
        </p:nvSpPr>
        <p:spPr/>
        <p:txBody>
          <a:bodyPr/>
          <a:lstStyle/>
          <a:p>
            <a:pPr>
              <a:defRPr/>
            </a:pPr>
            <a:r>
              <a:rPr lang="en-US" b="0" dirty="0">
                <a:latin typeface="Arial Rounded MT Bold" pitchFamily="34" charset="0"/>
              </a:rPr>
              <a:t>ISSAP2024, </a:t>
            </a:r>
            <a:r>
              <a:rPr lang="en-US" b="0" dirty="0" err="1">
                <a:latin typeface="Arial Rounded MT Bold" pitchFamily="34" charset="0"/>
              </a:rPr>
              <a:t>Padova</a:t>
            </a:r>
            <a:endParaRPr lang="es-ES" b="0" dirty="0">
              <a:latin typeface="Arial Rounded MT Bold" pitchFamily="34" charset="0"/>
            </a:endParaRPr>
          </a:p>
        </p:txBody>
      </p:sp>
      <p:sp>
        <p:nvSpPr>
          <p:cNvPr id="9" name="4 Marcador de pie de página"/>
          <p:cNvSpPr>
            <a:spLocks noGrp="1"/>
          </p:cNvSpPr>
          <p:nvPr>
            <p:ph type="ftr" sz="quarter" idx="11"/>
          </p:nvPr>
        </p:nvSpPr>
        <p:spPr/>
        <p:txBody>
          <a:bodyPr/>
          <a:lstStyle/>
          <a:p>
            <a:pPr>
              <a:defRPr/>
            </a:pPr>
            <a:r>
              <a:rPr lang="es-ES" b="0" dirty="0">
                <a:latin typeface="Arial Rounded MT Bold" pitchFamily="34" charset="0"/>
              </a:rPr>
              <a:t>Igor G. Irastorza / CAPA - Zaragoza</a:t>
            </a:r>
          </a:p>
        </p:txBody>
      </p:sp>
      <p:sp>
        <p:nvSpPr>
          <p:cNvPr id="10" name="5 Marcador de número de diapositiva"/>
          <p:cNvSpPr>
            <a:spLocks noGrp="1"/>
          </p:cNvSpPr>
          <p:nvPr>
            <p:ph type="sldNum" sz="quarter" idx="12"/>
          </p:nvPr>
        </p:nvSpPr>
        <p:spPr/>
        <p:txBody>
          <a:bodyPr/>
          <a:lstStyle/>
          <a:p>
            <a:pPr>
              <a:defRPr/>
            </a:pPr>
            <a:fld id="{0436DA6E-FFCD-46D4-A094-568E261C0EF5}" type="slidenum">
              <a:rPr lang="es-ES" b="0" smtClean="0">
                <a:latin typeface="Arial Rounded MT Bold" pitchFamily="34" charset="0"/>
              </a:rPr>
              <a:pPr>
                <a:defRPr/>
              </a:pPr>
              <a:t>90</a:t>
            </a:fld>
            <a:endParaRPr lang="es-ES" b="0">
              <a:latin typeface="Arial Rounded MT Bold" pitchFamily="34" charset="0"/>
            </a:endParaRPr>
          </a:p>
        </p:txBody>
      </p:sp>
      <p:sp>
        <p:nvSpPr>
          <p:cNvPr id="114690" name="Rectangle 2"/>
          <p:cNvSpPr>
            <a:spLocks noGrp="1" noChangeArrowheads="1"/>
          </p:cNvSpPr>
          <p:nvPr>
            <p:ph type="title"/>
          </p:nvPr>
        </p:nvSpPr>
        <p:spPr/>
        <p:txBody>
          <a:bodyPr/>
          <a:lstStyle/>
          <a:p>
            <a:pPr eaLnBrk="1" hangingPunct="1">
              <a:defRPr/>
            </a:pPr>
            <a:r>
              <a:rPr lang="en-US" sz="4000" noProof="0" dirty="0">
                <a:effectLst>
                  <a:outerShdw blurRad="38100" dist="38100" dir="2700000" algn="tl">
                    <a:srgbClr val="FFFFFF"/>
                  </a:outerShdw>
                </a:effectLst>
                <a:latin typeface="Arial Rounded MT Bold" pitchFamily="34" charset="0"/>
              </a:rPr>
              <a:t>Detecting DM axions</a:t>
            </a:r>
          </a:p>
        </p:txBody>
      </p:sp>
      <mc:AlternateContent xmlns:mc="http://schemas.openxmlformats.org/markup-compatibility/2006" xmlns:a14="http://schemas.microsoft.com/office/drawing/2010/main">
        <mc:Choice Requires="a14">
          <p:sp>
            <p:nvSpPr>
              <p:cNvPr id="114691" name="Rectangle 3"/>
              <p:cNvSpPr>
                <a:spLocks noGrp="1" noChangeArrowheads="1"/>
              </p:cNvSpPr>
              <p:nvPr>
                <p:ph type="body" idx="1"/>
              </p:nvPr>
            </p:nvSpPr>
            <p:spPr>
              <a:xfrm>
                <a:off x="479377" y="1484785"/>
                <a:ext cx="8784975" cy="3484563"/>
              </a:xfrm>
            </p:spPr>
            <p:txBody>
              <a:bodyPr/>
              <a:lstStyle/>
              <a:p>
                <a:pPr eaLnBrk="1" hangingPunct="1">
                  <a:lnSpc>
                    <a:spcPct val="90000"/>
                  </a:lnSpc>
                  <a:defRPr/>
                </a:pPr>
                <a:r>
                  <a:rPr lang="en-US" sz="2000" noProof="0" dirty="0">
                    <a:latin typeface="Arial Rounded MT Bold" pitchFamily="34" charset="0"/>
                  </a:rPr>
                  <a:t>Conversion of DM axions </a:t>
                </a:r>
                <a:r>
                  <a:rPr lang="en-US" sz="2000" dirty="0"/>
                  <a:t>into photons in a B-field: too weak signal</a:t>
                </a:r>
              </a:p>
              <a:p>
                <a:pPr eaLnBrk="1" hangingPunct="1">
                  <a:lnSpc>
                    <a:spcPct val="90000"/>
                  </a:lnSpc>
                  <a:defRPr/>
                </a:pPr>
                <a:r>
                  <a:rPr lang="en-US" sz="2000" noProof="0" dirty="0">
                    <a:latin typeface="Arial Rounded MT Bold" pitchFamily="34" charset="0"/>
                  </a:rPr>
                  <a:t>Energy of converted photon </a:t>
                </a:r>
                <a14:m>
                  <m:oMath xmlns:m="http://schemas.openxmlformats.org/officeDocument/2006/math">
                    <m:sSub>
                      <m:sSubPr>
                        <m:ctrlPr>
                          <a:rPr lang="en-US" sz="2000" i="1" noProof="0" smtClean="0">
                            <a:latin typeface="Cambria Math" panose="02040503050406030204" pitchFamily="18" charset="0"/>
                          </a:rPr>
                        </m:ctrlPr>
                      </m:sSubPr>
                      <m:e>
                        <m:r>
                          <a:rPr lang="es-ES" sz="2000" b="0" i="1" noProof="0" smtClean="0">
                            <a:latin typeface="Cambria Math" panose="02040503050406030204" pitchFamily="18" charset="0"/>
                          </a:rPr>
                          <m:t>𝐸</m:t>
                        </m:r>
                      </m:e>
                      <m:sub>
                        <m:r>
                          <a:rPr lang="en-US" sz="2000" i="1" noProof="0" smtClean="0">
                            <a:latin typeface="Cambria Math" panose="02040503050406030204" pitchFamily="18" charset="0"/>
                            <a:ea typeface="Cambria Math" panose="02040503050406030204" pitchFamily="18" charset="0"/>
                          </a:rPr>
                          <m:t>𝛾</m:t>
                        </m:r>
                      </m:sub>
                    </m:sSub>
                    <m:r>
                      <a:rPr lang="es-ES" sz="2000" b="0" i="1" noProof="0" smtClean="0">
                        <a:latin typeface="Cambria Math" panose="02040503050406030204" pitchFamily="18" charset="0"/>
                      </a:rPr>
                      <m:t>=</m:t>
                    </m:r>
                    <m:sSub>
                      <m:sSubPr>
                        <m:ctrlPr>
                          <a:rPr lang="es-ES" sz="2000" b="0" i="1" noProof="0" smtClean="0">
                            <a:latin typeface="Cambria Math" panose="02040503050406030204" pitchFamily="18" charset="0"/>
                          </a:rPr>
                        </m:ctrlPr>
                      </m:sSubPr>
                      <m:e>
                        <m:r>
                          <a:rPr lang="es-ES" sz="2000" b="0" i="1" noProof="0" smtClean="0">
                            <a:latin typeface="Cambria Math" panose="02040503050406030204" pitchFamily="18" charset="0"/>
                          </a:rPr>
                          <m:t>𝑚</m:t>
                        </m:r>
                      </m:e>
                      <m:sub>
                        <m:r>
                          <a:rPr lang="es-ES" sz="2000" b="0" i="1" noProof="0" smtClean="0">
                            <a:latin typeface="Cambria Math" panose="02040503050406030204" pitchFamily="18" charset="0"/>
                          </a:rPr>
                          <m:t>𝐴</m:t>
                        </m:r>
                      </m:sub>
                    </m:sSub>
                    <m:r>
                      <a:rPr lang="es-ES" sz="2000" b="0" i="1" noProof="0" smtClean="0">
                        <a:latin typeface="Cambria Math" panose="02040503050406030204" pitchFamily="18" charset="0"/>
                      </a:rPr>
                      <m:t>(1+</m:t>
                    </m:r>
                    <m:r>
                      <a:rPr lang="es-ES" sz="2000" b="0" i="1" noProof="0" smtClean="0">
                        <a:latin typeface="Cambria Math" panose="02040503050406030204" pitchFamily="18" charset="0"/>
                      </a:rPr>
                      <m:t>𝑂</m:t>
                    </m:r>
                    <m:d>
                      <m:dPr>
                        <m:ctrlPr>
                          <a:rPr lang="es-ES" sz="2000" b="0" i="1" noProof="0" smtClean="0">
                            <a:latin typeface="Cambria Math" panose="02040503050406030204" pitchFamily="18" charset="0"/>
                          </a:rPr>
                        </m:ctrlPr>
                      </m:dPr>
                      <m:e>
                        <m:sSup>
                          <m:sSupPr>
                            <m:ctrlPr>
                              <a:rPr lang="es-ES" sz="2000" b="0" i="1" noProof="0" smtClean="0">
                                <a:latin typeface="Cambria Math" panose="02040503050406030204" pitchFamily="18" charset="0"/>
                              </a:rPr>
                            </m:ctrlPr>
                          </m:sSupPr>
                          <m:e>
                            <m:r>
                              <a:rPr lang="es-ES" sz="2000" b="0" i="1" noProof="0" smtClean="0">
                                <a:latin typeface="Cambria Math" panose="02040503050406030204" pitchFamily="18" charset="0"/>
                              </a:rPr>
                              <m:t>10</m:t>
                            </m:r>
                          </m:e>
                          <m:sup>
                            <m:r>
                              <a:rPr lang="es-ES" sz="2000" b="0" i="1" noProof="0" smtClean="0">
                                <a:latin typeface="Cambria Math" panose="02040503050406030204" pitchFamily="18" charset="0"/>
                              </a:rPr>
                              <m:t>−6</m:t>
                            </m:r>
                          </m:sup>
                        </m:sSup>
                      </m:e>
                    </m:d>
                    <m:r>
                      <a:rPr lang="es-ES" sz="2000" b="0" i="1" noProof="0" smtClean="0">
                        <a:latin typeface="Cambria Math" panose="02040503050406030204" pitchFamily="18" charset="0"/>
                      </a:rPr>
                      <m:t>)</m:t>
                    </m:r>
                  </m:oMath>
                </a14:m>
                <a:endParaRPr lang="en-US" sz="2000" dirty="0"/>
              </a:p>
              <a:p>
                <a:pPr eaLnBrk="1" hangingPunct="1">
                  <a:lnSpc>
                    <a:spcPct val="90000"/>
                  </a:lnSpc>
                  <a:defRPr/>
                </a:pPr>
                <a:r>
                  <a:rPr lang="en-US" sz="2000" noProof="0" dirty="0">
                    <a:latin typeface="Arial Rounded MT Bold" pitchFamily="34" charset="0"/>
                  </a:rPr>
                  <a:t>U</a:t>
                </a:r>
                <a:r>
                  <a:rPr lang="en-US" sz="2000" dirty="0"/>
                  <a:t>se of resonant cavity with resonant frequency matching the axion mass: </a:t>
                </a:r>
                <a:r>
                  <a:rPr lang="en-US" sz="2000" dirty="0">
                    <a:solidFill>
                      <a:schemeClr val="tx2"/>
                    </a:solidFill>
                  </a:rPr>
                  <a:t>Axion </a:t>
                </a:r>
                <a:r>
                  <a:rPr lang="en-US" sz="2000" dirty="0" err="1">
                    <a:solidFill>
                      <a:schemeClr val="tx2"/>
                    </a:solidFill>
                  </a:rPr>
                  <a:t>haloscope</a:t>
                </a:r>
                <a:r>
                  <a:rPr lang="en-US" sz="2000" dirty="0">
                    <a:solidFill>
                      <a:schemeClr val="tx2"/>
                    </a:solidFill>
                  </a:rPr>
                  <a:t> concept, </a:t>
                </a:r>
                <a:r>
                  <a:rPr lang="en-US" sz="2000" dirty="0" err="1">
                    <a:solidFill>
                      <a:schemeClr val="tx2"/>
                    </a:solidFill>
                  </a:rPr>
                  <a:t>Sikivie</a:t>
                </a:r>
                <a:r>
                  <a:rPr lang="en-US" sz="2000" dirty="0">
                    <a:solidFill>
                      <a:schemeClr val="tx2"/>
                    </a:solidFill>
                  </a:rPr>
                  <a:t>, 1983</a:t>
                </a:r>
                <a:endParaRPr lang="en-US" sz="2000" noProof="0" dirty="0">
                  <a:solidFill>
                    <a:schemeClr val="tx2"/>
                  </a:solidFill>
                  <a:latin typeface="Arial Rounded MT Bold" pitchFamily="34" charset="0"/>
                </a:endParaRPr>
              </a:p>
              <a:p>
                <a:pPr eaLnBrk="1" hangingPunct="1">
                  <a:lnSpc>
                    <a:spcPct val="90000"/>
                  </a:lnSpc>
                  <a:defRPr/>
                </a:pPr>
                <a:endParaRPr lang="en-US" sz="2400" noProof="0" dirty="0">
                  <a:effectLst>
                    <a:outerShdw blurRad="38100" dist="38100" dir="2700000" algn="tl">
                      <a:srgbClr val="0000AC"/>
                    </a:outerShdw>
                  </a:effectLst>
                  <a:latin typeface="Arial Rounded MT Bold" pitchFamily="34" charset="0"/>
                </a:endParaRPr>
              </a:p>
            </p:txBody>
          </p:sp>
        </mc:Choice>
        <mc:Fallback xmlns="">
          <p:sp>
            <p:nvSpPr>
              <p:cNvPr id="114691" name="Rectangle 3"/>
              <p:cNvSpPr>
                <a:spLocks noGrp="1" noRot="1" noChangeAspect="1" noMove="1" noResize="1" noEditPoints="1" noAdjustHandles="1" noChangeArrowheads="1" noChangeShapeType="1" noTextEdit="1"/>
              </p:cNvSpPr>
              <p:nvPr>
                <p:ph type="body" idx="1"/>
              </p:nvPr>
            </p:nvSpPr>
            <p:spPr>
              <a:xfrm>
                <a:off x="479377" y="1484785"/>
                <a:ext cx="8784975" cy="3484563"/>
              </a:xfrm>
              <a:blipFill>
                <a:blip r:embed="rId2"/>
                <a:stretch>
                  <a:fillRect l="-577" t="-2182" r="-722"/>
                </a:stretch>
              </a:blipFill>
            </p:spPr>
            <p:txBody>
              <a:bodyPr/>
              <a:lstStyle/>
              <a:p>
                <a:r>
                  <a:rPr lang="en-ES">
                    <a:noFill/>
                  </a:rPr>
                  <a:t> </a:t>
                </a:r>
              </a:p>
            </p:txBody>
          </p:sp>
        </mc:Fallback>
      </mc:AlternateContent>
      <p:grpSp>
        <p:nvGrpSpPr>
          <p:cNvPr id="2" name="34 Grupo"/>
          <p:cNvGrpSpPr>
            <a:grpSpLocks/>
          </p:cNvGrpSpPr>
          <p:nvPr/>
        </p:nvGrpSpPr>
        <p:grpSpPr bwMode="auto">
          <a:xfrm>
            <a:off x="5232400" y="2849248"/>
            <a:ext cx="2951164" cy="2811999"/>
            <a:chOff x="3707903" y="2849444"/>
            <a:chExt cx="2952329" cy="2812496"/>
          </a:xfrm>
        </p:grpSpPr>
        <p:sp>
          <p:nvSpPr>
            <p:cNvPr id="17" name="16 Cubo"/>
            <p:cNvSpPr/>
            <p:nvPr/>
          </p:nvSpPr>
          <p:spPr bwMode="auto">
            <a:xfrm>
              <a:off x="5940810" y="3645361"/>
              <a:ext cx="431944" cy="1873230"/>
            </a:xfrm>
            <a:prstGeom prst="cub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endParaRPr lang="es-ES">
                <a:solidFill>
                  <a:schemeClr val="tx1"/>
                </a:solidFill>
              </a:endParaRPr>
            </a:p>
          </p:txBody>
        </p:sp>
        <p:sp>
          <p:nvSpPr>
            <p:cNvPr id="18" name="17 Cubo"/>
            <p:cNvSpPr/>
            <p:nvPr/>
          </p:nvSpPr>
          <p:spPr bwMode="auto">
            <a:xfrm>
              <a:off x="3707903" y="3645237"/>
              <a:ext cx="439140" cy="1944683"/>
            </a:xfrm>
            <a:prstGeom prst="cub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wrap="square">
              <a:spAutoFit/>
            </a:bodyPr>
            <a:lstStyle/>
            <a:p>
              <a:pPr>
                <a:defRPr/>
              </a:pPr>
              <a:endParaRPr lang="es-ES">
                <a:solidFill>
                  <a:schemeClr val="tx1"/>
                </a:solidFill>
              </a:endParaRPr>
            </a:p>
          </p:txBody>
        </p:sp>
        <p:sp>
          <p:nvSpPr>
            <p:cNvPr id="109588" name="13 Cilindro"/>
            <p:cNvSpPr>
              <a:spLocks noChangeArrowheads="1"/>
            </p:cNvSpPr>
            <p:nvPr/>
          </p:nvSpPr>
          <p:spPr bwMode="auto">
            <a:xfrm>
              <a:off x="4211960" y="3501005"/>
              <a:ext cx="1649247" cy="2160935"/>
            </a:xfrm>
            <a:prstGeom prst="can">
              <a:avLst>
                <a:gd name="adj" fmla="val 25002"/>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endParaRPr lang="es-ES"/>
            </a:p>
          </p:txBody>
        </p:sp>
        <p:sp>
          <p:nvSpPr>
            <p:cNvPr id="19" name="18 Flecha abajo"/>
            <p:cNvSpPr/>
            <p:nvPr/>
          </p:nvSpPr>
          <p:spPr bwMode="auto">
            <a:xfrm rot="10800000">
              <a:off x="4427326" y="4005665"/>
              <a:ext cx="289039" cy="1367079"/>
            </a:xfrm>
            <a:prstGeom prst="downArrow">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wrap="none"/>
            <a:lstStyle/>
            <a:p>
              <a:pPr>
                <a:defRPr/>
              </a:pPr>
              <a:endParaRPr lang="es-ES">
                <a:solidFill>
                  <a:schemeClr val="tx1"/>
                </a:solidFill>
              </a:endParaRPr>
            </a:p>
          </p:txBody>
        </p:sp>
        <mc:AlternateContent xmlns:mc="http://schemas.openxmlformats.org/markup-compatibility/2006" xmlns:a14="http://schemas.microsoft.com/office/drawing/2010/main">
          <mc:Choice Requires="a14">
            <p:sp>
              <p:nvSpPr>
                <p:cNvPr id="109590" name="19 Rectángulo"/>
                <p:cNvSpPr>
                  <a:spLocks noChangeArrowheads="1"/>
                </p:cNvSpPr>
                <p:nvPr/>
              </p:nvSpPr>
              <p:spPr bwMode="auto">
                <a:xfrm>
                  <a:off x="4636258" y="4489956"/>
                  <a:ext cx="833634" cy="573528"/>
                </a:xfrm>
                <a:prstGeom prst="rect">
                  <a:avLst/>
                </a:prstGeom>
                <a:noFill/>
                <a:ln w="9525">
                  <a:noFill/>
                  <a:miter lim="800000"/>
                  <a:headEnd/>
                  <a:tailEnd/>
                </a:ln>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sz="3200" i="1" smtClean="0">
                                <a:solidFill>
                                  <a:schemeClr val="tx1"/>
                                </a:solidFill>
                                <a:latin typeface="Cambria Math" panose="02040503050406030204" pitchFamily="18" charset="0"/>
                              </a:rPr>
                            </m:ctrlPr>
                          </m:sSubPr>
                          <m:e>
                            <m:r>
                              <a:rPr lang="es-ES" sz="3200" b="1" i="1" smtClean="0">
                                <a:solidFill>
                                  <a:schemeClr val="tx1"/>
                                </a:solidFill>
                                <a:latin typeface="Cambria Math" panose="02040503050406030204" pitchFamily="18" charset="0"/>
                              </a:rPr>
                              <m:t>𝑩</m:t>
                            </m:r>
                          </m:e>
                          <m:sub>
                            <m:r>
                              <a:rPr lang="es-ES" sz="3200" b="1" i="1" smtClean="0">
                                <a:solidFill>
                                  <a:schemeClr val="tx1"/>
                                </a:solidFill>
                                <a:latin typeface="Cambria Math" panose="02040503050406030204" pitchFamily="18" charset="0"/>
                              </a:rPr>
                              <m:t>𝒆</m:t>
                            </m:r>
                          </m:sub>
                        </m:sSub>
                        <m:r>
                          <a:rPr lang="es-ES" sz="3200" b="1" i="1">
                            <a:solidFill>
                              <a:schemeClr val="tx1"/>
                            </a:solidFill>
                            <a:latin typeface="Cambria Math" panose="02040503050406030204" pitchFamily="18" charset="0"/>
                          </a:rPr>
                          <m:t> </m:t>
                        </m:r>
                      </m:oMath>
                    </m:oMathPara>
                  </a14:m>
                  <a:endParaRPr lang="es-ES" sz="3200" baseline="-25000" dirty="0">
                    <a:solidFill>
                      <a:srgbClr val="000000"/>
                    </a:solidFill>
                  </a:endParaRPr>
                </a:p>
              </p:txBody>
            </p:sp>
          </mc:Choice>
          <mc:Fallback xmlns="">
            <p:sp>
              <p:nvSpPr>
                <p:cNvPr id="109590" name="19 Rectángulo"/>
                <p:cNvSpPr>
                  <a:spLocks noRot="1" noChangeAspect="1" noMove="1" noResize="1" noEditPoints="1" noAdjustHandles="1" noChangeArrowheads="1" noChangeShapeType="1" noTextEdit="1"/>
                </p:cNvSpPr>
                <p:nvPr/>
              </p:nvSpPr>
              <p:spPr bwMode="auto">
                <a:xfrm>
                  <a:off x="4636258" y="4489956"/>
                  <a:ext cx="833634" cy="573528"/>
                </a:xfrm>
                <a:prstGeom prst="rect">
                  <a:avLst/>
                </a:prstGeom>
                <a:blipFill>
                  <a:blip r:embed="rId3"/>
                  <a:stretch>
                    <a:fillRect l="-1515" r="-9091" b="-26087"/>
                  </a:stretch>
                </a:blipFill>
                <a:ln w="9525">
                  <a:noFill/>
                  <a:miter lim="800000"/>
                  <a:headEnd/>
                  <a:tailEnd/>
                </a:ln>
              </p:spPr>
              <p:txBody>
                <a:bodyPr/>
                <a:lstStyle/>
                <a:p>
                  <a:r>
                    <a:rPr lang="en-ES">
                      <a:noFill/>
                    </a:rPr>
                    <a:t> </a:t>
                  </a:r>
                </a:p>
              </p:txBody>
            </p:sp>
          </mc:Fallback>
        </mc:AlternateContent>
        <p:cxnSp>
          <p:nvCxnSpPr>
            <p:cNvPr id="109591" name="22 Conector recto"/>
            <p:cNvCxnSpPr>
              <a:cxnSpLocks noChangeShapeType="1"/>
            </p:cNvCxnSpPr>
            <p:nvPr/>
          </p:nvCxnSpPr>
          <p:spPr bwMode="auto">
            <a:xfrm flipV="1">
              <a:off x="5436096" y="2996952"/>
              <a:ext cx="0" cy="648072"/>
            </a:xfrm>
            <a:prstGeom prst="line">
              <a:avLst/>
            </a:prstGeom>
            <a:noFill/>
            <a:ln w="28575" algn="ctr">
              <a:solidFill>
                <a:schemeClr val="accent1"/>
              </a:solidFill>
              <a:round/>
              <a:headEnd/>
              <a:tailEnd/>
            </a:ln>
          </p:spPr>
        </p:cxnSp>
        <p:cxnSp>
          <p:nvCxnSpPr>
            <p:cNvPr id="109592" name="25 Conector recto"/>
            <p:cNvCxnSpPr>
              <a:cxnSpLocks noChangeShapeType="1"/>
            </p:cNvCxnSpPr>
            <p:nvPr/>
          </p:nvCxnSpPr>
          <p:spPr bwMode="auto">
            <a:xfrm>
              <a:off x="5436096" y="2996952"/>
              <a:ext cx="1224136" cy="0"/>
            </a:xfrm>
            <a:prstGeom prst="line">
              <a:avLst/>
            </a:prstGeom>
            <a:noFill/>
            <a:ln w="28575" algn="ctr">
              <a:solidFill>
                <a:schemeClr val="accent1"/>
              </a:solidFill>
              <a:round/>
              <a:headEnd/>
              <a:tailEnd/>
            </a:ln>
          </p:spPr>
        </p:cxnSp>
        <p:sp>
          <p:nvSpPr>
            <p:cNvPr id="109593" name="26 Triángulo isósceles"/>
            <p:cNvSpPr>
              <a:spLocks noChangeArrowheads="1"/>
            </p:cNvSpPr>
            <p:nvPr/>
          </p:nvSpPr>
          <p:spPr bwMode="auto">
            <a:xfrm rot="5400000">
              <a:off x="5889399" y="2821253"/>
              <a:ext cx="311091" cy="367474"/>
            </a:xfrm>
            <a:prstGeom prst="triangle">
              <a:avLst>
                <a:gd name="adj" fmla="val 44764"/>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endParaRPr lang="es-ES"/>
            </a:p>
          </p:txBody>
        </p:sp>
      </p:grpSp>
      <p:grpSp>
        <p:nvGrpSpPr>
          <p:cNvPr id="3" name="27 Grupo"/>
          <p:cNvGrpSpPr>
            <a:grpSpLocks/>
          </p:cNvGrpSpPr>
          <p:nvPr/>
        </p:nvGrpSpPr>
        <p:grpSpPr bwMode="auto">
          <a:xfrm>
            <a:off x="-1104900" y="3597276"/>
            <a:ext cx="13763625" cy="1679575"/>
            <a:chOff x="-2628800" y="3597244"/>
            <a:chExt cx="13763053" cy="1679736"/>
          </a:xfrm>
        </p:grpSpPr>
        <p:sp>
          <p:nvSpPr>
            <p:cNvPr id="109583" name="10 Forma libre"/>
            <p:cNvSpPr>
              <a:spLocks/>
            </p:cNvSpPr>
            <p:nvPr/>
          </p:nvSpPr>
          <p:spPr bwMode="auto">
            <a:xfrm>
              <a:off x="-2556792" y="35972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109584" name="11 Forma libre"/>
            <p:cNvSpPr>
              <a:spLocks/>
            </p:cNvSpPr>
            <p:nvPr/>
          </p:nvSpPr>
          <p:spPr bwMode="auto">
            <a:xfrm>
              <a:off x="-2628800" y="4101300"/>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sp>
          <p:nvSpPr>
            <p:cNvPr id="109585" name="12 Forma libre"/>
            <p:cNvSpPr>
              <a:spLocks/>
            </p:cNvSpPr>
            <p:nvPr/>
          </p:nvSpPr>
          <p:spPr bwMode="auto">
            <a:xfrm>
              <a:off x="-2404392" y="4725144"/>
              <a:ext cx="13538645" cy="551836"/>
            </a:xfrm>
            <a:custGeom>
              <a:avLst/>
              <a:gdLst>
                <a:gd name="T0" fmla="*/ 0 w 10818891"/>
                <a:gd name="T1" fmla="*/ 39696 h 992863"/>
                <a:gd name="T2" fmla="*/ 10779752 w 10818891"/>
                <a:gd name="T3" fmla="*/ 1761 h 992863"/>
                <a:gd name="T4" fmla="*/ 22476342 w 10818891"/>
                <a:gd name="T5" fmla="*/ 50261 h 992863"/>
                <a:gd name="T6" fmla="*/ 33200528 w 10818891"/>
                <a:gd name="T7" fmla="*/ 16167 h 992863"/>
                <a:gd name="T8" fmla="*/ 0 60000 65536"/>
                <a:gd name="T9" fmla="*/ 0 60000 65536"/>
                <a:gd name="T10" fmla="*/ 0 60000 65536"/>
                <a:gd name="T11" fmla="*/ 0 60000 65536"/>
                <a:gd name="T12" fmla="*/ 0 w 10818891"/>
                <a:gd name="T13" fmla="*/ 0 h 992863"/>
                <a:gd name="T14" fmla="*/ 10818891 w 10818891"/>
                <a:gd name="T15" fmla="*/ 992863 h 992863"/>
              </a:gdLst>
              <a:ahLst/>
              <a:cxnLst>
                <a:cxn ang="T8">
                  <a:pos x="T0" y="T1"/>
                </a:cxn>
                <a:cxn ang="T9">
                  <a:pos x="T2" y="T3"/>
                </a:cxn>
                <a:cxn ang="T10">
                  <a:pos x="T4" y="T5"/>
                </a:cxn>
                <a:cxn ang="T11">
                  <a:pos x="T6" y="T7"/>
                </a:cxn>
              </a:cxnLst>
              <a:rect l="T12" t="T13" r="T14" b="T15"/>
              <a:pathLst>
                <a:path w="10818891" h="992863">
                  <a:moveTo>
                    <a:pt x="0" y="748419"/>
                  </a:moveTo>
                  <a:cubicBezTo>
                    <a:pt x="1146018" y="374209"/>
                    <a:pt x="2292036" y="0"/>
                    <a:pt x="3512745" y="33196"/>
                  </a:cubicBezTo>
                  <a:cubicBezTo>
                    <a:pt x="4733454" y="66392"/>
                    <a:pt x="6106563" y="902329"/>
                    <a:pt x="7324254" y="947596"/>
                  </a:cubicBezTo>
                  <a:cubicBezTo>
                    <a:pt x="8541945" y="992863"/>
                    <a:pt x="9680418" y="648831"/>
                    <a:pt x="10818891" y="304800"/>
                  </a:cubicBezTo>
                </a:path>
              </a:pathLst>
            </a:custGeom>
            <a:noFill/>
            <a:ln w="28575" cap="flat" cmpd="sng" algn="ctr">
              <a:solidFill>
                <a:srgbClr val="92D050"/>
              </a:solidFill>
              <a:prstDash val="solid"/>
              <a:round/>
              <a:headEnd type="none" w="med" len="med"/>
              <a:tailEnd type="none" w="med" len="med"/>
            </a:ln>
          </p:spPr>
          <p:txBody>
            <a:bodyPr/>
            <a:lstStyle/>
            <a:p>
              <a:endParaRPr lang="es-ES"/>
            </a:p>
          </p:txBody>
        </p:sp>
      </p:gr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45DEEBF1-A6AD-4248-B90D-6AEDC2362355}"/>
                  </a:ext>
                </a:extLst>
              </p:cNvPr>
              <p:cNvSpPr/>
              <p:nvPr/>
            </p:nvSpPr>
            <p:spPr>
              <a:xfrm>
                <a:off x="939148" y="4187425"/>
                <a:ext cx="3472979" cy="523220"/>
              </a:xfrm>
              <a:prstGeom prst="rect">
                <a:avLst/>
              </a:prstGeom>
            </p:spPr>
            <p:txBody>
              <a:bodyPr wrap="square">
                <a:spAutoFit/>
              </a:bodyPr>
              <a:lstStyle/>
              <a:p>
                <a:pPr algn="ctr">
                  <a:defRPr/>
                </a:pPr>
                <a:r>
                  <a:rPr lang="es-ES" sz="1400" b="0" dirty="0">
                    <a:solidFill>
                      <a:srgbClr val="00B050"/>
                    </a:solidFill>
                    <a:latin typeface="Arial Rounded MT Bold" pitchFamily="34" charset="0"/>
                  </a:rPr>
                  <a:t>Axion DM </a:t>
                </a:r>
                <a:r>
                  <a:rPr lang="es-ES" sz="1400" b="0" dirty="0" err="1">
                    <a:solidFill>
                      <a:srgbClr val="00B050"/>
                    </a:solidFill>
                    <a:latin typeface="Arial Rounded MT Bold" pitchFamily="34" charset="0"/>
                  </a:rPr>
                  <a:t>field</a:t>
                </a:r>
                <a:r>
                  <a:rPr lang="es-ES" sz="1400" b="0" dirty="0">
                    <a:solidFill>
                      <a:srgbClr val="00B050"/>
                    </a:solidFill>
                    <a:latin typeface="Arial Rounded MT Bold" pitchFamily="34" charset="0"/>
                  </a:rPr>
                  <a:t>, non-</a:t>
                </a:r>
                <a:r>
                  <a:rPr lang="es-ES" sz="1400" b="0" dirty="0" err="1">
                    <a:solidFill>
                      <a:srgbClr val="00B050"/>
                    </a:solidFill>
                    <a:latin typeface="Arial Rounded MT Bold" pitchFamily="34" charset="0"/>
                  </a:rPr>
                  <a:t>relativistic</a:t>
                </a:r>
                <a:endParaRPr lang="es-ES" sz="1400" b="0" dirty="0">
                  <a:solidFill>
                    <a:srgbClr val="00B050"/>
                  </a:solidFill>
                  <a:latin typeface="Arial Rounded MT Bold" pitchFamily="34" charset="0"/>
                </a:endParaRPr>
              </a:p>
              <a:p>
                <a:pPr algn="ctr">
                  <a:defRPr/>
                </a:pPr>
                <a:r>
                  <a:rPr lang="es-ES" sz="1400" b="0" dirty="0" err="1">
                    <a:solidFill>
                      <a:srgbClr val="00B050"/>
                    </a:solidFill>
                    <a:latin typeface="Arial Rounded MT Bold" pitchFamily="34" charset="0"/>
                  </a:rPr>
                  <a:t>Oscillates</a:t>
                </a:r>
                <a:r>
                  <a:rPr lang="es-ES" sz="1400" b="0" dirty="0">
                    <a:solidFill>
                      <a:srgbClr val="00B050"/>
                    </a:solidFill>
                    <a:latin typeface="Arial Rounded MT Bold" pitchFamily="34" charset="0"/>
                  </a:rPr>
                  <a:t> at </a:t>
                </a:r>
                <a:r>
                  <a:rPr lang="es-ES" sz="1400" b="0" dirty="0" err="1">
                    <a:solidFill>
                      <a:srgbClr val="00B050"/>
                    </a:solidFill>
                    <a:latin typeface="Arial Rounded MT Bold" pitchFamily="34" charset="0"/>
                  </a:rPr>
                  <a:t>frequency</a:t>
                </a:r>
                <a:r>
                  <a:rPr lang="es-ES" sz="1400" b="0" dirty="0">
                    <a:solidFill>
                      <a:srgbClr val="00B050"/>
                    </a:solidFill>
                    <a:latin typeface="Arial Rounded MT Bold" pitchFamily="34" charset="0"/>
                  </a:rPr>
                  <a:t> </a:t>
                </a:r>
                <a14:m>
                  <m:oMath xmlns:m="http://schemas.openxmlformats.org/officeDocument/2006/math">
                    <m:sSub>
                      <m:sSubPr>
                        <m:ctrlPr>
                          <a:rPr lang="es-ES" sz="1400" b="0" i="1">
                            <a:solidFill>
                              <a:srgbClr val="00B050"/>
                            </a:solidFill>
                            <a:latin typeface="Cambria Math" panose="02040503050406030204" pitchFamily="18" charset="0"/>
                          </a:rPr>
                        </m:ctrlPr>
                      </m:sSubPr>
                      <m:e>
                        <m:r>
                          <a:rPr lang="es-ES" sz="1400" b="0" i="1" smtClean="0">
                            <a:solidFill>
                              <a:srgbClr val="00B050"/>
                            </a:solidFill>
                            <a:latin typeface="Cambria Math" panose="02040503050406030204" pitchFamily="18" charset="0"/>
                          </a:rPr>
                          <m:t>𝑓</m:t>
                        </m:r>
                        <m:r>
                          <a:rPr lang="es-ES" sz="1400" b="0" i="1" smtClean="0">
                            <a:solidFill>
                              <a:srgbClr val="00B050"/>
                            </a:solidFill>
                            <a:latin typeface="Cambria Math" panose="02040503050406030204" pitchFamily="18" charset="0"/>
                          </a:rPr>
                          <m:t>~</m:t>
                        </m:r>
                        <m:r>
                          <a:rPr lang="es-ES" sz="1400" b="0" i="1">
                            <a:solidFill>
                              <a:srgbClr val="00B050"/>
                            </a:solidFill>
                            <a:latin typeface="Cambria Math" panose="02040503050406030204" pitchFamily="18" charset="0"/>
                          </a:rPr>
                          <m:t>𝑚</m:t>
                        </m:r>
                      </m:e>
                      <m:sub>
                        <m:r>
                          <a:rPr lang="es-ES" sz="1400" b="0" i="1">
                            <a:solidFill>
                              <a:srgbClr val="00B050"/>
                            </a:solidFill>
                            <a:latin typeface="Cambria Math" panose="02040503050406030204" pitchFamily="18" charset="0"/>
                          </a:rPr>
                          <m:t>𝐴</m:t>
                        </m:r>
                      </m:sub>
                    </m:sSub>
                  </m:oMath>
                </a14:m>
                <a:endParaRPr lang="es-ES" sz="1400" b="0" dirty="0">
                  <a:solidFill>
                    <a:srgbClr val="00B050"/>
                  </a:solidFill>
                  <a:latin typeface="Arial Rounded MT Bold" pitchFamily="34" charset="0"/>
                </a:endParaRPr>
              </a:p>
            </p:txBody>
          </p:sp>
        </mc:Choice>
        <mc:Fallback xmlns="">
          <p:sp>
            <p:nvSpPr>
              <p:cNvPr id="5" name="Rectangle 4">
                <a:extLst>
                  <a:ext uri="{FF2B5EF4-FFF2-40B4-BE49-F238E27FC236}">
                    <a16:creationId xmlns:a16="http://schemas.microsoft.com/office/drawing/2014/main" id="{45DEEBF1-A6AD-4248-B90D-6AEDC2362355}"/>
                  </a:ext>
                </a:extLst>
              </p:cNvPr>
              <p:cNvSpPr>
                <a:spLocks noRot="1" noChangeAspect="1" noMove="1" noResize="1" noEditPoints="1" noAdjustHandles="1" noChangeArrowheads="1" noChangeShapeType="1" noTextEdit="1"/>
              </p:cNvSpPr>
              <p:nvPr/>
            </p:nvSpPr>
            <p:spPr>
              <a:xfrm>
                <a:off x="939148" y="4187425"/>
                <a:ext cx="3472979" cy="523220"/>
              </a:xfrm>
              <a:prstGeom prst="rect">
                <a:avLst/>
              </a:prstGeom>
              <a:blipFill>
                <a:blip r:embed="rId6"/>
                <a:stretch>
                  <a:fillRect t="-2326" b="-9302"/>
                </a:stretch>
              </a:blipFill>
            </p:spPr>
            <p:txBody>
              <a:bodyPr/>
              <a:lstStyle/>
              <a:p>
                <a:r>
                  <a:rPr lang="en-ES">
                    <a:noFill/>
                  </a:rPr>
                  <a:t> </a:t>
                </a:r>
              </a:p>
            </p:txBody>
          </p:sp>
        </mc:Fallback>
      </mc:AlternateContent>
      <p:grpSp>
        <p:nvGrpSpPr>
          <p:cNvPr id="11" name="Grupo 10"/>
          <p:cNvGrpSpPr/>
          <p:nvPr/>
        </p:nvGrpSpPr>
        <p:grpSpPr>
          <a:xfrm>
            <a:off x="755318" y="5244973"/>
            <a:ext cx="3528443" cy="975187"/>
            <a:chOff x="727012" y="5242746"/>
            <a:chExt cx="3528443" cy="975187"/>
          </a:xfrm>
        </p:grpSpPr>
        <mc:AlternateContent xmlns:mc="http://schemas.openxmlformats.org/markup-compatibility/2006" xmlns:a14="http://schemas.microsoft.com/office/drawing/2010/main">
          <mc:Choice Requires="a14">
            <p:sp>
              <p:nvSpPr>
                <p:cNvPr id="32" name="AutoShape 4"/>
                <p:cNvSpPr>
                  <a:spLocks/>
                </p:cNvSpPr>
                <p:nvPr/>
              </p:nvSpPr>
              <p:spPr bwMode="auto">
                <a:xfrm>
                  <a:off x="727012" y="5242746"/>
                  <a:ext cx="3528443" cy="975187"/>
                </a:xfrm>
                <a:prstGeom prst="borderCallout2">
                  <a:avLst>
                    <a:gd name="adj1" fmla="val 55162"/>
                    <a:gd name="adj2" fmla="val 102616"/>
                    <a:gd name="adj3" fmla="val 53514"/>
                    <a:gd name="adj4" fmla="val 122051"/>
                    <a:gd name="adj5" fmla="val 24977"/>
                    <a:gd name="adj6" fmla="val 150324"/>
                  </a:avLst>
                </a:prstGeom>
                <a:ln>
                  <a:headEnd/>
                  <a:tailEnd type="triangle" w="med" len="med"/>
                </a:ln>
              </p:spPr>
              <p:style>
                <a:lnRef idx="1">
                  <a:schemeClr val="accent1"/>
                </a:lnRef>
                <a:fillRef idx="2">
                  <a:schemeClr val="accent1"/>
                </a:fillRef>
                <a:effectRef idx="1">
                  <a:schemeClr val="accent1"/>
                </a:effectRef>
                <a:fontRef idx="minor">
                  <a:schemeClr val="dk1"/>
                </a:fontRef>
              </p:style>
              <p:txBody>
                <a:bodyPr anchor="t"/>
                <a:lstStyle/>
                <a:p>
                  <a:pPr algn="ctr"/>
                  <a:r>
                    <a:rPr lang="en-GB" sz="1600" b="0" dirty="0">
                      <a:solidFill>
                        <a:srgbClr val="000000"/>
                      </a:solidFill>
                      <a:latin typeface="Arial Rounded MT Bold" pitchFamily="34" charset="0"/>
                    </a:rPr>
                    <a:t>Cavity dimensions smaller than </a:t>
                  </a:r>
                  <a14:m>
                    <m:oMath xmlns:m="http://schemas.openxmlformats.org/officeDocument/2006/math">
                      <m:sSub>
                        <m:sSubPr>
                          <m:ctrlPr>
                            <a:rPr lang="en-US" sz="1600" i="1" dirty="0">
                              <a:latin typeface="Cambria Math" panose="02040503050406030204" pitchFamily="18" charset="0"/>
                            </a:rPr>
                          </m:ctrlPr>
                        </m:sSubPr>
                        <m:e>
                          <m:r>
                            <a:rPr lang="en-US" sz="1600" i="1" dirty="0">
                              <a:latin typeface="Cambria Math" panose="02040503050406030204" pitchFamily="18" charset="0"/>
                              <a:ea typeface="Cambria Math" panose="02040503050406030204" pitchFamily="18" charset="0"/>
                            </a:rPr>
                            <m:t>𝜆</m:t>
                          </m:r>
                        </m:e>
                        <m:sub>
                          <m:r>
                            <a:rPr lang="es-ES" sz="1600" b="0" i="1" dirty="0">
                              <a:latin typeface="Cambria Math" panose="02040503050406030204" pitchFamily="18" charset="0"/>
                            </a:rPr>
                            <m:t>𝑐</m:t>
                          </m:r>
                        </m:sub>
                      </m:sSub>
                    </m:oMath>
                  </a14:m>
                  <a:endParaRPr lang="en-GB" sz="1600" b="0" dirty="0">
                    <a:solidFill>
                      <a:srgbClr val="000000"/>
                    </a:solidFill>
                    <a:latin typeface="Arial Rounded MT Bold" pitchFamily="34" charset="0"/>
                  </a:endParaRPr>
                </a:p>
              </p:txBody>
            </p:sp>
          </mc:Choice>
          <mc:Fallback xmlns="">
            <p:sp>
              <p:nvSpPr>
                <p:cNvPr id="32" name="AutoShape 4"/>
                <p:cNvSpPr>
                  <a:spLocks noRot="1" noChangeAspect="1" noMove="1" noResize="1" noEditPoints="1" noAdjustHandles="1" noChangeArrowheads="1" noChangeShapeType="1" noTextEdit="1"/>
                </p:cNvSpPr>
                <p:nvPr/>
              </p:nvSpPr>
              <p:spPr bwMode="auto">
                <a:xfrm>
                  <a:off x="727012" y="5242746"/>
                  <a:ext cx="3528443" cy="975187"/>
                </a:xfrm>
                <a:prstGeom prst="borderCallout2">
                  <a:avLst>
                    <a:gd name="adj1" fmla="val 55162"/>
                    <a:gd name="adj2" fmla="val 102616"/>
                    <a:gd name="adj3" fmla="val 53514"/>
                    <a:gd name="adj4" fmla="val 122051"/>
                    <a:gd name="adj5" fmla="val 24977"/>
                    <a:gd name="adj6" fmla="val 150324"/>
                  </a:avLst>
                </a:prstGeom>
                <a:blipFill>
                  <a:blip r:embed="rId7"/>
                  <a:stretch>
                    <a:fillRect/>
                  </a:stretch>
                </a:blipFill>
                <a:ln>
                  <a:headEnd/>
                  <a:tailEnd type="triangle" w="med" len="med"/>
                </a:ln>
              </p:spPr>
              <p:txBody>
                <a:bodyPr/>
                <a:lstStyle/>
                <a:p>
                  <a:r>
                    <a:rPr lang="en-US">
                      <a:noFill/>
                    </a:rPr>
                    <a:t> </a:t>
                  </a:r>
                </a:p>
              </p:txBody>
            </p:sp>
          </mc:Fallback>
        </mc:AlternateContent>
        <p:pic>
          <p:nvPicPr>
            <p:cNvPr id="27" name="Picture 4">
              <a:extLst>
                <a:ext uri="{FF2B5EF4-FFF2-40B4-BE49-F238E27FC236}">
                  <a16:creationId xmlns:a16="http://schemas.microsoft.com/office/drawing/2014/main" id="{233EA180-CDFC-DB4F-8555-A266C11D612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10861" y="5569893"/>
              <a:ext cx="2927077" cy="5362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upo 6"/>
          <p:cNvGrpSpPr/>
          <p:nvPr/>
        </p:nvGrpSpPr>
        <p:grpSpPr>
          <a:xfrm>
            <a:off x="8104666" y="1376933"/>
            <a:ext cx="3948365" cy="3852267"/>
            <a:chOff x="8104666" y="1376933"/>
            <a:chExt cx="3948365" cy="3852267"/>
          </a:xfrm>
        </p:grpSpPr>
        <p:grpSp>
          <p:nvGrpSpPr>
            <p:cNvPr id="6" name="Grupo 5"/>
            <p:cNvGrpSpPr/>
            <p:nvPr/>
          </p:nvGrpSpPr>
          <p:grpSpPr>
            <a:xfrm>
              <a:off x="8104666" y="1376933"/>
              <a:ext cx="3948365" cy="3852267"/>
              <a:chOff x="8104666" y="1376933"/>
              <a:chExt cx="3948365" cy="3852267"/>
            </a:xfrm>
          </p:grpSpPr>
          <p:sp>
            <p:nvSpPr>
              <p:cNvPr id="30" name="Rectangle 29">
                <a:extLst>
                  <a:ext uri="{FF2B5EF4-FFF2-40B4-BE49-F238E27FC236}">
                    <a16:creationId xmlns:a16="http://schemas.microsoft.com/office/drawing/2014/main" id="{AEB0DD78-8B00-ED43-90A0-9C8F6277120F}"/>
                  </a:ext>
                </a:extLst>
              </p:cNvPr>
              <p:cNvSpPr/>
              <p:nvPr/>
            </p:nvSpPr>
            <p:spPr>
              <a:xfrm>
                <a:off x="8104666" y="2583045"/>
                <a:ext cx="3932086" cy="896078"/>
              </a:xfrm>
              <a:custGeom>
                <a:avLst/>
                <a:gdLst>
                  <a:gd name="connsiteX0" fmla="*/ 0 w 3932086"/>
                  <a:gd name="connsiteY0" fmla="*/ 0 h 896078"/>
                  <a:gd name="connsiteX1" fmla="*/ 601047 w 3932086"/>
                  <a:gd name="connsiteY1" fmla="*/ 0 h 896078"/>
                  <a:gd name="connsiteX2" fmla="*/ 1123453 w 3932086"/>
                  <a:gd name="connsiteY2" fmla="*/ 0 h 896078"/>
                  <a:gd name="connsiteX3" fmla="*/ 1724501 w 3932086"/>
                  <a:gd name="connsiteY3" fmla="*/ 0 h 896078"/>
                  <a:gd name="connsiteX4" fmla="*/ 2168265 w 3932086"/>
                  <a:gd name="connsiteY4" fmla="*/ 0 h 896078"/>
                  <a:gd name="connsiteX5" fmla="*/ 2651349 w 3932086"/>
                  <a:gd name="connsiteY5" fmla="*/ 0 h 896078"/>
                  <a:gd name="connsiteX6" fmla="*/ 3213076 w 3932086"/>
                  <a:gd name="connsiteY6" fmla="*/ 0 h 896078"/>
                  <a:gd name="connsiteX7" fmla="*/ 3932086 w 3932086"/>
                  <a:gd name="connsiteY7" fmla="*/ 0 h 896078"/>
                  <a:gd name="connsiteX8" fmla="*/ 3932086 w 3932086"/>
                  <a:gd name="connsiteY8" fmla="*/ 421157 h 896078"/>
                  <a:gd name="connsiteX9" fmla="*/ 3932086 w 3932086"/>
                  <a:gd name="connsiteY9" fmla="*/ 896078 h 896078"/>
                  <a:gd name="connsiteX10" fmla="*/ 3449001 w 3932086"/>
                  <a:gd name="connsiteY10" fmla="*/ 896078 h 896078"/>
                  <a:gd name="connsiteX11" fmla="*/ 2887275 w 3932086"/>
                  <a:gd name="connsiteY11" fmla="*/ 896078 h 896078"/>
                  <a:gd name="connsiteX12" fmla="*/ 2364869 w 3932086"/>
                  <a:gd name="connsiteY12" fmla="*/ 896078 h 896078"/>
                  <a:gd name="connsiteX13" fmla="*/ 1842463 w 3932086"/>
                  <a:gd name="connsiteY13" fmla="*/ 896078 h 896078"/>
                  <a:gd name="connsiteX14" fmla="*/ 1280737 w 3932086"/>
                  <a:gd name="connsiteY14" fmla="*/ 896078 h 896078"/>
                  <a:gd name="connsiteX15" fmla="*/ 758331 w 3932086"/>
                  <a:gd name="connsiteY15" fmla="*/ 896078 h 896078"/>
                  <a:gd name="connsiteX16" fmla="*/ 0 w 3932086"/>
                  <a:gd name="connsiteY16" fmla="*/ 896078 h 896078"/>
                  <a:gd name="connsiteX17" fmla="*/ 0 w 3932086"/>
                  <a:gd name="connsiteY17" fmla="*/ 448039 h 896078"/>
                  <a:gd name="connsiteX18" fmla="*/ 0 w 3932086"/>
                  <a:gd name="connsiteY18" fmla="*/ 0 h 8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32086" h="896078" extrusionOk="0">
                    <a:moveTo>
                      <a:pt x="0" y="0"/>
                    </a:moveTo>
                    <a:cubicBezTo>
                      <a:pt x="159174" y="-56112"/>
                      <a:pt x="426737" y="54510"/>
                      <a:pt x="601047" y="0"/>
                    </a:cubicBezTo>
                    <a:cubicBezTo>
                      <a:pt x="775357" y="-54510"/>
                      <a:pt x="907977" y="3782"/>
                      <a:pt x="1123453" y="0"/>
                    </a:cubicBezTo>
                    <a:cubicBezTo>
                      <a:pt x="1338929" y="-3782"/>
                      <a:pt x="1430743" y="48948"/>
                      <a:pt x="1724501" y="0"/>
                    </a:cubicBezTo>
                    <a:cubicBezTo>
                      <a:pt x="2018259" y="-48948"/>
                      <a:pt x="2037323" y="12754"/>
                      <a:pt x="2168265" y="0"/>
                    </a:cubicBezTo>
                    <a:cubicBezTo>
                      <a:pt x="2299207" y="-12754"/>
                      <a:pt x="2539337" y="45741"/>
                      <a:pt x="2651349" y="0"/>
                    </a:cubicBezTo>
                    <a:cubicBezTo>
                      <a:pt x="2763361" y="-45741"/>
                      <a:pt x="2971951" y="31006"/>
                      <a:pt x="3213076" y="0"/>
                    </a:cubicBezTo>
                    <a:cubicBezTo>
                      <a:pt x="3454201" y="-31006"/>
                      <a:pt x="3577913" y="2228"/>
                      <a:pt x="3932086" y="0"/>
                    </a:cubicBezTo>
                    <a:cubicBezTo>
                      <a:pt x="3961507" y="205444"/>
                      <a:pt x="3917377" y="282876"/>
                      <a:pt x="3932086" y="421157"/>
                    </a:cubicBezTo>
                    <a:cubicBezTo>
                      <a:pt x="3946795" y="559438"/>
                      <a:pt x="3918371" y="717438"/>
                      <a:pt x="3932086" y="896078"/>
                    </a:cubicBezTo>
                    <a:cubicBezTo>
                      <a:pt x="3751619" y="931743"/>
                      <a:pt x="3552510" y="890954"/>
                      <a:pt x="3449001" y="896078"/>
                    </a:cubicBezTo>
                    <a:cubicBezTo>
                      <a:pt x="3345493" y="901202"/>
                      <a:pt x="3065906" y="828712"/>
                      <a:pt x="2887275" y="896078"/>
                    </a:cubicBezTo>
                    <a:cubicBezTo>
                      <a:pt x="2708644" y="963444"/>
                      <a:pt x="2604485" y="854426"/>
                      <a:pt x="2364869" y="896078"/>
                    </a:cubicBezTo>
                    <a:cubicBezTo>
                      <a:pt x="2125253" y="937730"/>
                      <a:pt x="1964627" y="862943"/>
                      <a:pt x="1842463" y="896078"/>
                    </a:cubicBezTo>
                    <a:cubicBezTo>
                      <a:pt x="1720299" y="929213"/>
                      <a:pt x="1557310" y="836965"/>
                      <a:pt x="1280737" y="896078"/>
                    </a:cubicBezTo>
                    <a:cubicBezTo>
                      <a:pt x="1004164" y="955191"/>
                      <a:pt x="994875" y="846514"/>
                      <a:pt x="758331" y="896078"/>
                    </a:cubicBezTo>
                    <a:cubicBezTo>
                      <a:pt x="521787" y="945642"/>
                      <a:pt x="173283" y="843451"/>
                      <a:pt x="0" y="896078"/>
                    </a:cubicBezTo>
                    <a:cubicBezTo>
                      <a:pt x="-18178" y="718308"/>
                      <a:pt x="21869" y="602598"/>
                      <a:pt x="0" y="448039"/>
                    </a:cubicBezTo>
                    <a:cubicBezTo>
                      <a:pt x="-21869" y="293480"/>
                      <a:pt x="10405" y="166930"/>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grpSp>
            <p:nvGrpSpPr>
              <p:cNvPr id="4" name="Grupo 3"/>
              <p:cNvGrpSpPr/>
              <p:nvPr/>
            </p:nvGrpSpPr>
            <p:grpSpPr>
              <a:xfrm>
                <a:off x="8184231" y="1376933"/>
                <a:ext cx="3868800" cy="3852267"/>
                <a:chOff x="8184231" y="1376933"/>
                <a:chExt cx="3868800" cy="3852267"/>
              </a:xfrm>
            </p:grpSpPr>
            <p:pic>
              <p:nvPicPr>
                <p:cNvPr id="26" name="Imagen 25"/>
                <p:cNvPicPr>
                  <a:picLocks noChangeAspect="1"/>
                </p:cNvPicPr>
                <p:nvPr/>
              </p:nvPicPr>
              <p:blipFill rotWithShape="1">
                <a:blip r:embed="rId9"/>
                <a:srcRect t="11414" r="4773" b="10447"/>
                <a:stretch/>
              </p:blipFill>
              <p:spPr>
                <a:xfrm>
                  <a:off x="8184231" y="2636912"/>
                  <a:ext cx="3744417" cy="720080"/>
                </a:xfrm>
                <a:prstGeom prst="rect">
                  <a:avLst/>
                </a:prstGeom>
              </p:spPr>
            </p:pic>
            <p:pic>
              <p:nvPicPr>
                <p:cNvPr id="28" name="Graphic 27" descr="Line arrow Clockwise curve">
                  <a:extLst>
                    <a:ext uri="{FF2B5EF4-FFF2-40B4-BE49-F238E27FC236}">
                      <a16:creationId xmlns:a16="http://schemas.microsoft.com/office/drawing/2014/main" id="{CC7F5DB9-3272-784A-A30B-ED4AA70F33F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2950351">
                  <a:off x="9337012" y="2178019"/>
                  <a:ext cx="725708" cy="493254"/>
                </a:xfrm>
                <a:prstGeom prst="rect">
                  <a:avLst/>
                </a:prstGeom>
              </p:spPr>
            </p:pic>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4B5C094E-DFD2-EB41-88DC-9FEA63C1047C}"/>
                        </a:ext>
                      </a:extLst>
                    </p:cNvPr>
                    <p:cNvSpPr/>
                    <p:nvPr/>
                  </p:nvSpPr>
                  <p:spPr>
                    <a:xfrm>
                      <a:off x="9217934" y="1376933"/>
                      <a:ext cx="2735711" cy="954107"/>
                    </a:xfrm>
                    <a:prstGeom prst="rect">
                      <a:avLst/>
                    </a:prstGeom>
                  </p:spPr>
                  <p:txBody>
                    <a:bodyPr wrap="square">
                      <a:spAutoFit/>
                    </a:bodyPr>
                    <a:lstStyle/>
                    <a:p>
                      <a:pPr algn="ctr"/>
                      <a:r>
                        <a:rPr lang="en-GB" sz="1400" b="0" dirty="0">
                          <a:solidFill>
                            <a:srgbClr val="00B050"/>
                          </a:solidFill>
                          <a:latin typeface="Arial Rounded MT Bold" pitchFamily="34" charset="0"/>
                        </a:rPr>
                        <a:t>If cavity tuned to the axion frequency, conversion is “boosted” by resonant factor </a:t>
                      </a:r>
                    </a:p>
                    <a:p>
                      <a:pPr algn="ctr"/>
                      <a:r>
                        <a:rPr lang="en-GB" sz="1400" b="0" dirty="0">
                          <a:solidFill>
                            <a:srgbClr val="00B050"/>
                          </a:solidFill>
                          <a:latin typeface="Arial Rounded MT Bold" pitchFamily="34" charset="0"/>
                        </a:rPr>
                        <a:t>(</a:t>
                      </a:r>
                      <a14:m>
                        <m:oMath xmlns:m="http://schemas.openxmlformats.org/officeDocument/2006/math">
                          <m:r>
                            <a:rPr lang="es-ES" sz="1400" b="0" i="1">
                              <a:solidFill>
                                <a:srgbClr val="00B050"/>
                              </a:solidFill>
                              <a:latin typeface="Cambria Math" panose="02040503050406030204" pitchFamily="18" charset="0"/>
                            </a:rPr>
                            <m:t>𝑄</m:t>
                          </m:r>
                        </m:oMath>
                      </a14:m>
                      <a:r>
                        <a:rPr lang="en-GB" sz="1400" b="0" dirty="0">
                          <a:solidFill>
                            <a:srgbClr val="00B050"/>
                          </a:solidFill>
                          <a:latin typeface="Arial Rounded MT Bold" pitchFamily="34" charset="0"/>
                        </a:rPr>
                        <a:t> quality factor)</a:t>
                      </a:r>
                    </a:p>
                  </p:txBody>
                </p:sp>
              </mc:Choice>
              <mc:Fallback xmlns="">
                <p:sp>
                  <p:nvSpPr>
                    <p:cNvPr id="29" name="Rectangle 28">
                      <a:extLst>
                        <a:ext uri="{FF2B5EF4-FFF2-40B4-BE49-F238E27FC236}">
                          <a16:creationId xmlns:a16="http://schemas.microsoft.com/office/drawing/2014/main" id="{4B5C094E-DFD2-EB41-88DC-9FEA63C1047C}"/>
                        </a:ext>
                      </a:extLst>
                    </p:cNvPr>
                    <p:cNvSpPr>
                      <a:spLocks noRot="1" noChangeAspect="1" noMove="1" noResize="1" noEditPoints="1" noAdjustHandles="1" noChangeArrowheads="1" noChangeShapeType="1" noTextEdit="1"/>
                    </p:cNvSpPr>
                    <p:nvPr/>
                  </p:nvSpPr>
                  <p:spPr>
                    <a:xfrm>
                      <a:off x="9217934" y="1376933"/>
                      <a:ext cx="2735711" cy="954107"/>
                    </a:xfrm>
                    <a:prstGeom prst="rect">
                      <a:avLst/>
                    </a:prstGeom>
                    <a:blipFill>
                      <a:blip r:embed="rId12"/>
                      <a:stretch>
                        <a:fillRect t="-1282" r="-1114" b="-5769"/>
                      </a:stretch>
                    </a:blipFill>
                  </p:spPr>
                  <p:txBody>
                    <a:bodyPr/>
                    <a:lstStyle/>
                    <a:p>
                      <a:r>
                        <a:rPr lang="en-US">
                          <a:noFill/>
                        </a:rPr>
                        <a:t> </a:t>
                      </a:r>
                    </a:p>
                  </p:txBody>
                </p:sp>
              </mc:Fallback>
            </mc:AlternateContent>
            <p:pic>
              <p:nvPicPr>
                <p:cNvPr id="33" name="Graphic 32" descr="Line arrow Clockwise curve">
                  <a:extLst>
                    <a:ext uri="{FF2B5EF4-FFF2-40B4-BE49-F238E27FC236}">
                      <a16:creationId xmlns:a16="http://schemas.microsoft.com/office/drawing/2014/main" id="{A40F6C8B-6379-0946-AC04-577FF624EBED}"/>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rot="13019378">
                  <a:off x="10773295" y="3294794"/>
                  <a:ext cx="551084" cy="541832"/>
                </a:xfrm>
                <a:prstGeom prst="rect">
                  <a:avLst/>
                </a:prstGeom>
              </p:spPr>
            </p:pic>
            <p:sp>
              <p:nvSpPr>
                <p:cNvPr id="34" name="AutoShape 4">
                  <a:extLst>
                    <a:ext uri="{FF2B5EF4-FFF2-40B4-BE49-F238E27FC236}">
                      <a16:creationId xmlns:a16="http://schemas.microsoft.com/office/drawing/2014/main" id="{782467B9-96DE-8948-B9A0-F7744A0058BB}"/>
                    </a:ext>
                  </a:extLst>
                </p:cNvPr>
                <p:cNvSpPr>
                  <a:spLocks/>
                </p:cNvSpPr>
                <p:nvPr/>
              </p:nvSpPr>
              <p:spPr bwMode="auto">
                <a:xfrm>
                  <a:off x="8996988" y="4030280"/>
                  <a:ext cx="3056043" cy="1198920"/>
                </a:xfrm>
                <a:prstGeom prst="borderCallout2">
                  <a:avLst>
                    <a:gd name="adj1" fmla="val 46184"/>
                    <a:gd name="adj2" fmla="val -1783"/>
                    <a:gd name="adj3" fmla="val 72467"/>
                    <a:gd name="adj4" fmla="val -17888"/>
                    <a:gd name="adj5" fmla="val 67870"/>
                    <a:gd name="adj6" fmla="val -60569"/>
                  </a:avLst>
                </a:prstGeom>
                <a:ln>
                  <a:headEnd/>
                  <a:tailEnd type="triangle" w="med" len="med"/>
                </a:ln>
              </p:spPr>
              <p:style>
                <a:lnRef idx="1">
                  <a:schemeClr val="accent1"/>
                </a:lnRef>
                <a:fillRef idx="2">
                  <a:schemeClr val="accent1"/>
                </a:fillRef>
                <a:effectRef idx="1">
                  <a:schemeClr val="accent1"/>
                </a:effectRef>
                <a:fontRef idx="minor">
                  <a:schemeClr val="dk1"/>
                </a:fontRef>
              </p:style>
              <p:txBody>
                <a:bodyPr anchor="t"/>
                <a:lstStyle/>
                <a:p>
                  <a:pPr algn="ctr"/>
                  <a:r>
                    <a:rPr lang="es-ES" sz="1400" b="0" dirty="0" err="1">
                      <a:solidFill>
                        <a:schemeClr val="tx1"/>
                      </a:solidFill>
                      <a:latin typeface="Arial Rounded MT Bold" pitchFamily="34" charset="0"/>
                    </a:rPr>
                    <a:t>Geometric</a:t>
                  </a:r>
                  <a:r>
                    <a:rPr lang="es-ES" sz="1400" b="0" dirty="0">
                      <a:solidFill>
                        <a:schemeClr val="tx1"/>
                      </a:solidFill>
                      <a:latin typeface="Arial Rounded MT Bold" pitchFamily="34" charset="0"/>
                    </a:rPr>
                    <a:t> factor: </a:t>
                  </a:r>
                  <a:r>
                    <a:rPr lang="es-ES" sz="1400" b="0" dirty="0" err="1">
                      <a:solidFill>
                        <a:schemeClr val="tx1"/>
                      </a:solidFill>
                      <a:latin typeface="Arial Rounded MT Bold" pitchFamily="34" charset="0"/>
                    </a:rPr>
                    <a:t>overlap</a:t>
                  </a:r>
                  <a:r>
                    <a:rPr lang="es-ES" sz="1400" b="0" dirty="0">
                      <a:solidFill>
                        <a:schemeClr val="tx1"/>
                      </a:solidFill>
                      <a:latin typeface="Arial Rounded MT Bold" pitchFamily="34" charset="0"/>
                    </a:rPr>
                    <a:t> of </a:t>
                  </a:r>
                  <a:r>
                    <a:rPr lang="es-ES" sz="1400" b="0" dirty="0" err="1">
                      <a:solidFill>
                        <a:schemeClr val="tx1"/>
                      </a:solidFill>
                      <a:latin typeface="Arial Rounded MT Bold" pitchFamily="34" charset="0"/>
                    </a:rPr>
                    <a:t>cavity</a:t>
                  </a:r>
                  <a:r>
                    <a:rPr lang="es-ES" sz="1400" b="0" dirty="0">
                      <a:solidFill>
                        <a:schemeClr val="tx1"/>
                      </a:solidFill>
                      <a:latin typeface="Arial Rounded MT Bold" pitchFamily="34" charset="0"/>
                    </a:rPr>
                    <a:t> </a:t>
                  </a:r>
                  <a:r>
                    <a:rPr lang="es-ES" sz="1400" b="0" dirty="0" err="1">
                      <a:solidFill>
                        <a:schemeClr val="tx1"/>
                      </a:solidFill>
                      <a:latin typeface="Arial Rounded MT Bold" pitchFamily="34" charset="0"/>
                    </a:rPr>
                    <a:t>mode</a:t>
                  </a:r>
                  <a:r>
                    <a:rPr lang="es-ES" sz="1400" b="0" dirty="0">
                      <a:solidFill>
                        <a:schemeClr val="tx1"/>
                      </a:solidFill>
                      <a:latin typeface="Arial Rounded MT Bold" pitchFamily="34" charset="0"/>
                    </a:rPr>
                    <a:t> and </a:t>
                  </a:r>
                  <a:r>
                    <a:rPr lang="es-ES" sz="1400" b="0" dirty="0" err="1">
                      <a:solidFill>
                        <a:schemeClr val="tx1"/>
                      </a:solidFill>
                      <a:latin typeface="Arial Rounded MT Bold" pitchFamily="34" charset="0"/>
                    </a:rPr>
                    <a:t>external</a:t>
                  </a:r>
                  <a:r>
                    <a:rPr lang="es-ES" sz="1400" b="0" dirty="0">
                      <a:solidFill>
                        <a:schemeClr val="tx1"/>
                      </a:solidFill>
                      <a:latin typeface="Arial Rounded MT Bold" pitchFamily="34" charset="0"/>
                    </a:rPr>
                    <a:t> B-</a:t>
                  </a:r>
                  <a:r>
                    <a:rPr lang="es-ES" sz="1400" b="0" dirty="0" err="1">
                      <a:solidFill>
                        <a:schemeClr val="tx1"/>
                      </a:solidFill>
                      <a:latin typeface="Arial Rounded MT Bold" pitchFamily="34" charset="0"/>
                    </a:rPr>
                    <a:t>field</a:t>
                  </a:r>
                  <a:endParaRPr lang="en-GB" sz="1400" b="0" dirty="0">
                    <a:solidFill>
                      <a:schemeClr val="tx1"/>
                    </a:solidFill>
                    <a:latin typeface="Arial Rounded MT Bold" pitchFamily="34" charset="0"/>
                  </a:endParaRPr>
                </a:p>
              </p:txBody>
            </p:sp>
          </p:grpSp>
        </p:grpSp>
        <p:pic>
          <p:nvPicPr>
            <p:cNvPr id="12290" name="Picture 2">
              <a:extLst>
                <a:ext uri="{FF2B5EF4-FFF2-40B4-BE49-F238E27FC236}">
                  <a16:creationId xmlns:a16="http://schemas.microsoft.com/office/drawing/2014/main" id="{6F791CC9-43F8-4649-BB06-EB999C81524A}"/>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503692" y="4509120"/>
              <a:ext cx="2064916" cy="5990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187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a:stretch>
            <a:fillRect/>
          </a:stretch>
        </p:blipFill>
        <p:spPr>
          <a:xfrm>
            <a:off x="5159896" y="1196752"/>
            <a:ext cx="6803907" cy="3460455"/>
          </a:xfrm>
          <a:prstGeom prst="rect">
            <a:avLst/>
          </a:prstGeom>
        </p:spPr>
      </p:pic>
      <mc:AlternateContent xmlns:mc="http://schemas.openxmlformats.org/markup-compatibility/2006" xmlns:a14="http://schemas.microsoft.com/office/drawing/2010/main">
        <mc:Choice Requires="a14">
          <p:sp>
            <p:nvSpPr>
              <p:cNvPr id="12" name="Rectangle 3">
                <a:extLst>
                  <a:ext uri="{FF2B5EF4-FFF2-40B4-BE49-F238E27FC236}">
                    <a16:creationId xmlns:a16="http://schemas.microsoft.com/office/drawing/2014/main" id="{C046DA08-054D-764B-B4F3-3E43522F53C1}"/>
                  </a:ext>
                </a:extLst>
              </p:cNvPr>
              <p:cNvSpPr txBox="1">
                <a:spLocks noChangeArrowheads="1"/>
              </p:cNvSpPr>
              <p:nvPr/>
            </p:nvSpPr>
            <p:spPr bwMode="auto">
              <a:xfrm>
                <a:off x="335360" y="1484785"/>
                <a:ext cx="4968551" cy="3484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defRPr/>
                </a:pPr>
                <a:r>
                  <a:rPr lang="en-US" sz="2000" dirty="0"/>
                  <a:t>Cavity geometry constrained by:</a:t>
                </a:r>
              </a:p>
              <a:p>
                <a:pPr lvl="1" eaLnBrk="1" hangingPunct="1">
                  <a:lnSpc>
                    <a:spcPct val="90000"/>
                  </a:lnSpc>
                  <a:defRPr/>
                </a:pPr>
                <a:r>
                  <a:rPr lang="en-US" sz="1600" dirty="0"/>
                  <a:t>Maximizing geometric factor. E-field of the cavity mode (as much as possible) parallel to external B-field</a:t>
                </a:r>
              </a:p>
              <a:p>
                <a:pPr lvl="1" eaLnBrk="1" hangingPunct="1">
                  <a:lnSpc>
                    <a:spcPct val="90000"/>
                  </a:lnSpc>
                  <a:defRPr/>
                </a:pPr>
                <a:endParaRPr lang="en-US" sz="1600" dirty="0"/>
              </a:p>
              <a:p>
                <a:pPr lvl="1" eaLnBrk="1" hangingPunct="1">
                  <a:lnSpc>
                    <a:spcPct val="90000"/>
                  </a:lnSpc>
                  <a:defRPr/>
                </a:pPr>
                <a:endParaRPr lang="en-US" sz="1600" dirty="0"/>
              </a:p>
              <a:p>
                <a:pPr lvl="1" eaLnBrk="1" hangingPunct="1">
                  <a:lnSpc>
                    <a:spcPct val="90000"/>
                  </a:lnSpc>
                  <a:defRPr/>
                </a:pPr>
                <a:endParaRPr lang="en-US" sz="1600" dirty="0"/>
              </a:p>
              <a:p>
                <a:pPr lvl="1" eaLnBrk="1" hangingPunct="1">
                  <a:lnSpc>
                    <a:spcPct val="90000"/>
                  </a:lnSpc>
                  <a:defRPr/>
                </a:pPr>
                <a:r>
                  <a:rPr lang="en-US" sz="1600" dirty="0"/>
                  <a:t>Data taking proceeds by scanning small </a:t>
                </a:r>
                <a14:m>
                  <m:oMath xmlns:m="http://schemas.openxmlformats.org/officeDocument/2006/math">
                    <m:r>
                      <m:rPr>
                        <m:sty m:val="p"/>
                      </m:rPr>
                      <a:rPr lang="el-GR" sz="1600" i="1" dirty="0" smtClean="0">
                        <a:latin typeface="Cambria Math" panose="02040503050406030204" pitchFamily="18" charset="0"/>
                        <a:ea typeface="Cambria Math" panose="02040503050406030204" pitchFamily="18" charset="0"/>
                      </a:rPr>
                      <m:t>δ</m:t>
                    </m:r>
                    <m:r>
                      <a:rPr lang="es-ES" sz="1600" b="0" i="1" dirty="0" smtClean="0">
                        <a:latin typeface="Cambria Math" panose="02040503050406030204" pitchFamily="18" charset="0"/>
                        <a:ea typeface="Cambria Math" panose="02040503050406030204" pitchFamily="18" charset="0"/>
                      </a:rPr>
                      <m:t>𝑓</m:t>
                    </m:r>
                    <m:r>
                      <a:rPr lang="en-US" sz="1600" i="1" dirty="0" smtClean="0">
                        <a:latin typeface="Cambria Math" panose="02040503050406030204" pitchFamily="18" charset="0"/>
                      </a:rPr>
                      <m:t>~</m:t>
                    </m:r>
                    <m:r>
                      <a:rPr lang="es-ES" sz="1600" b="0" i="1" dirty="0" smtClean="0">
                        <a:latin typeface="Cambria Math" panose="02040503050406030204" pitchFamily="18" charset="0"/>
                      </a:rPr>
                      <m:t>𝑓</m:t>
                    </m:r>
                    <m:r>
                      <a:rPr lang="es-ES" sz="1600" b="0" i="1" dirty="0" smtClean="0">
                        <a:latin typeface="Cambria Math" panose="02040503050406030204" pitchFamily="18" charset="0"/>
                      </a:rPr>
                      <m:t>/</m:t>
                    </m:r>
                    <m:r>
                      <a:rPr lang="es-ES" sz="1600" i="1">
                        <a:latin typeface="Cambria Math" panose="02040503050406030204" pitchFamily="18" charset="0"/>
                      </a:rPr>
                      <m:t>𝑄</m:t>
                    </m:r>
                  </m:oMath>
                </a14:m>
                <a:r>
                  <a:rPr lang="en-US" sz="1600" dirty="0"/>
                  <a:t> mass steps and taking limited data a each step </a:t>
                </a:r>
                <a:r>
                  <a:rPr lang="en-US" sz="1600" dirty="0">
                    <a:sym typeface="Wingdings" pitchFamily="2" charset="2"/>
                  </a:rPr>
                  <a:t> need to mechanically modify the cavity geometry to change resonant frequency</a:t>
                </a:r>
                <a:endParaRPr lang="en-US" sz="1600" dirty="0"/>
              </a:p>
              <a:p>
                <a:pPr eaLnBrk="1" hangingPunct="1">
                  <a:lnSpc>
                    <a:spcPct val="90000"/>
                  </a:lnSpc>
                  <a:defRPr/>
                </a:pPr>
                <a:endParaRPr lang="en-US" sz="2000" dirty="0"/>
              </a:p>
              <a:p>
                <a:pPr eaLnBrk="1" hangingPunct="1">
                  <a:lnSpc>
                    <a:spcPct val="90000"/>
                  </a:lnSpc>
                  <a:defRPr/>
                </a:pPr>
                <a:endParaRPr lang="en-US" sz="2000" dirty="0"/>
              </a:p>
              <a:p>
                <a:pPr eaLnBrk="1" hangingPunct="1">
                  <a:lnSpc>
                    <a:spcPct val="90000"/>
                  </a:lnSpc>
                  <a:defRPr/>
                </a:pPr>
                <a:endParaRPr lang="en-US" sz="2400" dirty="0">
                  <a:effectLst>
                    <a:outerShdw blurRad="38100" dist="38100" dir="2700000" algn="tl">
                      <a:srgbClr val="0000AC"/>
                    </a:outerShdw>
                  </a:effectLst>
                </a:endParaRPr>
              </a:p>
            </p:txBody>
          </p:sp>
        </mc:Choice>
        <mc:Fallback xmlns="">
          <p:sp>
            <p:nvSpPr>
              <p:cNvPr id="12" name="Rectangle 3">
                <a:extLst>
                  <a:ext uri="{FF2B5EF4-FFF2-40B4-BE49-F238E27FC236}">
                    <a16:creationId xmlns:a16="http://schemas.microsoft.com/office/drawing/2014/main" id="{C046DA08-054D-764B-B4F3-3E43522F53C1}"/>
                  </a:ext>
                </a:extLst>
              </p:cNvPr>
              <p:cNvSpPr txBox="1">
                <a:spLocks noRot="1" noChangeAspect="1" noMove="1" noResize="1" noEditPoints="1" noAdjustHandles="1" noChangeArrowheads="1" noChangeShapeType="1" noTextEdit="1"/>
              </p:cNvSpPr>
              <p:nvPr/>
            </p:nvSpPr>
            <p:spPr bwMode="auto">
              <a:xfrm>
                <a:off x="335360" y="1484785"/>
                <a:ext cx="4968551" cy="3484563"/>
              </a:xfrm>
              <a:prstGeom prst="rect">
                <a:avLst/>
              </a:prstGeom>
              <a:blipFill>
                <a:blip r:embed="rId3"/>
                <a:stretch>
                  <a:fillRect l="-1020" t="-2182" r="-765"/>
                </a:stretch>
              </a:blipFill>
              <a:ln w="9525">
                <a:noFill/>
                <a:miter lim="800000"/>
                <a:headEnd/>
                <a:tailEnd/>
              </a:ln>
            </p:spPr>
            <p:txBody>
              <a:bodyPr/>
              <a:lstStyle/>
              <a:p>
                <a:r>
                  <a:rPr lang="en-ES">
                    <a:noFill/>
                  </a:rPr>
                  <a:t> </a:t>
                </a:r>
              </a:p>
            </p:txBody>
          </p:sp>
        </mc:Fallback>
      </mc:AlternateContent>
      <p:sp>
        <p:nvSpPr>
          <p:cNvPr id="5" name="Marcador de contenido 4"/>
          <p:cNvSpPr>
            <a:spLocks noGrp="1"/>
          </p:cNvSpPr>
          <p:nvPr>
            <p:ph idx="1"/>
          </p:nvPr>
        </p:nvSpPr>
        <p:spPr>
          <a:xfrm>
            <a:off x="609600" y="4941168"/>
            <a:ext cx="10972800" cy="1184996"/>
          </a:xfrm>
        </p:spPr>
        <p:txBody>
          <a:bodyPr/>
          <a:lstStyle/>
          <a:p>
            <a:r>
              <a:rPr lang="en-US" sz="2400" noProof="0" dirty="0">
                <a:latin typeface="Arial Rounded MT Bold" panose="020F0704030504030204" pitchFamily="34" charset="0"/>
              </a:rPr>
              <a:t>Figure of merit:</a:t>
            </a:r>
          </a:p>
          <a:p>
            <a:endParaRPr lang="en-US" sz="1800" noProof="0" dirty="0">
              <a:latin typeface="Arial Rounded MT Bold" panose="020F0704030504030204" pitchFamily="34" charset="0"/>
            </a:endParaRPr>
          </a:p>
          <a:p>
            <a:pPr marL="0" indent="0">
              <a:buNone/>
            </a:pPr>
            <a:r>
              <a:rPr lang="en-US" sz="1800" noProof="0" dirty="0">
                <a:latin typeface="Arial Rounded MT Bold" panose="020F0704030504030204" pitchFamily="34" charset="0"/>
              </a:rPr>
              <a:t>		 	(proportional to “time needed to scan a given mass range”)</a:t>
            </a:r>
            <a:endParaRPr lang="en-US" sz="2400" noProof="0" dirty="0"/>
          </a:p>
        </p:txBody>
      </p:sp>
      <p:sp>
        <p:nvSpPr>
          <p:cNvPr id="8" name="3 Marcador de fecha"/>
          <p:cNvSpPr>
            <a:spLocks noGrp="1"/>
          </p:cNvSpPr>
          <p:nvPr>
            <p:ph type="dt" sz="quarter" idx="10"/>
          </p:nvPr>
        </p:nvSpPr>
        <p:spPr/>
        <p:txBody>
          <a:bodyPr/>
          <a:lstStyle/>
          <a:p>
            <a:pPr>
              <a:defRPr/>
            </a:pPr>
            <a:r>
              <a:rPr lang="en-US" b="0" dirty="0">
                <a:latin typeface="Arial Rounded MT Bold" pitchFamily="34" charset="0"/>
              </a:rPr>
              <a:t>ISSAP2024, </a:t>
            </a:r>
            <a:r>
              <a:rPr lang="en-US" b="0" dirty="0" err="1">
                <a:latin typeface="Arial Rounded MT Bold" pitchFamily="34" charset="0"/>
              </a:rPr>
              <a:t>Padova</a:t>
            </a:r>
            <a:endParaRPr lang="es-ES" b="0" dirty="0">
              <a:latin typeface="Arial Rounded MT Bold" pitchFamily="34" charset="0"/>
            </a:endParaRPr>
          </a:p>
        </p:txBody>
      </p:sp>
      <p:sp>
        <p:nvSpPr>
          <p:cNvPr id="9" name="4 Marcador de pie de página"/>
          <p:cNvSpPr>
            <a:spLocks noGrp="1"/>
          </p:cNvSpPr>
          <p:nvPr>
            <p:ph type="ftr" sz="quarter" idx="11"/>
          </p:nvPr>
        </p:nvSpPr>
        <p:spPr/>
        <p:txBody>
          <a:bodyPr/>
          <a:lstStyle/>
          <a:p>
            <a:pPr>
              <a:defRPr/>
            </a:pPr>
            <a:r>
              <a:rPr lang="es-ES" b="0" dirty="0">
                <a:latin typeface="Arial Rounded MT Bold" pitchFamily="34" charset="0"/>
              </a:rPr>
              <a:t>Igor G. Irastorza / CAPA - Zaragoza</a:t>
            </a:r>
          </a:p>
        </p:txBody>
      </p:sp>
      <p:sp>
        <p:nvSpPr>
          <p:cNvPr id="10" name="5 Marcador de número de diapositiva"/>
          <p:cNvSpPr>
            <a:spLocks noGrp="1"/>
          </p:cNvSpPr>
          <p:nvPr>
            <p:ph type="sldNum" sz="quarter" idx="12"/>
          </p:nvPr>
        </p:nvSpPr>
        <p:spPr/>
        <p:txBody>
          <a:bodyPr/>
          <a:lstStyle/>
          <a:p>
            <a:pPr>
              <a:defRPr/>
            </a:pPr>
            <a:fld id="{0436DA6E-FFCD-46D4-A094-568E261C0EF5}" type="slidenum">
              <a:rPr lang="es-ES" b="0" smtClean="0">
                <a:latin typeface="Arial Rounded MT Bold" pitchFamily="34" charset="0"/>
              </a:rPr>
              <a:pPr>
                <a:defRPr/>
              </a:pPr>
              <a:t>91</a:t>
            </a:fld>
            <a:endParaRPr lang="es-ES" b="0">
              <a:latin typeface="Arial Rounded MT Bold" pitchFamily="34" charset="0"/>
            </a:endParaRPr>
          </a:p>
        </p:txBody>
      </p:sp>
      <p:sp>
        <p:nvSpPr>
          <p:cNvPr id="114690" name="Rectangle 2"/>
          <p:cNvSpPr>
            <a:spLocks noGrp="1" noChangeArrowheads="1"/>
          </p:cNvSpPr>
          <p:nvPr>
            <p:ph type="title"/>
          </p:nvPr>
        </p:nvSpPr>
        <p:spPr/>
        <p:txBody>
          <a:bodyPr/>
          <a:lstStyle/>
          <a:p>
            <a:pPr eaLnBrk="1" hangingPunct="1">
              <a:defRPr/>
            </a:pPr>
            <a:r>
              <a:rPr lang="en-US" noProof="0" dirty="0">
                <a:effectLst>
                  <a:outerShdw blurRad="38100" dist="38100" dir="2700000" algn="tl">
                    <a:srgbClr val="FFFFFF"/>
                  </a:outerShdw>
                </a:effectLst>
                <a:latin typeface="Arial Rounded MT Bold" pitchFamily="34" charset="0"/>
              </a:rPr>
              <a:t>Axion </a:t>
            </a:r>
            <a:r>
              <a:rPr lang="en-US" noProof="0" dirty="0" err="1">
                <a:effectLst>
                  <a:outerShdw blurRad="38100" dist="38100" dir="2700000" algn="tl">
                    <a:srgbClr val="FFFFFF"/>
                  </a:outerShdw>
                </a:effectLst>
                <a:latin typeface="Arial Rounded MT Bold" pitchFamily="34" charset="0"/>
              </a:rPr>
              <a:t>haloscopes</a:t>
            </a:r>
            <a:endParaRPr lang="en-US" sz="4000" noProof="0" dirty="0">
              <a:effectLst>
                <a:outerShdw blurRad="38100" dist="38100" dir="2700000" algn="tl">
                  <a:srgbClr val="FFFFFF"/>
                </a:outerShdw>
              </a:effectLst>
              <a:latin typeface="Arial Rounded MT Bold" pitchFamily="34" charset="0"/>
            </a:endParaRPr>
          </a:p>
        </p:txBody>
      </p:sp>
      <p:pic>
        <p:nvPicPr>
          <p:cNvPr id="13314" name="Picture 2">
            <a:extLst>
              <a:ext uri="{FF2B5EF4-FFF2-40B4-BE49-F238E27FC236}">
                <a16:creationId xmlns:a16="http://schemas.microsoft.com/office/drawing/2014/main" id="{B2CD081F-51C0-0C49-A8B3-8857EC070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081" y="2659151"/>
            <a:ext cx="2340519" cy="6789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FDC0D67-84AB-304A-96AD-FB90B7D5B554}"/>
              </a:ext>
            </a:extLst>
          </p:cNvPr>
          <p:cNvPicPr>
            <a:picLocks noChangeAspect="1"/>
          </p:cNvPicPr>
          <p:nvPr/>
        </p:nvPicPr>
        <p:blipFill>
          <a:blip r:embed="rId5"/>
          <a:stretch>
            <a:fillRect/>
          </a:stretch>
        </p:blipFill>
        <p:spPr>
          <a:xfrm>
            <a:off x="3867472" y="4829215"/>
            <a:ext cx="6477000" cy="812800"/>
          </a:xfrm>
          <a:prstGeom prst="rect">
            <a:avLst/>
          </a:prstGeom>
        </p:spPr>
      </p:pic>
      <p:sp>
        <p:nvSpPr>
          <p:cNvPr id="17" name="Rectangle 16">
            <a:extLst>
              <a:ext uri="{FF2B5EF4-FFF2-40B4-BE49-F238E27FC236}">
                <a16:creationId xmlns:a16="http://schemas.microsoft.com/office/drawing/2014/main" id="{0C3B3675-98B9-E749-8921-CF37BF7AFA1C}"/>
              </a:ext>
            </a:extLst>
          </p:cNvPr>
          <p:cNvSpPr/>
          <p:nvPr/>
        </p:nvSpPr>
        <p:spPr>
          <a:xfrm>
            <a:off x="3810824" y="4751496"/>
            <a:ext cx="6101600" cy="896078"/>
          </a:xfrm>
          <a:custGeom>
            <a:avLst/>
            <a:gdLst>
              <a:gd name="connsiteX0" fmla="*/ 0 w 6101600"/>
              <a:gd name="connsiteY0" fmla="*/ 0 h 896078"/>
              <a:gd name="connsiteX1" fmla="*/ 615707 w 6101600"/>
              <a:gd name="connsiteY1" fmla="*/ 0 h 896078"/>
              <a:gd name="connsiteX2" fmla="*/ 1109382 w 6101600"/>
              <a:gd name="connsiteY2" fmla="*/ 0 h 896078"/>
              <a:gd name="connsiteX3" fmla="*/ 1725089 w 6101600"/>
              <a:gd name="connsiteY3" fmla="*/ 0 h 896078"/>
              <a:gd name="connsiteX4" fmla="*/ 2096732 w 6101600"/>
              <a:gd name="connsiteY4" fmla="*/ 0 h 896078"/>
              <a:gd name="connsiteX5" fmla="*/ 2529391 w 6101600"/>
              <a:gd name="connsiteY5" fmla="*/ 0 h 896078"/>
              <a:gd name="connsiteX6" fmla="*/ 3084081 w 6101600"/>
              <a:gd name="connsiteY6" fmla="*/ 0 h 896078"/>
              <a:gd name="connsiteX7" fmla="*/ 3577756 w 6101600"/>
              <a:gd name="connsiteY7" fmla="*/ 0 h 896078"/>
              <a:gd name="connsiteX8" fmla="*/ 3949399 w 6101600"/>
              <a:gd name="connsiteY8" fmla="*/ 0 h 896078"/>
              <a:gd name="connsiteX9" fmla="*/ 4504090 w 6101600"/>
              <a:gd name="connsiteY9" fmla="*/ 0 h 896078"/>
              <a:gd name="connsiteX10" fmla="*/ 4997765 w 6101600"/>
              <a:gd name="connsiteY10" fmla="*/ 0 h 896078"/>
              <a:gd name="connsiteX11" fmla="*/ 6101600 w 6101600"/>
              <a:gd name="connsiteY11" fmla="*/ 0 h 896078"/>
              <a:gd name="connsiteX12" fmla="*/ 6101600 w 6101600"/>
              <a:gd name="connsiteY12" fmla="*/ 430117 h 896078"/>
              <a:gd name="connsiteX13" fmla="*/ 6101600 w 6101600"/>
              <a:gd name="connsiteY13" fmla="*/ 896078 h 896078"/>
              <a:gd name="connsiteX14" fmla="*/ 5485893 w 6101600"/>
              <a:gd name="connsiteY14" fmla="*/ 896078 h 896078"/>
              <a:gd name="connsiteX15" fmla="*/ 4992218 w 6101600"/>
              <a:gd name="connsiteY15" fmla="*/ 896078 h 896078"/>
              <a:gd name="connsiteX16" fmla="*/ 4376511 w 6101600"/>
              <a:gd name="connsiteY16" fmla="*/ 896078 h 896078"/>
              <a:gd name="connsiteX17" fmla="*/ 3821820 w 6101600"/>
              <a:gd name="connsiteY17" fmla="*/ 896078 h 896078"/>
              <a:gd name="connsiteX18" fmla="*/ 3450177 w 6101600"/>
              <a:gd name="connsiteY18" fmla="*/ 896078 h 896078"/>
              <a:gd name="connsiteX19" fmla="*/ 2773455 w 6101600"/>
              <a:gd name="connsiteY19" fmla="*/ 896078 h 896078"/>
              <a:gd name="connsiteX20" fmla="*/ 2401812 w 6101600"/>
              <a:gd name="connsiteY20" fmla="*/ 896078 h 896078"/>
              <a:gd name="connsiteX21" fmla="*/ 1969153 w 6101600"/>
              <a:gd name="connsiteY21" fmla="*/ 896078 h 896078"/>
              <a:gd name="connsiteX22" fmla="*/ 1292430 w 6101600"/>
              <a:gd name="connsiteY22" fmla="*/ 896078 h 896078"/>
              <a:gd name="connsiteX23" fmla="*/ 615707 w 6101600"/>
              <a:gd name="connsiteY23" fmla="*/ 896078 h 896078"/>
              <a:gd name="connsiteX24" fmla="*/ 0 w 6101600"/>
              <a:gd name="connsiteY24" fmla="*/ 896078 h 896078"/>
              <a:gd name="connsiteX25" fmla="*/ 0 w 6101600"/>
              <a:gd name="connsiteY25" fmla="*/ 439078 h 896078"/>
              <a:gd name="connsiteX26" fmla="*/ 0 w 6101600"/>
              <a:gd name="connsiteY26" fmla="*/ 0 h 8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1600" h="896078" extrusionOk="0">
                <a:moveTo>
                  <a:pt x="0" y="0"/>
                </a:moveTo>
                <a:cubicBezTo>
                  <a:pt x="249350" y="-22284"/>
                  <a:pt x="354314" y="68147"/>
                  <a:pt x="615707" y="0"/>
                </a:cubicBezTo>
                <a:cubicBezTo>
                  <a:pt x="877100" y="-68147"/>
                  <a:pt x="1007772" y="5355"/>
                  <a:pt x="1109382" y="0"/>
                </a:cubicBezTo>
                <a:cubicBezTo>
                  <a:pt x="1210993" y="-5355"/>
                  <a:pt x="1512892" y="64"/>
                  <a:pt x="1725089" y="0"/>
                </a:cubicBezTo>
                <a:cubicBezTo>
                  <a:pt x="1937286" y="-64"/>
                  <a:pt x="1921496" y="40810"/>
                  <a:pt x="2096732" y="0"/>
                </a:cubicBezTo>
                <a:cubicBezTo>
                  <a:pt x="2271968" y="-40810"/>
                  <a:pt x="2395821" y="11401"/>
                  <a:pt x="2529391" y="0"/>
                </a:cubicBezTo>
                <a:cubicBezTo>
                  <a:pt x="2662961" y="-11401"/>
                  <a:pt x="2821337" y="54871"/>
                  <a:pt x="3084081" y="0"/>
                </a:cubicBezTo>
                <a:cubicBezTo>
                  <a:pt x="3346825" y="-54871"/>
                  <a:pt x="3414460" y="20173"/>
                  <a:pt x="3577756" y="0"/>
                </a:cubicBezTo>
                <a:cubicBezTo>
                  <a:pt x="3741053" y="-20173"/>
                  <a:pt x="3845569" y="22904"/>
                  <a:pt x="3949399" y="0"/>
                </a:cubicBezTo>
                <a:cubicBezTo>
                  <a:pt x="4053229" y="-22904"/>
                  <a:pt x="4302273" y="23280"/>
                  <a:pt x="4504090" y="0"/>
                </a:cubicBezTo>
                <a:cubicBezTo>
                  <a:pt x="4705907" y="-23280"/>
                  <a:pt x="4822224" y="15178"/>
                  <a:pt x="4997765" y="0"/>
                </a:cubicBezTo>
                <a:cubicBezTo>
                  <a:pt x="5173306" y="-15178"/>
                  <a:pt x="5773520" y="88142"/>
                  <a:pt x="6101600" y="0"/>
                </a:cubicBezTo>
                <a:cubicBezTo>
                  <a:pt x="6133624" y="207156"/>
                  <a:pt x="6073380" y="327077"/>
                  <a:pt x="6101600" y="430117"/>
                </a:cubicBezTo>
                <a:cubicBezTo>
                  <a:pt x="6129820" y="533157"/>
                  <a:pt x="6079016" y="663730"/>
                  <a:pt x="6101600" y="896078"/>
                </a:cubicBezTo>
                <a:cubicBezTo>
                  <a:pt x="5923146" y="950652"/>
                  <a:pt x="5701151" y="824941"/>
                  <a:pt x="5485893" y="896078"/>
                </a:cubicBezTo>
                <a:cubicBezTo>
                  <a:pt x="5270635" y="967215"/>
                  <a:pt x="5222687" y="851717"/>
                  <a:pt x="4992218" y="896078"/>
                </a:cubicBezTo>
                <a:cubicBezTo>
                  <a:pt x="4761750" y="940439"/>
                  <a:pt x="4680784" y="891254"/>
                  <a:pt x="4376511" y="896078"/>
                </a:cubicBezTo>
                <a:cubicBezTo>
                  <a:pt x="4072238" y="900902"/>
                  <a:pt x="3953620" y="842955"/>
                  <a:pt x="3821820" y="896078"/>
                </a:cubicBezTo>
                <a:cubicBezTo>
                  <a:pt x="3690020" y="949201"/>
                  <a:pt x="3566539" y="895672"/>
                  <a:pt x="3450177" y="896078"/>
                </a:cubicBezTo>
                <a:cubicBezTo>
                  <a:pt x="3333815" y="896484"/>
                  <a:pt x="2948766" y="870065"/>
                  <a:pt x="2773455" y="896078"/>
                </a:cubicBezTo>
                <a:cubicBezTo>
                  <a:pt x="2598144" y="922091"/>
                  <a:pt x="2497299" y="856965"/>
                  <a:pt x="2401812" y="896078"/>
                </a:cubicBezTo>
                <a:cubicBezTo>
                  <a:pt x="2306325" y="935191"/>
                  <a:pt x="2125162" y="868263"/>
                  <a:pt x="1969153" y="896078"/>
                </a:cubicBezTo>
                <a:cubicBezTo>
                  <a:pt x="1813144" y="923893"/>
                  <a:pt x="1541115" y="859711"/>
                  <a:pt x="1292430" y="896078"/>
                </a:cubicBezTo>
                <a:cubicBezTo>
                  <a:pt x="1043745" y="932445"/>
                  <a:pt x="791171" y="852558"/>
                  <a:pt x="615707" y="896078"/>
                </a:cubicBezTo>
                <a:cubicBezTo>
                  <a:pt x="440243" y="939598"/>
                  <a:pt x="263867" y="856370"/>
                  <a:pt x="0" y="896078"/>
                </a:cubicBezTo>
                <a:cubicBezTo>
                  <a:pt x="-25136" y="733379"/>
                  <a:pt x="53075" y="575286"/>
                  <a:pt x="0" y="439078"/>
                </a:cubicBezTo>
                <a:cubicBezTo>
                  <a:pt x="-53075" y="302870"/>
                  <a:pt x="50549" y="1168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0918623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51384" y="336105"/>
            <a:ext cx="11031016" cy="1143000"/>
          </a:xfrm>
        </p:spPr>
        <p:txBody>
          <a:bodyPr/>
          <a:lstStyle/>
          <a:p>
            <a:r>
              <a:rPr lang="en-US" noProof="0" dirty="0">
                <a:effectLst>
                  <a:outerShdw blurRad="38100" dist="38100" dir="2700000" algn="tl">
                    <a:srgbClr val="FFFFFF"/>
                  </a:outerShdw>
                </a:effectLst>
                <a:latin typeface="Arial Rounded MT Bold" pitchFamily="34" charset="0"/>
              </a:rPr>
              <a:t>ADMX</a:t>
            </a:r>
          </a:p>
        </p:txBody>
      </p:sp>
      <p:sp>
        <p:nvSpPr>
          <p:cNvPr id="3" name="2 Marcador de contenido"/>
          <p:cNvSpPr>
            <a:spLocks noGrp="1"/>
          </p:cNvSpPr>
          <p:nvPr>
            <p:ph idx="1"/>
          </p:nvPr>
        </p:nvSpPr>
        <p:spPr>
          <a:xfrm>
            <a:off x="588645" y="1479105"/>
            <a:ext cx="6021755" cy="4747667"/>
          </a:xfrm>
        </p:spPr>
        <p:txBody>
          <a:bodyPr/>
          <a:lstStyle/>
          <a:p>
            <a:r>
              <a:rPr lang="en-US" sz="2000" noProof="0" dirty="0">
                <a:latin typeface="Arial Rounded MT Bold" pitchFamily="34" charset="0"/>
              </a:rPr>
              <a:t>ADMX is the older axion </a:t>
            </a:r>
            <a:r>
              <a:rPr lang="en-US" sz="2000" noProof="0" dirty="0" err="1">
                <a:latin typeface="Arial Rounded MT Bold" pitchFamily="34" charset="0"/>
              </a:rPr>
              <a:t>haloscopes</a:t>
            </a:r>
            <a:r>
              <a:rPr lang="en-US" sz="2000" noProof="0" dirty="0">
                <a:latin typeface="Arial Rounded MT Bold" pitchFamily="34" charset="0"/>
              </a:rPr>
              <a:t> in operation. Sited at U. of Washington</a:t>
            </a:r>
            <a:endParaRPr lang="en-US" sz="2800" noProof="0" dirty="0">
              <a:latin typeface="Arial Rounded MT Bold" pitchFamily="34" charset="0"/>
            </a:endParaRPr>
          </a:p>
          <a:p>
            <a:r>
              <a:rPr lang="en-US" sz="2000" noProof="0" dirty="0">
                <a:latin typeface="Arial Rounded MT Bold" pitchFamily="34" charset="0"/>
              </a:rPr>
              <a:t>Pioneer collaboration. Many years of R&amp;D</a:t>
            </a:r>
          </a:p>
          <a:p>
            <a:endParaRPr lang="en-US" sz="2000" dirty="0"/>
          </a:p>
          <a:p>
            <a:r>
              <a:rPr lang="en-US" sz="2000" noProof="0" dirty="0">
                <a:latin typeface="Arial Rounded MT Bold" pitchFamily="34" charset="0"/>
              </a:rPr>
              <a:t>Low noise receivers based on SQUIDs + dilution refrigeration at 100 </a:t>
            </a:r>
            <a:r>
              <a:rPr lang="en-US" sz="2000" noProof="0" dirty="0" err="1">
                <a:latin typeface="Arial Rounded MT Bold" pitchFamily="34" charset="0"/>
              </a:rPr>
              <a:t>mK.</a:t>
            </a:r>
            <a:endParaRPr lang="en-US" sz="2000" noProof="0" dirty="0">
              <a:latin typeface="Arial Rounded MT Bold" pitchFamily="34" charset="0"/>
            </a:endParaRPr>
          </a:p>
          <a:p>
            <a:r>
              <a:rPr lang="en-US" sz="2000" noProof="0" dirty="0">
                <a:latin typeface="Arial Rounded MT Bold" pitchFamily="34" charset="0"/>
              </a:rPr>
              <a:t>Tuning achieved by set of movable rods</a:t>
            </a:r>
          </a:p>
          <a:p>
            <a:endParaRPr lang="en-US" sz="2000" noProof="0" dirty="0">
              <a:latin typeface="Arial Rounded MT Bold" pitchFamily="34" charset="0"/>
            </a:endParaRPr>
          </a:p>
          <a:p>
            <a:r>
              <a:rPr lang="en-US" sz="2000" noProof="0" dirty="0">
                <a:latin typeface="Arial Rounded MT Bold" pitchFamily="34" charset="0"/>
              </a:rPr>
              <a:t>Sensitivity to </a:t>
            </a:r>
            <a:r>
              <a:rPr lang="en-US" sz="2000" b="1" noProof="0" dirty="0">
                <a:solidFill>
                  <a:srgbClr val="FF0000"/>
                </a:solidFill>
                <a:latin typeface="Arial Rounded MT Bold" pitchFamily="34" charset="0"/>
              </a:rPr>
              <a:t>few </a:t>
            </a:r>
            <a:r>
              <a:rPr lang="en-US" sz="2000" b="1" noProof="0" dirty="0" err="1">
                <a:solidFill>
                  <a:srgbClr val="FF0000"/>
                </a:solidFill>
                <a:latin typeface="Symbol" pitchFamily="18" charset="2"/>
              </a:rPr>
              <a:t>m</a:t>
            </a:r>
            <a:r>
              <a:rPr lang="en-US" sz="2000" b="1" noProof="0" dirty="0" err="1">
                <a:solidFill>
                  <a:srgbClr val="FF0000"/>
                </a:solidFill>
                <a:latin typeface="Arial Rounded MT Bold" pitchFamily="34" charset="0"/>
              </a:rPr>
              <a:t>eV</a:t>
            </a:r>
            <a:r>
              <a:rPr lang="en-US" sz="2000" b="1" noProof="0" dirty="0">
                <a:solidFill>
                  <a:srgbClr val="FF0000"/>
                </a:solidFill>
                <a:latin typeface="Arial Rounded MT Bold" pitchFamily="34" charset="0"/>
              </a:rPr>
              <a:t> </a:t>
            </a:r>
            <a:r>
              <a:rPr lang="en-US" sz="2000" noProof="0" dirty="0">
                <a:latin typeface="Arial Rounded MT Bold" pitchFamily="34" charset="0"/>
              </a:rPr>
              <a:t>proven</a:t>
            </a:r>
          </a:p>
          <a:p>
            <a:r>
              <a:rPr lang="en-US" sz="2000" noProof="0" dirty="0">
                <a:latin typeface="Arial Rounded MT Bold" pitchFamily="34" charset="0"/>
              </a:rPr>
              <a:t>Good support through Gen 2 DM US program</a:t>
            </a:r>
            <a:endParaRPr lang="en-US" sz="1800" noProof="0" dirty="0">
              <a:latin typeface="Arial Rounded MT Bold" pitchFamily="34" charset="0"/>
            </a:endParaRPr>
          </a:p>
        </p:txBody>
      </p:sp>
      <p:pic>
        <p:nvPicPr>
          <p:cNvPr id="4" name="Imagen 3"/>
          <p:cNvPicPr>
            <a:picLocks noChangeAspect="1"/>
          </p:cNvPicPr>
          <p:nvPr/>
        </p:nvPicPr>
        <p:blipFill>
          <a:blip r:embed="rId2"/>
          <a:stretch>
            <a:fillRect/>
          </a:stretch>
        </p:blipFill>
        <p:spPr>
          <a:xfrm>
            <a:off x="6000299" y="3356993"/>
            <a:ext cx="3768109" cy="2835208"/>
          </a:xfrm>
          <a:prstGeom prst="rect">
            <a:avLst/>
          </a:prstGeom>
        </p:spPr>
      </p:pic>
      <p:pic>
        <p:nvPicPr>
          <p:cNvPr id="1026" name="Picture 2"/>
          <p:cNvPicPr>
            <a:picLocks noChangeAspect="1" noChangeArrowheads="1"/>
          </p:cNvPicPr>
          <p:nvPr/>
        </p:nvPicPr>
        <p:blipFill>
          <a:blip r:embed="rId3" cstate="print"/>
          <a:srcRect t="7354" b="8213"/>
          <a:stretch>
            <a:fillRect/>
          </a:stretch>
        </p:blipFill>
        <p:spPr bwMode="auto">
          <a:xfrm>
            <a:off x="8888621" y="336104"/>
            <a:ext cx="3010585" cy="4245023"/>
          </a:xfrm>
          <a:prstGeom prst="rect">
            <a:avLst/>
          </a:prstGeom>
          <a:noFill/>
          <a:ln w="9525">
            <a:noFill/>
            <a:miter lim="800000"/>
            <a:headEnd/>
            <a:tailEnd/>
          </a:ln>
          <a:effectLst/>
        </p:spPr>
      </p:pic>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8" name="Marcador de número de diapositiva 7"/>
          <p:cNvSpPr>
            <a:spLocks noGrp="1"/>
          </p:cNvSpPr>
          <p:nvPr>
            <p:ph type="sldNum" sz="quarter" idx="12"/>
          </p:nvPr>
        </p:nvSpPr>
        <p:spPr/>
        <p:txBody>
          <a:bodyPr/>
          <a:lstStyle/>
          <a:p>
            <a:pPr>
              <a:defRPr/>
            </a:pPr>
            <a:fld id="{5B34CA36-8F8E-4B33-818A-5383808A46B8}" type="slidenum">
              <a:rPr lang="es-ES" smtClean="0"/>
              <a:pPr>
                <a:defRPr/>
              </a:pPr>
              <a:t>92</a:t>
            </a:fld>
            <a:endParaRPr lang="es-ES"/>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E1B45BF-B9A6-E147-898F-8B15A46AA4D2}"/>
                  </a:ext>
                </a:extLst>
              </p:cNvPr>
              <p:cNvSpPr/>
              <p:nvPr/>
            </p:nvSpPr>
            <p:spPr>
              <a:xfrm>
                <a:off x="6491313" y="1633346"/>
                <a:ext cx="2553785" cy="1602811"/>
              </a:xfrm>
              <a:prstGeom prst="rect">
                <a:avLst/>
              </a:prstGeom>
            </p:spPr>
            <p:txBody>
              <a:bodyPr wrap="square">
                <a:spAutoFit/>
              </a:bodyPr>
              <a:lstStyle/>
              <a:p>
                <a:r>
                  <a:rPr lang="en-GB" sz="1400" b="0" dirty="0">
                    <a:solidFill>
                      <a:srgbClr val="00B050"/>
                    </a:solidFill>
                    <a:latin typeface="Arial Rounded MT Bold" pitchFamily="34" charset="0"/>
                  </a:rPr>
                  <a:t>- High </a:t>
                </a:r>
                <a14:m>
                  <m:oMath xmlns:m="http://schemas.openxmlformats.org/officeDocument/2006/math">
                    <m:r>
                      <a:rPr lang="es-ES" sz="1400" b="0" i="1">
                        <a:solidFill>
                          <a:srgbClr val="00B050"/>
                        </a:solidFill>
                        <a:latin typeface="Cambria Math" panose="02040503050406030204" pitchFamily="18" charset="0"/>
                      </a:rPr>
                      <m:t>𝑄</m:t>
                    </m:r>
                  </m:oMath>
                </a14:m>
                <a:r>
                  <a:rPr lang="en-GB" sz="1400" b="0" dirty="0">
                    <a:solidFill>
                      <a:srgbClr val="00B050"/>
                    </a:solidFill>
                    <a:latin typeface="Arial Rounded MT Bold" pitchFamily="34" charset="0"/>
                  </a:rPr>
                  <a:t> cavity </a:t>
                </a:r>
                <a14:m>
                  <m:oMath xmlns:m="http://schemas.openxmlformats.org/officeDocument/2006/math">
                    <m:r>
                      <a:rPr lang="es-ES" sz="1400" b="0" i="1" smtClean="0">
                        <a:solidFill>
                          <a:srgbClr val="00B050"/>
                        </a:solidFill>
                        <a:latin typeface="Cambria Math" panose="02040503050406030204" pitchFamily="18" charset="0"/>
                      </a:rPr>
                      <m:t>~</m:t>
                    </m:r>
                    <m:sSup>
                      <m:sSupPr>
                        <m:ctrlPr>
                          <a:rPr lang="es-ES" sz="1400" b="0" i="1" smtClean="0">
                            <a:solidFill>
                              <a:srgbClr val="00B050"/>
                            </a:solidFill>
                            <a:latin typeface="Cambria Math" panose="02040503050406030204" pitchFamily="18" charset="0"/>
                          </a:rPr>
                        </m:ctrlPr>
                      </m:sSupPr>
                      <m:e>
                        <m:r>
                          <a:rPr lang="es-ES" sz="1400" b="0" i="1" smtClean="0">
                            <a:solidFill>
                              <a:srgbClr val="00B050"/>
                            </a:solidFill>
                            <a:latin typeface="Cambria Math" panose="02040503050406030204" pitchFamily="18" charset="0"/>
                          </a:rPr>
                          <m:t>10</m:t>
                        </m:r>
                      </m:e>
                      <m:sup>
                        <m:r>
                          <a:rPr lang="es-ES" sz="1400" b="0" i="1" smtClean="0">
                            <a:solidFill>
                              <a:srgbClr val="00B050"/>
                            </a:solidFill>
                            <a:latin typeface="Cambria Math" panose="02040503050406030204" pitchFamily="18" charset="0"/>
                          </a:rPr>
                          <m:t>5</m:t>
                        </m:r>
                      </m:sup>
                    </m:sSup>
                  </m:oMath>
                </a14:m>
                <a:endParaRPr lang="es-ES" sz="1400" b="0" dirty="0">
                  <a:solidFill>
                    <a:srgbClr val="00B050"/>
                  </a:solidFill>
                  <a:latin typeface="Arial Rounded MT Bold" pitchFamily="34" charset="0"/>
                </a:endParaRPr>
              </a:p>
              <a:p>
                <a:r>
                  <a:rPr lang="en-GB" sz="1400" b="0" dirty="0">
                    <a:solidFill>
                      <a:srgbClr val="00B050"/>
                    </a:solidFill>
                    <a:latin typeface="Arial Rounded MT Bold" pitchFamily="34" charset="0"/>
                  </a:rPr>
                  <a:t>- Large volume: </a:t>
                </a:r>
                <a14:m>
                  <m:oMath xmlns:m="http://schemas.openxmlformats.org/officeDocument/2006/math">
                    <m:r>
                      <a:rPr lang="es-ES" sz="1400" b="0" i="1" smtClean="0">
                        <a:solidFill>
                          <a:srgbClr val="00B050"/>
                        </a:solidFill>
                        <a:latin typeface="Cambria Math" panose="02040503050406030204" pitchFamily="18" charset="0"/>
                      </a:rPr>
                      <m:t>1</m:t>
                    </m:r>
                    <m:r>
                      <m:rPr>
                        <m:nor/>
                      </m:rPr>
                      <a:rPr lang="es-ES" sz="1400" b="0" i="0" smtClean="0">
                        <a:solidFill>
                          <a:srgbClr val="00B050"/>
                        </a:solidFill>
                        <a:latin typeface="Cambria Math" panose="02040503050406030204" pitchFamily="18" charset="0"/>
                      </a:rPr>
                      <m:t>m</m:t>
                    </m:r>
                    <m:r>
                      <m:rPr>
                        <m:nor/>
                      </m:rPr>
                      <a:rPr lang="es-ES" sz="1400" b="0" i="0" smtClean="0">
                        <a:solidFill>
                          <a:srgbClr val="00B050"/>
                        </a:solidFill>
                        <a:latin typeface="Cambria Math" panose="02040503050406030204" pitchFamily="18" charset="0"/>
                      </a:rPr>
                      <m:t> </m:t>
                    </m:r>
                    <m:r>
                      <a:rPr lang="es-ES" sz="1400" b="0" i="1" smtClean="0">
                        <a:solidFill>
                          <a:srgbClr val="00B050"/>
                        </a:solidFill>
                        <a:latin typeface="Cambria Math" panose="02040503050406030204" pitchFamily="18" charset="0"/>
                        <a:ea typeface="Cambria Math" panose="02040503050406030204" pitchFamily="18" charset="0"/>
                      </a:rPr>
                      <m:t>× </m:t>
                    </m:r>
                    <m:r>
                      <a:rPr lang="es-ES" sz="1400" b="0" i="1" smtClean="0">
                        <a:solidFill>
                          <a:srgbClr val="00B050"/>
                        </a:solidFill>
                        <a:latin typeface="Cambria Math" panose="02040503050406030204" pitchFamily="18" charset="0"/>
                        <a:ea typeface="Cambria Math" panose="02040503050406030204" pitchFamily="18" charset="0"/>
                      </a:rPr>
                      <m:t>60</m:t>
                    </m:r>
                    <m:r>
                      <m:rPr>
                        <m:nor/>
                      </m:rPr>
                      <a:rPr lang="es-ES" sz="1400" b="0" i="0" smtClean="0">
                        <a:solidFill>
                          <a:srgbClr val="00B050"/>
                        </a:solidFill>
                        <a:latin typeface="Cambria Math" panose="02040503050406030204" pitchFamily="18" charset="0"/>
                        <a:ea typeface="Cambria Math" panose="02040503050406030204" pitchFamily="18" charset="0"/>
                      </a:rPr>
                      <m:t>cm</m:t>
                    </m:r>
                    <m:r>
                      <m:rPr>
                        <m:nor/>
                      </m:rPr>
                      <a:rPr lang="es-ES" sz="1400" b="0" i="0" smtClean="0">
                        <a:solidFill>
                          <a:srgbClr val="00B050"/>
                        </a:solidFill>
                        <a:latin typeface="Cambria Math" panose="02040503050406030204" pitchFamily="18" charset="0"/>
                        <a:ea typeface="Cambria Math" panose="02040503050406030204" pitchFamily="18" charset="0"/>
                      </a:rPr>
                      <m:t> </m:t>
                    </m:r>
                    <m:r>
                      <a:rPr lang="es-ES" sz="1400" b="0" i="1" smtClean="0">
                        <a:solidFill>
                          <a:srgbClr val="00B050"/>
                        </a:solidFill>
                        <a:latin typeface="Cambria Math" panose="02040503050406030204" pitchFamily="18" charset="0"/>
                        <a:ea typeface="Cambria Math" panose="02040503050406030204" pitchFamily="18" charset="0"/>
                      </a:rPr>
                      <m:t>∅</m:t>
                    </m:r>
                  </m:oMath>
                </a14:m>
                <a:endParaRPr lang="en-GB" sz="1400" b="0" dirty="0">
                  <a:solidFill>
                    <a:srgbClr val="00B050"/>
                  </a:solidFill>
                  <a:latin typeface="Arial Rounded MT Bold" pitchFamily="34" charset="0"/>
                </a:endParaRPr>
              </a:p>
              <a:p>
                <a:r>
                  <a:rPr lang="en-GB" sz="1400" b="0" dirty="0">
                    <a:solidFill>
                      <a:srgbClr val="00B050"/>
                    </a:solidFill>
                    <a:latin typeface="Arial Rounded MT Bold" pitchFamily="34" charset="0"/>
                  </a:rPr>
                  <a:t>- Suited for resonance </a:t>
                </a:r>
              </a:p>
              <a:p>
                <a:r>
                  <a:rPr lang="en-GB" sz="1400" b="0" dirty="0">
                    <a:solidFill>
                      <a:srgbClr val="00B050"/>
                    </a:solidFill>
                    <a:latin typeface="Arial Rounded MT Bold" pitchFamily="34" charset="0"/>
                  </a:rPr>
                  <a:t>at few </a:t>
                </a:r>
                <a14:m>
                  <m:oMath xmlns:m="http://schemas.openxmlformats.org/officeDocument/2006/math">
                    <m:r>
                      <a:rPr lang="es-ES" sz="1400" b="0" i="1" smtClean="0">
                        <a:solidFill>
                          <a:srgbClr val="00B050"/>
                        </a:solidFill>
                        <a:latin typeface="Cambria Math" panose="02040503050406030204" pitchFamily="18" charset="0"/>
                        <a:ea typeface="Cambria Math" panose="02040503050406030204" pitchFamily="18" charset="0"/>
                      </a:rPr>
                      <m:t>× </m:t>
                    </m:r>
                    <m:r>
                      <a:rPr lang="es-ES" sz="1400" b="0" i="1" smtClean="0">
                        <a:solidFill>
                          <a:srgbClr val="00B050"/>
                        </a:solidFill>
                        <a:latin typeface="Cambria Math" panose="02040503050406030204" pitchFamily="18" charset="0"/>
                        <a:ea typeface="Cambria Math" panose="02040503050406030204" pitchFamily="18" charset="0"/>
                      </a:rPr>
                      <m:t>𝜇</m:t>
                    </m:r>
                    <m:r>
                      <m:rPr>
                        <m:nor/>
                      </m:rPr>
                      <a:rPr lang="es-ES" sz="1400" b="0" i="0" smtClean="0">
                        <a:solidFill>
                          <a:srgbClr val="00B050"/>
                        </a:solidFill>
                        <a:latin typeface="Cambria Math" panose="02040503050406030204" pitchFamily="18" charset="0"/>
                        <a:ea typeface="Cambria Math" panose="02040503050406030204" pitchFamily="18" charset="0"/>
                      </a:rPr>
                      <m:t>eV</m:t>
                    </m:r>
                    <m:r>
                      <a:rPr lang="es-ES" sz="1400" b="0" i="1">
                        <a:solidFill>
                          <a:srgbClr val="00B050"/>
                        </a:solidFill>
                        <a:latin typeface="Cambria Math" panose="02040503050406030204" pitchFamily="18" charset="0"/>
                      </a:rPr>
                      <m:t> </m:t>
                    </m:r>
                  </m:oMath>
                </a14:m>
                <a:endParaRPr lang="en-GB" sz="1400" b="0" dirty="0">
                  <a:solidFill>
                    <a:srgbClr val="00B050"/>
                  </a:solidFill>
                  <a:latin typeface="Arial Rounded MT Bold" pitchFamily="34" charset="0"/>
                </a:endParaRPr>
              </a:p>
              <a:p>
                <a:r>
                  <a:rPr lang="en-GB" sz="1400" b="0" dirty="0">
                    <a:solidFill>
                      <a:srgbClr val="00B050"/>
                    </a:solidFill>
                    <a:latin typeface="Arial Rounded MT Bold" pitchFamily="34" charset="0"/>
                  </a:rPr>
                  <a:t>- 8T superconducting magnet</a:t>
                </a:r>
              </a:p>
            </p:txBody>
          </p:sp>
        </mc:Choice>
        <mc:Fallback xmlns="">
          <p:sp>
            <p:nvSpPr>
              <p:cNvPr id="9" name="Rectangle 8">
                <a:extLst>
                  <a:ext uri="{FF2B5EF4-FFF2-40B4-BE49-F238E27FC236}">
                    <a16:creationId xmlns:a16="http://schemas.microsoft.com/office/drawing/2014/main" id="{9E1B45BF-B9A6-E147-898F-8B15A46AA4D2}"/>
                  </a:ext>
                </a:extLst>
              </p:cNvPr>
              <p:cNvSpPr>
                <a:spLocks noRot="1" noChangeAspect="1" noMove="1" noResize="1" noEditPoints="1" noAdjustHandles="1" noChangeArrowheads="1" noChangeShapeType="1" noTextEdit="1"/>
              </p:cNvSpPr>
              <p:nvPr/>
            </p:nvSpPr>
            <p:spPr>
              <a:xfrm>
                <a:off x="6491313" y="1633346"/>
                <a:ext cx="2553785" cy="1602811"/>
              </a:xfrm>
              <a:prstGeom prst="rect">
                <a:avLst/>
              </a:prstGeom>
              <a:blipFill>
                <a:blip r:embed="rId4"/>
                <a:stretch>
                  <a:fillRect l="-990" t="-787" b="-3150"/>
                </a:stretch>
              </a:blipFill>
            </p:spPr>
            <p:txBody>
              <a:bodyPr/>
              <a:lstStyle/>
              <a:p>
                <a:r>
                  <a:rPr lang="en-ES">
                    <a:noFill/>
                  </a:rPr>
                  <a:t> </a:t>
                </a:r>
              </a:p>
            </p:txBody>
          </p:sp>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7583C9-8570-48C4-352E-E54A7A077282}"/>
              </a:ext>
            </a:extLst>
          </p:cNvPr>
          <p:cNvPicPr>
            <a:picLocks noChangeAspect="1"/>
          </p:cNvPicPr>
          <p:nvPr/>
        </p:nvPicPr>
        <p:blipFill rotWithShape="1">
          <a:blip r:embed="rId2"/>
          <a:srcRect b="6683"/>
          <a:stretch/>
        </p:blipFill>
        <p:spPr>
          <a:xfrm>
            <a:off x="410679" y="2659058"/>
            <a:ext cx="6226285" cy="3902352"/>
          </a:xfrm>
          <a:prstGeom prst="rect">
            <a:avLst/>
          </a:prstGeom>
        </p:spPr>
      </p:pic>
      <p:sp>
        <p:nvSpPr>
          <p:cNvPr id="8" name="2 Marcador de contenido"/>
          <p:cNvSpPr>
            <a:spLocks noGrp="1"/>
          </p:cNvSpPr>
          <p:nvPr>
            <p:ph idx="1"/>
          </p:nvPr>
        </p:nvSpPr>
        <p:spPr>
          <a:xfrm>
            <a:off x="635282" y="1428177"/>
            <a:ext cx="6226285" cy="4540847"/>
          </a:xfrm>
        </p:spPr>
        <p:txBody>
          <a:bodyPr/>
          <a:lstStyle/>
          <a:p>
            <a:r>
              <a:rPr lang="en-US" sz="2000" noProof="0" dirty="0">
                <a:latin typeface="Arial Rounded MT Bold" pitchFamily="34" charset="0"/>
              </a:rPr>
              <a:t>First results &gt;10 years ago.</a:t>
            </a:r>
          </a:p>
          <a:p>
            <a:r>
              <a:rPr lang="en-US" sz="2000" noProof="0" dirty="0">
                <a:latin typeface="Arial Rounded MT Bold" pitchFamily="34" charset="0"/>
              </a:rPr>
              <a:t>New data being released in the last few years</a:t>
            </a:r>
          </a:p>
          <a:p>
            <a:r>
              <a:rPr lang="en-US" sz="2000" noProof="0" dirty="0">
                <a:latin typeface="Arial Rounded MT Bold" pitchFamily="34" charset="0"/>
              </a:rPr>
              <a:t>First data down to DFSZ coupling… </a:t>
            </a:r>
            <a:endParaRPr lang="en-US" sz="2800" noProof="0" dirty="0">
              <a:latin typeface="Arial Rounded MT Bold" pitchFamily="34" charset="0"/>
            </a:endParaRPr>
          </a:p>
          <a:p>
            <a:endParaRPr lang="en-US" sz="2000" noProof="0" dirty="0">
              <a:latin typeface="Arial Rounded MT Bold" pitchFamily="34" charset="0"/>
            </a:endParaRPr>
          </a:p>
        </p:txBody>
      </p:sp>
      <p:sp>
        <p:nvSpPr>
          <p:cNvPr id="5" name="Marcador de fecha 4"/>
          <p:cNvSpPr>
            <a:spLocks noGrp="1"/>
          </p:cNvSpPr>
          <p:nvPr>
            <p:ph type="dt" sz="half" idx="10"/>
          </p:nvPr>
        </p:nvSpPr>
        <p:spPr/>
        <p:txBody>
          <a:bodyPr/>
          <a:lstStyle/>
          <a:p>
            <a:pPr>
              <a:defRPr/>
            </a:pPr>
            <a:r>
              <a:rPr lang="en-US" dirty="0"/>
              <a:t>ISSAP2024, </a:t>
            </a:r>
            <a:r>
              <a:rPr lang="en-US" dirty="0" err="1"/>
              <a:t>Padova</a:t>
            </a:r>
            <a:endParaRPr lang="es-ES" dirty="0"/>
          </a:p>
        </p:txBody>
      </p:sp>
      <p:sp>
        <p:nvSpPr>
          <p:cNvPr id="7" name="Marcador de pie de página 6"/>
          <p:cNvSpPr>
            <a:spLocks noGrp="1"/>
          </p:cNvSpPr>
          <p:nvPr>
            <p:ph type="ftr" sz="quarter" idx="11"/>
          </p:nvPr>
        </p:nvSpPr>
        <p:spPr/>
        <p:txBody>
          <a:bodyPr/>
          <a:lstStyle/>
          <a:p>
            <a:pPr>
              <a:defRPr/>
            </a:pPr>
            <a:r>
              <a:rPr lang="es-ES" dirty="0"/>
              <a:t>Igor G. Irastorza / CAPA - Zaragoza</a:t>
            </a:r>
          </a:p>
        </p:txBody>
      </p:sp>
      <p:sp>
        <p:nvSpPr>
          <p:cNvPr id="9" name="Marcador de número de diapositiva 8"/>
          <p:cNvSpPr>
            <a:spLocks noGrp="1"/>
          </p:cNvSpPr>
          <p:nvPr>
            <p:ph type="sldNum" sz="quarter" idx="12"/>
          </p:nvPr>
        </p:nvSpPr>
        <p:spPr/>
        <p:txBody>
          <a:bodyPr/>
          <a:lstStyle/>
          <a:p>
            <a:pPr>
              <a:defRPr/>
            </a:pPr>
            <a:fld id="{5B34CA36-8F8E-4B33-818A-5383808A46B8}" type="slidenum">
              <a:rPr lang="es-ES" smtClean="0"/>
              <a:pPr>
                <a:defRPr/>
              </a:pPr>
              <a:t>93</a:t>
            </a:fld>
            <a:endParaRPr lang="es-ES" dirty="0"/>
          </a:p>
        </p:txBody>
      </p:sp>
      <p:sp>
        <p:nvSpPr>
          <p:cNvPr id="11" name="2 Marcador de contenido">
            <a:extLst>
              <a:ext uri="{FF2B5EF4-FFF2-40B4-BE49-F238E27FC236}">
                <a16:creationId xmlns:a16="http://schemas.microsoft.com/office/drawing/2014/main" id="{C649AEA8-6FA3-A14B-939C-536E0E153F8A}"/>
              </a:ext>
            </a:extLst>
          </p:cNvPr>
          <p:cNvSpPr txBox="1">
            <a:spLocks/>
          </p:cNvSpPr>
          <p:nvPr/>
        </p:nvSpPr>
        <p:spPr bwMode="auto">
          <a:xfrm>
            <a:off x="7153716" y="1573404"/>
            <a:ext cx="4297994" cy="45408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b="0" kern="1200">
                <a:solidFill>
                  <a:schemeClr val="tx1"/>
                </a:solidFill>
                <a:latin typeface="Arial Rounded MT Bold" panose="020F0704030504030204" pitchFamily="34" charset="0"/>
                <a:ea typeface="+mn-ea"/>
                <a:cs typeface="+mn-cs"/>
              </a:defRPr>
            </a:lvl1pPr>
            <a:lvl2pPr marL="742950" indent="-285750" algn="l" rtl="0" eaLnBrk="0" fontAlgn="base" hangingPunct="0">
              <a:spcBef>
                <a:spcPct val="20000"/>
              </a:spcBef>
              <a:spcAft>
                <a:spcPct val="0"/>
              </a:spcAft>
              <a:buFont typeface="Arial" pitchFamily="34" charset="0"/>
              <a:buChar char="–"/>
              <a:defRPr sz="2800" b="0" kern="1200">
                <a:solidFill>
                  <a:schemeClr val="tx1"/>
                </a:solidFill>
                <a:latin typeface="Arial Rounded MT Bold" panose="020F0704030504030204" pitchFamily="34" charset="0"/>
                <a:ea typeface="+mn-ea"/>
                <a:cs typeface="+mn-cs"/>
              </a:defRPr>
            </a:lvl2pPr>
            <a:lvl3pPr marL="1143000" indent="-228600" algn="l" rtl="0" eaLnBrk="0" fontAlgn="base" hangingPunct="0">
              <a:spcBef>
                <a:spcPct val="20000"/>
              </a:spcBef>
              <a:spcAft>
                <a:spcPct val="0"/>
              </a:spcAft>
              <a:buFont typeface="Arial" pitchFamily="34" charset="0"/>
              <a:buChar char="•"/>
              <a:defRPr sz="2400" b="0" kern="1200">
                <a:solidFill>
                  <a:schemeClr val="tx1"/>
                </a:solidFill>
                <a:latin typeface="Arial Rounded MT Bold" panose="020F0704030504030204" pitchFamily="34" charset="0"/>
                <a:ea typeface="+mn-ea"/>
                <a:cs typeface="+mn-cs"/>
              </a:defRPr>
            </a:lvl3pPr>
            <a:lvl4pPr marL="16002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4pPr>
            <a:lvl5pPr marL="2057400" indent="-228600" algn="l" rtl="0" eaLnBrk="0" fontAlgn="base" hangingPunct="0">
              <a:spcBef>
                <a:spcPct val="20000"/>
              </a:spcBef>
              <a:spcAft>
                <a:spcPct val="0"/>
              </a:spcAft>
              <a:buFont typeface="Arial" pitchFamily="34" charset="0"/>
              <a:buChar char="»"/>
              <a:defRPr sz="2000" b="0" kern="1200">
                <a:solidFill>
                  <a:schemeClr val="tx1"/>
                </a:solidFill>
                <a:latin typeface="Arial Rounded MT Bold" panose="020F07040305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Current program will surely cover 1-10 </a:t>
            </a:r>
            <a:r>
              <a:rPr lang="en-US" sz="2000" dirty="0" err="1">
                <a:latin typeface="Symbol" pitchFamily="18" charset="2"/>
              </a:rPr>
              <a:t>m</a:t>
            </a:r>
            <a:r>
              <a:rPr lang="en-US" sz="2000" dirty="0" err="1"/>
              <a:t>eV</a:t>
            </a:r>
            <a:r>
              <a:rPr lang="en-US" sz="2000" dirty="0"/>
              <a:t> with high sensitivity (i.e. reaching even pessimistic coupling). </a:t>
            </a:r>
          </a:p>
          <a:p>
            <a:endParaRPr lang="en-US" sz="2000" dirty="0"/>
          </a:p>
        </p:txBody>
      </p:sp>
      <p:sp>
        <p:nvSpPr>
          <p:cNvPr id="14" name="Title 13">
            <a:extLst>
              <a:ext uri="{FF2B5EF4-FFF2-40B4-BE49-F238E27FC236}">
                <a16:creationId xmlns:a16="http://schemas.microsoft.com/office/drawing/2014/main" id="{C41987F0-4BE0-D44A-9035-5EE89A4C2812}"/>
              </a:ext>
            </a:extLst>
          </p:cNvPr>
          <p:cNvSpPr>
            <a:spLocks noGrp="1"/>
          </p:cNvSpPr>
          <p:nvPr>
            <p:ph type="title"/>
          </p:nvPr>
        </p:nvSpPr>
        <p:spPr/>
        <p:txBody>
          <a:bodyPr/>
          <a:lstStyle/>
          <a:p>
            <a:r>
              <a:rPr lang="en-ES" dirty="0"/>
              <a:t>ADMX</a:t>
            </a:r>
          </a:p>
        </p:txBody>
      </p:sp>
      <p:sp>
        <p:nvSpPr>
          <p:cNvPr id="17" name="Rectangle 16">
            <a:extLst>
              <a:ext uri="{FF2B5EF4-FFF2-40B4-BE49-F238E27FC236}">
                <a16:creationId xmlns:a16="http://schemas.microsoft.com/office/drawing/2014/main" id="{B73A4B14-050F-0643-A4AA-6C8220498D1D}"/>
              </a:ext>
            </a:extLst>
          </p:cNvPr>
          <p:cNvSpPr/>
          <p:nvPr/>
        </p:nvSpPr>
        <p:spPr>
          <a:xfrm>
            <a:off x="7452957" y="5969024"/>
            <a:ext cx="4171004" cy="307777"/>
          </a:xfrm>
          <a:prstGeom prst="rect">
            <a:avLst/>
          </a:prstGeom>
        </p:spPr>
        <p:txBody>
          <a:bodyPr wrap="square">
            <a:spAutoFit/>
          </a:bodyPr>
          <a:lstStyle/>
          <a:p>
            <a:r>
              <a:rPr lang="es-ES" sz="1400" b="0" dirty="0" err="1">
                <a:solidFill>
                  <a:srgbClr val="FF0000"/>
                </a:solidFill>
                <a:latin typeface="Arial Rounded MT Bold" pitchFamily="34" charset="0"/>
              </a:rPr>
              <a:t>What</a:t>
            </a:r>
            <a:r>
              <a:rPr lang="es-ES" sz="1400" b="0" dirty="0">
                <a:solidFill>
                  <a:srgbClr val="FF0000"/>
                </a:solidFill>
                <a:latin typeface="Arial Rounded MT Bold" pitchFamily="34" charset="0"/>
              </a:rPr>
              <a:t> </a:t>
            </a:r>
            <a:r>
              <a:rPr lang="es-ES" sz="1400" b="0" dirty="0" err="1">
                <a:solidFill>
                  <a:srgbClr val="FF0000"/>
                </a:solidFill>
                <a:latin typeface="Arial Rounded MT Bold" pitchFamily="34" charset="0"/>
              </a:rPr>
              <a:t>about</a:t>
            </a:r>
            <a:r>
              <a:rPr lang="es-ES" sz="1400" b="0" dirty="0">
                <a:solidFill>
                  <a:srgbClr val="FF0000"/>
                </a:solidFill>
                <a:latin typeface="Arial Rounded MT Bold" pitchFamily="34" charset="0"/>
              </a:rPr>
              <a:t> </a:t>
            </a:r>
            <a:r>
              <a:rPr lang="es-ES" sz="1400" b="0" dirty="0" err="1">
                <a:solidFill>
                  <a:srgbClr val="FF0000"/>
                </a:solidFill>
                <a:latin typeface="Arial Rounded MT Bold" pitchFamily="34" charset="0"/>
              </a:rPr>
              <a:t>higher</a:t>
            </a:r>
            <a:r>
              <a:rPr lang="es-ES" sz="1400" b="0" dirty="0">
                <a:solidFill>
                  <a:srgbClr val="FF0000"/>
                </a:solidFill>
                <a:latin typeface="Arial Rounded MT Bold" pitchFamily="34" charset="0"/>
              </a:rPr>
              <a:t> </a:t>
            </a:r>
            <a:r>
              <a:rPr lang="es-ES" sz="1400" b="0" dirty="0" err="1">
                <a:solidFill>
                  <a:srgbClr val="FF0000"/>
                </a:solidFill>
                <a:latin typeface="Arial Rounded MT Bold" pitchFamily="34" charset="0"/>
              </a:rPr>
              <a:t>masses</a:t>
            </a:r>
            <a:r>
              <a:rPr lang="es-ES" sz="1400" b="0" dirty="0">
                <a:solidFill>
                  <a:srgbClr val="FF0000"/>
                </a:solidFill>
                <a:latin typeface="Arial Rounded MT Bold" pitchFamily="34" charset="0"/>
              </a:rPr>
              <a:t>?</a:t>
            </a:r>
            <a:endParaRPr lang="en-GB" sz="1400" b="0" dirty="0">
              <a:solidFill>
                <a:srgbClr val="FF0000"/>
              </a:solidFill>
              <a:latin typeface="Arial Rounded MT Bold" pitchFamily="34" charset="0"/>
            </a:endParaRPr>
          </a:p>
        </p:txBody>
      </p:sp>
      <p:pic>
        <p:nvPicPr>
          <p:cNvPr id="3" name="Picture 2">
            <a:extLst>
              <a:ext uri="{FF2B5EF4-FFF2-40B4-BE49-F238E27FC236}">
                <a16:creationId xmlns:a16="http://schemas.microsoft.com/office/drawing/2014/main" id="{6979D471-29A5-E68E-FFAD-9BFAF6698C44}"/>
              </a:ext>
            </a:extLst>
          </p:cNvPr>
          <p:cNvPicPr>
            <a:picLocks noChangeAspect="1"/>
          </p:cNvPicPr>
          <p:nvPr/>
        </p:nvPicPr>
        <p:blipFill rotWithShape="1">
          <a:blip r:embed="rId2"/>
          <a:srcRect l="34477" t="94477" r="4315" b="-2189"/>
          <a:stretch/>
        </p:blipFill>
        <p:spPr>
          <a:xfrm>
            <a:off x="2934665" y="3288853"/>
            <a:ext cx="3312368" cy="280294"/>
          </a:xfrm>
          <a:prstGeom prst="rect">
            <a:avLst/>
          </a:prstGeom>
        </p:spPr>
      </p:pic>
      <p:pic>
        <p:nvPicPr>
          <p:cNvPr id="13" name="Picture 12">
            <a:extLst>
              <a:ext uri="{FF2B5EF4-FFF2-40B4-BE49-F238E27FC236}">
                <a16:creationId xmlns:a16="http://schemas.microsoft.com/office/drawing/2014/main" id="{DD2FA5F1-3512-1B6F-B7B5-BF8664F05400}"/>
              </a:ext>
            </a:extLst>
          </p:cNvPr>
          <p:cNvPicPr>
            <a:picLocks noChangeAspect="1"/>
          </p:cNvPicPr>
          <p:nvPr/>
        </p:nvPicPr>
        <p:blipFill>
          <a:blip r:embed="rId3"/>
          <a:stretch>
            <a:fillRect/>
          </a:stretch>
        </p:blipFill>
        <p:spPr>
          <a:xfrm>
            <a:off x="6534965" y="3212976"/>
            <a:ext cx="5508946" cy="2634998"/>
          </a:xfrm>
          <a:prstGeom prst="rect">
            <a:avLst/>
          </a:prstGeom>
        </p:spPr>
      </p:pic>
    </p:spTree>
    <p:extLst>
      <p:ext uri="{BB962C8B-B14F-4D97-AF65-F5344CB8AC3E}">
        <p14:creationId xmlns:p14="http://schemas.microsoft.com/office/powerpoint/2010/main" val="28965403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Higher-m</a:t>
            </a:r>
            <a:r>
              <a:rPr lang="en-US" baseline="-25000" noProof="0" dirty="0">
                <a:effectLst>
                  <a:outerShdw blurRad="38100" dist="38100" dir="2700000" algn="tl">
                    <a:srgbClr val="FFFFFF"/>
                  </a:outerShdw>
                </a:effectLst>
                <a:latin typeface="Arial Rounded MT Bold" pitchFamily="34" charset="0"/>
              </a:rPr>
              <a:t>a</a:t>
            </a:r>
            <a:r>
              <a:rPr lang="en-US" noProof="0" dirty="0">
                <a:effectLst>
                  <a:outerShdw blurRad="38100" dist="38100" dir="2700000" algn="tl">
                    <a:srgbClr val="FFFFFF"/>
                  </a:outerShdw>
                </a:effectLst>
                <a:latin typeface="Arial Rounded MT Bold" pitchFamily="34" charset="0"/>
              </a:rPr>
              <a:t> </a:t>
            </a:r>
            <a:r>
              <a:rPr lang="en-US" noProof="0" dirty="0" err="1">
                <a:effectLst>
                  <a:outerShdw blurRad="38100" dist="38100" dir="2700000" algn="tl">
                    <a:srgbClr val="FFFFFF"/>
                  </a:outerShdw>
                </a:effectLst>
                <a:latin typeface="Arial Rounded MT Bold" pitchFamily="34" charset="0"/>
              </a:rPr>
              <a:t>haloscopes</a:t>
            </a:r>
            <a:endParaRPr lang="en-US" noProof="0" dirty="0">
              <a:effectLst>
                <a:outerShdw blurRad="38100" dist="38100" dir="2700000" algn="tl">
                  <a:srgbClr val="FFFFFF"/>
                </a:outerShdw>
              </a:effectLst>
              <a:latin typeface="Arial Rounded MT Bold" pitchFamily="34" charset="0"/>
            </a:endParaRPr>
          </a:p>
        </p:txBody>
      </p:sp>
      <mc:AlternateContent xmlns:mc="http://schemas.openxmlformats.org/markup-compatibility/2006" xmlns:a14="http://schemas.microsoft.com/office/drawing/2010/main">
        <mc:Choice Requires="a14">
          <p:sp>
            <p:nvSpPr>
              <p:cNvPr id="20" name="2 Marcador de contenido"/>
              <p:cNvSpPr>
                <a:spLocks noGrp="1"/>
              </p:cNvSpPr>
              <p:nvPr>
                <p:ph idx="1"/>
              </p:nvPr>
            </p:nvSpPr>
            <p:spPr>
              <a:xfrm>
                <a:off x="695400" y="1559816"/>
                <a:ext cx="9361040" cy="4594947"/>
              </a:xfrm>
            </p:spPr>
            <p:txBody>
              <a:bodyPr/>
              <a:lstStyle/>
              <a:p>
                <a:r>
                  <a:rPr lang="en-US" sz="2000" noProof="0" dirty="0">
                    <a:latin typeface="Arial Rounded MT Bold" pitchFamily="34" charset="0"/>
                  </a:rPr>
                  <a:t>Problematic: seeking a resonance at </a:t>
                </a:r>
                <a:r>
                  <a:rPr lang="en-US" sz="1800" noProof="0" dirty="0">
                    <a:latin typeface="Arial Rounded MT Bold" pitchFamily="34" charset="0"/>
                  </a:rPr>
                  <a:t>higher </a:t>
                </a:r>
                <a14:m>
                  <m:oMath xmlns:m="http://schemas.openxmlformats.org/officeDocument/2006/math">
                    <m:sSub>
                      <m:sSubPr>
                        <m:ctrlPr>
                          <a:rPr lang="es-ES" sz="1800" i="1">
                            <a:latin typeface="Cambria Math" panose="02040503050406030204" pitchFamily="18" charset="0"/>
                          </a:rPr>
                        </m:ctrlPr>
                      </m:sSubPr>
                      <m:e>
                        <m:r>
                          <a:rPr lang="es-ES" sz="1800" i="1">
                            <a:latin typeface="Cambria Math" panose="02040503050406030204" pitchFamily="18" charset="0"/>
                          </a:rPr>
                          <m:t>𝑚</m:t>
                        </m:r>
                      </m:e>
                      <m:sub>
                        <m:r>
                          <a:rPr lang="es-ES" sz="1800" i="1">
                            <a:latin typeface="Cambria Math" panose="02040503050406030204" pitchFamily="18" charset="0"/>
                          </a:rPr>
                          <m:t>𝐴</m:t>
                        </m:r>
                      </m:sub>
                    </m:sSub>
                  </m:oMath>
                </a14:m>
                <a:r>
                  <a:rPr lang="en-US" sz="1800" noProof="0" dirty="0">
                    <a:latin typeface="Arial Rounded MT Bold" pitchFamily="34" charset="0"/>
                  </a:rPr>
                  <a:t> normally implies lower </a:t>
                </a:r>
                <a14:m>
                  <m:oMath xmlns:m="http://schemas.openxmlformats.org/officeDocument/2006/math">
                    <m:r>
                      <a:rPr lang="es-ES" sz="1800" b="0" i="1" smtClean="0">
                        <a:latin typeface="Cambria Math" panose="02040503050406030204" pitchFamily="18" charset="0"/>
                      </a:rPr>
                      <m:t>𝑉</m:t>
                    </m:r>
                  </m:oMath>
                </a14:m>
                <a:r>
                  <a:rPr lang="en-US" sz="1800" noProof="0" dirty="0">
                    <a:latin typeface="Arial Rounded MT Bold" pitchFamily="34" charset="0"/>
                    <a:sym typeface="Wingdings" panose="05000000000000000000" pitchFamily="2" charset="2"/>
                  </a:rPr>
                  <a:t> cavities</a:t>
                </a:r>
                <a:r>
                  <a:rPr lang="en-US" sz="1800" dirty="0">
                    <a:sym typeface="Wingdings" panose="05000000000000000000" pitchFamily="2" charset="2"/>
                  </a:rPr>
                  <a:t> </a:t>
                </a:r>
                <a:r>
                  <a:rPr lang="en-US" sz="1800" noProof="0" dirty="0">
                    <a:latin typeface="Arial Rounded MT Bold" pitchFamily="34" charset="0"/>
                    <a:sym typeface="Wingdings" panose="05000000000000000000" pitchFamily="2" charset="2"/>
                  </a:rPr>
                  <a:t> lower sensitivity</a:t>
                </a:r>
              </a:p>
              <a:p>
                <a:r>
                  <a:rPr lang="en-US" sz="1800" dirty="0">
                    <a:sym typeface="Wingdings" panose="05000000000000000000" pitchFamily="2" charset="2"/>
                  </a:rPr>
                  <a:t>One needs to overcome this by pushing other parameters of the FOM</a:t>
                </a:r>
              </a:p>
              <a:p>
                <a:r>
                  <a:rPr lang="en-US" sz="1800" noProof="0" dirty="0">
                    <a:latin typeface="Arial Rounded MT Bold" pitchFamily="34" charset="0"/>
                    <a:sym typeface="Wingdings" panose="05000000000000000000" pitchFamily="2" charset="2"/>
                  </a:rPr>
                  <a:t>Many development lines:</a:t>
                </a: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dirty="0">
                  <a:sym typeface="Wingdings" panose="05000000000000000000" pitchFamily="2" charset="2"/>
                </a:endParaRPr>
              </a:p>
              <a:p>
                <a:endParaRPr lang="en-US" sz="1800" dirty="0">
                  <a:sym typeface="Wingdings" panose="05000000000000000000" pitchFamily="2" charset="2"/>
                </a:endParaRPr>
              </a:p>
              <a:p>
                <a:r>
                  <a:rPr lang="en-US" sz="1800" dirty="0">
                    <a:sym typeface="Wingdings" panose="05000000000000000000" pitchFamily="2" charset="2"/>
                  </a:rPr>
                  <a:t>Many R&amp;D lines:</a:t>
                </a:r>
              </a:p>
              <a:p>
                <a:pPr marL="0" indent="0">
                  <a:buNone/>
                </a:pPr>
                <a:endParaRPr lang="en-US" sz="1800" noProof="0" dirty="0">
                  <a:latin typeface="Arial Rounded MT Bold" pitchFamily="34" charset="0"/>
                </a:endParaRPr>
              </a:p>
              <a:p>
                <a:pPr marL="0" indent="0">
                  <a:buNone/>
                </a:pPr>
                <a:endParaRPr lang="en-US" sz="1600" noProof="0" dirty="0">
                  <a:latin typeface="Arial Rounded MT Bold" pitchFamily="34" charset="0"/>
                </a:endParaRPr>
              </a:p>
              <a:p>
                <a:pPr>
                  <a:buNone/>
                </a:pPr>
                <a:endParaRPr lang="en-US" sz="1800" noProof="0" dirty="0">
                  <a:latin typeface="Arial Rounded MT Bold" pitchFamily="34" charset="0"/>
                </a:endParaRPr>
              </a:p>
            </p:txBody>
          </p:sp>
        </mc:Choice>
        <mc:Fallback xmlns="">
          <p:sp>
            <p:nvSpPr>
              <p:cNvPr id="20" name="2 Marcador de contenido"/>
              <p:cNvSpPr>
                <a:spLocks noGrp="1" noRot="1" noChangeAspect="1" noMove="1" noResize="1" noEditPoints="1" noAdjustHandles="1" noChangeArrowheads="1" noChangeShapeType="1" noTextEdit="1"/>
              </p:cNvSpPr>
              <p:nvPr>
                <p:ph idx="1"/>
              </p:nvPr>
            </p:nvSpPr>
            <p:spPr>
              <a:xfrm>
                <a:off x="695400" y="1559816"/>
                <a:ext cx="9361040" cy="4594947"/>
              </a:xfrm>
              <a:blipFill>
                <a:blip r:embed="rId3"/>
                <a:stretch>
                  <a:fillRect l="-586" t="-796"/>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21779889-1A88-2C46-A92A-D1E7F1841C98}"/>
              </a:ext>
            </a:extLst>
          </p:cNvPr>
          <p:cNvPicPr>
            <a:picLocks noChangeAspect="1"/>
          </p:cNvPicPr>
          <p:nvPr/>
        </p:nvPicPr>
        <p:blipFill>
          <a:blip r:embed="rId4"/>
          <a:stretch>
            <a:fillRect/>
          </a:stretch>
        </p:blipFill>
        <p:spPr>
          <a:xfrm>
            <a:off x="3520156" y="3761674"/>
            <a:ext cx="6477000" cy="812800"/>
          </a:xfrm>
          <a:prstGeom prst="rect">
            <a:avLst/>
          </a:prstGeom>
        </p:spPr>
      </p:pic>
      <p:sp>
        <p:nvSpPr>
          <p:cNvPr id="23" name="Rectangle 22">
            <a:extLst>
              <a:ext uri="{FF2B5EF4-FFF2-40B4-BE49-F238E27FC236}">
                <a16:creationId xmlns:a16="http://schemas.microsoft.com/office/drawing/2014/main" id="{FE3E77D8-E954-1B40-BCD3-C4EA8C04705E}"/>
              </a:ext>
            </a:extLst>
          </p:cNvPr>
          <p:cNvSpPr/>
          <p:nvPr/>
        </p:nvSpPr>
        <p:spPr>
          <a:xfrm>
            <a:off x="3562635" y="3678396"/>
            <a:ext cx="6101600" cy="896078"/>
          </a:xfrm>
          <a:custGeom>
            <a:avLst/>
            <a:gdLst>
              <a:gd name="connsiteX0" fmla="*/ 0 w 6101600"/>
              <a:gd name="connsiteY0" fmla="*/ 0 h 896078"/>
              <a:gd name="connsiteX1" fmla="*/ 615707 w 6101600"/>
              <a:gd name="connsiteY1" fmla="*/ 0 h 896078"/>
              <a:gd name="connsiteX2" fmla="*/ 1109382 w 6101600"/>
              <a:gd name="connsiteY2" fmla="*/ 0 h 896078"/>
              <a:gd name="connsiteX3" fmla="*/ 1725089 w 6101600"/>
              <a:gd name="connsiteY3" fmla="*/ 0 h 896078"/>
              <a:gd name="connsiteX4" fmla="*/ 2096732 w 6101600"/>
              <a:gd name="connsiteY4" fmla="*/ 0 h 896078"/>
              <a:gd name="connsiteX5" fmla="*/ 2529391 w 6101600"/>
              <a:gd name="connsiteY5" fmla="*/ 0 h 896078"/>
              <a:gd name="connsiteX6" fmla="*/ 3084081 w 6101600"/>
              <a:gd name="connsiteY6" fmla="*/ 0 h 896078"/>
              <a:gd name="connsiteX7" fmla="*/ 3577756 w 6101600"/>
              <a:gd name="connsiteY7" fmla="*/ 0 h 896078"/>
              <a:gd name="connsiteX8" fmla="*/ 3949399 w 6101600"/>
              <a:gd name="connsiteY8" fmla="*/ 0 h 896078"/>
              <a:gd name="connsiteX9" fmla="*/ 4504090 w 6101600"/>
              <a:gd name="connsiteY9" fmla="*/ 0 h 896078"/>
              <a:gd name="connsiteX10" fmla="*/ 4997765 w 6101600"/>
              <a:gd name="connsiteY10" fmla="*/ 0 h 896078"/>
              <a:gd name="connsiteX11" fmla="*/ 6101600 w 6101600"/>
              <a:gd name="connsiteY11" fmla="*/ 0 h 896078"/>
              <a:gd name="connsiteX12" fmla="*/ 6101600 w 6101600"/>
              <a:gd name="connsiteY12" fmla="*/ 430117 h 896078"/>
              <a:gd name="connsiteX13" fmla="*/ 6101600 w 6101600"/>
              <a:gd name="connsiteY13" fmla="*/ 896078 h 896078"/>
              <a:gd name="connsiteX14" fmla="*/ 5485893 w 6101600"/>
              <a:gd name="connsiteY14" fmla="*/ 896078 h 896078"/>
              <a:gd name="connsiteX15" fmla="*/ 4992218 w 6101600"/>
              <a:gd name="connsiteY15" fmla="*/ 896078 h 896078"/>
              <a:gd name="connsiteX16" fmla="*/ 4376511 w 6101600"/>
              <a:gd name="connsiteY16" fmla="*/ 896078 h 896078"/>
              <a:gd name="connsiteX17" fmla="*/ 3821820 w 6101600"/>
              <a:gd name="connsiteY17" fmla="*/ 896078 h 896078"/>
              <a:gd name="connsiteX18" fmla="*/ 3450177 w 6101600"/>
              <a:gd name="connsiteY18" fmla="*/ 896078 h 896078"/>
              <a:gd name="connsiteX19" fmla="*/ 2773455 w 6101600"/>
              <a:gd name="connsiteY19" fmla="*/ 896078 h 896078"/>
              <a:gd name="connsiteX20" fmla="*/ 2401812 w 6101600"/>
              <a:gd name="connsiteY20" fmla="*/ 896078 h 896078"/>
              <a:gd name="connsiteX21" fmla="*/ 1969153 w 6101600"/>
              <a:gd name="connsiteY21" fmla="*/ 896078 h 896078"/>
              <a:gd name="connsiteX22" fmla="*/ 1292430 w 6101600"/>
              <a:gd name="connsiteY22" fmla="*/ 896078 h 896078"/>
              <a:gd name="connsiteX23" fmla="*/ 615707 w 6101600"/>
              <a:gd name="connsiteY23" fmla="*/ 896078 h 896078"/>
              <a:gd name="connsiteX24" fmla="*/ 0 w 6101600"/>
              <a:gd name="connsiteY24" fmla="*/ 896078 h 896078"/>
              <a:gd name="connsiteX25" fmla="*/ 0 w 6101600"/>
              <a:gd name="connsiteY25" fmla="*/ 439078 h 896078"/>
              <a:gd name="connsiteX26" fmla="*/ 0 w 6101600"/>
              <a:gd name="connsiteY26" fmla="*/ 0 h 8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1600" h="896078" extrusionOk="0">
                <a:moveTo>
                  <a:pt x="0" y="0"/>
                </a:moveTo>
                <a:cubicBezTo>
                  <a:pt x="249350" y="-22284"/>
                  <a:pt x="354314" y="68147"/>
                  <a:pt x="615707" y="0"/>
                </a:cubicBezTo>
                <a:cubicBezTo>
                  <a:pt x="877100" y="-68147"/>
                  <a:pt x="1007772" y="5355"/>
                  <a:pt x="1109382" y="0"/>
                </a:cubicBezTo>
                <a:cubicBezTo>
                  <a:pt x="1210993" y="-5355"/>
                  <a:pt x="1512892" y="64"/>
                  <a:pt x="1725089" y="0"/>
                </a:cubicBezTo>
                <a:cubicBezTo>
                  <a:pt x="1937286" y="-64"/>
                  <a:pt x="1921496" y="40810"/>
                  <a:pt x="2096732" y="0"/>
                </a:cubicBezTo>
                <a:cubicBezTo>
                  <a:pt x="2271968" y="-40810"/>
                  <a:pt x="2395821" y="11401"/>
                  <a:pt x="2529391" y="0"/>
                </a:cubicBezTo>
                <a:cubicBezTo>
                  <a:pt x="2662961" y="-11401"/>
                  <a:pt x="2821337" y="54871"/>
                  <a:pt x="3084081" y="0"/>
                </a:cubicBezTo>
                <a:cubicBezTo>
                  <a:pt x="3346825" y="-54871"/>
                  <a:pt x="3414460" y="20173"/>
                  <a:pt x="3577756" y="0"/>
                </a:cubicBezTo>
                <a:cubicBezTo>
                  <a:pt x="3741053" y="-20173"/>
                  <a:pt x="3845569" y="22904"/>
                  <a:pt x="3949399" y="0"/>
                </a:cubicBezTo>
                <a:cubicBezTo>
                  <a:pt x="4053229" y="-22904"/>
                  <a:pt x="4302273" y="23280"/>
                  <a:pt x="4504090" y="0"/>
                </a:cubicBezTo>
                <a:cubicBezTo>
                  <a:pt x="4705907" y="-23280"/>
                  <a:pt x="4822224" y="15178"/>
                  <a:pt x="4997765" y="0"/>
                </a:cubicBezTo>
                <a:cubicBezTo>
                  <a:pt x="5173306" y="-15178"/>
                  <a:pt x="5773520" y="88142"/>
                  <a:pt x="6101600" y="0"/>
                </a:cubicBezTo>
                <a:cubicBezTo>
                  <a:pt x="6133624" y="207156"/>
                  <a:pt x="6073380" y="327077"/>
                  <a:pt x="6101600" y="430117"/>
                </a:cubicBezTo>
                <a:cubicBezTo>
                  <a:pt x="6129820" y="533157"/>
                  <a:pt x="6079016" y="663730"/>
                  <a:pt x="6101600" y="896078"/>
                </a:cubicBezTo>
                <a:cubicBezTo>
                  <a:pt x="5923146" y="950652"/>
                  <a:pt x="5701151" y="824941"/>
                  <a:pt x="5485893" y="896078"/>
                </a:cubicBezTo>
                <a:cubicBezTo>
                  <a:pt x="5270635" y="967215"/>
                  <a:pt x="5222687" y="851717"/>
                  <a:pt x="4992218" y="896078"/>
                </a:cubicBezTo>
                <a:cubicBezTo>
                  <a:pt x="4761750" y="940439"/>
                  <a:pt x="4680784" y="891254"/>
                  <a:pt x="4376511" y="896078"/>
                </a:cubicBezTo>
                <a:cubicBezTo>
                  <a:pt x="4072238" y="900902"/>
                  <a:pt x="3953620" y="842955"/>
                  <a:pt x="3821820" y="896078"/>
                </a:cubicBezTo>
                <a:cubicBezTo>
                  <a:pt x="3690020" y="949201"/>
                  <a:pt x="3566539" y="895672"/>
                  <a:pt x="3450177" y="896078"/>
                </a:cubicBezTo>
                <a:cubicBezTo>
                  <a:pt x="3333815" y="896484"/>
                  <a:pt x="2948766" y="870065"/>
                  <a:pt x="2773455" y="896078"/>
                </a:cubicBezTo>
                <a:cubicBezTo>
                  <a:pt x="2598144" y="922091"/>
                  <a:pt x="2497299" y="856965"/>
                  <a:pt x="2401812" y="896078"/>
                </a:cubicBezTo>
                <a:cubicBezTo>
                  <a:pt x="2306325" y="935191"/>
                  <a:pt x="2125162" y="868263"/>
                  <a:pt x="1969153" y="896078"/>
                </a:cubicBezTo>
                <a:cubicBezTo>
                  <a:pt x="1813144" y="923893"/>
                  <a:pt x="1541115" y="859711"/>
                  <a:pt x="1292430" y="896078"/>
                </a:cubicBezTo>
                <a:cubicBezTo>
                  <a:pt x="1043745" y="932445"/>
                  <a:pt x="791171" y="852558"/>
                  <a:pt x="615707" y="896078"/>
                </a:cubicBezTo>
                <a:cubicBezTo>
                  <a:pt x="440243" y="939598"/>
                  <a:pt x="263867" y="856370"/>
                  <a:pt x="0" y="896078"/>
                </a:cubicBezTo>
                <a:cubicBezTo>
                  <a:pt x="-25136" y="733379"/>
                  <a:pt x="53075" y="575286"/>
                  <a:pt x="0" y="439078"/>
                </a:cubicBezTo>
                <a:cubicBezTo>
                  <a:pt x="-53075" y="302870"/>
                  <a:pt x="50549" y="1168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4" name="Graphic 23" descr="Line arrow Clockwise curve">
            <a:extLst>
              <a:ext uri="{FF2B5EF4-FFF2-40B4-BE49-F238E27FC236}">
                <a16:creationId xmlns:a16="http://schemas.microsoft.com/office/drawing/2014/main" id="{B8754D2D-4D19-FF45-9B87-2EFB0F3501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3255194">
            <a:off x="6994372" y="3332603"/>
            <a:ext cx="619506" cy="545382"/>
          </a:xfrm>
          <a:prstGeom prst="rect">
            <a:avLst/>
          </a:prstGeom>
        </p:spPr>
      </p:pic>
      <p:sp>
        <p:nvSpPr>
          <p:cNvPr id="25" name="Rectangle 24">
            <a:extLst>
              <a:ext uri="{FF2B5EF4-FFF2-40B4-BE49-F238E27FC236}">
                <a16:creationId xmlns:a16="http://schemas.microsoft.com/office/drawing/2014/main" id="{26AF3479-57F9-B74E-A623-01A4459E5084}"/>
              </a:ext>
            </a:extLst>
          </p:cNvPr>
          <p:cNvSpPr/>
          <p:nvPr/>
        </p:nvSpPr>
        <p:spPr>
          <a:xfrm>
            <a:off x="3431704" y="2852936"/>
            <a:ext cx="2735711" cy="584775"/>
          </a:xfrm>
          <a:prstGeom prst="rect">
            <a:avLst/>
          </a:prstGeom>
        </p:spPr>
        <p:txBody>
          <a:bodyPr wrap="square">
            <a:spAutoFit/>
          </a:bodyPr>
          <a:lstStyle/>
          <a:p>
            <a:pPr algn="r"/>
            <a:r>
              <a:rPr lang="es-ES" sz="1600" b="0" dirty="0">
                <a:solidFill>
                  <a:srgbClr val="00B050"/>
                </a:solidFill>
                <a:latin typeface="Arial Rounded MT Bold" pitchFamily="34" charset="0"/>
              </a:rPr>
              <a:t>Use of more </a:t>
            </a:r>
            <a:r>
              <a:rPr lang="es-ES" sz="1600" b="0" dirty="0" err="1">
                <a:solidFill>
                  <a:srgbClr val="00B050"/>
                </a:solidFill>
                <a:latin typeface="Arial Rounded MT Bold" pitchFamily="34" charset="0"/>
              </a:rPr>
              <a:t>powerful</a:t>
            </a:r>
            <a:r>
              <a:rPr lang="es-ES" sz="1600" b="0" dirty="0">
                <a:solidFill>
                  <a:srgbClr val="00B050"/>
                </a:solidFill>
                <a:latin typeface="Arial Rounded MT Bold" pitchFamily="34" charset="0"/>
              </a:rPr>
              <a:t>, </a:t>
            </a:r>
            <a:r>
              <a:rPr lang="es-ES" sz="1600" b="0" dirty="0" err="1">
                <a:solidFill>
                  <a:srgbClr val="00B050"/>
                </a:solidFill>
                <a:latin typeface="Arial Rounded MT Bold" pitchFamily="34" charset="0"/>
              </a:rPr>
              <a:t>higher</a:t>
            </a:r>
            <a:r>
              <a:rPr lang="es-ES" sz="1600" b="0" dirty="0">
                <a:solidFill>
                  <a:srgbClr val="00B050"/>
                </a:solidFill>
                <a:latin typeface="Arial Rounded MT Bold" pitchFamily="34" charset="0"/>
              </a:rPr>
              <a:t>-B</a:t>
            </a:r>
            <a:r>
              <a:rPr lang="en-GB" sz="1600" b="0" dirty="0">
                <a:solidFill>
                  <a:srgbClr val="00B050"/>
                </a:solidFill>
                <a:latin typeface="Arial Rounded MT Bold" pitchFamily="34" charset="0"/>
              </a:rPr>
              <a:t>, magnets</a:t>
            </a:r>
          </a:p>
        </p:txBody>
      </p:sp>
      <p:pic>
        <p:nvPicPr>
          <p:cNvPr id="26" name="Graphic 25" descr="Line arrow Clockwise curve">
            <a:extLst>
              <a:ext uri="{FF2B5EF4-FFF2-40B4-BE49-F238E27FC236}">
                <a16:creationId xmlns:a16="http://schemas.microsoft.com/office/drawing/2014/main" id="{C6E2FF74-C962-5449-85E9-B543EB7A10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3019378">
            <a:off x="8918046" y="4444148"/>
            <a:ext cx="551084" cy="565978"/>
          </a:xfrm>
          <a:prstGeom prst="rect">
            <a:avLst/>
          </a:prstGeom>
        </p:spPr>
      </p:pic>
      <p:pic>
        <p:nvPicPr>
          <p:cNvPr id="27" name="Graphic 26" descr="Line arrow Clockwise curve">
            <a:extLst>
              <a:ext uri="{FF2B5EF4-FFF2-40B4-BE49-F238E27FC236}">
                <a16:creationId xmlns:a16="http://schemas.microsoft.com/office/drawing/2014/main" id="{912ED029-E291-D040-9B91-41F8EAEA27D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7595660" flipH="1">
            <a:off x="6158957" y="3027960"/>
            <a:ext cx="658063" cy="878058"/>
          </a:xfrm>
          <a:prstGeom prst="rect">
            <a:avLst/>
          </a:prstGeom>
        </p:spPr>
      </p:pic>
      <p:pic>
        <p:nvPicPr>
          <p:cNvPr id="28" name="Graphic 27" descr="Line arrow Clockwise curve">
            <a:extLst>
              <a:ext uri="{FF2B5EF4-FFF2-40B4-BE49-F238E27FC236}">
                <a16:creationId xmlns:a16="http://schemas.microsoft.com/office/drawing/2014/main" id="{4B0B1705-2B82-094E-ADFF-C22CD50A9FF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4945963">
            <a:off x="7506954" y="4427707"/>
            <a:ext cx="551084" cy="565978"/>
          </a:xfrm>
          <a:prstGeom prst="rect">
            <a:avLst/>
          </a:prstGeom>
        </p:spPr>
      </p:pic>
      <p:sp>
        <p:nvSpPr>
          <p:cNvPr id="31" name="Rectangle 30">
            <a:extLst>
              <a:ext uri="{FF2B5EF4-FFF2-40B4-BE49-F238E27FC236}">
                <a16:creationId xmlns:a16="http://schemas.microsoft.com/office/drawing/2014/main" id="{81D74C92-D1F1-5E4F-80F4-AC09F9176087}"/>
              </a:ext>
            </a:extLst>
          </p:cNvPr>
          <p:cNvSpPr/>
          <p:nvPr/>
        </p:nvSpPr>
        <p:spPr>
          <a:xfrm>
            <a:off x="7320136" y="2916233"/>
            <a:ext cx="4300964" cy="584775"/>
          </a:xfrm>
          <a:prstGeom prst="rect">
            <a:avLst/>
          </a:prstGeom>
        </p:spPr>
        <p:txBody>
          <a:bodyPr wrap="square">
            <a:spAutoFit/>
          </a:bodyPr>
          <a:lstStyle/>
          <a:p>
            <a:pPr algn="r"/>
            <a:r>
              <a:rPr lang="en-GB" sz="1600" b="0" dirty="0">
                <a:solidFill>
                  <a:srgbClr val="00B050"/>
                </a:solidFill>
                <a:latin typeface="Arial Rounded MT Bold" pitchFamily="34" charset="0"/>
              </a:rPr>
              <a:t>Larger instrumented volumes: matching more cavities or new multicavity designs</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A58E18-8FA4-DA4B-B6DC-FD59B0BD4A80}"/>
                  </a:ext>
                </a:extLst>
              </p:cNvPr>
              <p:cNvSpPr/>
              <p:nvPr/>
            </p:nvSpPr>
            <p:spPr>
              <a:xfrm>
                <a:off x="3225438" y="4676774"/>
                <a:ext cx="4300964" cy="848437"/>
              </a:xfrm>
              <a:prstGeom prst="rect">
                <a:avLst/>
              </a:prstGeom>
            </p:spPr>
            <p:txBody>
              <a:bodyPr wrap="square">
                <a:spAutoFit/>
              </a:bodyPr>
              <a:lstStyle/>
              <a:p>
                <a:pPr algn="r"/>
                <a:r>
                  <a:rPr lang="en-GB" sz="1600" b="0" dirty="0">
                    <a:solidFill>
                      <a:srgbClr val="00B050"/>
                    </a:solidFill>
                    <a:latin typeface="Arial Rounded MT Bold" pitchFamily="34" charset="0"/>
                  </a:rPr>
                  <a:t>Reducing noise: cryogenics, new detection techniques… but beware of the </a:t>
                </a:r>
                <a:r>
                  <a:rPr lang="en-GB" sz="1600" b="0" dirty="0">
                    <a:solidFill>
                      <a:srgbClr val="FF0000"/>
                    </a:solidFill>
                    <a:latin typeface="Arial Rounded MT Bold" pitchFamily="34" charset="0"/>
                  </a:rPr>
                  <a:t>standard quantum limit </a:t>
                </a:r>
                <a14:m>
                  <m:oMath xmlns:m="http://schemas.openxmlformats.org/officeDocument/2006/math">
                    <m:sSub>
                      <m:sSubPr>
                        <m:ctrlPr>
                          <a:rPr lang="en-GB" sz="1600" b="0" i="1" smtClean="0">
                            <a:solidFill>
                              <a:srgbClr val="FF0000"/>
                            </a:solidFill>
                            <a:latin typeface="Cambria Math" panose="02040503050406030204" pitchFamily="18" charset="0"/>
                          </a:rPr>
                        </m:ctrlPr>
                      </m:sSubPr>
                      <m:e>
                        <m:r>
                          <a:rPr lang="en-GB" sz="1600" b="0" i="1" smtClean="0">
                            <a:solidFill>
                              <a:srgbClr val="FF0000"/>
                            </a:solidFill>
                            <a:latin typeface="Cambria Math" panose="02040503050406030204" pitchFamily="18" charset="0"/>
                          </a:rPr>
                          <m:t>𝑇</m:t>
                        </m:r>
                      </m:e>
                      <m:sub>
                        <m:r>
                          <a:rPr lang="en-GB" sz="1600" b="0" i="1" smtClean="0">
                            <a:solidFill>
                              <a:srgbClr val="FF0000"/>
                            </a:solidFill>
                            <a:latin typeface="Cambria Math" panose="02040503050406030204" pitchFamily="18" charset="0"/>
                          </a:rPr>
                          <m:t>𝑆𝑄𝐿</m:t>
                        </m:r>
                      </m:sub>
                    </m:sSub>
                  </m:oMath>
                </a14:m>
                <a:endParaRPr lang="en-GB" sz="1600" b="0" dirty="0">
                  <a:solidFill>
                    <a:srgbClr val="FF0000"/>
                  </a:solidFill>
                  <a:latin typeface="Arial Rounded MT Bold" pitchFamily="34" charset="0"/>
                </a:endParaRPr>
              </a:p>
            </p:txBody>
          </p:sp>
        </mc:Choice>
        <mc:Fallback xmlns="">
          <p:sp>
            <p:nvSpPr>
              <p:cNvPr id="32" name="Rectangle 31">
                <a:extLst>
                  <a:ext uri="{FF2B5EF4-FFF2-40B4-BE49-F238E27FC236}">
                    <a16:creationId xmlns:a16="http://schemas.microsoft.com/office/drawing/2014/main" id="{4EA58E18-8FA4-DA4B-B6DC-FD59B0BD4A80}"/>
                  </a:ext>
                </a:extLst>
              </p:cNvPr>
              <p:cNvSpPr>
                <a:spLocks noRot="1" noChangeAspect="1" noMove="1" noResize="1" noEditPoints="1" noAdjustHandles="1" noChangeArrowheads="1" noChangeShapeType="1" noTextEdit="1"/>
              </p:cNvSpPr>
              <p:nvPr/>
            </p:nvSpPr>
            <p:spPr>
              <a:xfrm>
                <a:off x="3225438" y="4676774"/>
                <a:ext cx="4300964" cy="848437"/>
              </a:xfrm>
              <a:prstGeom prst="rect">
                <a:avLst/>
              </a:prstGeom>
              <a:blipFill>
                <a:blip r:embed="rId9"/>
                <a:stretch>
                  <a:fillRect t="-2985" r="-2059" b="-5970"/>
                </a:stretch>
              </a:blipFill>
            </p:spPr>
            <p:txBody>
              <a:bodyPr/>
              <a:lstStyle/>
              <a:p>
                <a:r>
                  <a:rPr lang="en-E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48858EF-7820-534E-BD68-4B8754628926}"/>
                  </a:ext>
                </a:extLst>
              </p:cNvPr>
              <p:cNvSpPr/>
              <p:nvPr/>
            </p:nvSpPr>
            <p:spPr>
              <a:xfrm>
                <a:off x="8145164" y="4984007"/>
                <a:ext cx="3682202" cy="830997"/>
              </a:xfrm>
              <a:prstGeom prst="rect">
                <a:avLst/>
              </a:prstGeom>
            </p:spPr>
            <p:txBody>
              <a:bodyPr wrap="square">
                <a:spAutoFit/>
              </a:bodyPr>
              <a:lstStyle/>
              <a:p>
                <a:pPr algn="ctr"/>
                <a:r>
                  <a:rPr lang="en-GB" sz="1600" b="0" dirty="0">
                    <a:solidFill>
                      <a:srgbClr val="00B050"/>
                    </a:solidFill>
                    <a:latin typeface="Arial Rounded MT Bold" pitchFamily="34" charset="0"/>
                  </a:rPr>
                  <a:t>Larger </a:t>
                </a:r>
                <a14:m>
                  <m:oMath xmlns:m="http://schemas.openxmlformats.org/officeDocument/2006/math">
                    <m:r>
                      <a:rPr lang="en-GB" sz="1600" b="0" i="1">
                        <a:solidFill>
                          <a:srgbClr val="00B050"/>
                        </a:solidFill>
                        <a:latin typeface="Cambria Math" panose="02040503050406030204" pitchFamily="18" charset="0"/>
                      </a:rPr>
                      <m:t>𝑄</m:t>
                    </m:r>
                  </m:oMath>
                </a14:m>
                <a:r>
                  <a:rPr lang="en-GB" sz="1600" b="0" dirty="0">
                    <a:solidFill>
                      <a:srgbClr val="00B050"/>
                    </a:solidFill>
                    <a:latin typeface="Arial Rounded MT Bold" pitchFamily="34" charset="0"/>
                  </a:rPr>
                  <a:t> can be obtained by superconducting cavities, but improvement </a:t>
                </a:r>
                <a:r>
                  <a:rPr lang="en-GB" sz="1600" b="0" dirty="0">
                    <a:solidFill>
                      <a:srgbClr val="FF0000"/>
                    </a:solidFill>
                    <a:latin typeface="Arial Rounded MT Bold" pitchFamily="34" charset="0"/>
                  </a:rPr>
                  <a:t>only up to </a:t>
                </a:r>
                <a14:m>
                  <m:oMath xmlns:m="http://schemas.openxmlformats.org/officeDocument/2006/math">
                    <m:r>
                      <a:rPr lang="en-GB" sz="1600" b="0" i="1">
                        <a:solidFill>
                          <a:srgbClr val="FF0000"/>
                        </a:solidFill>
                        <a:latin typeface="Cambria Math" panose="02040503050406030204" pitchFamily="18" charset="0"/>
                      </a:rPr>
                      <m:t>𝑄</m:t>
                    </m:r>
                    <m:r>
                      <a:rPr lang="en-GB" sz="1600" b="0" i="1" smtClean="0">
                        <a:solidFill>
                          <a:srgbClr val="FF0000"/>
                        </a:solidFill>
                        <a:latin typeface="Cambria Math" panose="02040503050406030204" pitchFamily="18" charset="0"/>
                      </a:rPr>
                      <m:t>&lt;</m:t>
                    </m:r>
                    <m:sSub>
                      <m:sSubPr>
                        <m:ctrlPr>
                          <a:rPr lang="en-GB" sz="1600" b="0" i="1" smtClean="0">
                            <a:solidFill>
                              <a:srgbClr val="FF0000"/>
                            </a:solidFill>
                            <a:latin typeface="Cambria Math" panose="02040503050406030204" pitchFamily="18" charset="0"/>
                          </a:rPr>
                        </m:ctrlPr>
                      </m:sSubPr>
                      <m:e>
                        <m:r>
                          <a:rPr lang="en-GB" sz="1600" b="0" i="1" smtClean="0">
                            <a:solidFill>
                              <a:srgbClr val="FF0000"/>
                            </a:solidFill>
                            <a:latin typeface="Cambria Math" panose="02040503050406030204" pitchFamily="18" charset="0"/>
                          </a:rPr>
                          <m:t>𝑄</m:t>
                        </m:r>
                      </m:e>
                      <m:sub>
                        <m:r>
                          <a:rPr lang="en-GB" sz="1600" b="0" i="1" smtClean="0">
                            <a:solidFill>
                              <a:srgbClr val="FF0000"/>
                            </a:solidFill>
                            <a:latin typeface="Cambria Math" panose="02040503050406030204" pitchFamily="18" charset="0"/>
                          </a:rPr>
                          <m:t>𝐴</m:t>
                        </m:r>
                      </m:sub>
                    </m:sSub>
                    <m:r>
                      <a:rPr lang="en-GB" sz="1600" b="0" i="1">
                        <a:solidFill>
                          <a:srgbClr val="FF0000"/>
                        </a:solidFill>
                        <a:latin typeface="Cambria Math" panose="02040503050406030204" pitchFamily="18" charset="0"/>
                      </a:rPr>
                      <m:t>~</m:t>
                    </m:r>
                    <m:sSup>
                      <m:sSupPr>
                        <m:ctrlPr>
                          <a:rPr lang="en-GB" sz="1600" b="0" i="1" smtClean="0">
                            <a:solidFill>
                              <a:srgbClr val="FF0000"/>
                            </a:solidFill>
                            <a:latin typeface="Cambria Math" panose="02040503050406030204" pitchFamily="18" charset="0"/>
                          </a:rPr>
                        </m:ctrlPr>
                      </m:sSupPr>
                      <m:e>
                        <m:r>
                          <a:rPr lang="en-GB" sz="1600" b="0" i="1" smtClean="0">
                            <a:solidFill>
                              <a:srgbClr val="FF0000"/>
                            </a:solidFill>
                            <a:latin typeface="Cambria Math" panose="02040503050406030204" pitchFamily="18" charset="0"/>
                          </a:rPr>
                          <m:t>10</m:t>
                        </m:r>
                      </m:e>
                      <m:sup>
                        <m:r>
                          <a:rPr lang="en-GB" sz="1600" b="0" i="1" smtClean="0">
                            <a:solidFill>
                              <a:srgbClr val="FF0000"/>
                            </a:solidFill>
                            <a:latin typeface="Cambria Math" panose="02040503050406030204" pitchFamily="18" charset="0"/>
                          </a:rPr>
                          <m:t>6</m:t>
                        </m:r>
                      </m:sup>
                    </m:sSup>
                  </m:oMath>
                </a14:m>
                <a:endParaRPr lang="en-GB" sz="1600" b="0" dirty="0">
                  <a:solidFill>
                    <a:srgbClr val="00B050"/>
                  </a:solidFill>
                  <a:latin typeface="Arial Rounded MT Bold" pitchFamily="34" charset="0"/>
                </a:endParaRPr>
              </a:p>
            </p:txBody>
          </p:sp>
        </mc:Choice>
        <mc:Fallback xmlns="">
          <p:sp>
            <p:nvSpPr>
              <p:cNvPr id="33" name="Rectangle 32">
                <a:extLst>
                  <a:ext uri="{FF2B5EF4-FFF2-40B4-BE49-F238E27FC236}">
                    <a16:creationId xmlns:a16="http://schemas.microsoft.com/office/drawing/2014/main" id="{648858EF-7820-534E-BD68-4B8754628926}"/>
                  </a:ext>
                </a:extLst>
              </p:cNvPr>
              <p:cNvSpPr>
                <a:spLocks noRot="1" noChangeAspect="1" noMove="1" noResize="1" noEditPoints="1" noAdjustHandles="1" noChangeArrowheads="1" noChangeShapeType="1" noTextEdit="1"/>
              </p:cNvSpPr>
              <p:nvPr/>
            </p:nvSpPr>
            <p:spPr>
              <a:xfrm>
                <a:off x="8145164" y="4984007"/>
                <a:ext cx="3682202" cy="830997"/>
              </a:xfrm>
              <a:prstGeom prst="rect">
                <a:avLst/>
              </a:prstGeom>
              <a:blipFill>
                <a:blip r:embed="rId10"/>
                <a:stretch>
                  <a:fillRect l="-344" t="-1515" b="-7576"/>
                </a:stretch>
              </a:blipFill>
            </p:spPr>
            <p:txBody>
              <a:bodyPr/>
              <a:lstStyle/>
              <a:p>
                <a:r>
                  <a:rPr lang="en-ES">
                    <a:noFill/>
                  </a:rPr>
                  <a:t> </a:t>
                </a:r>
              </a:p>
            </p:txBody>
          </p:sp>
        </mc:Fallback>
      </mc:AlternateContent>
      <p:sp>
        <p:nvSpPr>
          <p:cNvPr id="34" name="Marcador de fecha 4">
            <a:extLst>
              <a:ext uri="{FF2B5EF4-FFF2-40B4-BE49-F238E27FC236}">
                <a16:creationId xmlns:a16="http://schemas.microsoft.com/office/drawing/2014/main" id="{17B73637-272A-4845-8111-D2DC6F1D710E}"/>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35" name="Marcador de pie de página 6">
            <a:extLst>
              <a:ext uri="{FF2B5EF4-FFF2-40B4-BE49-F238E27FC236}">
                <a16:creationId xmlns:a16="http://schemas.microsoft.com/office/drawing/2014/main" id="{B8403ABF-5B88-6B46-87F8-EA698724D35D}"/>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45" name="Marcador de número de diapositiva 8">
            <a:extLst>
              <a:ext uri="{FF2B5EF4-FFF2-40B4-BE49-F238E27FC236}">
                <a16:creationId xmlns:a16="http://schemas.microsoft.com/office/drawing/2014/main" id="{B964659F-FA48-CF49-A9A6-0E1DB37D597F}"/>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94</a:t>
            </a:fld>
            <a:endParaRPr lang="es-ES" dirty="0"/>
          </a:p>
        </p:txBody>
      </p:sp>
    </p:spTree>
    <p:extLst>
      <p:ext uri="{BB962C8B-B14F-4D97-AF65-F5344CB8AC3E}">
        <p14:creationId xmlns:p14="http://schemas.microsoft.com/office/powerpoint/2010/main" val="397858334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Título"/>
          <p:cNvSpPr>
            <a:spLocks noGrp="1"/>
          </p:cNvSpPr>
          <p:nvPr>
            <p:ph type="title"/>
          </p:nvPr>
        </p:nvSpPr>
        <p:spPr>
          <a:xfrm>
            <a:off x="1919536" y="332656"/>
            <a:ext cx="8291264" cy="1143000"/>
          </a:xfrm>
        </p:spPr>
        <p:txBody>
          <a:bodyPr/>
          <a:lstStyle/>
          <a:p>
            <a:r>
              <a:rPr lang="en-US" sz="3600" noProof="0" dirty="0">
                <a:effectLst>
                  <a:outerShdw blurRad="38100" dist="38100" dir="2700000" algn="tl">
                    <a:srgbClr val="FFFFFF"/>
                  </a:outerShdw>
                </a:effectLst>
                <a:latin typeface="Arial Rounded MT Bold" pitchFamily="34" charset="0"/>
              </a:rPr>
              <a:t>Higher-m</a:t>
            </a:r>
            <a:r>
              <a:rPr lang="en-US" sz="3600" baseline="-25000" noProof="0" dirty="0">
                <a:effectLst>
                  <a:outerShdw blurRad="38100" dist="38100" dir="2700000" algn="tl">
                    <a:srgbClr val="FFFFFF"/>
                  </a:outerShdw>
                </a:effectLst>
                <a:latin typeface="Arial Rounded MT Bold" pitchFamily="34" charset="0"/>
              </a:rPr>
              <a:t>a</a:t>
            </a:r>
            <a:r>
              <a:rPr lang="en-US" sz="3600" noProof="0" dirty="0">
                <a:effectLst>
                  <a:outerShdw blurRad="38100" dist="38100" dir="2700000" algn="tl">
                    <a:srgbClr val="FFFFFF"/>
                  </a:outerShdw>
                </a:effectLst>
                <a:latin typeface="Arial Rounded MT Bold" pitchFamily="34" charset="0"/>
              </a:rPr>
              <a:t> </a:t>
            </a:r>
            <a:r>
              <a:rPr lang="en-US" sz="3600" noProof="0" dirty="0" err="1">
                <a:effectLst>
                  <a:outerShdw blurRad="38100" dist="38100" dir="2700000" algn="tl">
                    <a:srgbClr val="FFFFFF"/>
                  </a:outerShdw>
                </a:effectLst>
                <a:latin typeface="Arial Rounded MT Bold" pitchFamily="34" charset="0"/>
              </a:rPr>
              <a:t>haloscopes</a:t>
            </a:r>
            <a:endParaRPr lang="en-US" sz="3600" noProof="0" dirty="0">
              <a:effectLst>
                <a:outerShdw blurRad="38100" dist="38100" dir="2700000" algn="tl">
                  <a:srgbClr val="FFFFFF"/>
                </a:outerShdw>
              </a:effectLst>
              <a:latin typeface="Arial Rounded MT Bold" pitchFamily="34" charset="0"/>
            </a:endParaRPr>
          </a:p>
        </p:txBody>
      </p:sp>
      <p:sp>
        <p:nvSpPr>
          <p:cNvPr id="20" name="2 Marcador de contenido"/>
          <p:cNvSpPr>
            <a:spLocks noGrp="1"/>
          </p:cNvSpPr>
          <p:nvPr>
            <p:ph idx="1"/>
          </p:nvPr>
        </p:nvSpPr>
        <p:spPr>
          <a:xfrm>
            <a:off x="695400" y="1559816"/>
            <a:ext cx="5400600" cy="4594947"/>
          </a:xfrm>
        </p:spPr>
        <p:txBody>
          <a:bodyPr/>
          <a:lstStyle/>
          <a:p>
            <a:r>
              <a:rPr lang="en-US" sz="2000" noProof="0" dirty="0">
                <a:latin typeface="Arial Rounded MT Bold" pitchFamily="34" charset="0"/>
              </a:rPr>
              <a:t>Problematic: </a:t>
            </a:r>
          </a:p>
          <a:p>
            <a:pPr marL="0" indent="0">
              <a:buNone/>
            </a:pPr>
            <a:r>
              <a:rPr lang="en-US" sz="1800" noProof="0" dirty="0">
                <a:latin typeface="Arial Rounded MT Bold" pitchFamily="34" charset="0"/>
              </a:rPr>
              <a:t>higher m</a:t>
            </a:r>
            <a:r>
              <a:rPr lang="en-US" sz="1800" baseline="-25000" noProof="0" dirty="0">
                <a:latin typeface="Arial Rounded MT Bold" pitchFamily="34" charset="0"/>
              </a:rPr>
              <a:t>a</a:t>
            </a:r>
            <a:r>
              <a:rPr lang="en-US" sz="1800" noProof="0" dirty="0">
                <a:latin typeface="Arial Rounded MT Bold" pitchFamily="34" charset="0"/>
              </a:rPr>
              <a:t> </a:t>
            </a:r>
            <a:r>
              <a:rPr lang="en-US" sz="1800" noProof="0" dirty="0">
                <a:latin typeface="Arial Rounded MT Bold" pitchFamily="34" charset="0"/>
                <a:sym typeface="Wingdings" panose="05000000000000000000" pitchFamily="2" charset="2"/>
              </a:rPr>
              <a:t> lower V  lower sensitivity</a:t>
            </a: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endParaRPr lang="en-US" sz="1800" noProof="0" dirty="0">
              <a:latin typeface="Arial Rounded MT Bold" pitchFamily="34" charset="0"/>
              <a:sym typeface="Wingdings" panose="05000000000000000000" pitchFamily="2" charset="2"/>
            </a:endParaRPr>
          </a:p>
          <a:p>
            <a:r>
              <a:rPr lang="en-US" sz="1800" noProof="0" dirty="0">
                <a:latin typeface="Arial Rounded MT Bold" pitchFamily="34" charset="0"/>
                <a:sym typeface="Wingdings" panose="05000000000000000000" pitchFamily="2" charset="2"/>
              </a:rPr>
              <a:t>R&amp;D to go to:</a:t>
            </a:r>
          </a:p>
          <a:p>
            <a:pPr lvl="1"/>
            <a:r>
              <a:rPr lang="en-US" sz="1400" noProof="0" dirty="0">
                <a:latin typeface="Arial Rounded MT Bold" pitchFamily="34" charset="0"/>
                <a:sym typeface="Wingdings" panose="05000000000000000000" pitchFamily="2" charset="2"/>
              </a:rPr>
              <a:t>Higher B magnets</a:t>
            </a:r>
          </a:p>
          <a:p>
            <a:pPr lvl="1"/>
            <a:r>
              <a:rPr lang="en-US" sz="1400" noProof="0" dirty="0">
                <a:latin typeface="Arial Rounded MT Bold" pitchFamily="34" charset="0"/>
                <a:sym typeface="Wingdings" panose="05000000000000000000" pitchFamily="2" charset="2"/>
              </a:rPr>
              <a:t>Larger instrumented volumes</a:t>
            </a:r>
          </a:p>
          <a:p>
            <a:pPr lvl="1"/>
            <a:r>
              <a:rPr lang="en-US" sz="1400" noProof="0" dirty="0">
                <a:latin typeface="Arial Rounded MT Bold" pitchFamily="34" charset="0"/>
                <a:sym typeface="Wingdings" panose="05000000000000000000" pitchFamily="2" charset="2"/>
              </a:rPr>
              <a:t>Lower noise sensors</a:t>
            </a:r>
          </a:p>
          <a:p>
            <a:pPr lvl="1"/>
            <a:r>
              <a:rPr lang="en-US" sz="1400" noProof="0" dirty="0">
                <a:latin typeface="Arial Rounded MT Bold" pitchFamily="34" charset="0"/>
                <a:sym typeface="Wingdings" panose="05000000000000000000" pitchFamily="2" charset="2"/>
              </a:rPr>
              <a:t>Higher Q cavities </a:t>
            </a:r>
          </a:p>
          <a:p>
            <a:endParaRPr lang="en-US" sz="1800" noProof="0" dirty="0">
              <a:latin typeface="Arial Rounded MT Bold" pitchFamily="34" charset="0"/>
            </a:endParaRPr>
          </a:p>
          <a:p>
            <a:pPr marL="0" indent="0">
              <a:buNone/>
            </a:pPr>
            <a:endParaRPr lang="en-US" sz="1600" noProof="0" dirty="0">
              <a:latin typeface="Arial Rounded MT Bold" pitchFamily="34" charset="0"/>
            </a:endParaRPr>
          </a:p>
          <a:p>
            <a:pPr>
              <a:buNone/>
            </a:pPr>
            <a:endParaRPr lang="en-US" sz="1800" noProof="0" dirty="0">
              <a:latin typeface="Arial Rounded MT Bold" pitchFamily="34" charset="0"/>
            </a:endParaRPr>
          </a:p>
        </p:txBody>
      </p:sp>
      <p:sp>
        <p:nvSpPr>
          <p:cNvPr id="3" name="Rectángulo 2"/>
          <p:cNvSpPr/>
          <p:nvPr/>
        </p:nvSpPr>
        <p:spPr>
          <a:xfrm>
            <a:off x="5951984" y="1559816"/>
            <a:ext cx="3827121" cy="3693319"/>
          </a:xfrm>
          <a:prstGeom prst="rect">
            <a:avLst/>
          </a:prstGeom>
        </p:spPr>
        <p:txBody>
          <a:bodyPr wrap="square">
            <a:spAutoFit/>
          </a:bodyPr>
          <a:lstStyle/>
          <a:p>
            <a:r>
              <a:rPr lang="es-ES" b="0" dirty="0">
                <a:latin typeface="Arial Rounded MT Bold" pitchFamily="34" charset="0"/>
              </a:rPr>
              <a:t>Very active R&amp;D in </a:t>
            </a:r>
            <a:r>
              <a:rPr lang="es-ES" b="0" dirty="0" err="1">
                <a:latin typeface="Arial Rounded MT Bold" pitchFamily="34" charset="0"/>
              </a:rPr>
              <a:t>many</a:t>
            </a:r>
            <a:r>
              <a:rPr lang="es-ES" b="0" dirty="0">
                <a:latin typeface="Arial Rounded MT Bold" pitchFamily="34" charset="0"/>
              </a:rPr>
              <a:t> </a:t>
            </a:r>
            <a:r>
              <a:rPr lang="es-ES" b="0" dirty="0" err="1">
                <a:latin typeface="Arial Rounded MT Bold" pitchFamily="34" charset="0"/>
              </a:rPr>
              <a:t>groups</a:t>
            </a:r>
            <a:r>
              <a:rPr lang="es-ES" b="0" dirty="0">
                <a:latin typeface="Arial Rounded MT Bold" pitchFamily="34" charset="0"/>
              </a:rPr>
              <a:t>!</a:t>
            </a:r>
          </a:p>
          <a:p>
            <a:pPr marL="285750" indent="-285750">
              <a:buFont typeface="Arial" panose="020B0604020202020204" pitchFamily="34" charset="0"/>
              <a:buChar char="•"/>
            </a:pPr>
            <a:endParaRPr lang="es-ES" b="0" dirty="0">
              <a:latin typeface="Arial Rounded MT Bold" pitchFamily="34" charset="0"/>
            </a:endParaRPr>
          </a:p>
          <a:p>
            <a:pPr marL="285750" indent="-285750">
              <a:buFont typeface="Arial" panose="020B0604020202020204" pitchFamily="34" charset="0"/>
              <a:buChar char="•"/>
            </a:pPr>
            <a:r>
              <a:rPr lang="es-ES" b="0" dirty="0">
                <a:latin typeface="Arial Rounded MT Bold" pitchFamily="34" charset="0"/>
              </a:rPr>
              <a:t>More </a:t>
            </a:r>
            <a:r>
              <a:rPr lang="es-ES" b="0" dirty="0" err="1">
                <a:latin typeface="Arial Rounded MT Bold" pitchFamily="34" charset="0"/>
              </a:rPr>
              <a:t>powerful</a:t>
            </a:r>
            <a:r>
              <a:rPr lang="es-ES" b="0" dirty="0">
                <a:latin typeface="Arial Rounded MT Bold" pitchFamily="34" charset="0"/>
              </a:rPr>
              <a:t> </a:t>
            </a:r>
            <a:r>
              <a:rPr lang="es-ES" b="0" dirty="0" err="1">
                <a:latin typeface="Arial Rounded MT Bold" pitchFamily="34" charset="0"/>
              </a:rPr>
              <a:t>magnets</a:t>
            </a:r>
            <a:endParaRPr lang="es-ES" b="0" dirty="0">
              <a:latin typeface="Arial Rounded MT Bold" pitchFamily="34" charset="0"/>
            </a:endParaRPr>
          </a:p>
          <a:p>
            <a:pPr marL="285750" indent="-285750">
              <a:buFont typeface="Arial" panose="020B0604020202020204" pitchFamily="34" charset="0"/>
              <a:buChar char="•"/>
            </a:pPr>
            <a:endParaRPr lang="es-ES" b="0" dirty="0">
              <a:latin typeface="Arial Rounded MT Bold" pitchFamily="34" charset="0"/>
            </a:endParaRPr>
          </a:p>
          <a:p>
            <a:pPr marL="285750" indent="-285750">
              <a:buFont typeface="Arial" panose="020B0604020202020204" pitchFamily="34" charset="0"/>
              <a:buChar char="•"/>
            </a:pPr>
            <a:endParaRPr lang="es-ES" b="0" dirty="0">
              <a:latin typeface="Arial Rounded MT Bold" pitchFamily="34" charset="0"/>
            </a:endParaRPr>
          </a:p>
          <a:p>
            <a:pPr marL="285750" indent="-285750">
              <a:buFont typeface="Arial" panose="020B0604020202020204" pitchFamily="34" charset="0"/>
              <a:buChar char="•"/>
            </a:pPr>
            <a:r>
              <a:rPr lang="es-ES" b="0" dirty="0" err="1">
                <a:latin typeface="Arial Rounded MT Bold" pitchFamily="34" charset="0"/>
              </a:rPr>
              <a:t>Multicell</a:t>
            </a:r>
            <a:r>
              <a:rPr lang="es-ES" b="0" dirty="0">
                <a:latin typeface="Arial Rounded MT Bold" pitchFamily="34" charset="0"/>
              </a:rPr>
              <a:t> </a:t>
            </a:r>
            <a:r>
              <a:rPr lang="es-ES" b="0" dirty="0" err="1">
                <a:latin typeface="Arial Rounded MT Bold" pitchFamily="34" charset="0"/>
              </a:rPr>
              <a:t>structures</a:t>
            </a:r>
            <a:r>
              <a:rPr lang="es-ES" b="0" dirty="0">
                <a:latin typeface="Arial Rounded MT Bold" pitchFamily="34" charset="0"/>
              </a:rPr>
              <a:t>:</a:t>
            </a:r>
          </a:p>
          <a:p>
            <a:pPr marL="742950" lvl="1" indent="-285750">
              <a:buFont typeface="Arial" panose="020B0604020202020204" pitchFamily="34" charset="0"/>
              <a:buChar char="•"/>
            </a:pPr>
            <a:r>
              <a:rPr lang="es-ES" b="0" dirty="0" err="1">
                <a:latin typeface="Arial Rounded MT Bold" pitchFamily="34" charset="0"/>
              </a:rPr>
              <a:t>Phase-matched</a:t>
            </a:r>
            <a:endParaRPr lang="es-ES" b="0" dirty="0">
              <a:latin typeface="Arial Rounded MT Bold" pitchFamily="34" charset="0"/>
            </a:endParaRPr>
          </a:p>
          <a:p>
            <a:pPr marL="742950" lvl="1" indent="-285750">
              <a:buFont typeface="Arial" panose="020B0604020202020204" pitchFamily="34" charset="0"/>
              <a:buChar char="•"/>
            </a:pPr>
            <a:r>
              <a:rPr lang="es-ES" b="0" dirty="0" err="1">
                <a:latin typeface="Arial Rounded MT Bold" pitchFamily="34" charset="0"/>
              </a:rPr>
              <a:t>Filter-like</a:t>
            </a:r>
            <a:r>
              <a:rPr lang="es-ES" b="0" dirty="0">
                <a:latin typeface="Arial Rounded MT Bold" pitchFamily="34" charset="0"/>
              </a:rPr>
              <a:t> </a:t>
            </a:r>
          </a:p>
          <a:p>
            <a:pPr marL="742950" lvl="1" indent="-285750">
              <a:buFont typeface="Arial" panose="020B0604020202020204" pitchFamily="34" charset="0"/>
              <a:buChar char="•"/>
            </a:pPr>
            <a:r>
              <a:rPr lang="es-ES" b="0" dirty="0" err="1">
                <a:latin typeface="Arial Rounded MT Bold" pitchFamily="34" charset="0"/>
              </a:rPr>
              <a:t>Dielectric</a:t>
            </a:r>
            <a:r>
              <a:rPr lang="es-ES" b="0" dirty="0">
                <a:latin typeface="Arial Rounded MT Bold" pitchFamily="34" charset="0"/>
              </a:rPr>
              <a:t> </a:t>
            </a:r>
            <a:r>
              <a:rPr lang="es-ES" b="0" dirty="0" err="1">
                <a:latin typeface="Arial Rounded MT Bold" pitchFamily="34" charset="0"/>
              </a:rPr>
              <a:t>loading</a:t>
            </a:r>
            <a:endParaRPr lang="es-ES" b="0" dirty="0">
              <a:latin typeface="Arial Rounded MT Bold" pitchFamily="34" charset="0"/>
            </a:endParaRPr>
          </a:p>
          <a:p>
            <a:pPr marL="742950" lvl="1" indent="-285750">
              <a:buFont typeface="Arial" panose="020B0604020202020204" pitchFamily="34" charset="0"/>
              <a:buChar char="•"/>
            </a:pPr>
            <a:r>
              <a:rPr lang="es-ES" b="0" dirty="0" err="1">
                <a:latin typeface="Arial Rounded MT Bold" pitchFamily="34" charset="0"/>
              </a:rPr>
              <a:t>Photonic</a:t>
            </a:r>
            <a:r>
              <a:rPr lang="es-ES" b="0" dirty="0">
                <a:latin typeface="Arial Rounded MT Bold" pitchFamily="34" charset="0"/>
              </a:rPr>
              <a:t> </a:t>
            </a:r>
            <a:r>
              <a:rPr lang="es-ES" b="0" dirty="0" err="1">
                <a:latin typeface="Arial Rounded MT Bold" pitchFamily="34" charset="0"/>
              </a:rPr>
              <a:t>bandgap</a:t>
            </a:r>
            <a:endParaRPr lang="es-ES" b="0" dirty="0">
              <a:latin typeface="Arial Rounded MT Bold" pitchFamily="34" charset="0"/>
            </a:endParaRPr>
          </a:p>
          <a:p>
            <a:pPr marL="742950" lvl="1" indent="-285750">
              <a:buFont typeface="Arial" panose="020B0604020202020204" pitchFamily="34" charset="0"/>
              <a:buChar char="•"/>
            </a:pPr>
            <a:r>
              <a:rPr lang="es-ES" b="0" dirty="0">
                <a:latin typeface="Arial Rounded MT Bold" pitchFamily="34" charset="0"/>
              </a:rPr>
              <a:t>…</a:t>
            </a:r>
          </a:p>
          <a:p>
            <a:pPr marL="285750" indent="-285750">
              <a:buFont typeface="Arial" panose="020B0604020202020204" pitchFamily="34" charset="0"/>
              <a:buChar char="•"/>
            </a:pPr>
            <a:endParaRPr lang="es-ES" b="0" dirty="0">
              <a:latin typeface="Arial Rounded MT Bold" pitchFamily="34" charset="0"/>
            </a:endParaRPr>
          </a:p>
          <a:p>
            <a:pPr marL="285750" indent="-285750">
              <a:buFont typeface="Arial" panose="020B0604020202020204" pitchFamily="34" charset="0"/>
              <a:buChar char="•"/>
            </a:pPr>
            <a:r>
              <a:rPr lang="es-ES" b="0" dirty="0">
                <a:latin typeface="Arial Rounded MT Bold" pitchFamily="34" charset="0"/>
              </a:rPr>
              <a:t>SC </a:t>
            </a:r>
            <a:r>
              <a:rPr lang="es-ES" b="0" dirty="0" err="1">
                <a:latin typeface="Arial Rounded MT Bold" pitchFamily="34" charset="0"/>
              </a:rPr>
              <a:t>deposited</a:t>
            </a:r>
            <a:r>
              <a:rPr lang="es-ES" b="0" dirty="0">
                <a:latin typeface="Arial Rounded MT Bold" pitchFamily="34" charset="0"/>
              </a:rPr>
              <a:t> </a:t>
            </a:r>
            <a:r>
              <a:rPr lang="es-ES" b="0" dirty="0" err="1">
                <a:latin typeface="Arial Rounded MT Bold" pitchFamily="34" charset="0"/>
              </a:rPr>
              <a:t>cavities</a:t>
            </a:r>
            <a:endParaRPr lang="es-ES" b="0" dirty="0">
              <a:latin typeface="Arial Rounded MT Bold" pitchFamily="34" charset="0"/>
            </a:endParaRPr>
          </a:p>
        </p:txBody>
      </p:sp>
      <p:pic>
        <p:nvPicPr>
          <p:cNvPr id="15" name="Imagen 14"/>
          <p:cNvPicPr>
            <a:picLocks noChangeAspect="1"/>
          </p:cNvPicPr>
          <p:nvPr/>
        </p:nvPicPr>
        <p:blipFill rotWithShape="1">
          <a:blip r:embed="rId3"/>
          <a:srcRect l="6310" r="5577"/>
          <a:stretch/>
        </p:blipFill>
        <p:spPr>
          <a:xfrm>
            <a:off x="335360" y="2725840"/>
            <a:ext cx="5688632" cy="1000125"/>
          </a:xfrm>
          <a:prstGeom prst="rect">
            <a:avLst/>
          </a:prstGeom>
        </p:spPr>
      </p:pic>
      <p:cxnSp>
        <p:nvCxnSpPr>
          <p:cNvPr id="5" name="Conector angular 4"/>
          <p:cNvCxnSpPr/>
          <p:nvPr/>
        </p:nvCxnSpPr>
        <p:spPr>
          <a:xfrm rot="5400000" flipH="1" flipV="1">
            <a:off x="2819636" y="3897051"/>
            <a:ext cx="792088" cy="144016"/>
          </a:xfrm>
          <a:prstGeom prst="bentConnector3">
            <a:avLst>
              <a:gd name="adj1" fmla="val 21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p:cNvCxnSpPr/>
          <p:nvPr/>
        </p:nvCxnSpPr>
        <p:spPr>
          <a:xfrm flipV="1">
            <a:off x="3719736" y="3428999"/>
            <a:ext cx="0" cy="1008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ector angular 28"/>
          <p:cNvCxnSpPr/>
          <p:nvPr/>
        </p:nvCxnSpPr>
        <p:spPr>
          <a:xfrm rot="5400000" flipH="1" flipV="1">
            <a:off x="3289922" y="3791275"/>
            <a:ext cx="1183663" cy="972107"/>
          </a:xfrm>
          <a:prstGeom prst="bentConnector3">
            <a:avLst>
              <a:gd name="adj1" fmla="val -166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angular 29"/>
          <p:cNvCxnSpPr/>
          <p:nvPr/>
        </p:nvCxnSpPr>
        <p:spPr>
          <a:xfrm flipV="1">
            <a:off x="3143672" y="3555918"/>
            <a:ext cx="2520280" cy="1584353"/>
          </a:xfrm>
          <a:prstGeom prst="bentConnector3">
            <a:avLst>
              <a:gd name="adj1" fmla="val 10034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6" name="Imagen 35">
            <a:extLst>
              <a:ext uri="{FF2B5EF4-FFF2-40B4-BE49-F238E27FC236}">
                <a16:creationId xmlns:a16="http://schemas.microsoft.com/office/drawing/2014/main" id="{CF4A322A-33D6-3F48-B4F1-52AF2EDAE4AD}"/>
              </a:ext>
            </a:extLst>
          </p:cNvPr>
          <p:cNvPicPr>
            <a:picLocks noChangeAspect="1"/>
          </p:cNvPicPr>
          <p:nvPr/>
        </p:nvPicPr>
        <p:blipFill>
          <a:blip r:embed="rId4"/>
          <a:stretch>
            <a:fillRect/>
          </a:stretch>
        </p:blipFill>
        <p:spPr>
          <a:xfrm>
            <a:off x="9447517" y="2889229"/>
            <a:ext cx="2620782" cy="1367571"/>
          </a:xfrm>
          <a:prstGeom prst="rect">
            <a:avLst/>
          </a:prstGeom>
        </p:spPr>
      </p:pic>
      <p:sp>
        <p:nvSpPr>
          <p:cNvPr id="37" name="Rectángulo 36">
            <a:extLst>
              <a:ext uri="{FF2B5EF4-FFF2-40B4-BE49-F238E27FC236}">
                <a16:creationId xmlns:a16="http://schemas.microsoft.com/office/drawing/2014/main" id="{F4B18B05-281C-2B44-8C41-89C1726FB8EB}"/>
              </a:ext>
            </a:extLst>
          </p:cNvPr>
          <p:cNvSpPr/>
          <p:nvPr/>
        </p:nvSpPr>
        <p:spPr>
          <a:xfrm>
            <a:off x="9455917" y="4251688"/>
            <a:ext cx="200035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200">
                <a:latin typeface="Arial Rounded MT Bold" pitchFamily="34" charset="0"/>
              </a:rPr>
              <a:t>CAST-CAPP project</a:t>
            </a:r>
          </a:p>
          <a:p>
            <a:pPr algn="ctr">
              <a:buNone/>
            </a:pPr>
            <a:r>
              <a:rPr lang="en-US" sz="1200">
                <a:latin typeface="Arial Rounded MT Bold" pitchFamily="34" charset="0"/>
              </a:rPr>
              <a:t>In the CAST magnet</a:t>
            </a:r>
          </a:p>
        </p:txBody>
      </p:sp>
      <p:pic>
        <p:nvPicPr>
          <p:cNvPr id="38" name="Picture 3">
            <a:extLst>
              <a:ext uri="{FF2B5EF4-FFF2-40B4-BE49-F238E27FC236}">
                <a16:creationId xmlns:a16="http://schemas.microsoft.com/office/drawing/2014/main" id="{DD7A39DC-13CD-2B48-8E92-54A0AD5B3CCC}"/>
              </a:ext>
            </a:extLst>
          </p:cNvPr>
          <p:cNvPicPr>
            <a:picLocks noChangeAspect="1" noChangeArrowheads="1"/>
          </p:cNvPicPr>
          <p:nvPr/>
        </p:nvPicPr>
        <p:blipFill>
          <a:blip r:embed="rId5" cstate="print"/>
          <a:srcRect/>
          <a:stretch>
            <a:fillRect/>
          </a:stretch>
        </p:blipFill>
        <p:spPr bwMode="auto">
          <a:xfrm>
            <a:off x="9694019" y="1621554"/>
            <a:ext cx="1874589" cy="1049770"/>
          </a:xfrm>
          <a:prstGeom prst="rect">
            <a:avLst/>
          </a:prstGeom>
          <a:noFill/>
          <a:ln w="9525">
            <a:noFill/>
            <a:miter lim="800000"/>
            <a:headEnd/>
            <a:tailEnd/>
          </a:ln>
        </p:spPr>
      </p:pic>
      <p:sp>
        <p:nvSpPr>
          <p:cNvPr id="39" name="Rectángulo 38">
            <a:extLst>
              <a:ext uri="{FF2B5EF4-FFF2-40B4-BE49-F238E27FC236}">
                <a16:creationId xmlns:a16="http://schemas.microsoft.com/office/drawing/2014/main" id="{15658EA5-DCB1-5546-9FEF-453F75DC0E9C}"/>
              </a:ext>
            </a:extLst>
          </p:cNvPr>
          <p:cNvSpPr/>
          <p:nvPr/>
        </p:nvSpPr>
        <p:spPr>
          <a:xfrm>
            <a:off x="10693859" y="2161300"/>
            <a:ext cx="1315902"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200">
                <a:latin typeface="Arial Rounded MT Bold" pitchFamily="34" charset="0"/>
              </a:rPr>
              <a:t>RADES project</a:t>
            </a:r>
          </a:p>
          <a:p>
            <a:pPr algn="ctr">
              <a:buNone/>
            </a:pPr>
            <a:r>
              <a:rPr lang="en-US" sz="1200">
                <a:latin typeface="Arial Rounded MT Bold" pitchFamily="34" charset="0"/>
              </a:rPr>
              <a:t>in CAST</a:t>
            </a:r>
          </a:p>
        </p:txBody>
      </p:sp>
      <p:pic>
        <p:nvPicPr>
          <p:cNvPr id="40" name="Imagen 39">
            <a:extLst>
              <a:ext uri="{FF2B5EF4-FFF2-40B4-BE49-F238E27FC236}">
                <a16:creationId xmlns:a16="http://schemas.microsoft.com/office/drawing/2014/main" id="{DB0A150B-CB76-974F-BF63-8309015552C5}"/>
              </a:ext>
            </a:extLst>
          </p:cNvPr>
          <p:cNvPicPr>
            <a:picLocks noChangeAspect="1"/>
          </p:cNvPicPr>
          <p:nvPr/>
        </p:nvPicPr>
        <p:blipFill>
          <a:blip r:embed="rId6"/>
          <a:stretch>
            <a:fillRect/>
          </a:stretch>
        </p:blipFill>
        <p:spPr>
          <a:xfrm>
            <a:off x="9847792" y="581902"/>
            <a:ext cx="2100741" cy="1111660"/>
          </a:xfrm>
          <a:prstGeom prst="rect">
            <a:avLst/>
          </a:prstGeom>
        </p:spPr>
      </p:pic>
      <p:pic>
        <p:nvPicPr>
          <p:cNvPr id="41" name="Imagen 40">
            <a:extLst>
              <a:ext uri="{FF2B5EF4-FFF2-40B4-BE49-F238E27FC236}">
                <a16:creationId xmlns:a16="http://schemas.microsoft.com/office/drawing/2014/main" id="{89A7B1FE-C305-2144-A15E-7C913ACF5767}"/>
              </a:ext>
            </a:extLst>
          </p:cNvPr>
          <p:cNvPicPr>
            <a:picLocks noChangeAspect="1"/>
          </p:cNvPicPr>
          <p:nvPr/>
        </p:nvPicPr>
        <p:blipFill>
          <a:blip r:embed="rId7"/>
          <a:stretch>
            <a:fillRect/>
          </a:stretch>
        </p:blipFill>
        <p:spPr>
          <a:xfrm>
            <a:off x="6807446" y="5516734"/>
            <a:ext cx="1933847" cy="825604"/>
          </a:xfrm>
          <a:prstGeom prst="rect">
            <a:avLst/>
          </a:prstGeom>
        </p:spPr>
      </p:pic>
      <p:sp>
        <p:nvSpPr>
          <p:cNvPr id="42" name="Rectángulo 41">
            <a:extLst>
              <a:ext uri="{FF2B5EF4-FFF2-40B4-BE49-F238E27FC236}">
                <a16:creationId xmlns:a16="http://schemas.microsoft.com/office/drawing/2014/main" id="{A82BF310-DF24-F44A-9406-9EEAC9737DE4}"/>
              </a:ext>
            </a:extLst>
          </p:cNvPr>
          <p:cNvSpPr/>
          <p:nvPr/>
        </p:nvSpPr>
        <p:spPr>
          <a:xfrm>
            <a:off x="6851782" y="5308974"/>
            <a:ext cx="1740025"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200">
                <a:solidFill>
                  <a:schemeClr val="tx1"/>
                </a:solidFill>
                <a:sym typeface="Wingdings" panose="05000000000000000000" pitchFamily="2" charset="2"/>
              </a:rPr>
              <a:t>QUAX</a:t>
            </a:r>
            <a:r>
              <a:rPr lang="en-US" sz="1200">
                <a:solidFill>
                  <a:schemeClr val="tx1"/>
                </a:solidFill>
                <a:latin typeface="Arial Rounded MT Bold" panose="020F0704030504030204" pitchFamily="34" charset="77"/>
                <a:sym typeface="Wingdings" panose="05000000000000000000" pitchFamily="2" charset="2"/>
              </a:rPr>
              <a:t> at LNL</a:t>
            </a:r>
            <a:endParaRPr lang="en-US" sz="1200">
              <a:solidFill>
                <a:schemeClr val="tx1"/>
              </a:solidFill>
              <a:latin typeface="Arial Rounded MT Bold" panose="020F0704030504030204" pitchFamily="34" charset="77"/>
            </a:endParaRPr>
          </a:p>
        </p:txBody>
      </p:sp>
      <p:pic>
        <p:nvPicPr>
          <p:cNvPr id="43" name="Imagen 42">
            <a:extLst>
              <a:ext uri="{FF2B5EF4-FFF2-40B4-BE49-F238E27FC236}">
                <a16:creationId xmlns:a16="http://schemas.microsoft.com/office/drawing/2014/main" id="{7A67BEEF-1A43-D144-8357-8A61ECD0379A}"/>
              </a:ext>
            </a:extLst>
          </p:cNvPr>
          <p:cNvPicPr>
            <a:picLocks noChangeAspect="1"/>
          </p:cNvPicPr>
          <p:nvPr/>
        </p:nvPicPr>
        <p:blipFill>
          <a:blip r:embed="rId8"/>
          <a:stretch>
            <a:fillRect/>
          </a:stretch>
        </p:blipFill>
        <p:spPr>
          <a:xfrm>
            <a:off x="9048328" y="4722516"/>
            <a:ext cx="1697704" cy="1411798"/>
          </a:xfrm>
          <a:prstGeom prst="rect">
            <a:avLst/>
          </a:prstGeom>
        </p:spPr>
      </p:pic>
      <p:sp>
        <p:nvSpPr>
          <p:cNvPr id="44" name="Rectángulo 43">
            <a:extLst>
              <a:ext uri="{FF2B5EF4-FFF2-40B4-BE49-F238E27FC236}">
                <a16:creationId xmlns:a16="http://schemas.microsoft.com/office/drawing/2014/main" id="{E8B3DFD3-706E-B041-9361-F96607C06248}"/>
              </a:ext>
            </a:extLst>
          </p:cNvPr>
          <p:cNvSpPr/>
          <p:nvPr/>
        </p:nvSpPr>
        <p:spPr>
          <a:xfrm>
            <a:off x="9096291" y="6020968"/>
            <a:ext cx="1740025"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buNone/>
            </a:pPr>
            <a:r>
              <a:rPr lang="en-US" sz="1200" dirty="0">
                <a:latin typeface="Arial Rounded MT Bold" pitchFamily="34" charset="0"/>
              </a:rPr>
              <a:t>“Pizza cavity”</a:t>
            </a:r>
          </a:p>
          <a:p>
            <a:pPr algn="ctr">
              <a:buNone/>
            </a:pPr>
            <a:r>
              <a:rPr lang="en-US" sz="1200" dirty="0">
                <a:latin typeface="Arial Rounded MT Bold" pitchFamily="34" charset="0"/>
              </a:rPr>
              <a:t>at CAPP</a:t>
            </a:r>
          </a:p>
          <a:p>
            <a:pPr algn="ctr">
              <a:buNone/>
            </a:pPr>
            <a:r>
              <a:rPr lang="es-ES" sz="1200" dirty="0">
                <a:latin typeface="Arial Rounded MT Bold" pitchFamily="34" charset="0"/>
                <a:sym typeface="Wingdings" panose="05000000000000000000" pitchFamily="2" charset="2"/>
              </a:rPr>
              <a:t> </a:t>
            </a:r>
            <a:r>
              <a:rPr lang="es-ES" sz="1200" dirty="0">
                <a:solidFill>
                  <a:srgbClr val="FF0000"/>
                </a:solidFill>
                <a:latin typeface="Arial Rounded MT Bold" pitchFamily="34" charset="0"/>
                <a:sym typeface="Wingdings" panose="05000000000000000000" pitchFamily="2" charset="2"/>
              </a:rPr>
              <a:t>2008.10141</a:t>
            </a:r>
            <a:endParaRPr lang="en-US" sz="1200" dirty="0">
              <a:solidFill>
                <a:srgbClr val="FF0000"/>
              </a:solidFill>
              <a:latin typeface="Arial Rounded MT Bold" pitchFamily="34" charset="0"/>
            </a:endParaRPr>
          </a:p>
        </p:txBody>
      </p:sp>
      <p:sp>
        <p:nvSpPr>
          <p:cNvPr id="22" name="Marcador de fecha 4">
            <a:extLst>
              <a:ext uri="{FF2B5EF4-FFF2-40B4-BE49-F238E27FC236}">
                <a16:creationId xmlns:a16="http://schemas.microsoft.com/office/drawing/2014/main" id="{B09B031D-EE5D-4E4B-B9B0-39E7D2AECBB5}"/>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3" name="Marcador de pie de página 6">
            <a:extLst>
              <a:ext uri="{FF2B5EF4-FFF2-40B4-BE49-F238E27FC236}">
                <a16:creationId xmlns:a16="http://schemas.microsoft.com/office/drawing/2014/main" id="{1A561A5E-EC2A-8B4E-BC22-06C05B3F0268}"/>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4" name="Marcador de número de diapositiva 8">
            <a:extLst>
              <a:ext uri="{FF2B5EF4-FFF2-40B4-BE49-F238E27FC236}">
                <a16:creationId xmlns:a16="http://schemas.microsoft.com/office/drawing/2014/main" id="{C336791C-26C3-5348-960D-0B05E1A9ECD6}"/>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95</a:t>
            </a:fld>
            <a:endParaRPr lang="es-ES" dirty="0"/>
          </a:p>
        </p:txBody>
      </p:sp>
    </p:spTree>
    <p:extLst>
      <p:ext uri="{BB962C8B-B14F-4D97-AF65-F5344CB8AC3E}">
        <p14:creationId xmlns:p14="http://schemas.microsoft.com/office/powerpoint/2010/main" val="4166183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rPr>
                  <a:t>Going for lower </a:t>
                </a:r>
                <a14:m>
                  <m:oMath xmlns:m="http://schemas.openxmlformats.org/officeDocument/2006/math">
                    <m:sSub>
                      <m:sSubPr>
                        <m:ctrlPr>
                          <a:rPr lang="es-ES" i="1">
                            <a:latin typeface="Cambria Math" panose="02040503050406030204" pitchFamily="18" charset="0"/>
                            <a:sym typeface="Wingdings" panose="05000000000000000000" pitchFamily="2" charset="2"/>
                          </a:rPr>
                        </m:ctrlPr>
                      </m:sSubPr>
                      <m:e>
                        <m:r>
                          <a:rPr lang="es-ES" i="1">
                            <a:latin typeface="Cambria Math" panose="02040503050406030204" pitchFamily="18" charset="0"/>
                            <a:sym typeface="Wingdings" panose="05000000000000000000" pitchFamily="2" charset="2"/>
                          </a:rPr>
                          <m:t>𝑇</m:t>
                        </m:r>
                      </m:e>
                      <m:sub>
                        <m:r>
                          <a:rPr lang="es-ES" i="1">
                            <a:latin typeface="Cambria Math" panose="02040503050406030204" pitchFamily="18" charset="0"/>
                            <a:sym typeface="Wingdings" panose="05000000000000000000" pitchFamily="2" charset="2"/>
                          </a:rPr>
                          <m:t>𝑠𝑦𝑠</m:t>
                        </m:r>
                      </m:sub>
                    </m:sSub>
                  </m:oMath>
                </a14:m>
                <a:endParaRPr lang="en-US" noProof="0" dirty="0">
                  <a:effectLst>
                    <a:outerShdw blurRad="38100" dist="38100" dir="2700000" algn="tl">
                      <a:srgbClr val="FFFFFF"/>
                    </a:outerShdw>
                  </a:effectLst>
                </a:endParaRP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1919536" y="332656"/>
                <a:ext cx="8291264" cy="1143000"/>
              </a:xfrm>
              <a:blipFill>
                <a:blip r:embed="rId3"/>
                <a:stretch>
                  <a:fillRect b="-9890"/>
                </a:stretch>
              </a:blipFill>
            </p:spPr>
            <p:txBody>
              <a:bodyPr/>
              <a:lstStyle/>
              <a:p>
                <a:r>
                  <a:rPr lang="en-ES">
                    <a:noFill/>
                  </a:rPr>
                  <a:t> </a:t>
                </a:r>
              </a:p>
            </p:txBody>
          </p:sp>
        </mc:Fallback>
      </mc:AlternateContent>
      <p:pic>
        <p:nvPicPr>
          <p:cNvPr id="14" name="Picture 13">
            <a:extLst>
              <a:ext uri="{FF2B5EF4-FFF2-40B4-BE49-F238E27FC236}">
                <a16:creationId xmlns:a16="http://schemas.microsoft.com/office/drawing/2014/main" id="{9630A869-1400-F046-9F8D-6C3F07495C35}"/>
              </a:ext>
            </a:extLst>
          </p:cNvPr>
          <p:cNvPicPr>
            <a:picLocks noChangeAspect="1"/>
          </p:cNvPicPr>
          <p:nvPr/>
        </p:nvPicPr>
        <p:blipFill>
          <a:blip r:embed="rId4"/>
          <a:stretch>
            <a:fillRect/>
          </a:stretch>
        </p:blipFill>
        <p:spPr>
          <a:xfrm>
            <a:off x="407369" y="1968133"/>
            <a:ext cx="6477000" cy="812800"/>
          </a:xfrm>
          <a:prstGeom prst="rect">
            <a:avLst/>
          </a:prstGeom>
        </p:spPr>
      </p:pic>
      <p:sp>
        <p:nvSpPr>
          <p:cNvPr id="15" name="Rectangle 14">
            <a:extLst>
              <a:ext uri="{FF2B5EF4-FFF2-40B4-BE49-F238E27FC236}">
                <a16:creationId xmlns:a16="http://schemas.microsoft.com/office/drawing/2014/main" id="{ADB6CB6B-0080-4049-AB34-5D8FFEAB3552}"/>
              </a:ext>
            </a:extLst>
          </p:cNvPr>
          <p:cNvSpPr/>
          <p:nvPr/>
        </p:nvSpPr>
        <p:spPr>
          <a:xfrm>
            <a:off x="449848" y="1884855"/>
            <a:ext cx="6101600" cy="896078"/>
          </a:xfrm>
          <a:custGeom>
            <a:avLst/>
            <a:gdLst>
              <a:gd name="connsiteX0" fmla="*/ 0 w 6101600"/>
              <a:gd name="connsiteY0" fmla="*/ 0 h 896078"/>
              <a:gd name="connsiteX1" fmla="*/ 615707 w 6101600"/>
              <a:gd name="connsiteY1" fmla="*/ 0 h 896078"/>
              <a:gd name="connsiteX2" fmla="*/ 1109382 w 6101600"/>
              <a:gd name="connsiteY2" fmla="*/ 0 h 896078"/>
              <a:gd name="connsiteX3" fmla="*/ 1725089 w 6101600"/>
              <a:gd name="connsiteY3" fmla="*/ 0 h 896078"/>
              <a:gd name="connsiteX4" fmla="*/ 2096732 w 6101600"/>
              <a:gd name="connsiteY4" fmla="*/ 0 h 896078"/>
              <a:gd name="connsiteX5" fmla="*/ 2529391 w 6101600"/>
              <a:gd name="connsiteY5" fmla="*/ 0 h 896078"/>
              <a:gd name="connsiteX6" fmla="*/ 3084081 w 6101600"/>
              <a:gd name="connsiteY6" fmla="*/ 0 h 896078"/>
              <a:gd name="connsiteX7" fmla="*/ 3577756 w 6101600"/>
              <a:gd name="connsiteY7" fmla="*/ 0 h 896078"/>
              <a:gd name="connsiteX8" fmla="*/ 3949399 w 6101600"/>
              <a:gd name="connsiteY8" fmla="*/ 0 h 896078"/>
              <a:gd name="connsiteX9" fmla="*/ 4504090 w 6101600"/>
              <a:gd name="connsiteY9" fmla="*/ 0 h 896078"/>
              <a:gd name="connsiteX10" fmla="*/ 4997765 w 6101600"/>
              <a:gd name="connsiteY10" fmla="*/ 0 h 896078"/>
              <a:gd name="connsiteX11" fmla="*/ 6101600 w 6101600"/>
              <a:gd name="connsiteY11" fmla="*/ 0 h 896078"/>
              <a:gd name="connsiteX12" fmla="*/ 6101600 w 6101600"/>
              <a:gd name="connsiteY12" fmla="*/ 430117 h 896078"/>
              <a:gd name="connsiteX13" fmla="*/ 6101600 w 6101600"/>
              <a:gd name="connsiteY13" fmla="*/ 896078 h 896078"/>
              <a:gd name="connsiteX14" fmla="*/ 5485893 w 6101600"/>
              <a:gd name="connsiteY14" fmla="*/ 896078 h 896078"/>
              <a:gd name="connsiteX15" fmla="*/ 4992218 w 6101600"/>
              <a:gd name="connsiteY15" fmla="*/ 896078 h 896078"/>
              <a:gd name="connsiteX16" fmla="*/ 4376511 w 6101600"/>
              <a:gd name="connsiteY16" fmla="*/ 896078 h 896078"/>
              <a:gd name="connsiteX17" fmla="*/ 3821820 w 6101600"/>
              <a:gd name="connsiteY17" fmla="*/ 896078 h 896078"/>
              <a:gd name="connsiteX18" fmla="*/ 3450177 w 6101600"/>
              <a:gd name="connsiteY18" fmla="*/ 896078 h 896078"/>
              <a:gd name="connsiteX19" fmla="*/ 2773455 w 6101600"/>
              <a:gd name="connsiteY19" fmla="*/ 896078 h 896078"/>
              <a:gd name="connsiteX20" fmla="*/ 2401812 w 6101600"/>
              <a:gd name="connsiteY20" fmla="*/ 896078 h 896078"/>
              <a:gd name="connsiteX21" fmla="*/ 1969153 w 6101600"/>
              <a:gd name="connsiteY21" fmla="*/ 896078 h 896078"/>
              <a:gd name="connsiteX22" fmla="*/ 1292430 w 6101600"/>
              <a:gd name="connsiteY22" fmla="*/ 896078 h 896078"/>
              <a:gd name="connsiteX23" fmla="*/ 615707 w 6101600"/>
              <a:gd name="connsiteY23" fmla="*/ 896078 h 896078"/>
              <a:gd name="connsiteX24" fmla="*/ 0 w 6101600"/>
              <a:gd name="connsiteY24" fmla="*/ 896078 h 896078"/>
              <a:gd name="connsiteX25" fmla="*/ 0 w 6101600"/>
              <a:gd name="connsiteY25" fmla="*/ 439078 h 896078"/>
              <a:gd name="connsiteX26" fmla="*/ 0 w 6101600"/>
              <a:gd name="connsiteY26" fmla="*/ 0 h 8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1600" h="896078" extrusionOk="0">
                <a:moveTo>
                  <a:pt x="0" y="0"/>
                </a:moveTo>
                <a:cubicBezTo>
                  <a:pt x="249350" y="-22284"/>
                  <a:pt x="354314" y="68147"/>
                  <a:pt x="615707" y="0"/>
                </a:cubicBezTo>
                <a:cubicBezTo>
                  <a:pt x="877100" y="-68147"/>
                  <a:pt x="1007772" y="5355"/>
                  <a:pt x="1109382" y="0"/>
                </a:cubicBezTo>
                <a:cubicBezTo>
                  <a:pt x="1210993" y="-5355"/>
                  <a:pt x="1512892" y="64"/>
                  <a:pt x="1725089" y="0"/>
                </a:cubicBezTo>
                <a:cubicBezTo>
                  <a:pt x="1937286" y="-64"/>
                  <a:pt x="1921496" y="40810"/>
                  <a:pt x="2096732" y="0"/>
                </a:cubicBezTo>
                <a:cubicBezTo>
                  <a:pt x="2271968" y="-40810"/>
                  <a:pt x="2395821" y="11401"/>
                  <a:pt x="2529391" y="0"/>
                </a:cubicBezTo>
                <a:cubicBezTo>
                  <a:pt x="2662961" y="-11401"/>
                  <a:pt x="2821337" y="54871"/>
                  <a:pt x="3084081" y="0"/>
                </a:cubicBezTo>
                <a:cubicBezTo>
                  <a:pt x="3346825" y="-54871"/>
                  <a:pt x="3414460" y="20173"/>
                  <a:pt x="3577756" y="0"/>
                </a:cubicBezTo>
                <a:cubicBezTo>
                  <a:pt x="3741053" y="-20173"/>
                  <a:pt x="3845569" y="22904"/>
                  <a:pt x="3949399" y="0"/>
                </a:cubicBezTo>
                <a:cubicBezTo>
                  <a:pt x="4053229" y="-22904"/>
                  <a:pt x="4302273" y="23280"/>
                  <a:pt x="4504090" y="0"/>
                </a:cubicBezTo>
                <a:cubicBezTo>
                  <a:pt x="4705907" y="-23280"/>
                  <a:pt x="4822224" y="15178"/>
                  <a:pt x="4997765" y="0"/>
                </a:cubicBezTo>
                <a:cubicBezTo>
                  <a:pt x="5173306" y="-15178"/>
                  <a:pt x="5773520" y="88142"/>
                  <a:pt x="6101600" y="0"/>
                </a:cubicBezTo>
                <a:cubicBezTo>
                  <a:pt x="6133624" y="207156"/>
                  <a:pt x="6073380" y="327077"/>
                  <a:pt x="6101600" y="430117"/>
                </a:cubicBezTo>
                <a:cubicBezTo>
                  <a:pt x="6129820" y="533157"/>
                  <a:pt x="6079016" y="663730"/>
                  <a:pt x="6101600" y="896078"/>
                </a:cubicBezTo>
                <a:cubicBezTo>
                  <a:pt x="5923146" y="950652"/>
                  <a:pt x="5701151" y="824941"/>
                  <a:pt x="5485893" y="896078"/>
                </a:cubicBezTo>
                <a:cubicBezTo>
                  <a:pt x="5270635" y="967215"/>
                  <a:pt x="5222687" y="851717"/>
                  <a:pt x="4992218" y="896078"/>
                </a:cubicBezTo>
                <a:cubicBezTo>
                  <a:pt x="4761750" y="940439"/>
                  <a:pt x="4680784" y="891254"/>
                  <a:pt x="4376511" y="896078"/>
                </a:cubicBezTo>
                <a:cubicBezTo>
                  <a:pt x="4072238" y="900902"/>
                  <a:pt x="3953620" y="842955"/>
                  <a:pt x="3821820" y="896078"/>
                </a:cubicBezTo>
                <a:cubicBezTo>
                  <a:pt x="3690020" y="949201"/>
                  <a:pt x="3566539" y="895672"/>
                  <a:pt x="3450177" y="896078"/>
                </a:cubicBezTo>
                <a:cubicBezTo>
                  <a:pt x="3333815" y="896484"/>
                  <a:pt x="2948766" y="870065"/>
                  <a:pt x="2773455" y="896078"/>
                </a:cubicBezTo>
                <a:cubicBezTo>
                  <a:pt x="2598144" y="922091"/>
                  <a:pt x="2497299" y="856965"/>
                  <a:pt x="2401812" y="896078"/>
                </a:cubicBezTo>
                <a:cubicBezTo>
                  <a:pt x="2306325" y="935191"/>
                  <a:pt x="2125162" y="868263"/>
                  <a:pt x="1969153" y="896078"/>
                </a:cubicBezTo>
                <a:cubicBezTo>
                  <a:pt x="1813144" y="923893"/>
                  <a:pt x="1541115" y="859711"/>
                  <a:pt x="1292430" y="896078"/>
                </a:cubicBezTo>
                <a:cubicBezTo>
                  <a:pt x="1043745" y="932445"/>
                  <a:pt x="791171" y="852558"/>
                  <a:pt x="615707" y="896078"/>
                </a:cubicBezTo>
                <a:cubicBezTo>
                  <a:pt x="440243" y="939598"/>
                  <a:pt x="263867" y="856370"/>
                  <a:pt x="0" y="896078"/>
                </a:cubicBezTo>
                <a:cubicBezTo>
                  <a:pt x="-25136" y="733379"/>
                  <a:pt x="53075" y="575286"/>
                  <a:pt x="0" y="439078"/>
                </a:cubicBezTo>
                <a:cubicBezTo>
                  <a:pt x="-53075" y="302870"/>
                  <a:pt x="50549" y="1168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6" name="Graphic 15" descr="Line arrow Clockwise curve">
            <a:extLst>
              <a:ext uri="{FF2B5EF4-FFF2-40B4-BE49-F238E27FC236}">
                <a16:creationId xmlns:a16="http://schemas.microsoft.com/office/drawing/2014/main" id="{3782BF59-1F30-1143-B1F7-AB9C88D822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9527906" flipV="1">
            <a:off x="4128778" y="2526479"/>
            <a:ext cx="758049" cy="675125"/>
          </a:xfrm>
          <a:prstGeom prst="rect">
            <a:avLst/>
          </a:prstGeom>
        </p:spPr>
      </p:pic>
      <mc:AlternateContent xmlns:mc="http://schemas.openxmlformats.org/markup-compatibility/2006" xmlns:a14="http://schemas.microsoft.com/office/drawing/2010/main">
        <mc:Choice Requires="a14">
          <p:sp>
            <p:nvSpPr>
              <p:cNvPr id="17" name="2 Marcador de contenido">
                <a:extLst>
                  <a:ext uri="{FF2B5EF4-FFF2-40B4-BE49-F238E27FC236}">
                    <a16:creationId xmlns:a16="http://schemas.microsoft.com/office/drawing/2014/main" id="{0EA28752-1E79-F74D-82DA-6C743413D8BB}"/>
                  </a:ext>
                </a:extLst>
              </p:cNvPr>
              <p:cNvSpPr>
                <a:spLocks noGrp="1"/>
              </p:cNvSpPr>
              <p:nvPr>
                <p:ph idx="1"/>
              </p:nvPr>
            </p:nvSpPr>
            <p:spPr>
              <a:xfrm>
                <a:off x="695400" y="3051147"/>
                <a:ext cx="7848872" cy="3103616"/>
              </a:xfrm>
            </p:spPr>
            <p:txBody>
              <a:bodyPr/>
              <a:lstStyle/>
              <a:p>
                <a:endParaRPr lang="en-US" sz="1800" noProof="0" dirty="0">
                  <a:latin typeface="Arial Rounded MT Bold" pitchFamily="34" charset="0"/>
                  <a:sym typeface="Wingdings" panose="05000000000000000000" pitchFamily="2" charset="2"/>
                </a:endParaRPr>
              </a:p>
              <a:p>
                <a:r>
                  <a:rPr lang="en-US" sz="1800" dirty="0">
                    <a:sym typeface="Wingdings" panose="05000000000000000000" pitchFamily="2" charset="2"/>
                  </a:rPr>
                  <a:t>Leading </a:t>
                </a:r>
                <a:r>
                  <a:rPr lang="en-US" sz="1800" dirty="0" err="1">
                    <a:sym typeface="Wingdings" panose="05000000000000000000" pitchFamily="2" charset="2"/>
                  </a:rPr>
                  <a:t>haloscopes</a:t>
                </a:r>
                <a:r>
                  <a:rPr lang="en-US" sz="1800" dirty="0">
                    <a:sym typeface="Wingdings" panose="05000000000000000000" pitchFamily="2" charset="2"/>
                  </a:rPr>
                  <a:t> use cryogenics to cool down well below </a:t>
                </a:r>
                <a14:m>
                  <m:oMath xmlns:m="http://schemas.openxmlformats.org/officeDocument/2006/math">
                    <m:sSub>
                      <m:sSubPr>
                        <m:ctrlPr>
                          <a:rPr lang="es-ES" sz="1800" b="0" i="1" smtClean="0">
                            <a:latin typeface="Cambria Math" panose="02040503050406030204" pitchFamily="18" charset="0"/>
                            <a:sym typeface="Wingdings" panose="05000000000000000000" pitchFamily="2" charset="2"/>
                          </a:rPr>
                        </m:ctrlPr>
                      </m:sSubPr>
                      <m:e>
                        <m:r>
                          <a:rPr lang="es-ES" sz="1800" b="0" i="1" smtClean="0">
                            <a:latin typeface="Cambria Math" panose="02040503050406030204" pitchFamily="18" charset="0"/>
                            <a:sym typeface="Wingdings" panose="05000000000000000000" pitchFamily="2" charset="2"/>
                          </a:rPr>
                          <m:t>𝑇</m:t>
                        </m:r>
                      </m:e>
                      <m:sub>
                        <m:r>
                          <a:rPr lang="es-ES" sz="1800" b="0" i="1" smtClean="0">
                            <a:latin typeface="Cambria Math" panose="02040503050406030204" pitchFamily="18" charset="0"/>
                            <a:sym typeface="Wingdings" panose="05000000000000000000" pitchFamily="2" charset="2"/>
                          </a:rPr>
                          <m:t>𝑝</m:t>
                        </m:r>
                        <m:r>
                          <a:rPr lang="es-ES" sz="1800" b="0" i="1" smtClean="0">
                            <a:latin typeface="Cambria Math" panose="02040503050406030204" pitchFamily="18" charset="0"/>
                            <a:sym typeface="Wingdings" panose="05000000000000000000" pitchFamily="2" charset="2"/>
                          </a:rPr>
                          <m:t>h</m:t>
                        </m:r>
                        <m:r>
                          <a:rPr lang="es-ES" sz="1800" b="0" i="1" smtClean="0">
                            <a:latin typeface="Cambria Math" panose="02040503050406030204" pitchFamily="18" charset="0"/>
                            <a:sym typeface="Wingdings" panose="05000000000000000000" pitchFamily="2" charset="2"/>
                          </a:rPr>
                          <m:t>𝑦𝑠</m:t>
                        </m:r>
                      </m:sub>
                    </m:sSub>
                    <m:r>
                      <a:rPr lang="es-ES" sz="1800" b="0" i="1" smtClean="0">
                        <a:latin typeface="Cambria Math" panose="02040503050406030204" pitchFamily="18" charset="0"/>
                        <a:sym typeface="Wingdings" panose="05000000000000000000" pitchFamily="2" charset="2"/>
                      </a:rPr>
                      <m:t>≪</m:t>
                    </m:r>
                    <m:r>
                      <a:rPr lang="es-ES" sz="1800" b="0" i="1" smtClean="0">
                        <a:latin typeface="Cambria Math" panose="02040503050406030204" pitchFamily="18" charset="0"/>
                        <a:sym typeface="Wingdings" panose="05000000000000000000" pitchFamily="2" charset="2"/>
                      </a:rPr>
                      <m:t>1</m:t>
                    </m:r>
                    <m:r>
                      <m:rPr>
                        <m:nor/>
                      </m:rPr>
                      <a:rPr lang="es-ES" sz="1800" b="0" i="0" smtClean="0">
                        <a:latin typeface="Cambria Math" panose="02040503050406030204" pitchFamily="18" charset="0"/>
                        <a:sym typeface="Wingdings" panose="05000000000000000000" pitchFamily="2" charset="2"/>
                      </a:rPr>
                      <m:t> </m:t>
                    </m:r>
                    <m:r>
                      <m:rPr>
                        <m:nor/>
                      </m:rPr>
                      <a:rPr lang="es-ES" sz="1800" b="0" i="0" smtClean="0">
                        <a:latin typeface="Cambria Math" panose="02040503050406030204" pitchFamily="18" charset="0"/>
                        <a:sym typeface="Wingdings" panose="05000000000000000000" pitchFamily="2" charset="2"/>
                      </a:rPr>
                      <m:t>K</m:t>
                    </m:r>
                  </m:oMath>
                </a14:m>
                <a:r>
                  <a:rPr lang="en-US" sz="1800" dirty="0">
                    <a:sym typeface="Wingdings" panose="05000000000000000000" pitchFamily="2" charset="2"/>
                  </a:rPr>
                  <a:t>.</a:t>
                </a:r>
              </a:p>
              <a:p>
                <a:r>
                  <a:rPr lang="en-US" sz="1800" dirty="0">
                    <a:sym typeface="Wingdings" panose="05000000000000000000" pitchFamily="2" charset="2"/>
                  </a:rPr>
                  <a:t>But </a:t>
                </a:r>
                <a14:m>
                  <m:oMath xmlns:m="http://schemas.openxmlformats.org/officeDocument/2006/math">
                    <m:sSub>
                      <m:sSubPr>
                        <m:ctrlPr>
                          <a:rPr lang="es-ES" sz="1800" i="1">
                            <a:latin typeface="Cambria Math" panose="02040503050406030204" pitchFamily="18" charset="0"/>
                            <a:sym typeface="Wingdings" panose="05000000000000000000" pitchFamily="2" charset="2"/>
                          </a:rPr>
                        </m:ctrlPr>
                      </m:sSubPr>
                      <m:e>
                        <m:r>
                          <a:rPr lang="es-ES" sz="1800" i="1">
                            <a:latin typeface="Cambria Math" panose="02040503050406030204" pitchFamily="18" charset="0"/>
                            <a:sym typeface="Wingdings" panose="05000000000000000000" pitchFamily="2" charset="2"/>
                          </a:rPr>
                          <m:t>𝑇</m:t>
                        </m:r>
                      </m:e>
                      <m:sub>
                        <m:r>
                          <a:rPr lang="es-ES" sz="1800" b="0" i="1" smtClean="0">
                            <a:latin typeface="Cambria Math" panose="02040503050406030204" pitchFamily="18" charset="0"/>
                            <a:sym typeface="Wingdings" panose="05000000000000000000" pitchFamily="2" charset="2"/>
                          </a:rPr>
                          <m:t>𝑠𝑦</m:t>
                        </m:r>
                        <m:r>
                          <a:rPr lang="es-ES" sz="1800" i="1">
                            <a:latin typeface="Cambria Math" panose="02040503050406030204" pitchFamily="18" charset="0"/>
                            <a:sym typeface="Wingdings" panose="05000000000000000000" pitchFamily="2" charset="2"/>
                          </a:rPr>
                          <m:t>𝑠</m:t>
                        </m:r>
                      </m:sub>
                    </m:sSub>
                    <m:sSub>
                      <m:sSubPr>
                        <m:ctrlPr>
                          <a:rPr lang="es-ES" sz="1800" i="1">
                            <a:latin typeface="Cambria Math" panose="02040503050406030204" pitchFamily="18" charset="0"/>
                            <a:sym typeface="Wingdings" panose="05000000000000000000" pitchFamily="2" charset="2"/>
                          </a:rPr>
                        </m:ctrlPr>
                      </m:sSubPr>
                      <m:e>
                        <m:r>
                          <a:rPr lang="es-ES" sz="1800" b="0" i="1" smtClean="0">
                            <a:latin typeface="Cambria Math" panose="02040503050406030204" pitchFamily="18" charset="0"/>
                            <a:sym typeface="Wingdings" panose="05000000000000000000" pitchFamily="2" charset="2"/>
                          </a:rPr>
                          <m:t>=</m:t>
                        </m:r>
                        <m:r>
                          <a:rPr lang="es-ES" sz="1800" i="1">
                            <a:latin typeface="Cambria Math" panose="02040503050406030204" pitchFamily="18" charset="0"/>
                            <a:sym typeface="Wingdings" panose="05000000000000000000" pitchFamily="2" charset="2"/>
                          </a:rPr>
                          <m:t>𝑇</m:t>
                        </m:r>
                      </m:e>
                      <m:sub>
                        <m:r>
                          <a:rPr lang="es-ES" sz="1800" i="1">
                            <a:latin typeface="Cambria Math" panose="02040503050406030204" pitchFamily="18" charset="0"/>
                            <a:sym typeface="Wingdings" panose="05000000000000000000" pitchFamily="2" charset="2"/>
                          </a:rPr>
                          <m:t>𝑝</m:t>
                        </m:r>
                        <m:r>
                          <a:rPr lang="es-ES" sz="1800" i="1">
                            <a:latin typeface="Cambria Math" panose="02040503050406030204" pitchFamily="18" charset="0"/>
                            <a:sym typeface="Wingdings" panose="05000000000000000000" pitchFamily="2" charset="2"/>
                          </a:rPr>
                          <m:t>h</m:t>
                        </m:r>
                        <m:r>
                          <a:rPr lang="es-ES" sz="1800" i="1">
                            <a:latin typeface="Cambria Math" panose="02040503050406030204" pitchFamily="18" charset="0"/>
                            <a:sym typeface="Wingdings" panose="05000000000000000000" pitchFamily="2" charset="2"/>
                          </a:rPr>
                          <m:t>𝑦𝑠</m:t>
                        </m:r>
                      </m:sub>
                    </m:sSub>
                    <m:r>
                      <a:rPr lang="es-ES" sz="1800" b="0" i="1" smtClean="0">
                        <a:latin typeface="Cambria Math" panose="02040503050406030204" pitchFamily="18" charset="0"/>
                        <a:sym typeface="Wingdings" panose="05000000000000000000" pitchFamily="2" charset="2"/>
                      </a:rPr>
                      <m:t>+</m:t>
                    </m:r>
                    <m:sSub>
                      <m:sSubPr>
                        <m:ctrlPr>
                          <a:rPr lang="es-ES" sz="1800" i="1">
                            <a:latin typeface="Cambria Math" panose="02040503050406030204" pitchFamily="18" charset="0"/>
                            <a:sym typeface="Wingdings" panose="05000000000000000000" pitchFamily="2" charset="2"/>
                          </a:rPr>
                        </m:ctrlPr>
                      </m:sSubPr>
                      <m:e>
                        <m:r>
                          <a:rPr lang="es-ES" sz="1800" i="1">
                            <a:latin typeface="Cambria Math" panose="02040503050406030204" pitchFamily="18" charset="0"/>
                            <a:sym typeface="Wingdings" panose="05000000000000000000" pitchFamily="2" charset="2"/>
                          </a:rPr>
                          <m:t>𝑇</m:t>
                        </m:r>
                      </m:e>
                      <m:sub>
                        <m:r>
                          <a:rPr lang="es-ES" sz="1800" b="0" i="1" smtClean="0">
                            <a:latin typeface="Cambria Math" panose="02040503050406030204" pitchFamily="18" charset="0"/>
                            <a:sym typeface="Wingdings" panose="05000000000000000000" pitchFamily="2" charset="2"/>
                          </a:rPr>
                          <m:t>𝑠𝑒𝑛</m:t>
                        </m:r>
                      </m:sub>
                    </m:sSub>
                  </m:oMath>
                </a14:m>
                <a:r>
                  <a:rPr lang="en-US" sz="1800" dirty="0">
                    <a:sym typeface="Wingdings" panose="05000000000000000000" pitchFamily="2" charset="2"/>
                  </a:rPr>
                  <a:t> (contribution from the sensor technology). New technologies with lower </a:t>
                </a:r>
                <a14:m>
                  <m:oMath xmlns:m="http://schemas.openxmlformats.org/officeDocument/2006/math">
                    <m:sSub>
                      <m:sSubPr>
                        <m:ctrlPr>
                          <a:rPr lang="es-ES" sz="1800" i="1">
                            <a:latin typeface="Cambria Math" panose="02040503050406030204" pitchFamily="18" charset="0"/>
                            <a:sym typeface="Wingdings" panose="05000000000000000000" pitchFamily="2" charset="2"/>
                          </a:rPr>
                        </m:ctrlPr>
                      </m:sSubPr>
                      <m:e>
                        <m:r>
                          <a:rPr lang="es-ES" sz="1800" i="1">
                            <a:latin typeface="Cambria Math" panose="02040503050406030204" pitchFamily="18" charset="0"/>
                            <a:sym typeface="Wingdings" panose="05000000000000000000" pitchFamily="2" charset="2"/>
                          </a:rPr>
                          <m:t>𝑇</m:t>
                        </m:r>
                      </m:e>
                      <m:sub>
                        <m:r>
                          <a:rPr lang="es-ES" sz="1800" b="0" i="1" smtClean="0">
                            <a:latin typeface="Cambria Math" panose="02040503050406030204" pitchFamily="18" charset="0"/>
                            <a:sym typeface="Wingdings" panose="05000000000000000000" pitchFamily="2" charset="2"/>
                          </a:rPr>
                          <m:t>𝑠𝑒𝑛</m:t>
                        </m:r>
                      </m:sub>
                    </m:sSub>
                  </m:oMath>
                </a14:m>
                <a:r>
                  <a:rPr lang="en-US" sz="1800" dirty="0">
                    <a:sym typeface="Wingdings" panose="05000000000000000000" pitchFamily="2" charset="2"/>
                  </a:rPr>
                  <a:t> are also needed. Quantum technology needed to profit from </a:t>
                </a:r>
                <a14:m>
                  <m:oMath xmlns:m="http://schemas.openxmlformats.org/officeDocument/2006/math">
                    <m:sSub>
                      <m:sSubPr>
                        <m:ctrlPr>
                          <a:rPr lang="es-ES" sz="1800" i="1">
                            <a:latin typeface="Cambria Math" panose="02040503050406030204" pitchFamily="18" charset="0"/>
                            <a:sym typeface="Wingdings" panose="05000000000000000000" pitchFamily="2" charset="2"/>
                          </a:rPr>
                        </m:ctrlPr>
                      </m:sSubPr>
                      <m:e>
                        <m:r>
                          <a:rPr lang="es-ES" sz="1800" i="1">
                            <a:latin typeface="Cambria Math" panose="02040503050406030204" pitchFamily="18" charset="0"/>
                            <a:sym typeface="Wingdings" panose="05000000000000000000" pitchFamily="2" charset="2"/>
                          </a:rPr>
                          <m:t>𝑇</m:t>
                        </m:r>
                      </m:e>
                      <m:sub>
                        <m:r>
                          <a:rPr lang="es-ES" sz="1800" i="1">
                            <a:latin typeface="Cambria Math" panose="02040503050406030204" pitchFamily="18" charset="0"/>
                            <a:sym typeface="Wingdings" panose="05000000000000000000" pitchFamily="2" charset="2"/>
                          </a:rPr>
                          <m:t>𝑝</m:t>
                        </m:r>
                        <m:r>
                          <a:rPr lang="es-ES" sz="1800" i="1">
                            <a:latin typeface="Cambria Math" panose="02040503050406030204" pitchFamily="18" charset="0"/>
                            <a:sym typeface="Wingdings" panose="05000000000000000000" pitchFamily="2" charset="2"/>
                          </a:rPr>
                          <m:t>h</m:t>
                        </m:r>
                        <m:r>
                          <a:rPr lang="es-ES" sz="1800" i="1">
                            <a:latin typeface="Cambria Math" panose="02040503050406030204" pitchFamily="18" charset="0"/>
                            <a:sym typeface="Wingdings" panose="05000000000000000000" pitchFamily="2" charset="2"/>
                          </a:rPr>
                          <m:t>𝑦𝑠</m:t>
                        </m:r>
                      </m:sub>
                    </m:sSub>
                  </m:oMath>
                </a14:m>
                <a:r>
                  <a:rPr lang="en-US" sz="1800" dirty="0">
                    <a:sym typeface="Wingdings" panose="05000000000000000000" pitchFamily="2" charset="2"/>
                  </a:rPr>
                  <a:t> at reach by dilution refrigerators (SQUID, JPA,…)</a:t>
                </a:r>
              </a:p>
              <a:p>
                <a:r>
                  <a:rPr lang="en-US" sz="1800" noProof="0" dirty="0">
                    <a:latin typeface="Arial Rounded MT Bold" pitchFamily="34" charset="0"/>
                    <a:sym typeface="Wingdings" panose="05000000000000000000" pitchFamily="2" charset="2"/>
                  </a:rPr>
                  <a:t>But </a:t>
                </a:r>
                <a:r>
                  <a:rPr lang="en-US" sz="1800" noProof="0" dirty="0">
                    <a:solidFill>
                      <a:srgbClr val="FF0000"/>
                    </a:solidFill>
                    <a:latin typeface="Arial Rounded MT Bold" pitchFamily="34" charset="0"/>
                    <a:sym typeface="Wingdings" panose="05000000000000000000" pitchFamily="2" charset="2"/>
                  </a:rPr>
                  <a:t>Standard Quantum Limit (SQL)</a:t>
                </a:r>
                <a:r>
                  <a:rPr lang="en-US" sz="1800" dirty="0">
                    <a:solidFill>
                      <a:srgbClr val="FF0000"/>
                    </a:solidFill>
                    <a:sym typeface="Wingdings" panose="05000000000000000000" pitchFamily="2" charset="2"/>
                  </a:rPr>
                  <a:t>: </a:t>
                </a:r>
                <a:r>
                  <a:rPr lang="en-US" sz="1800" dirty="0">
                    <a:sym typeface="Wingdings" panose="05000000000000000000" pitchFamily="2" charset="2"/>
                  </a:rPr>
                  <a:t>when </a:t>
                </a:r>
                <a14:m>
                  <m:oMath xmlns:m="http://schemas.openxmlformats.org/officeDocument/2006/math">
                    <m:sSub>
                      <m:sSubPr>
                        <m:ctrlPr>
                          <a:rPr lang="es-ES" sz="1800" i="1">
                            <a:latin typeface="Cambria Math" panose="02040503050406030204" pitchFamily="18" charset="0"/>
                            <a:sym typeface="Wingdings" panose="05000000000000000000" pitchFamily="2" charset="2"/>
                          </a:rPr>
                        </m:ctrlPr>
                      </m:sSubPr>
                      <m:e>
                        <m:r>
                          <a:rPr lang="es-ES" sz="1800" i="1">
                            <a:latin typeface="Cambria Math" panose="02040503050406030204" pitchFamily="18" charset="0"/>
                            <a:sym typeface="Wingdings" panose="05000000000000000000" pitchFamily="2" charset="2"/>
                          </a:rPr>
                          <m:t>𝑇</m:t>
                        </m:r>
                      </m:e>
                      <m:sub>
                        <m:r>
                          <a:rPr lang="es-ES" sz="1800" i="1">
                            <a:latin typeface="Cambria Math" panose="02040503050406030204" pitchFamily="18" charset="0"/>
                            <a:sym typeface="Wingdings" panose="05000000000000000000" pitchFamily="2" charset="2"/>
                          </a:rPr>
                          <m:t>𝑝</m:t>
                        </m:r>
                        <m:r>
                          <a:rPr lang="es-ES" sz="1800" i="1">
                            <a:latin typeface="Cambria Math" panose="02040503050406030204" pitchFamily="18" charset="0"/>
                            <a:sym typeface="Wingdings" panose="05000000000000000000" pitchFamily="2" charset="2"/>
                          </a:rPr>
                          <m:t>h</m:t>
                        </m:r>
                        <m:r>
                          <a:rPr lang="es-ES" sz="1800" i="1">
                            <a:latin typeface="Cambria Math" panose="02040503050406030204" pitchFamily="18" charset="0"/>
                            <a:sym typeface="Wingdings" panose="05000000000000000000" pitchFamily="2" charset="2"/>
                          </a:rPr>
                          <m:t>𝑦𝑠</m:t>
                        </m:r>
                      </m:sub>
                    </m:sSub>
                  </m:oMath>
                </a14:m>
                <a:r>
                  <a:rPr lang="en-US" sz="1800" noProof="0" dirty="0">
                    <a:latin typeface="Arial Rounded MT Bold" pitchFamily="34" charset="0"/>
                    <a:sym typeface="Wingdings" panose="05000000000000000000" pitchFamily="2" charset="2"/>
                  </a:rPr>
                  <a:t> approaches</a:t>
                </a:r>
                <a:r>
                  <a:rPr lang="es-ES" sz="1800" dirty="0">
                    <a:sym typeface="Wingdings" panose="05000000000000000000" pitchFamily="2" charset="2"/>
                  </a:rPr>
                  <a:t> </a:t>
                </a:r>
                <a14:m>
                  <m:oMath xmlns:m="http://schemas.openxmlformats.org/officeDocument/2006/math">
                    <m:r>
                      <a:rPr lang="es-ES" sz="1800" i="1" dirty="0" smtClean="0">
                        <a:latin typeface="Cambria Math" panose="02040503050406030204" pitchFamily="18" charset="0"/>
                        <a:sym typeface="Wingdings" panose="05000000000000000000" pitchFamily="2" charset="2"/>
                      </a:rPr>
                      <m:t>~</m:t>
                    </m:r>
                    <m:r>
                      <a:rPr lang="es-ES" sz="1800" i="1">
                        <a:latin typeface="Cambria Math" panose="02040503050406030204" pitchFamily="18" charset="0"/>
                        <a:sym typeface="Wingdings" panose="05000000000000000000" pitchFamily="2" charset="2"/>
                      </a:rPr>
                      <m:t>h</m:t>
                    </m:r>
                    <m:r>
                      <a:rPr lang="es-ES" sz="1800" i="1">
                        <a:latin typeface="Cambria Math" panose="02040503050406030204" pitchFamily="18" charset="0"/>
                        <a:ea typeface="Cambria Math" panose="02040503050406030204" pitchFamily="18" charset="0"/>
                        <a:sym typeface="Wingdings" panose="05000000000000000000" pitchFamily="2" charset="2"/>
                      </a:rPr>
                      <m:t>𝜈</m:t>
                    </m:r>
                  </m:oMath>
                </a14:m>
                <a:r>
                  <a:rPr lang="en-US" sz="1800" noProof="0" dirty="0">
                    <a:latin typeface="Arial Rounded MT Bold" pitchFamily="34" charset="0"/>
                    <a:sym typeface="Wingdings" panose="05000000000000000000" pitchFamily="2" charset="2"/>
                  </a:rPr>
                  <a:t>, irreducible noise from vacuum fluctuations</a:t>
                </a:r>
              </a:p>
              <a:p>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sym typeface="Wingdings" panose="05000000000000000000" pitchFamily="2" charset="2"/>
                </a:endParaRPr>
              </a:p>
              <a:p>
                <a:pPr>
                  <a:buNone/>
                </a:pPr>
                <a:endParaRPr lang="en-US" sz="1800" noProof="0" dirty="0">
                  <a:latin typeface="Arial Rounded MT Bold" pitchFamily="34" charset="0"/>
                </a:endParaRPr>
              </a:p>
            </p:txBody>
          </p:sp>
        </mc:Choice>
        <mc:Fallback xmlns="">
          <p:sp>
            <p:nvSpPr>
              <p:cNvPr id="17" name="2 Marcador de contenido">
                <a:extLst>
                  <a:ext uri="{FF2B5EF4-FFF2-40B4-BE49-F238E27FC236}">
                    <a16:creationId xmlns:a16="http://schemas.microsoft.com/office/drawing/2014/main" id="{0EA28752-1E79-F74D-82DA-6C743413D8BB}"/>
                  </a:ext>
                </a:extLst>
              </p:cNvPr>
              <p:cNvSpPr>
                <a:spLocks noGrp="1" noRot="1" noChangeAspect="1" noMove="1" noResize="1" noEditPoints="1" noAdjustHandles="1" noChangeArrowheads="1" noChangeShapeType="1" noTextEdit="1"/>
              </p:cNvSpPr>
              <p:nvPr>
                <p:ph idx="1"/>
              </p:nvPr>
            </p:nvSpPr>
            <p:spPr>
              <a:xfrm>
                <a:off x="695400" y="3051147"/>
                <a:ext cx="7848872" cy="3103616"/>
              </a:xfrm>
              <a:blipFill>
                <a:blip r:embed="rId7"/>
                <a:stretch>
                  <a:fillRect l="-485"/>
                </a:stretch>
              </a:blipFill>
            </p:spPr>
            <p:txBody>
              <a:bodyPr/>
              <a:lstStyle/>
              <a:p>
                <a:r>
                  <a:rPr lang="en-ES">
                    <a:noFill/>
                  </a:rPr>
                  <a:t> </a:t>
                </a:r>
              </a:p>
            </p:txBody>
          </p:sp>
        </mc:Fallback>
      </mc:AlternateContent>
      <p:pic>
        <p:nvPicPr>
          <p:cNvPr id="5" name="Picture 4">
            <a:extLst>
              <a:ext uri="{FF2B5EF4-FFF2-40B4-BE49-F238E27FC236}">
                <a16:creationId xmlns:a16="http://schemas.microsoft.com/office/drawing/2014/main" id="{3246743D-FAF7-3E4A-A947-7944915BF54D}"/>
              </a:ext>
            </a:extLst>
          </p:cNvPr>
          <p:cNvPicPr>
            <a:picLocks noChangeAspect="1"/>
          </p:cNvPicPr>
          <p:nvPr/>
        </p:nvPicPr>
        <p:blipFill>
          <a:blip r:embed="rId8"/>
          <a:stretch>
            <a:fillRect/>
          </a:stretch>
        </p:blipFill>
        <p:spPr>
          <a:xfrm>
            <a:off x="8256240" y="1644106"/>
            <a:ext cx="3451088" cy="4824258"/>
          </a:xfrm>
          <a:prstGeom prst="rect">
            <a:avLst/>
          </a:prstGeom>
        </p:spPr>
      </p:pic>
      <p:sp>
        <p:nvSpPr>
          <p:cNvPr id="20" name="Rectangle 19">
            <a:extLst>
              <a:ext uri="{FF2B5EF4-FFF2-40B4-BE49-F238E27FC236}">
                <a16:creationId xmlns:a16="http://schemas.microsoft.com/office/drawing/2014/main" id="{740CADC3-C9CD-1648-9D5C-FFEC99C54159}"/>
              </a:ext>
            </a:extLst>
          </p:cNvPr>
          <p:cNvSpPr/>
          <p:nvPr/>
        </p:nvSpPr>
        <p:spPr>
          <a:xfrm>
            <a:off x="9656449" y="1340768"/>
            <a:ext cx="2200191" cy="461665"/>
          </a:xfrm>
          <a:prstGeom prst="rect">
            <a:avLst/>
          </a:prstGeom>
        </p:spPr>
        <p:txBody>
          <a:bodyPr wrap="square">
            <a:spAutoFit/>
          </a:bodyPr>
          <a:lstStyle/>
          <a:p>
            <a:pPr algn="ctr"/>
            <a:r>
              <a:rPr lang="en-GB" sz="1200" b="0" dirty="0">
                <a:solidFill>
                  <a:srgbClr val="00B050"/>
                </a:solidFill>
                <a:latin typeface="Arial Rounded MT Bold" pitchFamily="34" charset="0"/>
              </a:rPr>
              <a:t>SQUID amplifier from ADMX collaboration</a:t>
            </a:r>
          </a:p>
        </p:txBody>
      </p:sp>
      <p:sp>
        <p:nvSpPr>
          <p:cNvPr id="26" name="Marcador de fecha 4">
            <a:extLst>
              <a:ext uri="{FF2B5EF4-FFF2-40B4-BE49-F238E27FC236}">
                <a16:creationId xmlns:a16="http://schemas.microsoft.com/office/drawing/2014/main" id="{726428CD-36D3-FC49-8264-7F5A7146B0BF}"/>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7" name="Marcador de pie de página 6">
            <a:extLst>
              <a:ext uri="{FF2B5EF4-FFF2-40B4-BE49-F238E27FC236}">
                <a16:creationId xmlns:a16="http://schemas.microsoft.com/office/drawing/2014/main" id="{D8FCA5CD-8D57-BF45-B504-95A8B70057AE}"/>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8" name="Marcador de número de diapositiva 8">
            <a:extLst>
              <a:ext uri="{FF2B5EF4-FFF2-40B4-BE49-F238E27FC236}">
                <a16:creationId xmlns:a16="http://schemas.microsoft.com/office/drawing/2014/main" id="{C931F376-3D55-6246-A20E-94967731FB8F}"/>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96</a:t>
            </a:fld>
            <a:endParaRPr lang="es-ES" dirty="0"/>
          </a:p>
        </p:txBody>
      </p:sp>
    </p:spTree>
    <p:extLst>
      <p:ext uri="{BB962C8B-B14F-4D97-AF65-F5344CB8AC3E}">
        <p14:creationId xmlns:p14="http://schemas.microsoft.com/office/powerpoint/2010/main" val="283117504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F31C9A-C78C-204E-82A0-C61E8BAF489A}"/>
              </a:ext>
            </a:extLst>
          </p:cNvPr>
          <p:cNvPicPr>
            <a:picLocks noChangeAspect="1"/>
          </p:cNvPicPr>
          <p:nvPr/>
        </p:nvPicPr>
        <p:blipFill>
          <a:blip r:embed="rId3"/>
          <a:stretch>
            <a:fillRect/>
          </a:stretch>
        </p:blipFill>
        <p:spPr>
          <a:xfrm>
            <a:off x="7392144" y="3168945"/>
            <a:ext cx="4074699" cy="3236251"/>
          </a:xfrm>
          <a:prstGeom prst="rect">
            <a:avLst/>
          </a:prstGeom>
        </p:spPr>
      </p:pic>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latin typeface="Arial Rounded MT Bold" pitchFamily="34" charset="0"/>
              </a:rPr>
              <a:t>Beyond </a:t>
            </a:r>
            <a:r>
              <a:rPr lang="en-US" dirty="0">
                <a:effectLst>
                  <a:outerShdw blurRad="38100" dist="38100" dir="2700000" algn="tl">
                    <a:srgbClr val="FFFFFF"/>
                  </a:outerShdw>
                </a:effectLst>
              </a:rPr>
              <a:t>the SQL: HAYSTAC</a:t>
            </a:r>
            <a:endParaRPr lang="en-US" noProof="0" dirty="0">
              <a:effectLst>
                <a:outerShdw blurRad="38100" dist="38100" dir="2700000" algn="tl">
                  <a:srgbClr val="FFFFFF"/>
                </a:outerShdw>
              </a:effectLst>
              <a:latin typeface="Arial Rounded MT Bold" pitchFamily="34" charset="0"/>
            </a:endParaRPr>
          </a:p>
        </p:txBody>
      </p:sp>
      <p:pic>
        <p:nvPicPr>
          <p:cNvPr id="10" name="Imagen 9"/>
          <p:cNvPicPr>
            <a:picLocks noChangeAspect="1"/>
          </p:cNvPicPr>
          <p:nvPr/>
        </p:nvPicPr>
        <p:blipFill>
          <a:blip r:embed="rId4"/>
          <a:stretch>
            <a:fillRect/>
          </a:stretch>
        </p:blipFill>
        <p:spPr>
          <a:xfrm>
            <a:off x="604573" y="1345010"/>
            <a:ext cx="6499539" cy="2948087"/>
          </a:xfrm>
          <a:prstGeom prst="rect">
            <a:avLst/>
          </a:prstGeom>
        </p:spPr>
      </p:pic>
      <p:sp>
        <p:nvSpPr>
          <p:cNvPr id="17" name="2 Marcador de contenido">
            <a:extLst>
              <a:ext uri="{FF2B5EF4-FFF2-40B4-BE49-F238E27FC236}">
                <a16:creationId xmlns:a16="http://schemas.microsoft.com/office/drawing/2014/main" id="{0EA28752-1E79-F74D-82DA-6C743413D8BB}"/>
              </a:ext>
            </a:extLst>
          </p:cNvPr>
          <p:cNvSpPr>
            <a:spLocks noGrp="1"/>
          </p:cNvSpPr>
          <p:nvPr>
            <p:ph idx="1"/>
          </p:nvPr>
        </p:nvSpPr>
        <p:spPr>
          <a:xfrm>
            <a:off x="695400" y="3958759"/>
            <a:ext cx="7056784" cy="2196004"/>
          </a:xfrm>
        </p:spPr>
        <p:txBody>
          <a:bodyPr/>
          <a:lstStyle/>
          <a:p>
            <a:endParaRPr lang="en-US" sz="1800" noProof="0" dirty="0">
              <a:latin typeface="Arial Rounded MT Bold" pitchFamily="34" charset="0"/>
              <a:sym typeface="Wingdings" panose="05000000000000000000" pitchFamily="2" charset="2"/>
            </a:endParaRPr>
          </a:p>
          <a:p>
            <a:r>
              <a:rPr lang="en-US" sz="1800" dirty="0"/>
              <a:t>If the cavity vacuum is prepared in a squeezed state, the axion signal can be read with a noise that is effectively lower than the SQL in an amount dependent of the degree of squeezing. </a:t>
            </a:r>
            <a:r>
              <a:rPr lang="en-US" sz="1800" dirty="0">
                <a:solidFill>
                  <a:srgbClr val="0070C0"/>
                </a:solidFill>
              </a:rPr>
              <a:t>Concept studied in </a:t>
            </a:r>
            <a:r>
              <a:rPr lang="en-US" sz="1800" dirty="0" err="1">
                <a:solidFill>
                  <a:srgbClr val="0070C0"/>
                </a:solidFill>
              </a:rPr>
              <a:t>Malnou</a:t>
            </a:r>
            <a:r>
              <a:rPr lang="en-US" sz="1800" dirty="0">
                <a:solidFill>
                  <a:srgbClr val="0070C0"/>
                </a:solidFill>
              </a:rPr>
              <a:t> et. al 2018</a:t>
            </a:r>
          </a:p>
          <a:p>
            <a:r>
              <a:rPr lang="en-US" sz="1800" dirty="0"/>
              <a:t>First experimental application HAYSTAC at Yale </a:t>
            </a:r>
            <a:r>
              <a:rPr lang="en-US" sz="1800" dirty="0">
                <a:solidFill>
                  <a:srgbClr val="0070C0"/>
                </a:solidFill>
              </a:rPr>
              <a:t>(Backes et al 2021). </a:t>
            </a:r>
            <a:r>
              <a:rPr lang="en-US" sz="1800" dirty="0"/>
              <a:t>Factor x2 effective faster scan rate obtained</a:t>
            </a:r>
          </a:p>
          <a:p>
            <a:endParaRPr lang="en-US" sz="1800" dirty="0">
              <a:solidFill>
                <a:srgbClr val="0070C0"/>
              </a:solidFill>
            </a:endParaRPr>
          </a:p>
          <a:p>
            <a:endParaRPr lang="en-US" sz="1800" dirty="0">
              <a:solidFill>
                <a:srgbClr val="0070C0"/>
              </a:solidFill>
            </a:endParaRPr>
          </a:p>
          <a:p>
            <a:endParaRPr lang="en-US" sz="1800" dirty="0">
              <a:sym typeface="Wingdings" panose="05000000000000000000" pitchFamily="2" charset="2"/>
            </a:endParaRPr>
          </a:p>
          <a:p>
            <a:endParaRPr lang="en-US" sz="1800" dirty="0">
              <a:sym typeface="Wingdings" panose="05000000000000000000" pitchFamily="2" charset="2"/>
            </a:endParaRPr>
          </a:p>
          <a:p>
            <a:pPr>
              <a:buNone/>
            </a:pPr>
            <a:endParaRPr lang="en-US" sz="1800" noProof="0" dirty="0">
              <a:latin typeface="Arial Rounded MT Bold" pitchFamily="34" charset="0"/>
            </a:endParaRPr>
          </a:p>
        </p:txBody>
      </p:sp>
      <p:sp>
        <p:nvSpPr>
          <p:cNvPr id="11" name="Marcador de fecha 4">
            <a:extLst>
              <a:ext uri="{FF2B5EF4-FFF2-40B4-BE49-F238E27FC236}">
                <a16:creationId xmlns:a16="http://schemas.microsoft.com/office/drawing/2014/main" id="{E4B3D3FE-5FD8-444F-A892-856852531F31}"/>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2" name="Marcador de pie de página 6">
            <a:extLst>
              <a:ext uri="{FF2B5EF4-FFF2-40B4-BE49-F238E27FC236}">
                <a16:creationId xmlns:a16="http://schemas.microsoft.com/office/drawing/2014/main" id="{EF369F39-5925-9D4A-9C46-FE5E408F2A39}"/>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13" name="Marcador de número de diapositiva 8">
            <a:extLst>
              <a:ext uri="{FF2B5EF4-FFF2-40B4-BE49-F238E27FC236}">
                <a16:creationId xmlns:a16="http://schemas.microsoft.com/office/drawing/2014/main" id="{73492200-B5E1-3540-BE29-5C178B95DBFC}"/>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97</a:t>
            </a:fld>
            <a:endParaRPr lang="es-ES" dirty="0"/>
          </a:p>
        </p:txBody>
      </p:sp>
      <p:sp>
        <p:nvSpPr>
          <p:cNvPr id="3" name="Rectangle 2">
            <a:extLst>
              <a:ext uri="{FF2B5EF4-FFF2-40B4-BE49-F238E27FC236}">
                <a16:creationId xmlns:a16="http://schemas.microsoft.com/office/drawing/2014/main" id="{5C0C81AB-7C7F-EA47-9E0B-0F491809E7C5}"/>
              </a:ext>
            </a:extLst>
          </p:cNvPr>
          <p:cNvSpPr/>
          <p:nvPr/>
        </p:nvSpPr>
        <p:spPr>
          <a:xfrm>
            <a:off x="6960096" y="1822024"/>
            <a:ext cx="4536504" cy="1077218"/>
          </a:xfrm>
          <a:prstGeom prst="rect">
            <a:avLst/>
          </a:prstGeom>
        </p:spPr>
        <p:txBody>
          <a:bodyPr wrap="square">
            <a:spAutoFit/>
          </a:bodyPr>
          <a:lstStyle/>
          <a:p>
            <a:r>
              <a:rPr lang="en-US" sz="1600" dirty="0">
                <a:solidFill>
                  <a:srgbClr val="FF0000"/>
                </a:solidFill>
                <a:latin typeface="Arial Rounded MT Bold" panose="020F0704030504030204" pitchFamily="34" charset="77"/>
              </a:rPr>
              <a:t>Squeezed photon state: </a:t>
            </a:r>
            <a:r>
              <a:rPr lang="en-US" sz="1600" dirty="0">
                <a:solidFill>
                  <a:srgbClr val="0070C0"/>
                </a:solidFill>
                <a:latin typeface="Arial Rounded MT Bold" panose="020F0704030504030204" pitchFamily="34" charset="77"/>
              </a:rPr>
              <a:t>one quadrature has lower variance, and the complementary one has higher-than-normal variance (to respect Heisenberg principle)</a:t>
            </a:r>
          </a:p>
        </p:txBody>
      </p:sp>
      <p:sp>
        <p:nvSpPr>
          <p:cNvPr id="6" name="Rectangle 5">
            <a:extLst>
              <a:ext uri="{FF2B5EF4-FFF2-40B4-BE49-F238E27FC236}">
                <a16:creationId xmlns:a16="http://schemas.microsoft.com/office/drawing/2014/main" id="{1EFF734D-5594-594B-A28A-4D06BF413047}"/>
              </a:ext>
            </a:extLst>
          </p:cNvPr>
          <p:cNvSpPr/>
          <p:nvPr/>
        </p:nvSpPr>
        <p:spPr>
          <a:xfrm>
            <a:off x="263352" y="1345010"/>
            <a:ext cx="3768080" cy="830997"/>
          </a:xfrm>
          <a:prstGeom prst="rect">
            <a:avLst/>
          </a:prstGeom>
        </p:spPr>
        <p:txBody>
          <a:bodyPr wrap="square">
            <a:spAutoFit/>
          </a:bodyPr>
          <a:lstStyle/>
          <a:p>
            <a:pPr marL="0" lvl="1"/>
            <a:r>
              <a:rPr lang="en-US" sz="1600" dirty="0">
                <a:solidFill>
                  <a:srgbClr val="00CC00"/>
                </a:solidFill>
                <a:latin typeface="Arial Rounded MT Bold" panose="020F0704030504030204" pitchFamily="34" charset="77"/>
              </a:rPr>
              <a:t>Quantum information technologies for axion searches</a:t>
            </a:r>
          </a:p>
          <a:p>
            <a:endParaRPr lang="en-US" sz="1600" dirty="0">
              <a:solidFill>
                <a:srgbClr val="00CC00"/>
              </a:solidFill>
              <a:latin typeface="Arial Rounded MT Bold" panose="020F0704030504030204" pitchFamily="34" charset="77"/>
              <a:sym typeface="Wingdings" panose="05000000000000000000" pitchFamily="2" charset="2"/>
            </a:endParaRPr>
          </a:p>
        </p:txBody>
      </p:sp>
      <p:pic>
        <p:nvPicPr>
          <p:cNvPr id="19" name="Imagen 6">
            <a:extLst>
              <a:ext uri="{FF2B5EF4-FFF2-40B4-BE49-F238E27FC236}">
                <a16:creationId xmlns:a16="http://schemas.microsoft.com/office/drawing/2014/main" id="{C66CA818-EACF-8B41-A878-003E14164CB5}"/>
              </a:ext>
            </a:extLst>
          </p:cNvPr>
          <p:cNvPicPr>
            <a:picLocks noChangeAspect="1"/>
          </p:cNvPicPr>
          <p:nvPr/>
        </p:nvPicPr>
        <p:blipFill>
          <a:blip r:embed="rId5"/>
          <a:stretch>
            <a:fillRect/>
          </a:stretch>
        </p:blipFill>
        <p:spPr>
          <a:xfrm>
            <a:off x="10560496" y="3212976"/>
            <a:ext cx="1445444" cy="1317680"/>
          </a:xfrm>
          <a:prstGeom prst="rect">
            <a:avLst/>
          </a:prstGeom>
        </p:spPr>
      </p:pic>
      <p:sp>
        <p:nvSpPr>
          <p:cNvPr id="22" name="Rectangle 21">
            <a:extLst>
              <a:ext uri="{FF2B5EF4-FFF2-40B4-BE49-F238E27FC236}">
                <a16:creationId xmlns:a16="http://schemas.microsoft.com/office/drawing/2014/main" id="{7FA66AE9-B2DC-B947-BEBE-42B6EA1FB2D1}"/>
              </a:ext>
            </a:extLst>
          </p:cNvPr>
          <p:cNvSpPr/>
          <p:nvPr/>
        </p:nvSpPr>
        <p:spPr>
          <a:xfrm>
            <a:off x="10730424" y="4724937"/>
            <a:ext cx="694168" cy="1008319"/>
          </a:xfrm>
          <a:custGeom>
            <a:avLst/>
            <a:gdLst>
              <a:gd name="connsiteX0" fmla="*/ 0 w 694168"/>
              <a:gd name="connsiteY0" fmla="*/ 0 h 1008319"/>
              <a:gd name="connsiteX1" fmla="*/ 354026 w 694168"/>
              <a:gd name="connsiteY1" fmla="*/ 0 h 1008319"/>
              <a:gd name="connsiteX2" fmla="*/ 694168 w 694168"/>
              <a:gd name="connsiteY2" fmla="*/ 0 h 1008319"/>
              <a:gd name="connsiteX3" fmla="*/ 694168 w 694168"/>
              <a:gd name="connsiteY3" fmla="*/ 514243 h 1008319"/>
              <a:gd name="connsiteX4" fmla="*/ 694168 w 694168"/>
              <a:gd name="connsiteY4" fmla="*/ 1008319 h 1008319"/>
              <a:gd name="connsiteX5" fmla="*/ 333201 w 694168"/>
              <a:gd name="connsiteY5" fmla="*/ 1008319 h 1008319"/>
              <a:gd name="connsiteX6" fmla="*/ 0 w 694168"/>
              <a:gd name="connsiteY6" fmla="*/ 1008319 h 1008319"/>
              <a:gd name="connsiteX7" fmla="*/ 0 w 694168"/>
              <a:gd name="connsiteY7" fmla="*/ 514243 h 1008319"/>
              <a:gd name="connsiteX8" fmla="*/ 0 w 694168"/>
              <a:gd name="connsiteY8" fmla="*/ 0 h 100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4168" h="1008319" extrusionOk="0">
                <a:moveTo>
                  <a:pt x="0" y="0"/>
                </a:moveTo>
                <a:cubicBezTo>
                  <a:pt x="154029" y="-36638"/>
                  <a:pt x="250588" y="9338"/>
                  <a:pt x="354026" y="0"/>
                </a:cubicBezTo>
                <a:cubicBezTo>
                  <a:pt x="457464" y="-9338"/>
                  <a:pt x="527731" y="28784"/>
                  <a:pt x="694168" y="0"/>
                </a:cubicBezTo>
                <a:cubicBezTo>
                  <a:pt x="721152" y="122361"/>
                  <a:pt x="643462" y="292545"/>
                  <a:pt x="694168" y="514243"/>
                </a:cubicBezTo>
                <a:cubicBezTo>
                  <a:pt x="744874" y="735941"/>
                  <a:pt x="638473" y="869157"/>
                  <a:pt x="694168" y="1008319"/>
                </a:cubicBezTo>
                <a:cubicBezTo>
                  <a:pt x="614617" y="1033778"/>
                  <a:pt x="424591" y="1004844"/>
                  <a:pt x="333201" y="1008319"/>
                </a:cubicBezTo>
                <a:cubicBezTo>
                  <a:pt x="241811" y="1011794"/>
                  <a:pt x="85261" y="1007491"/>
                  <a:pt x="0" y="1008319"/>
                </a:cubicBezTo>
                <a:cubicBezTo>
                  <a:pt x="-3910" y="776086"/>
                  <a:pt x="40955" y="738554"/>
                  <a:pt x="0" y="514243"/>
                </a:cubicBezTo>
                <a:cubicBezTo>
                  <a:pt x="-40955" y="289932"/>
                  <a:pt x="52534" y="251405"/>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23" name="Graphic 22" descr="Line arrow Clockwise curve">
            <a:extLst>
              <a:ext uri="{FF2B5EF4-FFF2-40B4-BE49-F238E27FC236}">
                <a16:creationId xmlns:a16="http://schemas.microsoft.com/office/drawing/2014/main" id="{D380B7D8-89B9-0E4E-8F96-AADBBDEAFBB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3836524" flipH="1" flipV="1">
            <a:off x="11297142" y="4533277"/>
            <a:ext cx="759870" cy="675125"/>
          </a:xfrm>
          <a:prstGeom prst="rect">
            <a:avLst/>
          </a:prstGeom>
        </p:spPr>
      </p:pic>
    </p:spTree>
    <p:extLst>
      <p:ext uri="{BB962C8B-B14F-4D97-AF65-F5344CB8AC3E}">
        <p14:creationId xmlns:p14="http://schemas.microsoft.com/office/powerpoint/2010/main" val="7148123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5">
            <a:extLst>
              <a:ext uri="{FF2B5EF4-FFF2-40B4-BE49-F238E27FC236}">
                <a16:creationId xmlns:a16="http://schemas.microsoft.com/office/drawing/2014/main" id="{92828BA7-08CE-23FA-948F-D40782D640BE}"/>
              </a:ext>
            </a:extLst>
          </p:cNvPr>
          <p:cNvPicPr>
            <a:picLocks noChangeAspect="1"/>
          </p:cNvPicPr>
          <p:nvPr/>
        </p:nvPicPr>
        <p:blipFill>
          <a:blip r:embed="rId3"/>
          <a:stretch>
            <a:fillRect/>
          </a:stretch>
        </p:blipFill>
        <p:spPr>
          <a:xfrm>
            <a:off x="7536160" y="1204150"/>
            <a:ext cx="4353389" cy="3312823"/>
          </a:xfrm>
          <a:prstGeom prst="rect">
            <a:avLst/>
          </a:prstGeom>
        </p:spPr>
      </p:pic>
      <p:sp>
        <p:nvSpPr>
          <p:cNvPr id="2" name="1 Título"/>
          <p:cNvSpPr>
            <a:spLocks noGrp="1"/>
          </p:cNvSpPr>
          <p:nvPr>
            <p:ph type="title"/>
          </p:nvPr>
        </p:nvSpPr>
        <p:spPr>
          <a:xfrm>
            <a:off x="1919536" y="332656"/>
            <a:ext cx="9361040" cy="1143000"/>
          </a:xfrm>
        </p:spPr>
        <p:txBody>
          <a:bodyPr/>
          <a:lstStyle/>
          <a:p>
            <a:r>
              <a:rPr lang="en-US" noProof="0" dirty="0">
                <a:effectLst>
                  <a:outerShdw blurRad="38100" dist="38100" dir="2700000" algn="tl">
                    <a:srgbClr val="FFFFFF"/>
                  </a:outerShdw>
                </a:effectLst>
                <a:latin typeface="Arial Rounded MT Bold" pitchFamily="34" charset="0"/>
              </a:rPr>
              <a:t>Beyond </a:t>
            </a:r>
            <a:r>
              <a:rPr lang="en-US" dirty="0">
                <a:effectLst>
                  <a:outerShdw blurRad="38100" dist="38100" dir="2700000" algn="tl">
                    <a:srgbClr val="FFFFFF"/>
                  </a:outerShdw>
                </a:effectLst>
              </a:rPr>
              <a:t>the SQL: photon counting</a:t>
            </a:r>
            <a:endParaRPr lang="en-US" noProof="0" dirty="0">
              <a:effectLst>
                <a:outerShdw blurRad="38100" dist="38100" dir="2700000" algn="tl">
                  <a:srgbClr val="FFFFFF"/>
                </a:outerShdw>
              </a:effectLst>
              <a:latin typeface="Arial Rounded MT Bold" pitchFamily="34" charset="0"/>
            </a:endParaRPr>
          </a:p>
        </p:txBody>
      </p:sp>
      <p:sp>
        <p:nvSpPr>
          <p:cNvPr id="17" name="2 Marcador de contenido">
            <a:extLst>
              <a:ext uri="{FF2B5EF4-FFF2-40B4-BE49-F238E27FC236}">
                <a16:creationId xmlns:a16="http://schemas.microsoft.com/office/drawing/2014/main" id="{0EA28752-1E79-F74D-82DA-6C743413D8BB}"/>
              </a:ext>
            </a:extLst>
          </p:cNvPr>
          <p:cNvSpPr>
            <a:spLocks noGrp="1"/>
          </p:cNvSpPr>
          <p:nvPr>
            <p:ph idx="1"/>
          </p:nvPr>
        </p:nvSpPr>
        <p:spPr>
          <a:xfrm>
            <a:off x="523675" y="2206235"/>
            <a:ext cx="7056784" cy="2196004"/>
          </a:xfrm>
        </p:spPr>
        <p:txBody>
          <a:bodyPr/>
          <a:lstStyle/>
          <a:p>
            <a:r>
              <a:rPr lang="en-US" sz="1800" dirty="0"/>
              <a:t>But, how to implement photon counters at these energies? </a:t>
            </a:r>
            <a:r>
              <a:rPr lang="en-US" sz="1800" dirty="0">
                <a:sym typeface="Wingdings" pitchFamily="2" charset="2"/>
              </a:rPr>
              <a:t> quantum technologies </a:t>
            </a:r>
            <a:r>
              <a:rPr lang="en-US" sz="1800" dirty="0">
                <a:solidFill>
                  <a:srgbClr val="0070C0"/>
                </a:solidFill>
                <a:sym typeface="Wingdings" pitchFamily="2" charset="2"/>
              </a:rPr>
              <a:t>Several promising ideas. </a:t>
            </a:r>
            <a:r>
              <a:rPr lang="en-US" sz="1800" dirty="0"/>
              <a:t>Some examples:</a:t>
            </a:r>
          </a:p>
          <a:p>
            <a:r>
              <a:rPr lang="en-US" sz="1800" dirty="0" err="1"/>
              <a:t>QUAX+Saclay</a:t>
            </a:r>
            <a:r>
              <a:rPr lang="en-US" sz="1800" dirty="0"/>
              <a:t> group: </a:t>
            </a:r>
            <a:r>
              <a:rPr lang="en-ES" sz="1100" i="0" dirty="0">
                <a:effectLst/>
              </a:rPr>
              <a:t>2403.02321 (x20)</a:t>
            </a:r>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solidFill>
                <a:srgbClr val="0070C0"/>
              </a:solidFill>
            </a:endParaRPr>
          </a:p>
          <a:p>
            <a:endParaRPr lang="en-US" sz="1800" dirty="0">
              <a:solidFill>
                <a:srgbClr val="0070C0"/>
              </a:solidFill>
            </a:endParaRPr>
          </a:p>
          <a:p>
            <a:endParaRPr lang="en-US" sz="1800" dirty="0">
              <a:sym typeface="Wingdings" panose="05000000000000000000" pitchFamily="2" charset="2"/>
            </a:endParaRPr>
          </a:p>
          <a:p>
            <a:endParaRPr lang="en-US" sz="1800" dirty="0">
              <a:sym typeface="Wingdings" panose="05000000000000000000" pitchFamily="2" charset="2"/>
            </a:endParaRPr>
          </a:p>
          <a:p>
            <a:pPr>
              <a:buNone/>
            </a:pPr>
            <a:endParaRPr lang="en-US" sz="1800" noProof="0" dirty="0">
              <a:latin typeface="Arial Rounded MT Bold" pitchFamily="34" charset="0"/>
            </a:endParaRPr>
          </a:p>
        </p:txBody>
      </p:sp>
      <p:sp>
        <p:nvSpPr>
          <p:cNvPr id="11" name="Marcador de fecha 4">
            <a:extLst>
              <a:ext uri="{FF2B5EF4-FFF2-40B4-BE49-F238E27FC236}">
                <a16:creationId xmlns:a16="http://schemas.microsoft.com/office/drawing/2014/main" id="{E4B3D3FE-5FD8-444F-A892-856852531F31}"/>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12" name="Marcador de pie de página 6">
            <a:extLst>
              <a:ext uri="{FF2B5EF4-FFF2-40B4-BE49-F238E27FC236}">
                <a16:creationId xmlns:a16="http://schemas.microsoft.com/office/drawing/2014/main" id="{EF369F39-5925-9D4A-9C46-FE5E408F2A39}"/>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13" name="Marcador de número de diapositiva 8">
            <a:extLst>
              <a:ext uri="{FF2B5EF4-FFF2-40B4-BE49-F238E27FC236}">
                <a16:creationId xmlns:a16="http://schemas.microsoft.com/office/drawing/2014/main" id="{73492200-B5E1-3540-BE29-5C178B95DBFC}"/>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98</a:t>
            </a:fld>
            <a:endParaRPr lang="es-ES" dirty="0"/>
          </a:p>
        </p:txBody>
      </p:sp>
      <p:sp>
        <p:nvSpPr>
          <p:cNvPr id="3" name="Rectangle 2">
            <a:extLst>
              <a:ext uri="{FF2B5EF4-FFF2-40B4-BE49-F238E27FC236}">
                <a16:creationId xmlns:a16="http://schemas.microsoft.com/office/drawing/2014/main" id="{5C0C81AB-7C7F-EA47-9E0B-0F491809E7C5}"/>
              </a:ext>
            </a:extLst>
          </p:cNvPr>
          <p:cNvSpPr/>
          <p:nvPr/>
        </p:nvSpPr>
        <p:spPr>
          <a:xfrm>
            <a:off x="695400" y="1519998"/>
            <a:ext cx="6713335" cy="830997"/>
          </a:xfrm>
          <a:prstGeom prst="rect">
            <a:avLst/>
          </a:prstGeom>
        </p:spPr>
        <p:txBody>
          <a:bodyPr wrap="square">
            <a:spAutoFit/>
          </a:bodyPr>
          <a:lstStyle/>
          <a:p>
            <a:r>
              <a:rPr lang="en-US" sz="1600" dirty="0">
                <a:solidFill>
                  <a:srgbClr val="FF0000"/>
                </a:solidFill>
                <a:latin typeface="Arial Rounded MT Bold" panose="020F0704030504030204" pitchFamily="34" charset="77"/>
              </a:rPr>
              <a:t>Counting photons </a:t>
            </a:r>
            <a:r>
              <a:rPr lang="en-US" sz="1600" dirty="0">
                <a:solidFill>
                  <a:srgbClr val="0070C0"/>
                </a:solidFill>
                <a:latin typeface="Arial Rounded MT Bold" panose="020F0704030504030204" pitchFamily="34" charset="77"/>
              </a:rPr>
              <a:t>(versus phase preserving readout): SQL is evaded as phase uncertainty is maximal…</a:t>
            </a:r>
          </a:p>
          <a:p>
            <a:endParaRPr lang="en-US" sz="1600" dirty="0">
              <a:solidFill>
                <a:srgbClr val="0070C0"/>
              </a:solidFill>
              <a:latin typeface="Arial Rounded MT Bold" panose="020F0704030504030204" pitchFamily="34" charset="77"/>
            </a:endParaRPr>
          </a:p>
        </p:txBody>
      </p:sp>
      <p:pic>
        <p:nvPicPr>
          <p:cNvPr id="23" name="Graphic 22" descr="Line arrow Clockwise curve">
            <a:extLst>
              <a:ext uri="{FF2B5EF4-FFF2-40B4-BE49-F238E27FC236}">
                <a16:creationId xmlns:a16="http://schemas.microsoft.com/office/drawing/2014/main" id="{D380B7D8-89B9-0E4E-8F96-AADBBDEAFB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9195711" flipH="1" flipV="1">
            <a:off x="7250702" y="1231691"/>
            <a:ext cx="1002964" cy="891108"/>
          </a:xfrm>
          <a:prstGeom prst="rect">
            <a:avLst/>
          </a:prstGeom>
        </p:spPr>
      </p:pic>
      <p:pic>
        <p:nvPicPr>
          <p:cNvPr id="21" name="Picture 2" descr="PDF] Searching for Dark Matter with a Superconducting Qubit. | Semantic  Scholar">
            <a:extLst>
              <a:ext uri="{FF2B5EF4-FFF2-40B4-BE49-F238E27FC236}">
                <a16:creationId xmlns:a16="http://schemas.microsoft.com/office/drawing/2014/main" id="{27762B79-9D28-7668-54C0-ECD1386F4E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4880" y="4539256"/>
            <a:ext cx="3505696" cy="17689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3776325-5834-13F1-D7CA-EEA1F75CA2F1}"/>
              </a:ext>
            </a:extLst>
          </p:cNvPr>
          <p:cNvPicPr>
            <a:picLocks noChangeAspect="1"/>
          </p:cNvPicPr>
          <p:nvPr/>
        </p:nvPicPr>
        <p:blipFill>
          <a:blip r:embed="rId7"/>
          <a:stretch>
            <a:fillRect/>
          </a:stretch>
        </p:blipFill>
        <p:spPr>
          <a:xfrm>
            <a:off x="839416" y="3552285"/>
            <a:ext cx="3073400" cy="2755900"/>
          </a:xfrm>
          <a:prstGeom prst="rect">
            <a:avLst/>
          </a:prstGeom>
        </p:spPr>
      </p:pic>
      <p:sp>
        <p:nvSpPr>
          <p:cNvPr id="6" name="TextBox 5">
            <a:extLst>
              <a:ext uri="{FF2B5EF4-FFF2-40B4-BE49-F238E27FC236}">
                <a16:creationId xmlns:a16="http://schemas.microsoft.com/office/drawing/2014/main" id="{D8858B54-E53A-ADB2-4EB4-3EA4959A738B}"/>
              </a:ext>
            </a:extLst>
          </p:cNvPr>
          <p:cNvSpPr txBox="1"/>
          <p:nvPr/>
        </p:nvSpPr>
        <p:spPr>
          <a:xfrm>
            <a:off x="4587766" y="4326047"/>
            <a:ext cx="2991614" cy="1754326"/>
          </a:xfrm>
          <a:prstGeom prst="rect">
            <a:avLst/>
          </a:prstGeom>
          <a:noFill/>
        </p:spPr>
        <p:txBody>
          <a:bodyPr wrap="square">
            <a:spAutoFit/>
          </a:bodyPr>
          <a:lstStyle/>
          <a:p>
            <a:pPr marL="285750" indent="-285750">
              <a:buFont typeface="Arial" panose="020B0604020202020204" pitchFamily="34" charset="0"/>
              <a:buChar char="•"/>
            </a:pPr>
            <a:r>
              <a:rPr lang="en-US" sz="1800" b="0" dirty="0">
                <a:latin typeface="Arial Rounded MT Bold" panose="020F0704030504030204" pitchFamily="34" charset="77"/>
              </a:rPr>
              <a:t>Dixit et al (PRL 126</a:t>
            </a:r>
            <a:r>
              <a:rPr lang="en-US" b="0" dirty="0">
                <a:latin typeface="Arial Rounded MT Bold" panose="020F0704030504030204" pitchFamily="34" charset="77"/>
              </a:rPr>
              <a:t>)</a:t>
            </a:r>
            <a:r>
              <a:rPr lang="en-US" sz="1800" b="0" dirty="0">
                <a:latin typeface="Arial Rounded MT Bold" panose="020F0704030504030204" pitchFamily="34" charset="77"/>
              </a:rPr>
              <a:t> </a:t>
            </a:r>
          </a:p>
          <a:p>
            <a:pPr marL="285750" indent="-285750">
              <a:buFont typeface="Arial" panose="020B0604020202020204" pitchFamily="34" charset="0"/>
              <a:buChar char="•"/>
            </a:pPr>
            <a:endParaRPr lang="en-US" b="0" dirty="0">
              <a:latin typeface="Arial Rounded MT Bold" panose="020F0704030504030204" pitchFamily="34" charset="77"/>
            </a:endParaRPr>
          </a:p>
          <a:p>
            <a:pPr marL="285750" indent="-285750">
              <a:buFont typeface="Arial" panose="020B0604020202020204" pitchFamily="34" charset="0"/>
              <a:buChar char="•"/>
            </a:pPr>
            <a:r>
              <a:rPr lang="en-US" sz="1800" b="0" dirty="0">
                <a:latin typeface="Arial Rounded MT Bold" panose="020F0704030504030204" pitchFamily="34" charset="77"/>
              </a:rPr>
              <a:t>RADES/DarkQuantum project</a:t>
            </a:r>
          </a:p>
          <a:p>
            <a:pPr marL="285750" indent="-285750">
              <a:buFont typeface="Arial" panose="020B0604020202020204" pitchFamily="34" charset="0"/>
              <a:buChar char="•"/>
            </a:pPr>
            <a:endParaRPr lang="en-US" b="0" dirty="0">
              <a:latin typeface="Arial Rounded MT Bold" panose="020F0704030504030204" pitchFamily="34" charset="77"/>
            </a:endParaRPr>
          </a:p>
          <a:p>
            <a:pPr marL="285750" indent="-285750">
              <a:buFont typeface="Arial" panose="020B0604020202020204" pitchFamily="34" charset="0"/>
              <a:buChar char="•"/>
            </a:pPr>
            <a:r>
              <a:rPr lang="en-US" sz="1800" b="0" dirty="0">
                <a:latin typeface="Arial Rounded MT Bold" panose="020F0704030504030204" pitchFamily="34" charset="77"/>
              </a:rPr>
              <a:t>…</a:t>
            </a:r>
          </a:p>
        </p:txBody>
      </p:sp>
    </p:spTree>
    <p:extLst>
      <p:ext uri="{BB962C8B-B14F-4D97-AF65-F5344CB8AC3E}">
        <p14:creationId xmlns:p14="http://schemas.microsoft.com/office/powerpoint/2010/main" val="377860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1 Título"/>
              <p:cNvSpPr>
                <a:spLocks noGrp="1"/>
              </p:cNvSpPr>
              <p:nvPr>
                <p:ph type="title"/>
              </p:nvPr>
            </p:nvSpPr>
            <p:spPr>
              <a:xfrm>
                <a:off x="1919536" y="332656"/>
                <a:ext cx="8291264" cy="1143000"/>
              </a:xfrm>
            </p:spPr>
            <p:txBody>
              <a:bodyPr/>
              <a:lstStyle/>
              <a:p>
                <a:r>
                  <a:rPr lang="en-US" noProof="0" dirty="0">
                    <a:effectLst>
                      <a:outerShdw blurRad="38100" dist="38100" dir="2700000" algn="tl">
                        <a:srgbClr val="FFFFFF"/>
                      </a:outerShdw>
                    </a:effectLst>
                  </a:rPr>
                  <a:t>Going for higher </a:t>
                </a:r>
                <a14:m>
                  <m:oMath xmlns:m="http://schemas.openxmlformats.org/officeDocument/2006/math">
                    <m:r>
                      <a:rPr lang="es-ES" i="1">
                        <a:latin typeface="Cambria Math" panose="02040503050406030204" pitchFamily="18" charset="0"/>
                        <a:sym typeface="Wingdings" panose="05000000000000000000" pitchFamily="2" charset="2"/>
                      </a:rPr>
                      <m:t>𝑄</m:t>
                    </m:r>
                  </m:oMath>
                </a14:m>
                <a:endParaRPr lang="en-US" noProof="0" dirty="0">
                  <a:effectLst>
                    <a:outerShdw blurRad="38100" dist="38100" dir="2700000" algn="tl">
                      <a:srgbClr val="FFFFFF"/>
                    </a:outerShdw>
                  </a:effectLst>
                </a:endParaRPr>
              </a:p>
            </p:txBody>
          </p:sp>
        </mc:Choice>
        <mc:Fallback xmlns="">
          <p:sp>
            <p:nvSpPr>
              <p:cNvPr id="2" name="1 Título"/>
              <p:cNvSpPr>
                <a:spLocks noGrp="1" noRot="1" noChangeAspect="1" noMove="1" noResize="1" noEditPoints="1" noAdjustHandles="1" noChangeArrowheads="1" noChangeShapeType="1" noTextEdit="1"/>
              </p:cNvSpPr>
              <p:nvPr>
                <p:ph type="title"/>
              </p:nvPr>
            </p:nvSpPr>
            <p:spPr>
              <a:xfrm>
                <a:off x="1919536" y="332656"/>
                <a:ext cx="8291264" cy="1143000"/>
              </a:xfrm>
              <a:blipFill>
                <a:blip r:embed="rId3"/>
                <a:stretch>
                  <a:fillRect b="-13187"/>
                </a:stretch>
              </a:blipFill>
            </p:spPr>
            <p:txBody>
              <a:bodyPr/>
              <a:lstStyle/>
              <a:p>
                <a:r>
                  <a:rPr lang="en-ES">
                    <a:noFill/>
                  </a:rPr>
                  <a:t> </a:t>
                </a:r>
              </a:p>
            </p:txBody>
          </p:sp>
        </mc:Fallback>
      </mc:AlternateContent>
      <p:pic>
        <p:nvPicPr>
          <p:cNvPr id="14" name="Picture 13">
            <a:extLst>
              <a:ext uri="{FF2B5EF4-FFF2-40B4-BE49-F238E27FC236}">
                <a16:creationId xmlns:a16="http://schemas.microsoft.com/office/drawing/2014/main" id="{9630A869-1400-F046-9F8D-6C3F07495C35}"/>
              </a:ext>
            </a:extLst>
          </p:cNvPr>
          <p:cNvPicPr>
            <a:picLocks noChangeAspect="1"/>
          </p:cNvPicPr>
          <p:nvPr/>
        </p:nvPicPr>
        <p:blipFill>
          <a:blip r:embed="rId4"/>
          <a:stretch>
            <a:fillRect/>
          </a:stretch>
        </p:blipFill>
        <p:spPr>
          <a:xfrm>
            <a:off x="407369" y="1968133"/>
            <a:ext cx="6477000" cy="812800"/>
          </a:xfrm>
          <a:prstGeom prst="rect">
            <a:avLst/>
          </a:prstGeom>
        </p:spPr>
      </p:pic>
      <p:sp>
        <p:nvSpPr>
          <p:cNvPr id="15" name="Rectangle 14">
            <a:extLst>
              <a:ext uri="{FF2B5EF4-FFF2-40B4-BE49-F238E27FC236}">
                <a16:creationId xmlns:a16="http://schemas.microsoft.com/office/drawing/2014/main" id="{ADB6CB6B-0080-4049-AB34-5D8FFEAB3552}"/>
              </a:ext>
            </a:extLst>
          </p:cNvPr>
          <p:cNvSpPr/>
          <p:nvPr/>
        </p:nvSpPr>
        <p:spPr>
          <a:xfrm>
            <a:off x="449848" y="1884855"/>
            <a:ext cx="6101600" cy="896078"/>
          </a:xfrm>
          <a:custGeom>
            <a:avLst/>
            <a:gdLst>
              <a:gd name="connsiteX0" fmla="*/ 0 w 6101600"/>
              <a:gd name="connsiteY0" fmla="*/ 0 h 896078"/>
              <a:gd name="connsiteX1" fmla="*/ 615707 w 6101600"/>
              <a:gd name="connsiteY1" fmla="*/ 0 h 896078"/>
              <a:gd name="connsiteX2" fmla="*/ 1109382 w 6101600"/>
              <a:gd name="connsiteY2" fmla="*/ 0 h 896078"/>
              <a:gd name="connsiteX3" fmla="*/ 1725089 w 6101600"/>
              <a:gd name="connsiteY3" fmla="*/ 0 h 896078"/>
              <a:gd name="connsiteX4" fmla="*/ 2096732 w 6101600"/>
              <a:gd name="connsiteY4" fmla="*/ 0 h 896078"/>
              <a:gd name="connsiteX5" fmla="*/ 2529391 w 6101600"/>
              <a:gd name="connsiteY5" fmla="*/ 0 h 896078"/>
              <a:gd name="connsiteX6" fmla="*/ 3084081 w 6101600"/>
              <a:gd name="connsiteY6" fmla="*/ 0 h 896078"/>
              <a:gd name="connsiteX7" fmla="*/ 3577756 w 6101600"/>
              <a:gd name="connsiteY7" fmla="*/ 0 h 896078"/>
              <a:gd name="connsiteX8" fmla="*/ 3949399 w 6101600"/>
              <a:gd name="connsiteY8" fmla="*/ 0 h 896078"/>
              <a:gd name="connsiteX9" fmla="*/ 4504090 w 6101600"/>
              <a:gd name="connsiteY9" fmla="*/ 0 h 896078"/>
              <a:gd name="connsiteX10" fmla="*/ 4997765 w 6101600"/>
              <a:gd name="connsiteY10" fmla="*/ 0 h 896078"/>
              <a:gd name="connsiteX11" fmla="*/ 6101600 w 6101600"/>
              <a:gd name="connsiteY11" fmla="*/ 0 h 896078"/>
              <a:gd name="connsiteX12" fmla="*/ 6101600 w 6101600"/>
              <a:gd name="connsiteY12" fmla="*/ 430117 h 896078"/>
              <a:gd name="connsiteX13" fmla="*/ 6101600 w 6101600"/>
              <a:gd name="connsiteY13" fmla="*/ 896078 h 896078"/>
              <a:gd name="connsiteX14" fmla="*/ 5485893 w 6101600"/>
              <a:gd name="connsiteY14" fmla="*/ 896078 h 896078"/>
              <a:gd name="connsiteX15" fmla="*/ 4992218 w 6101600"/>
              <a:gd name="connsiteY15" fmla="*/ 896078 h 896078"/>
              <a:gd name="connsiteX16" fmla="*/ 4376511 w 6101600"/>
              <a:gd name="connsiteY16" fmla="*/ 896078 h 896078"/>
              <a:gd name="connsiteX17" fmla="*/ 3821820 w 6101600"/>
              <a:gd name="connsiteY17" fmla="*/ 896078 h 896078"/>
              <a:gd name="connsiteX18" fmla="*/ 3450177 w 6101600"/>
              <a:gd name="connsiteY18" fmla="*/ 896078 h 896078"/>
              <a:gd name="connsiteX19" fmla="*/ 2773455 w 6101600"/>
              <a:gd name="connsiteY19" fmla="*/ 896078 h 896078"/>
              <a:gd name="connsiteX20" fmla="*/ 2401812 w 6101600"/>
              <a:gd name="connsiteY20" fmla="*/ 896078 h 896078"/>
              <a:gd name="connsiteX21" fmla="*/ 1969153 w 6101600"/>
              <a:gd name="connsiteY21" fmla="*/ 896078 h 896078"/>
              <a:gd name="connsiteX22" fmla="*/ 1292430 w 6101600"/>
              <a:gd name="connsiteY22" fmla="*/ 896078 h 896078"/>
              <a:gd name="connsiteX23" fmla="*/ 615707 w 6101600"/>
              <a:gd name="connsiteY23" fmla="*/ 896078 h 896078"/>
              <a:gd name="connsiteX24" fmla="*/ 0 w 6101600"/>
              <a:gd name="connsiteY24" fmla="*/ 896078 h 896078"/>
              <a:gd name="connsiteX25" fmla="*/ 0 w 6101600"/>
              <a:gd name="connsiteY25" fmla="*/ 439078 h 896078"/>
              <a:gd name="connsiteX26" fmla="*/ 0 w 6101600"/>
              <a:gd name="connsiteY26" fmla="*/ 0 h 896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01600" h="896078" extrusionOk="0">
                <a:moveTo>
                  <a:pt x="0" y="0"/>
                </a:moveTo>
                <a:cubicBezTo>
                  <a:pt x="249350" y="-22284"/>
                  <a:pt x="354314" y="68147"/>
                  <a:pt x="615707" y="0"/>
                </a:cubicBezTo>
                <a:cubicBezTo>
                  <a:pt x="877100" y="-68147"/>
                  <a:pt x="1007772" y="5355"/>
                  <a:pt x="1109382" y="0"/>
                </a:cubicBezTo>
                <a:cubicBezTo>
                  <a:pt x="1210993" y="-5355"/>
                  <a:pt x="1512892" y="64"/>
                  <a:pt x="1725089" y="0"/>
                </a:cubicBezTo>
                <a:cubicBezTo>
                  <a:pt x="1937286" y="-64"/>
                  <a:pt x="1921496" y="40810"/>
                  <a:pt x="2096732" y="0"/>
                </a:cubicBezTo>
                <a:cubicBezTo>
                  <a:pt x="2271968" y="-40810"/>
                  <a:pt x="2395821" y="11401"/>
                  <a:pt x="2529391" y="0"/>
                </a:cubicBezTo>
                <a:cubicBezTo>
                  <a:pt x="2662961" y="-11401"/>
                  <a:pt x="2821337" y="54871"/>
                  <a:pt x="3084081" y="0"/>
                </a:cubicBezTo>
                <a:cubicBezTo>
                  <a:pt x="3346825" y="-54871"/>
                  <a:pt x="3414460" y="20173"/>
                  <a:pt x="3577756" y="0"/>
                </a:cubicBezTo>
                <a:cubicBezTo>
                  <a:pt x="3741053" y="-20173"/>
                  <a:pt x="3845569" y="22904"/>
                  <a:pt x="3949399" y="0"/>
                </a:cubicBezTo>
                <a:cubicBezTo>
                  <a:pt x="4053229" y="-22904"/>
                  <a:pt x="4302273" y="23280"/>
                  <a:pt x="4504090" y="0"/>
                </a:cubicBezTo>
                <a:cubicBezTo>
                  <a:pt x="4705907" y="-23280"/>
                  <a:pt x="4822224" y="15178"/>
                  <a:pt x="4997765" y="0"/>
                </a:cubicBezTo>
                <a:cubicBezTo>
                  <a:pt x="5173306" y="-15178"/>
                  <a:pt x="5773520" y="88142"/>
                  <a:pt x="6101600" y="0"/>
                </a:cubicBezTo>
                <a:cubicBezTo>
                  <a:pt x="6133624" y="207156"/>
                  <a:pt x="6073380" y="327077"/>
                  <a:pt x="6101600" y="430117"/>
                </a:cubicBezTo>
                <a:cubicBezTo>
                  <a:pt x="6129820" y="533157"/>
                  <a:pt x="6079016" y="663730"/>
                  <a:pt x="6101600" y="896078"/>
                </a:cubicBezTo>
                <a:cubicBezTo>
                  <a:pt x="5923146" y="950652"/>
                  <a:pt x="5701151" y="824941"/>
                  <a:pt x="5485893" y="896078"/>
                </a:cubicBezTo>
                <a:cubicBezTo>
                  <a:pt x="5270635" y="967215"/>
                  <a:pt x="5222687" y="851717"/>
                  <a:pt x="4992218" y="896078"/>
                </a:cubicBezTo>
                <a:cubicBezTo>
                  <a:pt x="4761750" y="940439"/>
                  <a:pt x="4680784" y="891254"/>
                  <a:pt x="4376511" y="896078"/>
                </a:cubicBezTo>
                <a:cubicBezTo>
                  <a:pt x="4072238" y="900902"/>
                  <a:pt x="3953620" y="842955"/>
                  <a:pt x="3821820" y="896078"/>
                </a:cubicBezTo>
                <a:cubicBezTo>
                  <a:pt x="3690020" y="949201"/>
                  <a:pt x="3566539" y="895672"/>
                  <a:pt x="3450177" y="896078"/>
                </a:cubicBezTo>
                <a:cubicBezTo>
                  <a:pt x="3333815" y="896484"/>
                  <a:pt x="2948766" y="870065"/>
                  <a:pt x="2773455" y="896078"/>
                </a:cubicBezTo>
                <a:cubicBezTo>
                  <a:pt x="2598144" y="922091"/>
                  <a:pt x="2497299" y="856965"/>
                  <a:pt x="2401812" y="896078"/>
                </a:cubicBezTo>
                <a:cubicBezTo>
                  <a:pt x="2306325" y="935191"/>
                  <a:pt x="2125162" y="868263"/>
                  <a:pt x="1969153" y="896078"/>
                </a:cubicBezTo>
                <a:cubicBezTo>
                  <a:pt x="1813144" y="923893"/>
                  <a:pt x="1541115" y="859711"/>
                  <a:pt x="1292430" y="896078"/>
                </a:cubicBezTo>
                <a:cubicBezTo>
                  <a:pt x="1043745" y="932445"/>
                  <a:pt x="791171" y="852558"/>
                  <a:pt x="615707" y="896078"/>
                </a:cubicBezTo>
                <a:cubicBezTo>
                  <a:pt x="440243" y="939598"/>
                  <a:pt x="263867" y="856370"/>
                  <a:pt x="0" y="896078"/>
                </a:cubicBezTo>
                <a:cubicBezTo>
                  <a:pt x="-25136" y="733379"/>
                  <a:pt x="53075" y="575286"/>
                  <a:pt x="0" y="439078"/>
                </a:cubicBezTo>
                <a:cubicBezTo>
                  <a:pt x="-53075" y="302870"/>
                  <a:pt x="50549" y="116843"/>
                  <a:pt x="0" y="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pic>
        <p:nvPicPr>
          <p:cNvPr id="16" name="Graphic 15" descr="Line arrow Clockwise curve">
            <a:extLst>
              <a:ext uri="{FF2B5EF4-FFF2-40B4-BE49-F238E27FC236}">
                <a16:creationId xmlns:a16="http://schemas.microsoft.com/office/drawing/2014/main" id="{3782BF59-1F30-1143-B1F7-AB9C88D8223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4895102">
            <a:off x="5476618" y="2575680"/>
            <a:ext cx="758049" cy="659064"/>
          </a:xfrm>
          <a:prstGeom prst="rect">
            <a:avLst/>
          </a:prstGeom>
        </p:spPr>
      </p:pic>
      <mc:AlternateContent xmlns:mc="http://schemas.openxmlformats.org/markup-compatibility/2006" xmlns:a14="http://schemas.microsoft.com/office/drawing/2010/main">
        <mc:Choice Requires="a14">
          <p:sp>
            <p:nvSpPr>
              <p:cNvPr id="17" name="2 Marcador de contenido">
                <a:extLst>
                  <a:ext uri="{FF2B5EF4-FFF2-40B4-BE49-F238E27FC236}">
                    <a16:creationId xmlns:a16="http://schemas.microsoft.com/office/drawing/2014/main" id="{0EA28752-1E79-F74D-82DA-6C743413D8BB}"/>
                  </a:ext>
                </a:extLst>
              </p:cNvPr>
              <p:cNvSpPr>
                <a:spLocks noGrp="1"/>
              </p:cNvSpPr>
              <p:nvPr>
                <p:ph idx="1"/>
              </p:nvPr>
            </p:nvSpPr>
            <p:spPr>
              <a:xfrm>
                <a:off x="695400" y="3273409"/>
                <a:ext cx="7416824" cy="2881353"/>
              </a:xfrm>
            </p:spPr>
            <p:txBody>
              <a:bodyPr/>
              <a:lstStyle/>
              <a:p>
                <a:r>
                  <a:rPr lang="es-ES" sz="1800" dirty="0" err="1">
                    <a:sym typeface="Wingdings" panose="05000000000000000000" pitchFamily="2" charset="2"/>
                  </a:rPr>
                  <a:t>Coating</a:t>
                </a:r>
                <a:r>
                  <a:rPr lang="es-ES" sz="1800" dirty="0">
                    <a:sym typeface="Wingdings" panose="05000000000000000000" pitchFamily="2" charset="2"/>
                  </a:rPr>
                  <a:t> </a:t>
                </a:r>
                <a:r>
                  <a:rPr lang="es-ES" sz="1800" dirty="0" err="1">
                    <a:sym typeface="Wingdings" panose="05000000000000000000" pitchFamily="2" charset="2"/>
                  </a:rPr>
                  <a:t>the</a:t>
                </a:r>
                <a:r>
                  <a:rPr lang="es-ES" sz="1800" dirty="0">
                    <a:sym typeface="Wingdings" panose="05000000000000000000" pitchFamily="2" charset="2"/>
                  </a:rPr>
                  <a:t> </a:t>
                </a:r>
                <a:r>
                  <a:rPr lang="es-ES" sz="1800" dirty="0" err="1">
                    <a:sym typeface="Wingdings" panose="05000000000000000000" pitchFamily="2" charset="2"/>
                  </a:rPr>
                  <a:t>walls</a:t>
                </a:r>
                <a:r>
                  <a:rPr lang="es-ES" sz="1800" dirty="0">
                    <a:sym typeface="Wingdings" panose="05000000000000000000" pitchFamily="2" charset="2"/>
                  </a:rPr>
                  <a:t> of </a:t>
                </a:r>
                <a:r>
                  <a:rPr lang="es-ES" sz="1800" dirty="0" err="1">
                    <a:sym typeface="Wingdings" panose="05000000000000000000" pitchFamily="2" charset="2"/>
                  </a:rPr>
                  <a:t>the</a:t>
                </a:r>
                <a:r>
                  <a:rPr lang="es-ES" sz="1800" dirty="0">
                    <a:sym typeface="Wingdings" panose="05000000000000000000" pitchFamily="2" charset="2"/>
                  </a:rPr>
                  <a:t> </a:t>
                </a:r>
                <a:r>
                  <a:rPr lang="es-ES" sz="1800" dirty="0" err="1">
                    <a:sym typeface="Wingdings" panose="05000000000000000000" pitchFamily="2" charset="2"/>
                  </a:rPr>
                  <a:t>cavity</a:t>
                </a:r>
                <a:r>
                  <a:rPr lang="es-ES" sz="1800" dirty="0">
                    <a:sym typeface="Wingdings" panose="05000000000000000000" pitchFamily="2" charset="2"/>
                  </a:rPr>
                  <a:t> </a:t>
                </a:r>
                <a:r>
                  <a:rPr lang="es-ES" sz="1800" dirty="0" err="1">
                    <a:sym typeface="Wingdings" panose="05000000000000000000" pitchFamily="2" charset="2"/>
                  </a:rPr>
                  <a:t>with</a:t>
                </a:r>
                <a:r>
                  <a:rPr lang="es-ES" sz="1800" dirty="0">
                    <a:sym typeface="Wingdings" panose="05000000000000000000" pitchFamily="2" charset="2"/>
                  </a:rPr>
                  <a:t> a superconductor material </a:t>
                </a:r>
                <a:r>
                  <a:rPr lang="es-ES" sz="1800" dirty="0" err="1">
                    <a:sym typeface="Wingdings" panose="05000000000000000000" pitchFamily="2" charset="2"/>
                  </a:rPr>
                  <a:t>will</a:t>
                </a:r>
                <a:r>
                  <a:rPr lang="es-ES" sz="1800" dirty="0">
                    <a:sym typeface="Wingdings" panose="05000000000000000000" pitchFamily="2" charset="2"/>
                  </a:rPr>
                  <a:t> </a:t>
                </a:r>
                <a:r>
                  <a:rPr lang="es-ES" sz="1800" dirty="0" err="1">
                    <a:sym typeface="Wingdings" panose="05000000000000000000" pitchFamily="2" charset="2"/>
                  </a:rPr>
                  <a:t>increase</a:t>
                </a:r>
                <a:r>
                  <a:rPr lang="es-ES" sz="1800" dirty="0">
                    <a:sym typeface="Wingdings" panose="05000000000000000000" pitchFamily="2" charset="2"/>
                  </a:rPr>
                  <a:t> </a:t>
                </a:r>
                <a14:m>
                  <m:oMath xmlns:m="http://schemas.openxmlformats.org/officeDocument/2006/math">
                    <m:r>
                      <a:rPr lang="es-ES" sz="1800" b="0" i="1" smtClean="0">
                        <a:latin typeface="Cambria Math" panose="02040503050406030204" pitchFamily="18" charset="0"/>
                        <a:sym typeface="Wingdings" panose="05000000000000000000" pitchFamily="2" charset="2"/>
                      </a:rPr>
                      <m:t>𝑄</m:t>
                    </m:r>
                  </m:oMath>
                </a14:m>
                <a:r>
                  <a:rPr lang="en-US" sz="1800" dirty="0">
                    <a:sym typeface="Wingdings" panose="05000000000000000000" pitchFamily="2" charset="2"/>
                  </a:rPr>
                  <a:t> (decreases the losses on the walls)</a:t>
                </a:r>
              </a:p>
              <a:p>
                <a:r>
                  <a:rPr lang="en-US" sz="1800" dirty="0">
                    <a:sym typeface="Wingdings" panose="05000000000000000000" pitchFamily="2" charset="2"/>
                  </a:rPr>
                  <a:t>Technological challenges: the material must remain SC in the magnetic field. </a:t>
                </a:r>
              </a:p>
              <a:p>
                <a:r>
                  <a:rPr lang="en-US" sz="1800" dirty="0">
                    <a:sym typeface="Wingdings" panose="05000000000000000000" pitchFamily="2" charset="2"/>
                  </a:rPr>
                  <a:t>Novel high-T superconductor (HTS) are difficult to handle (brittle materials, etc.)</a:t>
                </a:r>
              </a:p>
              <a:p>
                <a:r>
                  <a:rPr lang="en-US" sz="1800" dirty="0">
                    <a:sym typeface="Wingdings" panose="05000000000000000000" pitchFamily="2" charset="2"/>
                  </a:rPr>
                  <a:t>Physical limit to improving </a:t>
                </a:r>
                <a14:m>
                  <m:oMath xmlns:m="http://schemas.openxmlformats.org/officeDocument/2006/math">
                    <m:r>
                      <a:rPr lang="es-ES" sz="1800" i="1">
                        <a:latin typeface="Cambria Math" panose="02040503050406030204" pitchFamily="18" charset="0"/>
                        <a:sym typeface="Wingdings" panose="05000000000000000000" pitchFamily="2" charset="2"/>
                      </a:rPr>
                      <m:t>𝑄</m:t>
                    </m:r>
                  </m:oMath>
                </a14:m>
                <a:r>
                  <a:rPr lang="en-US" sz="1800" dirty="0">
                    <a:sym typeface="Wingdings" panose="05000000000000000000" pitchFamily="2" charset="2"/>
                  </a:rPr>
                  <a:t>: above </a:t>
                </a:r>
                <a14:m>
                  <m:oMath xmlns:m="http://schemas.openxmlformats.org/officeDocument/2006/math">
                    <m:sSub>
                      <m:sSubPr>
                        <m:ctrlPr>
                          <a:rPr lang="es-ES" sz="1800" i="1" smtClean="0">
                            <a:latin typeface="Cambria Math" panose="02040503050406030204" pitchFamily="18" charset="0"/>
                            <a:sym typeface="Wingdings" panose="05000000000000000000" pitchFamily="2" charset="2"/>
                          </a:rPr>
                        </m:ctrlPr>
                      </m:sSubPr>
                      <m:e>
                        <m:r>
                          <a:rPr lang="es-ES" sz="1800" b="0" i="1" smtClean="0">
                            <a:latin typeface="Cambria Math" panose="02040503050406030204" pitchFamily="18" charset="0"/>
                            <a:sym typeface="Wingdings" panose="05000000000000000000" pitchFamily="2" charset="2"/>
                          </a:rPr>
                          <m:t>𝑄</m:t>
                        </m:r>
                      </m:e>
                      <m:sub>
                        <m:r>
                          <a:rPr lang="es-ES" sz="1800" b="0" i="1" smtClean="0">
                            <a:latin typeface="Cambria Math" panose="02040503050406030204" pitchFamily="18" charset="0"/>
                            <a:sym typeface="Wingdings" panose="05000000000000000000" pitchFamily="2" charset="2"/>
                          </a:rPr>
                          <m:t>𝑎</m:t>
                        </m:r>
                      </m:sub>
                    </m:sSub>
                    <m:r>
                      <a:rPr lang="es-ES" sz="1800" i="1">
                        <a:latin typeface="Cambria Math" panose="02040503050406030204" pitchFamily="18" charset="0"/>
                        <a:sym typeface="Wingdings" panose="05000000000000000000" pitchFamily="2" charset="2"/>
                      </a:rPr>
                      <m:t>~</m:t>
                    </m:r>
                    <m:sSup>
                      <m:sSupPr>
                        <m:ctrlPr>
                          <a:rPr lang="es-ES" sz="1800" i="1" smtClean="0">
                            <a:latin typeface="Cambria Math" panose="02040503050406030204" pitchFamily="18" charset="0"/>
                            <a:sym typeface="Wingdings" panose="05000000000000000000" pitchFamily="2" charset="2"/>
                          </a:rPr>
                        </m:ctrlPr>
                      </m:sSupPr>
                      <m:e>
                        <m:r>
                          <a:rPr lang="es-ES" sz="1800" b="0" i="1" smtClean="0">
                            <a:latin typeface="Cambria Math" panose="02040503050406030204" pitchFamily="18" charset="0"/>
                            <a:sym typeface="Wingdings" panose="05000000000000000000" pitchFamily="2" charset="2"/>
                          </a:rPr>
                          <m:t>10</m:t>
                        </m:r>
                      </m:e>
                      <m:sup>
                        <m:r>
                          <a:rPr lang="es-ES" sz="1800" b="0" i="1" smtClean="0">
                            <a:latin typeface="Cambria Math" panose="02040503050406030204" pitchFamily="18" charset="0"/>
                            <a:sym typeface="Wingdings" panose="05000000000000000000" pitchFamily="2" charset="2"/>
                          </a:rPr>
                          <m:t>6</m:t>
                        </m:r>
                      </m:sup>
                    </m:sSup>
                  </m:oMath>
                </a14:m>
                <a:r>
                  <a:rPr lang="en-US" sz="1800" dirty="0">
                    <a:sym typeface="Wingdings" panose="05000000000000000000" pitchFamily="2" charset="2"/>
                  </a:rPr>
                  <a:t> it does not translate in improved FOM (the axion peak must fit in the cavity bandwidth!)</a:t>
                </a:r>
              </a:p>
              <a:p>
                <a:endParaRPr lang="en-US" sz="1800" dirty="0">
                  <a:sym typeface="Wingdings" panose="05000000000000000000" pitchFamily="2" charset="2"/>
                </a:endParaRPr>
              </a:p>
              <a:p>
                <a:endParaRPr lang="en-US" sz="1800" dirty="0">
                  <a:sym typeface="Wingdings" panose="05000000000000000000" pitchFamily="2" charset="2"/>
                </a:endParaRPr>
              </a:p>
              <a:p>
                <a:endParaRPr lang="en-US" sz="1800" dirty="0">
                  <a:sym typeface="Wingdings" panose="05000000000000000000" pitchFamily="2" charset="2"/>
                </a:endParaRPr>
              </a:p>
              <a:p>
                <a:pPr>
                  <a:buNone/>
                </a:pPr>
                <a:endParaRPr lang="en-US" sz="1800" noProof="0" dirty="0">
                  <a:latin typeface="Arial Rounded MT Bold" pitchFamily="34" charset="0"/>
                </a:endParaRPr>
              </a:p>
            </p:txBody>
          </p:sp>
        </mc:Choice>
        <mc:Fallback xmlns="">
          <p:sp>
            <p:nvSpPr>
              <p:cNvPr id="17" name="2 Marcador de contenido">
                <a:extLst>
                  <a:ext uri="{FF2B5EF4-FFF2-40B4-BE49-F238E27FC236}">
                    <a16:creationId xmlns:a16="http://schemas.microsoft.com/office/drawing/2014/main" id="{0EA28752-1E79-F74D-82DA-6C743413D8BB}"/>
                  </a:ext>
                </a:extLst>
              </p:cNvPr>
              <p:cNvSpPr>
                <a:spLocks noGrp="1" noRot="1" noChangeAspect="1" noMove="1" noResize="1" noEditPoints="1" noAdjustHandles="1" noChangeArrowheads="1" noChangeShapeType="1" noTextEdit="1"/>
              </p:cNvSpPr>
              <p:nvPr>
                <p:ph idx="1"/>
              </p:nvPr>
            </p:nvSpPr>
            <p:spPr>
              <a:xfrm>
                <a:off x="695400" y="3273409"/>
                <a:ext cx="7416824" cy="2881353"/>
              </a:xfrm>
              <a:blipFill>
                <a:blip r:embed="rId7"/>
                <a:stretch>
                  <a:fillRect l="-513" t="-877" r="-1026"/>
                </a:stretch>
              </a:blipFill>
            </p:spPr>
            <p:txBody>
              <a:bodyPr/>
              <a:lstStyle/>
              <a:p>
                <a:r>
                  <a:rPr lang="en-ES">
                    <a:noFill/>
                  </a:rPr>
                  <a:t> </a:t>
                </a:r>
              </a:p>
            </p:txBody>
          </p:sp>
        </mc:Fallback>
      </mc:AlternateContent>
      <p:sp>
        <p:nvSpPr>
          <p:cNvPr id="20" name="Rectangle 19">
            <a:extLst>
              <a:ext uri="{FF2B5EF4-FFF2-40B4-BE49-F238E27FC236}">
                <a16:creationId xmlns:a16="http://schemas.microsoft.com/office/drawing/2014/main" id="{740CADC3-C9CD-1648-9D5C-FFEC99C54159}"/>
              </a:ext>
            </a:extLst>
          </p:cNvPr>
          <p:cNvSpPr/>
          <p:nvPr/>
        </p:nvSpPr>
        <p:spPr>
          <a:xfrm>
            <a:off x="7798888" y="1772009"/>
            <a:ext cx="1840151" cy="461665"/>
          </a:xfrm>
          <a:prstGeom prst="rect">
            <a:avLst/>
          </a:prstGeom>
        </p:spPr>
        <p:txBody>
          <a:bodyPr wrap="square">
            <a:spAutoFit/>
          </a:bodyPr>
          <a:lstStyle/>
          <a:p>
            <a:pPr algn="r"/>
            <a:r>
              <a:rPr lang="en-GB" sz="1200" b="0" dirty="0" err="1">
                <a:solidFill>
                  <a:srgbClr val="00B050"/>
                </a:solidFill>
                <a:latin typeface="Arial Rounded MT Bold" pitchFamily="34" charset="0"/>
              </a:rPr>
              <a:t>NbTi</a:t>
            </a:r>
            <a:r>
              <a:rPr lang="en-GB" sz="1200" b="0" dirty="0">
                <a:solidFill>
                  <a:srgbClr val="00B050"/>
                </a:solidFill>
                <a:latin typeface="Arial Rounded MT Bold" pitchFamily="34" charset="0"/>
              </a:rPr>
              <a:t> coated cavity </a:t>
            </a:r>
          </a:p>
          <a:p>
            <a:pPr algn="r"/>
            <a:r>
              <a:rPr lang="en-GB" sz="1200" b="0" dirty="0">
                <a:solidFill>
                  <a:srgbClr val="00B050"/>
                </a:solidFill>
                <a:latin typeface="Arial Rounded MT Bold" pitchFamily="34" charset="0"/>
              </a:rPr>
              <a:t>(QUAX experiment)</a:t>
            </a:r>
          </a:p>
        </p:txBody>
      </p:sp>
      <p:sp>
        <p:nvSpPr>
          <p:cNvPr id="26" name="Marcador de fecha 4">
            <a:extLst>
              <a:ext uri="{FF2B5EF4-FFF2-40B4-BE49-F238E27FC236}">
                <a16:creationId xmlns:a16="http://schemas.microsoft.com/office/drawing/2014/main" id="{726428CD-36D3-FC49-8264-7F5A7146B0BF}"/>
              </a:ext>
            </a:extLst>
          </p:cNvPr>
          <p:cNvSpPr>
            <a:spLocks noGrp="1"/>
          </p:cNvSpPr>
          <p:nvPr>
            <p:ph type="dt" sz="half" idx="10"/>
          </p:nvPr>
        </p:nvSpPr>
        <p:spPr>
          <a:xfrm>
            <a:off x="609600" y="6356351"/>
            <a:ext cx="2844800" cy="365125"/>
          </a:xfrm>
        </p:spPr>
        <p:txBody>
          <a:bodyPr/>
          <a:lstStyle/>
          <a:p>
            <a:pPr>
              <a:defRPr/>
            </a:pPr>
            <a:r>
              <a:rPr lang="en-US" dirty="0"/>
              <a:t>ISSAP2024, </a:t>
            </a:r>
            <a:r>
              <a:rPr lang="en-US" dirty="0" err="1"/>
              <a:t>Padova</a:t>
            </a:r>
            <a:endParaRPr lang="es-ES" dirty="0"/>
          </a:p>
        </p:txBody>
      </p:sp>
      <p:sp>
        <p:nvSpPr>
          <p:cNvPr id="27" name="Marcador de pie de página 6">
            <a:extLst>
              <a:ext uri="{FF2B5EF4-FFF2-40B4-BE49-F238E27FC236}">
                <a16:creationId xmlns:a16="http://schemas.microsoft.com/office/drawing/2014/main" id="{D8FCA5CD-8D57-BF45-B504-95A8B70057AE}"/>
              </a:ext>
            </a:extLst>
          </p:cNvPr>
          <p:cNvSpPr>
            <a:spLocks noGrp="1"/>
          </p:cNvSpPr>
          <p:nvPr>
            <p:ph type="ftr" sz="quarter" idx="11"/>
          </p:nvPr>
        </p:nvSpPr>
        <p:spPr>
          <a:xfrm>
            <a:off x="4165600" y="6356351"/>
            <a:ext cx="3860800" cy="365125"/>
          </a:xfrm>
        </p:spPr>
        <p:txBody>
          <a:bodyPr/>
          <a:lstStyle/>
          <a:p>
            <a:pPr>
              <a:defRPr/>
            </a:pPr>
            <a:r>
              <a:rPr lang="es-ES" dirty="0"/>
              <a:t>Igor G. Irastorza / CAPA - Zaragoza</a:t>
            </a:r>
          </a:p>
        </p:txBody>
      </p:sp>
      <p:sp>
        <p:nvSpPr>
          <p:cNvPr id="28" name="Marcador de número de diapositiva 8">
            <a:extLst>
              <a:ext uri="{FF2B5EF4-FFF2-40B4-BE49-F238E27FC236}">
                <a16:creationId xmlns:a16="http://schemas.microsoft.com/office/drawing/2014/main" id="{C931F376-3D55-6246-A20E-94967731FB8F}"/>
              </a:ext>
            </a:extLst>
          </p:cNvPr>
          <p:cNvSpPr>
            <a:spLocks noGrp="1"/>
          </p:cNvSpPr>
          <p:nvPr>
            <p:ph type="sldNum" sz="quarter" idx="12"/>
          </p:nvPr>
        </p:nvSpPr>
        <p:spPr>
          <a:xfrm>
            <a:off x="8737600" y="6356351"/>
            <a:ext cx="2844800" cy="365125"/>
          </a:xfrm>
        </p:spPr>
        <p:txBody>
          <a:bodyPr/>
          <a:lstStyle/>
          <a:p>
            <a:pPr>
              <a:defRPr/>
            </a:pPr>
            <a:fld id="{5B34CA36-8F8E-4B33-818A-5383808A46B8}" type="slidenum">
              <a:rPr lang="es-ES" smtClean="0"/>
              <a:pPr>
                <a:defRPr/>
              </a:pPr>
              <a:t>99</a:t>
            </a:fld>
            <a:endParaRPr lang="es-ES" dirty="0"/>
          </a:p>
        </p:txBody>
      </p:sp>
      <p:pic>
        <p:nvPicPr>
          <p:cNvPr id="12" name="Imagen 40">
            <a:extLst>
              <a:ext uri="{FF2B5EF4-FFF2-40B4-BE49-F238E27FC236}">
                <a16:creationId xmlns:a16="http://schemas.microsoft.com/office/drawing/2014/main" id="{7C66A847-5558-6B42-B70A-6A98B27D0F89}"/>
              </a:ext>
            </a:extLst>
          </p:cNvPr>
          <p:cNvPicPr>
            <a:picLocks noChangeAspect="1"/>
          </p:cNvPicPr>
          <p:nvPr/>
        </p:nvPicPr>
        <p:blipFill>
          <a:blip r:embed="rId8"/>
          <a:stretch>
            <a:fillRect/>
          </a:stretch>
        </p:blipFill>
        <p:spPr>
          <a:xfrm rot="16200000">
            <a:off x="8259313" y="2818480"/>
            <a:ext cx="1933847" cy="825604"/>
          </a:xfrm>
          <a:prstGeom prst="rect">
            <a:avLst/>
          </a:prstGeom>
        </p:spPr>
      </p:pic>
      <p:pic>
        <p:nvPicPr>
          <p:cNvPr id="3" name="Picture 2">
            <a:extLst>
              <a:ext uri="{FF2B5EF4-FFF2-40B4-BE49-F238E27FC236}">
                <a16:creationId xmlns:a16="http://schemas.microsoft.com/office/drawing/2014/main" id="{C4164663-70DB-9D41-83ED-1D891C55411E}"/>
              </a:ext>
            </a:extLst>
          </p:cNvPr>
          <p:cNvPicPr>
            <a:picLocks noChangeAspect="1"/>
          </p:cNvPicPr>
          <p:nvPr/>
        </p:nvPicPr>
        <p:blipFill>
          <a:blip r:embed="rId9"/>
          <a:stretch>
            <a:fillRect/>
          </a:stretch>
        </p:blipFill>
        <p:spPr>
          <a:xfrm>
            <a:off x="9392097" y="4674022"/>
            <a:ext cx="2624832" cy="1626255"/>
          </a:xfrm>
          <a:prstGeom prst="rect">
            <a:avLst/>
          </a:prstGeom>
        </p:spPr>
      </p:pic>
      <p:sp>
        <p:nvSpPr>
          <p:cNvPr id="21" name="Rectangle 20">
            <a:extLst>
              <a:ext uri="{FF2B5EF4-FFF2-40B4-BE49-F238E27FC236}">
                <a16:creationId xmlns:a16="http://schemas.microsoft.com/office/drawing/2014/main" id="{E6903F1A-FEFA-234F-B3CD-003B7B0A958D}"/>
              </a:ext>
            </a:extLst>
          </p:cNvPr>
          <p:cNvSpPr/>
          <p:nvPr/>
        </p:nvSpPr>
        <p:spPr>
          <a:xfrm>
            <a:off x="9290724" y="4226387"/>
            <a:ext cx="1840151" cy="461665"/>
          </a:xfrm>
          <a:prstGeom prst="rect">
            <a:avLst/>
          </a:prstGeom>
        </p:spPr>
        <p:txBody>
          <a:bodyPr wrap="square">
            <a:spAutoFit/>
          </a:bodyPr>
          <a:lstStyle/>
          <a:p>
            <a:r>
              <a:rPr lang="en-GB" sz="1200" b="0" dirty="0">
                <a:solidFill>
                  <a:srgbClr val="00B050"/>
                </a:solidFill>
                <a:latin typeface="Arial Rounded MT Bold" pitchFamily="34" charset="0"/>
              </a:rPr>
              <a:t>HTS coated cavity </a:t>
            </a:r>
          </a:p>
          <a:p>
            <a:r>
              <a:rPr lang="en-GB" sz="1200" b="0" dirty="0">
                <a:solidFill>
                  <a:srgbClr val="00B050"/>
                </a:solidFill>
                <a:latin typeface="Arial Rounded MT Bold" pitchFamily="34" charset="0"/>
              </a:rPr>
              <a:t>(CAPP)</a:t>
            </a:r>
          </a:p>
        </p:txBody>
      </p:sp>
      <p:pic>
        <p:nvPicPr>
          <p:cNvPr id="4" name="Picture 3">
            <a:extLst>
              <a:ext uri="{FF2B5EF4-FFF2-40B4-BE49-F238E27FC236}">
                <a16:creationId xmlns:a16="http://schemas.microsoft.com/office/drawing/2014/main" id="{D4604E94-66B9-9545-A969-E9E1085BC081}"/>
              </a:ext>
            </a:extLst>
          </p:cNvPr>
          <p:cNvPicPr>
            <a:picLocks noChangeAspect="1"/>
          </p:cNvPicPr>
          <p:nvPr/>
        </p:nvPicPr>
        <p:blipFill>
          <a:blip r:embed="rId10"/>
          <a:stretch>
            <a:fillRect/>
          </a:stretch>
        </p:blipFill>
        <p:spPr>
          <a:xfrm>
            <a:off x="10181391" y="2009789"/>
            <a:ext cx="1668988" cy="2160238"/>
          </a:xfrm>
          <a:prstGeom prst="rect">
            <a:avLst/>
          </a:prstGeom>
        </p:spPr>
      </p:pic>
      <p:sp>
        <p:nvSpPr>
          <p:cNvPr id="22" name="Rectangle 21">
            <a:extLst>
              <a:ext uri="{FF2B5EF4-FFF2-40B4-BE49-F238E27FC236}">
                <a16:creationId xmlns:a16="http://schemas.microsoft.com/office/drawing/2014/main" id="{35479357-E65B-A44E-ACF5-9192A783C9E1}"/>
              </a:ext>
            </a:extLst>
          </p:cNvPr>
          <p:cNvSpPr/>
          <p:nvPr/>
        </p:nvSpPr>
        <p:spPr>
          <a:xfrm>
            <a:off x="10095809" y="1517986"/>
            <a:ext cx="1840151" cy="461665"/>
          </a:xfrm>
          <a:prstGeom prst="rect">
            <a:avLst/>
          </a:prstGeom>
        </p:spPr>
        <p:txBody>
          <a:bodyPr wrap="square">
            <a:spAutoFit/>
          </a:bodyPr>
          <a:lstStyle/>
          <a:p>
            <a:r>
              <a:rPr lang="en-GB" sz="1200" b="0" dirty="0">
                <a:solidFill>
                  <a:srgbClr val="00B050"/>
                </a:solidFill>
                <a:latin typeface="Arial Rounded MT Bold" pitchFamily="34" charset="0"/>
              </a:rPr>
              <a:t>HTS coated cavity </a:t>
            </a:r>
          </a:p>
          <a:p>
            <a:r>
              <a:rPr lang="en-GB" sz="1200" b="0" dirty="0">
                <a:solidFill>
                  <a:srgbClr val="00B050"/>
                </a:solidFill>
                <a:latin typeface="Arial Rounded MT Bold" pitchFamily="34" charset="0"/>
              </a:rPr>
              <a:t>(RADES)</a:t>
            </a:r>
          </a:p>
        </p:txBody>
      </p:sp>
    </p:spTree>
    <p:extLst>
      <p:ext uri="{BB962C8B-B14F-4D97-AF65-F5344CB8AC3E}">
        <p14:creationId xmlns:p14="http://schemas.microsoft.com/office/powerpoint/2010/main" val="587002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te">
  <a:themeElements>
    <a:clrScheme name="Corte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Personalizado 1">
      <a:majorFont>
        <a:latin typeface="Arial Rounded M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28575" cap="flat" cmpd="sng" algn="ctr">
          <a:solidFill>
            <a:schemeClr val="accent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hlink"/>
        </a:solidFill>
        <a:ln w="28575" cap="flat" cmpd="sng" algn="ctr">
          <a:solidFill>
            <a:schemeClr val="accent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s-ES"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Corte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Corte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Corte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Corte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Corte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Corte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Corte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Corte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Corte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Slit</Template>
  <TotalTime>182809</TotalTime>
  <Words>11568</Words>
  <Application>Microsoft Office PowerPoint</Application>
  <PresentationFormat>Panorámica</PresentationFormat>
  <Paragraphs>1988</Paragraphs>
  <Slides>144</Slides>
  <Notes>23</Notes>
  <HiddenSlides>6</HiddenSlides>
  <MMClips>1</MMClips>
  <ScaleCrop>false</ScaleCrop>
  <HeadingPairs>
    <vt:vector size="6" baseType="variant">
      <vt:variant>
        <vt:lpstr>Fuentes usadas</vt:lpstr>
      </vt:variant>
      <vt:variant>
        <vt:i4>16</vt:i4>
      </vt:variant>
      <vt:variant>
        <vt:lpstr>Tema</vt:lpstr>
      </vt:variant>
      <vt:variant>
        <vt:i4>2</vt:i4>
      </vt:variant>
      <vt:variant>
        <vt:lpstr>Títulos de diapositiva</vt:lpstr>
      </vt:variant>
      <vt:variant>
        <vt:i4>144</vt:i4>
      </vt:variant>
    </vt:vector>
  </HeadingPairs>
  <TitlesOfParts>
    <vt:vector size="162" baseType="lpstr">
      <vt:lpstr>Arial</vt:lpstr>
      <vt:lpstr>Arial Bold</vt:lpstr>
      <vt:lpstr>Arial Rounded MT</vt:lpstr>
      <vt:lpstr>Arial Rounded MT Bold</vt:lpstr>
      <vt:lpstr>Avenir Book Oblique</vt:lpstr>
      <vt:lpstr>Avenir Heavy</vt:lpstr>
      <vt:lpstr>Calibri</vt:lpstr>
      <vt:lpstr>Cambria Math</vt:lpstr>
      <vt:lpstr>Helvetica Neue</vt:lpstr>
      <vt:lpstr>Helvetica Neue Medium</vt:lpstr>
      <vt:lpstr>Symbol</vt:lpstr>
      <vt:lpstr>Tahoma</vt:lpstr>
      <vt:lpstr>Times</vt:lpstr>
      <vt:lpstr>Times New Roman</vt:lpstr>
      <vt:lpstr>Trebuchet MS</vt:lpstr>
      <vt:lpstr>Wingdings</vt:lpstr>
      <vt:lpstr>Corte</vt:lpstr>
      <vt:lpstr>1_Tema de Office</vt:lpstr>
      <vt:lpstr>Presentación de PowerPoint</vt:lpstr>
      <vt:lpstr>Outline of the lectures</vt:lpstr>
      <vt:lpstr>Some bibliography &amp; references</vt:lpstr>
      <vt:lpstr>Axions in a nutshell</vt:lpstr>
      <vt:lpstr>Strong CP problem</vt:lpstr>
      <vt:lpstr>Strong CP problem</vt:lpstr>
      <vt:lpstr>Strong CP problem</vt:lpstr>
      <vt:lpstr>Strong CP problem</vt:lpstr>
      <vt:lpstr>Peccei-Quinn mechanism</vt:lpstr>
      <vt:lpstr>Peccei-Quinn mechanism</vt:lpstr>
      <vt:lpstr>Peccei-Quinn mechanism</vt:lpstr>
      <vt:lpstr>The axion</vt:lpstr>
      <vt:lpstr>The axion</vt:lpstr>
      <vt:lpstr>Axion models</vt:lpstr>
      <vt:lpstr>Axion models</vt:lpstr>
      <vt:lpstr>Axion phenomenology</vt:lpstr>
      <vt:lpstr>Axion-photon coupling</vt:lpstr>
      <vt:lpstr>The “models band”</vt:lpstr>
      <vt:lpstr>Axions beyond the “band”</vt:lpstr>
      <vt:lpstr>Axion-nucleon coupling</vt:lpstr>
      <vt:lpstr>Axion-electron coupling</vt:lpstr>
      <vt:lpstr>Other couplings</vt:lpstr>
      <vt:lpstr>Axion-photon mixing / conversion</vt:lpstr>
      <vt:lpstr>Axion-photon mixing</vt:lpstr>
      <vt:lpstr>Axion-like particles (ALPs)</vt:lpstr>
      <vt:lpstr>Beyond axions</vt:lpstr>
      <vt:lpstr>Axion Cosmology</vt:lpstr>
      <vt:lpstr>Lee-weinberg curve for axions</vt:lpstr>
      <vt:lpstr>Vacuum realignment (VR)</vt:lpstr>
      <vt:lpstr>Vacuum realignment (VR)</vt:lpstr>
      <vt:lpstr>Vacuum realignment (VR)</vt:lpstr>
      <vt:lpstr>Pre- and post-inflation scenarios</vt:lpstr>
      <vt:lpstr>Topological defects</vt:lpstr>
      <vt:lpstr>Topological defects (TD)</vt:lpstr>
      <vt:lpstr>Pre-inflation scenario</vt:lpstr>
      <vt:lpstr>Post-inflation scenario</vt:lpstr>
      <vt:lpstr>Domain wall problem</vt:lpstr>
      <vt:lpstr>Best m_A  for axion DM?</vt:lpstr>
      <vt:lpstr>Presentación de PowerPoint</vt:lpstr>
      <vt:lpstr>Best m_A  for axion DM?</vt:lpstr>
      <vt:lpstr>ALP dark matter</vt:lpstr>
      <vt:lpstr>Other cosmological implications of ALPs</vt:lpstr>
      <vt:lpstr>Other cosmological implications of ALPs</vt:lpstr>
      <vt:lpstr>Axions in astrophysics</vt:lpstr>
      <vt:lpstr>Stellar evolution</vt:lpstr>
      <vt:lpstr>Stellar evolution</vt:lpstr>
      <vt:lpstr>Color-magnitude Diagram</vt:lpstr>
      <vt:lpstr>Color-magnitude Diagram</vt:lpstr>
      <vt:lpstr>The role of axions in stellar evolution</vt:lpstr>
      <vt:lpstr>RGB and HB stars</vt:lpstr>
      <vt:lpstr>White dwarfs</vt:lpstr>
      <vt:lpstr>The “blue loop”</vt:lpstr>
      <vt:lpstr>Axion production mechanisms in stars</vt:lpstr>
      <vt:lpstr>R-parameter</vt:lpstr>
      <vt:lpstr>g_aγ  coupling – astro summary</vt:lpstr>
      <vt:lpstr>g_aγ  coupling</vt:lpstr>
      <vt:lpstr>White dwarfs: WDLF</vt:lpstr>
      <vt:lpstr>WD variables: period drift </vt:lpstr>
      <vt:lpstr>RGB tip</vt:lpstr>
      <vt:lpstr>g_ae coupling – astro summary</vt:lpstr>
      <vt:lpstr>g_ae coupling</vt:lpstr>
      <vt:lpstr>Global fits on (g_ae,g_aγ)</vt:lpstr>
      <vt:lpstr>SN1987A neutrino signal</vt:lpstr>
      <vt:lpstr>SN1987A neutrino signal</vt:lpstr>
      <vt:lpstr>Summary of astro bounds &amp; hints</vt:lpstr>
      <vt:lpstr>Summary of astro bounds &amp; hints</vt:lpstr>
      <vt:lpstr>Stars as axion factories</vt:lpstr>
      <vt:lpstr>HE γ propagation over large distances </vt:lpstr>
      <vt:lpstr>HE γ propagation over large distances </vt:lpstr>
      <vt:lpstr>Axion/ALP searches motivation</vt:lpstr>
      <vt:lpstr>Sources of axions</vt:lpstr>
      <vt:lpstr>Axion detection strategies</vt:lpstr>
      <vt:lpstr>How to detect an axion?</vt:lpstr>
      <vt:lpstr>Detection of axions</vt:lpstr>
      <vt:lpstr>Laboratory axions</vt:lpstr>
      <vt:lpstr>Light-shining-through-wall (LSW)</vt:lpstr>
      <vt:lpstr>Axion-photon conversion in a B-field</vt:lpstr>
      <vt:lpstr>LSW figure of merit (FOM)</vt:lpstr>
      <vt:lpstr>LSW experiments – current state-of-the-art</vt:lpstr>
      <vt:lpstr>From ALPS-I to ALPS-II</vt:lpstr>
      <vt:lpstr>LSW at other wavelenghts</vt:lpstr>
      <vt:lpstr>Future LSW: JURA concept</vt:lpstr>
      <vt:lpstr>Polarization experiments</vt:lpstr>
      <vt:lpstr>Laboratory experiments sensitivity</vt:lpstr>
      <vt:lpstr>Axion-mediated macroscopic forces</vt:lpstr>
      <vt:lpstr>Axion-mediated macroscopic forces</vt:lpstr>
      <vt:lpstr>Dark matter axions</vt:lpstr>
      <vt:lpstr>Dark matter “axion field”</vt:lpstr>
      <vt:lpstr>Dark matter “axion field”</vt:lpstr>
      <vt:lpstr>Detecting DM axions</vt:lpstr>
      <vt:lpstr>Axion haloscopes</vt:lpstr>
      <vt:lpstr>ADMX</vt:lpstr>
      <vt:lpstr>ADMX</vt:lpstr>
      <vt:lpstr>Higher-ma haloscopes</vt:lpstr>
      <vt:lpstr>Higher-ma haloscopes</vt:lpstr>
      <vt:lpstr>Going for lower T_sys</vt:lpstr>
      <vt:lpstr>Beyond the SQL: HAYSTAC</vt:lpstr>
      <vt:lpstr>Beyond the SQL: photon counting</vt:lpstr>
      <vt:lpstr>Going for higher Q</vt:lpstr>
      <vt:lpstr>CAPP</vt:lpstr>
      <vt:lpstr>New cavity designs to increase V</vt:lpstr>
      <vt:lpstr>Higher-ma haloscopes</vt:lpstr>
      <vt:lpstr>Magnetized dish antenna</vt:lpstr>
      <vt:lpstr>Dielectric haloscopes</vt:lpstr>
      <vt:lpstr>Directional effects</vt:lpstr>
      <vt:lpstr>Lower ma haloscopes</vt:lpstr>
      <vt:lpstr>Pick-up coil &amp; resonant circuit</vt:lpstr>
      <vt:lpstr>Spin precession experiments</vt:lpstr>
      <vt:lpstr>DM-induced atomic transitions</vt:lpstr>
      <vt:lpstr>Presentación de PowerPoint</vt:lpstr>
      <vt:lpstr>Presentación de PowerPoint</vt:lpstr>
      <vt:lpstr>Solar axions</vt:lpstr>
      <vt:lpstr>Solar axions</vt:lpstr>
      <vt:lpstr>Solar axions</vt:lpstr>
      <vt:lpstr>…and more solar axions</vt:lpstr>
      <vt:lpstr>Presentación de PowerPoint</vt:lpstr>
      <vt:lpstr>Presentación de PowerPoint</vt:lpstr>
      <vt:lpstr>Presentación de PowerPoint</vt:lpstr>
      <vt:lpstr>Presentación de PowerPoint</vt:lpstr>
      <vt:lpstr>Excess in XENON1T</vt:lpstr>
      <vt:lpstr>Presentación de PowerPoint</vt:lpstr>
      <vt:lpstr>Axion Helioscopes</vt:lpstr>
      <vt:lpstr>CAST experiment @ CERN</vt:lpstr>
      <vt:lpstr>CAST hunting axions (movie credit: M.  Rosu / CERN)</vt:lpstr>
      <vt:lpstr>Latest CAST limits</vt:lpstr>
      <vt:lpstr>Presentación de PowerPoint</vt:lpstr>
      <vt:lpstr>Presentación de PowerPoint</vt:lpstr>
      <vt:lpstr>Presentación de PowerPoint</vt:lpstr>
      <vt:lpstr>BabyIAXO</vt:lpstr>
      <vt:lpstr>Presentación de PowerPoint</vt:lpstr>
      <vt:lpstr>Presentación de PowerPoint</vt:lpstr>
      <vt:lpstr>Presentación de PowerPoint</vt:lpstr>
      <vt:lpstr>BabyIAXO optics</vt:lpstr>
      <vt:lpstr>Presentación de PowerPoint</vt:lpstr>
      <vt:lpstr>Presentación de PowerPoint</vt:lpstr>
      <vt:lpstr>Complementary technologies</vt:lpstr>
      <vt:lpstr>Helioscopes &amp; astrophysics hints</vt:lpstr>
      <vt:lpstr>IAXO &amp; stellar cooling </vt:lpstr>
      <vt:lpstr>Beyond baseline</vt:lpstr>
      <vt:lpstr>“Post-Discovery” physics</vt:lpstr>
      <vt:lpstr>Axions from a galactic SN</vt:lpstr>
      <vt:lpstr>Overall conclusions</vt:lpstr>
      <vt:lpstr>Overall picture (for g_aγ)</vt:lpstr>
      <vt:lpstr>Overall conclusions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NOSTOS:  a spherical TPC to detect low energy neutrinos</dc:title>
  <dc:creator>Igor G. Irastorza</dc:creator>
  <cp:lastModifiedBy>igor g irastorza</cp:lastModifiedBy>
  <cp:revision>2038</cp:revision>
  <dcterms:created xsi:type="dcterms:W3CDTF">2004-12-06T08:05:26Z</dcterms:created>
  <dcterms:modified xsi:type="dcterms:W3CDTF">2024-07-03T20:20:43Z</dcterms:modified>
</cp:coreProperties>
</file>