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6" r:id="rId3"/>
    <p:sldId id="259" r:id="rId4"/>
    <p:sldId id="261" r:id="rId5"/>
    <p:sldId id="265" r:id="rId6"/>
    <p:sldId id="262" r:id="rId7"/>
    <p:sldId id="264" r:id="rId8"/>
    <p:sldId id="258" r:id="rId9"/>
    <p:sldId id="266" r:id="rId10"/>
    <p:sldId id="263" r:id="rId11"/>
    <p:sldId id="272" r:id="rId12"/>
    <p:sldId id="267" r:id="rId13"/>
    <p:sldId id="271" r:id="rId14"/>
    <p:sldId id="27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713" autoAdjust="0"/>
  </p:normalViewPr>
  <p:slideViewPr>
    <p:cSldViewPr snapToGrid="0" showGuides="1">
      <p:cViewPr varScale="1">
        <p:scale>
          <a:sx n="120" d="100"/>
          <a:sy n="120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0D43-B0D5-4992-98F3-75804D616C3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D87CD-DBDF-4C43-9E94-9218E1C8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68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5B-1534-4EAC-99FF-8A42FCD00B87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10D2-D185-47E4-8BDD-9D3F4A0F57A2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B14D-9A49-4339-B8E5-3E9346D6AF3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A131-2962-4426-9EA5-F9D5A7A0B820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8FB-49DC-4E06-A10D-D8E0A4255785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5532-4B7A-4AF2-9346-3940374E7EDE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F14A-45B9-408E-B164-4654C07510E9}" type="datetime1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4C3A-3314-4541-963D-DBD0ABB52362}" type="datetime1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9F81-485E-4E04-A5B6-47AF328A91F7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2A21-6634-4572-BD1A-62F891E1F346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0E70-DB91-483B-8B93-2192078FA7C2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A69C-9A84-4873-B828-9999326FABB6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6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link.springer.com/journal/4111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quant-ph?searchtype=author&amp;query=Kashiwazaki,+T" TargetMode="External"/><Relationship Id="rId2" Type="http://schemas.openxmlformats.org/officeDocument/2006/relationships/hyperlink" Target="https://www.nature.com/nphot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t&amp;rct=j&amp;q=&amp;esrc=s&amp;source=web&amp;cd=&amp;ved=2ahUKEwi6jKT4nfn-AhUuQvEDHbiUBjQQFnoECAsQAQ&amp;url=https://arxiv.org/abs/1401.4118&amp;usg=AOvVaw0alBnqWqs804zDewBD3IiZ" TargetMode="External"/><Relationship Id="rId5" Type="http://schemas.openxmlformats.org/officeDocument/2006/relationships/hyperlink" Target="https://arxiv.org/search/quant-ph?searchtype=author&amp;query=Lvovsky,+A+I" TargetMode="External"/><Relationship Id="rId4" Type="http://schemas.openxmlformats.org/officeDocument/2006/relationships/hyperlink" Target="https://arxiv.org/abs/2301.1265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5.png"/><Relationship Id="rId7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0" y="128503"/>
            <a:ext cx="10938244" cy="6152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370C-994A-4F4F-AC43-9A142D7F760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4571" y="360769"/>
            <a:ext cx="798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squeezed light sources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116" y="5226234"/>
            <a:ext cx="7074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J.P.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Zendri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the Virgo-ET 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Padova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AACD-361B-4824-AE62-A1F3610EB644}" type="datetime1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F7D-D68D-44F9-9A8C-3BF7170AA418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97170" y="766488"/>
            <a:ext cx="985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chips for the generation and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quantum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squeezing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67" y="1994270"/>
            <a:ext cx="5247271" cy="3224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68" y="1741486"/>
            <a:ext cx="4601864" cy="434241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433733" y="-3274078"/>
            <a:ext cx="45719" cy="73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02267" y="2586017"/>
            <a:ext cx="1253066" cy="931035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66329" y="1979372"/>
            <a:ext cx="1004047" cy="85187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342868" y="1834094"/>
            <a:ext cx="1456529" cy="1107712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45197" y="4712283"/>
            <a:ext cx="481568" cy="424493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olo 39">
            <a:extLst>
              <a:ext uri="{FF2B5EF4-FFF2-40B4-BE49-F238E27FC236}">
                <a16:creationId xmlns:a16="http://schemas.microsoft.com/office/drawing/2014/main" id="{CC663F5A-78B5-B5DC-5083-346905B408FA}"/>
              </a:ext>
            </a:extLst>
          </p:cNvPr>
          <p:cNvSpPr txBox="1">
            <a:spLocks/>
          </p:cNvSpPr>
          <p:nvPr/>
        </p:nvSpPr>
        <p:spPr>
          <a:xfrm>
            <a:off x="534257" y="-130627"/>
            <a:ext cx="11476233" cy="703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</a:t>
            </a:r>
            <a:endParaRPr lang="it-IT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44" y="5786028"/>
            <a:ext cx="329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space AEI squeezer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4414" y="5554709"/>
            <a:ext cx="514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 squeezer: all on chip except the main laser, the OPO and the homodyne detector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21000000">
            <a:off x="3428419" y="2445543"/>
            <a:ext cx="1275923" cy="519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realization</a:t>
            </a:r>
            <a:endParaRPr lang="en-US" sz="1600" dirty="0"/>
          </a:p>
        </p:txBody>
      </p:sp>
      <p:sp>
        <p:nvSpPr>
          <p:cNvPr id="40" name="Titolo 39">
            <a:extLst>
              <a:ext uri="{FF2B5EF4-FFF2-40B4-BE49-F238E27FC236}">
                <a16:creationId xmlns:a16="http://schemas.microsoft.com/office/drawing/2014/main" id="{CC663F5A-78B5-B5DC-5083-346905B4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7" y="0"/>
            <a:ext cx="11476233" cy="703385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squeezed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endParaRPr lang="it-IT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8" y="1402848"/>
            <a:ext cx="3501690" cy="21519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b="50000"/>
          <a:stretch/>
        </p:blipFill>
        <p:spPr bwMode="auto">
          <a:xfrm>
            <a:off x="5141547" y="1338750"/>
            <a:ext cx="6666522" cy="14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30276" y="2200298"/>
            <a:ext cx="844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to experiment</a:t>
            </a:r>
            <a:endParaRPr lang="en-US" sz="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10" y="4449218"/>
            <a:ext cx="1321015" cy="890137"/>
          </a:xfrm>
          <a:prstGeom prst="rect">
            <a:avLst/>
          </a:prstGeom>
        </p:spPr>
      </p:pic>
      <p:pic>
        <p:nvPicPr>
          <p:cNvPr id="1028" name="Picture 4" descr="Optical frequency converter - FEMTO Enginee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23" y="3333523"/>
            <a:ext cx="1206810" cy="90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2" t="55698" r="1518" b="1424"/>
          <a:stretch/>
        </p:blipFill>
        <p:spPr bwMode="auto">
          <a:xfrm>
            <a:off x="1618468" y="3992022"/>
            <a:ext cx="1381907" cy="88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048251" y="736417"/>
            <a:ext cx="665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The different functionalities can be obtained on a LiNbO3-on-Insulator wafer  by a common fabrication procedure: </a:t>
            </a:r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95" y="3962404"/>
            <a:ext cx="2401665" cy="176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6879258" y="2795876"/>
            <a:ext cx="140668" cy="108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4897" y="3198362"/>
            <a:ext cx="196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E-beam evaporation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5"/>
          <a:stretch/>
        </p:blipFill>
        <p:spPr bwMode="auto">
          <a:xfrm>
            <a:off x="7772400" y="3774016"/>
            <a:ext cx="1781175" cy="257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H="1">
            <a:off x="8028799" y="2877770"/>
            <a:ext cx="160814" cy="872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14499" y="2998810"/>
            <a:ext cx="160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Optical lithography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60931"/>
          <a:stretch/>
        </p:blipFill>
        <p:spPr bwMode="auto">
          <a:xfrm>
            <a:off x="557805" y="4980511"/>
            <a:ext cx="3503232" cy="56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H="1">
            <a:off x="557805" y="3333523"/>
            <a:ext cx="726464" cy="1083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336064" y="3152144"/>
            <a:ext cx="368912" cy="668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037041" y="3387495"/>
            <a:ext cx="132042" cy="679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028" idx="1"/>
          </p:cNvCxnSpPr>
          <p:nvPr/>
        </p:nvCxnSpPr>
        <p:spPr>
          <a:xfrm>
            <a:off x="2138445" y="3129042"/>
            <a:ext cx="1178078" cy="657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466975" y="3152144"/>
            <a:ext cx="917056" cy="1828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10" descr="Reactive Ion Etching or RIE, systems and processes | C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43" y="38844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>
            <a:off x="10086975" y="2985492"/>
            <a:ext cx="390525" cy="898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035" idx="0"/>
          </p:cNvCxnSpPr>
          <p:nvPr/>
        </p:nvCxnSpPr>
        <p:spPr>
          <a:xfrm flipH="1">
            <a:off x="10669831" y="2913085"/>
            <a:ext cx="445844" cy="971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774606" y="3488478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Reactive Ion etching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5139-7D25-4C7D-A56C-368D4561C6B4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4" y="2085749"/>
            <a:ext cx="10058400" cy="1449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Further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developments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929D-F93B-485A-969F-2502DE2ABAB6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906218"/>
            <a:ext cx="1067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 locking to other laser sources, auxiliary beams and fiber phase noise compensation loop.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9458" y="4220306"/>
            <a:ext cx="6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Squeezed board vacuum compatible.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458" y="4745028"/>
            <a:ext cx="994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queezing generation with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PPLN waveguide (full integrated squeezer)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14" y="5301205"/>
            <a:ext cx="4381725" cy="9017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7213" y="5200613"/>
            <a:ext cx="6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https://arxiv.org/abs/2301.12658</a:t>
            </a:r>
          </a:p>
        </p:txBody>
      </p:sp>
      <p:sp>
        <p:nvSpPr>
          <p:cNvPr id="3" name="Rectangle 2"/>
          <p:cNvSpPr/>
          <p:nvPr/>
        </p:nvSpPr>
        <p:spPr>
          <a:xfrm>
            <a:off x="9489989" y="5200613"/>
            <a:ext cx="68974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4894" y="2135386"/>
            <a:ext cx="134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LNOI chip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4295" y="2514673"/>
            <a:ext cx="134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LNOI chip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020" y="2081535"/>
            <a:ext cx="110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Laser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7133" y="2765692"/>
            <a:ext cx="106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Phase noise loop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3535" y="3006220"/>
            <a:ext cx="106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Laser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4447" y="2392012"/>
            <a:ext cx="106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endCxn id="7" idx="3"/>
          </p:cNvCxnSpPr>
          <p:nvPr/>
        </p:nvCxnSpPr>
        <p:spPr>
          <a:xfrm>
            <a:off x="1340679" y="1711747"/>
            <a:ext cx="2516010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Perspectives: GW R&amp;D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8AE5-0ABE-4CD1-9C6D-1ADB6AF58B4B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4144" y="747132"/>
            <a:ext cx="98656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the next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 detector generation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cavity for optimal FDS generation,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Squeezed light coupled with white light cavities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Danilishin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,F.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Khalili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Miao, </a:t>
            </a:r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Living Reviews in Relativity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 22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Article number: 2 (2019)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order spatial mode squeezing</a:t>
            </a: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non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demolution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BA evading techniques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control strategies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 light squeezing generation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65" y="3977732"/>
            <a:ext cx="3762375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791" y="4009495"/>
            <a:ext cx="3762375" cy="7715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12582" y="4845378"/>
            <a:ext cx="461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23351" y="4836415"/>
            <a:ext cx="461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82" y="2024740"/>
            <a:ext cx="393002" cy="4061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968283" y="1741483"/>
            <a:ext cx="0" cy="3129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79" y="1522581"/>
            <a:ext cx="1993310" cy="3783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03856" y="1450137"/>
            <a:ext cx="324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Zhang, H. Miao, A.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Freise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Phys. Rev. D, 101(8), 082002,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4350" y="1442159"/>
            <a:ext cx="76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FDS</a:t>
            </a:r>
            <a:endParaRPr lang="en-GB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5356" y="3588332"/>
            <a:ext cx="5325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Heinze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 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Lett, 128, 083606, (2022)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Resources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D8C-0283-4963-B7E2-34BCF0581406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23360"/>
              </p:ext>
            </p:extLst>
          </p:nvPr>
        </p:nvGraphicFramePr>
        <p:xfrm>
          <a:off x="885118" y="1187652"/>
          <a:ext cx="10800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6562">
                  <a:extLst>
                    <a:ext uri="{9D8B030D-6E8A-4147-A177-3AD203B41FA5}">
                      <a16:colId xmlns:a16="http://schemas.microsoft.com/office/drawing/2014/main" val="3472607164"/>
                    </a:ext>
                  </a:extLst>
                </a:gridCol>
                <a:gridCol w="3243438">
                  <a:extLst>
                    <a:ext uri="{9D8B030D-6E8A-4147-A177-3AD203B41FA5}">
                      <a16:colId xmlns:a16="http://schemas.microsoft.com/office/drawing/2014/main" val="1668103316"/>
                    </a:ext>
                  </a:extLst>
                </a:gridCol>
              </a:tblGrid>
              <a:tr h="1485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04679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Laboratory preparation (cleaning, safety rules, bench,…)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80322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power laser source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531537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Superpolished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optics (including two coating run)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026965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linear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superpolished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crystals (including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coating run)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591713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Optomechanics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optical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fibers components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213434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Electronics (VCO,DDS, photodiode amplifiers, analog controls)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089611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ADC/DAC system (monitoring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digital loops)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02862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of optical integrated systems (included LN waveguide)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76148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0893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4402" y="5106090"/>
            <a:ext cx="1067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 Power: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RTDA position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679" y="729010"/>
            <a:ext cx="1067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Conclusions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D8C-0283-4963-B7E2-34BCF0581406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7884" y="1187777"/>
            <a:ext cx="10162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hybrid squeezer would allow easy access to squeezing sources for various applications in physics and technology within the DFA and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lead to the possibility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ideas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next generation of detectors (ET).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activity will foster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 with the physics of matter group and potentially with other groups interested in the applications of squeezing.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016630"/>
            <a:ext cx="216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016630"/>
            <a:ext cx="216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4016630"/>
            <a:ext cx="2158829" cy="2158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9" y="4016630"/>
            <a:ext cx="2160000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0177" y="1500969"/>
                <a:ext cx="9249218" cy="655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𝐶𝑜𝑠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7" y="1500969"/>
                <a:ext cx="9249218" cy="655179"/>
              </a:xfrm>
              <a:prstGeom prst="rect">
                <a:avLst/>
              </a:prstGeom>
              <a:blipFill>
                <a:blip r:embed="rId6"/>
                <a:stretch>
                  <a:fillRect t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0007" y="2864912"/>
                <a:ext cx="14394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it-IT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007" y="2864912"/>
                <a:ext cx="1439497" cy="338554"/>
              </a:xfrm>
              <a:prstGeom prst="rect">
                <a:avLst/>
              </a:prstGeom>
              <a:blipFill>
                <a:blip r:embed="rId7"/>
                <a:stretch>
                  <a:fillRect l="-4237" r="-38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06936" y="3662282"/>
            <a:ext cx="193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State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7318" y="3674487"/>
            <a:ext cx="253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squeezing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038" y="3681887"/>
            <a:ext cx="253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squeezing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6830" y="3673282"/>
            <a:ext cx="193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Squeezed  State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Squeezed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states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of light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311-791F-4F8D-8670-73D356A02715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97172" y="839964"/>
            <a:ext cx="377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lectric Field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Quadratures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0082" y="2183220"/>
            <a:ext cx="427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Uncertainty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6895" y="1865463"/>
            <a:ext cx="229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noise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5272" y="829716"/>
            <a:ext cx="229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noise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888279" y="1214862"/>
            <a:ext cx="0" cy="20005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584847" y="1214320"/>
            <a:ext cx="1303430" cy="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727159" y="2216438"/>
            <a:ext cx="1913915" cy="1601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727159" y="1925273"/>
            <a:ext cx="0" cy="30756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16584" y="5085830"/>
                <a:ext cx="3252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4" y="5085830"/>
                <a:ext cx="325217" cy="307777"/>
              </a:xfrm>
              <a:prstGeom prst="rect">
                <a:avLst/>
              </a:prstGeom>
              <a:blipFill>
                <a:blip r:embed="rId8"/>
                <a:stretch>
                  <a:fillRect l="-16667" r="-5556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05229" y="5083999"/>
                <a:ext cx="293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29" y="5083999"/>
                <a:ext cx="293862" cy="276999"/>
              </a:xfrm>
              <a:prstGeom prst="rect">
                <a:avLst/>
              </a:prstGeom>
              <a:blipFill>
                <a:blip r:embed="rId9"/>
                <a:stretch>
                  <a:fillRect l="-16667" r="-1041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93029" y="4096840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029" y="4096840"/>
                <a:ext cx="299184" cy="276999"/>
              </a:xfrm>
              <a:prstGeom prst="rect">
                <a:avLst/>
              </a:prstGeom>
              <a:blipFill>
                <a:blip r:embed="rId10"/>
                <a:stretch>
                  <a:fillRect l="-20408" r="-61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75041" y="5085830"/>
                <a:ext cx="293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041" y="5085830"/>
                <a:ext cx="293862" cy="276999"/>
              </a:xfrm>
              <a:prstGeom prst="rect">
                <a:avLst/>
              </a:prstGeom>
              <a:blipFill>
                <a:blip r:embed="rId11"/>
                <a:stretch>
                  <a:fillRect l="-18750" r="-833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65600" y="5085830"/>
                <a:ext cx="3252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600" y="5085830"/>
                <a:ext cx="325217" cy="307777"/>
              </a:xfrm>
              <a:prstGeom prst="rect">
                <a:avLst/>
              </a:prstGeom>
              <a:blipFill>
                <a:blip r:embed="rId12"/>
                <a:stretch>
                  <a:fillRect l="-16981" r="-754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13812" y="4095830"/>
                <a:ext cx="3311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12" y="4095830"/>
                <a:ext cx="331180" cy="276999"/>
              </a:xfrm>
              <a:prstGeom prst="rect">
                <a:avLst/>
              </a:prstGeom>
              <a:blipFill>
                <a:blip r:embed="rId13"/>
                <a:stretch>
                  <a:fillRect l="-12963" r="-185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72264" y="4095830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64" y="4095830"/>
                <a:ext cx="299184" cy="276999"/>
              </a:xfrm>
              <a:prstGeom prst="rect">
                <a:avLst/>
              </a:prstGeom>
              <a:blipFill>
                <a:blip r:embed="rId14"/>
                <a:stretch>
                  <a:fillRect l="-20408" r="-61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40575" y="4095830"/>
                <a:ext cx="3311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75" y="4095830"/>
                <a:ext cx="331180" cy="307777"/>
              </a:xfrm>
              <a:prstGeom prst="rect">
                <a:avLst/>
              </a:prstGeom>
              <a:blipFill>
                <a:blip r:embed="rId15"/>
                <a:stretch>
                  <a:fillRect l="-16364" r="-727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366809" y="4755826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011774" y="509961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20449" y="4936814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49" y="4936814"/>
                <a:ext cx="431720" cy="276999"/>
              </a:xfrm>
              <a:prstGeom prst="rect">
                <a:avLst/>
              </a:prstGeom>
              <a:blipFill>
                <a:blip r:embed="rId16"/>
                <a:stretch>
                  <a:fillRect l="-12676" r="-704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30949" y="4424173"/>
                <a:ext cx="431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49" y="4424173"/>
                <a:ext cx="431720" cy="276999"/>
              </a:xfrm>
              <a:prstGeom prst="rect">
                <a:avLst/>
              </a:prstGeom>
              <a:blipFill>
                <a:blip r:embed="rId17"/>
                <a:stretch>
                  <a:fillRect l="-11268" r="-56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07132" y="5301616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32" y="5301616"/>
                <a:ext cx="189474" cy="276999"/>
              </a:xfrm>
              <a:prstGeom prst="rect">
                <a:avLst/>
              </a:prstGeom>
              <a:blipFill>
                <a:blip r:embed="rId18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7516523" y="4794817"/>
            <a:ext cx="536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316424" y="4433314"/>
            <a:ext cx="241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7001153" y="5107555"/>
            <a:ext cx="241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9933453" y="5086663"/>
            <a:ext cx="536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72808" y="4434801"/>
                <a:ext cx="431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808" y="4434801"/>
                <a:ext cx="431720" cy="276999"/>
              </a:xfrm>
              <a:prstGeom prst="rect">
                <a:avLst/>
              </a:prstGeom>
              <a:blipFill>
                <a:blip r:embed="rId19"/>
                <a:stretch>
                  <a:fillRect l="-11268" r="-56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43335" y="4940360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35" y="4940360"/>
                <a:ext cx="431720" cy="276999"/>
              </a:xfrm>
              <a:prstGeom prst="rect">
                <a:avLst/>
              </a:prstGeom>
              <a:blipFill>
                <a:blip r:embed="rId20"/>
                <a:stretch>
                  <a:fillRect l="-14085" r="-56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227403" y="4126462"/>
                <a:ext cx="431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403" y="4126462"/>
                <a:ext cx="431720" cy="276999"/>
              </a:xfrm>
              <a:prstGeom prst="rect">
                <a:avLst/>
              </a:prstGeom>
              <a:blipFill>
                <a:blip r:embed="rId21"/>
                <a:stretch>
                  <a:fillRect l="-12676" r="-422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16147" y="4943909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147" y="4943909"/>
                <a:ext cx="431720" cy="276999"/>
              </a:xfrm>
              <a:prstGeom prst="rect">
                <a:avLst/>
              </a:prstGeom>
              <a:blipFill>
                <a:blip r:embed="rId22"/>
                <a:stretch>
                  <a:fillRect l="-14085" r="-563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rot="2700000">
            <a:off x="5154425" y="4292925"/>
            <a:ext cx="0" cy="16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>
            <a:spLocks noChangeAspect="1"/>
          </p:cNvSpPr>
          <p:nvPr/>
        </p:nvSpPr>
        <p:spPr>
          <a:xfrm rot="10800000">
            <a:off x="4446241" y="4380932"/>
            <a:ext cx="1440000" cy="1440000"/>
          </a:xfrm>
          <a:prstGeom prst="arc">
            <a:avLst>
              <a:gd name="adj1" fmla="val 18940086"/>
              <a:gd name="adj2" fmla="val 83455"/>
            </a:avLst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033090" y="5846400"/>
            <a:ext cx="94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dB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03300" y="5846400"/>
            <a:ext cx="94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dB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59330" y="5845792"/>
            <a:ext cx="94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dB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2660" y="96580"/>
            <a:ext cx="997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ezing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724-7625-4806-8EF6-FB62D471C4F5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dirty="0" smtClean="0"/>
              <a:t>DFA-</a:t>
            </a:r>
            <a:r>
              <a:rPr lang="en-US" dirty="0" err="1" smtClean="0"/>
              <a:t>Padova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735219"/>
            <a:ext cx="10363200" cy="122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Quantum computing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Zhao et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al.,“A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high-fidelity heralded quantum squeezing gate”, </a:t>
            </a:r>
            <a:r>
              <a:rPr lang="en-GB" sz="16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Nature Photonics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volume 14, pages 306–309 (2020)</a:t>
            </a:r>
            <a:endParaRPr lang="en-GB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Kashiwazaki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al., “Over-8-dB squeezed light generation by a broadband waveguide optical parametric amplifier toward fault-tolerant ultra-fast quantum computers”, </a:t>
            </a:r>
            <a:r>
              <a:rPr lang="en-GB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https://arxiv.org/abs/2301.12658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(2023).</a:t>
            </a:r>
            <a:endParaRPr lang="en-GB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480" y="4379580"/>
            <a:ext cx="10270067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W. Yang et al., “A Bright Squeezed Light Source for Quantum Sensing”,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Chemosensors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(2023),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11, 18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977" y="3598202"/>
            <a:ext cx="10350192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Spetroscopy</a:t>
            </a:r>
            <a:endParaRPr lang="en-GB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Junker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“High precision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using high-frequency squeezed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light”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Opt. Express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(2021),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6053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399" y="5194002"/>
            <a:ext cx="10202334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Ma, “Generation of higher-order orbital angular momentum squeezed light”,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Optik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International Journal for Light and Electron Optics 251 (2022) 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168357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098" y="1908003"/>
            <a:ext cx="10202334" cy="135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Quantum </a:t>
            </a:r>
            <a:r>
              <a:rPr lang="en-GB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comunication</a:t>
            </a:r>
            <a:endParaRPr lang="en-GB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Gehring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continuous-variable quantum key distribution with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composable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one-sided-device-independent security against coherent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attacks”, Nature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Comunications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8795 (2015).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762" y="2860860"/>
            <a:ext cx="10270067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Metrology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A. I.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Lvovsky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Squeezed light - Quantum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Physics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https://arxiv.org/abs/1401.4118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4" y="1696026"/>
            <a:ext cx="4679665" cy="3980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Squeezing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and GW detectors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7DE0-8421-4B0C-97EB-A9F7EA7528B2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240" y="816376"/>
            <a:ext cx="104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noise can be manipulated with squeezed light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04472"/>
            <a:ext cx="822857" cy="84190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909486" y="5025425"/>
            <a:ext cx="1129114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0" y="4604400"/>
            <a:ext cx="822857" cy="84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0" y="4604400"/>
            <a:ext cx="822857" cy="841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3918" y="1935332"/>
                <a:ext cx="26793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generates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shot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noise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high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frequency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0" dirty="0" smtClean="0"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generates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radiation</m:t>
                      </m:r>
                    </m:oMath>
                  </m:oMathPara>
                </a14:m>
                <a:endParaRPr lang="it-IT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it-IT" b="0" dirty="0" smtClean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pressure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noise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low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it-IT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it-IT" b="0" dirty="0" smtClean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frequency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18" y="1935332"/>
                <a:ext cx="2679356" cy="1477328"/>
              </a:xfrm>
              <a:prstGeom prst="rect">
                <a:avLst/>
              </a:prstGeom>
              <a:blipFill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856" y="3905444"/>
            <a:ext cx="4863888" cy="2331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54789" y="3926836"/>
                <a:ext cx="36383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PRL</m:t>
                      </m:r>
                      <m:r>
                        <a:rPr lang="it-IT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123, 231108 (2019)</m:t>
                      </m:r>
                    </m:oMath>
                  </m:oMathPara>
                </a14:m>
                <a:endParaRPr lang="it-IT" sz="14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89" y="3926836"/>
                <a:ext cx="3638359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05450" y="5591611"/>
                <a:ext cx="12570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Virgo</m:t>
                      </m:r>
                      <m:r>
                        <a:rPr lang="it-IT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2019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450" y="5591611"/>
                <a:ext cx="1257075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52" y="1434522"/>
            <a:ext cx="4571428" cy="2171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00" y="1436400"/>
            <a:ext cx="4571428" cy="2171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00" y="1436400"/>
            <a:ext cx="4571428" cy="21714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56" y="1563889"/>
            <a:ext cx="548571" cy="56127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7609114" y="1844524"/>
            <a:ext cx="224642" cy="17205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04" y="2170442"/>
            <a:ext cx="548571" cy="5612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81" y="1855190"/>
            <a:ext cx="548571" cy="56127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8319452" y="2454121"/>
            <a:ext cx="224642" cy="17205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-5400000" flipH="1">
            <a:off x="10137915" y="2157073"/>
            <a:ext cx="224642" cy="172055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544" y="3870904"/>
            <a:ext cx="3986815" cy="22840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00" y="982800"/>
            <a:ext cx="4571428" cy="2171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Squeezing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and GW detectors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A393-7134-43AE-AC07-123112AAFFD7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240" y="816376"/>
            <a:ext cx="104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dependent squeezing (FDS)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94951" y="5096025"/>
            <a:ext cx="2132" cy="35486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02" y="5522938"/>
            <a:ext cx="548571" cy="561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2628" y="5288972"/>
                <a:ext cx="17748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Virgo</m:t>
                      </m:r>
                      <m:r>
                        <a:rPr lang="it-IT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FDS</m:t>
                      </m:r>
                      <m:r>
                        <a:rPr lang="it-IT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source</m:t>
                      </m:r>
                    </m:oMath>
                  </m:oMathPara>
                </a14:m>
                <a:endParaRPr lang="it-IT" sz="1600" b="0" i="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628" y="5288972"/>
                <a:ext cx="17748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92" y="1082108"/>
            <a:ext cx="548571" cy="56127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7609114" y="1352908"/>
            <a:ext cx="224642" cy="17205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08" y="3168847"/>
            <a:ext cx="548571" cy="5668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08" y="3167008"/>
            <a:ext cx="548571" cy="5668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32" y="3167256"/>
            <a:ext cx="548571" cy="5668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08" y="3176876"/>
            <a:ext cx="548571" cy="5668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08" y="3168000"/>
            <a:ext cx="548571" cy="5668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08" y="3169555"/>
            <a:ext cx="548571" cy="5668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08" y="3166169"/>
            <a:ext cx="548571" cy="56685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7213178" y="3136051"/>
            <a:ext cx="4127046" cy="67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345318" y="3136058"/>
            <a:ext cx="0" cy="180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16985" y="3139438"/>
            <a:ext cx="0" cy="180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9619470" y="2747241"/>
            <a:ext cx="73170" cy="3273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6" y="1491466"/>
            <a:ext cx="4907206" cy="4176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24105" y="3481808"/>
            <a:ext cx="7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Km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07326" y="4530855"/>
            <a:ext cx="85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81400" y="4527993"/>
            <a:ext cx="2162452" cy="1650866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403325" y="5766333"/>
            <a:ext cx="139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FDS source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52694" y="1558218"/>
                <a:ext cx="2967320" cy="1181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𝐷𝑆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generated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by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exploiting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dipersion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reflction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FIS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source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it-IT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detuned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cavity</m:t>
                    </m:r>
                  </m:oMath>
                </a14:m>
                <a:endParaRPr lang="it-IT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694" y="1558218"/>
                <a:ext cx="2967320" cy="1181285"/>
              </a:xfrm>
              <a:prstGeom prst="rect">
                <a:avLst/>
              </a:prstGeom>
              <a:blipFill>
                <a:blip r:embed="rId13"/>
                <a:stretch>
                  <a:fillRect l="-1437" t="-1036" b="-4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Squeezed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light production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359-2884-4162-A863-FF494581705D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2097" y="907816"/>
            <a:ext cx="1043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Squeezed state generation requires n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onlinear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57" y="1862889"/>
            <a:ext cx="1043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methods explored (4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mixing,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ponderomotive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effect,..)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1926" y="3093168"/>
                <a:ext cx="10439602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efficient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exploits the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cavity enhanced 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parametric down conversion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6" y="3093168"/>
                <a:ext cx="10439602" cy="862608"/>
              </a:xfrm>
              <a:prstGeom prst="rect">
                <a:avLst/>
              </a:prstGeom>
              <a:blipFill>
                <a:blip r:embed="rId2"/>
                <a:stretch>
                  <a:fillRect l="-759" t="-5634" r="-175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2" y="3904061"/>
            <a:ext cx="615315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700" y="5856686"/>
            <a:ext cx="2971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Down Conversion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800" y="3775650"/>
            <a:ext cx="3263400" cy="1897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02500" y="5869386"/>
            <a:ext cx="3886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OPA: Optical parametric Amplification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>
          <a:xfrm rot="10800000">
            <a:off x="2998208" y="1385945"/>
            <a:ext cx="225823" cy="48741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08745" y="95680"/>
            <a:ext cx="997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ezing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degradation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CF3D-566D-4A0F-A323-7880E595A778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33530" y="815537"/>
            <a:ext cx="427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losses: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05" y="2834186"/>
            <a:ext cx="811833" cy="83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65" y="1550787"/>
            <a:ext cx="822857" cy="84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37" y="1569611"/>
            <a:ext cx="822857" cy="84190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443682" y="1979711"/>
            <a:ext cx="35040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2817840" y="2570229"/>
            <a:ext cx="35040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95119" y="1964331"/>
            <a:ext cx="35040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4565" y="3746171"/>
            <a:ext cx="482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Squeezing ellipse angular jitter: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210122" y="1727966"/>
            <a:ext cx="1408488" cy="239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93765" y="1564399"/>
            <a:ext cx="822857" cy="830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85376" y="1572788"/>
            <a:ext cx="822857" cy="83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26" y="4502171"/>
            <a:ext cx="1691916" cy="173108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883501" y="4471574"/>
            <a:ext cx="2412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01583" y="4187145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83" y="4187145"/>
                <a:ext cx="431720" cy="276999"/>
              </a:xfrm>
              <a:prstGeom prst="rect">
                <a:avLst/>
              </a:prstGeom>
              <a:blipFill>
                <a:blip r:embed="rId6"/>
                <a:stretch>
                  <a:fillRect l="-12857" r="-571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54506" y="5924918"/>
                <a:ext cx="1097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06" y="5924918"/>
                <a:ext cx="1097928" cy="276999"/>
              </a:xfrm>
              <a:prstGeom prst="rect">
                <a:avLst/>
              </a:prstGeom>
              <a:blipFill>
                <a:blip r:embed="rId7"/>
                <a:stretch>
                  <a:fillRect l="-4444" r="-166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2760843" y="5912702"/>
            <a:ext cx="504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>
            <a:spLocks noChangeAspect="1"/>
          </p:cNvSpPr>
          <p:nvPr/>
        </p:nvSpPr>
        <p:spPr>
          <a:xfrm rot="18900000">
            <a:off x="2351861" y="4697888"/>
            <a:ext cx="1295160" cy="1341614"/>
          </a:xfrm>
          <a:prstGeom prst="arc">
            <a:avLst>
              <a:gd name="adj1" fmla="val 17513097"/>
              <a:gd name="adj2" fmla="val 20172245"/>
            </a:avLst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3395" y="1478581"/>
            <a:ext cx="67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526" y="1478581"/>
            <a:ext cx="67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2938" y="1154764"/>
            <a:ext cx="98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61" y="935533"/>
            <a:ext cx="4666904" cy="2914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1872" y="4207836"/>
            <a:ext cx="527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Optics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superpolished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low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materials, AR coating).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and low noise phase stabilization loops.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6214" y="1175424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16227" y="3059668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10873" y="1805307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06214" y="2348263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5641" y="2751589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5934" y="2900135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6514" y="646303"/>
            <a:ext cx="181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10 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9" grpId="0" animBg="1"/>
      <p:bldP spid="10" grpId="0"/>
      <p:bldP spid="6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Squeezing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degradation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stray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ligth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FDBE-BE72-4D23-BD28-B383D1862A16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453" y="839964"/>
                <a:ext cx="6980276" cy="269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Stray light can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nter in the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OPO as a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“bright”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characterized by high technical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 producing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degradation of the squeezing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level.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GW applications 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enter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interferometer and combine with the main beam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 leading to a 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frequency sensitivity (for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Virgo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instance 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power should be less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−24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3" y="839964"/>
                <a:ext cx="6980276" cy="2690417"/>
              </a:xfrm>
              <a:prstGeom prst="rect">
                <a:avLst/>
              </a:prstGeom>
              <a:blipFill>
                <a:blip r:embed="rId2"/>
                <a:stretch>
                  <a:fillRect l="-1135" t="-1814" r="-961" b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01" y="1182143"/>
            <a:ext cx="1722597" cy="17752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6270" y="3573963"/>
            <a:ext cx="99777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with low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roughness (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superpolished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dust contamination (clean room operation).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Faraday isolators.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suppression loop (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tested in the current project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 operating in vacuum (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tested in the current project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906" y="4968815"/>
            <a:ext cx="1811547" cy="47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67484" y="1127394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 SQZ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9895" y="2324385"/>
            <a:ext cx="1295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SQZ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Real squeezer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boards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38F-954F-4843-9883-CBAD4B643ACE}" type="datetime1">
              <a:rPr lang="en-US" smtClean="0"/>
              <a:t>5/18/2023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DFA-Padova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65414" y="4200938"/>
            <a:ext cx="1326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LIGO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23" y="3055255"/>
            <a:ext cx="4152900" cy="3115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4694" y="914699"/>
            <a:ext cx="5090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the OPO a squeezer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 includes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generator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SHG:Second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Generator)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stabilizer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MZI:Mach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Zehnder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Interferometer)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and frequency modulators (EOM, AOM)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control laser (coherent control laser, Sub Carrier laser..)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mode cleaners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Faraday isolators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Locked Loop optical set-up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homodyne detector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4" y="775670"/>
            <a:ext cx="4107180" cy="28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26469" y="824365"/>
            <a:ext cx="153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Virgo AEI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squeezer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74545" y="1326780"/>
            <a:ext cx="4778188" cy="354105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75178" y="5423647"/>
            <a:ext cx="3688976" cy="636494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81367" y="5396755"/>
            <a:ext cx="329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these components can be integrated in  a LNOI chip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152964" y="4987110"/>
            <a:ext cx="376517" cy="34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978</Words>
  <Application>Microsoft Office PowerPoint</Application>
  <PresentationFormat>Widescreen</PresentationFormat>
  <Paragraphs>236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Hybrid squeezed vacuum source realization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zendri</dc:creator>
  <cp:lastModifiedBy>zendri</cp:lastModifiedBy>
  <cp:revision>181</cp:revision>
  <dcterms:created xsi:type="dcterms:W3CDTF">2023-05-13T19:53:23Z</dcterms:created>
  <dcterms:modified xsi:type="dcterms:W3CDTF">2023-05-18T13:58:21Z</dcterms:modified>
</cp:coreProperties>
</file>