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7" r:id="rId2"/>
    <p:sldId id="292" r:id="rId3"/>
    <p:sldId id="303" r:id="rId4"/>
    <p:sldId id="306" r:id="rId5"/>
    <p:sldId id="308" r:id="rId6"/>
    <p:sldId id="304" r:id="rId7"/>
    <p:sldId id="3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7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42769"/>
            <a:ext cx="10363200" cy="7528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01849"/>
            <a:ext cx="10363200" cy="45554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umi.jpg"/>
          <p:cNvPicPr>
            <a:picLocks noChangeAspect="1"/>
          </p:cNvPicPr>
          <p:nvPr userDrawn="1"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17" y="818137"/>
            <a:ext cx="6532668" cy="49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9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6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0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5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75" y="4800601"/>
            <a:ext cx="11468032" cy="566739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075" y="5367345"/>
            <a:ext cx="11468032" cy="80486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8399"/>
            <a:ext cx="10972800" cy="850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Hello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4297"/>
            <a:ext cx="10972800" cy="484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D93A-89D4-ED47-B981-374612F56AA3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02A9-73EB-654D-AC73-EDCF42FEF2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3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6400" kern="1200">
          <a:solidFill>
            <a:schemeClr val="accent1">
              <a:lumMod val="60000"/>
              <a:lumOff val="40000"/>
            </a:schemeClr>
          </a:solidFill>
          <a:latin typeface="Gill Sans Ligh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Courier New"/>
        <a:buChar char="o"/>
        <a:defRPr sz="32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Courier New"/>
        <a:buChar char="o"/>
        <a:defRPr sz="32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Courier New"/>
        <a:buChar char="o"/>
        <a:defRPr sz="2667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/>
        <a:buChar char="o"/>
        <a:defRPr sz="2133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Courier New"/>
        <a:buChar char="o"/>
        <a:defRPr sz="2133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1A0CD2-50B9-A957-DFEE-93D985B3ACD6}"/>
              </a:ext>
            </a:extLst>
          </p:cNvPr>
          <p:cNvSpPr txBox="1"/>
          <p:nvPr/>
        </p:nvSpPr>
        <p:spPr>
          <a:xfrm>
            <a:off x="193638" y="236668"/>
            <a:ext cx="11467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Methods 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A2E08-9755-7184-A2F9-DDAAA2991BAE}"/>
              </a:ext>
            </a:extLst>
          </p:cNvPr>
          <p:cNvSpPr txBox="1"/>
          <p:nvPr/>
        </p:nvSpPr>
        <p:spPr>
          <a:xfrm>
            <a:off x="387275" y="1086522"/>
            <a:ext cx="5708725" cy="1569660"/>
          </a:xfrm>
          <a:prstGeom prst="rect">
            <a:avLst/>
          </a:prstGeom>
          <a:noFill/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Gorghetto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et al: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Many simulations of full PQ at different resolution 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 control extrapolation.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Do not switch on axion mass.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Realize axion spectrum after string decay  non-linear transient.</a:t>
            </a:r>
            <a:endParaRPr lang="en-US" sz="1600" dirty="0">
              <a:solidFill>
                <a:srgbClr val="000000"/>
              </a:solidFill>
              <a:latin typeface="Avenir Light" panose="020B0402020203020204" pitchFamily="34" charset="77"/>
              <a:cs typeface="Gill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5AF9E-E5ED-8E38-9C94-439F39F2378F}"/>
              </a:ext>
            </a:extLst>
          </p:cNvPr>
          <p:cNvSpPr txBox="1"/>
          <p:nvPr/>
        </p:nvSpPr>
        <p:spPr>
          <a:xfrm>
            <a:off x="6272818" y="1086522"/>
            <a:ext cx="5708725" cy="830997"/>
          </a:xfrm>
          <a:prstGeom prst="rect">
            <a:avLst/>
          </a:prstGeom>
          <a:noFill/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Buschmann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et al: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Simulations of full PQ at with AMR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Do not switch on axion mass.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298C8-E2AC-AA3A-A7C3-E805580321B0}"/>
              </a:ext>
            </a:extLst>
          </p:cNvPr>
          <p:cNvSpPr txBox="1"/>
          <p:nvPr/>
        </p:nvSpPr>
        <p:spPr>
          <a:xfrm>
            <a:off x="387274" y="3013501"/>
            <a:ext cx="5708725" cy="1569660"/>
          </a:xfrm>
          <a:prstGeom prst="rect">
            <a:avLst/>
          </a:prstGeom>
          <a:noFill/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Moore et 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Multi-field model to mimic high tension strings 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 simulate all the way.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Switch on axion mass.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Axions from string sub-dominant  realignment result.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New sims on the way?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304B2-8054-B584-5532-6F4BE7DC2CA2}"/>
              </a:ext>
            </a:extLst>
          </p:cNvPr>
          <p:cNvSpPr txBox="1"/>
          <p:nvPr/>
        </p:nvSpPr>
        <p:spPr>
          <a:xfrm>
            <a:off x="6272818" y="3013501"/>
            <a:ext cx="5708725" cy="830997"/>
          </a:xfrm>
          <a:prstGeom prst="rect">
            <a:avLst/>
          </a:prstGeom>
          <a:noFill/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Vaquero et 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”Fat string” PRS trick  simulate all the way.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Switch on axion potential  </a:t>
            </a:r>
            <a:r>
              <a:rPr lang="en-US" sz="16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axitons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20ACF-961B-72AD-80E0-E17E81364FEF}"/>
              </a:ext>
            </a:extLst>
          </p:cNvPr>
          <p:cNvSpPr txBox="1"/>
          <p:nvPr/>
        </p:nvSpPr>
        <p:spPr>
          <a:xfrm>
            <a:off x="405758" y="4950868"/>
            <a:ext cx="5708725" cy="830997"/>
          </a:xfrm>
          <a:prstGeom prst="rect">
            <a:avLst/>
          </a:prstGeom>
          <a:noFill/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Hiramatsu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et 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Simulate at few different low resolutions.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Switch on axion mass  string decay and domain walls.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6FCB6B-6B66-F914-8B55-E45D5D81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56" y="3067767"/>
            <a:ext cx="2267528" cy="233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6F242-43DD-1ADB-A1FB-2F104741F9C4}"/>
              </a:ext>
            </a:extLst>
          </p:cNvPr>
          <p:cNvSpPr txBox="1"/>
          <p:nvPr/>
        </p:nvSpPr>
        <p:spPr>
          <a:xfrm>
            <a:off x="6272818" y="4949693"/>
            <a:ext cx="5708725" cy="1077218"/>
          </a:xfrm>
          <a:prstGeom prst="rect">
            <a:avLst/>
          </a:prstGeom>
          <a:noFill/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Drew &amp; </a:t>
            </a:r>
            <a:r>
              <a:rPr lang="en-US" sz="16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Shellard</a:t>
            </a:r>
            <a:endParaRPr lang="en-US" sz="1600" dirty="0">
              <a:solidFill>
                <a:srgbClr val="000000"/>
              </a:solidFill>
              <a:latin typeface="Avenir Light" panose="020B0402020203020204" pitchFamily="34" charset="77"/>
              <a:cs typeface="Gill Sans Ligh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Simulate single string with AMR.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Aim to fit Nambu-</a:t>
            </a:r>
            <a:r>
              <a:rPr lang="en-US" sz="16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Goto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 and Kalb-</a:t>
            </a:r>
            <a:r>
              <a:rPr lang="en-US" sz="16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Ramond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 radiation fields.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Network sims on the way?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B81C35-4F8A-5C58-6718-E90E74377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816" y="1129214"/>
            <a:ext cx="1866900" cy="241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73929A-C558-B0FC-ED6E-AC2A57319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503" y="1135564"/>
            <a:ext cx="571500" cy="228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C8F2D2-78E0-D6B6-882D-6F9750A4A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4617" y="1135564"/>
            <a:ext cx="571500" cy="22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7332A-6740-DC8F-26F0-DD10E0ED8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753" y="3041990"/>
            <a:ext cx="571500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166B28-3BE2-BB07-0D80-0B7ACBE5F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0305" y="4992831"/>
            <a:ext cx="1663700" cy="241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7934B6-3EEC-BAFF-92E8-4DC1596AB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9670" y="1122864"/>
            <a:ext cx="2120900" cy="241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A8F7F1-4959-3469-20D8-62D2268317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1186" y="5004154"/>
            <a:ext cx="21209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28679" y="5861533"/>
            <a:ext cx="636828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Gorghetto</a:t>
            </a:r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+: q also has log scaling violation </a:t>
            </a:r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/>
              </a:rPr>
              <a:t></a:t>
            </a:r>
            <a:endParaRPr lang="en-US" sz="2133" dirty="0">
              <a:solidFill>
                <a:srgbClr val="000000"/>
              </a:solidFill>
              <a:latin typeface="Avenir Light" panose="020B0402020203020204" pitchFamily="34" charset="77"/>
              <a:cs typeface="Gill Sans Light"/>
            </a:endParaRPr>
          </a:p>
          <a:p>
            <a:pPr defTabSz="609585"/>
            <a:r>
              <a:rPr lang="en-US" sz="2133" dirty="0">
                <a:solidFill>
                  <a:srgbClr val="FF0000"/>
                </a:solidFill>
                <a:latin typeface="Avenir Light" panose="020B0402020203020204" pitchFamily="34" charset="77"/>
                <a:cs typeface="Gill Sans Light"/>
              </a:rPr>
              <a:t>Extrapolated spectrum is IR dominated (q&gt;1)</a:t>
            </a:r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308426" y="326672"/>
            <a:ext cx="5497267" cy="5442008"/>
            <a:chOff x="4731319" y="245004"/>
            <a:chExt cx="4122950" cy="4081506"/>
          </a:xfrm>
        </p:grpSpPr>
        <p:grpSp>
          <p:nvGrpSpPr>
            <p:cNvPr id="6" name="Group 5"/>
            <p:cNvGrpSpPr/>
            <p:nvPr/>
          </p:nvGrpSpPr>
          <p:grpSpPr>
            <a:xfrm>
              <a:off x="4731319" y="917502"/>
              <a:ext cx="3713736" cy="3409008"/>
              <a:chOff x="320386" y="917499"/>
              <a:chExt cx="3920773" cy="3409008"/>
            </a:xfrm>
          </p:grpSpPr>
          <p:pic>
            <p:nvPicPr>
              <p:cNvPr id="3" name="Picture 2" descr="new_gorghetto_inst_spectrum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8" b="3962"/>
              <a:stretch/>
            </p:blipFill>
            <p:spPr>
              <a:xfrm>
                <a:off x="787539" y="917499"/>
                <a:ext cx="3453620" cy="3093585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 rot="16200000">
                <a:off x="-656110" y="2055940"/>
                <a:ext cx="2286000" cy="33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585"/>
                <a:r>
                  <a:rPr lang="en-US" sz="2133" dirty="0">
                    <a:solidFill>
                      <a:srgbClr val="000000"/>
                    </a:solidFill>
                    <a:latin typeface="Avenir Light" panose="020B0402020203020204" pitchFamily="34" charset="77"/>
                    <a:cs typeface="Gill Sans Light"/>
                  </a:rPr>
                  <a:t>Emission Spectrum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549457" y="4011084"/>
                <a:ext cx="2286000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585"/>
                <a:r>
                  <a:rPr lang="en-US" sz="2133" dirty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Wavenumber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510609" y="245004"/>
              <a:ext cx="3343660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09585"/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Sims: </a:t>
              </a:r>
              <a:r>
                <a:rPr lang="en-US" sz="2133" dirty="0" err="1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Gorghetto</a:t>
              </a: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+(GHV)</a:t>
              </a:r>
            </a:p>
            <a:p>
              <a:pPr algn="r" defTabSz="609585"/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Also for </a:t>
              </a:r>
              <a:r>
                <a:rPr lang="en-US" sz="2133" dirty="0" err="1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Hiramatsu</a:t>
              </a: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 et al (HKSSYY)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0324" y="437978"/>
            <a:ext cx="567835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Scaling is maintained by continuous </a:t>
            </a:r>
            <a:r>
              <a:rPr lang="en-US" sz="2133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axion</a:t>
            </a:r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emission: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58" y="1223336"/>
            <a:ext cx="3115733" cy="3725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0325" y="3218028"/>
            <a:ext cx="505050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F = “instantaneous emission spectrum”.</a:t>
            </a:r>
          </a:p>
          <a:p>
            <a:pPr defTabSz="609585"/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Integrate </a:t>
            </a:r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/>
              </a:rPr>
              <a:t> total emitted </a:t>
            </a:r>
            <a:r>
              <a:rPr lang="en-US" sz="2133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/>
              </a:rPr>
              <a:t>axion</a:t>
            </a:r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  <a:sym typeface="Wingdings"/>
              </a:rPr>
              <a:t> density.</a:t>
            </a:r>
            <a:endParaRPr lang="en-US" sz="2133" dirty="0">
              <a:solidFill>
                <a:srgbClr val="000000"/>
              </a:solidFill>
              <a:latin typeface="Avenir Light" panose="020B0402020203020204" pitchFamily="34" charset="77"/>
              <a:cs typeface="Gill Sans Light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5" y="2004429"/>
            <a:ext cx="4773163" cy="83011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79320" y="4287369"/>
            <a:ext cx="5542638" cy="2233033"/>
            <a:chOff x="134489" y="3215526"/>
            <a:chExt cx="4156979" cy="1674775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84" y="3215526"/>
              <a:ext cx="4044384" cy="62659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4489" y="4082531"/>
              <a:ext cx="4044384" cy="807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q&lt;1: UV dom.</a:t>
              </a: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  <a:sym typeface="Wingdings" pitchFamily="2" charset="2"/>
                </a:rPr>
                <a:t> </a:t>
              </a: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axions from strings sub-dom. to misalignment</a:t>
              </a:r>
            </a:p>
            <a:p>
              <a:pPr defTabSz="609585"/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q&gt;1: IR dom., axions from strings dom.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71838" y="1388204"/>
            <a:ext cx="3688236" cy="2106599"/>
            <a:chOff x="5678878" y="1041153"/>
            <a:chExt cx="2766177" cy="1579949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7849444" y="1762860"/>
              <a:ext cx="211332" cy="3630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892552" y="1503322"/>
              <a:ext cx="0" cy="44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382023" y="1041153"/>
              <a:ext cx="1063032" cy="93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Radial mode Compton scale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78878" y="1905377"/>
              <a:ext cx="1545558" cy="71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Horizon scale = ma at physical log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78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m_mass_posteri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58" y="493236"/>
            <a:ext cx="5671241" cy="56712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552697" y="1008380"/>
            <a:ext cx="3215388" cy="3759467"/>
            <a:chOff x="6414521" y="756285"/>
            <a:chExt cx="2411541" cy="2819600"/>
          </a:xfrm>
        </p:grpSpPr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>
              <a:off x="7455049" y="3542754"/>
              <a:ext cx="2985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>
              <a:off x="6414521" y="3575885"/>
              <a:ext cx="75007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753573" y="756285"/>
              <a:ext cx="1072489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stat. error ~10</a:t>
              </a:r>
              <a:r>
                <a:rPr lang="en-US" sz="2133" dirty="0">
                  <a:solidFill>
                    <a:srgbClr val="000000"/>
                  </a:solidFill>
                  <a:latin typeface="Symbol" pitchFamily="2" charset="2"/>
                  <a:cs typeface="Gill Sans Light"/>
                </a:rPr>
                <a:t>m</a:t>
              </a: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eV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00472" y="2032832"/>
            <a:ext cx="2635189" cy="748795"/>
            <a:chOff x="6900352" y="1524623"/>
            <a:chExt cx="1976391" cy="56159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900352" y="1872979"/>
              <a:ext cx="684696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triangle" w="lg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753573" y="1524623"/>
              <a:ext cx="1123170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33" dirty="0">
                  <a:solidFill>
                    <a:srgbClr val="008000"/>
                  </a:solidFill>
                  <a:latin typeface="Avenir Light" panose="020B0402020203020204" pitchFamily="34" charset="77"/>
                  <a:cs typeface="Gill Sans Light"/>
                </a:rPr>
                <a:t>sys. error ~ 100 </a:t>
              </a:r>
              <a:r>
                <a:rPr lang="en-US" sz="2133" dirty="0" err="1">
                  <a:solidFill>
                    <a:srgbClr val="008000"/>
                  </a:solidFill>
                  <a:latin typeface="Symbol" pitchFamily="2" charset="2"/>
                  <a:cs typeface="Gill Sans Light"/>
                </a:rPr>
                <a:t>m</a:t>
              </a:r>
              <a:r>
                <a:rPr lang="en-US" sz="2133" dirty="0" err="1">
                  <a:solidFill>
                    <a:srgbClr val="008000"/>
                  </a:solidFill>
                  <a:latin typeface="Avenir Light" panose="020B0402020203020204" pitchFamily="34" charset="77"/>
                  <a:cs typeface="Gill Sans Light"/>
                </a:rPr>
                <a:t>eV</a:t>
              </a:r>
              <a:endParaRPr lang="en-US" sz="2133" dirty="0">
                <a:solidFill>
                  <a:srgbClr val="008000"/>
                </a:solidFill>
                <a:latin typeface="Avenir Light" panose="020B0402020203020204" pitchFamily="34" charset="77"/>
                <a:cs typeface="Gill Sans Ligh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01677" y="5969672"/>
            <a:ext cx="543277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 err="1">
                <a:solidFill>
                  <a:schemeClr val="accent6"/>
                </a:solidFill>
                <a:latin typeface="Gill Sans Light"/>
                <a:cs typeface="Gill Sans Light"/>
              </a:rPr>
              <a:t>Buschmann</a:t>
            </a:r>
            <a:r>
              <a:rPr lang="en-US" sz="2133" dirty="0">
                <a:solidFill>
                  <a:schemeClr val="accent6"/>
                </a:solidFill>
                <a:latin typeface="Gill Sans Light"/>
                <a:cs typeface="Gill Sans Light"/>
              </a:rPr>
              <a:t>+ AMR simulations (log~9)</a:t>
            </a:r>
            <a:r>
              <a:rPr lang="en-US" sz="2133" dirty="0">
                <a:solidFill>
                  <a:schemeClr val="accent6"/>
                </a:solidFill>
                <a:latin typeface="Gill Sans Light"/>
                <a:cs typeface="Gill Sans Light"/>
                <a:sym typeface="Wingdings"/>
              </a:rPr>
              <a:t>.</a:t>
            </a:r>
          </a:p>
          <a:p>
            <a:r>
              <a:rPr lang="en-US" sz="2133" dirty="0">
                <a:solidFill>
                  <a:srgbClr val="FF0000"/>
                </a:solidFill>
                <a:latin typeface="Gill Sans Light"/>
                <a:cs typeface="Gill Sans Light"/>
                <a:sym typeface="Wingdings"/>
              </a:rPr>
              <a:t>Scale invariance (q=1). Theory prediction?</a:t>
            </a:r>
            <a:endParaRPr lang="en-US" sz="2133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371145" y="4747239"/>
            <a:ext cx="533032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371145" y="4140595"/>
            <a:ext cx="1551984" cy="0"/>
          </a:xfrm>
          <a:prstGeom prst="straightConnector1">
            <a:avLst/>
          </a:prstGeom>
          <a:ln>
            <a:solidFill>
              <a:schemeClr val="accent6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295070" y="2983301"/>
            <a:ext cx="2567977" cy="0"/>
          </a:xfrm>
          <a:prstGeom prst="straightConnector1">
            <a:avLst/>
          </a:prstGeom>
          <a:ln>
            <a:solidFill>
              <a:srgbClr val="008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68117" y="829005"/>
            <a:ext cx="6204188" cy="2287262"/>
            <a:chOff x="201087" y="369926"/>
            <a:chExt cx="4653141" cy="1715446"/>
          </a:xfrm>
        </p:grpSpPr>
        <p:sp>
          <p:nvSpPr>
            <p:cNvPr id="3" name="TextBox 2"/>
            <p:cNvSpPr txBox="1"/>
            <p:nvPr/>
          </p:nvSpPr>
          <p:spPr>
            <a:xfrm>
              <a:off x="201087" y="369926"/>
              <a:ext cx="4541253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>
                  <a:solidFill>
                    <a:srgbClr val="FF0000"/>
                  </a:solidFill>
                  <a:latin typeface="Avenir Light" panose="020B0402020203020204" pitchFamily="34" charset="77"/>
                  <a:cs typeface="Gill Sans Light"/>
                </a:rPr>
                <a:t>Model and add all DM contributions: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7254" y="785256"/>
              <a:ext cx="4586974" cy="130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0" indent="-380990"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Realignment. Solve homogeneous e.o.m. and numerically average over initial conditions.</a:t>
              </a:r>
            </a:p>
            <a:p>
              <a:pPr marL="380990" indent="-380990"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Strings. Fit the spectrum and extract q and </a:t>
              </a: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Symbol" charset="2"/>
                </a:rPr>
                <a:t>x</a:t>
              </a: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. </a:t>
              </a:r>
            </a:p>
            <a:p>
              <a:pPr marL="380990" indent="-380990"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Domain walls (fit </a:t>
              </a:r>
              <a:r>
                <a:rPr lang="en-US" sz="2133" dirty="0" err="1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Hiramatsu</a:t>
              </a: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+).</a:t>
              </a:r>
            </a:p>
            <a:p>
              <a:pPr marL="380990" indent="-380990"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“Non-linear transient” (fit </a:t>
              </a:r>
              <a:r>
                <a:rPr lang="en-US" sz="2133" dirty="0" err="1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Gorghetto</a:t>
              </a: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+).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8117" y="3150087"/>
            <a:ext cx="6055017" cy="2221692"/>
            <a:chOff x="201087" y="2362565"/>
            <a:chExt cx="4541263" cy="1666269"/>
          </a:xfrm>
        </p:grpSpPr>
        <p:sp>
          <p:nvSpPr>
            <p:cNvPr id="5" name="TextBox 4"/>
            <p:cNvSpPr txBox="1"/>
            <p:nvPr/>
          </p:nvSpPr>
          <p:spPr>
            <a:xfrm>
              <a:off x="201087" y="2362565"/>
              <a:ext cx="4541263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>
                  <a:solidFill>
                    <a:srgbClr val="FF0000"/>
                  </a:solidFill>
                  <a:latin typeface="Avenir Light" panose="020B0402020203020204" pitchFamily="34" charset="77"/>
                  <a:cs typeface="Gill Sans Light"/>
                </a:rPr>
                <a:t>Model uncertainties and DM likelihood: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4283" y="2728718"/>
              <a:ext cx="4134165" cy="130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0" indent="-380990"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String spectrum fitting parameters.</a:t>
              </a:r>
            </a:p>
            <a:p>
              <a:pPr marL="380990" indent="-380990"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QCD topological susceptibility (fit from lattice QCD, </a:t>
              </a:r>
              <a:r>
                <a:rPr lang="en-US" sz="2133" dirty="0" err="1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Borsanyi</a:t>
              </a: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 et al).</a:t>
              </a:r>
            </a:p>
            <a:p>
              <a:pPr marL="380990" indent="-380990"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Planck DM density: fix axions as all DM.</a:t>
              </a:r>
            </a:p>
            <a:p>
              <a:pPr marL="380990" indent="-380990"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Particle physics from PDG.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1868" y="5431159"/>
            <a:ext cx="5814837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MCMC using emcee, 12/13 dimensional parameter space. </a:t>
            </a:r>
            <a:r>
              <a:rPr lang="en-US" sz="2133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Marginalise</a:t>
            </a:r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to find </a:t>
            </a:r>
            <a:r>
              <a:rPr lang="en-US" sz="2133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axion</a:t>
            </a:r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mass.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9627" y="212276"/>
            <a:ext cx="362001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Hoof, DJEM, </a:t>
            </a:r>
            <a:r>
              <a:rPr lang="en-US" sz="2133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Riess</a:t>
            </a:r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(2021)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116" y="256072"/>
            <a:ext cx="828457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Compare GHV and HKSSYY on equal footing.</a:t>
            </a:r>
          </a:p>
        </p:txBody>
      </p:sp>
    </p:spTree>
    <p:extLst>
      <p:ext uri="{BB962C8B-B14F-4D97-AF65-F5344CB8AC3E}">
        <p14:creationId xmlns:p14="http://schemas.microsoft.com/office/powerpoint/2010/main" val="255563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2E0963-1A92-FEB2-5736-1857C71E6DD7}"/>
              </a:ext>
            </a:extLst>
          </p:cNvPr>
          <p:cNvSpPr txBox="1"/>
          <p:nvPr/>
        </p:nvSpPr>
        <p:spPr>
          <a:xfrm>
            <a:off x="193638" y="236668"/>
            <a:ext cx="11467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Buschmann</a:t>
            </a:r>
            <a:r>
              <a:rPr lang="en-US" sz="40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et al (2021)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3DE25-9625-7726-33DC-386370C4E7DD}"/>
              </a:ext>
            </a:extLst>
          </p:cNvPr>
          <p:cNvSpPr txBox="1"/>
          <p:nvPr/>
        </p:nvSpPr>
        <p:spPr>
          <a:xfrm>
            <a:off x="304800" y="1074057"/>
            <a:ext cx="1153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Use adaptive mech refinement to push log scale separation further.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Avenir Light" panose="020B0402020203020204" pitchFamily="34" charset="77"/>
                <a:cs typeface="Gill Sans Light"/>
              </a:rPr>
              <a:t>Analytical argument in Appendix for q=1 scale invariance.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410F0-A106-F39E-70AD-A4FB9536CED4}"/>
              </a:ext>
            </a:extLst>
          </p:cNvPr>
          <p:cNvSpPr txBox="1"/>
          <p:nvPr/>
        </p:nvSpPr>
        <p:spPr>
          <a:xfrm>
            <a:off x="7981917" y="1074057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Avenir Light" panose="020B0402020203020204" pitchFamily="34" charset="77"/>
                <a:cs typeface="Gill Sans Light"/>
              </a:rPr>
              <a:t>Assuming q=1, extrapolating xi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B257F-2E5E-2E43-094A-CF41DE039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6287696"/>
            <a:ext cx="7416800" cy="46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D01386-706C-1672-C076-3C3605C880AC}"/>
              </a:ext>
            </a:extLst>
          </p:cNvPr>
          <p:cNvSpPr txBox="1"/>
          <p:nvPr/>
        </p:nvSpPr>
        <p:spPr>
          <a:xfrm>
            <a:off x="514317" y="6358167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Avenir Light" panose="020B0402020203020204" pitchFamily="34" charset="77"/>
                <a:cs typeface="Gill Sans Light"/>
              </a:rPr>
              <a:t>Errors on q, extrapolating xi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C966F-2345-E202-C5F1-1E8E55E16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8" y="2141941"/>
            <a:ext cx="5698646" cy="3056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25DFAC-83D3-4B4E-B232-4EB2F754C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794" y="2215474"/>
            <a:ext cx="6265890" cy="2381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E3DC0C-2070-33C4-C770-76A18543A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917" y="398809"/>
            <a:ext cx="2973093" cy="3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8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2E0963-1A92-FEB2-5736-1857C71E6DD7}"/>
              </a:ext>
            </a:extLst>
          </p:cNvPr>
          <p:cNvSpPr txBox="1"/>
          <p:nvPr/>
        </p:nvSpPr>
        <p:spPr>
          <a:xfrm>
            <a:off x="193638" y="236668"/>
            <a:ext cx="11467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Hindmarsh+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3DE25-9625-7726-33DC-386370C4E7DD}"/>
              </a:ext>
            </a:extLst>
          </p:cNvPr>
          <p:cNvSpPr txBox="1"/>
          <p:nvPr/>
        </p:nvSpPr>
        <p:spPr>
          <a:xfrm>
            <a:off x="304801" y="1074057"/>
            <a:ext cx="5743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Use analytical argument (“velocity one scale model”) to argue that change in xi seen by </a:t>
            </a:r>
            <a:r>
              <a:rPr lang="en-US" sz="16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Gorghetto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&amp; </a:t>
            </a:r>
            <a:r>
              <a:rPr lang="en-US" sz="16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Buschmann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is an initial condition transient.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9D345-2538-FE4E-C97B-06020C2308C4}"/>
              </a:ext>
            </a:extLst>
          </p:cNvPr>
          <p:cNvSpPr txBox="1"/>
          <p:nvPr/>
        </p:nvSpPr>
        <p:spPr>
          <a:xfrm>
            <a:off x="6448877" y="301420"/>
            <a:ext cx="574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Dine+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753F0-60DA-E97B-DACD-C6277D829173}"/>
              </a:ext>
            </a:extLst>
          </p:cNvPr>
          <p:cNvSpPr txBox="1"/>
          <p:nvPr/>
        </p:nvSpPr>
        <p:spPr>
          <a:xfrm>
            <a:off x="6448877" y="1074057"/>
            <a:ext cx="503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Avenir Light" panose="020B0402020203020204" pitchFamily="34" charset="77"/>
                <a:cs typeface="Gill Sans Light"/>
              </a:rPr>
              <a:t>Analytical EFT argument for sub-dominant axions from string emission </a:t>
            </a:r>
            <a:r>
              <a:rPr lang="en-US" sz="1600" dirty="0">
                <a:solidFill>
                  <a:srgbClr val="FF0000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 realignment result.</a:t>
            </a:r>
            <a:endParaRPr lang="en-US" sz="1600" dirty="0">
              <a:solidFill>
                <a:srgbClr val="FF0000"/>
              </a:solidFill>
              <a:latin typeface="Avenir Light" panose="020B0402020203020204" pitchFamily="34" charset="77"/>
              <a:cs typeface="Gill Sans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98A96-2A19-A331-9022-6013D168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63" y="6202232"/>
            <a:ext cx="29972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4A25F2-4C86-255C-8DC4-2E54F92A7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4" y="2138313"/>
            <a:ext cx="5031510" cy="36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A6FC1-7168-DDE7-76FE-EE25A75C6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47" y="220410"/>
            <a:ext cx="11212305" cy="6417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3DB17D-FC55-E7E7-268C-58E3DBDFCDD2}"/>
              </a:ext>
            </a:extLst>
          </p:cNvPr>
          <p:cNvSpPr txBox="1"/>
          <p:nvPr/>
        </p:nvSpPr>
        <p:spPr>
          <a:xfrm>
            <a:off x="8498541" y="220410"/>
            <a:ext cx="345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HKSSYY = </a:t>
            </a:r>
            <a:r>
              <a:rPr lang="en-US" sz="16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Hiramatsu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et al (2012+)</a:t>
            </a:r>
          </a:p>
          <a:p>
            <a:pPr algn="r"/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GHV = </a:t>
            </a:r>
            <a:r>
              <a:rPr lang="en-US" sz="1600" dirty="0" err="1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Gorghettog</a:t>
            </a:r>
            <a:r>
              <a:rPr lang="en-US" sz="1600" dirty="0">
                <a:solidFill>
                  <a:srgbClr val="000000"/>
                </a:solidFill>
                <a:latin typeface="Avenir Light" panose="020B0402020203020204" pitchFamily="34" charset="77"/>
                <a:cs typeface="Gill Sans Light"/>
              </a:rPr>
              <a:t> et al (2018+)</a:t>
            </a:r>
          </a:p>
        </p:txBody>
      </p:sp>
    </p:spTree>
    <p:extLst>
      <p:ext uri="{BB962C8B-B14F-4D97-AF65-F5344CB8AC3E}">
        <p14:creationId xmlns:p14="http://schemas.microsoft.com/office/powerpoint/2010/main" val="303786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14FC1-3D09-55B8-8A26-0CB6E7CD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49" y="274768"/>
            <a:ext cx="10093885" cy="636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099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 smtClean="0">
            <a:solidFill>
              <a:srgbClr val="000000"/>
            </a:solidFill>
            <a:latin typeface="Avenir Light" panose="020B0402020203020204" pitchFamily="34" charset="77"/>
            <a:cs typeface="Gill Sans Ligh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501</Words>
  <Application>Microsoft Macintosh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Light</vt:lpstr>
      <vt:lpstr>Courier New</vt:lpstr>
      <vt:lpstr>Gill Sans Light</vt:lpstr>
      <vt:lpstr>Gill Sans MT</vt:lpstr>
      <vt:lpstr>Symbol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Marsh, David</dc:creator>
  <cp:lastModifiedBy>Marsh, David</cp:lastModifiedBy>
  <cp:revision>14</cp:revision>
  <dcterms:created xsi:type="dcterms:W3CDTF">2022-09-13T06:48:19Z</dcterms:created>
  <dcterms:modified xsi:type="dcterms:W3CDTF">2022-09-14T07:32:32Z</dcterms:modified>
</cp:coreProperties>
</file>