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8" r:id="rId1"/>
  </p:sldMasterIdLst>
  <p:notesMasterIdLst>
    <p:notesMasterId r:id="rId28"/>
  </p:notesMasterIdLst>
  <p:sldIdLst>
    <p:sldId id="256" r:id="rId2"/>
    <p:sldId id="389" r:id="rId3"/>
    <p:sldId id="390" r:id="rId4"/>
    <p:sldId id="416" r:id="rId5"/>
    <p:sldId id="391" r:id="rId6"/>
    <p:sldId id="392" r:id="rId7"/>
    <p:sldId id="393" r:id="rId8"/>
    <p:sldId id="431" r:id="rId9"/>
    <p:sldId id="394" r:id="rId10"/>
    <p:sldId id="395" r:id="rId11"/>
    <p:sldId id="418" r:id="rId12"/>
    <p:sldId id="420" r:id="rId13"/>
    <p:sldId id="417" r:id="rId14"/>
    <p:sldId id="430" r:id="rId15"/>
    <p:sldId id="429" r:id="rId16"/>
    <p:sldId id="374" r:id="rId17"/>
    <p:sldId id="419" r:id="rId18"/>
    <p:sldId id="423" r:id="rId19"/>
    <p:sldId id="421" r:id="rId20"/>
    <p:sldId id="424" r:id="rId21"/>
    <p:sldId id="425" r:id="rId22"/>
    <p:sldId id="427" r:id="rId23"/>
    <p:sldId id="426" r:id="rId24"/>
    <p:sldId id="428" r:id="rId25"/>
    <p:sldId id="422" r:id="rId26"/>
    <p:sldId id="367" r:id="rId27"/>
  </p:sldIdLst>
  <p:sldSz cx="9144000" cy="5143500" type="screen16x9"/>
  <p:notesSz cx="6858000" cy="9144000"/>
  <p:embeddedFontLst>
    <p:embeddedFont>
      <p:font typeface="Avenir Black" panose="02000503020000020003" pitchFamily="2" charset="0"/>
      <p:bold r:id="rId29"/>
      <p:italic r:id="rId30"/>
      <p:boldItalic r:id="rId31"/>
    </p:embeddedFont>
    <p:embeddedFont>
      <p:font typeface="Avenir Light" panose="020B0402020203020204" pitchFamily="34" charset="77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Gill Sans MT" panose="020B0502020104020203" pitchFamily="34" charset="77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C7F"/>
    <a:srgbClr val="6294A0"/>
    <a:srgbClr val="660175"/>
    <a:srgbClr val="FC45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91"/>
    <p:restoredTop sz="99791" autoAdjust="0"/>
  </p:normalViewPr>
  <p:slideViewPr>
    <p:cSldViewPr snapToGrid="0" snapToObjects="1">
      <p:cViewPr varScale="1">
        <p:scale>
          <a:sx n="155" d="100"/>
          <a:sy n="155" d="100"/>
        </p:scale>
        <p:origin x="200" y="2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74DF7-DA8A-8A45-B189-081F6D04C32B}" type="datetimeFigureOut">
              <a:rPr lang="en-US" smtClean="0"/>
              <a:t>9/13/22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B3740-1AEC-194F-A064-13762167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4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 b="0" i="0">
                <a:latin typeface="Avenir Light" panose="020B0402020203020204" pitchFamily="34" charset="77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Avenir Light" panose="020B0402020203020204" pitchFamily="34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venir Light" panose="020B0402020203020204" pitchFamily="34" charset="77"/>
              </a:defRPr>
            </a:lvl1pPr>
            <a:lvl2pPr>
              <a:defRPr b="0" i="0">
                <a:latin typeface="Avenir Light" panose="020B0402020203020204" pitchFamily="34" charset="77"/>
              </a:defRPr>
            </a:lvl2pPr>
            <a:lvl3pPr>
              <a:defRPr b="0" i="0">
                <a:latin typeface="Avenir Light" panose="020B0402020203020204" pitchFamily="34" charset="77"/>
              </a:defRPr>
            </a:lvl3pPr>
            <a:lvl4pPr>
              <a:defRPr b="0" i="0">
                <a:latin typeface="Avenir Light" panose="020B0402020203020204" pitchFamily="34" charset="77"/>
              </a:defRPr>
            </a:lvl4pPr>
            <a:lvl5pPr>
              <a:defRPr b="0" i="0">
                <a:latin typeface="Avenir Light" panose="020B0402020203020204" pitchFamily="34" charset="77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>
            <a:lvl1pPr>
              <a:defRPr b="0" i="0">
                <a:latin typeface="Avenir Light" panose="020B0402020203020204" pitchFamily="34" charset="77"/>
              </a:defRPr>
            </a:lvl1pPr>
            <a:lvl2pPr>
              <a:defRPr b="0" i="0">
                <a:latin typeface="Avenir Light" panose="020B0402020203020204" pitchFamily="34" charset="77"/>
              </a:defRPr>
            </a:lvl2pPr>
            <a:lvl3pPr>
              <a:defRPr b="0" i="0">
                <a:latin typeface="Avenir Light" panose="020B0402020203020204" pitchFamily="34" charset="77"/>
              </a:defRPr>
            </a:lvl3pPr>
            <a:lvl4pPr>
              <a:defRPr b="0" i="0">
                <a:latin typeface="Avenir Light" panose="020B0402020203020204" pitchFamily="34" charset="77"/>
              </a:defRPr>
            </a:lvl4pPr>
            <a:lvl5pPr>
              <a:defRPr b="0" i="0">
                <a:latin typeface="Avenir Light" panose="020B0402020203020204" pitchFamily="34" charset="77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  <a:lvl2pPr>
              <a:defRPr b="0" i="0">
                <a:latin typeface="Avenir Light" panose="020B0402020203020204" pitchFamily="34" charset="77"/>
              </a:defRPr>
            </a:lvl2pPr>
            <a:lvl3pPr>
              <a:defRPr b="0" i="0">
                <a:latin typeface="Avenir Light" panose="020B0402020203020204" pitchFamily="34" charset="77"/>
              </a:defRPr>
            </a:lvl3pPr>
            <a:lvl4pPr>
              <a:defRPr b="0" i="0">
                <a:latin typeface="Avenir Light" panose="020B0402020203020204" pitchFamily="34" charset="77"/>
              </a:defRPr>
            </a:lvl4pPr>
            <a:lvl5pPr>
              <a:defRPr b="0" i="0">
                <a:latin typeface="Avenir Light" panose="020B0402020203020204" pitchFamily="34" charset="77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132077"/>
            <a:ext cx="7772400" cy="564642"/>
          </a:xfrm>
        </p:spPr>
        <p:txBody>
          <a:bodyPr anchor="t"/>
          <a:lstStyle>
            <a:lvl1pPr algn="l">
              <a:defRPr sz="4000" b="0" i="0" cap="all">
                <a:latin typeface="Avenir Light" panose="020B0402020203020204" pitchFamily="34" charset="77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01387"/>
            <a:ext cx="7772400" cy="341660"/>
          </a:xfrm>
        </p:spPr>
        <p:txBody>
          <a:bodyPr anchor="b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Avenir Light" panose="020B0402020203020204" pitchFamily="34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umi.jpg"/>
          <p:cNvPicPr>
            <a:picLocks noChangeAspect="1"/>
          </p:cNvPicPr>
          <p:nvPr userDrawn="1"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02" y="613603"/>
            <a:ext cx="4899501" cy="372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 b="0" i="0">
                <a:latin typeface="Avenir Light" panose="020B0402020203020204" pitchFamily="34" charset="77"/>
              </a:defRPr>
            </a:lvl1pPr>
            <a:lvl2pPr>
              <a:defRPr sz="2400" b="0" i="0">
                <a:latin typeface="Avenir Light" panose="020B0402020203020204" pitchFamily="34" charset="77"/>
              </a:defRPr>
            </a:lvl2pPr>
            <a:lvl3pPr>
              <a:defRPr sz="2000" b="0" i="0">
                <a:latin typeface="Avenir Light" panose="020B0402020203020204" pitchFamily="34" charset="77"/>
              </a:defRPr>
            </a:lvl3pPr>
            <a:lvl4pPr>
              <a:defRPr sz="1800" b="0" i="0">
                <a:latin typeface="Avenir Light" panose="020B0402020203020204" pitchFamily="34" charset="77"/>
              </a:defRPr>
            </a:lvl4pPr>
            <a:lvl5pPr>
              <a:defRPr sz="1800" b="0" i="0">
                <a:latin typeface="Avenir Light" panose="020B0402020203020204" pitchFamily="34" charset="7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 b="0" i="0">
                <a:latin typeface="Avenir Light" panose="020B0402020203020204" pitchFamily="34" charset="77"/>
              </a:defRPr>
            </a:lvl1pPr>
            <a:lvl2pPr>
              <a:defRPr sz="2400" b="0" i="0">
                <a:latin typeface="Avenir Light" panose="020B0402020203020204" pitchFamily="34" charset="77"/>
              </a:defRPr>
            </a:lvl2pPr>
            <a:lvl3pPr>
              <a:defRPr sz="2000" b="0" i="0">
                <a:latin typeface="Avenir Light" panose="020B0402020203020204" pitchFamily="34" charset="77"/>
              </a:defRPr>
            </a:lvl3pPr>
            <a:lvl4pPr>
              <a:defRPr sz="1800" b="0" i="0">
                <a:latin typeface="Avenir Light" panose="020B0402020203020204" pitchFamily="34" charset="77"/>
              </a:defRPr>
            </a:lvl4pPr>
            <a:lvl5pPr>
              <a:defRPr sz="1800" b="0" i="0">
                <a:latin typeface="Avenir Light" panose="020B0402020203020204" pitchFamily="34" charset="7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0" i="0">
                <a:latin typeface="Avenir Light" panose="020B040202020302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 b="0" i="0">
                <a:latin typeface="Avenir Light" panose="020B0402020203020204" pitchFamily="34" charset="77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 b="0" i="0">
                <a:latin typeface="Avenir Light" panose="020B0402020203020204" pitchFamily="34" charset="77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0" i="0">
                <a:latin typeface="Avenir Light" panose="020B0402020203020204" pitchFamily="34" charset="77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 b="0" i="0">
                <a:latin typeface="Avenir Light" panose="020B0402020203020204" pitchFamily="34" charset="77"/>
              </a:defRPr>
            </a:lvl1pPr>
            <a:lvl2pPr>
              <a:defRPr sz="2800" b="0" i="0">
                <a:latin typeface="Avenir Light" panose="020B0402020203020204" pitchFamily="34" charset="77"/>
              </a:defRPr>
            </a:lvl2pPr>
            <a:lvl3pPr>
              <a:defRPr sz="2400" b="0" i="0">
                <a:latin typeface="Avenir Light" panose="020B0402020203020204" pitchFamily="34" charset="77"/>
              </a:defRPr>
            </a:lvl3pPr>
            <a:lvl4pPr>
              <a:defRPr sz="2000" b="0" i="0">
                <a:latin typeface="Avenir Light" panose="020B0402020203020204" pitchFamily="34" charset="77"/>
              </a:defRPr>
            </a:lvl4pPr>
            <a:lvl5pPr>
              <a:defRPr sz="2000" b="0" i="0">
                <a:latin typeface="Avenir Light" panose="020B0402020203020204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 b="0" i="0">
                <a:latin typeface="Avenir Light" panose="020B0402020203020204" pitchFamily="34" charset="7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56" y="3600450"/>
            <a:ext cx="8601024" cy="425054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3056" y="4025503"/>
            <a:ext cx="8601024" cy="60364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8794"/>
            <a:ext cx="8229600" cy="637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Hello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63223"/>
            <a:ext cx="8229600" cy="363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5D93A-89D4-ED47-B981-374612F56AA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02A9-73EB-654D-AC73-EDCF42FEF2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800" b="0" i="0" kern="1200">
          <a:solidFill>
            <a:schemeClr val="accent1">
              <a:lumMod val="60000"/>
              <a:lumOff val="40000"/>
            </a:schemeClr>
          </a:solidFill>
          <a:latin typeface="Avenir Light" panose="020B0402020203020204" pitchFamily="34" charset="77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Courier New"/>
        <a:buChar char="o"/>
        <a:defRPr sz="2400" b="0" i="0"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/>
        <a:buChar char="o"/>
        <a:defRPr sz="2400" b="0" i="0"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/>
        <a:buChar char="o"/>
        <a:defRPr sz="1600" b="0" i="0"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ourier New"/>
        <a:buChar char="o"/>
        <a:defRPr sz="1600" b="0" i="0"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7ED61019-A3BF-7B5D-E4CE-6D878EA4CE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49817" y="0"/>
            <a:ext cx="7607496" cy="5133575"/>
          </a:xfrm>
          <a:prstGeom prst="rect">
            <a:avLst/>
          </a:prstGeom>
        </p:spPr>
      </p:pic>
      <p:pic>
        <p:nvPicPr>
          <p:cNvPr id="8" name="Picture 7" descr="ukri_stfc_0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0" b="24323"/>
          <a:stretch/>
        </p:blipFill>
        <p:spPr>
          <a:xfrm>
            <a:off x="2317" y="3974784"/>
            <a:ext cx="2901696" cy="789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88286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Axion </a:t>
            </a:r>
            <a:r>
              <a:rPr lang="en-US" dirty="0" err="1">
                <a:solidFill>
                  <a:schemeClr val="tx1"/>
                </a:solidFill>
              </a:rPr>
              <a:t>Miniclusters</a:t>
            </a:r>
            <a:r>
              <a:rPr lang="en-US" dirty="0">
                <a:solidFill>
                  <a:schemeClr val="tx1"/>
                </a:solidFill>
              </a:rPr>
              <a:t>: Recent Progress and Open Problems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3165" y="2752696"/>
            <a:ext cx="6400800" cy="1314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David J. E. Marsh</a:t>
            </a:r>
          </a:p>
          <a:p>
            <a:r>
              <a:rPr lang="en-US" dirty="0">
                <a:solidFill>
                  <a:schemeClr val="tx1"/>
                </a:solidFill>
              </a:rPr>
              <a:t>PADUA Workshop, September 2022</a:t>
            </a:r>
          </a:p>
        </p:txBody>
      </p:sp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40" y="3974784"/>
            <a:ext cx="1534260" cy="1168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AD6AA8-53B1-376F-00F3-CE64AFE438F2}"/>
              </a:ext>
            </a:extLst>
          </p:cNvPr>
          <p:cNvSpPr txBox="1"/>
          <p:nvPr/>
        </p:nvSpPr>
        <p:spPr>
          <a:xfrm>
            <a:off x="5868412" y="9925"/>
            <a:ext cx="2508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  <a:cs typeface="Gill Sans Light"/>
              </a:rPr>
              <a:t>Image: Andromeda</a:t>
            </a:r>
          </a:p>
        </p:txBody>
      </p:sp>
    </p:spTree>
    <p:extLst>
      <p:ext uri="{BB962C8B-B14F-4D97-AF65-F5344CB8AC3E}">
        <p14:creationId xmlns:p14="http://schemas.microsoft.com/office/powerpoint/2010/main" val="4231690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Morphology of MCs 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040196"/>
            <a:ext cx="8454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Many </a:t>
            </a:r>
            <a:r>
              <a:rPr lang="en-US" sz="1600" dirty="0" err="1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miniclusters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 end up as NFW </a:t>
            </a:r>
            <a:r>
              <a:rPr lang="en-US" sz="1600" dirty="0" err="1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minicluster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 halos predicted from hierarchical mergers.</a:t>
            </a:r>
          </a:p>
          <a:p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Unresolved scale radius 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 *some* </a:t>
            </a:r>
            <a:r>
              <a:rPr lang="en-US" sz="1600" dirty="0" err="1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miniclusters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 *might* be steeper power-law profiles.</a:t>
            </a:r>
            <a:endParaRPr lang="en-US" sz="1600" dirty="0">
              <a:solidFill>
                <a:srgbClr val="000000"/>
              </a:solidFill>
              <a:latin typeface="Avenir Light" panose="020B0402020203020204" pitchFamily="34" charset="77"/>
              <a:cs typeface="Gill 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7229" y="414980"/>
            <a:ext cx="2586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Ellis, DJEM et al (2022)</a:t>
            </a:r>
          </a:p>
        </p:txBody>
      </p:sp>
      <p:pic>
        <p:nvPicPr>
          <p:cNvPr id="10" name="Picture 9" descr="manyProf9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" y="1971105"/>
            <a:ext cx="4297911" cy="260240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26543" y="1971013"/>
            <a:ext cx="4427924" cy="2700952"/>
            <a:chOff x="4483439" y="1740961"/>
            <a:chExt cx="4427924" cy="2700952"/>
          </a:xfrm>
        </p:grpSpPr>
        <p:pic>
          <p:nvPicPr>
            <p:cNvPr id="11" name="Picture 10" descr="manyProfPL99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439" y="1740961"/>
              <a:ext cx="4427924" cy="27009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265805" y="2441725"/>
              <a:ext cx="15217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Gill Sans Light"/>
                  <a:cs typeface="Gill Sans Light"/>
                </a:rPr>
                <a:t>Power law, </a:t>
              </a:r>
              <a:r>
                <a:rPr lang="en-US" sz="16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1600" dirty="0">
                  <a:solidFill>
                    <a:srgbClr val="000000"/>
                  </a:solidFill>
                  <a:latin typeface="Gill Sans Light"/>
                  <a:cs typeface="Gill Sans Light"/>
                </a:rPr>
                <a:t>~-3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3949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Morphology of MCs II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7229" y="414980"/>
            <a:ext cx="2586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Ellis, DJEM et al (2022)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9267D-4DB6-9AF6-5456-AA05806DF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39" y="1178255"/>
            <a:ext cx="4356688" cy="26525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CD21BC-D5AE-890C-B8DF-3923B7669082}"/>
              </a:ext>
            </a:extLst>
          </p:cNvPr>
          <p:cNvSpPr txBox="1"/>
          <p:nvPr/>
        </p:nvSpPr>
        <p:spPr>
          <a:xfrm>
            <a:off x="208156" y="3965245"/>
            <a:ext cx="4700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NFW concentration-mass relation predicted from theory and matched to simulation. Maximum c~10</a:t>
            </a:r>
            <a:r>
              <a:rPr lang="en-US" sz="1600" baseline="300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5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. </a:t>
            </a:r>
            <a:r>
              <a:rPr lang="en-US" sz="1600" dirty="0">
                <a:solidFill>
                  <a:schemeClr val="accent5"/>
                </a:solidFill>
                <a:latin typeface="Avenir Light" panose="020B0402020203020204" pitchFamily="34" charset="77"/>
                <a:cs typeface="Gill Sans Light"/>
              </a:rPr>
              <a:t>NFW MCs are not dense enough to lens.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487FE9-5181-DF53-D418-FEC8669CA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961" y="1130438"/>
            <a:ext cx="4155100" cy="27004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6269CA-8D2C-E836-A6A3-4CC71937A8AE}"/>
              </a:ext>
            </a:extLst>
          </p:cNvPr>
          <p:cNvSpPr txBox="1"/>
          <p:nvPr/>
        </p:nvSpPr>
        <p:spPr>
          <a:xfrm>
            <a:off x="5040040" y="4013062"/>
            <a:ext cx="4103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Large amount of mass is in heavy MC halos 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 NFW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. But very large number of low mass MCs, and substructure, could be PL.</a:t>
            </a:r>
          </a:p>
        </p:txBody>
      </p:sp>
    </p:spTree>
    <p:extLst>
      <p:ext uri="{BB962C8B-B14F-4D97-AF65-F5344CB8AC3E}">
        <p14:creationId xmlns:p14="http://schemas.microsoft.com/office/powerpoint/2010/main" val="1033277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Morphology of MCs III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7229" y="414980"/>
            <a:ext cx="2586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Ellis, DJEM et al (2022)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6B007-A23B-A435-26E6-F525BEF00CC9}"/>
              </a:ext>
            </a:extLst>
          </p:cNvPr>
          <p:cNvSpPr txBox="1"/>
          <p:nvPr/>
        </p:nvSpPr>
        <p:spPr>
          <a:xfrm>
            <a:off x="356784" y="1052827"/>
            <a:ext cx="8601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Need to estimate axion star mass and radius. Use relation from Schrödinger-Poisson (wave) simulations.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34126A-31B1-0B2A-1B5A-A721ED690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04" y="1952464"/>
            <a:ext cx="4152900" cy="49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F006A-BE86-939E-5522-0A264A33D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04" y="2881701"/>
            <a:ext cx="4152900" cy="546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6CB2C9-D674-16EB-0B34-628DDF2C8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566" y="1539513"/>
            <a:ext cx="4541434" cy="31823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178A45-08AB-D0AD-75B3-79FE2EFEE1E9}"/>
              </a:ext>
            </a:extLst>
          </p:cNvPr>
          <p:cNvSpPr txBox="1"/>
          <p:nvPr/>
        </p:nvSpPr>
        <p:spPr>
          <a:xfrm>
            <a:off x="54889" y="3752120"/>
            <a:ext cx="4602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Measure virial velocity in N-body on tagged MC seeds surviving as group. Scatter in virial quantities 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 scatter in core-halo relation (see fuzzy DM literature).</a:t>
            </a:r>
            <a:endParaRPr lang="en-US" sz="1600" dirty="0">
              <a:solidFill>
                <a:srgbClr val="000000"/>
              </a:solidFill>
              <a:latin typeface="Avenir Light" panose="020B0402020203020204" pitchFamily="34" charset="77"/>
              <a:cs typeface="Gill Sans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DBAF6D-314F-A720-2616-78A7154D573F}"/>
              </a:ext>
            </a:extLst>
          </p:cNvPr>
          <p:cNvSpPr txBox="1"/>
          <p:nvPr/>
        </p:nvSpPr>
        <p:spPr>
          <a:xfrm>
            <a:off x="3836276" y="4750817"/>
            <a:ext cx="4987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Tidal stripping and survival: see Elisa </a:t>
            </a:r>
            <a:r>
              <a:rPr lang="en-US" sz="1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Todarello</a:t>
            </a:r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 talk next!</a:t>
            </a:r>
          </a:p>
        </p:txBody>
      </p:sp>
    </p:spTree>
    <p:extLst>
      <p:ext uri="{BB962C8B-B14F-4D97-AF65-F5344CB8AC3E}">
        <p14:creationId xmlns:p14="http://schemas.microsoft.com/office/powerpoint/2010/main" val="1657773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032839"/>
            <a:ext cx="7772400" cy="564642"/>
          </a:xfrm>
        </p:spPr>
        <p:txBody>
          <a:bodyPr>
            <a:normAutofit fontScale="90000"/>
          </a:bodyPr>
          <a:lstStyle/>
          <a:p>
            <a:r>
              <a:rPr lang="en-US" dirty="0"/>
              <a:t>Microlensing?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22313" y="2768294"/>
            <a:ext cx="7772400" cy="34166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Fairbairn, DJEM+(2017); Ellis, DJEM+(2022)</a:t>
            </a:r>
          </a:p>
        </p:txBody>
      </p:sp>
    </p:spTree>
    <p:extLst>
      <p:ext uri="{BB962C8B-B14F-4D97-AF65-F5344CB8AC3E}">
        <p14:creationId xmlns:p14="http://schemas.microsoft.com/office/powerpoint/2010/main" val="3036166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76392-D63A-C08D-013C-356E6F296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Microlensing?</a:t>
            </a:r>
          </a:p>
        </p:txBody>
      </p:sp>
      <p:pic>
        <p:nvPicPr>
          <p:cNvPr id="4" name="Picture 3" descr="niikura.png">
            <a:extLst>
              <a:ext uri="{FF2B5EF4-FFF2-40B4-BE49-F238E27FC236}">
                <a16:creationId xmlns:a16="http://schemas.microsoft.com/office/drawing/2014/main" id="{6A3A5AF1-127B-A4A6-6789-A2FE98FB2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91" y="876641"/>
            <a:ext cx="4741209" cy="3832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BC60D3-1FBF-96E9-4AA5-5FEEA629B462}"/>
              </a:ext>
            </a:extLst>
          </p:cNvPr>
          <p:cNvSpPr txBox="1"/>
          <p:nvPr/>
        </p:nvSpPr>
        <p:spPr>
          <a:xfrm>
            <a:off x="5139559" y="336331"/>
            <a:ext cx="3772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Niikura</a:t>
            </a:r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 et al (2018);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8D217F-8A9B-6689-16E0-760177D26426}"/>
              </a:ext>
            </a:extLst>
          </p:cNvPr>
          <p:cNvSpPr txBox="1"/>
          <p:nvPr/>
        </p:nvSpPr>
        <p:spPr>
          <a:xfrm>
            <a:off x="164496" y="3075044"/>
            <a:ext cx="4519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Wave optics limit from HSC survey: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9BD57-3FFE-5762-EAF8-E4CE5FDA9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59" y="3590933"/>
            <a:ext cx="2438400" cy="342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2FB9A4-B100-D040-6965-6AEA7E2F2650}"/>
              </a:ext>
            </a:extLst>
          </p:cNvPr>
          <p:cNvSpPr txBox="1"/>
          <p:nvPr/>
        </p:nvSpPr>
        <p:spPr>
          <a:xfrm>
            <a:off x="170271" y="4111168"/>
            <a:ext cx="4611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Accessible range covered by MC mass function.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Problem: MCs are not point masses. Need to account for density profile.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AA82F4-C13C-8E02-6ABB-E475C8E55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55" y="1526932"/>
            <a:ext cx="3182566" cy="16185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F8305E-CA27-87D9-FD2C-6B63556420D3}"/>
              </a:ext>
            </a:extLst>
          </p:cNvPr>
          <p:cNvSpPr txBox="1"/>
          <p:nvPr/>
        </p:nvSpPr>
        <p:spPr>
          <a:xfrm>
            <a:off x="164495" y="1053976"/>
            <a:ext cx="5532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PBHs: point-like lenses must cross “microlensing tube”.</a:t>
            </a:r>
          </a:p>
          <a:p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Many observations . Sub-percent accuracy.</a:t>
            </a:r>
          </a:p>
          <a:p>
            <a:pPr algn="l"/>
            <a:endParaRPr lang="en-US" sz="16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612749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66910-C9D6-52BD-9074-EB6D8DE5C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Pre-History (2017)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A3CBAE-DE12-E8A7-313D-AA2CD03FAF70}"/>
              </a:ext>
            </a:extLst>
          </p:cNvPr>
          <p:cNvSpPr txBox="1"/>
          <p:nvPr/>
        </p:nvSpPr>
        <p:spPr>
          <a:xfrm>
            <a:off x="5946037" y="403828"/>
            <a:ext cx="2866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Fairbairn, DJEM, </a:t>
            </a:r>
            <a:r>
              <a:rPr lang="en-US" sz="1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Quevillon</a:t>
            </a:r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 (2017)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FD5C1-63A8-E3AC-8AE7-B76F9A5C509C}"/>
              </a:ext>
            </a:extLst>
          </p:cNvPr>
          <p:cNvSpPr txBox="1"/>
          <p:nvPr/>
        </p:nvSpPr>
        <p:spPr>
          <a:xfrm>
            <a:off x="357352" y="945948"/>
            <a:ext cx="8607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NFW profiles require exceedingly high c to lens. PL profiles only require moderate </a:t>
            </a:r>
            <a:r>
              <a:rPr lang="en-US" sz="1600" dirty="0" err="1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overdensity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Symbol" pitchFamily="2" charset="2"/>
                <a:cs typeface="Gill Sans Light"/>
              </a:rPr>
              <a:t>d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.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Fit and extrapolation of Kolb &amp; </a:t>
            </a:r>
            <a:r>
              <a:rPr lang="en-US" sz="1600" dirty="0" err="1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Tkachev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 distribution 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 strong constraints on QCD axion.</a:t>
            </a:r>
            <a:endParaRPr lang="en-US" sz="1600" dirty="0">
              <a:solidFill>
                <a:srgbClr val="000000"/>
              </a:solidFill>
              <a:latin typeface="Avenir Light" panose="020B0402020203020204" pitchFamily="34" charset="77"/>
              <a:cs typeface="Gill Sans Ligh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A9C78E-9984-65E5-7163-C76282630EEF}"/>
              </a:ext>
            </a:extLst>
          </p:cNvPr>
          <p:cNvGrpSpPr/>
          <p:nvPr/>
        </p:nvGrpSpPr>
        <p:grpSpPr>
          <a:xfrm>
            <a:off x="0" y="1706360"/>
            <a:ext cx="3268717" cy="3288277"/>
            <a:chOff x="0" y="1706360"/>
            <a:chExt cx="3268717" cy="32882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6D4588-6E80-EE7A-C381-1A0D338A9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06360"/>
              <a:ext cx="2790367" cy="243802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6E9FF7-516A-30CF-A16B-AEDF428C6CE8}"/>
                </a:ext>
              </a:extLst>
            </p:cNvPr>
            <p:cNvSpPr txBox="1"/>
            <p:nvPr/>
          </p:nvSpPr>
          <p:spPr>
            <a:xfrm>
              <a:off x="84083" y="4409862"/>
              <a:ext cx="3184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Effective tube radius. Should be O(1). Need </a:t>
              </a:r>
              <a:r>
                <a:rPr lang="en-US" sz="1600" dirty="0">
                  <a:solidFill>
                    <a:srgbClr val="000000"/>
                  </a:solidFill>
                  <a:latin typeface="Symbol" pitchFamily="2" charset="2"/>
                  <a:cs typeface="Gill Sans Light"/>
                </a:rPr>
                <a:t>d</a:t>
              </a:r>
              <a:r>
                <a:rPr lang="en-US" sz="16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&gt;&gt;10.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4E917D-154D-659C-F1E6-07911A87B9FE}"/>
              </a:ext>
            </a:extLst>
          </p:cNvPr>
          <p:cNvGrpSpPr/>
          <p:nvPr/>
        </p:nvGrpSpPr>
        <p:grpSpPr>
          <a:xfrm>
            <a:off x="2920802" y="2000247"/>
            <a:ext cx="3092495" cy="2748169"/>
            <a:chOff x="2920802" y="2000247"/>
            <a:chExt cx="3092495" cy="27481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1E7B7BB-7F15-C735-16E2-B12662A68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0802" y="2000247"/>
              <a:ext cx="2933832" cy="206765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BF2783-A1E5-BC20-F595-A3F5DD6B7D64}"/>
                </a:ext>
              </a:extLst>
            </p:cNvPr>
            <p:cNvSpPr txBox="1"/>
            <p:nvPr/>
          </p:nvSpPr>
          <p:spPr>
            <a:xfrm>
              <a:off x="3373450" y="4409862"/>
              <a:ext cx="26398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Fit and extrapolate.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F7A0CE-DE0C-3FE8-795F-78E2B3A8F3B0}"/>
              </a:ext>
            </a:extLst>
          </p:cNvPr>
          <p:cNvGrpSpPr/>
          <p:nvPr/>
        </p:nvGrpSpPr>
        <p:grpSpPr>
          <a:xfrm>
            <a:off x="5770551" y="2028321"/>
            <a:ext cx="3373449" cy="2720095"/>
            <a:chOff x="5770551" y="2028321"/>
            <a:chExt cx="3373449" cy="272009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D5992F-E489-2787-9759-B1455981F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4634" y="2028321"/>
              <a:ext cx="3289366" cy="20115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134DFB-5ACD-8BC7-A3EF-1DA7B77AFFAC}"/>
                </a:ext>
              </a:extLst>
            </p:cNvPr>
            <p:cNvSpPr txBox="1"/>
            <p:nvPr/>
          </p:nvSpPr>
          <p:spPr>
            <a:xfrm>
              <a:off x="5770551" y="4409862"/>
              <a:ext cx="32893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Limits at </a:t>
              </a:r>
              <a:r>
                <a:rPr lang="en-US" sz="1600" dirty="0" err="1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minicluster</a:t>
              </a:r>
              <a:r>
                <a:rPr lang="en-US" sz="16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 fraction ~10%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967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38799"/>
            <a:ext cx="8229600" cy="63784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ight" panose="020B0402020203020204" pitchFamily="34" charset="77"/>
              </a:rPr>
              <a:t>Microlensing of MCs 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25016" y="403833"/>
            <a:ext cx="2866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Ellis, DJEM+ (2022)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342360-BA56-0389-5056-F6117A847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90" y="2111703"/>
            <a:ext cx="4383538" cy="2849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56E2B7-4B20-68E6-B76F-F5DBBB44B686}"/>
              </a:ext>
            </a:extLst>
          </p:cNvPr>
          <p:cNvSpPr txBox="1"/>
          <p:nvPr/>
        </p:nvSpPr>
        <p:spPr>
          <a:xfrm>
            <a:off x="294290" y="886278"/>
            <a:ext cx="8229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Older work neglected many things.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 Minimum mass for wavelike effects.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 err="1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Miniclusters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 above a fixed mass are resolved as NFW with too-low concentration.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For PL profiles, axion stars give a UV cut-off to the lensing integral.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6D765D-7EE0-E5DF-D668-8D2F9ADB6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465" y="2185916"/>
            <a:ext cx="3492423" cy="29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4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38799"/>
            <a:ext cx="8229600" cy="63784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ight" panose="020B0402020203020204" pitchFamily="34" charset="77"/>
              </a:rPr>
              <a:t>Microlensing of MCs II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32450" y="403833"/>
            <a:ext cx="2866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Ellis, DJEM+ (2022)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B78B49-5C35-4F0E-0968-06C42C0E7A33}"/>
              </a:ext>
            </a:extLst>
          </p:cNvPr>
          <p:cNvGrpSpPr/>
          <p:nvPr/>
        </p:nvGrpSpPr>
        <p:grpSpPr>
          <a:xfrm>
            <a:off x="4382813" y="912087"/>
            <a:ext cx="4593021" cy="3373265"/>
            <a:chOff x="4382813" y="912087"/>
            <a:chExt cx="4593021" cy="33732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D55525-F015-BF11-F462-75325C73B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4098" y="912087"/>
              <a:ext cx="4122549" cy="271878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714FDE-9E84-38AB-ED2D-C1D811DA3F5B}"/>
                </a:ext>
              </a:extLst>
            </p:cNvPr>
            <p:cNvSpPr txBox="1"/>
            <p:nvPr/>
          </p:nvSpPr>
          <p:spPr>
            <a:xfrm>
              <a:off x="4382813" y="3700577"/>
              <a:ext cx="45930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Sample ~10</a:t>
              </a:r>
              <a:r>
                <a:rPr lang="en-US" sz="1600" baseline="300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3</a:t>
              </a:r>
              <a:r>
                <a:rPr lang="en-US" sz="16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 MCs in (</a:t>
              </a:r>
              <a:r>
                <a:rPr lang="en-US" sz="1600" dirty="0" err="1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M,</a:t>
              </a:r>
              <a:r>
                <a:rPr lang="en-US" sz="1600" dirty="0" err="1">
                  <a:solidFill>
                    <a:srgbClr val="000000"/>
                  </a:solidFill>
                  <a:latin typeface="Symbol" pitchFamily="2" charset="2"/>
                  <a:cs typeface="Gill Sans Light"/>
                </a:rPr>
                <a:t>d</a:t>
              </a:r>
              <a:r>
                <a:rPr lang="en-US" sz="16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) plane. Count fraction allowing PL profile and small axion star.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FB7BF3-35F9-213D-87DD-FC0A443CBD77}"/>
                </a:ext>
              </a:extLst>
            </p:cNvPr>
            <p:cNvSpPr txBox="1"/>
            <p:nvPr/>
          </p:nvSpPr>
          <p:spPr>
            <a:xfrm>
              <a:off x="6920564" y="2477109"/>
              <a:ext cx="16485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l Sans Light"/>
                  <a:cs typeface="Gill Sans Light"/>
                </a:rPr>
                <a:t>NB: sample is not representative.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9884927-422A-84B2-9E7A-7609D1D47F67}"/>
              </a:ext>
            </a:extLst>
          </p:cNvPr>
          <p:cNvSpPr txBox="1"/>
          <p:nvPr/>
        </p:nvSpPr>
        <p:spPr>
          <a:xfrm>
            <a:off x="395207" y="4662347"/>
            <a:ext cx="8748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Lensing possible for ~1 </a:t>
            </a:r>
            <a:r>
              <a:rPr lang="en-US" sz="1600" dirty="0" err="1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meV</a:t>
            </a:r>
            <a:r>
              <a:rPr lang="en-US" sz="1600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 &amp; within uncertainty of resolution. Need zoom-in simulations!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0F57A6-6D36-6DAC-FC3B-625C4AE24AC5}"/>
              </a:ext>
            </a:extLst>
          </p:cNvPr>
          <p:cNvGrpSpPr/>
          <p:nvPr/>
        </p:nvGrpSpPr>
        <p:grpSpPr>
          <a:xfrm>
            <a:off x="395206" y="875577"/>
            <a:ext cx="3987607" cy="3702162"/>
            <a:chOff x="395206" y="875577"/>
            <a:chExt cx="3987607" cy="37021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B3A866-5B2C-9B0C-87A6-7979A96DC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4170"/>
            <a:stretch/>
          </p:blipFill>
          <p:spPr>
            <a:xfrm>
              <a:off x="395207" y="875577"/>
              <a:ext cx="3819676" cy="311845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A66C5E-E310-732E-806D-1A5477331BE3}"/>
                </a:ext>
              </a:extLst>
            </p:cNvPr>
            <p:cNvSpPr txBox="1"/>
            <p:nvPr/>
          </p:nvSpPr>
          <p:spPr>
            <a:xfrm>
              <a:off x="395206" y="3992964"/>
              <a:ext cx="39876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Estimate axion star radius from measured virial velocity. Significant scatter.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404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032839"/>
            <a:ext cx="7772400" cy="564642"/>
          </a:xfrm>
        </p:spPr>
        <p:txBody>
          <a:bodyPr>
            <a:normAutofit fontScale="90000"/>
          </a:bodyPr>
          <a:lstStyle/>
          <a:p>
            <a:r>
              <a:rPr lang="en-US" dirty="0"/>
              <a:t>Radio transients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D010A-5249-A8EF-00E1-19386162BBF8}"/>
              </a:ext>
            </a:extLst>
          </p:cNvPr>
          <p:cNvSpPr txBox="1"/>
          <p:nvPr/>
        </p:nvSpPr>
        <p:spPr>
          <a:xfrm>
            <a:off x="722313" y="2677296"/>
            <a:ext cx="7356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With: Bradley Johnson, Luca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Visinelli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, Liam Walters, Jordan Shroyer, Christoph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Weniger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, Sam Witte, Tom Edwards, Bradley Kavanagh, Scott Ransom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6 Universities, 3 Continents</a:t>
            </a:r>
          </a:p>
        </p:txBody>
      </p:sp>
    </p:spTree>
    <p:extLst>
      <p:ext uri="{BB962C8B-B14F-4D97-AF65-F5344CB8AC3E}">
        <p14:creationId xmlns:p14="http://schemas.microsoft.com/office/powerpoint/2010/main" val="1057512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38799"/>
            <a:ext cx="8229600" cy="63784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ight" panose="020B0402020203020204" pitchFamily="34" charset="77"/>
              </a:rPr>
              <a:t>Green Bank Telescope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08528" y="412245"/>
            <a:ext cx="3196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Johnson, DJEM et al (forthcoming)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593" y="827594"/>
            <a:ext cx="892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Light" panose="020B0402020203020204" pitchFamily="34" charset="77"/>
                <a:cs typeface="Gill Sans Light"/>
              </a:rPr>
              <a:t>Observe Andromeda (wide FOV) in X-band with VEGAS spectrometer. 5 nights for 2 hours per night </a:t>
            </a:r>
            <a:r>
              <a:rPr lang="en-US" sz="1600" dirty="0"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 time information</a:t>
            </a:r>
            <a:r>
              <a:rPr lang="en-US" sz="1600" dirty="0">
                <a:latin typeface="Avenir Light" panose="020B0402020203020204" pitchFamily="34" charset="77"/>
                <a:cs typeface="Gill Sans Light"/>
              </a:rPr>
              <a:t>. Stack spectra </a:t>
            </a:r>
            <a:r>
              <a:rPr lang="en-US" sz="1600" dirty="0"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 search for bright line transients. Observing complete.</a:t>
            </a:r>
            <a:endParaRPr lang="en-US" sz="1600" dirty="0">
              <a:latin typeface="Avenir Light" panose="020B0402020203020204" pitchFamily="34" charset="77"/>
              <a:cs typeface="Gill Sans Light"/>
              <a:sym typeface="Wingdings"/>
            </a:endParaRPr>
          </a:p>
        </p:txBody>
      </p:sp>
      <p:pic>
        <p:nvPicPr>
          <p:cNvPr id="6" name="Picture 5" descr="A picture containing sky, outdoor, telescope, mountain&#10;&#10;Description automatically generated">
            <a:extLst>
              <a:ext uri="{FF2B5EF4-FFF2-40B4-BE49-F238E27FC236}">
                <a16:creationId xmlns:a16="http://schemas.microsoft.com/office/drawing/2014/main" id="{DB151F35-86E3-6B66-DE44-9F39C50E9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3" y="1515207"/>
            <a:ext cx="3448515" cy="34485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A1AA4-191D-3CC0-6E2A-C96434753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465441"/>
            <a:ext cx="3658215" cy="35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14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032839"/>
            <a:ext cx="7772400" cy="5646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Minicluster</a:t>
            </a:r>
            <a:r>
              <a:rPr lang="en-US" dirty="0"/>
              <a:t> 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Ellis, DJEM+ (2020, 2022), History: Kolb &amp; </a:t>
            </a:r>
            <a:r>
              <a:rPr lang="en-US" dirty="0" err="1"/>
              <a:t>Tkachev</a:t>
            </a:r>
            <a:r>
              <a:rPr lang="en-US" dirty="0"/>
              <a:t> (1990’s)</a:t>
            </a:r>
          </a:p>
        </p:txBody>
      </p:sp>
    </p:spTree>
    <p:extLst>
      <p:ext uri="{BB962C8B-B14F-4D97-AF65-F5344CB8AC3E}">
        <p14:creationId xmlns:p14="http://schemas.microsoft.com/office/powerpoint/2010/main" val="3394168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106A2-B504-8CD6-4AF4-C18FE0FB4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Spectrum of Andromeda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5B44F-017E-8315-7042-C7D4BFB08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31"/>
          <a:stretch/>
        </p:blipFill>
        <p:spPr>
          <a:xfrm>
            <a:off x="1076840" y="876641"/>
            <a:ext cx="6621918" cy="40600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7B36C3-A8D2-1EBC-9584-4E5639E7B129}"/>
              </a:ext>
            </a:extLst>
          </p:cNvPr>
          <p:cNvSpPr txBox="1"/>
          <p:nvPr/>
        </p:nvSpPr>
        <p:spPr>
          <a:xfrm>
            <a:off x="6829167" y="403828"/>
            <a:ext cx="214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Liam Walters (U. Virginia)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C92062-3879-E72A-CD96-35829C8CF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959" y="4707460"/>
            <a:ext cx="889000" cy="27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A4DB4-60F2-4A3A-E8A4-BEA6F7EF2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543" y="4707460"/>
            <a:ext cx="8890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43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DE228-E419-40A2-ACDE-0D856D3A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Minicluster</a:t>
            </a:r>
            <a:r>
              <a:rPr lang="en-US" dirty="0"/>
              <a:t>-NS Encounter Rate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DF185-1725-E5C5-831B-F4D594783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969" y="920529"/>
            <a:ext cx="5107198" cy="3709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C5EC12-0449-7390-84E9-0F76BD51F41E}"/>
              </a:ext>
            </a:extLst>
          </p:cNvPr>
          <p:cNvSpPr txBox="1"/>
          <p:nvPr/>
        </p:nvSpPr>
        <p:spPr>
          <a:xfrm>
            <a:off x="6829167" y="935474"/>
            <a:ext cx="214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Bradley Kavanagh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074BD9-8573-8F6E-F243-8AEE09F48200}"/>
              </a:ext>
            </a:extLst>
          </p:cNvPr>
          <p:cNvSpPr txBox="1"/>
          <p:nvPr/>
        </p:nvSpPr>
        <p:spPr>
          <a:xfrm>
            <a:off x="375816" y="4662414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Model stripping and orbits of MCs. Various density profiles (NFW and PL varying c and </a:t>
            </a:r>
            <a:r>
              <a:rPr lang="en-US" sz="1600" dirty="0">
                <a:solidFill>
                  <a:srgbClr val="000000"/>
                </a:solidFill>
                <a:latin typeface="Symbol" pitchFamily="2" charset="2"/>
                <a:cs typeface="Gill Sans Light"/>
              </a:rPr>
              <a:t>d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60389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54213-1CA2-1331-DF61-B22F0235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Anatomy of an Encounter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1B606-A450-7EC1-10B7-34B374EB5CBB}"/>
              </a:ext>
            </a:extLst>
          </p:cNvPr>
          <p:cNvSpPr txBox="1"/>
          <p:nvPr/>
        </p:nvSpPr>
        <p:spPr>
          <a:xfrm>
            <a:off x="6829167" y="403828"/>
            <a:ext cx="214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Sam Witte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559CB1-F787-6389-C8A0-6D3FD745D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112" y="931297"/>
            <a:ext cx="3537122" cy="3537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F7D20-81EC-894E-5A8E-DE74BDFC7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627" y="1087495"/>
            <a:ext cx="5571524" cy="3499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5BE037-46EA-C0A3-C5AB-975400A69215}"/>
              </a:ext>
            </a:extLst>
          </p:cNvPr>
          <p:cNvSpPr txBox="1"/>
          <p:nvPr/>
        </p:nvSpPr>
        <p:spPr>
          <a:xfrm>
            <a:off x="157655" y="4513601"/>
            <a:ext cx="8891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Model B-field and electron density of NSs (</a:t>
            </a:r>
            <a:r>
              <a:rPr lang="en-US" sz="1600" dirty="0" err="1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Goldreich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-Julian) 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 conversion radius when ma = </a:t>
            </a:r>
            <a:r>
              <a:rPr lang="en-US" sz="1600" dirty="0">
                <a:solidFill>
                  <a:srgbClr val="000000"/>
                </a:solidFill>
                <a:latin typeface="Symbol" pitchFamily="2" charset="2"/>
                <a:cs typeface="Gill Sans Light"/>
                <a:sym typeface="Wingdings" pitchFamily="2" charset="2"/>
              </a:rPr>
              <a:t>w</a:t>
            </a:r>
            <a:r>
              <a:rPr lang="en-US" sz="1600" baseline="-250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.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Ray tracing  complex distribution and flux of photons.</a:t>
            </a:r>
            <a:endParaRPr lang="en-US" sz="1600" dirty="0">
              <a:solidFill>
                <a:srgbClr val="000000"/>
              </a:solidFill>
              <a:latin typeface="Avenir Light" panose="020B0402020203020204" pitchFamily="34" charset="77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74770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516DC-E5D9-0496-5F16-C0030829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Simulated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A2EFA-D349-36B3-1028-B53ACD5867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27"/>
          <a:stretch/>
        </p:blipFill>
        <p:spPr>
          <a:xfrm>
            <a:off x="1491049" y="1021491"/>
            <a:ext cx="5799438" cy="3250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B558DC-A1CA-0A5C-705F-00AC26E8F38B}"/>
              </a:ext>
            </a:extLst>
          </p:cNvPr>
          <p:cNvSpPr txBox="1"/>
          <p:nvPr/>
        </p:nvSpPr>
        <p:spPr>
          <a:xfrm>
            <a:off x="181231" y="4416688"/>
            <a:ext cx="8715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Outdated NS population model. Current model 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 lower flux due to few NSs with large </a:t>
            </a:r>
            <a:r>
              <a:rPr lang="en-US" sz="1600" dirty="0">
                <a:solidFill>
                  <a:srgbClr val="000000"/>
                </a:solidFill>
                <a:latin typeface="Symbol" pitchFamily="2" charset="2"/>
                <a:cs typeface="Gill Sans Light"/>
                <a:sym typeface="Wingdings" pitchFamily="2" charset="2"/>
              </a:rPr>
              <a:t>w</a:t>
            </a:r>
            <a:r>
              <a:rPr lang="en-US" sz="1600" baseline="-250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.</a:t>
            </a:r>
          </a:p>
          <a:p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Distribution of </a:t>
            </a:r>
            <a:r>
              <a:rPr lang="en-US" sz="1600" dirty="0">
                <a:solidFill>
                  <a:srgbClr val="000000"/>
                </a:solidFill>
                <a:latin typeface="Symbol" pitchFamily="2" charset="2"/>
                <a:cs typeface="Gill Sans Light"/>
                <a:sym typeface="Wingdings" pitchFamily="2" charset="2"/>
              </a:rPr>
              <a:t>w</a:t>
            </a:r>
            <a:r>
              <a:rPr lang="en-US" sz="1600" baseline="-250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  observations in lower spectral bands (C, UWB) better.  Applied for obs.</a:t>
            </a:r>
            <a:endParaRPr lang="en-US" sz="1600" dirty="0">
              <a:solidFill>
                <a:srgbClr val="000000"/>
              </a:solidFill>
              <a:latin typeface="Avenir Light" panose="020B0402020203020204" pitchFamily="34" charset="77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12054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C4CB-832F-5BD6-0E94-6D4FFEBF3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Limits on Axion-Photon Coupling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2745BE-7EBE-414D-58B4-9D62F9F49722}"/>
              </a:ext>
            </a:extLst>
          </p:cNvPr>
          <p:cNvSpPr txBox="1"/>
          <p:nvPr/>
        </p:nvSpPr>
        <p:spPr>
          <a:xfrm>
            <a:off x="1198602" y="1140589"/>
            <a:ext cx="63605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>
                    <a:lumMod val="50000"/>
                  </a:schemeClr>
                </a:solidFill>
                <a:latin typeface="Avenir Black" panose="02000503020000020003" pitchFamily="2" charset="0"/>
                <a:cs typeface="Gill Sans Light"/>
              </a:rPr>
              <a:t>WATCH</a:t>
            </a:r>
          </a:p>
          <a:p>
            <a:pPr algn="ctr"/>
            <a:r>
              <a:rPr lang="en-US" sz="6000" b="1" dirty="0">
                <a:solidFill>
                  <a:schemeClr val="bg1">
                    <a:lumMod val="50000"/>
                  </a:schemeClr>
                </a:solidFill>
                <a:latin typeface="Avenir Black" panose="02000503020000020003" pitchFamily="2" charset="0"/>
                <a:cs typeface="Gill Sans Light"/>
              </a:rPr>
              <a:t>THIS</a:t>
            </a:r>
          </a:p>
          <a:p>
            <a:pPr algn="ctr"/>
            <a:r>
              <a:rPr lang="en-US" sz="6000" b="1" dirty="0">
                <a:solidFill>
                  <a:schemeClr val="bg1">
                    <a:lumMod val="50000"/>
                  </a:schemeClr>
                </a:solidFill>
                <a:latin typeface="Avenir Black" panose="02000503020000020003" pitchFamily="2" charset="0"/>
                <a:cs typeface="Gill Sans Light"/>
              </a:rPr>
              <a:t>SPACE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46708A-4636-2462-2D6F-E8DBEEC90D4B}"/>
              </a:ext>
            </a:extLst>
          </p:cNvPr>
          <p:cNvSpPr txBox="1"/>
          <p:nvPr/>
        </p:nvSpPr>
        <p:spPr>
          <a:xfrm>
            <a:off x="131805" y="4201297"/>
            <a:ext cx="8789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In X band we will only be able to set limits with liberal modelling assumptions. Various options considered.</a:t>
            </a:r>
          </a:p>
        </p:txBody>
      </p:sp>
    </p:spTree>
    <p:extLst>
      <p:ext uri="{BB962C8B-B14F-4D97-AF65-F5344CB8AC3E}">
        <p14:creationId xmlns:p14="http://schemas.microsoft.com/office/powerpoint/2010/main" val="1892349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79981-0994-EC5D-3295-7515FB03ECFB}"/>
              </a:ext>
            </a:extLst>
          </p:cNvPr>
          <p:cNvSpPr txBox="1">
            <a:spLocks/>
          </p:cNvSpPr>
          <p:nvPr/>
        </p:nvSpPr>
        <p:spPr>
          <a:xfrm>
            <a:off x="457200" y="238799"/>
            <a:ext cx="8229600" cy="63784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ight" panose="020B0402020203020204" pitchFamily="34" charset="77"/>
              </a:rPr>
              <a:t>Summary &amp; Outlook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1590D5-DA48-E861-7F61-52F1094F5E83}"/>
              </a:ext>
            </a:extLst>
          </p:cNvPr>
          <p:cNvSpPr txBox="1"/>
          <p:nvPr/>
        </p:nvSpPr>
        <p:spPr>
          <a:xfrm>
            <a:off x="241739" y="977391"/>
            <a:ext cx="8786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Indirect detection: Andromeda is king!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Large DM column density for lensing. Many neutron stars in single field of view.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Microlensing hope: axion mass ~ 1meV. Need zoom-in simulations to resolve axion star formation in candidate halos. </a:t>
            </a:r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Probe </a:t>
            </a:r>
            <a:r>
              <a:rPr lang="en-US" dirty="0" err="1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Gorghetto</a:t>
            </a:r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+ mass prediction.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Radio transients: X-band observations complete. Theory uncertainties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 pitchFamily="2" charset="2"/>
              </a:rPr>
              <a:t> c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hallenge to set limits. Best at low mass. </a:t>
            </a:r>
            <a:r>
              <a:rPr lang="en-US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Probe Moore+ </a:t>
            </a:r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prediction.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Largely unexplored uncertainty to axion direct detection, particularly at high mass/frequency (“the axion from hell”).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E98FE7-9780-382A-7223-EB5A50D7EEE6}"/>
              </a:ext>
            </a:extLst>
          </p:cNvPr>
          <p:cNvGrpSpPr/>
          <p:nvPr/>
        </p:nvGrpSpPr>
        <p:grpSpPr>
          <a:xfrm>
            <a:off x="4998035" y="2972165"/>
            <a:ext cx="2443289" cy="2064741"/>
            <a:chOff x="-2302740" y="1454375"/>
            <a:chExt cx="3771838" cy="2664885"/>
          </a:xfrm>
        </p:grpSpPr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4DF4849-9167-9B38-338F-048E4EB3B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302740" y="1454375"/>
              <a:ext cx="3771838" cy="26648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AD1A76-E251-D1C3-E656-1B8CD907AEB3}"/>
                </a:ext>
              </a:extLst>
            </p:cNvPr>
            <p:cNvSpPr txBox="1"/>
            <p:nvPr/>
          </p:nvSpPr>
          <p:spPr>
            <a:xfrm>
              <a:off x="-2066907" y="1564851"/>
              <a:ext cx="30071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O’Hare &amp; Green (2017)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280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269B88C-978D-93C1-24E6-97FF0DD77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78" y="371928"/>
            <a:ext cx="4420507" cy="8902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7F01F5-E6DD-D7CD-6899-9CA7334741ED}"/>
              </a:ext>
            </a:extLst>
          </p:cNvPr>
          <p:cNvSpPr txBox="1"/>
          <p:nvPr/>
        </p:nvSpPr>
        <p:spPr>
          <a:xfrm>
            <a:off x="271235" y="1480457"/>
            <a:ext cx="8788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venir Light" panose="020B0402020203020204" pitchFamily="34" charset="77"/>
                <a:cs typeface="Gill Sans Light"/>
              </a:rPr>
              <a:t>Topology from cosmology: axions, astrophysics, and machine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A4765-1B9A-F979-D733-2CE8D1AD1192}"/>
              </a:ext>
            </a:extLst>
          </p:cNvPr>
          <p:cNvSpPr txBox="1"/>
          <p:nvPr/>
        </p:nvSpPr>
        <p:spPr>
          <a:xfrm>
            <a:off x="271235" y="4263346"/>
            <a:ext cx="8672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Seeking two postdocs. Two year positions in London (KCL and LIMS). </a:t>
            </a:r>
          </a:p>
          <a:p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Extended visits to Cornell and Northeastern. Please enquire/tell your colleagues!</a:t>
            </a:r>
          </a:p>
        </p:txBody>
      </p:sp>
      <p:pic>
        <p:nvPicPr>
          <p:cNvPr id="10" name="Picture 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4B93FDB-0467-72A8-4787-ABDED7C55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066" y="2090812"/>
            <a:ext cx="1941770" cy="1941770"/>
          </a:xfrm>
          <a:prstGeom prst="rect">
            <a:avLst/>
          </a:prstGeom>
        </p:spPr>
      </p:pic>
      <p:pic>
        <p:nvPicPr>
          <p:cNvPr id="12" name="Picture 11" descr="A picture containing person, smiling, young, shirt&#10;&#10;Description automatically generated">
            <a:extLst>
              <a:ext uri="{FF2B5EF4-FFF2-40B4-BE49-F238E27FC236}">
                <a16:creationId xmlns:a16="http://schemas.microsoft.com/office/drawing/2014/main" id="{F460FED7-3C53-F912-9030-28EC75D5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175" y="2080844"/>
            <a:ext cx="1695276" cy="1941770"/>
          </a:xfrm>
          <a:prstGeom prst="rect">
            <a:avLst/>
          </a:prstGeom>
        </p:spPr>
      </p:pic>
      <p:pic>
        <p:nvPicPr>
          <p:cNvPr id="16" name="Picture 15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56CF15D0-4B1A-CAA4-9626-C7BA05E29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148" y="2080844"/>
            <a:ext cx="1941770" cy="1941770"/>
          </a:xfrm>
          <a:prstGeom prst="rect">
            <a:avLst/>
          </a:prstGeom>
        </p:spPr>
      </p:pic>
      <p:pic>
        <p:nvPicPr>
          <p:cNvPr id="18" name="Picture 17" descr="A person sitting on a bench with a skateboard&#10;&#10;Description automatically generated with medium confidence">
            <a:extLst>
              <a:ext uri="{FF2B5EF4-FFF2-40B4-BE49-F238E27FC236}">
                <a16:creationId xmlns:a16="http://schemas.microsoft.com/office/drawing/2014/main" id="{CF1CF944-CE71-63EA-DC21-DF459B6BE4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517"/>
          <a:stretch/>
        </p:blipFill>
        <p:spPr>
          <a:xfrm>
            <a:off x="271235" y="2097447"/>
            <a:ext cx="1633765" cy="192516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3519B02-5A6C-D4D4-1EC9-164164F81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24299" y="254265"/>
            <a:ext cx="1119175" cy="929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1A6CFB-9DFE-A4AD-F1AD-C75029D34F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4836" y="123681"/>
            <a:ext cx="1119458" cy="103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38799"/>
            <a:ext cx="8229600" cy="63784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Avenir Light" panose="020B0402020203020204" pitchFamily="34" charset="77"/>
              </a:rPr>
              <a:t>Minicluster</a:t>
            </a:r>
            <a:r>
              <a:rPr lang="en-US" dirty="0">
                <a:latin typeface="Avenir Light" panose="020B0402020203020204" pitchFamily="34" charset="77"/>
              </a:rPr>
              <a:t> Seeds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125" y="1210423"/>
            <a:ext cx="4769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PQ field evolution through SSB and string decay using “fat string” method.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Final </a:t>
            </a:r>
            <a:r>
              <a:rPr lang="en-US" sz="1600" dirty="0" err="1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axion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 field configuration @ z~10</a:t>
            </a:r>
            <a:r>
              <a:rPr lang="en-US" sz="1600" baseline="300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5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, T~ MeV.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Identify “</a:t>
            </a:r>
            <a:r>
              <a:rPr lang="en-US" sz="1600" dirty="0" err="1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minicluster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 seeds”:</a:t>
            </a:r>
          </a:p>
        </p:txBody>
      </p:sp>
      <p:pic>
        <p:nvPicPr>
          <p:cNvPr id="4" name="Picture 3" descr="InitCo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24" y="943036"/>
            <a:ext cx="4459204" cy="350366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71" y="2297780"/>
            <a:ext cx="3283076" cy="294635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24" y="2694866"/>
            <a:ext cx="3357170" cy="2822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72" y="4364707"/>
            <a:ext cx="9100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These </a:t>
            </a:r>
            <a:r>
              <a:rPr lang="en-US" dirty="0" err="1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sims</a:t>
            </a:r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 do not include gravity </a:t>
            </a:r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  <a:sym typeface="Wingdings"/>
              </a:rPr>
              <a:t> </a:t>
            </a:r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don’t give the final MC masses and radii.</a:t>
            </a:r>
          </a:p>
          <a:p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How much DM in </a:t>
            </a:r>
            <a:r>
              <a:rPr lang="en-US" dirty="0" err="1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miniclusters</a:t>
            </a:r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? Astrophysical probes? </a:t>
            </a:r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  <a:sym typeface="Wingdings"/>
              </a:rPr>
              <a:t> depends on mass and density.</a:t>
            </a:r>
            <a:endParaRPr lang="en-US" dirty="0">
              <a:solidFill>
                <a:srgbClr val="FF0000"/>
              </a:solidFill>
              <a:latin typeface="Avenir Light" panose="020B0402020203020204" pitchFamily="34" charset="77"/>
              <a:cs typeface="Gill 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98" y="878545"/>
            <a:ext cx="5101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Vaquero, Redondo, </a:t>
            </a:r>
            <a:r>
              <a:rPr lang="en-US" sz="1600" dirty="0" err="1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Stadler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 (2018), lattice field theory.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A83816-A3D7-71A2-95B9-99831CDC16BC}"/>
              </a:ext>
            </a:extLst>
          </p:cNvPr>
          <p:cNvSpPr txBox="1"/>
          <p:nvPr/>
        </p:nvSpPr>
        <p:spPr>
          <a:xfrm>
            <a:off x="222985" y="3087261"/>
            <a:ext cx="476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Kolb &amp; </a:t>
            </a:r>
            <a:r>
              <a:rPr lang="en-US" sz="1600" dirty="0" err="1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Tkachev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 (90’s) predicted power law density profiles from spherical collapse, </a:t>
            </a:r>
            <a:r>
              <a:rPr lang="en-US" sz="1600" dirty="0" err="1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virialise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 with: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FF0A1B-C0C3-D24D-D4A3-C6182FBAD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124" y="3718858"/>
            <a:ext cx="3352800" cy="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D1A327-FDF7-438D-8663-E2FDD0188259}"/>
              </a:ext>
            </a:extLst>
          </p:cNvPr>
          <p:cNvSpPr txBox="1"/>
          <p:nvPr/>
        </p:nvSpPr>
        <p:spPr>
          <a:xfrm>
            <a:off x="5476607" y="238799"/>
            <a:ext cx="350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cs typeface="Gill Sans Light"/>
              </a:rPr>
              <a:t>We use these initial conditions, but we can test any others you might have.</a:t>
            </a:r>
          </a:p>
        </p:txBody>
      </p:sp>
    </p:spTree>
    <p:extLst>
      <p:ext uri="{BB962C8B-B14F-4D97-AF65-F5344CB8AC3E}">
        <p14:creationId xmlns:p14="http://schemas.microsoft.com/office/powerpoint/2010/main" val="20732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38799"/>
            <a:ext cx="8229600" cy="63784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ight" panose="020B0402020203020204" pitchFamily="34" charset="77"/>
              </a:rPr>
              <a:t>Gravitational Collapse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50033" y="1030843"/>
            <a:ext cx="4635275" cy="3878658"/>
            <a:chOff x="150025" y="1030843"/>
            <a:chExt cx="4635275" cy="3878657"/>
          </a:xfrm>
        </p:grpSpPr>
        <p:pic>
          <p:nvPicPr>
            <p:cNvPr id="3" name="Picture 2" descr="PowerSpec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69" y="1030843"/>
              <a:ext cx="4137458" cy="295532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50025" y="3986170"/>
              <a:ext cx="46352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String decay 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  <a:sym typeface="Wingdings"/>
                </a:rPr>
                <a:t>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 enhanced power spectrum (and large non-</a:t>
              </a:r>
              <a:r>
                <a:rPr lang="en-US" dirty="0" err="1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Gaussianity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) on small scales 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  <a:sym typeface="Wingdings"/>
                </a:rPr>
                <a:t> enhanced early structure formation.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06162" y="575261"/>
            <a:ext cx="4303686" cy="1898871"/>
            <a:chOff x="4606162" y="575259"/>
            <a:chExt cx="4303686" cy="1898871"/>
          </a:xfrm>
        </p:grpSpPr>
        <p:pic>
          <p:nvPicPr>
            <p:cNvPr id="10" name="Picture 9" descr="new_hmf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933"/>
            <a:stretch/>
          </p:blipFill>
          <p:spPr>
            <a:xfrm>
              <a:off x="6491416" y="575259"/>
              <a:ext cx="2418432" cy="1898871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>
              <a:cxnSpLocks/>
            </p:cNvCxnSpPr>
            <p:nvPr/>
          </p:nvCxnSpPr>
          <p:spPr>
            <a:xfrm flipV="1">
              <a:off x="4648126" y="2081559"/>
              <a:ext cx="1566820" cy="3042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06162" y="1004341"/>
              <a:ext cx="18763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z&gt;</a:t>
              </a:r>
              <a:r>
                <a:rPr lang="en-US" sz="1600" dirty="0" err="1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zeq</a:t>
              </a:r>
              <a:r>
                <a:rPr lang="en-US" sz="16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 Peak collapse. Poor Gaussian approx. Power law profile?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92980" y="2460886"/>
            <a:ext cx="4400987" cy="2481743"/>
            <a:chOff x="4592974" y="2460881"/>
            <a:chExt cx="4400987" cy="2481743"/>
          </a:xfrm>
        </p:grpSpPr>
        <p:grpSp>
          <p:nvGrpSpPr>
            <p:cNvPr id="13" name="Group 12"/>
            <p:cNvGrpSpPr/>
            <p:nvPr/>
          </p:nvGrpSpPr>
          <p:grpSpPr>
            <a:xfrm>
              <a:off x="6469330" y="2849212"/>
              <a:ext cx="2524631" cy="2093412"/>
              <a:chOff x="4858435" y="1467197"/>
              <a:chExt cx="4485445" cy="3442303"/>
            </a:xfrm>
          </p:grpSpPr>
          <p:pic>
            <p:nvPicPr>
              <p:cNvPr id="11" name="Picture 10" descr="new_hmf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91950"/>
              <a:stretch/>
            </p:blipFill>
            <p:spPr>
              <a:xfrm>
                <a:off x="4858435" y="1467197"/>
                <a:ext cx="665139" cy="3442303"/>
              </a:xfrm>
              <a:prstGeom prst="rect">
                <a:avLst/>
              </a:prstGeom>
            </p:spPr>
          </p:pic>
          <p:pic>
            <p:nvPicPr>
              <p:cNvPr id="12" name="Picture 11" descr="new_hmf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36"/>
              <a:stretch/>
            </p:blipFill>
            <p:spPr>
              <a:xfrm>
                <a:off x="5521739" y="1467197"/>
                <a:ext cx="3822141" cy="3442303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592974" y="3184919"/>
              <a:ext cx="19907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z&lt;</a:t>
              </a:r>
              <a:r>
                <a:rPr lang="en-US" sz="1600" dirty="0" err="1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zeq</a:t>
              </a:r>
              <a:r>
                <a:rPr lang="en-US" sz="16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 hierarchical structure formation. Gaussian approx. good. </a:t>
              </a:r>
              <a:r>
                <a:rPr lang="en-US" sz="16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  <a:sym typeface="Wingdings" pitchFamily="2" charset="2"/>
                </a:rPr>
                <a:t>NFW profile.</a:t>
              </a:r>
              <a:endPara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endParaRPr>
            </a:p>
          </p:txBody>
        </p: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>
              <a:off x="4681255" y="2460881"/>
              <a:ext cx="1608027" cy="5722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ED66B8A-2F2A-7EF9-CEFA-428A4F103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424" y="2508507"/>
            <a:ext cx="14351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1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38799"/>
            <a:ext cx="8229600" cy="63784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ight" panose="020B0402020203020204" pitchFamily="34" charset="77"/>
              </a:rPr>
              <a:t>Semi-Analytical Model</a:t>
            </a:r>
          </a:p>
        </p:txBody>
      </p:sp>
      <p:pic>
        <p:nvPicPr>
          <p:cNvPr id="3" name="Picture 2" descr="PeakPatchEv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67" y="876646"/>
            <a:ext cx="3626194" cy="3626194"/>
          </a:xfrm>
          <a:prstGeom prst="rect">
            <a:avLst/>
          </a:prstGeom>
        </p:spPr>
      </p:pic>
      <p:pic>
        <p:nvPicPr>
          <p:cNvPr id="4" name="Picture 3" descr="density_threshol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82" y="1857609"/>
            <a:ext cx="3872456" cy="2766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721" y="988862"/>
            <a:ext cx="4850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Our approach: solve the “excursion set” spherical collapse barrier crossing problem in real space.</a:t>
            </a:r>
          </a:p>
          <a:p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Use “peak-patch” method (Stein et al, Bond+)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1410" y="456653"/>
            <a:ext cx="2586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Ellis, DJEM, Behrens (2020)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9" y="4546703"/>
            <a:ext cx="3964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Threshold 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/>
              </a:rPr>
              <a:t> redshift of collapse</a:t>
            </a:r>
            <a:endParaRPr lang="en-US" sz="1600" dirty="0">
              <a:solidFill>
                <a:srgbClr val="000000"/>
              </a:solidFill>
              <a:latin typeface="Avenir Light" panose="020B0402020203020204" pitchFamily="34" charset="77"/>
              <a:cs typeface="Gill 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6400" y="4483626"/>
            <a:ext cx="3964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Identify seeds and predict collapse and merger history. Fully non-Gaussian.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B8AD8B-BF2E-8B42-348B-D5893659E620}"/>
              </a:ext>
            </a:extLst>
          </p:cNvPr>
          <p:cNvSpPr txBox="1"/>
          <p:nvPr/>
        </p:nvSpPr>
        <p:spPr>
          <a:xfrm>
            <a:off x="1933902" y="2172305"/>
            <a:ext cx="230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Gill Sans Light"/>
                <a:cs typeface="Gill Sans Light"/>
              </a:rPr>
              <a:t>Same </a:t>
            </a:r>
            <a:r>
              <a:rPr lang="en-US" sz="1600" dirty="0">
                <a:solidFill>
                  <a:srgbClr val="000000"/>
                </a:solidFill>
                <a:latin typeface="Symbol" pitchFamily="2" charset="2"/>
                <a:cs typeface="Gill Sans Light"/>
              </a:rPr>
              <a:t>d</a:t>
            </a:r>
            <a:r>
              <a:rPr lang="en-US" sz="1600" dirty="0">
                <a:solidFill>
                  <a:srgbClr val="000000"/>
                </a:solidFill>
                <a:latin typeface="Gill Sans Light"/>
                <a:cs typeface="Gill Sans Light"/>
              </a:rPr>
              <a:t> as Kolb &amp; </a:t>
            </a:r>
            <a:r>
              <a:rPr lang="en-US" sz="1600" dirty="0" err="1">
                <a:solidFill>
                  <a:srgbClr val="000000"/>
                </a:solidFill>
                <a:latin typeface="Gill Sans Light"/>
                <a:cs typeface="Gill Sans Light"/>
              </a:rPr>
              <a:t>Tkachev</a:t>
            </a:r>
            <a:endParaRPr lang="en-US" sz="16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3471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3p_nbody_com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279400"/>
            <a:ext cx="88646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1410" y="4697511"/>
            <a:ext cx="2586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Gill Sans Light"/>
                <a:cs typeface="Gill Sans Light"/>
              </a:rPr>
              <a:t>Ellis DJEM et al (2021)</a:t>
            </a:r>
          </a:p>
        </p:txBody>
      </p:sp>
    </p:spTree>
    <p:extLst>
      <p:ext uri="{BB962C8B-B14F-4D97-AF65-F5344CB8AC3E}">
        <p14:creationId xmlns:p14="http://schemas.microsoft.com/office/powerpoint/2010/main" val="4242488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38799"/>
            <a:ext cx="8229600" cy="63784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ight" panose="020B0402020203020204" pitchFamily="34" charset="77"/>
              </a:rPr>
              <a:t>Numerical Simulation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65188" y="3941534"/>
            <a:ext cx="4241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/>
              </a:rPr>
              <a:t>Wave simulations: MCs contain central “axion stars” with virialized outer halo.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  <a:latin typeface="Avenir Light" panose="020B0402020203020204" pitchFamily="34" charset="77"/>
              <a:cs typeface="Gill Sans Light"/>
              <a:sym typeface="Wingdings"/>
            </a:endParaRPr>
          </a:p>
          <a:p>
            <a:r>
              <a:rPr lang="en-US" sz="1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  <a:sym typeface="Wingdings"/>
              </a:rPr>
              <a:t>Miniclusters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  <a:sym typeface="Wingdings"/>
              </a:rPr>
              <a:t> are NOT single axion stars! </a:t>
            </a:r>
            <a:endParaRPr lang="en-US" sz="1600" dirty="0">
              <a:solidFill>
                <a:srgbClr val="000000"/>
              </a:solidFill>
              <a:latin typeface="Avenir Light" panose="020B0402020203020204" pitchFamily="34" charset="77"/>
              <a:cs typeface="Gill Sans Light"/>
            </a:endParaRPr>
          </a:p>
        </p:txBody>
      </p:sp>
      <p:pic>
        <p:nvPicPr>
          <p:cNvPr id="6" name="Picture 5" descr="benedik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67" y="877188"/>
            <a:ext cx="4379843" cy="31089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1314" y="404441"/>
            <a:ext cx="2220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Eggemeier</a:t>
            </a:r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+ (2019,2020)</a:t>
            </a:r>
          </a:p>
        </p:txBody>
      </p:sp>
      <p:pic>
        <p:nvPicPr>
          <p:cNvPr id="13" name="Picture 12" descr="dolag_sim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60" y="876642"/>
            <a:ext cx="3099819" cy="3133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" y="3941534"/>
            <a:ext cx="4897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Hierarchical structure formation after equality 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/>
              </a:rPr>
              <a:t> </a:t>
            </a:r>
            <a:r>
              <a:rPr lang="en-US" sz="1600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  <a:sym typeface="Wingdings"/>
              </a:rPr>
              <a:t>NFW-like </a:t>
            </a:r>
            <a:r>
              <a:rPr lang="en-US" sz="1600" dirty="0" err="1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  <a:sym typeface="Wingdings"/>
              </a:rPr>
              <a:t>minicluster</a:t>
            </a:r>
            <a:r>
              <a:rPr lang="en-US" sz="1600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  <a:sym typeface="Wingdings"/>
              </a:rPr>
              <a:t> halos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  <a:sym typeface="Wingdings"/>
              </a:rPr>
              <a:t>.</a:t>
            </a:r>
          </a:p>
          <a:p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While dense compared to ordinary DM halos, </a:t>
            </a:r>
            <a:r>
              <a:rPr lang="en-US" sz="1600" dirty="0" err="1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pheno</a:t>
            </a:r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 is still relatively boring (not dense enough). </a:t>
            </a:r>
          </a:p>
        </p:txBody>
      </p:sp>
    </p:spTree>
    <p:extLst>
      <p:ext uri="{BB962C8B-B14F-4D97-AF65-F5344CB8AC3E}">
        <p14:creationId xmlns:p14="http://schemas.microsoft.com/office/powerpoint/2010/main" val="297532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A8A25-66BE-3379-34A5-2092B57BF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Minicluster</a:t>
            </a:r>
            <a:r>
              <a:rPr lang="en-US" dirty="0"/>
              <a:t> Fraction ~ 60%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784B9-3B8B-0457-5391-6C7E385A2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081" y="1004207"/>
            <a:ext cx="4829175" cy="4139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EF92C-1A0B-D75E-F591-91C236B40D1E}"/>
              </a:ext>
            </a:extLst>
          </p:cNvPr>
          <p:cNvSpPr txBox="1"/>
          <p:nvPr/>
        </p:nvSpPr>
        <p:spPr>
          <a:xfrm>
            <a:off x="231227" y="3426372"/>
            <a:ext cx="1618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Peak-Patch non-Gaussian peaks important before equality.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7AB0B4-6C67-15C6-E212-102052714DF1}"/>
              </a:ext>
            </a:extLst>
          </p:cNvPr>
          <p:cNvCxnSpPr/>
          <p:nvPr/>
        </p:nvCxnSpPr>
        <p:spPr>
          <a:xfrm>
            <a:off x="4950372" y="2571750"/>
            <a:ext cx="0" cy="193184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DAACB59-9B4E-FEE6-9C4C-9F0840762E94}"/>
              </a:ext>
            </a:extLst>
          </p:cNvPr>
          <p:cNvSpPr txBox="1"/>
          <p:nvPr/>
        </p:nvSpPr>
        <p:spPr>
          <a:xfrm>
            <a:off x="6716110" y="1376855"/>
            <a:ext cx="1970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Fraction agrees between methods, and with N-body.</a:t>
            </a:r>
          </a:p>
        </p:txBody>
      </p:sp>
    </p:spTree>
    <p:extLst>
      <p:ext uri="{BB962C8B-B14F-4D97-AF65-F5344CB8AC3E}">
        <p14:creationId xmlns:p14="http://schemas.microsoft.com/office/powerpoint/2010/main" val="1715578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alo_263163_overTim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01" y="1168652"/>
            <a:ext cx="3821044" cy="382104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238799"/>
            <a:ext cx="8229600" cy="63784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ight" panose="020B0402020203020204" pitchFamily="34" charset="77"/>
              </a:rPr>
              <a:t>What happened to the “seeds”?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5818" y="894971"/>
            <a:ext cx="88981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Light" panose="020B0402020203020204" pitchFamily="34" charset="77"/>
                <a:cs typeface="Gill Sans Light"/>
              </a:rPr>
              <a:t>Self-similar collapse before equality. </a:t>
            </a:r>
            <a:r>
              <a:rPr lang="en-US" sz="1600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Denser </a:t>
            </a:r>
            <a:r>
              <a:rPr lang="en-US" sz="1600" dirty="0" err="1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minicluster</a:t>
            </a:r>
            <a:r>
              <a:rPr lang="en-US" sz="1600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 seeds</a:t>
            </a:r>
            <a:r>
              <a:rPr lang="en-US" sz="1600" dirty="0">
                <a:solidFill>
                  <a:srgbClr val="FF0000"/>
                </a:solidFill>
                <a:latin typeface="Symbol" pitchFamily="2" charset="2"/>
                <a:cs typeface="Gill Sans Light"/>
              </a:rPr>
              <a:t>, </a:t>
            </a:r>
            <a:r>
              <a:rPr lang="en-US" sz="1600" dirty="0">
                <a:latin typeface="Symbol" pitchFamily="2" charset="2"/>
                <a:cs typeface="Symbol" charset="2"/>
              </a:rPr>
              <a:t>D</a:t>
            </a:r>
            <a:r>
              <a:rPr lang="en-US" sz="1600" dirty="0">
                <a:latin typeface="Avenir Light" panose="020B0402020203020204" pitchFamily="34" charset="77"/>
                <a:cs typeface="Gill Sans Light"/>
              </a:rPr>
              <a:t>&gt;&gt;200? </a:t>
            </a:r>
            <a:r>
              <a:rPr lang="en-US" sz="1600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Power law profiles?</a:t>
            </a:r>
            <a:endParaRPr lang="en-US" sz="1600" dirty="0">
              <a:latin typeface="Avenir Light" panose="020B0402020203020204" pitchFamily="34" charset="77"/>
              <a:cs typeface="Gill Sans Light"/>
            </a:endParaRPr>
          </a:p>
          <a:p>
            <a:r>
              <a:rPr lang="en-US" sz="1600" dirty="0">
                <a:latin typeface="Avenir Light" panose="020B0402020203020204" pitchFamily="34" charset="77"/>
                <a:cs typeface="Gill Sans Light"/>
              </a:rPr>
              <a:t>Are simulations/halo finders missing the seeds? Swallowed as substructure? Missed dense cores?</a:t>
            </a:r>
            <a:endParaRPr lang="en-US" sz="1600" dirty="0">
              <a:solidFill>
                <a:srgbClr val="000000"/>
              </a:solidFill>
              <a:latin typeface="Avenir Light" panose="020B0402020203020204" pitchFamily="34" charset="77"/>
              <a:cs typeface="Gill 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7229" y="722757"/>
            <a:ext cx="2586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Ellis et al (2022)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1D1631-2C09-3CDA-B05B-6E3C3FF73223}"/>
              </a:ext>
            </a:extLst>
          </p:cNvPr>
          <p:cNvGrpSpPr/>
          <p:nvPr/>
        </p:nvGrpSpPr>
        <p:grpSpPr>
          <a:xfrm>
            <a:off x="-61175" y="1536045"/>
            <a:ext cx="5316348" cy="3453651"/>
            <a:chOff x="-61175" y="1536045"/>
            <a:chExt cx="5316348" cy="3453651"/>
          </a:xfrm>
        </p:grpSpPr>
        <p:sp>
          <p:nvSpPr>
            <p:cNvPr id="4" name="TextBox 3"/>
            <p:cNvSpPr txBox="1"/>
            <p:nvPr/>
          </p:nvSpPr>
          <p:spPr>
            <a:xfrm>
              <a:off x="-61175" y="4404921"/>
              <a:ext cx="5316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Tag ~1000 Peak-patch “seeds”. Label with </a:t>
              </a:r>
              <a:r>
                <a:rPr lang="en-US" sz="1600" dirty="0" err="1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overdensity</a:t>
              </a:r>
              <a:r>
                <a:rPr lang="en-US" sz="16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, </a:t>
              </a:r>
              <a:r>
                <a:rPr lang="en-US" sz="1600" dirty="0">
                  <a:solidFill>
                    <a:srgbClr val="000000"/>
                  </a:solidFill>
                  <a:latin typeface="Symbol" pitchFamily="2" charset="2"/>
                  <a:cs typeface="Symbol" charset="2"/>
                </a:rPr>
                <a:t>d</a:t>
              </a:r>
              <a:r>
                <a:rPr lang="en-US" sz="1600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, defined via collapse redshift of merger tree, and M.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-951623" y="2748309"/>
              <a:ext cx="26931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000000"/>
                  </a:solidFill>
                  <a:latin typeface="Gill Sans Light"/>
                  <a:cs typeface="Gill Sans Light"/>
                </a:rPr>
                <a:t>Overdensity</a:t>
              </a:r>
              <a:r>
                <a:rPr lang="en-US" sz="1600" dirty="0">
                  <a:solidFill>
                    <a:srgbClr val="000000"/>
                  </a:solidFill>
                  <a:latin typeface="Gill Sans Light"/>
                  <a:cs typeface="Gill Sans Light"/>
                </a:rPr>
                <a:t> at Collapse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475DBF-D8AB-95D0-5880-62F0A97FF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02"/>
            <a:stretch/>
          </p:blipFill>
          <p:spPr>
            <a:xfrm>
              <a:off x="391157" y="1536045"/>
              <a:ext cx="4180843" cy="29582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279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 smtClean="0">
            <a:solidFill>
              <a:srgbClr val="000000"/>
            </a:solidFill>
            <a:latin typeface="Gill Sans Light"/>
            <a:cs typeface="Gill Sans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27262</TotalTime>
  <Words>1225</Words>
  <Application>Microsoft Macintosh PowerPoint</Application>
  <PresentationFormat>On-screen Show (16:9)</PresentationFormat>
  <Paragraphs>116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Avenir Black</vt:lpstr>
      <vt:lpstr>Gill Sans Light</vt:lpstr>
      <vt:lpstr>Gill Sans MT</vt:lpstr>
      <vt:lpstr>Calibri</vt:lpstr>
      <vt:lpstr>Arial</vt:lpstr>
      <vt:lpstr>Avenir Light</vt:lpstr>
      <vt:lpstr>Courier New</vt:lpstr>
      <vt:lpstr>Symbol</vt:lpstr>
      <vt:lpstr>Default Theme</vt:lpstr>
      <vt:lpstr>Axion Miniclusters: Recent Progress and Open Problems</vt:lpstr>
      <vt:lpstr>Minicluster 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Minicluster Fraction ~ 60%</vt:lpstr>
      <vt:lpstr>PowerPoint Presentation</vt:lpstr>
      <vt:lpstr>Morphology of MCs I</vt:lpstr>
      <vt:lpstr>Morphology of MCs II</vt:lpstr>
      <vt:lpstr>Morphology of MCs III</vt:lpstr>
      <vt:lpstr>Microlensing?</vt:lpstr>
      <vt:lpstr>Why Microlensing?</vt:lpstr>
      <vt:lpstr>Pre-History (2017)</vt:lpstr>
      <vt:lpstr>PowerPoint Presentation</vt:lpstr>
      <vt:lpstr>PowerPoint Presentation</vt:lpstr>
      <vt:lpstr>Radio transients</vt:lpstr>
      <vt:lpstr>PowerPoint Presentation</vt:lpstr>
      <vt:lpstr>Spectrum of Andromeda</vt:lpstr>
      <vt:lpstr>Minicluster-NS Encounter Rate</vt:lpstr>
      <vt:lpstr>Anatomy of an Encounter</vt:lpstr>
      <vt:lpstr>Simulated Events</vt:lpstr>
      <vt:lpstr>Limits on Axion-Photon Coupling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meV QCD Axion</dc:title>
  <dc:creator>David</dc:creator>
  <cp:lastModifiedBy>Marsh, David</cp:lastModifiedBy>
  <cp:revision>495</cp:revision>
  <dcterms:created xsi:type="dcterms:W3CDTF">2020-06-18T10:26:12Z</dcterms:created>
  <dcterms:modified xsi:type="dcterms:W3CDTF">2022-09-13T07:47:29Z</dcterms:modified>
</cp:coreProperties>
</file>