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97" r:id="rId2"/>
    <p:sldId id="354" r:id="rId3"/>
    <p:sldId id="600" r:id="rId4"/>
    <p:sldId id="603" r:id="rId5"/>
    <p:sldId id="462" r:id="rId6"/>
    <p:sldId id="464" r:id="rId7"/>
    <p:sldId id="602" r:id="rId8"/>
    <p:sldId id="601" r:id="rId9"/>
    <p:sldId id="363" r:id="rId10"/>
    <p:sldId id="604" r:id="rId11"/>
    <p:sldId id="620" r:id="rId12"/>
    <p:sldId id="355" r:id="rId13"/>
    <p:sldId id="362" r:id="rId14"/>
    <p:sldId id="357" r:id="rId15"/>
    <p:sldId id="329" r:id="rId16"/>
    <p:sldId id="360" r:id="rId17"/>
    <p:sldId id="358" r:id="rId18"/>
    <p:sldId id="352" r:id="rId19"/>
    <p:sldId id="353" r:id="rId20"/>
    <p:sldId id="345" r:id="rId21"/>
    <p:sldId id="361" r:id="rId22"/>
    <p:sldId id="340" r:id="rId23"/>
    <p:sldId id="339" r:id="rId24"/>
    <p:sldId id="359" r:id="rId25"/>
    <p:sldId id="606" r:id="rId26"/>
    <p:sldId id="616" r:id="rId27"/>
    <p:sldId id="337" r:id="rId28"/>
    <p:sldId id="607" r:id="rId29"/>
    <p:sldId id="608" r:id="rId30"/>
    <p:sldId id="611" r:id="rId31"/>
    <p:sldId id="613" r:id="rId32"/>
    <p:sldId id="614" r:id="rId33"/>
    <p:sldId id="615" r:id="rId34"/>
    <p:sldId id="617" r:id="rId35"/>
    <p:sldId id="612" r:id="rId36"/>
    <p:sldId id="347" r:id="rId37"/>
    <p:sldId id="618" r:id="rId38"/>
    <p:sldId id="323" r:id="rId39"/>
    <p:sldId id="351" r:id="rId40"/>
    <p:sldId id="316" r:id="rId41"/>
    <p:sldId id="328" r:id="rId42"/>
    <p:sldId id="315" r:id="rId43"/>
  </p:sldIdLst>
  <p:sldSz cx="9144000" cy="6858000" type="screen4x3"/>
  <p:notesSz cx="6858000" cy="9144000"/>
  <p:custDataLst>
    <p:tags r:id="rId4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3EBA6A-CC48-412E-9671-AE7A45345938}">
          <p14:sldIdLst>
            <p14:sldId id="297"/>
            <p14:sldId id="354"/>
            <p14:sldId id="600"/>
            <p14:sldId id="603"/>
            <p14:sldId id="462"/>
            <p14:sldId id="464"/>
            <p14:sldId id="602"/>
            <p14:sldId id="601"/>
            <p14:sldId id="363"/>
            <p14:sldId id="604"/>
            <p14:sldId id="620"/>
            <p14:sldId id="355"/>
            <p14:sldId id="362"/>
            <p14:sldId id="357"/>
            <p14:sldId id="329"/>
            <p14:sldId id="360"/>
            <p14:sldId id="358"/>
            <p14:sldId id="352"/>
            <p14:sldId id="353"/>
            <p14:sldId id="345"/>
            <p14:sldId id="361"/>
            <p14:sldId id="340"/>
            <p14:sldId id="339"/>
            <p14:sldId id="359"/>
            <p14:sldId id="606"/>
            <p14:sldId id="616"/>
            <p14:sldId id="337"/>
            <p14:sldId id="607"/>
            <p14:sldId id="608"/>
            <p14:sldId id="611"/>
            <p14:sldId id="613"/>
            <p14:sldId id="614"/>
            <p14:sldId id="615"/>
            <p14:sldId id="617"/>
            <p14:sldId id="612"/>
            <p14:sldId id="347"/>
          </p14:sldIdLst>
        </p14:section>
        <p14:section name="Untitled Section" id="{329C521D-1F70-406E-AD04-170E6AD5B9C9}">
          <p14:sldIdLst>
            <p14:sldId id="618"/>
            <p14:sldId id="323"/>
            <p14:sldId id="351"/>
            <p14:sldId id="316"/>
            <p14:sldId id="328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2" clrIdx="0">
    <p:extLst>
      <p:ext uri="{19B8F6BF-5375-455C-9EA6-DF929625EA0E}">
        <p15:presenceInfo xmlns:p15="http://schemas.microsoft.com/office/powerpoint/2012/main" userId="Christina Drimmel" providerId="None"/>
      </p:ext>
    </p:extLst>
  </p:cmAuthor>
  <p:cmAuthor id="2" name="Christina Drimmel" initials="CD [2]" lastIdx="4" clrIdx="1">
    <p:extLst>
      <p:ext uri="{19B8F6BF-5375-455C-9EA6-DF929625EA0E}">
        <p15:presenceInfo xmlns:p15="http://schemas.microsoft.com/office/powerpoint/2012/main" userId="c022c9616c43c9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9A9A"/>
    <a:srgbClr val="EAEAEA"/>
    <a:srgbClr val="FFC000"/>
    <a:srgbClr val="FF9999"/>
    <a:srgbClr val="FFFFFF"/>
    <a:srgbClr val="00B200"/>
    <a:srgbClr val="CACACA"/>
    <a:srgbClr val="00ADEF"/>
    <a:srgbClr val="4590EB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8" autoAdjust="0"/>
  </p:normalViewPr>
  <p:slideViewPr>
    <p:cSldViewPr snapToGrid="0" showGuides="1">
      <p:cViewPr varScale="1">
        <p:scale>
          <a:sx n="113" d="100"/>
          <a:sy n="113" d="100"/>
        </p:scale>
        <p:origin x="160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4" d="100"/>
          <a:sy n="94" d="100"/>
        </p:scale>
        <p:origin x="27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ource Sans Pro Light" panose="020B0403030403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D662-6B32-41D5-8E1A-96A9B6FAE509}" type="datetimeFigureOut">
              <a:rPr lang="en-GB" smtClean="0">
                <a:latin typeface="Source Sans Pro Light" panose="020B0403030403020204" pitchFamily="34" charset="0"/>
              </a:rPr>
              <a:t>31/05/2022</a:t>
            </a:fld>
            <a:endParaRPr lang="en-GB" dirty="0">
              <a:latin typeface="Source Sans Pro Light" panose="020B0403030403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ource Sans Pro Light" panose="020B0403030403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DAD7-9648-4334-9973-3F53D86295A5}" type="slidenum">
              <a:rPr lang="en-GB" smtClean="0">
                <a:latin typeface="Source Sans Pro Light" panose="020B0403030403020204" pitchFamily="34" charset="0"/>
              </a:rPr>
              <a:t>‹#›</a:t>
            </a:fld>
            <a:endParaRPr lang="en-GB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4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 Light" panose="020B04030304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 Light" panose="020B0403030403020204" pitchFamily="34" charset="0"/>
              </a:defRPr>
            </a:lvl1pPr>
          </a:lstStyle>
          <a:p>
            <a:fld id="{C4BCA5CE-CF9B-49B4-9F54-EA4676D5EF6F}" type="datetimeFigureOut">
              <a:rPr lang="en-GB" smtClean="0"/>
              <a:pPr/>
              <a:t>31/05/2022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 Light" panose="020B04030304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 Light" panose="020B0403030403020204" pitchFamily="34" charset="0"/>
              </a:defRPr>
            </a:lvl1pPr>
          </a:lstStyle>
          <a:p>
            <a:fld id="{9C53593F-2752-4925-959E-BC626CD185A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82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0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Zr-93 and Fe-60 @ Munich </a:t>
            </a:r>
            <a:r>
              <a:rPr lang="de-DE" dirty="0" err="1"/>
              <a:t>anymore</a:t>
            </a:r>
            <a:r>
              <a:rPr lang="de-DE" dirty="0"/>
              <a:t>…</a:t>
            </a:r>
            <a:r>
              <a:rPr lang="de-DE" dirty="0">
                <a:sym typeface="Wingdings" panose="05000000000000000000" pitchFamily="2" charset="2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831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207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327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54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799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25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83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083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11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43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149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080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084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Zr-93 and Fe-60 @ Munich </a:t>
            </a:r>
            <a:r>
              <a:rPr lang="de-DE" dirty="0" err="1"/>
              <a:t>anymore</a:t>
            </a:r>
            <a:r>
              <a:rPr lang="de-DE" dirty="0"/>
              <a:t>…</a:t>
            </a:r>
            <a:r>
              <a:rPr lang="de-DE" dirty="0">
                <a:sym typeface="Wingdings" panose="05000000000000000000" pitchFamily="2" charset="2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884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831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066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</a:t>
            </a:r>
            <a:r>
              <a:rPr lang="de-DE" dirty="0" err="1"/>
              <a:t>of</a:t>
            </a:r>
            <a:r>
              <a:rPr lang="de-DE" dirty="0"/>
              <a:t> Markus Schiffer</a:t>
            </a:r>
          </a:p>
          <a:p>
            <a:r>
              <a:rPr lang="de-DE" dirty="0"/>
              <a:t>https://www2.chemistry.msu.edu/faculty/reusch/virttxtjml/spectrpy/uv-vis/spectrum.htm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395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699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7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All good things come in threes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672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96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Pulver 3 cm </a:t>
            </a:r>
            <a:r>
              <a:rPr lang="de-DE" dirty="0" err="1"/>
              <a:t>Bildlaenge</a:t>
            </a:r>
            <a:endParaRPr lang="de-DE" dirty="0"/>
          </a:p>
          <a:p>
            <a:r>
              <a:rPr lang="en-US" b="1" dirty="0"/>
              <a:t>Name:</a:t>
            </a:r>
            <a:r>
              <a:rPr lang="en-US" dirty="0"/>
              <a:t> </a:t>
            </a:r>
            <a:r>
              <a:rPr lang="en-US" dirty="0" err="1"/>
              <a:t>Ksar</a:t>
            </a:r>
            <a:r>
              <a:rPr lang="en-US" dirty="0"/>
              <a:t> </a:t>
            </a:r>
            <a:r>
              <a:rPr lang="en-US" dirty="0" err="1"/>
              <a:t>Ghilane</a:t>
            </a:r>
            <a:r>
              <a:rPr lang="en-US" dirty="0"/>
              <a:t> 002</a:t>
            </a:r>
            <a:br>
              <a:rPr lang="en-US" dirty="0"/>
            </a:br>
            <a:r>
              <a:rPr lang="en-US" dirty="0"/>
              <a:t>This is an OFFICIAL meteorite name.</a:t>
            </a:r>
            <a:br>
              <a:rPr lang="en-US" dirty="0"/>
            </a:br>
            <a:r>
              <a:rPr lang="en-US" b="1" dirty="0"/>
              <a:t>Abbreviation:</a:t>
            </a:r>
            <a:r>
              <a:rPr lang="en-US" dirty="0"/>
              <a:t> KG 002</a:t>
            </a:r>
            <a:br>
              <a:rPr lang="en-US" dirty="0"/>
            </a:br>
            <a:r>
              <a:rPr lang="en-US" b="1" dirty="0"/>
              <a:t>Observed fall: </a:t>
            </a:r>
            <a:r>
              <a:rPr lang="en-US" dirty="0"/>
              <a:t>No</a:t>
            </a:r>
            <a:br>
              <a:rPr lang="en-US" dirty="0"/>
            </a:br>
            <a:r>
              <a:rPr lang="en-US" b="1" dirty="0"/>
              <a:t>Year found: 13. January </a:t>
            </a:r>
            <a:r>
              <a:rPr lang="en-US" dirty="0"/>
              <a:t>2010</a:t>
            </a:r>
            <a:br>
              <a:rPr lang="en-US" dirty="0"/>
            </a:br>
            <a:r>
              <a:rPr lang="en-US" b="1" dirty="0"/>
              <a:t>Country: </a:t>
            </a:r>
            <a:r>
              <a:rPr lang="en-US" dirty="0"/>
              <a:t>Tunisia </a:t>
            </a:r>
            <a:br>
              <a:rPr lang="en-US" dirty="0"/>
            </a:br>
            <a:r>
              <a:rPr lang="en-US" b="1" dirty="0"/>
              <a:t>Mass:</a:t>
            </a:r>
            <a:r>
              <a:rPr lang="en-US" dirty="0"/>
              <a:t> 538 g</a:t>
            </a:r>
            <a:br>
              <a:rPr lang="en-US" dirty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17D92-7E27-400D-B434-916977F0F4C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208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477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129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PFEAM E+ LM Math Symbols 5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PFEAM E+ LM Math Symbols 5"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520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PFEAM E+ LM Math Symbols 5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PFEAM E+ LM Math Symbols 5"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040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13 </a:t>
            </a:r>
            <a:r>
              <a:rPr lang="de-DE" dirty="0" err="1"/>
              <a:t>foils</a:t>
            </a:r>
            <a:r>
              <a:rPr lang="de-DE" dirty="0"/>
              <a:t>; ~ 7 µm, , 5 x 5 mm2 (Steier et al., 2019), </a:t>
            </a:r>
            <a:r>
              <a:rPr lang="de-DE" dirty="0" err="1"/>
              <a:t>Silson</a:t>
            </a:r>
            <a:endParaRPr lang="de-DE" dirty="0"/>
          </a:p>
          <a:p>
            <a:r>
              <a:rPr lang="de-DE" dirty="0"/>
              <a:t>2+ </a:t>
            </a:r>
            <a:r>
              <a:rPr lang="de-DE" dirty="0" err="1"/>
              <a:t>stripper</a:t>
            </a:r>
            <a:r>
              <a:rPr lang="de-DE" dirty="0"/>
              <a:t> </a:t>
            </a:r>
            <a:r>
              <a:rPr lang="de-DE" dirty="0" err="1"/>
              <a:t>yield</a:t>
            </a:r>
            <a:endParaRPr lang="de-DE" dirty="0"/>
          </a:p>
          <a:p>
            <a:endParaRPr lang="de-DE" dirty="0"/>
          </a:p>
          <a:p>
            <a:r>
              <a:rPr lang="de-DE" dirty="0"/>
              <a:t>after 2 h: 75%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BeO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after 1 h: 1/3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BeO</a:t>
            </a:r>
            <a:r>
              <a:rPr lang="de-DE" dirty="0"/>
              <a:t> </a:t>
            </a:r>
            <a:r>
              <a:rPr lang="de-DE" dirty="0" err="1"/>
              <a:t>used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890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13 </a:t>
            </a:r>
            <a:r>
              <a:rPr lang="de-DE" dirty="0" err="1"/>
              <a:t>foils</a:t>
            </a:r>
            <a:r>
              <a:rPr lang="de-DE" dirty="0"/>
              <a:t>; ~ 7 µm, , 5 x 5 mm2 (Steier et al., 2019), </a:t>
            </a:r>
            <a:r>
              <a:rPr lang="de-DE" dirty="0" err="1"/>
              <a:t>Silson</a:t>
            </a:r>
            <a:endParaRPr lang="de-DE" dirty="0"/>
          </a:p>
          <a:p>
            <a:r>
              <a:rPr lang="de-DE" dirty="0"/>
              <a:t>2+ </a:t>
            </a:r>
            <a:r>
              <a:rPr lang="de-DE" dirty="0" err="1"/>
              <a:t>stripper</a:t>
            </a:r>
            <a:r>
              <a:rPr lang="de-DE" dirty="0"/>
              <a:t> </a:t>
            </a:r>
            <a:r>
              <a:rPr lang="de-DE" dirty="0" err="1"/>
              <a:t>yield</a:t>
            </a:r>
            <a:endParaRPr lang="de-DE" dirty="0"/>
          </a:p>
          <a:p>
            <a:endParaRPr lang="de-DE" dirty="0"/>
          </a:p>
          <a:p>
            <a:r>
              <a:rPr lang="de-DE" dirty="0"/>
              <a:t>after 2 h: 75%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BeO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after 1 h: 1/3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BeO</a:t>
            </a:r>
            <a:r>
              <a:rPr lang="de-DE" dirty="0"/>
              <a:t> </a:t>
            </a:r>
            <a:r>
              <a:rPr lang="de-DE" dirty="0" err="1"/>
              <a:t>used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0214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33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Pulver 3 cm </a:t>
            </a:r>
            <a:r>
              <a:rPr lang="de-DE" dirty="0" err="1"/>
              <a:t>Bildlaenge</a:t>
            </a:r>
            <a:endParaRPr lang="de-DE" dirty="0"/>
          </a:p>
          <a:p>
            <a:r>
              <a:rPr lang="en-US" b="1" dirty="0"/>
              <a:t>Name:</a:t>
            </a:r>
            <a:r>
              <a:rPr lang="en-US" dirty="0"/>
              <a:t> </a:t>
            </a:r>
            <a:r>
              <a:rPr lang="en-US" dirty="0" err="1"/>
              <a:t>Ksar</a:t>
            </a:r>
            <a:r>
              <a:rPr lang="en-US" dirty="0"/>
              <a:t> </a:t>
            </a:r>
            <a:r>
              <a:rPr lang="en-US" dirty="0" err="1"/>
              <a:t>Ghilane</a:t>
            </a:r>
            <a:r>
              <a:rPr lang="en-US" dirty="0"/>
              <a:t> 002</a:t>
            </a:r>
            <a:br>
              <a:rPr lang="en-US" dirty="0"/>
            </a:br>
            <a:r>
              <a:rPr lang="en-US" dirty="0"/>
              <a:t>This is an OFFICIAL meteorite name.</a:t>
            </a:r>
            <a:br>
              <a:rPr lang="en-US" dirty="0"/>
            </a:br>
            <a:r>
              <a:rPr lang="en-US" b="1" dirty="0"/>
              <a:t>Abbreviation:</a:t>
            </a:r>
            <a:r>
              <a:rPr lang="en-US" dirty="0"/>
              <a:t> KG 002</a:t>
            </a:r>
            <a:br>
              <a:rPr lang="en-US" dirty="0"/>
            </a:br>
            <a:r>
              <a:rPr lang="en-US" b="1" dirty="0"/>
              <a:t>Observed fall: </a:t>
            </a:r>
            <a:r>
              <a:rPr lang="en-US" dirty="0"/>
              <a:t>No</a:t>
            </a:r>
            <a:br>
              <a:rPr lang="en-US" dirty="0"/>
            </a:br>
            <a:r>
              <a:rPr lang="en-US" b="1" dirty="0"/>
              <a:t>Year found: 1. January </a:t>
            </a:r>
            <a:r>
              <a:rPr lang="en-US" dirty="0"/>
              <a:t>2010</a:t>
            </a:r>
            <a:br>
              <a:rPr lang="en-US" dirty="0"/>
            </a:br>
            <a:r>
              <a:rPr lang="en-US" b="1" dirty="0"/>
              <a:t>Country: </a:t>
            </a:r>
            <a:r>
              <a:rPr lang="en-US" dirty="0"/>
              <a:t>Tunisia </a:t>
            </a:r>
            <a:br>
              <a:rPr lang="en-US" dirty="0"/>
            </a:br>
            <a:r>
              <a:rPr lang="en-US" b="1" dirty="0"/>
              <a:t>Mass:</a:t>
            </a:r>
            <a:r>
              <a:rPr lang="en-US" dirty="0"/>
              <a:t> 538 g</a:t>
            </a:r>
          </a:p>
          <a:p>
            <a:endParaRPr lang="en-US" dirty="0"/>
          </a:p>
          <a:p>
            <a:pPr>
              <a:spcBef>
                <a:spcPts val="1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undersaturated</a:t>
            </a: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GB" sz="12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Be)</a:t>
            </a:r>
          </a:p>
          <a:p>
            <a:pPr>
              <a:spcBef>
                <a:spcPts val="1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highest </a:t>
            </a:r>
            <a:r>
              <a:rPr lang="en-GB" sz="12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 ever:</a:t>
            </a:r>
            <a:b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(116.1 ± 1.9) </a:t>
            </a:r>
            <a:r>
              <a:rPr lang="en-GB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dpm</a:t>
            </a: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/kg</a:t>
            </a:r>
            <a:b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GCR only (</a:t>
            </a:r>
            <a:r>
              <a:rPr lang="en-GB" sz="12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17D92-7E27-400D-B434-916977F0F4C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118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Zr-93 and Fe-60 @ Munich </a:t>
            </a:r>
            <a:r>
              <a:rPr lang="de-DE" dirty="0" err="1"/>
              <a:t>anymore</a:t>
            </a:r>
            <a:r>
              <a:rPr lang="de-DE" dirty="0"/>
              <a:t>…</a:t>
            </a:r>
            <a:r>
              <a:rPr lang="de-DE" dirty="0">
                <a:sym typeface="Wingdings" panose="05000000000000000000" pitchFamily="2" charset="2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Zr-93 and Fe-60 @ Munich </a:t>
            </a:r>
            <a:r>
              <a:rPr lang="de-DE" dirty="0" err="1"/>
              <a:t>anymore</a:t>
            </a:r>
            <a:r>
              <a:rPr lang="de-DE" dirty="0"/>
              <a:t>…</a:t>
            </a:r>
            <a:r>
              <a:rPr lang="de-DE" dirty="0">
                <a:sym typeface="Wingdings" panose="05000000000000000000" pitchFamily="2" charset="2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93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Zr-93 and Fe-60 @ Munich </a:t>
            </a:r>
            <a:r>
              <a:rPr lang="de-DE" dirty="0" err="1"/>
              <a:t>anymore</a:t>
            </a:r>
            <a:r>
              <a:rPr lang="de-DE" dirty="0"/>
              <a:t>…</a:t>
            </a:r>
            <a:r>
              <a:rPr lang="de-DE" dirty="0">
                <a:sym typeface="Wingdings" panose="05000000000000000000" pitchFamily="2" charset="2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50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9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Zr-93 and Fe-60 @ Munich </a:t>
            </a:r>
            <a:r>
              <a:rPr lang="de-DE" dirty="0" err="1"/>
              <a:t>anymore</a:t>
            </a:r>
            <a:r>
              <a:rPr lang="de-DE" dirty="0"/>
              <a:t>…</a:t>
            </a:r>
            <a:r>
              <a:rPr lang="de-DE" dirty="0">
                <a:sym typeface="Wingdings" panose="05000000000000000000" pitchFamily="2" charset="2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90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ltGray">
          <a:xfrm>
            <a:off x="0" y="1387170"/>
            <a:ext cx="9144000" cy="5535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05991" y="2220322"/>
            <a:ext cx="8532019" cy="29347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Enter presentation subtitle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05991" y="1503563"/>
            <a:ext cx="8532018" cy="61275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presentation title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980001" cy="54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49BC67-4A40-77EC-B8FA-C552132ED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27" y="6510732"/>
            <a:ext cx="316556" cy="3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Sample presentation for teaching and </a:t>
            </a:r>
            <a:r>
              <a:rPr lang="en-GB" dirty="0" err="1"/>
              <a:t>reasearch</a:t>
            </a:r>
            <a:r>
              <a:rPr lang="en-GB" dirty="0"/>
              <a:t> with font Source Sans Pro, version 1.5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E4833-E537-4912-A11E-43AEFDE0F212}" type="datetime1">
              <a:rPr lang="en-GB" smtClean="0"/>
              <a:t>31/05/2022</a:t>
            </a:fld>
            <a:endParaRPr lang="en-GB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2088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990" y="2097088"/>
            <a:ext cx="8532019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74D285-51FE-4A55-A23D-49B29E6D72E4}"/>
              </a:ext>
            </a:extLst>
          </p:cNvPr>
          <p:cNvSpPr/>
          <p:nvPr userDrawn="1"/>
        </p:nvSpPr>
        <p:spPr>
          <a:xfrm>
            <a:off x="0" y="0"/>
            <a:ext cx="9144000" cy="87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pic>
        <p:nvPicPr>
          <p:cNvPr id="12" name="Grafik 1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315941B-1AA8-4C9D-B0D8-2BED41791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96" y="87941"/>
            <a:ext cx="1463678" cy="68950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4034B15-E641-4C6D-A545-E23A7F926467}"/>
              </a:ext>
            </a:extLst>
          </p:cNvPr>
          <p:cNvSpPr/>
          <p:nvPr userDrawn="1"/>
        </p:nvSpPr>
        <p:spPr bwMode="ltGray">
          <a:xfrm>
            <a:off x="0" y="879894"/>
            <a:ext cx="9144000" cy="6042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BFFE6BC-53B0-4FCA-A7E9-E721509BF2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7667" y="225951"/>
            <a:ext cx="1584001" cy="43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96916BF-C2CB-D2A4-E962-A985BC26FA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27" y="6510732"/>
            <a:ext cx="316556" cy="3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75" y="0"/>
            <a:ext cx="9140825" cy="6856413"/>
          </a:xfrm>
          <a:prstGeom prst="rect">
            <a:avLst/>
          </a:prstGeom>
          <a:solidFill>
            <a:srgbClr val="00589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468313" y="620713"/>
            <a:ext cx="6767512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468313" y="1054100"/>
            <a:ext cx="6767512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3" name="Gruppieren 14"/>
          <p:cNvGrpSpPr>
            <a:grpSpLocks/>
          </p:cNvGrpSpPr>
          <p:nvPr userDrawn="1"/>
        </p:nvGrpSpPr>
        <p:grpSpPr bwMode="auto">
          <a:xfrm>
            <a:off x="-3175" y="6426200"/>
            <a:ext cx="9176744" cy="431800"/>
            <a:chOff x="0" y="6426140"/>
            <a:chExt cx="9176744" cy="431860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6350" y="6426140"/>
              <a:ext cx="3059113" cy="144463"/>
            </a:xfrm>
            <a:prstGeom prst="rect">
              <a:avLst/>
            </a:prstGeom>
            <a:solidFill>
              <a:srgbClr val="E6AF1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0" y="6713538"/>
              <a:ext cx="3059113" cy="14446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3057525" y="6567488"/>
              <a:ext cx="3059113" cy="144462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3174" y="6570603"/>
              <a:ext cx="3059113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3056744" y="6711950"/>
              <a:ext cx="6120000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33" name="Grafik 32" descr="HZDR_GESAMTLOGO_S_RGB_W_400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589C"/>
              </a:clrFrom>
              <a:clrTo>
                <a:srgbClr val="00589C">
                  <a:alpha val="0"/>
                </a:srgbClr>
              </a:clrTo>
            </a:clrChange>
          </a:blip>
          <a:srcRect l="15637" b="69829"/>
          <a:stretch>
            <a:fillRect/>
          </a:stretch>
        </p:blipFill>
        <p:spPr>
          <a:xfrm>
            <a:off x="7801538" y="6380402"/>
            <a:ext cx="1306966" cy="324000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3132138" y="6673850"/>
            <a:ext cx="60118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l" eaLnBrk="0" hangingPunct="0"/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Silke Merchel et al., </a:t>
            </a:r>
            <a:r>
              <a:rPr lang="de-DE" sz="900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s.merchel@hzdr.de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			 www.dresden-ams.de</a:t>
            </a:r>
            <a:endParaRPr lang="de-DE" sz="2400" dirty="0">
              <a:solidFill>
                <a:schemeClr val="bg1">
                  <a:lumMod val="50000"/>
                </a:schemeClr>
              </a:solidFill>
              <a:latin typeface="Times" pitchFamily="18" charset="0"/>
            </a:endParaRP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51792" y="6520259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873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-208390" y="696156"/>
            <a:ext cx="828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i="1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Sample presentation for teaching and </a:t>
            </a:r>
            <a:r>
              <a:rPr lang="en-GB" dirty="0" err="1"/>
              <a:t>reasearch</a:t>
            </a:r>
            <a:r>
              <a:rPr lang="en-GB" dirty="0"/>
              <a:t> with font Source Sans Pro, version 1.5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05992" y="6422400"/>
            <a:ext cx="72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86691E6-F005-4BFE-8B19-1F539C5AD873}" type="datetime1">
              <a:rPr lang="en-GB" smtClean="0"/>
              <a:t>31/05/2022</a:t>
            </a:fld>
            <a:endParaRPr lang="en-GB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5991" y="2097088"/>
            <a:ext cx="8531622" cy="38528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386001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685800" rtl="0" eaLnBrk="1" latinLnBrk="0" hangingPunct="1">
        <a:lnSpc>
          <a:spcPct val="95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0975" algn="l" defTabSz="685800" rtl="0" eaLnBrk="1" latinLnBrk="0" hangingPunct="1">
        <a:lnSpc>
          <a:spcPct val="95000"/>
        </a:lnSpc>
        <a:spcBef>
          <a:spcPts val="375"/>
        </a:spcBef>
        <a:buSzPct val="100000"/>
        <a:buFont typeface="Calibri" panose="020F0502020204030204" pitchFamily="34" charset="0"/>
        <a:buChar char="◦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7800" algn="l" defTabSz="685800" rtl="0" eaLnBrk="1" latinLnBrk="0" hangingPunct="1">
        <a:lnSpc>
          <a:spcPct val="95000"/>
        </a:lnSpc>
        <a:spcBef>
          <a:spcPts val="375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6213" algn="l" defTabSz="685800" rtl="0" eaLnBrk="1" latinLnBrk="0" hangingPunct="1">
        <a:lnSpc>
          <a:spcPct val="95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4150" algn="l" defTabSz="685800" rtl="0" eaLnBrk="1" latinLnBrk="0" hangingPunct="1">
        <a:lnSpc>
          <a:spcPct val="95000"/>
        </a:lnSpc>
        <a:spcBef>
          <a:spcPts val="375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3" userDrawn="1">
          <p15:clr>
            <a:srgbClr val="F26B43"/>
          </p15:clr>
        </p15:guide>
        <p15:guide id="4" pos="5567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orient="horz" pos="1196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  <p15:guide id="9" pos="4224" userDrawn="1">
          <p15:clr>
            <a:srgbClr val="F26B43"/>
          </p15:clr>
        </p15:guide>
        <p15:guide id="10" orient="horz" pos="1321" userDrawn="1">
          <p15:clr>
            <a:srgbClr val="F26B43"/>
          </p15:clr>
        </p15:guide>
        <p15:guide id="11" orient="horz" pos="3748" userDrawn="1">
          <p15:clr>
            <a:srgbClr val="F26B43"/>
          </p15:clr>
        </p15:guide>
        <p15:guide id="12" orient="horz" pos="702" userDrawn="1">
          <p15:clr>
            <a:srgbClr val="F26B43"/>
          </p15:clr>
        </p15:guide>
        <p15:guide id="13" orient="horz" pos="7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tiff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jpeg"/><Relationship Id="rId4" Type="http://schemas.openxmlformats.org/officeDocument/2006/relationships/image" Target="../media/image20.jp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tiff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image" Target="../media/image2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jpeg"/><Relationship Id="rId4" Type="http://schemas.openxmlformats.org/officeDocument/2006/relationships/image" Target="../media/image20.jp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jpe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jpe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1.tiff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jpeg"/><Relationship Id="rId4" Type="http://schemas.openxmlformats.org/officeDocument/2006/relationships/image" Target="../media/image20.jpg"/><Relationship Id="rId9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jpe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jpe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hyperlink" Target="https://www.lpi.usra.edu/meteor/get_original_photo.php?recno=5677833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lpi.usra.edu/meteor/get_original_photo.php?recno=5677833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em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7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flag-austria-red-white-red-striped-1486377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s15sydney.com/events/ion-laser-interaction-mass-spectrometry-prospects-for-ams-without-chemistry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33.xml"/><Relationship Id="rId7" Type="http://schemas.openxmlformats.org/officeDocument/2006/relationships/hyperlink" Target="http://www.ams15sydney.com/events/ion-laser-interaction-mass-spectrometry-prospects-for-ams-without-chemistry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emf"/><Relationship Id="rId5" Type="http://schemas.openxmlformats.org/officeDocument/2006/relationships/image" Target="../media/image48.w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jp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tiff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jpeg"/><Relationship Id="rId4" Type="http://schemas.openxmlformats.org/officeDocument/2006/relationships/image" Target="../media/image20.jp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04464" y="568750"/>
            <a:ext cx="8532018" cy="3557086"/>
          </a:xfrm>
        </p:spPr>
        <p:txBody>
          <a:bodyPr/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live radionuclides in stony meteorites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by accelerator mass spectrometry – with and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without tedious chemical sample preparation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Oscar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Marchhart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Silke Merchel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Wieser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Robin Golser 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more people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University of Vienna, Faculty of Physics,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Isotope Physics, VERA Laboratory, Austria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silke.merchel@univie.ac.at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BF4BA1D-E3FD-4BE8-B982-83D84E1BD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18" y="87941"/>
            <a:ext cx="2581656" cy="12161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9088583-2A38-4F3C-8BAB-4BFA5AE33D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17" y="2046827"/>
            <a:ext cx="1967003" cy="138217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B4CFE76-7F29-D2B9-E139-6542483E0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08" t="36953" r="41784" b="7936"/>
          <a:stretch/>
        </p:blipFill>
        <p:spPr>
          <a:xfrm>
            <a:off x="4924973" y="3604692"/>
            <a:ext cx="4135701" cy="32533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ED21DD6-FADA-8503-E67D-C6FB2A886C56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033215" y="3429000"/>
            <a:ext cx="717604" cy="1966891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C418AED-98B2-61EA-43F3-CF8D5B9BB141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4629357" y="5395891"/>
            <a:ext cx="2363466" cy="113054"/>
          </a:xfrm>
          <a:prstGeom prst="straightConnector1">
            <a:avLst/>
          </a:prstGeom>
          <a:ln w="28575">
            <a:solidFill>
              <a:srgbClr val="9A9A9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640EE18-CE41-CC79-A952-9D0604FEC1F1}"/>
              </a:ext>
            </a:extLst>
          </p:cNvPr>
          <p:cNvGrpSpPr/>
          <p:nvPr/>
        </p:nvGrpSpPr>
        <p:grpSpPr>
          <a:xfrm>
            <a:off x="83326" y="4677126"/>
            <a:ext cx="4693839" cy="1803952"/>
            <a:chOff x="83326" y="4677290"/>
            <a:chExt cx="4693839" cy="1803952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E215AF1-7593-538E-DBFE-102F31521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" t="6925" r="912" b="5961"/>
            <a:stretch/>
          </p:blipFill>
          <p:spPr>
            <a:xfrm>
              <a:off x="204464" y="4677290"/>
              <a:ext cx="4424893" cy="1663638"/>
            </a:xfrm>
            <a:prstGeom prst="rect">
              <a:avLst/>
            </a:prstGeom>
          </p:spPr>
        </p:pic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D497DFEE-4ECB-6EA5-F534-FA61FA4488C1}"/>
                </a:ext>
              </a:extLst>
            </p:cNvPr>
            <p:cNvSpPr/>
            <p:nvPr/>
          </p:nvSpPr>
          <p:spPr>
            <a:xfrm>
              <a:off x="3918193" y="5930052"/>
              <a:ext cx="858972" cy="5511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DEB7FBC4-CC0C-8DE1-0D32-8253DC5EAFE7}"/>
                </a:ext>
              </a:extLst>
            </p:cNvPr>
            <p:cNvSpPr/>
            <p:nvPr/>
          </p:nvSpPr>
          <p:spPr>
            <a:xfrm>
              <a:off x="83326" y="5930052"/>
              <a:ext cx="858972" cy="5511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D7366F2F-0135-FEE6-AC92-6416F1AB5735}"/>
              </a:ext>
            </a:extLst>
          </p:cNvPr>
          <p:cNvSpPr/>
          <p:nvPr/>
        </p:nvSpPr>
        <p:spPr>
          <a:xfrm>
            <a:off x="204464" y="4677126"/>
            <a:ext cx="4413718" cy="166363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3">
            <a:extLst>
              <a:ext uri="{FF2B5EF4-FFF2-40B4-BE49-F238E27FC236}">
                <a16:creationId xmlns:a16="http://schemas.microsoft.com/office/drawing/2014/main" id="{9BF81026-579B-78B7-3BF4-F5789E39F7D7}"/>
              </a:ext>
            </a:extLst>
          </p:cNvPr>
          <p:cNvSpPr txBox="1">
            <a:spLocks/>
          </p:cNvSpPr>
          <p:nvPr/>
        </p:nvSpPr>
        <p:spPr>
          <a:xfrm>
            <a:off x="1757393" y="282342"/>
            <a:ext cx="4809104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Extracting live cosmogenic nuclides from meteorites</a:t>
            </a:r>
          </a:p>
        </p:txBody>
      </p:sp>
      <p:pic>
        <p:nvPicPr>
          <p:cNvPr id="32" name="Grafik 31" descr="Ein Bild, das drinnen, Baumaterial, Stein, Zahnrad enthält.&#10;&#10;Automatisch generierte Beschreibung">
            <a:extLst>
              <a:ext uri="{FF2B5EF4-FFF2-40B4-BE49-F238E27FC236}">
                <a16:creationId xmlns:a16="http://schemas.microsoft.com/office/drawing/2014/main" id="{45F9F0B1-180D-3093-3ECF-65B4638D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59" y="1296359"/>
            <a:ext cx="1779095" cy="153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1183E08D-C878-4706-9004-DDCA7353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826AA715-9AB7-7A37-AF82-956EB368F9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610" y="1005608"/>
          <a:ext cx="4437063" cy="568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Harvard F/X Zeichen" r:id="rId5" imgW="11609280" imgH="14889600" progId="">
                  <p:embed/>
                </p:oleObj>
              </mc:Choice>
              <mc:Fallback>
                <p:oleObj name="Harvard F/X Zeichen" r:id="rId5" imgW="11609280" imgH="14889600" progId="">
                  <p:embed/>
                  <p:pic>
                    <p:nvPicPr>
                      <p:cNvPr id="19" name="Object 4">
                        <a:extLst>
                          <a:ext uri="{FF2B5EF4-FFF2-40B4-BE49-F238E27FC236}">
                            <a16:creationId xmlns:a16="http://schemas.microsoft.com/office/drawing/2014/main" id="{826AA715-9AB7-7A37-AF82-956EB368F9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610" y="1005608"/>
                        <a:ext cx="4437063" cy="5689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">
            <a:extLst>
              <a:ext uri="{FF2B5EF4-FFF2-40B4-BE49-F238E27FC236}">
                <a16:creationId xmlns:a16="http://schemas.microsoft.com/office/drawing/2014/main" id="{61F08D7C-E4D4-AE92-204D-801A87DF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580" y="6599959"/>
            <a:ext cx="1672253" cy="190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Merchel &amp; </a:t>
            </a:r>
            <a:r>
              <a:rPr lang="en-GB" sz="800" i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Herpers</a:t>
            </a: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RCA (1999).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B9C2A922-635D-289D-CBC1-151E5ED36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083" y="2985545"/>
            <a:ext cx="2339102" cy="14465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dissolution (HF)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evaporation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ion exchange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precipitation</a:t>
            </a:r>
          </a:p>
        </p:txBody>
      </p:sp>
      <p:pic>
        <p:nvPicPr>
          <p:cNvPr id="23" name="Grafik 22" descr="Iron_phase_Mundrabilla_c.tif">
            <a:extLst>
              <a:ext uri="{FF2B5EF4-FFF2-40B4-BE49-F238E27FC236}">
                <a16:creationId xmlns:a16="http://schemas.microsoft.com/office/drawing/2014/main" id="{34E589CB-CF2A-295E-44FA-4EED409883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9051" b="19813"/>
          <a:stretch>
            <a:fillRect/>
          </a:stretch>
        </p:blipFill>
        <p:spPr>
          <a:xfrm>
            <a:off x="4562356" y="1296976"/>
            <a:ext cx="2177367" cy="1535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Grafik 24" descr="vor_Aliquot.JPG">
            <a:extLst>
              <a:ext uri="{FF2B5EF4-FFF2-40B4-BE49-F238E27FC236}">
                <a16:creationId xmlns:a16="http://schemas.microsoft.com/office/drawing/2014/main" id="{63FAAAA0-F57A-CE31-FE8B-BCCDDD50F2F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r="6990"/>
          <a:stretch>
            <a:fillRect/>
          </a:stretch>
        </p:blipFill>
        <p:spPr>
          <a:xfrm rot="5400000">
            <a:off x="6066285" y="5204765"/>
            <a:ext cx="1517849" cy="122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4A514196-6C6B-032F-8F16-FC7FD27F579E}"/>
              </a:ext>
            </a:extLst>
          </p:cNvPr>
          <p:cNvSpPr txBox="1"/>
          <p:nvPr/>
        </p:nvSpPr>
        <p:spPr>
          <a:xfrm>
            <a:off x="6116403" y="61993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Grafik 26" descr="anion_exchange.JPG">
            <a:extLst>
              <a:ext uri="{FF2B5EF4-FFF2-40B4-BE49-F238E27FC236}">
                <a16:creationId xmlns:a16="http://schemas.microsoft.com/office/drawing/2014/main" id="{2D6BE0E0-2F22-39F2-92C2-B155DAC1453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t="15991"/>
          <a:stretch>
            <a:fillRect/>
          </a:stretch>
        </p:blipFill>
        <p:spPr>
          <a:xfrm rot="16200000">
            <a:off x="7236409" y="4818346"/>
            <a:ext cx="2088231" cy="1315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Nach oben gekrümmter Pfeil 21">
            <a:extLst>
              <a:ext uri="{FF2B5EF4-FFF2-40B4-BE49-F238E27FC236}">
                <a16:creationId xmlns:a16="http://schemas.microsoft.com/office/drawing/2014/main" id="{110FF559-C646-441D-66A9-E90AAB473928}"/>
              </a:ext>
            </a:extLst>
          </p:cNvPr>
          <p:cNvSpPr/>
          <p:nvPr/>
        </p:nvSpPr>
        <p:spPr>
          <a:xfrm rot="11161639" flipH="1">
            <a:off x="6167915" y="728282"/>
            <a:ext cx="2013010" cy="777965"/>
          </a:xfrm>
          <a:prstGeom prst="curvedUpArrow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623CCA9-534C-9542-DA76-0B475D468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59" y="4566040"/>
            <a:ext cx="121113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A72E63C-BE1E-9D3B-EEF9-5101A0662F0C}"/>
              </a:ext>
            </a:extLst>
          </p:cNvPr>
          <p:cNvSpPr txBox="1"/>
          <p:nvPr/>
        </p:nvSpPr>
        <p:spPr>
          <a:xfrm>
            <a:off x="5536537" y="1320578"/>
            <a:ext cx="1082348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589C"/>
                </a:solidFill>
                <a:latin typeface="Arial Black" pitchFamily="34" charset="0"/>
              </a:rPr>
              <a:t>~ 100 mg</a:t>
            </a:r>
          </a:p>
        </p:txBody>
      </p:sp>
      <p:pic>
        <p:nvPicPr>
          <p:cNvPr id="28" name="Picture 25" descr="BECHREAG">
            <a:extLst>
              <a:ext uri="{FF2B5EF4-FFF2-40B4-BE49-F238E27FC236}">
                <a16:creationId xmlns:a16="http://schemas.microsoft.com/office/drawing/2014/main" id="{E9B50F98-34BF-C3EC-F394-3B591D5D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67839" y="371119"/>
            <a:ext cx="618768" cy="87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66DC698-7822-741E-A48F-AC2A235A1A9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36" y="2945729"/>
            <a:ext cx="1238207" cy="144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4" name="Group 33"/>
          <p:cNvGrpSpPr/>
          <p:nvPr/>
        </p:nvGrpSpPr>
        <p:grpSpPr>
          <a:xfrm>
            <a:off x="943195" y="1259715"/>
            <a:ext cx="7571842" cy="4963521"/>
            <a:chOff x="943195" y="1276341"/>
            <a:chExt cx="7571842" cy="496352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95" y="1316838"/>
              <a:ext cx="7571842" cy="488253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 rot="16200000">
              <a:off x="-1369288" y="3588825"/>
              <a:ext cx="496352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sz="800" dirty="0" smtClean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www.zvab.com/servlet/BookDetailsPL?bi=30730238164&amp;searchurl=sortby%3D20%26tn%3Dansichtskarte%2Baschenputtel%2Btauben&amp;cm_sp=snippet-</a:t>
              </a:r>
              <a:r>
                <a:rPr lang="de-AT" sz="8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_-srp1-_-image4#&amp;gid=1&amp;pid=1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4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 descr="Ein Bild, das drinnen, Baumaterial, Stein, Zahnrad enthält.&#10;&#10;Automatisch generierte Beschreibung">
            <a:extLst>
              <a:ext uri="{FF2B5EF4-FFF2-40B4-BE49-F238E27FC236}">
                <a16:creationId xmlns:a16="http://schemas.microsoft.com/office/drawing/2014/main" id="{45F9F0B1-180D-3093-3ECF-65B4638D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59" y="1296359"/>
            <a:ext cx="1779095" cy="153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1183E08D-C878-4706-9004-DDCA7353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826AA715-9AB7-7A37-AF82-956EB368F9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610" y="1005608"/>
          <a:ext cx="4437063" cy="568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Harvard F/X Zeichen" r:id="rId5" imgW="11609280" imgH="14889600" progId="">
                  <p:embed/>
                </p:oleObj>
              </mc:Choice>
              <mc:Fallback>
                <p:oleObj name="Harvard F/X Zeichen" r:id="rId5" imgW="11609280" imgH="14889600" progId="">
                  <p:embed/>
                  <p:pic>
                    <p:nvPicPr>
                      <p:cNvPr id="19" name="Object 4">
                        <a:extLst>
                          <a:ext uri="{FF2B5EF4-FFF2-40B4-BE49-F238E27FC236}">
                            <a16:creationId xmlns:a16="http://schemas.microsoft.com/office/drawing/2014/main" id="{826AA715-9AB7-7A37-AF82-956EB368F9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610" y="1005608"/>
                        <a:ext cx="4437063" cy="5689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">
            <a:extLst>
              <a:ext uri="{FF2B5EF4-FFF2-40B4-BE49-F238E27FC236}">
                <a16:creationId xmlns:a16="http://schemas.microsoft.com/office/drawing/2014/main" id="{61F08D7C-E4D4-AE92-204D-801A87DF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580" y="6599959"/>
            <a:ext cx="1672253" cy="190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Merchel &amp; </a:t>
            </a:r>
            <a:r>
              <a:rPr lang="en-GB" sz="800" i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Herpers</a:t>
            </a: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RCA (1999).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B9C2A922-635D-289D-CBC1-151E5ED36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083" y="2985545"/>
            <a:ext cx="2339102" cy="14465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dissolution (HF)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evaporation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ion exchange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precipitation</a:t>
            </a:r>
          </a:p>
        </p:txBody>
      </p:sp>
      <p:pic>
        <p:nvPicPr>
          <p:cNvPr id="23" name="Grafik 22" descr="Iron_phase_Mundrabilla_c.tif">
            <a:extLst>
              <a:ext uri="{FF2B5EF4-FFF2-40B4-BE49-F238E27FC236}">
                <a16:creationId xmlns:a16="http://schemas.microsoft.com/office/drawing/2014/main" id="{34E589CB-CF2A-295E-44FA-4EED409883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9051" b="19813"/>
          <a:stretch>
            <a:fillRect/>
          </a:stretch>
        </p:blipFill>
        <p:spPr>
          <a:xfrm>
            <a:off x="4562356" y="1296976"/>
            <a:ext cx="2177367" cy="1535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Grafik 24" descr="vor_Aliquot.JPG">
            <a:extLst>
              <a:ext uri="{FF2B5EF4-FFF2-40B4-BE49-F238E27FC236}">
                <a16:creationId xmlns:a16="http://schemas.microsoft.com/office/drawing/2014/main" id="{63FAAAA0-F57A-CE31-FE8B-BCCDDD50F2F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r="6990"/>
          <a:stretch>
            <a:fillRect/>
          </a:stretch>
        </p:blipFill>
        <p:spPr>
          <a:xfrm rot="5400000">
            <a:off x="6066285" y="5204765"/>
            <a:ext cx="1517849" cy="122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4A514196-6C6B-032F-8F16-FC7FD27F579E}"/>
              </a:ext>
            </a:extLst>
          </p:cNvPr>
          <p:cNvSpPr txBox="1"/>
          <p:nvPr/>
        </p:nvSpPr>
        <p:spPr>
          <a:xfrm>
            <a:off x="6116403" y="61993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Grafik 26" descr="anion_exchange.JPG">
            <a:extLst>
              <a:ext uri="{FF2B5EF4-FFF2-40B4-BE49-F238E27FC236}">
                <a16:creationId xmlns:a16="http://schemas.microsoft.com/office/drawing/2014/main" id="{2D6BE0E0-2F22-39F2-92C2-B155DAC1453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t="15991"/>
          <a:stretch>
            <a:fillRect/>
          </a:stretch>
        </p:blipFill>
        <p:spPr>
          <a:xfrm rot="16200000">
            <a:off x="7236409" y="4818346"/>
            <a:ext cx="2088231" cy="1315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623CCA9-534C-9542-DA76-0B475D468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59" y="4566040"/>
            <a:ext cx="121113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A72E63C-BE1E-9D3B-EEF9-5101A0662F0C}"/>
              </a:ext>
            </a:extLst>
          </p:cNvPr>
          <p:cNvSpPr txBox="1"/>
          <p:nvPr/>
        </p:nvSpPr>
        <p:spPr>
          <a:xfrm>
            <a:off x="5536537" y="1320578"/>
            <a:ext cx="1082348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589C"/>
                </a:solidFill>
                <a:latin typeface="Arial Black" pitchFamily="34" charset="0"/>
              </a:rPr>
              <a:t>~ 100 mg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066DC698-7822-741E-A48F-AC2A235A1A9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36" y="2945729"/>
            <a:ext cx="1238207" cy="144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Multiplikationszeichen 21">
            <a:extLst>
              <a:ext uri="{FF2B5EF4-FFF2-40B4-BE49-F238E27FC236}">
                <a16:creationId xmlns:a16="http://schemas.microsoft.com/office/drawing/2014/main" id="{FF592E5F-FED4-1835-8D7D-839A68CA6B17}"/>
              </a:ext>
            </a:extLst>
          </p:cNvPr>
          <p:cNvSpPr/>
          <p:nvPr/>
        </p:nvSpPr>
        <p:spPr>
          <a:xfrm>
            <a:off x="360071" y="1731600"/>
            <a:ext cx="4560643" cy="42191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9" name="Multiplikationszeichen 28">
            <a:extLst>
              <a:ext uri="{FF2B5EF4-FFF2-40B4-BE49-F238E27FC236}">
                <a16:creationId xmlns:a16="http://schemas.microsoft.com/office/drawing/2014/main" id="{D1EBB59E-DC58-30EC-9591-5F73936A3112}"/>
              </a:ext>
            </a:extLst>
          </p:cNvPr>
          <p:cNvSpPr/>
          <p:nvPr/>
        </p:nvSpPr>
        <p:spPr>
          <a:xfrm>
            <a:off x="4459401" y="1730611"/>
            <a:ext cx="4560643" cy="42191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35" name="Titel 3">
            <a:extLst>
              <a:ext uri="{FF2B5EF4-FFF2-40B4-BE49-F238E27FC236}">
                <a16:creationId xmlns:a16="http://schemas.microsoft.com/office/drawing/2014/main" id="{9BF81026-579B-78B7-3BF4-F5789E39F7D7}"/>
              </a:ext>
            </a:extLst>
          </p:cNvPr>
          <p:cNvSpPr txBox="1">
            <a:spLocks/>
          </p:cNvSpPr>
          <p:nvPr/>
        </p:nvSpPr>
        <p:spPr>
          <a:xfrm>
            <a:off x="1757393" y="282342"/>
            <a:ext cx="4809104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Extracting live cosmogenic nuclides from meteorites</a:t>
            </a:r>
          </a:p>
        </p:txBody>
      </p:sp>
      <p:sp>
        <p:nvSpPr>
          <p:cNvPr id="30" name="Nach oben gekrümmter Pfeil 21">
            <a:extLst>
              <a:ext uri="{FF2B5EF4-FFF2-40B4-BE49-F238E27FC236}">
                <a16:creationId xmlns:a16="http://schemas.microsoft.com/office/drawing/2014/main" id="{110FF559-C646-441D-66A9-E90AAB473928}"/>
              </a:ext>
            </a:extLst>
          </p:cNvPr>
          <p:cNvSpPr/>
          <p:nvPr/>
        </p:nvSpPr>
        <p:spPr>
          <a:xfrm rot="11161639" flipH="1">
            <a:off x="6167915" y="728282"/>
            <a:ext cx="2013010" cy="777965"/>
          </a:xfrm>
          <a:prstGeom prst="curvedUpArrow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8" name="Picture 25" descr="BECHREAG">
            <a:extLst>
              <a:ext uri="{FF2B5EF4-FFF2-40B4-BE49-F238E27FC236}">
                <a16:creationId xmlns:a16="http://schemas.microsoft.com/office/drawing/2014/main" id="{E9B50F98-34BF-C3EC-F394-3B591D5D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7839" y="371119"/>
            <a:ext cx="618768" cy="87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69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04464" y="568750"/>
            <a:ext cx="8532018" cy="3557086"/>
          </a:xfrm>
        </p:spPr>
        <p:txBody>
          <a:bodyPr/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live radionuclides in stony meteorites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by accelerator mass spectrometry – with and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without tedious chemical sample preparation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Oscar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Marchhart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Silke Merchel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Wieser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Robin Golser 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more people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University of Vienna, Faculty of Physics,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Isotope Physics, VERA Laboratory, Austria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silke.merchel@univie.ac.at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BF4BA1D-E3FD-4BE8-B982-83D84E1BD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18" y="87941"/>
            <a:ext cx="2581656" cy="1216152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CEF6423-54A2-C5F7-B503-EC4D996D78EE}"/>
              </a:ext>
            </a:extLst>
          </p:cNvPr>
          <p:cNvSpPr/>
          <p:nvPr/>
        </p:nvSpPr>
        <p:spPr>
          <a:xfrm>
            <a:off x="5006898" y="5247983"/>
            <a:ext cx="4053776" cy="74713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03D0A2-1925-E3C2-1079-178CFFE1C9D2}"/>
              </a:ext>
            </a:extLst>
          </p:cNvPr>
          <p:cNvSpPr txBox="1"/>
          <p:nvPr/>
        </p:nvSpPr>
        <p:spPr>
          <a:xfrm>
            <a:off x="4680413" y="3506788"/>
            <a:ext cx="441371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(Stony) meteorites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Cosmogenic nuclides (CNs)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with chemistry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mass spectrometry (AMS) @ VERA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without chemistry</a:t>
            </a:r>
          </a:p>
        </p:txBody>
      </p:sp>
    </p:spTree>
    <p:extLst>
      <p:ext uri="{BB962C8B-B14F-4D97-AF65-F5344CB8AC3E}">
        <p14:creationId xmlns:p14="http://schemas.microsoft.com/office/powerpoint/2010/main" val="22763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23C6A2-0170-4DA4-91C4-471E50DD3573}"/>
              </a:ext>
            </a:extLst>
          </p:cNvPr>
          <p:cNvSpPr txBox="1">
            <a:spLocks/>
          </p:cNvSpPr>
          <p:nvPr/>
        </p:nvSpPr>
        <p:spPr>
          <a:xfrm>
            <a:off x="1686534" y="92768"/>
            <a:ext cx="5890892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Radionuclides @ VERA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85856C6-F07C-4D5C-AFBA-E100EEF86485}"/>
              </a:ext>
            </a:extLst>
          </p:cNvPr>
          <p:cNvSpPr/>
          <p:nvPr/>
        </p:nvSpPr>
        <p:spPr>
          <a:xfrm>
            <a:off x="4076700" y="1743656"/>
            <a:ext cx="754380" cy="419100"/>
          </a:xfrm>
          <a:prstGeom prst="ellipse">
            <a:avLst/>
          </a:prstGeom>
          <a:noFill/>
          <a:ln w="19050">
            <a:solidFill>
              <a:srgbClr val="0063A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C7D7594-146E-423F-822A-E2CE352BAF62}"/>
              </a:ext>
            </a:extLst>
          </p:cNvPr>
          <p:cNvSpPr txBox="1"/>
          <p:nvPr/>
        </p:nvSpPr>
        <p:spPr>
          <a:xfrm>
            <a:off x="4073172" y="6339462"/>
            <a:ext cx="457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i="1" u="sng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sz="1200" b="1" i="1" u="sng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aser </a:t>
            </a:r>
            <a:r>
              <a:rPr lang="en-GB" sz="1200" b="1" i="1" u="sng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en-GB" sz="1200" b="1" i="1" u="sng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ction </a:t>
            </a:r>
            <a:r>
              <a:rPr lang="en-GB" sz="1200" b="1" i="1" u="sng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 </a:t>
            </a:r>
            <a:r>
              <a:rPr lang="en-GB" sz="1200" b="1" i="1" u="sng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pectrometry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1183E08D-C878-4706-9004-DDCA7353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13</a:t>
            </a:fld>
            <a:endParaRPr lang="en-GB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66CB33C-D1EC-4848-AFEB-FE09765383B5}"/>
              </a:ext>
            </a:extLst>
          </p:cNvPr>
          <p:cNvGrpSpPr/>
          <p:nvPr/>
        </p:nvGrpSpPr>
        <p:grpSpPr>
          <a:xfrm>
            <a:off x="449213" y="1061281"/>
            <a:ext cx="8195960" cy="5544753"/>
            <a:chOff x="477177" y="1151686"/>
            <a:chExt cx="8195960" cy="5544753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3025FDE-27FE-4F7B-BE6A-85A453D21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77" y="1151686"/>
              <a:ext cx="8195960" cy="5544753"/>
            </a:xfrm>
            <a:prstGeom prst="rect">
              <a:avLst/>
            </a:prstGeom>
            <a:solidFill>
              <a:srgbClr val="00B200"/>
            </a:solidFill>
          </p:spPr>
        </p:pic>
        <p:sp>
          <p:nvSpPr>
            <p:cNvPr id="11" name="Verbotsymbol 10">
              <a:extLst>
                <a:ext uri="{FF2B5EF4-FFF2-40B4-BE49-F238E27FC236}">
                  <a16:creationId xmlns:a16="http://schemas.microsoft.com/office/drawing/2014/main" id="{21F1AAC4-296F-4EC1-A28D-9D1559CCB0D3}"/>
                </a:ext>
              </a:extLst>
            </p:cNvPr>
            <p:cNvSpPr/>
            <p:nvPr/>
          </p:nvSpPr>
          <p:spPr>
            <a:xfrm>
              <a:off x="3935896" y="4996067"/>
              <a:ext cx="324000" cy="324000"/>
            </a:xfrm>
            <a:prstGeom prst="noSmoking">
              <a:avLst/>
            </a:prstGeom>
            <a:solidFill>
              <a:srgbClr val="FFC000">
                <a:alpha val="38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Verbotsymbol 13">
              <a:extLst>
                <a:ext uri="{FF2B5EF4-FFF2-40B4-BE49-F238E27FC236}">
                  <a16:creationId xmlns:a16="http://schemas.microsoft.com/office/drawing/2014/main" id="{C6A130FB-A4BA-4498-BB9C-E7696DA052D4}"/>
                </a:ext>
              </a:extLst>
            </p:cNvPr>
            <p:cNvSpPr/>
            <p:nvPr/>
          </p:nvSpPr>
          <p:spPr>
            <a:xfrm>
              <a:off x="2811673" y="5266399"/>
              <a:ext cx="324000" cy="324000"/>
            </a:xfrm>
            <a:prstGeom prst="noSmoking">
              <a:avLst/>
            </a:prstGeom>
            <a:solidFill>
              <a:srgbClr val="FFC000">
                <a:alpha val="38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E437B0F-7087-4981-9562-4E738AE780B6}"/>
              </a:ext>
            </a:extLst>
          </p:cNvPr>
          <p:cNvSpPr txBox="1"/>
          <p:nvPr/>
        </p:nvSpPr>
        <p:spPr>
          <a:xfrm>
            <a:off x="851856" y="2422890"/>
            <a:ext cx="2371162" cy="43088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2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200" b="1" i="1" baseline="-25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GB" sz="22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~1 a – 80 Ma</a:t>
            </a:r>
          </a:p>
        </p:txBody>
      </p:sp>
    </p:spTree>
    <p:extLst>
      <p:ext uri="{BB962C8B-B14F-4D97-AF65-F5344CB8AC3E}">
        <p14:creationId xmlns:p14="http://schemas.microsoft.com/office/powerpoint/2010/main" val="32539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23C6A2-0170-4DA4-91C4-471E50DD3573}"/>
              </a:ext>
            </a:extLst>
          </p:cNvPr>
          <p:cNvSpPr txBox="1">
            <a:spLocks/>
          </p:cNvSpPr>
          <p:nvPr/>
        </p:nvSpPr>
        <p:spPr>
          <a:xfrm>
            <a:off x="1686534" y="92768"/>
            <a:ext cx="5890892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Cosmogenic nuclides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@ VERA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1183E08D-C878-4706-9004-DDCA7353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61339E-F08E-1C55-AA80-0E9756DE1F2E}"/>
              </a:ext>
            </a:extLst>
          </p:cNvPr>
          <p:cNvGrpSpPr/>
          <p:nvPr/>
        </p:nvGrpSpPr>
        <p:grpSpPr>
          <a:xfrm>
            <a:off x="449213" y="1061281"/>
            <a:ext cx="8195960" cy="5555180"/>
            <a:chOff x="449213" y="1061281"/>
            <a:chExt cx="8195960" cy="555518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C85856C6-F07C-4D5C-AFBA-E100EEF86485}"/>
                </a:ext>
              </a:extLst>
            </p:cNvPr>
            <p:cNvSpPr/>
            <p:nvPr/>
          </p:nvSpPr>
          <p:spPr>
            <a:xfrm>
              <a:off x="4076700" y="1743656"/>
              <a:ext cx="754380" cy="419100"/>
            </a:xfrm>
            <a:prstGeom prst="ellipse">
              <a:avLst/>
            </a:prstGeom>
            <a:noFill/>
            <a:ln w="19050">
              <a:solidFill>
                <a:srgbClr val="0063A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FC7D7594-146E-423F-822A-E2CE352BAF62}"/>
                </a:ext>
              </a:extLst>
            </p:cNvPr>
            <p:cNvSpPr txBox="1"/>
            <p:nvPr/>
          </p:nvSpPr>
          <p:spPr>
            <a:xfrm>
              <a:off x="4073172" y="6339462"/>
              <a:ext cx="4572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i="1" u="sng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sz="1200" i="1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</a:t>
              </a:r>
              <a:r>
                <a:rPr lang="en-GB" sz="1200" b="1" i="1" u="sng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GB" sz="1200" i="1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aser </a:t>
              </a:r>
              <a:r>
                <a:rPr lang="en-GB" sz="1200" b="1" i="1" u="sng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sz="1200" i="1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nter</a:t>
              </a:r>
              <a:r>
                <a:rPr lang="en-GB" sz="1200" b="1" i="1" u="sng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GB" sz="1200" i="1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ction </a:t>
              </a:r>
              <a:r>
                <a:rPr lang="en-GB" sz="1200" b="1" i="1" u="sng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GB" sz="1200" i="1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 </a:t>
              </a:r>
              <a:r>
                <a:rPr lang="en-GB" sz="1200" b="1" i="1" u="sng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GB" sz="1200" i="1" dirty="0">
                  <a:solidFill>
                    <a:srgbClr val="006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pectrometry</a:t>
              </a: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66CB33C-D1EC-4848-AFEB-FE09765383B5}"/>
                </a:ext>
              </a:extLst>
            </p:cNvPr>
            <p:cNvGrpSpPr/>
            <p:nvPr/>
          </p:nvGrpSpPr>
          <p:grpSpPr>
            <a:xfrm>
              <a:off x="449213" y="1061281"/>
              <a:ext cx="8195960" cy="5544753"/>
              <a:chOff x="477177" y="1151686"/>
              <a:chExt cx="8195960" cy="5544753"/>
            </a:xfrm>
          </p:grpSpPr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43025FDE-27FE-4F7B-BE6A-85A453D21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177" y="1151686"/>
                <a:ext cx="8195960" cy="5544753"/>
              </a:xfrm>
              <a:prstGeom prst="rect">
                <a:avLst/>
              </a:prstGeom>
              <a:solidFill>
                <a:srgbClr val="00B200"/>
              </a:solidFill>
            </p:spPr>
          </p:pic>
          <p:sp>
            <p:nvSpPr>
              <p:cNvPr id="11" name="Verbotsymbol 10">
                <a:extLst>
                  <a:ext uri="{FF2B5EF4-FFF2-40B4-BE49-F238E27FC236}">
                    <a16:creationId xmlns:a16="http://schemas.microsoft.com/office/drawing/2014/main" id="{21F1AAC4-296F-4EC1-A28D-9D1559CCB0D3}"/>
                  </a:ext>
                </a:extLst>
              </p:cNvPr>
              <p:cNvSpPr/>
              <p:nvPr/>
            </p:nvSpPr>
            <p:spPr>
              <a:xfrm>
                <a:off x="3935896" y="4996067"/>
                <a:ext cx="324000" cy="324000"/>
              </a:xfrm>
              <a:prstGeom prst="noSmoking">
                <a:avLst/>
              </a:prstGeom>
              <a:solidFill>
                <a:srgbClr val="FFC000">
                  <a:alpha val="38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Verbotsymbol 13">
                <a:extLst>
                  <a:ext uri="{FF2B5EF4-FFF2-40B4-BE49-F238E27FC236}">
                    <a16:creationId xmlns:a16="http://schemas.microsoft.com/office/drawing/2014/main" id="{C6A130FB-A4BA-4498-BB9C-E7696DA052D4}"/>
                  </a:ext>
                </a:extLst>
              </p:cNvPr>
              <p:cNvSpPr/>
              <p:nvPr/>
            </p:nvSpPr>
            <p:spPr>
              <a:xfrm>
                <a:off x="2811673" y="5266399"/>
                <a:ext cx="324000" cy="324000"/>
              </a:xfrm>
              <a:prstGeom prst="noSmoking">
                <a:avLst/>
              </a:prstGeom>
              <a:solidFill>
                <a:srgbClr val="FFC000">
                  <a:alpha val="38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E437B0F-7087-4981-9562-4E738AE780B6}"/>
                </a:ext>
              </a:extLst>
            </p:cNvPr>
            <p:cNvSpPr txBox="1"/>
            <p:nvPr/>
          </p:nvSpPr>
          <p:spPr>
            <a:xfrm>
              <a:off x="851856" y="2422890"/>
              <a:ext cx="2048959" cy="430887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2200" b="1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200" b="1" i="1" baseline="-25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  <a:r>
                <a:rPr lang="en-GB" sz="2200" b="1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0.6 – 4 Ma</a:t>
              </a:r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6A3B8BF-9D23-5EC1-1455-4EF6260EBE1D}"/>
                </a:ext>
              </a:extLst>
            </p:cNvPr>
            <p:cNvSpPr/>
            <p:nvPr/>
          </p:nvSpPr>
          <p:spPr>
            <a:xfrm>
              <a:off x="1103971" y="4477215"/>
              <a:ext cx="919975" cy="250902"/>
            </a:xfrm>
            <a:prstGeom prst="rect">
              <a:avLst/>
            </a:prstGeom>
            <a:noFill/>
            <a:ln w="38100">
              <a:solidFill>
                <a:srgbClr val="9A9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EBA5473-5A63-6845-4D56-78134A21CA54}"/>
                </a:ext>
              </a:extLst>
            </p:cNvPr>
            <p:cNvSpPr/>
            <p:nvPr/>
          </p:nvSpPr>
          <p:spPr>
            <a:xfrm>
              <a:off x="1050073" y="4842340"/>
              <a:ext cx="973873" cy="250902"/>
            </a:xfrm>
            <a:prstGeom prst="rect">
              <a:avLst/>
            </a:prstGeom>
            <a:noFill/>
            <a:ln w="38100">
              <a:solidFill>
                <a:srgbClr val="9A9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2CC158-1B8A-D48A-ECE5-B70F2EAC6DF0}"/>
                </a:ext>
              </a:extLst>
            </p:cNvPr>
            <p:cNvSpPr/>
            <p:nvPr/>
          </p:nvSpPr>
          <p:spPr>
            <a:xfrm>
              <a:off x="614035" y="5153690"/>
              <a:ext cx="896956" cy="250902"/>
            </a:xfrm>
            <a:prstGeom prst="rect">
              <a:avLst/>
            </a:prstGeom>
            <a:noFill/>
            <a:ln w="38100">
              <a:solidFill>
                <a:srgbClr val="9A9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01F6ADE6-FC28-073E-3715-61ADB117507E}"/>
                </a:ext>
              </a:extLst>
            </p:cNvPr>
            <p:cNvSpPr/>
            <p:nvPr/>
          </p:nvSpPr>
          <p:spPr>
            <a:xfrm>
              <a:off x="560137" y="5479813"/>
              <a:ext cx="850492" cy="250902"/>
            </a:xfrm>
            <a:prstGeom prst="rect">
              <a:avLst/>
            </a:prstGeom>
            <a:noFill/>
            <a:ln w="38100">
              <a:solidFill>
                <a:srgbClr val="9A9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FAE9D98E-A1EF-6F2F-510A-1028722F2BF0}"/>
                </a:ext>
              </a:extLst>
            </p:cNvPr>
            <p:cNvSpPr/>
            <p:nvPr/>
          </p:nvSpPr>
          <p:spPr>
            <a:xfrm rot="16200000">
              <a:off x="7041448" y="2121720"/>
              <a:ext cx="2167640" cy="940745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249D74A-17F8-0977-829C-DC242BDF388C}"/>
                </a:ext>
              </a:extLst>
            </p:cNvPr>
            <p:cNvSpPr/>
            <p:nvPr/>
          </p:nvSpPr>
          <p:spPr>
            <a:xfrm rot="16200000">
              <a:off x="6533720" y="136986"/>
              <a:ext cx="664720" cy="254862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3A24473-CEF2-428B-B2F5-FABD149CF2B6}"/>
                </a:ext>
              </a:extLst>
            </p:cNvPr>
            <p:cNvSpPr/>
            <p:nvPr/>
          </p:nvSpPr>
          <p:spPr>
            <a:xfrm rot="16200000">
              <a:off x="6232938" y="2498717"/>
              <a:ext cx="430890" cy="254862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85A2EE4D-9EEB-A0D2-5D9F-2661272C88A4}"/>
                </a:ext>
              </a:extLst>
            </p:cNvPr>
            <p:cNvSpPr/>
            <p:nvPr/>
          </p:nvSpPr>
          <p:spPr>
            <a:xfrm rot="16200000">
              <a:off x="6711263" y="2756739"/>
              <a:ext cx="664720" cy="1222543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8387AFE2-4A45-307D-7FE7-67EFFB424923}"/>
                </a:ext>
              </a:extLst>
            </p:cNvPr>
            <p:cNvSpPr/>
            <p:nvPr/>
          </p:nvSpPr>
          <p:spPr>
            <a:xfrm rot="16200000">
              <a:off x="6123587" y="1322985"/>
              <a:ext cx="497741" cy="133908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7B23AA6-8E94-0590-9F03-747E76F3763D}"/>
                </a:ext>
              </a:extLst>
            </p:cNvPr>
            <p:cNvSpPr/>
            <p:nvPr/>
          </p:nvSpPr>
          <p:spPr>
            <a:xfrm rot="16200000">
              <a:off x="4852602" y="1384749"/>
              <a:ext cx="371696" cy="179617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CBAA3FBE-6754-2644-79FA-7A1EE00C9BD0}"/>
                </a:ext>
              </a:extLst>
            </p:cNvPr>
            <p:cNvSpPr/>
            <p:nvPr/>
          </p:nvSpPr>
          <p:spPr>
            <a:xfrm rot="16200000">
              <a:off x="3696631" y="2352262"/>
              <a:ext cx="298156" cy="1476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944CE48A-F7D6-FD5F-64A8-4F959D6619C8}"/>
                </a:ext>
              </a:extLst>
            </p:cNvPr>
            <p:cNvSpPr/>
            <p:nvPr/>
          </p:nvSpPr>
          <p:spPr>
            <a:xfrm rot="16200000">
              <a:off x="4423479" y="1934885"/>
              <a:ext cx="298156" cy="1476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71854A7-BC03-94EB-05F7-1434F9BF821F}"/>
                </a:ext>
              </a:extLst>
            </p:cNvPr>
            <p:cNvSpPr/>
            <p:nvPr/>
          </p:nvSpPr>
          <p:spPr>
            <a:xfrm rot="16200000">
              <a:off x="3193436" y="2724390"/>
              <a:ext cx="430889" cy="1476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E754C325-A3C7-442A-21F8-AA13918277AC}"/>
                </a:ext>
              </a:extLst>
            </p:cNvPr>
            <p:cNvSpPr/>
            <p:nvPr/>
          </p:nvSpPr>
          <p:spPr>
            <a:xfrm rot="16200000">
              <a:off x="4848238" y="3780093"/>
              <a:ext cx="430890" cy="104457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59BFA290-5AFA-F671-9D3F-062E348324F0}"/>
                </a:ext>
              </a:extLst>
            </p:cNvPr>
            <p:cNvSpPr/>
            <p:nvPr/>
          </p:nvSpPr>
          <p:spPr>
            <a:xfrm rot="16200000">
              <a:off x="1687153" y="3376399"/>
              <a:ext cx="614126" cy="1476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BD8C5FD7-4E44-CE3D-8A9D-DF6F85901EA0}"/>
                </a:ext>
              </a:extLst>
            </p:cNvPr>
            <p:cNvSpPr/>
            <p:nvPr/>
          </p:nvSpPr>
          <p:spPr>
            <a:xfrm rot="16200000">
              <a:off x="3709945" y="4621453"/>
              <a:ext cx="1418797" cy="1476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5B8134A-5D31-CB8D-54FC-C28130A4CAD6}"/>
                </a:ext>
              </a:extLst>
            </p:cNvPr>
            <p:cNvSpPr/>
            <p:nvPr/>
          </p:nvSpPr>
          <p:spPr>
            <a:xfrm rot="16200000">
              <a:off x="2949952" y="4814645"/>
              <a:ext cx="336098" cy="10346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77F3D7F8-5239-E3ED-3CDD-4398B69166A5}"/>
                </a:ext>
              </a:extLst>
            </p:cNvPr>
            <p:cNvSpPr/>
            <p:nvPr/>
          </p:nvSpPr>
          <p:spPr>
            <a:xfrm rot="16200000">
              <a:off x="2794096" y="4953284"/>
              <a:ext cx="336098" cy="127967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DD3D93BF-B4EA-BA8F-5912-D7DD6F04D8F9}"/>
                </a:ext>
              </a:extLst>
            </p:cNvPr>
            <p:cNvSpPr/>
            <p:nvPr/>
          </p:nvSpPr>
          <p:spPr>
            <a:xfrm rot="16200000">
              <a:off x="2076057" y="5578138"/>
              <a:ext cx="336098" cy="127967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026DFF14-AEB3-C5C1-4FD0-8D3C5F9626AC}"/>
                </a:ext>
              </a:extLst>
            </p:cNvPr>
            <p:cNvSpPr/>
            <p:nvPr/>
          </p:nvSpPr>
          <p:spPr>
            <a:xfrm rot="16200000">
              <a:off x="7172200" y="2557252"/>
              <a:ext cx="336098" cy="63570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F623252F-2447-4685-3997-64926425A619}"/>
                </a:ext>
              </a:extLst>
            </p:cNvPr>
            <p:cNvSpPr/>
            <p:nvPr/>
          </p:nvSpPr>
          <p:spPr>
            <a:xfrm rot="16200000">
              <a:off x="7290791" y="2322704"/>
              <a:ext cx="336098" cy="398534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A899D2E-65BD-78F3-5EDF-D7BBA61842A8}"/>
                </a:ext>
              </a:extLst>
            </p:cNvPr>
            <p:cNvSpPr/>
            <p:nvPr/>
          </p:nvSpPr>
          <p:spPr>
            <a:xfrm>
              <a:off x="2190306" y="5781265"/>
              <a:ext cx="905805" cy="261210"/>
            </a:xfrm>
            <a:prstGeom prst="rect">
              <a:avLst/>
            </a:prstGeom>
            <a:noFill/>
            <a:ln w="38100">
              <a:solidFill>
                <a:srgbClr val="9A9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6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D45B3651-E7CA-4360-BA26-D34AC1F04DD4}"/>
              </a:ext>
            </a:extLst>
          </p:cNvPr>
          <p:cNvSpPr/>
          <p:nvPr/>
        </p:nvSpPr>
        <p:spPr>
          <a:xfrm>
            <a:off x="4442085" y="1179226"/>
            <a:ext cx="3792511" cy="1968708"/>
          </a:xfrm>
          <a:prstGeom prst="ellipse">
            <a:avLst/>
          </a:prstGeom>
          <a:noFill/>
          <a:ln w="19050">
            <a:solidFill>
              <a:srgbClr val="0063A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6342906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VERA – 3 MV Tandem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A65806-8893-63D0-4CF2-D157BE16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4" y="1477539"/>
            <a:ext cx="8315832" cy="466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6215F9AA-01E9-35F1-9E2D-F8D25E9104C5}"/>
              </a:ext>
            </a:extLst>
          </p:cNvPr>
          <p:cNvCxnSpPr>
            <a:cxnSpLocks/>
          </p:cNvCxnSpPr>
          <p:nvPr/>
        </p:nvCxnSpPr>
        <p:spPr>
          <a:xfrm flipH="1">
            <a:off x="4934415" y="709408"/>
            <a:ext cx="239751" cy="1576592"/>
          </a:xfrm>
          <a:prstGeom prst="straightConnector1">
            <a:avLst/>
          </a:prstGeom>
          <a:ln w="7620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EF1D13B-66D2-407A-84F9-0A97F20E2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8" y="1059744"/>
            <a:ext cx="7689635" cy="5566975"/>
          </a:xfrm>
          <a:prstGeom prst="rect">
            <a:avLst/>
          </a:prstGeom>
        </p:spPr>
      </p:pic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6342906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VERA – 3 MV Tandem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8DC6A454-D814-60A3-2958-74661203D5D5}"/>
              </a:ext>
            </a:extLst>
          </p:cNvPr>
          <p:cNvGrpSpPr/>
          <p:nvPr/>
        </p:nvGrpSpPr>
        <p:grpSpPr>
          <a:xfrm>
            <a:off x="852923" y="1061281"/>
            <a:ext cx="7816075" cy="5565600"/>
            <a:chOff x="852924" y="1061281"/>
            <a:chExt cx="7816075" cy="556560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4AAD2EF-ABCA-94A6-D682-DE36E64D1FC1}"/>
                </a:ext>
              </a:extLst>
            </p:cNvPr>
            <p:cNvGrpSpPr/>
            <p:nvPr/>
          </p:nvGrpSpPr>
          <p:grpSpPr>
            <a:xfrm>
              <a:off x="852924" y="1061281"/>
              <a:ext cx="7816075" cy="5565600"/>
              <a:chOff x="852924" y="1061281"/>
              <a:chExt cx="7816075" cy="5565600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665C47AC-B78C-BAD9-3270-0C2479C31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1" r="1575" b="1955"/>
              <a:stretch/>
            </p:blipFill>
            <p:spPr>
              <a:xfrm>
                <a:off x="852924" y="1061281"/>
                <a:ext cx="7816075" cy="5565600"/>
              </a:xfrm>
              <a:prstGeom prst="rect">
                <a:avLst/>
              </a:prstGeom>
            </p:spPr>
          </p:pic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ED0987DB-E9AD-9C66-0F9C-FEAD284259B0}"/>
                  </a:ext>
                </a:extLst>
              </p:cNvPr>
              <p:cNvSpPr/>
              <p:nvPr/>
            </p:nvSpPr>
            <p:spPr>
              <a:xfrm rot="19227125">
                <a:off x="1927695" y="2023093"/>
                <a:ext cx="1083821" cy="460076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01AC49E6-E8DD-1699-40BD-64D0E85F7D2F}"/>
                  </a:ext>
                </a:extLst>
              </p:cNvPr>
              <p:cNvSpPr/>
              <p:nvPr/>
            </p:nvSpPr>
            <p:spPr>
              <a:xfrm rot="18480000">
                <a:off x="2217180" y="2703496"/>
                <a:ext cx="148948" cy="45719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A6C4CFF9-C8C7-7B7C-E402-760E70B9399F}"/>
                  </a:ext>
                </a:extLst>
              </p:cNvPr>
              <p:cNvSpPr/>
              <p:nvPr/>
            </p:nvSpPr>
            <p:spPr>
              <a:xfrm rot="16200000">
                <a:off x="3554890" y="4489576"/>
                <a:ext cx="2167640" cy="1597550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450A83B3-6FEC-54D3-01AB-D1D173BE042F}"/>
                  </a:ext>
                </a:extLst>
              </p:cNvPr>
              <p:cNvGrpSpPr/>
              <p:nvPr/>
            </p:nvGrpSpPr>
            <p:grpSpPr>
              <a:xfrm>
                <a:off x="6633498" y="3920704"/>
                <a:ext cx="250834" cy="655666"/>
                <a:chOff x="6633498" y="3920704"/>
                <a:chExt cx="250834" cy="655666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EFA3C1B1-32F7-3ABE-7E3F-803A85B16DD3}"/>
                    </a:ext>
                  </a:extLst>
                </p:cNvPr>
                <p:cNvSpPr/>
                <p:nvPr/>
              </p:nvSpPr>
              <p:spPr>
                <a:xfrm rot="16200000">
                  <a:off x="6439211" y="4147864"/>
                  <a:ext cx="622793" cy="234220"/>
                </a:xfrm>
                <a:prstGeom prst="rect">
                  <a:avLst/>
                </a:prstGeom>
                <a:solidFill>
                  <a:srgbClr val="FFFFFF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Gleichschenkliges Dreieck 4">
                  <a:extLst>
                    <a:ext uri="{FF2B5EF4-FFF2-40B4-BE49-F238E27FC236}">
                      <a16:creationId xmlns:a16="http://schemas.microsoft.com/office/drawing/2014/main" id="{A80AB430-F628-6F61-E7CB-EC60166756AB}"/>
                    </a:ext>
                  </a:extLst>
                </p:cNvPr>
                <p:cNvSpPr/>
                <p:nvPr/>
              </p:nvSpPr>
              <p:spPr>
                <a:xfrm rot="15660000">
                  <a:off x="6805070" y="3887162"/>
                  <a:ext cx="45719" cy="112804"/>
                </a:xfrm>
                <a:prstGeom prst="triangle">
                  <a:avLst/>
                </a:prstGeom>
                <a:solidFill>
                  <a:srgbClr val="FFFFFF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 err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8714E398-9458-B78D-D555-CB54AFE0D16A}"/>
                </a:ext>
              </a:extLst>
            </p:cNvPr>
            <p:cNvSpPr/>
            <p:nvPr/>
          </p:nvSpPr>
          <p:spPr>
            <a:xfrm rot="15764170">
              <a:off x="2665729" y="3245485"/>
              <a:ext cx="201203" cy="353343"/>
            </a:xfrm>
            <a:prstGeom prst="trapezoid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556712" y="127466"/>
            <a:ext cx="6342906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VERA &amp; ILIAMS (</a:t>
            </a:r>
            <a:r>
              <a:rPr lang="en-GB" sz="3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t</a:t>
            </a:r>
            <a:r>
              <a:rPr lang="en-GB" sz="2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=0.7 Ma</a:t>
            </a:r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8DC6A454-D814-60A3-2958-74661203D5D5}"/>
              </a:ext>
            </a:extLst>
          </p:cNvPr>
          <p:cNvGrpSpPr/>
          <p:nvPr/>
        </p:nvGrpSpPr>
        <p:grpSpPr>
          <a:xfrm>
            <a:off x="852923" y="1061281"/>
            <a:ext cx="7816075" cy="5565600"/>
            <a:chOff x="852924" y="1061281"/>
            <a:chExt cx="7816075" cy="556560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4AAD2EF-ABCA-94A6-D682-DE36E64D1FC1}"/>
                </a:ext>
              </a:extLst>
            </p:cNvPr>
            <p:cNvGrpSpPr/>
            <p:nvPr/>
          </p:nvGrpSpPr>
          <p:grpSpPr>
            <a:xfrm>
              <a:off x="852924" y="1061281"/>
              <a:ext cx="7816075" cy="5565600"/>
              <a:chOff x="852924" y="1061281"/>
              <a:chExt cx="7816075" cy="5565600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665C47AC-B78C-BAD9-3270-0C2479C31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1" r="1575" b="1955"/>
              <a:stretch/>
            </p:blipFill>
            <p:spPr>
              <a:xfrm>
                <a:off x="852924" y="1061281"/>
                <a:ext cx="7816075" cy="5565600"/>
              </a:xfrm>
              <a:prstGeom prst="rect">
                <a:avLst/>
              </a:prstGeom>
            </p:spPr>
          </p:pic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ED0987DB-E9AD-9C66-0F9C-FEAD284259B0}"/>
                  </a:ext>
                </a:extLst>
              </p:cNvPr>
              <p:cNvSpPr/>
              <p:nvPr/>
            </p:nvSpPr>
            <p:spPr>
              <a:xfrm rot="19227125">
                <a:off x="1927695" y="2023093"/>
                <a:ext cx="1083821" cy="460076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01AC49E6-E8DD-1699-40BD-64D0E85F7D2F}"/>
                  </a:ext>
                </a:extLst>
              </p:cNvPr>
              <p:cNvSpPr/>
              <p:nvPr/>
            </p:nvSpPr>
            <p:spPr>
              <a:xfrm rot="18480000">
                <a:off x="2217180" y="2703496"/>
                <a:ext cx="148948" cy="45719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A6C4CFF9-C8C7-7B7C-E402-760E70B9399F}"/>
                  </a:ext>
                </a:extLst>
              </p:cNvPr>
              <p:cNvSpPr/>
              <p:nvPr/>
            </p:nvSpPr>
            <p:spPr>
              <a:xfrm rot="16200000">
                <a:off x="3554890" y="4489576"/>
                <a:ext cx="2167640" cy="1597550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450A83B3-6FEC-54D3-01AB-D1D173BE042F}"/>
                  </a:ext>
                </a:extLst>
              </p:cNvPr>
              <p:cNvGrpSpPr/>
              <p:nvPr/>
            </p:nvGrpSpPr>
            <p:grpSpPr>
              <a:xfrm>
                <a:off x="6633498" y="3920704"/>
                <a:ext cx="250834" cy="655666"/>
                <a:chOff x="6633498" y="3920704"/>
                <a:chExt cx="250834" cy="655666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EFA3C1B1-32F7-3ABE-7E3F-803A85B16DD3}"/>
                    </a:ext>
                  </a:extLst>
                </p:cNvPr>
                <p:cNvSpPr/>
                <p:nvPr/>
              </p:nvSpPr>
              <p:spPr>
                <a:xfrm rot="16200000">
                  <a:off x="6439211" y="4147864"/>
                  <a:ext cx="622793" cy="234220"/>
                </a:xfrm>
                <a:prstGeom prst="rect">
                  <a:avLst/>
                </a:prstGeom>
                <a:solidFill>
                  <a:srgbClr val="FFFFFF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Gleichschenkliges Dreieck 4">
                  <a:extLst>
                    <a:ext uri="{FF2B5EF4-FFF2-40B4-BE49-F238E27FC236}">
                      <a16:creationId xmlns:a16="http://schemas.microsoft.com/office/drawing/2014/main" id="{A80AB430-F628-6F61-E7CB-EC60166756AB}"/>
                    </a:ext>
                  </a:extLst>
                </p:cNvPr>
                <p:cNvSpPr/>
                <p:nvPr/>
              </p:nvSpPr>
              <p:spPr>
                <a:xfrm rot="15660000">
                  <a:off x="6805070" y="3887162"/>
                  <a:ext cx="45719" cy="112804"/>
                </a:xfrm>
                <a:prstGeom prst="triangle">
                  <a:avLst/>
                </a:prstGeom>
                <a:solidFill>
                  <a:srgbClr val="FFFFFF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 err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8714E398-9458-B78D-D555-CB54AFE0D16A}"/>
                </a:ext>
              </a:extLst>
            </p:cNvPr>
            <p:cNvSpPr/>
            <p:nvPr/>
          </p:nvSpPr>
          <p:spPr>
            <a:xfrm rot="15764170">
              <a:off x="2665729" y="3245485"/>
              <a:ext cx="201203" cy="353343"/>
            </a:xfrm>
            <a:prstGeom prst="trapezoid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6342906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VERA &amp; ILIAMS (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Al)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09D3AFC-6B47-500B-66C2-09A28AACC332}"/>
              </a:ext>
            </a:extLst>
          </p:cNvPr>
          <p:cNvSpPr/>
          <p:nvPr/>
        </p:nvSpPr>
        <p:spPr>
          <a:xfrm>
            <a:off x="5127885" y="1172876"/>
            <a:ext cx="3792511" cy="1968708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  <a:highlight>
                <a:srgbClr val="00B200"/>
              </a:highlight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F8DCF926-D0B2-1776-D84D-4980764F6C8E}"/>
              </a:ext>
            </a:extLst>
          </p:cNvPr>
          <p:cNvSpPr txBox="1"/>
          <p:nvPr/>
        </p:nvSpPr>
        <p:spPr>
          <a:xfrm>
            <a:off x="6819836" y="1217896"/>
            <a:ext cx="19282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</a:t>
            </a:r>
            <a:b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aser</a:t>
            </a:r>
            <a:b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b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ction</a:t>
            </a:r>
            <a:b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 </a:t>
            </a:r>
            <a:r>
              <a:rPr lang="en-GB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pectrometry </a:t>
            </a:r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C11BBBA1-18D4-3B0D-C0AB-66237BBB39A6}"/>
              </a:ext>
            </a:extLst>
          </p:cNvPr>
          <p:cNvSpPr/>
          <p:nvPr/>
        </p:nvSpPr>
        <p:spPr>
          <a:xfrm>
            <a:off x="3994344" y="3168799"/>
            <a:ext cx="3241933" cy="3143249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F9AA94AC-59EF-6003-36B1-F8FD61F95EF2}"/>
              </a:ext>
            </a:extLst>
          </p:cNvPr>
          <p:cNvSpPr txBox="1"/>
          <p:nvPr/>
        </p:nvSpPr>
        <p:spPr>
          <a:xfrm>
            <a:off x="4595087" y="4482720"/>
            <a:ext cx="19282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(MeV) MS (+)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021C3AB0-343D-68FD-A452-45D44877CE2E}"/>
              </a:ext>
            </a:extLst>
          </p:cNvPr>
          <p:cNvGrpSpPr/>
          <p:nvPr/>
        </p:nvGrpSpPr>
        <p:grpSpPr>
          <a:xfrm>
            <a:off x="1023257" y="1591563"/>
            <a:ext cx="2992859" cy="2383403"/>
            <a:chOff x="3324227" y="2982834"/>
            <a:chExt cx="3971923" cy="3301999"/>
          </a:xfrm>
        </p:grpSpPr>
        <p:sp>
          <p:nvSpPr>
            <p:cNvPr id="80" name="Rechteck: abgerundete Ecken 79">
              <a:extLst>
                <a:ext uri="{FF2B5EF4-FFF2-40B4-BE49-F238E27FC236}">
                  <a16:creationId xmlns:a16="http://schemas.microsoft.com/office/drawing/2014/main" id="{EF3CF330-B319-B4E3-8265-FD21B602D45C}"/>
                </a:ext>
              </a:extLst>
            </p:cNvPr>
            <p:cNvSpPr/>
            <p:nvPr/>
          </p:nvSpPr>
          <p:spPr>
            <a:xfrm>
              <a:off x="3324227" y="2982834"/>
              <a:ext cx="3971923" cy="3301999"/>
            </a:xfrm>
            <a:prstGeom prst="roundRect">
              <a:avLst/>
            </a:prstGeom>
            <a:noFill/>
            <a:ln w="28575">
              <a:solidFill>
                <a:srgbClr val="9A9A9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5F689832-AC52-0C93-12D0-F5CA1576E808}"/>
                </a:ext>
              </a:extLst>
            </p:cNvPr>
            <p:cNvSpPr txBox="1"/>
            <p:nvPr/>
          </p:nvSpPr>
          <p:spPr>
            <a:xfrm>
              <a:off x="3468699" y="3055449"/>
              <a:ext cx="2601818" cy="1382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rgbClr val="9A9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GB" sz="2800" b="1" i="0" u="none" strike="noStrike" baseline="0" dirty="0">
                  <a:solidFill>
                    <a:srgbClr val="9A9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(keV)</a:t>
              </a:r>
              <a:br>
                <a:rPr lang="en-GB" sz="2800" b="1" i="0" u="none" strike="noStrike" baseline="0" dirty="0">
                  <a:solidFill>
                    <a:srgbClr val="9A9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800" b="1" i="0" u="none" strike="noStrike" baseline="0" dirty="0">
                  <a:solidFill>
                    <a:srgbClr val="9A9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 (-)</a:t>
              </a:r>
              <a:endParaRPr lang="en-GB" sz="2800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39524F17-5AEF-DB81-8395-948CAD376E95}"/>
              </a:ext>
            </a:extLst>
          </p:cNvPr>
          <p:cNvSpPr txBox="1"/>
          <p:nvPr/>
        </p:nvSpPr>
        <p:spPr>
          <a:xfrm>
            <a:off x="7690482" y="3070086"/>
            <a:ext cx="978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</a:t>
            </a:r>
            <a:r>
              <a:rPr lang="en-GB" sz="1200" b="1" i="1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 talk tomorrow</a:t>
            </a:r>
            <a:br>
              <a:rPr lang="en-GB" sz="1200" b="1" i="1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i="1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Alex!]</a:t>
            </a:r>
            <a:endParaRPr lang="en-GB" sz="12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76">
            <a:extLst>
              <a:ext uri="{FF2B5EF4-FFF2-40B4-BE49-F238E27FC236}">
                <a16:creationId xmlns:a16="http://schemas.microsoft.com/office/drawing/2014/main" id="{F9AA94AC-59EF-6003-36B1-F8FD61F95EF2}"/>
              </a:ext>
            </a:extLst>
          </p:cNvPr>
          <p:cNvSpPr txBox="1"/>
          <p:nvPr/>
        </p:nvSpPr>
        <p:spPr>
          <a:xfrm>
            <a:off x="1118963" y="4162153"/>
            <a:ext cx="2687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stripping</a:t>
            </a:r>
            <a:b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no </a:t>
            </a:r>
            <a:r>
              <a:rPr lang="en-GB" b="1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21908" y="3617561"/>
            <a:ext cx="1272436" cy="735234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76">
            <a:extLst>
              <a:ext uri="{FF2B5EF4-FFF2-40B4-BE49-F238E27FC236}">
                <a16:creationId xmlns:a16="http://schemas.microsoft.com/office/drawing/2014/main" id="{F9AA94AC-59EF-6003-36B1-F8FD61F95EF2}"/>
              </a:ext>
            </a:extLst>
          </p:cNvPr>
          <p:cNvSpPr txBox="1"/>
          <p:nvPr/>
        </p:nvSpPr>
        <p:spPr>
          <a:xfrm>
            <a:off x="7382311" y="3745124"/>
            <a:ext cx="1396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“no”</a:t>
            </a:r>
          </a:p>
          <a:p>
            <a:r>
              <a:rPr lang="en-GB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isobars</a:t>
            </a:r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8DC6A454-D814-60A3-2958-74661203D5D5}"/>
              </a:ext>
            </a:extLst>
          </p:cNvPr>
          <p:cNvGrpSpPr/>
          <p:nvPr/>
        </p:nvGrpSpPr>
        <p:grpSpPr>
          <a:xfrm>
            <a:off x="852923" y="1061281"/>
            <a:ext cx="7816075" cy="5565600"/>
            <a:chOff x="852924" y="1061281"/>
            <a:chExt cx="7816075" cy="556560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4AAD2EF-ABCA-94A6-D682-DE36E64D1FC1}"/>
                </a:ext>
              </a:extLst>
            </p:cNvPr>
            <p:cNvGrpSpPr/>
            <p:nvPr/>
          </p:nvGrpSpPr>
          <p:grpSpPr>
            <a:xfrm>
              <a:off x="852924" y="1061281"/>
              <a:ext cx="7816075" cy="5565600"/>
              <a:chOff x="852924" y="1061281"/>
              <a:chExt cx="7816075" cy="5565600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665C47AC-B78C-BAD9-3270-0C2479C31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1" r="1575" b="1955"/>
              <a:stretch/>
            </p:blipFill>
            <p:spPr>
              <a:xfrm>
                <a:off x="852924" y="1061281"/>
                <a:ext cx="7816075" cy="5565600"/>
              </a:xfrm>
              <a:prstGeom prst="rect">
                <a:avLst/>
              </a:prstGeom>
            </p:spPr>
          </p:pic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ED0987DB-E9AD-9C66-0F9C-FEAD284259B0}"/>
                  </a:ext>
                </a:extLst>
              </p:cNvPr>
              <p:cNvSpPr/>
              <p:nvPr/>
            </p:nvSpPr>
            <p:spPr>
              <a:xfrm rot="19227125">
                <a:off x="1927695" y="2023093"/>
                <a:ext cx="1083821" cy="460076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01AC49E6-E8DD-1699-40BD-64D0E85F7D2F}"/>
                  </a:ext>
                </a:extLst>
              </p:cNvPr>
              <p:cNvSpPr/>
              <p:nvPr/>
            </p:nvSpPr>
            <p:spPr>
              <a:xfrm rot="18480000">
                <a:off x="2217180" y="2703496"/>
                <a:ext cx="148948" cy="45719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A6C4CFF9-C8C7-7B7C-E402-760E70B9399F}"/>
                  </a:ext>
                </a:extLst>
              </p:cNvPr>
              <p:cNvSpPr/>
              <p:nvPr/>
            </p:nvSpPr>
            <p:spPr>
              <a:xfrm rot="16200000">
                <a:off x="3554890" y="4489576"/>
                <a:ext cx="2167640" cy="1597550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450A83B3-6FEC-54D3-01AB-D1D173BE042F}"/>
                  </a:ext>
                </a:extLst>
              </p:cNvPr>
              <p:cNvGrpSpPr/>
              <p:nvPr/>
            </p:nvGrpSpPr>
            <p:grpSpPr>
              <a:xfrm>
                <a:off x="6633498" y="3920704"/>
                <a:ext cx="250834" cy="655666"/>
                <a:chOff x="6633498" y="3920704"/>
                <a:chExt cx="250834" cy="655666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EFA3C1B1-32F7-3ABE-7E3F-803A85B16DD3}"/>
                    </a:ext>
                  </a:extLst>
                </p:cNvPr>
                <p:cNvSpPr/>
                <p:nvPr/>
              </p:nvSpPr>
              <p:spPr>
                <a:xfrm rot="16200000">
                  <a:off x="6439211" y="4147864"/>
                  <a:ext cx="622793" cy="234220"/>
                </a:xfrm>
                <a:prstGeom prst="rect">
                  <a:avLst/>
                </a:prstGeom>
                <a:solidFill>
                  <a:srgbClr val="FFFFFF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Gleichschenkliges Dreieck 4">
                  <a:extLst>
                    <a:ext uri="{FF2B5EF4-FFF2-40B4-BE49-F238E27FC236}">
                      <a16:creationId xmlns:a16="http://schemas.microsoft.com/office/drawing/2014/main" id="{A80AB430-F628-6F61-E7CB-EC60166756AB}"/>
                    </a:ext>
                  </a:extLst>
                </p:cNvPr>
                <p:cNvSpPr/>
                <p:nvPr/>
              </p:nvSpPr>
              <p:spPr>
                <a:xfrm rot="15660000">
                  <a:off x="6805070" y="3887162"/>
                  <a:ext cx="45719" cy="112804"/>
                </a:xfrm>
                <a:prstGeom prst="triangle">
                  <a:avLst/>
                </a:prstGeom>
                <a:solidFill>
                  <a:srgbClr val="FFFFFF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 err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8714E398-9458-B78D-D555-CB54AFE0D16A}"/>
                </a:ext>
              </a:extLst>
            </p:cNvPr>
            <p:cNvSpPr/>
            <p:nvPr/>
          </p:nvSpPr>
          <p:spPr>
            <a:xfrm rot="15764170">
              <a:off x="2665729" y="3245485"/>
              <a:ext cx="201203" cy="353343"/>
            </a:xfrm>
            <a:prstGeom prst="trapezoid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6342906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VERA &amp; ILIAMS (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Al)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4D7912-8F5C-D28B-D407-C1CD5B9B1E63}"/>
              </a:ext>
            </a:extLst>
          </p:cNvPr>
          <p:cNvSpPr txBox="1"/>
          <p:nvPr/>
        </p:nvSpPr>
        <p:spPr>
          <a:xfrm>
            <a:off x="6394203" y="2360971"/>
            <a:ext cx="14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40-sample </a:t>
            </a:r>
            <a:r>
              <a:rPr lang="de-DE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</a:t>
            </a:r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  <a:endParaRPr lang="en-GB" sz="1400" b="1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4E4F6C6-0C3E-41CF-3A39-84C933E95981}"/>
              </a:ext>
            </a:extLst>
          </p:cNvPr>
          <p:cNvGrpSpPr/>
          <p:nvPr/>
        </p:nvGrpSpPr>
        <p:grpSpPr>
          <a:xfrm>
            <a:off x="7441574" y="1035014"/>
            <a:ext cx="1098974" cy="1349869"/>
            <a:chOff x="7352824" y="1114269"/>
            <a:chExt cx="1098974" cy="1349869"/>
          </a:xfrm>
        </p:grpSpPr>
        <p:pic>
          <p:nvPicPr>
            <p:cNvPr id="13" name="Grafik 12" descr="Ein Bild, das drinnen, Baumaterial, Stein, Zahnrad enthält.&#10;&#10;Automatisch generierte Beschreibung">
              <a:extLst>
                <a:ext uri="{FF2B5EF4-FFF2-40B4-BE49-F238E27FC236}">
                  <a16:creationId xmlns:a16="http://schemas.microsoft.com/office/drawing/2014/main" id="{895E410C-CB21-8F99-BDDC-B299497E8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824" y="1514586"/>
              <a:ext cx="1098974" cy="949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3D63964-211D-0A89-6F86-F46CA7EBE6F7}"/>
                </a:ext>
              </a:extLst>
            </p:cNvPr>
            <p:cNvSpPr txBox="1"/>
            <p:nvPr/>
          </p:nvSpPr>
          <p:spPr>
            <a:xfrm>
              <a:off x="7417616" y="1114269"/>
              <a:ext cx="1033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Al</a:t>
              </a:r>
              <a:r>
                <a:rPr lang="de-DE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de-DE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de-DE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de-DE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de-DE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endParaRPr lang="en-GB" sz="1400" b="1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E84FD90-3313-96FB-0104-726420352192}"/>
              </a:ext>
            </a:extLst>
          </p:cNvPr>
          <p:cNvCxnSpPr>
            <a:cxnSpLocks/>
          </p:cNvCxnSpPr>
          <p:nvPr/>
        </p:nvCxnSpPr>
        <p:spPr>
          <a:xfrm flipH="1">
            <a:off x="6694467" y="2251956"/>
            <a:ext cx="893537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D6B221A5-F871-36F9-D61A-5FA19AF89C5A}"/>
              </a:ext>
            </a:extLst>
          </p:cNvPr>
          <p:cNvSpPr txBox="1"/>
          <p:nvPr/>
        </p:nvSpPr>
        <p:spPr>
          <a:xfrm>
            <a:off x="6596993" y="1861652"/>
            <a:ext cx="58044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de-DE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1400" b="1" baseline="300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60E7F6F-0EDB-B75F-5E52-C371C1214024}"/>
              </a:ext>
            </a:extLst>
          </p:cNvPr>
          <p:cNvSpPr txBox="1"/>
          <p:nvPr/>
        </p:nvSpPr>
        <p:spPr>
          <a:xfrm>
            <a:off x="4919452" y="2465727"/>
            <a:ext cx="14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kV </a:t>
            </a:r>
            <a:r>
              <a:rPr lang="de-DE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e-DE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de-DE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en-GB" sz="1400" b="1" dirty="0" err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62AD9A6-3E45-1C4B-3C81-F6210CC3A81B}"/>
              </a:ext>
            </a:extLst>
          </p:cNvPr>
          <p:cNvCxnSpPr>
            <a:cxnSpLocks/>
          </p:cNvCxnSpPr>
          <p:nvPr/>
        </p:nvCxnSpPr>
        <p:spPr>
          <a:xfrm flipV="1">
            <a:off x="5978395" y="2209592"/>
            <a:ext cx="306975" cy="28627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888F9691-057F-EC0A-13D7-2BC577BBA657}"/>
              </a:ext>
            </a:extLst>
          </p:cNvPr>
          <p:cNvSpPr txBox="1"/>
          <p:nvPr/>
        </p:nvSpPr>
        <p:spPr>
          <a:xfrm>
            <a:off x="4495079" y="1068232"/>
            <a:ext cx="14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90° </a:t>
            </a:r>
            <a:r>
              <a:rPr lang="de-DE" sz="1400" b="1" dirty="0" err="1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r>
              <a:rPr lang="de-DE" sz="1400" b="1" dirty="0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endParaRPr lang="en-GB" sz="1400" b="1" dirty="0" err="1">
              <a:solidFill>
                <a:srgbClr val="00A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DDB8832-5572-0E49-DC0A-A1583D138F5C}"/>
              </a:ext>
            </a:extLst>
          </p:cNvPr>
          <p:cNvSpPr txBox="1"/>
          <p:nvPr/>
        </p:nvSpPr>
        <p:spPr>
          <a:xfrm>
            <a:off x="5761071" y="1072831"/>
            <a:ext cx="149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endParaRPr lang="en-GB" sz="1400" b="1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FD5E720-E89A-62DB-35BF-3199E36C5A57}"/>
              </a:ext>
            </a:extLst>
          </p:cNvPr>
          <p:cNvSpPr txBox="1"/>
          <p:nvPr/>
        </p:nvSpPr>
        <p:spPr>
          <a:xfrm>
            <a:off x="3916938" y="1679821"/>
            <a:ext cx="14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 </a:t>
            </a:r>
            <a:r>
              <a:rPr lang="de-DE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cooler</a:t>
            </a:r>
            <a:endParaRPr lang="en-GB" sz="1400" b="1" dirty="0" err="1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AF9DB0A-FC81-35D6-E0FC-F4D4CD336B25}"/>
              </a:ext>
            </a:extLst>
          </p:cNvPr>
          <p:cNvSpPr txBox="1"/>
          <p:nvPr/>
        </p:nvSpPr>
        <p:spPr>
          <a:xfrm>
            <a:off x="4339611" y="3844081"/>
            <a:ext cx="52261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de-DE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GB" sz="1400" b="1" baseline="300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8E9BD80-BB77-AF47-7A1B-54CEFD2CEF63}"/>
              </a:ext>
            </a:extLst>
          </p:cNvPr>
          <p:cNvSpPr txBox="1"/>
          <p:nvPr/>
        </p:nvSpPr>
        <p:spPr>
          <a:xfrm>
            <a:off x="1367634" y="3417512"/>
            <a:ext cx="95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de-DE" sz="1400" b="1" dirty="0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400" b="1" dirty="0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 err="1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endParaRPr lang="en-GB" sz="1400" b="1" dirty="0" err="1">
              <a:solidFill>
                <a:srgbClr val="00A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87A15A7-B0C9-5712-0154-4AF1D166A834}"/>
              </a:ext>
            </a:extLst>
          </p:cNvPr>
          <p:cNvSpPr txBox="1"/>
          <p:nvPr/>
        </p:nvSpPr>
        <p:spPr>
          <a:xfrm>
            <a:off x="6706265" y="3232320"/>
            <a:ext cx="1098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de-DE" sz="1400" b="1" dirty="0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400" b="1" dirty="0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 err="1">
                <a:solidFill>
                  <a:srgbClr val="00A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endParaRPr lang="en-GB" sz="1400" b="1" dirty="0" err="1">
              <a:solidFill>
                <a:srgbClr val="00A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F8A98D4-4A8C-DDD2-D92E-E359EE475841}"/>
              </a:ext>
            </a:extLst>
          </p:cNvPr>
          <p:cNvSpPr txBox="1"/>
          <p:nvPr/>
        </p:nvSpPr>
        <p:spPr>
          <a:xfrm>
            <a:off x="3153233" y="2940697"/>
            <a:ext cx="1980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tandem</a:t>
            </a:r>
            <a:r>
              <a:rPr lang="de-DE" sz="1400" b="1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@2.95 MV</a:t>
            </a:r>
            <a:endParaRPr lang="en-GB" sz="1400" b="1" dirty="0" err="1">
              <a:solidFill>
                <a:srgbClr val="9A9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38D3897-E47D-5A36-153B-D9014BD08970}"/>
              </a:ext>
            </a:extLst>
          </p:cNvPr>
          <p:cNvSpPr txBox="1"/>
          <p:nvPr/>
        </p:nvSpPr>
        <p:spPr>
          <a:xfrm>
            <a:off x="3119439" y="3821077"/>
            <a:ext cx="1128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de-DE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stripper</a:t>
            </a:r>
            <a:endParaRPr lang="en-GB" sz="1400" b="1" dirty="0" err="1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194D681-E724-52C4-F59B-759C16F8ED56}"/>
              </a:ext>
            </a:extLst>
          </p:cNvPr>
          <p:cNvSpPr txBox="1"/>
          <p:nvPr/>
        </p:nvSpPr>
        <p:spPr>
          <a:xfrm>
            <a:off x="2435492" y="4151368"/>
            <a:ext cx="696311" cy="307777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de-DE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de-DE" sz="14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1400" b="1" baseline="30000" dirty="0" err="1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3F1F970-85B2-81AF-07FC-9348661F5D29}"/>
              </a:ext>
            </a:extLst>
          </p:cNvPr>
          <p:cNvSpPr txBox="1"/>
          <p:nvPr/>
        </p:nvSpPr>
        <p:spPr>
          <a:xfrm>
            <a:off x="7744990" y="4264974"/>
            <a:ext cx="679506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de-DE" sz="14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GB" sz="1400" b="1" baseline="300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2535D93-5E81-6542-6561-335D6A9AC3A7}"/>
              </a:ext>
            </a:extLst>
          </p:cNvPr>
          <p:cNvSpPr txBox="1"/>
          <p:nvPr/>
        </p:nvSpPr>
        <p:spPr>
          <a:xfrm>
            <a:off x="3891678" y="1771102"/>
            <a:ext cx="674471" cy="307777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de-DE" sz="14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1400" b="1" baseline="30000" dirty="0" err="1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Verbotsymbol 40">
            <a:extLst>
              <a:ext uri="{FF2B5EF4-FFF2-40B4-BE49-F238E27FC236}">
                <a16:creationId xmlns:a16="http://schemas.microsoft.com/office/drawing/2014/main" id="{00FC75A5-6D69-FAC4-921D-B9117FCB6AF8}"/>
              </a:ext>
            </a:extLst>
          </p:cNvPr>
          <p:cNvSpPr/>
          <p:nvPr/>
        </p:nvSpPr>
        <p:spPr>
          <a:xfrm>
            <a:off x="3915248" y="1639072"/>
            <a:ext cx="607008" cy="607832"/>
          </a:xfrm>
          <a:prstGeom prst="noSmoking">
            <a:avLst/>
          </a:prstGeom>
          <a:solidFill>
            <a:srgbClr val="CACAC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C3AAE31-2884-5D7B-A791-D0FE5DE74EF9}"/>
              </a:ext>
            </a:extLst>
          </p:cNvPr>
          <p:cNvSpPr txBox="1"/>
          <p:nvPr/>
        </p:nvSpPr>
        <p:spPr>
          <a:xfrm>
            <a:off x="6285370" y="4173003"/>
            <a:ext cx="14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Off-Set</a:t>
            </a:r>
            <a:b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en-GB" sz="1400" b="1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955B68B3-33F4-E35F-6262-679A21D17694}"/>
              </a:ext>
            </a:extLst>
          </p:cNvPr>
          <p:cNvSpPr txBox="1"/>
          <p:nvPr/>
        </p:nvSpPr>
        <p:spPr>
          <a:xfrm>
            <a:off x="2380940" y="3675920"/>
            <a:ext cx="87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Off-Set</a:t>
            </a:r>
            <a:br>
              <a:rPr lang="de-DE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en-GB" sz="1400" b="1" dirty="0" err="1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81A6DADD-B440-9C35-0FE4-EA80A3D14CBD}"/>
              </a:ext>
            </a:extLst>
          </p:cNvPr>
          <p:cNvSpPr txBox="1"/>
          <p:nvPr/>
        </p:nvSpPr>
        <p:spPr>
          <a:xfrm>
            <a:off x="3943420" y="5084910"/>
            <a:ext cx="1494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2-anode gas </a:t>
            </a:r>
            <a:r>
              <a:rPr lang="de-DE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en-GB" sz="1400" b="1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76481C5E-DFEC-ABC8-C396-DE0F0FA49FDB}"/>
              </a:ext>
            </a:extLst>
          </p:cNvPr>
          <p:cNvSpPr txBox="1"/>
          <p:nvPr/>
        </p:nvSpPr>
        <p:spPr>
          <a:xfrm>
            <a:off x="5424052" y="5300353"/>
            <a:ext cx="679506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de-DE" sz="14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GB" sz="1400" b="1" baseline="300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8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04464" y="568750"/>
            <a:ext cx="8532018" cy="3557086"/>
          </a:xfrm>
        </p:spPr>
        <p:txBody>
          <a:bodyPr/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live radionuclides in stony meteorites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by accelerator mass spectrometry – with and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without tedious chemical sample preparation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Oscar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Marchhart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Silke Merchel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Wieser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Robin Golser 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more people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University of Vienna, Faculty of Physics,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Isotope Physics, VERA Laboratory, Austria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silke.merchel@univie.ac.at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BF4BA1D-E3FD-4BE8-B982-83D84E1BD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18" y="87941"/>
            <a:ext cx="2581656" cy="12161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9088583-2A38-4F3C-8BAB-4BFA5AE33D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7" y="2046827"/>
            <a:ext cx="1967003" cy="138217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640EE18-CE41-CC79-A952-9D0604FEC1F1}"/>
              </a:ext>
            </a:extLst>
          </p:cNvPr>
          <p:cNvGrpSpPr/>
          <p:nvPr/>
        </p:nvGrpSpPr>
        <p:grpSpPr>
          <a:xfrm>
            <a:off x="83326" y="4677126"/>
            <a:ext cx="4693839" cy="1803952"/>
            <a:chOff x="83326" y="4677290"/>
            <a:chExt cx="4693839" cy="1803952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E215AF1-7593-538E-DBFE-102F31521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" t="6925" r="912" b="5961"/>
            <a:stretch/>
          </p:blipFill>
          <p:spPr>
            <a:xfrm>
              <a:off x="204464" y="4677290"/>
              <a:ext cx="4424893" cy="1663638"/>
            </a:xfrm>
            <a:prstGeom prst="rect">
              <a:avLst/>
            </a:prstGeom>
          </p:spPr>
        </p:pic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D497DFEE-4ECB-6EA5-F534-FA61FA4488C1}"/>
                </a:ext>
              </a:extLst>
            </p:cNvPr>
            <p:cNvSpPr/>
            <p:nvPr/>
          </p:nvSpPr>
          <p:spPr>
            <a:xfrm>
              <a:off x="3918193" y="5930052"/>
              <a:ext cx="858972" cy="5511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DEB7FBC4-CC0C-8DE1-0D32-8253DC5EAFE7}"/>
                </a:ext>
              </a:extLst>
            </p:cNvPr>
            <p:cNvSpPr/>
            <p:nvPr/>
          </p:nvSpPr>
          <p:spPr>
            <a:xfrm>
              <a:off x="83326" y="5930052"/>
              <a:ext cx="858972" cy="5511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D7366F2F-0135-FEE6-AC92-6416F1AB5735}"/>
              </a:ext>
            </a:extLst>
          </p:cNvPr>
          <p:cNvSpPr/>
          <p:nvPr/>
        </p:nvSpPr>
        <p:spPr>
          <a:xfrm>
            <a:off x="204464" y="4677126"/>
            <a:ext cx="4413718" cy="166363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302BD-5C2A-23A5-4DD5-7BF3A7B18DC3}"/>
              </a:ext>
            </a:extLst>
          </p:cNvPr>
          <p:cNvSpPr txBox="1"/>
          <p:nvPr/>
        </p:nvSpPr>
        <p:spPr>
          <a:xfrm>
            <a:off x="4680413" y="3490060"/>
            <a:ext cx="441371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(Stony) meteorites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Cosmogenic nuclides (CNs)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with chemistry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mass spectrometry (AMS) @ VERA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without chemistry</a:t>
            </a:r>
          </a:p>
        </p:txBody>
      </p:sp>
    </p:spTree>
    <p:extLst>
      <p:ext uri="{BB962C8B-B14F-4D97-AF65-F5344CB8AC3E}">
        <p14:creationId xmlns:p14="http://schemas.microsoft.com/office/powerpoint/2010/main" val="34483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FC5AA131-E38D-487C-9D97-2EC640F39A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250518"/>
              </p:ext>
            </p:extLst>
          </p:nvPr>
        </p:nvGraphicFramePr>
        <p:xfrm>
          <a:off x="-1246285" y="1453026"/>
          <a:ext cx="25812437" cy="18243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Graph" r:id="rId4" imgW="4276800" imgH="3022560" progId="Origin50.Graph">
                  <p:embed/>
                </p:oleObj>
              </mc:Choice>
              <mc:Fallback>
                <p:oleObj name="Graph" r:id="rId4" imgW="4276800" imgH="3022560" progId="Origin50.Graph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FC5AA131-E38D-487C-9D97-2EC640F39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46285" y="1453026"/>
                        <a:ext cx="25812437" cy="18243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96148"/>
            <a:ext cx="828000" cy="365125"/>
          </a:xfrm>
        </p:spPr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ILIAMS for 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7F069C-4055-4DDF-9AAD-D174B81B5DA5}"/>
              </a:ext>
            </a:extLst>
          </p:cNvPr>
          <p:cNvSpPr txBox="1"/>
          <p:nvPr/>
        </p:nvSpPr>
        <p:spPr>
          <a:xfrm rot="19974239">
            <a:off x="2411409" y="2724896"/>
            <a:ext cx="3487045" cy="40011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de-DE" sz="2000" b="1" u="sng" baseline="30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SrF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TcF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72796B0-872A-434C-80A8-87CA3B906F65}"/>
              </a:ext>
            </a:extLst>
          </p:cNvPr>
          <p:cNvSpPr txBox="1"/>
          <p:nvPr/>
        </p:nvSpPr>
        <p:spPr>
          <a:xfrm rot="19974239">
            <a:off x="7393621" y="3199617"/>
            <a:ext cx="1255472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 err="1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CD8693-EA37-4CB2-A6C9-09AC9F36F02A}"/>
              </a:ext>
            </a:extLst>
          </p:cNvPr>
          <p:cNvSpPr txBox="1"/>
          <p:nvPr/>
        </p:nvSpPr>
        <p:spPr>
          <a:xfrm rot="19974239">
            <a:off x="1920161" y="3153779"/>
            <a:ext cx="774764" cy="40011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1414F2-1252-4131-87E4-1E7F19120E73}"/>
              </a:ext>
            </a:extLst>
          </p:cNvPr>
          <p:cNvSpPr txBox="1"/>
          <p:nvPr/>
        </p:nvSpPr>
        <p:spPr>
          <a:xfrm rot="19974239">
            <a:off x="1037464" y="3064632"/>
            <a:ext cx="822661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BFE718C-BA2B-4119-A2F5-69AA64E10FBF}"/>
              </a:ext>
            </a:extLst>
          </p:cNvPr>
          <p:cNvSpPr txBox="1"/>
          <p:nvPr/>
        </p:nvSpPr>
        <p:spPr>
          <a:xfrm>
            <a:off x="2307543" y="4336787"/>
            <a:ext cx="1239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532 nm</a:t>
            </a:r>
            <a:endParaRPr lang="de-DE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04A60B3-3873-90E0-7749-E02DCD52B92C}"/>
              </a:ext>
            </a:extLst>
          </p:cNvPr>
          <p:cNvSpPr txBox="1"/>
          <p:nvPr/>
        </p:nvSpPr>
        <p:spPr>
          <a:xfrm>
            <a:off x="6592957" y="6133632"/>
            <a:ext cx="2485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Radiocarbon 2021. </a:t>
            </a:r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Lachner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J. Mass </a:t>
            </a:r>
            <a:r>
              <a:rPr lang="en-US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2021.</a:t>
            </a:r>
            <a:b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51D82C4-EEC1-E8B2-0F81-AD98FF80F0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7" y="1161328"/>
            <a:ext cx="1968376" cy="14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FC5AA131-E38D-487C-9D97-2EC640F39A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246285" y="1453026"/>
          <a:ext cx="25812437" cy="18243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Graph" r:id="rId4" imgW="4276800" imgH="3022560" progId="Origin50.Graph">
                  <p:embed/>
                </p:oleObj>
              </mc:Choice>
              <mc:Fallback>
                <p:oleObj name="Graph" r:id="rId4" imgW="4276800" imgH="3022560" progId="Origin50.Graph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FC5AA131-E38D-487C-9D97-2EC640F39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46285" y="1453026"/>
                        <a:ext cx="25812437" cy="18243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96148"/>
            <a:ext cx="828000" cy="365125"/>
          </a:xfrm>
        </p:spPr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ILIAMS for 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7F069C-4055-4DDF-9AAD-D174B81B5DA5}"/>
              </a:ext>
            </a:extLst>
          </p:cNvPr>
          <p:cNvSpPr txBox="1"/>
          <p:nvPr/>
        </p:nvSpPr>
        <p:spPr>
          <a:xfrm rot="19974239">
            <a:off x="2411409" y="2724896"/>
            <a:ext cx="3487045" cy="40011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de-DE" sz="2000" b="1" u="sng" baseline="30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SrF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TcF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72796B0-872A-434C-80A8-87CA3B906F65}"/>
              </a:ext>
            </a:extLst>
          </p:cNvPr>
          <p:cNvSpPr txBox="1"/>
          <p:nvPr/>
        </p:nvSpPr>
        <p:spPr>
          <a:xfrm rot="19974239">
            <a:off x="7393621" y="3199617"/>
            <a:ext cx="1255472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 err="1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CD8693-EA37-4CB2-A6C9-09AC9F36F02A}"/>
              </a:ext>
            </a:extLst>
          </p:cNvPr>
          <p:cNvSpPr txBox="1"/>
          <p:nvPr/>
        </p:nvSpPr>
        <p:spPr>
          <a:xfrm rot="19974239">
            <a:off x="1920161" y="3153779"/>
            <a:ext cx="774764" cy="40011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1414F2-1252-4131-87E4-1E7F19120E73}"/>
              </a:ext>
            </a:extLst>
          </p:cNvPr>
          <p:cNvSpPr txBox="1"/>
          <p:nvPr/>
        </p:nvSpPr>
        <p:spPr>
          <a:xfrm rot="19974239">
            <a:off x="1037464" y="3064632"/>
            <a:ext cx="822661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</a:t>
            </a:r>
            <a:r>
              <a:rPr lang="de-DE" sz="2000" b="1" baseline="-25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b="1" baseline="30000" dirty="0">
                <a:solidFill>
                  <a:srgbClr val="C3C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BFE718C-BA2B-4119-A2F5-69AA64E10FBF}"/>
              </a:ext>
            </a:extLst>
          </p:cNvPr>
          <p:cNvSpPr txBox="1"/>
          <p:nvPr/>
        </p:nvSpPr>
        <p:spPr>
          <a:xfrm>
            <a:off x="2307543" y="4336787"/>
            <a:ext cx="1239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532 nm</a:t>
            </a:r>
            <a:endParaRPr lang="de-DE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79C863-7383-6243-89DF-7133FC5622A0}"/>
              </a:ext>
            </a:extLst>
          </p:cNvPr>
          <p:cNvGrpSpPr/>
          <p:nvPr/>
        </p:nvGrpSpPr>
        <p:grpSpPr>
          <a:xfrm>
            <a:off x="2840851" y="1143038"/>
            <a:ext cx="7935067" cy="709088"/>
            <a:chOff x="701606" y="4286716"/>
            <a:chExt cx="7886886" cy="709088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0A8C705-997E-0843-1098-5C41772BF859}"/>
                </a:ext>
              </a:extLst>
            </p:cNvPr>
            <p:cNvSpPr txBox="1"/>
            <p:nvPr/>
          </p:nvSpPr>
          <p:spPr>
            <a:xfrm>
              <a:off x="701606" y="4348749"/>
              <a:ext cx="7886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1200"/>
                </a:spcAft>
                <a:buClr>
                  <a:srgbClr val="FFC000"/>
                </a:buClr>
              </a:pP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 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Isobar suppression (</a:t>
              </a:r>
              <a:r>
                <a:rPr lang="en-US" sz="2400" b="1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26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Mg) </a:t>
              </a: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~10</a:t>
              </a:r>
              <a:r>
                <a:rPr lang="en-US" sz="2400" b="1" baseline="300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11</a:t>
              </a:r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53343460-A70F-3C65-568E-9FCC91189499}"/>
                </a:ext>
              </a:extLst>
            </p:cNvPr>
            <p:cNvSpPr/>
            <p:nvPr/>
          </p:nvSpPr>
          <p:spPr>
            <a:xfrm>
              <a:off x="925605" y="4286716"/>
              <a:ext cx="5570588" cy="709088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04284D82-9CC9-3049-4B7E-EE749CA14AD1}"/>
              </a:ext>
            </a:extLst>
          </p:cNvPr>
          <p:cNvSpPr txBox="1"/>
          <p:nvPr/>
        </p:nvSpPr>
        <p:spPr>
          <a:xfrm>
            <a:off x="6592957" y="6133632"/>
            <a:ext cx="2485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Radiocarbon 2021. </a:t>
            </a:r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Lachner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J. Mass </a:t>
            </a:r>
            <a:r>
              <a:rPr lang="en-US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2021.</a:t>
            </a:r>
            <a:b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EA49628-7E73-8EDA-A555-C48B4C72A2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7" y="1161328"/>
            <a:ext cx="1968376" cy="14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ILIAMS for 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 (</a:t>
            </a:r>
            <a:r>
              <a:rPr lang="en-GB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758C1A-4484-4654-AAB1-F595188B5255}"/>
              </a:ext>
            </a:extLst>
          </p:cNvPr>
          <p:cNvSpPr txBox="1"/>
          <p:nvPr/>
        </p:nvSpPr>
        <p:spPr>
          <a:xfrm>
            <a:off x="311929" y="1061281"/>
            <a:ext cx="78712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AlO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10 x current 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2.95 MV &amp; 3+ (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unchanged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28%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stripper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yield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(Ar)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54% cooler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de-DE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ionis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(~1.5%)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detector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(100%)</a:t>
            </a:r>
          </a:p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0.23% total </a:t>
            </a:r>
            <a:r>
              <a:rPr lang="de-DE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efficiency</a:t>
            </a:r>
            <a:endParaRPr lang="de-DE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5 x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counts / time</a:t>
            </a:r>
            <a:b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	      / sample</a:t>
            </a:r>
            <a:b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D8901AC-1AB2-4803-88F5-EEC8534CC6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33" y="1074533"/>
            <a:ext cx="1968376" cy="147628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367F68-A0D4-40CE-9A1E-3127CFFC6169}"/>
              </a:ext>
            </a:extLst>
          </p:cNvPr>
          <p:cNvSpPr txBox="1"/>
          <p:nvPr/>
        </p:nvSpPr>
        <p:spPr>
          <a:xfrm>
            <a:off x="6592957" y="6133632"/>
            <a:ext cx="2485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Radiocarbon 2021. </a:t>
            </a:r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Lachner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J. Mass </a:t>
            </a:r>
            <a:r>
              <a:rPr lang="en-US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2021.</a:t>
            </a:r>
            <a:b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ILIAMS for 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 (</a:t>
            </a:r>
            <a:r>
              <a:rPr lang="en-GB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F7D094-24D1-4FFE-A2BF-AB2E70898C34}"/>
              </a:ext>
            </a:extLst>
          </p:cNvPr>
          <p:cNvSpPr txBox="1"/>
          <p:nvPr/>
        </p:nvSpPr>
        <p:spPr>
          <a:xfrm>
            <a:off x="6592957" y="6133632"/>
            <a:ext cx="2485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Radiocarbon 2021. </a:t>
            </a:r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Lachner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J. Mass </a:t>
            </a:r>
            <a:r>
              <a:rPr lang="en-US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2021.</a:t>
            </a:r>
            <a:b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758C1A-4484-4654-AAB1-F595188B5255}"/>
              </a:ext>
            </a:extLst>
          </p:cNvPr>
          <p:cNvSpPr txBox="1"/>
          <p:nvPr/>
        </p:nvSpPr>
        <p:spPr>
          <a:xfrm>
            <a:off x="311929" y="1061281"/>
            <a:ext cx="787129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AlO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10 x current 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2.95 MV &amp; 3+ (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unchanged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28%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stripper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yield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(Ar)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54% cooler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de-DE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ionis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(~1.5%)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detector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(100%)</a:t>
            </a:r>
          </a:p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0.23% total </a:t>
            </a:r>
            <a:r>
              <a:rPr lang="de-DE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efficiency</a:t>
            </a:r>
            <a:endParaRPr lang="de-DE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5 x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counts / time</a:t>
            </a:r>
            <a:b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	      / sample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43BAF77-8C9E-4788-9B1A-B91F27A6A6D4}"/>
              </a:ext>
            </a:extLst>
          </p:cNvPr>
          <p:cNvSpPr txBox="1"/>
          <p:nvPr/>
        </p:nvSpPr>
        <p:spPr>
          <a:xfrm>
            <a:off x="5346700" y="3171979"/>
            <a:ext cx="3527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Background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26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 / 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 = 5 x 10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-16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176B16B-F9FB-4AE9-B059-CD2A1D877939}"/>
              </a:ext>
            </a:extLst>
          </p:cNvPr>
          <p:cNvSpPr/>
          <p:nvPr/>
        </p:nvSpPr>
        <p:spPr>
          <a:xfrm>
            <a:off x="5543550" y="3109946"/>
            <a:ext cx="3390900" cy="104388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57F969B-FB42-47F1-F4A6-75C651A37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33" y="1074533"/>
            <a:ext cx="1968376" cy="14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ILIAMS for 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 (</a:t>
            </a:r>
            <a:r>
              <a:rPr lang="en-GB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758C1A-4484-4654-AAB1-F595188B5255}"/>
              </a:ext>
            </a:extLst>
          </p:cNvPr>
          <p:cNvSpPr txBox="1"/>
          <p:nvPr/>
        </p:nvSpPr>
        <p:spPr>
          <a:xfrm>
            <a:off x="311929" y="1061281"/>
            <a:ext cx="78712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AlO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10 x current 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2.95 MV &amp; 3+ (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unchanged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28%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stripper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yield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(Ar)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54% cooler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de-DE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ionis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(~1.5%)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detector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(100%)</a:t>
            </a:r>
          </a:p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0.23% total </a:t>
            </a:r>
            <a:r>
              <a:rPr lang="de-DE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efficiency</a:t>
            </a:r>
            <a:endParaRPr lang="de-DE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5 x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counts / time</a:t>
            </a:r>
            <a:b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	      / sample</a:t>
            </a:r>
            <a:b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43BAF77-8C9E-4788-9B1A-B91F27A6A6D4}"/>
              </a:ext>
            </a:extLst>
          </p:cNvPr>
          <p:cNvSpPr txBox="1"/>
          <p:nvPr/>
        </p:nvSpPr>
        <p:spPr>
          <a:xfrm>
            <a:off x="5346700" y="3171979"/>
            <a:ext cx="3527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Background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26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 / 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 = 5 x 10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-16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176B16B-F9FB-4AE9-B059-CD2A1D877939}"/>
              </a:ext>
            </a:extLst>
          </p:cNvPr>
          <p:cNvSpPr/>
          <p:nvPr/>
        </p:nvSpPr>
        <p:spPr>
          <a:xfrm>
            <a:off x="5543550" y="3109946"/>
            <a:ext cx="3390900" cy="104388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011BE9-F98B-DA34-8705-BAF6F6FC1EA5}"/>
              </a:ext>
            </a:extLst>
          </p:cNvPr>
          <p:cNvSpPr txBox="1"/>
          <p:nvPr/>
        </p:nvSpPr>
        <p:spPr>
          <a:xfrm>
            <a:off x="5847153" y="4348749"/>
            <a:ext cx="32118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Isobar  	suppression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(</a:t>
            </a:r>
            <a:r>
              <a:rPr lang="en-US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26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Mg)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~10</a:t>
            </a:r>
            <a:r>
              <a:rPr lang="en-US" sz="2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11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7A638306-A317-36CB-A113-29E39F2DE4AB}"/>
              </a:ext>
            </a:extLst>
          </p:cNvPr>
          <p:cNvSpPr/>
          <p:nvPr/>
        </p:nvSpPr>
        <p:spPr>
          <a:xfrm>
            <a:off x="6044002" y="4286715"/>
            <a:ext cx="2886772" cy="172968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1431AAF-EC94-731E-DD6B-1EDB4D9708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33" y="1074533"/>
            <a:ext cx="1968376" cy="147628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E7A6DEB-6B57-E5A4-9421-AE258AC8C393}"/>
              </a:ext>
            </a:extLst>
          </p:cNvPr>
          <p:cNvSpPr txBox="1"/>
          <p:nvPr/>
        </p:nvSpPr>
        <p:spPr>
          <a:xfrm>
            <a:off x="6592957" y="6133632"/>
            <a:ext cx="2485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Radiocarbon 2021. </a:t>
            </a:r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Lachner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J. Mass </a:t>
            </a:r>
            <a:r>
              <a:rPr lang="en-US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2021.</a:t>
            </a:r>
            <a:b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04464" y="568750"/>
            <a:ext cx="8532018" cy="3557086"/>
          </a:xfrm>
        </p:spPr>
        <p:txBody>
          <a:bodyPr/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live radionuclides in stony meteorites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by accelerator mass spectrometry – with and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without tedious chemical sample preparation</a:t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Oscar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Marchhart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Silke Merchel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Wieser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Robin Golser 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more people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University of Vienna, Faculty of Physics,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Isotope Physics, VERA Laboratory, Austria</a:t>
            </a:r>
            <a:b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silke.merchel@univie.ac.at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BF4BA1D-E3FD-4BE8-B982-83D84E1BD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18" y="87941"/>
            <a:ext cx="2581656" cy="1216152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CEF6423-54A2-C5F7-B503-EC4D996D78EE}"/>
              </a:ext>
            </a:extLst>
          </p:cNvPr>
          <p:cNvSpPr/>
          <p:nvPr/>
        </p:nvSpPr>
        <p:spPr>
          <a:xfrm>
            <a:off x="4995097" y="5960139"/>
            <a:ext cx="3671053" cy="55119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03D0A2-1925-E3C2-1079-178CFFE1C9D2}"/>
              </a:ext>
            </a:extLst>
          </p:cNvPr>
          <p:cNvSpPr txBox="1"/>
          <p:nvPr/>
        </p:nvSpPr>
        <p:spPr>
          <a:xfrm>
            <a:off x="4680413" y="3506788"/>
            <a:ext cx="441371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(Stony) meteorites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Cosmogenic nuclides (CNs)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with chemistry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mass spectrometry (AMS) @ VERA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without chemistry</a:t>
            </a:r>
          </a:p>
        </p:txBody>
      </p:sp>
    </p:spTree>
    <p:extLst>
      <p:ext uri="{BB962C8B-B14F-4D97-AF65-F5344CB8AC3E}">
        <p14:creationId xmlns:p14="http://schemas.microsoft.com/office/powerpoint/2010/main" val="22721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3">
            <a:extLst>
              <a:ext uri="{FF2B5EF4-FFF2-40B4-BE49-F238E27FC236}">
                <a16:creationId xmlns:a16="http://schemas.microsoft.com/office/drawing/2014/main" id="{9BF81026-579B-78B7-3BF4-F5789E39F7D7}"/>
              </a:ext>
            </a:extLst>
          </p:cNvPr>
          <p:cNvSpPr txBox="1">
            <a:spLocks/>
          </p:cNvSpPr>
          <p:nvPr/>
        </p:nvSpPr>
        <p:spPr>
          <a:xfrm>
            <a:off x="1757393" y="282342"/>
            <a:ext cx="4809104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Extracting live cosmogenic nuclides from meteorites</a:t>
            </a:r>
          </a:p>
        </p:txBody>
      </p:sp>
      <p:pic>
        <p:nvPicPr>
          <p:cNvPr id="32" name="Grafik 31" descr="Ein Bild, das drinnen, Baumaterial, Stein, Zahnrad enthält.&#10;&#10;Automatisch generierte Beschreibung">
            <a:extLst>
              <a:ext uri="{FF2B5EF4-FFF2-40B4-BE49-F238E27FC236}">
                <a16:creationId xmlns:a16="http://schemas.microsoft.com/office/drawing/2014/main" id="{45F9F0B1-180D-3093-3ECF-65B4638D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59" y="1296359"/>
            <a:ext cx="1779095" cy="153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1183E08D-C878-4706-9004-DDCA7353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26</a:t>
            </a:fld>
            <a:endParaRPr lang="en-GB" dirty="0"/>
          </a:p>
        </p:txBody>
      </p:sp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826AA715-9AB7-7A37-AF82-956EB368F9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610" y="1005608"/>
          <a:ext cx="4437063" cy="568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Harvard F/X Zeichen" r:id="rId5" imgW="11609280" imgH="14889600" progId="">
                  <p:embed/>
                </p:oleObj>
              </mc:Choice>
              <mc:Fallback>
                <p:oleObj name="Harvard F/X Zeichen" r:id="rId5" imgW="11609280" imgH="14889600" progId="">
                  <p:embed/>
                  <p:pic>
                    <p:nvPicPr>
                      <p:cNvPr id="19" name="Object 4">
                        <a:extLst>
                          <a:ext uri="{FF2B5EF4-FFF2-40B4-BE49-F238E27FC236}">
                            <a16:creationId xmlns:a16="http://schemas.microsoft.com/office/drawing/2014/main" id="{826AA715-9AB7-7A37-AF82-956EB368F9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610" y="1005608"/>
                        <a:ext cx="4437063" cy="5689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">
            <a:extLst>
              <a:ext uri="{FF2B5EF4-FFF2-40B4-BE49-F238E27FC236}">
                <a16:creationId xmlns:a16="http://schemas.microsoft.com/office/drawing/2014/main" id="{61F08D7C-E4D4-AE92-204D-801A87DF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580" y="6599959"/>
            <a:ext cx="1672253" cy="190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Merchel &amp; </a:t>
            </a:r>
            <a:r>
              <a:rPr lang="en-GB" sz="800" i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Herpers</a:t>
            </a: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RCA (1999).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B9C2A922-635D-289D-CBC1-151E5ED36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083" y="2985545"/>
            <a:ext cx="2339102" cy="14465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dissolution (HF)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evaporation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ion exchange</a:t>
            </a:r>
          </a:p>
          <a:p>
            <a:pPr algn="l"/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precipitation</a:t>
            </a:r>
          </a:p>
        </p:txBody>
      </p:sp>
      <p:pic>
        <p:nvPicPr>
          <p:cNvPr id="23" name="Grafik 22" descr="Iron_phase_Mundrabilla_c.tif">
            <a:extLst>
              <a:ext uri="{FF2B5EF4-FFF2-40B4-BE49-F238E27FC236}">
                <a16:creationId xmlns:a16="http://schemas.microsoft.com/office/drawing/2014/main" id="{34E589CB-CF2A-295E-44FA-4EED409883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9051" b="19813"/>
          <a:stretch>
            <a:fillRect/>
          </a:stretch>
        </p:blipFill>
        <p:spPr>
          <a:xfrm>
            <a:off x="4562356" y="1296976"/>
            <a:ext cx="2177367" cy="1535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Grafik 24" descr="vor_Aliquot.JPG">
            <a:extLst>
              <a:ext uri="{FF2B5EF4-FFF2-40B4-BE49-F238E27FC236}">
                <a16:creationId xmlns:a16="http://schemas.microsoft.com/office/drawing/2014/main" id="{63FAAAA0-F57A-CE31-FE8B-BCCDDD50F2F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r="6990"/>
          <a:stretch>
            <a:fillRect/>
          </a:stretch>
        </p:blipFill>
        <p:spPr>
          <a:xfrm rot="5400000">
            <a:off x="6066285" y="5204765"/>
            <a:ext cx="1517849" cy="122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4A514196-6C6B-032F-8F16-FC7FD27F579E}"/>
              </a:ext>
            </a:extLst>
          </p:cNvPr>
          <p:cNvSpPr txBox="1"/>
          <p:nvPr/>
        </p:nvSpPr>
        <p:spPr>
          <a:xfrm>
            <a:off x="6116403" y="61993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Grafik 26" descr="anion_exchange.JPG">
            <a:extLst>
              <a:ext uri="{FF2B5EF4-FFF2-40B4-BE49-F238E27FC236}">
                <a16:creationId xmlns:a16="http://schemas.microsoft.com/office/drawing/2014/main" id="{2D6BE0E0-2F22-39F2-92C2-B155DAC1453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t="15991"/>
          <a:stretch>
            <a:fillRect/>
          </a:stretch>
        </p:blipFill>
        <p:spPr>
          <a:xfrm rot="16200000">
            <a:off x="7236409" y="4818346"/>
            <a:ext cx="2088231" cy="1315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Nach oben gekrümmter Pfeil 21">
            <a:extLst>
              <a:ext uri="{FF2B5EF4-FFF2-40B4-BE49-F238E27FC236}">
                <a16:creationId xmlns:a16="http://schemas.microsoft.com/office/drawing/2014/main" id="{110FF559-C646-441D-66A9-E90AAB473928}"/>
              </a:ext>
            </a:extLst>
          </p:cNvPr>
          <p:cNvSpPr/>
          <p:nvPr/>
        </p:nvSpPr>
        <p:spPr>
          <a:xfrm rot="11161639" flipH="1">
            <a:off x="6167915" y="728282"/>
            <a:ext cx="2013010" cy="777965"/>
          </a:xfrm>
          <a:prstGeom prst="curvedUpArrow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623CCA9-534C-9542-DA76-0B475D468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59" y="4566040"/>
            <a:ext cx="121113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A72E63C-BE1E-9D3B-EEF9-5101A0662F0C}"/>
              </a:ext>
            </a:extLst>
          </p:cNvPr>
          <p:cNvSpPr txBox="1"/>
          <p:nvPr/>
        </p:nvSpPr>
        <p:spPr>
          <a:xfrm>
            <a:off x="5536537" y="1320578"/>
            <a:ext cx="1082348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589C"/>
                </a:solidFill>
                <a:latin typeface="Arial Black" pitchFamily="34" charset="0"/>
              </a:rPr>
              <a:t>~ 100 mg</a:t>
            </a:r>
          </a:p>
        </p:txBody>
      </p:sp>
      <p:pic>
        <p:nvPicPr>
          <p:cNvPr id="28" name="Picture 25" descr="BECHREAG">
            <a:extLst>
              <a:ext uri="{FF2B5EF4-FFF2-40B4-BE49-F238E27FC236}">
                <a16:creationId xmlns:a16="http://schemas.microsoft.com/office/drawing/2014/main" id="{E9B50F98-34BF-C3EC-F394-3B591D5D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67839" y="371119"/>
            <a:ext cx="618768" cy="87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66DC698-7822-741E-A48F-AC2A235A1A9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36" y="2945729"/>
            <a:ext cx="1238207" cy="144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Multiplikationszeichen 21">
            <a:extLst>
              <a:ext uri="{FF2B5EF4-FFF2-40B4-BE49-F238E27FC236}">
                <a16:creationId xmlns:a16="http://schemas.microsoft.com/office/drawing/2014/main" id="{FF592E5F-FED4-1835-8D7D-839A68CA6B17}"/>
              </a:ext>
            </a:extLst>
          </p:cNvPr>
          <p:cNvSpPr/>
          <p:nvPr/>
        </p:nvSpPr>
        <p:spPr>
          <a:xfrm>
            <a:off x="360071" y="1731600"/>
            <a:ext cx="4560643" cy="42191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9" name="Multiplikationszeichen 28">
            <a:extLst>
              <a:ext uri="{FF2B5EF4-FFF2-40B4-BE49-F238E27FC236}">
                <a16:creationId xmlns:a16="http://schemas.microsoft.com/office/drawing/2014/main" id="{D1EBB59E-DC58-30EC-9591-5F73936A3112}"/>
              </a:ext>
            </a:extLst>
          </p:cNvPr>
          <p:cNvSpPr/>
          <p:nvPr/>
        </p:nvSpPr>
        <p:spPr>
          <a:xfrm>
            <a:off x="4459401" y="1730611"/>
            <a:ext cx="4560643" cy="42191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7990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 – No chemistry !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F7D094-24D1-4FFE-A2BF-AB2E70898C34}"/>
              </a:ext>
            </a:extLst>
          </p:cNvPr>
          <p:cNvSpPr txBox="1"/>
          <p:nvPr/>
        </p:nvSpPr>
        <p:spPr>
          <a:xfrm>
            <a:off x="6182522" y="5874912"/>
            <a:ext cx="295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https://fundus.uni-hamburg.de/de/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collection_records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/26856#pfad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Neupert,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thesis,U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Hanover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(1993).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Merchel, PhD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Cologne (1998).</a:t>
            </a: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758C1A-4484-4654-AAB1-F595188B5255}"/>
              </a:ext>
            </a:extLst>
          </p:cNvPr>
          <p:cNvSpPr txBox="1"/>
          <p:nvPr/>
        </p:nvSpPr>
        <p:spPr>
          <a:xfrm>
            <a:off x="331807" y="1061281"/>
            <a:ext cx="8192993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LL6 chondrite </a:t>
            </a:r>
            <a:r>
              <a:rPr lang="en-US" sz="24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Dhurmsala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(32 kg, Fall, India, 1860)</a:t>
            </a:r>
          </a:p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1.2% Al</a:t>
            </a:r>
          </a:p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14.9% Mg (1.6% </a:t>
            </a:r>
            <a:r>
              <a:rPr lang="de-DE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26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Mg)</a:t>
            </a:r>
          </a:p>
          <a:p>
            <a:pPr lvl="1">
              <a:spcAft>
                <a:spcPts val="10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22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AlO</a:t>
            </a:r>
            <a:r>
              <a:rPr lang="de-DE" sz="2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de-DE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(chem.  µA)</a:t>
            </a:r>
            <a:r>
              <a:rPr lang="de-DE" sz="2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de-DE" sz="2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100 counts min</a:t>
            </a:r>
            <a:r>
              <a:rPr lang="de-DE" sz="2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sputtering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3 mg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lasts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&gt; 5 h</a:t>
            </a:r>
            <a:b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3%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uncert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in 15 min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06F56F-CF68-479D-AAD1-92122197ADC0}"/>
              </a:ext>
            </a:extLst>
          </p:cNvPr>
          <p:cNvGrpSpPr>
            <a:grpSpLocks noChangeAspect="1"/>
          </p:cNvGrpSpPr>
          <p:nvPr/>
        </p:nvGrpSpPr>
        <p:grpSpPr>
          <a:xfrm>
            <a:off x="7041460" y="1061281"/>
            <a:ext cx="1871017" cy="1660110"/>
            <a:chOff x="5644800" y="3507142"/>
            <a:chExt cx="2681652" cy="2379368"/>
          </a:xfrm>
        </p:grpSpPr>
        <p:pic>
          <p:nvPicPr>
            <p:cNvPr id="15" name="Grafik 14" descr="Bild 1 von Dhurmsala">
              <a:extLst>
                <a:ext uri="{FF2B5EF4-FFF2-40B4-BE49-F238E27FC236}">
                  <a16:creationId xmlns:a16="http://schemas.microsoft.com/office/drawing/2014/main" id="{F51704E5-FD55-49B1-B36E-623218A55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800" y="3507142"/>
              <a:ext cx="2675375" cy="233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84B6EFA-86A2-4CBD-B798-B1D7BE5A2FC4}"/>
                </a:ext>
              </a:extLst>
            </p:cNvPr>
            <p:cNvSpPr txBox="1"/>
            <p:nvPr/>
          </p:nvSpPr>
          <p:spPr>
            <a:xfrm>
              <a:off x="8042400" y="5486400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AA0DC7A-1007-570D-1BEC-44FDA7101484}"/>
              </a:ext>
            </a:extLst>
          </p:cNvPr>
          <p:cNvGrpSpPr/>
          <p:nvPr/>
        </p:nvGrpSpPr>
        <p:grpSpPr>
          <a:xfrm>
            <a:off x="6495205" y="236029"/>
            <a:ext cx="432000" cy="494834"/>
            <a:chOff x="4190344" y="3531601"/>
            <a:chExt cx="432000" cy="494834"/>
          </a:xfrm>
        </p:grpSpPr>
        <p:pic>
          <p:nvPicPr>
            <p:cNvPr id="14" name="Picture 25" descr="BECHREAG">
              <a:extLst>
                <a:ext uri="{FF2B5EF4-FFF2-40B4-BE49-F238E27FC236}">
                  <a16:creationId xmlns:a16="http://schemas.microsoft.com/office/drawing/2014/main" id="{CDB42C39-828B-699C-796F-74069D640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Multiplikationszeichen 15">
              <a:extLst>
                <a:ext uri="{FF2B5EF4-FFF2-40B4-BE49-F238E27FC236}">
                  <a16:creationId xmlns:a16="http://schemas.microsoft.com/office/drawing/2014/main" id="{E5DACFD7-CE23-6410-8F2C-C59A9B422A41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2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1E13CA8C-19FE-32E8-6CDE-20ABD10DA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076041"/>
              </p:ext>
            </p:extLst>
          </p:nvPr>
        </p:nvGraphicFramePr>
        <p:xfrm>
          <a:off x="159321" y="1691877"/>
          <a:ext cx="15562815" cy="1190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Graph" r:id="rId4" imgW="3921120" imgH="3000960" progId="Origin50.Graph">
                  <p:embed/>
                </p:oleObj>
              </mc:Choice>
              <mc:Fallback>
                <p:oleObj name="Graph" r:id="rId4" imgW="3921120" imgH="3000960" progId="Origin50.Graph">
                  <p:embed/>
                  <p:pic>
                    <p:nvPicPr>
                      <p:cNvPr id="24" name="Objekt 23">
                        <a:extLst>
                          <a:ext uri="{FF2B5EF4-FFF2-40B4-BE49-F238E27FC236}">
                            <a16:creationId xmlns:a16="http://schemas.microsoft.com/office/drawing/2014/main" id="{D9EFD60F-E853-453A-A0EA-27F06E0DC2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21" y="1691877"/>
                        <a:ext cx="15562815" cy="1190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7990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 – No chemistry !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F7D094-24D1-4FFE-A2BF-AB2E70898C34}"/>
              </a:ext>
            </a:extLst>
          </p:cNvPr>
          <p:cNvSpPr txBox="1"/>
          <p:nvPr/>
        </p:nvSpPr>
        <p:spPr>
          <a:xfrm>
            <a:off x="6182522" y="5874912"/>
            <a:ext cx="295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https://fundus.uni-hamburg.de/de/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collection_records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/26856#pfad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Neupert,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thesis,U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Hanover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(1993).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Merchel, PhD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Cologne (1998).</a:t>
            </a: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758C1A-4484-4654-AAB1-F595188B5255}"/>
              </a:ext>
            </a:extLst>
          </p:cNvPr>
          <p:cNvSpPr txBox="1"/>
          <p:nvPr/>
        </p:nvSpPr>
        <p:spPr>
          <a:xfrm>
            <a:off x="331807" y="1061281"/>
            <a:ext cx="8192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LL6 chondrite </a:t>
            </a:r>
            <a:r>
              <a:rPr lang="en-US" sz="24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Dhurmsala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06F56F-CF68-479D-AAD1-92122197ADC0}"/>
              </a:ext>
            </a:extLst>
          </p:cNvPr>
          <p:cNvGrpSpPr>
            <a:grpSpLocks noChangeAspect="1"/>
          </p:cNvGrpSpPr>
          <p:nvPr/>
        </p:nvGrpSpPr>
        <p:grpSpPr>
          <a:xfrm>
            <a:off x="7041460" y="1061281"/>
            <a:ext cx="1871017" cy="1660110"/>
            <a:chOff x="5644800" y="3507142"/>
            <a:chExt cx="2681652" cy="2379368"/>
          </a:xfrm>
        </p:grpSpPr>
        <p:pic>
          <p:nvPicPr>
            <p:cNvPr id="15" name="Grafik 14" descr="Bild 1 von Dhurmsala">
              <a:extLst>
                <a:ext uri="{FF2B5EF4-FFF2-40B4-BE49-F238E27FC236}">
                  <a16:creationId xmlns:a16="http://schemas.microsoft.com/office/drawing/2014/main" id="{F51704E5-FD55-49B1-B36E-623218A55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800" y="3507142"/>
              <a:ext cx="2675375" cy="233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84B6EFA-86A2-4CBD-B798-B1D7BE5A2FC4}"/>
                </a:ext>
              </a:extLst>
            </p:cNvPr>
            <p:cNvSpPr txBox="1"/>
            <p:nvPr/>
          </p:nvSpPr>
          <p:spPr>
            <a:xfrm>
              <a:off x="8042400" y="5486400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pic>
        <p:nvPicPr>
          <p:cNvPr id="11" name="Picture 25" descr="BECHREAG">
            <a:extLst>
              <a:ext uri="{FF2B5EF4-FFF2-40B4-BE49-F238E27FC236}">
                <a16:creationId xmlns:a16="http://schemas.microsoft.com/office/drawing/2014/main" id="{BFF78678-D755-3BF4-8C81-17C9CEAC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8912" y="3684737"/>
            <a:ext cx="348016" cy="49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5" descr="BECHREAG">
            <a:extLst>
              <a:ext uri="{FF2B5EF4-FFF2-40B4-BE49-F238E27FC236}">
                <a16:creationId xmlns:a16="http://schemas.microsoft.com/office/drawing/2014/main" id="{DF9EA674-E1EB-D655-2B65-6C3C8965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1343" y="2721391"/>
            <a:ext cx="348016" cy="49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7319773-431C-2D0B-C14F-F60C3478B151}"/>
              </a:ext>
            </a:extLst>
          </p:cNvPr>
          <p:cNvGrpSpPr/>
          <p:nvPr/>
        </p:nvGrpSpPr>
        <p:grpSpPr>
          <a:xfrm>
            <a:off x="5396563" y="3832441"/>
            <a:ext cx="432000" cy="494834"/>
            <a:chOff x="4190344" y="3531601"/>
            <a:chExt cx="432000" cy="494834"/>
          </a:xfrm>
        </p:grpSpPr>
        <p:pic>
          <p:nvPicPr>
            <p:cNvPr id="16" name="Picture 25" descr="BECHREAG">
              <a:extLst>
                <a:ext uri="{FF2B5EF4-FFF2-40B4-BE49-F238E27FC236}">
                  <a16:creationId xmlns:a16="http://schemas.microsoft.com/office/drawing/2014/main" id="{1FD2DC9B-4546-EC08-A8FD-B653339D7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Multiplikationszeichen 16">
              <a:extLst>
                <a:ext uri="{FF2B5EF4-FFF2-40B4-BE49-F238E27FC236}">
                  <a16:creationId xmlns:a16="http://schemas.microsoft.com/office/drawing/2014/main" id="{E85EC905-7957-F673-8113-5ADF3444561A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B67D22E-92D1-AE09-1D4E-3192E5AE83F7}"/>
              </a:ext>
            </a:extLst>
          </p:cNvPr>
          <p:cNvGrpSpPr/>
          <p:nvPr/>
        </p:nvGrpSpPr>
        <p:grpSpPr>
          <a:xfrm>
            <a:off x="6495205" y="236029"/>
            <a:ext cx="432000" cy="494834"/>
            <a:chOff x="4190344" y="3531601"/>
            <a:chExt cx="432000" cy="494834"/>
          </a:xfrm>
        </p:grpSpPr>
        <p:pic>
          <p:nvPicPr>
            <p:cNvPr id="22" name="Picture 25" descr="BECHREAG">
              <a:extLst>
                <a:ext uri="{FF2B5EF4-FFF2-40B4-BE49-F238E27FC236}">
                  <a16:creationId xmlns:a16="http://schemas.microsoft.com/office/drawing/2014/main" id="{A186DD2D-19E2-9DF8-63C9-8F8ACC95B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Multiplikationszeichen 22">
              <a:extLst>
                <a:ext uri="{FF2B5EF4-FFF2-40B4-BE49-F238E27FC236}">
                  <a16:creationId xmlns:a16="http://schemas.microsoft.com/office/drawing/2014/main" id="{BE917374-0B0F-1396-539E-941D37435DC4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6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1E13CA8C-19FE-32E8-6CDE-20ABD10DAA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21" y="1691877"/>
          <a:ext cx="15562815" cy="1190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Graph" r:id="rId4" imgW="3921120" imgH="3000960" progId="Origin50.Graph">
                  <p:embed/>
                </p:oleObj>
              </mc:Choice>
              <mc:Fallback>
                <p:oleObj name="Graph" r:id="rId4" imgW="3921120" imgH="3000960" progId="Origin50.Graph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1E13CA8C-19FE-32E8-6CDE-20ABD10DAA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21" y="1691877"/>
                        <a:ext cx="15562815" cy="1190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7990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Al – No chemistry !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F7D094-24D1-4FFE-A2BF-AB2E70898C34}"/>
              </a:ext>
            </a:extLst>
          </p:cNvPr>
          <p:cNvSpPr txBox="1"/>
          <p:nvPr/>
        </p:nvSpPr>
        <p:spPr>
          <a:xfrm>
            <a:off x="6182522" y="5874912"/>
            <a:ext cx="295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https://fundus.uni-hamburg.de/de/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collection_records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/26856#pfad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Neupert,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thesis,U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Hanover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(1993).</a:t>
            </a:r>
            <a:b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Merchel, PhD </a:t>
            </a:r>
            <a:r>
              <a:rPr lang="de-DE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de-DE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Cologne (1998).</a:t>
            </a: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758C1A-4484-4654-AAB1-F595188B5255}"/>
              </a:ext>
            </a:extLst>
          </p:cNvPr>
          <p:cNvSpPr txBox="1"/>
          <p:nvPr/>
        </p:nvSpPr>
        <p:spPr>
          <a:xfrm>
            <a:off x="331807" y="1061281"/>
            <a:ext cx="8192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LL6 chondrite </a:t>
            </a:r>
            <a:r>
              <a:rPr lang="en-US" sz="24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Dhurmsala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06F56F-CF68-479D-AAD1-92122197ADC0}"/>
              </a:ext>
            </a:extLst>
          </p:cNvPr>
          <p:cNvGrpSpPr>
            <a:grpSpLocks noChangeAspect="1"/>
          </p:cNvGrpSpPr>
          <p:nvPr/>
        </p:nvGrpSpPr>
        <p:grpSpPr>
          <a:xfrm>
            <a:off x="7041460" y="1061281"/>
            <a:ext cx="1871017" cy="1660110"/>
            <a:chOff x="5644800" y="3507142"/>
            <a:chExt cx="2681652" cy="2379368"/>
          </a:xfrm>
        </p:grpSpPr>
        <p:pic>
          <p:nvPicPr>
            <p:cNvPr id="15" name="Grafik 14" descr="Bild 1 von Dhurmsala">
              <a:extLst>
                <a:ext uri="{FF2B5EF4-FFF2-40B4-BE49-F238E27FC236}">
                  <a16:creationId xmlns:a16="http://schemas.microsoft.com/office/drawing/2014/main" id="{F51704E5-FD55-49B1-B36E-623218A55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800" y="3507142"/>
              <a:ext cx="2675375" cy="233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84B6EFA-86A2-4CBD-B798-B1D7BE5A2FC4}"/>
                </a:ext>
              </a:extLst>
            </p:cNvPr>
            <p:cNvSpPr txBox="1"/>
            <p:nvPr/>
          </p:nvSpPr>
          <p:spPr>
            <a:xfrm>
              <a:off x="8042400" y="5486400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pic>
        <p:nvPicPr>
          <p:cNvPr id="11" name="Picture 25" descr="BECHREAG">
            <a:extLst>
              <a:ext uri="{FF2B5EF4-FFF2-40B4-BE49-F238E27FC236}">
                <a16:creationId xmlns:a16="http://schemas.microsoft.com/office/drawing/2014/main" id="{BFF78678-D755-3BF4-8C81-17C9CEAC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8912" y="3684737"/>
            <a:ext cx="348016" cy="49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5" descr="BECHREAG">
            <a:extLst>
              <a:ext uri="{FF2B5EF4-FFF2-40B4-BE49-F238E27FC236}">
                <a16:creationId xmlns:a16="http://schemas.microsoft.com/office/drawing/2014/main" id="{DF9EA674-E1EB-D655-2B65-6C3C8965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1343" y="2721391"/>
            <a:ext cx="348016" cy="49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7319773-431C-2D0B-C14F-F60C3478B151}"/>
              </a:ext>
            </a:extLst>
          </p:cNvPr>
          <p:cNvGrpSpPr/>
          <p:nvPr/>
        </p:nvGrpSpPr>
        <p:grpSpPr>
          <a:xfrm>
            <a:off x="5396563" y="3832441"/>
            <a:ext cx="432000" cy="494834"/>
            <a:chOff x="4190344" y="3531601"/>
            <a:chExt cx="432000" cy="494834"/>
          </a:xfrm>
        </p:grpSpPr>
        <p:pic>
          <p:nvPicPr>
            <p:cNvPr id="16" name="Picture 25" descr="BECHREAG">
              <a:extLst>
                <a:ext uri="{FF2B5EF4-FFF2-40B4-BE49-F238E27FC236}">
                  <a16:creationId xmlns:a16="http://schemas.microsoft.com/office/drawing/2014/main" id="{1FD2DC9B-4546-EC08-A8FD-B653339D7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Multiplikationszeichen 16">
              <a:extLst>
                <a:ext uri="{FF2B5EF4-FFF2-40B4-BE49-F238E27FC236}">
                  <a16:creationId xmlns:a16="http://schemas.microsoft.com/office/drawing/2014/main" id="{E85EC905-7957-F673-8113-5ADF3444561A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C6077B2D-4903-E3B6-0577-E5001314E89E}"/>
              </a:ext>
            </a:extLst>
          </p:cNvPr>
          <p:cNvSpPr txBox="1"/>
          <p:nvPr/>
        </p:nvSpPr>
        <p:spPr>
          <a:xfrm>
            <a:off x="6112933" y="3151725"/>
            <a:ext cx="293078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 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</a:t>
            </a:r>
            <a:b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low-current 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standard for better accuracy!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à"/>
            </a:pPr>
            <a:r>
              <a:rPr lang="en-US" sz="2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Dhurmsala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8F988B8-4A50-39C2-F15D-0B9390320BC7}"/>
              </a:ext>
            </a:extLst>
          </p:cNvPr>
          <p:cNvGrpSpPr/>
          <p:nvPr/>
        </p:nvGrpSpPr>
        <p:grpSpPr>
          <a:xfrm>
            <a:off x="6495205" y="236029"/>
            <a:ext cx="432000" cy="494834"/>
            <a:chOff x="4190344" y="3531601"/>
            <a:chExt cx="432000" cy="494834"/>
          </a:xfrm>
        </p:grpSpPr>
        <p:pic>
          <p:nvPicPr>
            <p:cNvPr id="23" name="Picture 25" descr="BECHREAG">
              <a:extLst>
                <a:ext uri="{FF2B5EF4-FFF2-40B4-BE49-F238E27FC236}">
                  <a16:creationId xmlns:a16="http://schemas.microsoft.com/office/drawing/2014/main" id="{3EC4C2D3-6453-70CC-A77D-AED130D0D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Multiplikationszeichen 23">
              <a:extLst>
                <a:ext uri="{FF2B5EF4-FFF2-40B4-BE49-F238E27FC236}">
                  <a16:creationId xmlns:a16="http://schemas.microsoft.com/office/drawing/2014/main" id="{82C1665B-40D1-CD1D-E271-70C1778720B7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2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hteck 195">
            <a:extLst>
              <a:ext uri="{FF2B5EF4-FFF2-40B4-BE49-F238E27FC236}">
                <a16:creationId xmlns:a16="http://schemas.microsoft.com/office/drawing/2014/main" id="{0619266D-3B20-4F12-04C8-B6D23731FACF}"/>
              </a:ext>
            </a:extLst>
          </p:cNvPr>
          <p:cNvSpPr/>
          <p:nvPr/>
        </p:nvSpPr>
        <p:spPr>
          <a:xfrm>
            <a:off x="-13254" y="864283"/>
            <a:ext cx="5314263" cy="616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DA4E5BA-3CE4-7FC2-167F-EF4AD7D6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3" name="Freeform 1029">
            <a:extLst>
              <a:ext uri="{FF2B5EF4-FFF2-40B4-BE49-F238E27FC236}">
                <a16:creationId xmlns:a16="http://schemas.microsoft.com/office/drawing/2014/main" id="{3D9579B5-5836-A520-E678-F6FDBBFB2ECF}"/>
              </a:ext>
            </a:extLst>
          </p:cNvPr>
          <p:cNvSpPr>
            <a:spLocks noChangeAspect="1"/>
          </p:cNvSpPr>
          <p:nvPr/>
        </p:nvSpPr>
        <p:spPr bwMode="auto">
          <a:xfrm>
            <a:off x="2274828" y="3865860"/>
            <a:ext cx="864000" cy="864000"/>
          </a:xfrm>
          <a:custGeom>
            <a:avLst/>
            <a:gdLst/>
            <a:ahLst/>
            <a:cxnLst>
              <a:cxn ang="0">
                <a:pos x="152" y="26"/>
              </a:cxn>
              <a:cxn ang="0">
                <a:pos x="89" y="14"/>
              </a:cxn>
              <a:cxn ang="0">
                <a:pos x="51" y="30"/>
              </a:cxn>
              <a:cxn ang="0">
                <a:pos x="38" y="76"/>
              </a:cxn>
              <a:cxn ang="0">
                <a:pos x="26" y="123"/>
              </a:cxn>
              <a:cxn ang="0">
                <a:pos x="0" y="169"/>
              </a:cxn>
              <a:cxn ang="0">
                <a:pos x="0" y="216"/>
              </a:cxn>
              <a:cxn ang="0">
                <a:pos x="0" y="262"/>
              </a:cxn>
              <a:cxn ang="0">
                <a:pos x="0" y="308"/>
              </a:cxn>
              <a:cxn ang="0">
                <a:pos x="0" y="355"/>
              </a:cxn>
              <a:cxn ang="0">
                <a:pos x="26" y="400"/>
              </a:cxn>
              <a:cxn ang="0">
                <a:pos x="64" y="432"/>
              </a:cxn>
              <a:cxn ang="0">
                <a:pos x="101" y="432"/>
              </a:cxn>
              <a:cxn ang="0">
                <a:pos x="127" y="432"/>
              </a:cxn>
              <a:cxn ang="0">
                <a:pos x="165" y="432"/>
              </a:cxn>
              <a:cxn ang="0">
                <a:pos x="203" y="432"/>
              </a:cxn>
              <a:cxn ang="0">
                <a:pos x="241" y="432"/>
              </a:cxn>
              <a:cxn ang="0">
                <a:pos x="267" y="432"/>
              </a:cxn>
              <a:cxn ang="0">
                <a:pos x="305" y="416"/>
              </a:cxn>
              <a:cxn ang="0">
                <a:pos x="343" y="385"/>
              </a:cxn>
              <a:cxn ang="0">
                <a:pos x="380" y="355"/>
              </a:cxn>
              <a:cxn ang="0">
                <a:pos x="393" y="323"/>
              </a:cxn>
              <a:cxn ang="0">
                <a:pos x="418" y="277"/>
              </a:cxn>
              <a:cxn ang="0">
                <a:pos x="432" y="230"/>
              </a:cxn>
              <a:cxn ang="0">
                <a:pos x="432" y="184"/>
              </a:cxn>
              <a:cxn ang="0">
                <a:pos x="418" y="139"/>
              </a:cxn>
              <a:cxn ang="0">
                <a:pos x="406" y="107"/>
              </a:cxn>
              <a:cxn ang="0">
                <a:pos x="380" y="92"/>
              </a:cxn>
              <a:cxn ang="0">
                <a:pos x="355" y="61"/>
              </a:cxn>
              <a:cxn ang="0">
                <a:pos x="317" y="46"/>
              </a:cxn>
              <a:cxn ang="0">
                <a:pos x="305" y="14"/>
              </a:cxn>
              <a:cxn ang="0">
                <a:pos x="279" y="14"/>
              </a:cxn>
              <a:cxn ang="0">
                <a:pos x="241" y="0"/>
              </a:cxn>
              <a:cxn ang="0">
                <a:pos x="203" y="0"/>
              </a:cxn>
              <a:cxn ang="0">
                <a:pos x="152" y="26"/>
              </a:cxn>
              <a:cxn ang="0">
                <a:pos x="152" y="26"/>
              </a:cxn>
            </a:cxnLst>
            <a:rect l="0" t="0" r="r" b="b"/>
            <a:pathLst>
              <a:path w="433" h="433">
                <a:moveTo>
                  <a:pt x="152" y="26"/>
                </a:moveTo>
                <a:lnTo>
                  <a:pt x="89" y="14"/>
                </a:lnTo>
                <a:lnTo>
                  <a:pt x="51" y="30"/>
                </a:lnTo>
                <a:lnTo>
                  <a:pt x="38" y="76"/>
                </a:lnTo>
                <a:lnTo>
                  <a:pt x="26" y="123"/>
                </a:lnTo>
                <a:lnTo>
                  <a:pt x="0" y="169"/>
                </a:lnTo>
                <a:lnTo>
                  <a:pt x="0" y="216"/>
                </a:lnTo>
                <a:lnTo>
                  <a:pt x="0" y="262"/>
                </a:lnTo>
                <a:lnTo>
                  <a:pt x="0" y="308"/>
                </a:lnTo>
                <a:lnTo>
                  <a:pt x="0" y="355"/>
                </a:lnTo>
                <a:lnTo>
                  <a:pt x="26" y="400"/>
                </a:lnTo>
                <a:lnTo>
                  <a:pt x="64" y="432"/>
                </a:lnTo>
                <a:lnTo>
                  <a:pt x="101" y="432"/>
                </a:lnTo>
                <a:lnTo>
                  <a:pt x="127" y="432"/>
                </a:lnTo>
                <a:lnTo>
                  <a:pt x="165" y="432"/>
                </a:lnTo>
                <a:lnTo>
                  <a:pt x="203" y="432"/>
                </a:lnTo>
                <a:lnTo>
                  <a:pt x="241" y="432"/>
                </a:lnTo>
                <a:lnTo>
                  <a:pt x="267" y="432"/>
                </a:lnTo>
                <a:lnTo>
                  <a:pt x="305" y="416"/>
                </a:lnTo>
                <a:lnTo>
                  <a:pt x="343" y="385"/>
                </a:lnTo>
                <a:lnTo>
                  <a:pt x="380" y="355"/>
                </a:lnTo>
                <a:lnTo>
                  <a:pt x="393" y="323"/>
                </a:lnTo>
                <a:lnTo>
                  <a:pt x="418" y="277"/>
                </a:lnTo>
                <a:lnTo>
                  <a:pt x="432" y="230"/>
                </a:lnTo>
                <a:lnTo>
                  <a:pt x="432" y="184"/>
                </a:lnTo>
                <a:lnTo>
                  <a:pt x="418" y="139"/>
                </a:lnTo>
                <a:lnTo>
                  <a:pt x="406" y="107"/>
                </a:lnTo>
                <a:lnTo>
                  <a:pt x="380" y="92"/>
                </a:lnTo>
                <a:lnTo>
                  <a:pt x="355" y="61"/>
                </a:lnTo>
                <a:lnTo>
                  <a:pt x="317" y="46"/>
                </a:lnTo>
                <a:lnTo>
                  <a:pt x="305" y="14"/>
                </a:lnTo>
                <a:lnTo>
                  <a:pt x="279" y="14"/>
                </a:lnTo>
                <a:lnTo>
                  <a:pt x="241" y="0"/>
                </a:lnTo>
                <a:lnTo>
                  <a:pt x="203" y="0"/>
                </a:lnTo>
                <a:lnTo>
                  <a:pt x="152" y="26"/>
                </a:lnTo>
                <a:lnTo>
                  <a:pt x="152" y="26"/>
                </a:lnTo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1035">
            <a:extLst>
              <a:ext uri="{FF2B5EF4-FFF2-40B4-BE49-F238E27FC236}">
                <a16:creationId xmlns:a16="http://schemas.microsoft.com/office/drawing/2014/main" id="{231E1372-F497-F90B-D84C-9A487C4E5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49" y="5115272"/>
            <a:ext cx="2215427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GB" sz="16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Earth’s atmosphere</a:t>
            </a:r>
            <a:br>
              <a:rPr lang="en-GB" sz="16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&amp; magnetic field</a:t>
            </a:r>
            <a:endParaRPr lang="en-GB" sz="1600" b="1" baseline="-25000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1036">
            <a:extLst>
              <a:ext uri="{FF2B5EF4-FFF2-40B4-BE49-F238E27FC236}">
                <a16:creationId xmlns:a16="http://schemas.microsoft.com/office/drawing/2014/main" id="{DC2B0529-064E-4A7E-3412-41FFA6EEB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58" y="5784731"/>
            <a:ext cx="1683153" cy="67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200" b="1" dirty="0">
                <a:latin typeface="Arial" pitchFamily="34" charset="0"/>
                <a:cs typeface="Arial" pitchFamily="34" charset="0"/>
              </a:rPr>
              <a:t>meteorite</a:t>
            </a:r>
            <a:br>
              <a:rPr lang="en-GB" sz="22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(terrestrial age)</a:t>
            </a:r>
          </a:p>
        </p:txBody>
      </p:sp>
      <p:sp>
        <p:nvSpPr>
          <p:cNvPr id="106" name="Line 1038">
            <a:extLst>
              <a:ext uri="{FF2B5EF4-FFF2-40B4-BE49-F238E27FC236}">
                <a16:creationId xmlns:a16="http://schemas.microsoft.com/office/drawing/2014/main" id="{9A4831D1-8C86-7F1F-BBC3-468E13EA87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1430" y="3182789"/>
            <a:ext cx="0" cy="64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1039">
            <a:extLst>
              <a:ext uri="{FF2B5EF4-FFF2-40B4-BE49-F238E27FC236}">
                <a16:creationId xmlns:a16="http://schemas.microsoft.com/office/drawing/2014/main" id="{2281AE97-6F5F-5430-8B14-17F9C482D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58" y="1903466"/>
            <a:ext cx="2057400" cy="122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en-GB" sz="2200" b="1" dirty="0">
                <a:latin typeface="Arial" pitchFamily="34" charset="0"/>
                <a:cs typeface="Arial" pitchFamily="34" charset="0"/>
              </a:rPr>
              <a:t>meteoroid parent body</a:t>
            </a:r>
            <a:br>
              <a:rPr lang="en-GB" sz="22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(possible</a:t>
            </a:r>
            <a:br>
              <a:rPr lang="en-GB" sz="16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pre-exposure</a:t>
            </a:r>
            <a:br>
              <a:rPr lang="en-GB" sz="16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in </a:t>
            </a:r>
            <a:r>
              <a:rPr lang="en-GB" sz="1600" b="1" dirty="0" err="1">
                <a:latin typeface="Arial" pitchFamily="34" charset="0"/>
                <a:cs typeface="Arial" pitchFamily="34" charset="0"/>
              </a:rPr>
              <a:t>regolith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108" name="Gruppieren 31">
            <a:extLst>
              <a:ext uri="{FF2B5EF4-FFF2-40B4-BE49-F238E27FC236}">
                <a16:creationId xmlns:a16="http://schemas.microsoft.com/office/drawing/2014/main" id="{380EBD5B-DFDB-1408-6725-6142A457D858}"/>
              </a:ext>
            </a:extLst>
          </p:cNvPr>
          <p:cNvGrpSpPr/>
          <p:nvPr/>
        </p:nvGrpSpPr>
        <p:grpSpPr>
          <a:xfrm>
            <a:off x="2032288" y="3620089"/>
            <a:ext cx="266700" cy="434975"/>
            <a:chOff x="1605161" y="3566321"/>
            <a:chExt cx="266700" cy="434975"/>
          </a:xfrm>
        </p:grpSpPr>
        <p:sp>
          <p:nvSpPr>
            <p:cNvPr id="189" name="Freeform 1053">
              <a:extLst>
                <a:ext uri="{FF2B5EF4-FFF2-40B4-BE49-F238E27FC236}">
                  <a16:creationId xmlns:a16="http://schemas.microsoft.com/office/drawing/2014/main" id="{78242DCA-89DE-7487-8398-3F9F954BD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Line 1054">
              <a:extLst>
                <a:ext uri="{FF2B5EF4-FFF2-40B4-BE49-F238E27FC236}">
                  <a16:creationId xmlns:a16="http://schemas.microsoft.com/office/drawing/2014/main" id="{4DB94F4E-F188-11AB-8CDE-5BBF42DDFE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Line 1055">
              <a:extLst>
                <a:ext uri="{FF2B5EF4-FFF2-40B4-BE49-F238E27FC236}">
                  <a16:creationId xmlns:a16="http://schemas.microsoft.com/office/drawing/2014/main" id="{6846BF62-A608-4F7D-CA41-1A3078C82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Line 1056">
              <a:extLst>
                <a:ext uri="{FF2B5EF4-FFF2-40B4-BE49-F238E27FC236}">
                  <a16:creationId xmlns:a16="http://schemas.microsoft.com/office/drawing/2014/main" id="{F277010B-89B3-126D-ADB1-96C56EBF9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9" name="Line 1032">
            <a:extLst>
              <a:ext uri="{FF2B5EF4-FFF2-40B4-BE49-F238E27FC236}">
                <a16:creationId xmlns:a16="http://schemas.microsoft.com/office/drawing/2014/main" id="{87C3BF90-C5EB-46F6-AD2E-0E274A5AC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46" y="5416655"/>
            <a:ext cx="4932000" cy="0"/>
          </a:xfrm>
          <a:prstGeom prst="line">
            <a:avLst/>
          </a:prstGeom>
          <a:noFill/>
          <a:ln w="38100">
            <a:solidFill>
              <a:srgbClr val="00589C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0" name="Gruppieren 32">
            <a:extLst>
              <a:ext uri="{FF2B5EF4-FFF2-40B4-BE49-F238E27FC236}">
                <a16:creationId xmlns:a16="http://schemas.microsoft.com/office/drawing/2014/main" id="{9FB7EAE7-EE34-72ED-0F69-488E3A546DA6}"/>
              </a:ext>
            </a:extLst>
          </p:cNvPr>
          <p:cNvGrpSpPr/>
          <p:nvPr/>
        </p:nvGrpSpPr>
        <p:grpSpPr>
          <a:xfrm>
            <a:off x="2184688" y="3401632"/>
            <a:ext cx="266700" cy="434975"/>
            <a:chOff x="1605161" y="3566321"/>
            <a:chExt cx="266700" cy="434975"/>
          </a:xfrm>
        </p:grpSpPr>
        <p:sp>
          <p:nvSpPr>
            <p:cNvPr id="185" name="Freeform 1053">
              <a:extLst>
                <a:ext uri="{FF2B5EF4-FFF2-40B4-BE49-F238E27FC236}">
                  <a16:creationId xmlns:a16="http://schemas.microsoft.com/office/drawing/2014/main" id="{49A0F16E-0F29-E72E-425E-0C0CED150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Line 1054">
              <a:extLst>
                <a:ext uri="{FF2B5EF4-FFF2-40B4-BE49-F238E27FC236}">
                  <a16:creationId xmlns:a16="http://schemas.microsoft.com/office/drawing/2014/main" id="{08B51F0E-6C08-7888-9F0D-5803F9F260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Line 1055">
              <a:extLst>
                <a:ext uri="{FF2B5EF4-FFF2-40B4-BE49-F238E27FC236}">
                  <a16:creationId xmlns:a16="http://schemas.microsoft.com/office/drawing/2014/main" id="{21D3B8A3-4A85-C510-7708-1C4069CE6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Line 1056">
              <a:extLst>
                <a:ext uri="{FF2B5EF4-FFF2-40B4-BE49-F238E27FC236}">
                  <a16:creationId xmlns:a16="http://schemas.microsoft.com/office/drawing/2014/main" id="{C9A60232-D2C2-8700-C59C-3E72BDE1F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1" name="Gruppieren 37">
            <a:extLst>
              <a:ext uri="{FF2B5EF4-FFF2-40B4-BE49-F238E27FC236}">
                <a16:creationId xmlns:a16="http://schemas.microsoft.com/office/drawing/2014/main" id="{D4E61AE2-FD64-E583-8790-B19EE7318F20}"/>
              </a:ext>
            </a:extLst>
          </p:cNvPr>
          <p:cNvGrpSpPr/>
          <p:nvPr/>
        </p:nvGrpSpPr>
        <p:grpSpPr>
          <a:xfrm flipH="1">
            <a:off x="2939266" y="3436138"/>
            <a:ext cx="266700" cy="434975"/>
            <a:chOff x="1605161" y="3566321"/>
            <a:chExt cx="266700" cy="434975"/>
          </a:xfrm>
        </p:grpSpPr>
        <p:sp>
          <p:nvSpPr>
            <p:cNvPr id="181" name="Freeform 1053">
              <a:extLst>
                <a:ext uri="{FF2B5EF4-FFF2-40B4-BE49-F238E27FC236}">
                  <a16:creationId xmlns:a16="http://schemas.microsoft.com/office/drawing/2014/main" id="{A59ED311-027E-4611-C1D1-B130560A5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Line 1054">
              <a:extLst>
                <a:ext uri="{FF2B5EF4-FFF2-40B4-BE49-F238E27FC236}">
                  <a16:creationId xmlns:a16="http://schemas.microsoft.com/office/drawing/2014/main" id="{192F0C70-36DC-78CB-2C95-8B08417160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" name="Line 1055">
              <a:extLst>
                <a:ext uri="{FF2B5EF4-FFF2-40B4-BE49-F238E27FC236}">
                  <a16:creationId xmlns:a16="http://schemas.microsoft.com/office/drawing/2014/main" id="{AF4BE973-5FA2-7FC2-9C52-178011053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Line 1056">
              <a:extLst>
                <a:ext uri="{FF2B5EF4-FFF2-40B4-BE49-F238E27FC236}">
                  <a16:creationId xmlns:a16="http://schemas.microsoft.com/office/drawing/2014/main" id="{5CCD0B21-0C9D-0600-A0BC-855DCEA87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2" name="Gruppieren 42">
            <a:extLst>
              <a:ext uri="{FF2B5EF4-FFF2-40B4-BE49-F238E27FC236}">
                <a16:creationId xmlns:a16="http://schemas.microsoft.com/office/drawing/2014/main" id="{8FB3224D-D2D8-2B90-EAF6-448BBB989A1F}"/>
              </a:ext>
            </a:extLst>
          </p:cNvPr>
          <p:cNvGrpSpPr/>
          <p:nvPr/>
        </p:nvGrpSpPr>
        <p:grpSpPr>
          <a:xfrm flipH="1">
            <a:off x="3104614" y="3655089"/>
            <a:ext cx="266700" cy="434975"/>
            <a:chOff x="1605161" y="3566321"/>
            <a:chExt cx="266700" cy="434975"/>
          </a:xfrm>
        </p:grpSpPr>
        <p:sp>
          <p:nvSpPr>
            <p:cNvPr id="177" name="Freeform 1053">
              <a:extLst>
                <a:ext uri="{FF2B5EF4-FFF2-40B4-BE49-F238E27FC236}">
                  <a16:creationId xmlns:a16="http://schemas.microsoft.com/office/drawing/2014/main" id="{EC994116-BA26-9D1D-19E2-58292CB6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Line 1054">
              <a:extLst>
                <a:ext uri="{FF2B5EF4-FFF2-40B4-BE49-F238E27FC236}">
                  <a16:creationId xmlns:a16="http://schemas.microsoft.com/office/drawing/2014/main" id="{E7A9A3D3-46B3-B7D4-D2B8-4A30D2334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Line 1055">
              <a:extLst>
                <a:ext uri="{FF2B5EF4-FFF2-40B4-BE49-F238E27FC236}">
                  <a16:creationId xmlns:a16="http://schemas.microsoft.com/office/drawing/2014/main" id="{CF419419-DC9C-E93D-66B6-A2118A8A4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Line 1056">
              <a:extLst>
                <a:ext uri="{FF2B5EF4-FFF2-40B4-BE49-F238E27FC236}">
                  <a16:creationId xmlns:a16="http://schemas.microsoft.com/office/drawing/2014/main" id="{4FF7FC95-EAB5-DCEA-D5A4-8D4BE1F8E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3" name="Grafik 112" descr="Bild1.png">
            <a:extLst>
              <a:ext uri="{FF2B5EF4-FFF2-40B4-BE49-F238E27FC236}">
                <a16:creationId xmlns:a16="http://schemas.microsoft.com/office/drawing/2014/main" id="{F00E60F8-1272-43B0-43AC-2DF73AC8C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66436">
            <a:off x="1781551" y="1671468"/>
            <a:ext cx="2427232" cy="1489064"/>
          </a:xfrm>
          <a:prstGeom prst="rect">
            <a:avLst/>
          </a:prstGeom>
        </p:spPr>
      </p:pic>
      <p:grpSp>
        <p:nvGrpSpPr>
          <p:cNvPr id="114" name="Gruppieren 37">
            <a:extLst>
              <a:ext uri="{FF2B5EF4-FFF2-40B4-BE49-F238E27FC236}">
                <a16:creationId xmlns:a16="http://schemas.microsoft.com/office/drawing/2014/main" id="{D9DE2A5B-091D-29C5-7292-A57234F6A75B}"/>
              </a:ext>
            </a:extLst>
          </p:cNvPr>
          <p:cNvGrpSpPr/>
          <p:nvPr/>
        </p:nvGrpSpPr>
        <p:grpSpPr>
          <a:xfrm rot="20580000" flipH="1" flipV="1">
            <a:off x="3139310" y="4484628"/>
            <a:ext cx="266700" cy="434975"/>
            <a:chOff x="1605161" y="3566321"/>
            <a:chExt cx="266700" cy="434975"/>
          </a:xfrm>
        </p:grpSpPr>
        <p:sp>
          <p:nvSpPr>
            <p:cNvPr id="173" name="Freeform 1053">
              <a:extLst>
                <a:ext uri="{FF2B5EF4-FFF2-40B4-BE49-F238E27FC236}">
                  <a16:creationId xmlns:a16="http://schemas.microsoft.com/office/drawing/2014/main" id="{FFCEFA0F-3703-F305-2EB6-47A9974E5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Line 1054">
              <a:extLst>
                <a:ext uri="{FF2B5EF4-FFF2-40B4-BE49-F238E27FC236}">
                  <a16:creationId xmlns:a16="http://schemas.microsoft.com/office/drawing/2014/main" id="{09400CAD-E8D6-A316-9261-3A17AA82F1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Line 1055">
              <a:extLst>
                <a:ext uri="{FF2B5EF4-FFF2-40B4-BE49-F238E27FC236}">
                  <a16:creationId xmlns:a16="http://schemas.microsoft.com/office/drawing/2014/main" id="{144CE73D-F93C-7EFE-0A5E-0D81C4335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" name="Line 1056">
              <a:extLst>
                <a:ext uri="{FF2B5EF4-FFF2-40B4-BE49-F238E27FC236}">
                  <a16:creationId xmlns:a16="http://schemas.microsoft.com/office/drawing/2014/main" id="{50C1987C-3AE9-C913-CA8A-C0ECA6DCE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5" name="Gruppieren 37">
            <a:extLst>
              <a:ext uri="{FF2B5EF4-FFF2-40B4-BE49-F238E27FC236}">
                <a16:creationId xmlns:a16="http://schemas.microsoft.com/office/drawing/2014/main" id="{9A83721A-6C2A-42D9-9587-F054515D9AC0}"/>
              </a:ext>
            </a:extLst>
          </p:cNvPr>
          <p:cNvGrpSpPr/>
          <p:nvPr/>
        </p:nvGrpSpPr>
        <p:grpSpPr>
          <a:xfrm rot="20580000" flipH="1" flipV="1">
            <a:off x="2913465" y="4722874"/>
            <a:ext cx="266700" cy="434975"/>
            <a:chOff x="1605161" y="3566321"/>
            <a:chExt cx="266700" cy="434975"/>
          </a:xfrm>
        </p:grpSpPr>
        <p:sp>
          <p:nvSpPr>
            <p:cNvPr id="169" name="Freeform 1053">
              <a:extLst>
                <a:ext uri="{FF2B5EF4-FFF2-40B4-BE49-F238E27FC236}">
                  <a16:creationId xmlns:a16="http://schemas.microsoft.com/office/drawing/2014/main" id="{BCA36408-A4FB-0918-EA29-844C5C16F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Line 1054">
              <a:extLst>
                <a:ext uri="{FF2B5EF4-FFF2-40B4-BE49-F238E27FC236}">
                  <a16:creationId xmlns:a16="http://schemas.microsoft.com/office/drawing/2014/main" id="{B838C5A3-36F1-8CFC-1F43-309EC41F4D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Line 1055">
              <a:extLst>
                <a:ext uri="{FF2B5EF4-FFF2-40B4-BE49-F238E27FC236}">
                  <a16:creationId xmlns:a16="http://schemas.microsoft.com/office/drawing/2014/main" id="{E2D52413-8ABB-1CFE-C472-CAAEA1FDA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Line 1056">
              <a:extLst>
                <a:ext uri="{FF2B5EF4-FFF2-40B4-BE49-F238E27FC236}">
                  <a16:creationId xmlns:a16="http://schemas.microsoft.com/office/drawing/2014/main" id="{B23E7843-AF21-5086-CAE8-770DD0FB7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6" name="Gruppieren 37">
            <a:extLst>
              <a:ext uri="{FF2B5EF4-FFF2-40B4-BE49-F238E27FC236}">
                <a16:creationId xmlns:a16="http://schemas.microsoft.com/office/drawing/2014/main" id="{37C0543B-33C4-01CA-D726-635447765C28}"/>
              </a:ext>
            </a:extLst>
          </p:cNvPr>
          <p:cNvGrpSpPr/>
          <p:nvPr/>
        </p:nvGrpSpPr>
        <p:grpSpPr>
          <a:xfrm rot="1020000" flipV="1">
            <a:off x="1980357" y="4662001"/>
            <a:ext cx="266700" cy="434975"/>
            <a:chOff x="1605161" y="3566321"/>
            <a:chExt cx="266700" cy="434975"/>
          </a:xfrm>
        </p:grpSpPr>
        <p:sp>
          <p:nvSpPr>
            <p:cNvPr id="165" name="Freeform 1053">
              <a:extLst>
                <a:ext uri="{FF2B5EF4-FFF2-40B4-BE49-F238E27FC236}">
                  <a16:creationId xmlns:a16="http://schemas.microsoft.com/office/drawing/2014/main" id="{529D70C6-DA1D-E503-F10D-6A873BBE7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Line 1054">
              <a:extLst>
                <a:ext uri="{FF2B5EF4-FFF2-40B4-BE49-F238E27FC236}">
                  <a16:creationId xmlns:a16="http://schemas.microsoft.com/office/drawing/2014/main" id="{AA17F12E-3CF0-E025-71A9-95EB5FBE1A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Line 1055">
              <a:extLst>
                <a:ext uri="{FF2B5EF4-FFF2-40B4-BE49-F238E27FC236}">
                  <a16:creationId xmlns:a16="http://schemas.microsoft.com/office/drawing/2014/main" id="{A14D7601-4DCE-20A5-B9DB-6C520E54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Line 1056">
              <a:extLst>
                <a:ext uri="{FF2B5EF4-FFF2-40B4-BE49-F238E27FC236}">
                  <a16:creationId xmlns:a16="http://schemas.microsoft.com/office/drawing/2014/main" id="{DA1A5BAE-C1DC-9E50-0316-052190A97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7" name="Gruppieren 37">
            <a:extLst>
              <a:ext uri="{FF2B5EF4-FFF2-40B4-BE49-F238E27FC236}">
                <a16:creationId xmlns:a16="http://schemas.microsoft.com/office/drawing/2014/main" id="{E1AD23E3-3CB8-8D3B-69DD-C39D3DC9CCDC}"/>
              </a:ext>
            </a:extLst>
          </p:cNvPr>
          <p:cNvGrpSpPr/>
          <p:nvPr/>
        </p:nvGrpSpPr>
        <p:grpSpPr>
          <a:xfrm rot="1020000" flipV="1">
            <a:off x="1932417" y="4317608"/>
            <a:ext cx="266700" cy="434975"/>
            <a:chOff x="1605161" y="3566321"/>
            <a:chExt cx="266700" cy="434975"/>
          </a:xfrm>
        </p:grpSpPr>
        <p:sp>
          <p:nvSpPr>
            <p:cNvPr id="161" name="Freeform 1053">
              <a:extLst>
                <a:ext uri="{FF2B5EF4-FFF2-40B4-BE49-F238E27FC236}">
                  <a16:creationId xmlns:a16="http://schemas.microsoft.com/office/drawing/2014/main" id="{80CB14AF-EC25-43AA-9BB4-893BA7EC5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Line 1054">
              <a:extLst>
                <a:ext uri="{FF2B5EF4-FFF2-40B4-BE49-F238E27FC236}">
                  <a16:creationId xmlns:a16="http://schemas.microsoft.com/office/drawing/2014/main" id="{0FDED920-F42E-5CAB-C947-F149C8ACF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Line 1055">
              <a:extLst>
                <a:ext uri="{FF2B5EF4-FFF2-40B4-BE49-F238E27FC236}">
                  <a16:creationId xmlns:a16="http://schemas.microsoft.com/office/drawing/2014/main" id="{48895DB4-FDB1-7912-20FA-61061FFD57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Line 1056">
              <a:extLst>
                <a:ext uri="{FF2B5EF4-FFF2-40B4-BE49-F238E27FC236}">
                  <a16:creationId xmlns:a16="http://schemas.microsoft.com/office/drawing/2014/main" id="{085E1B80-B9B2-775B-11E5-91DF24DC6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Rectangle 1035">
            <a:extLst>
              <a:ext uri="{FF2B5EF4-FFF2-40B4-BE49-F238E27FC236}">
                <a16:creationId xmlns:a16="http://schemas.microsoft.com/office/drawing/2014/main" id="{1CC6B5BF-CB90-612A-A229-48202C5B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46" y="4012202"/>
            <a:ext cx="1675283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GB" sz="2200" b="1" dirty="0">
                <a:latin typeface="Arial" pitchFamily="34" charset="0"/>
                <a:cs typeface="Arial" pitchFamily="34" charset="0"/>
              </a:rPr>
              <a:t>meteoroid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Freeform 1030">
            <a:extLst>
              <a:ext uri="{FF2B5EF4-FFF2-40B4-BE49-F238E27FC236}">
                <a16:creationId xmlns:a16="http://schemas.microsoft.com/office/drawing/2014/main" id="{EADCAE4E-9476-AAB7-844C-DB713A3D71FF}"/>
              </a:ext>
            </a:extLst>
          </p:cNvPr>
          <p:cNvSpPr>
            <a:spLocks/>
          </p:cNvSpPr>
          <p:nvPr/>
        </p:nvSpPr>
        <p:spPr bwMode="auto">
          <a:xfrm>
            <a:off x="230346" y="6534490"/>
            <a:ext cx="4932000" cy="286024"/>
          </a:xfrm>
          <a:custGeom>
            <a:avLst/>
            <a:gdLst/>
            <a:ahLst/>
            <a:cxnLst>
              <a:cxn ang="0">
                <a:pos x="22" y="144"/>
              </a:cxn>
              <a:cxn ang="0">
                <a:pos x="55" y="109"/>
              </a:cxn>
              <a:cxn ang="0">
                <a:pos x="99" y="90"/>
              </a:cxn>
              <a:cxn ang="0">
                <a:pos x="137" y="90"/>
              </a:cxn>
              <a:cxn ang="0">
                <a:pos x="170" y="90"/>
              </a:cxn>
              <a:cxn ang="0">
                <a:pos x="208" y="90"/>
              </a:cxn>
              <a:cxn ang="0">
                <a:pos x="262" y="109"/>
              </a:cxn>
              <a:cxn ang="0">
                <a:pos x="312" y="109"/>
              </a:cxn>
              <a:cxn ang="0">
                <a:pos x="377" y="109"/>
              </a:cxn>
              <a:cxn ang="0">
                <a:pos x="404" y="90"/>
              </a:cxn>
              <a:cxn ang="0">
                <a:pos x="442" y="35"/>
              </a:cxn>
              <a:cxn ang="0">
                <a:pos x="480" y="18"/>
              </a:cxn>
              <a:cxn ang="0">
                <a:pos x="546" y="73"/>
              </a:cxn>
              <a:cxn ang="0">
                <a:pos x="579" y="90"/>
              </a:cxn>
              <a:cxn ang="0">
                <a:pos x="639" y="90"/>
              </a:cxn>
              <a:cxn ang="0">
                <a:pos x="672" y="90"/>
              </a:cxn>
              <a:cxn ang="0">
                <a:pos x="710" y="73"/>
              </a:cxn>
              <a:cxn ang="0">
                <a:pos x="748" y="73"/>
              </a:cxn>
              <a:cxn ang="0">
                <a:pos x="781" y="73"/>
              </a:cxn>
              <a:cxn ang="0">
                <a:pos x="808" y="90"/>
              </a:cxn>
              <a:cxn ang="0">
                <a:pos x="873" y="109"/>
              </a:cxn>
              <a:cxn ang="0">
                <a:pos x="901" y="73"/>
              </a:cxn>
              <a:cxn ang="0">
                <a:pos x="955" y="18"/>
              </a:cxn>
              <a:cxn ang="0">
                <a:pos x="1005" y="35"/>
              </a:cxn>
              <a:cxn ang="0">
                <a:pos x="1054" y="73"/>
              </a:cxn>
              <a:cxn ang="0">
                <a:pos x="1081" y="127"/>
              </a:cxn>
              <a:cxn ang="0">
                <a:pos x="1114" y="109"/>
              </a:cxn>
              <a:cxn ang="0">
                <a:pos x="1141" y="73"/>
              </a:cxn>
              <a:cxn ang="0">
                <a:pos x="1179" y="73"/>
              </a:cxn>
              <a:cxn ang="0">
                <a:pos x="1228" y="90"/>
              </a:cxn>
              <a:cxn ang="0">
                <a:pos x="1278" y="109"/>
              </a:cxn>
              <a:cxn ang="0">
                <a:pos x="1310" y="109"/>
              </a:cxn>
              <a:cxn ang="0">
                <a:pos x="1376" y="109"/>
              </a:cxn>
              <a:cxn ang="0">
                <a:pos x="1414" y="73"/>
              </a:cxn>
              <a:cxn ang="0">
                <a:pos x="1452" y="73"/>
              </a:cxn>
              <a:cxn ang="0">
                <a:pos x="1485" y="73"/>
              </a:cxn>
              <a:cxn ang="0">
                <a:pos x="1518" y="73"/>
              </a:cxn>
              <a:cxn ang="0">
                <a:pos x="1550" y="73"/>
              </a:cxn>
              <a:cxn ang="0">
                <a:pos x="1594" y="90"/>
              </a:cxn>
              <a:cxn ang="0">
                <a:pos x="1627" y="127"/>
              </a:cxn>
              <a:cxn ang="0">
                <a:pos x="1659" y="127"/>
              </a:cxn>
              <a:cxn ang="0">
                <a:pos x="1708" y="127"/>
              </a:cxn>
              <a:cxn ang="0">
                <a:pos x="1763" y="127"/>
              </a:cxn>
              <a:cxn ang="0">
                <a:pos x="1791" y="127"/>
              </a:cxn>
              <a:cxn ang="0">
                <a:pos x="1861" y="127"/>
              </a:cxn>
              <a:cxn ang="0">
                <a:pos x="1894" y="90"/>
              </a:cxn>
              <a:cxn ang="0">
                <a:pos x="1927" y="73"/>
              </a:cxn>
              <a:cxn ang="0">
                <a:pos x="2014" y="127"/>
              </a:cxn>
              <a:cxn ang="0">
                <a:pos x="2063" y="199"/>
              </a:cxn>
              <a:cxn ang="0">
                <a:pos x="2096" y="218"/>
              </a:cxn>
              <a:cxn ang="0">
                <a:pos x="2123" y="182"/>
              </a:cxn>
              <a:cxn ang="0">
                <a:pos x="2156" y="144"/>
              </a:cxn>
              <a:cxn ang="0">
                <a:pos x="2183" y="144"/>
              </a:cxn>
              <a:cxn ang="0">
                <a:pos x="2221" y="127"/>
              </a:cxn>
              <a:cxn ang="0">
                <a:pos x="2260" y="109"/>
              </a:cxn>
              <a:cxn ang="0">
                <a:pos x="2292" y="109"/>
              </a:cxn>
            </a:cxnLst>
            <a:rect l="0" t="0" r="r" b="b"/>
            <a:pathLst>
              <a:path w="2305" h="219">
                <a:moveTo>
                  <a:pt x="0" y="168"/>
                </a:moveTo>
                <a:lnTo>
                  <a:pt x="22" y="144"/>
                </a:lnTo>
                <a:lnTo>
                  <a:pt x="44" y="127"/>
                </a:lnTo>
                <a:lnTo>
                  <a:pt x="55" y="109"/>
                </a:lnTo>
                <a:lnTo>
                  <a:pt x="77" y="90"/>
                </a:lnTo>
                <a:lnTo>
                  <a:pt x="99" y="90"/>
                </a:lnTo>
                <a:lnTo>
                  <a:pt x="115" y="90"/>
                </a:lnTo>
                <a:lnTo>
                  <a:pt x="137" y="90"/>
                </a:lnTo>
                <a:lnTo>
                  <a:pt x="148" y="90"/>
                </a:lnTo>
                <a:lnTo>
                  <a:pt x="170" y="90"/>
                </a:lnTo>
                <a:lnTo>
                  <a:pt x="186" y="90"/>
                </a:lnTo>
                <a:lnTo>
                  <a:pt x="208" y="90"/>
                </a:lnTo>
                <a:lnTo>
                  <a:pt x="230" y="90"/>
                </a:lnTo>
                <a:lnTo>
                  <a:pt x="262" y="109"/>
                </a:lnTo>
                <a:lnTo>
                  <a:pt x="295" y="109"/>
                </a:lnTo>
                <a:lnTo>
                  <a:pt x="312" y="109"/>
                </a:lnTo>
                <a:lnTo>
                  <a:pt x="355" y="109"/>
                </a:lnTo>
                <a:lnTo>
                  <a:pt x="377" y="109"/>
                </a:lnTo>
                <a:lnTo>
                  <a:pt x="388" y="109"/>
                </a:lnTo>
                <a:lnTo>
                  <a:pt x="404" y="90"/>
                </a:lnTo>
                <a:lnTo>
                  <a:pt x="426" y="73"/>
                </a:lnTo>
                <a:lnTo>
                  <a:pt x="442" y="35"/>
                </a:lnTo>
                <a:lnTo>
                  <a:pt x="459" y="0"/>
                </a:lnTo>
                <a:lnTo>
                  <a:pt x="480" y="18"/>
                </a:lnTo>
                <a:lnTo>
                  <a:pt x="513" y="54"/>
                </a:lnTo>
                <a:lnTo>
                  <a:pt x="546" y="73"/>
                </a:lnTo>
                <a:lnTo>
                  <a:pt x="562" y="90"/>
                </a:lnTo>
                <a:lnTo>
                  <a:pt x="579" y="90"/>
                </a:lnTo>
                <a:lnTo>
                  <a:pt x="623" y="90"/>
                </a:lnTo>
                <a:lnTo>
                  <a:pt x="639" y="90"/>
                </a:lnTo>
                <a:lnTo>
                  <a:pt x="655" y="90"/>
                </a:lnTo>
                <a:lnTo>
                  <a:pt x="672" y="90"/>
                </a:lnTo>
                <a:lnTo>
                  <a:pt x="693" y="73"/>
                </a:lnTo>
                <a:lnTo>
                  <a:pt x="710" y="73"/>
                </a:lnTo>
                <a:lnTo>
                  <a:pt x="726" y="73"/>
                </a:lnTo>
                <a:lnTo>
                  <a:pt x="748" y="73"/>
                </a:lnTo>
                <a:lnTo>
                  <a:pt x="770" y="73"/>
                </a:lnTo>
                <a:lnTo>
                  <a:pt x="781" y="73"/>
                </a:lnTo>
                <a:lnTo>
                  <a:pt x="797" y="73"/>
                </a:lnTo>
                <a:lnTo>
                  <a:pt x="808" y="90"/>
                </a:lnTo>
                <a:lnTo>
                  <a:pt x="841" y="109"/>
                </a:lnTo>
                <a:lnTo>
                  <a:pt x="873" y="109"/>
                </a:lnTo>
                <a:lnTo>
                  <a:pt x="885" y="109"/>
                </a:lnTo>
                <a:lnTo>
                  <a:pt x="901" y="73"/>
                </a:lnTo>
                <a:lnTo>
                  <a:pt x="939" y="54"/>
                </a:lnTo>
                <a:lnTo>
                  <a:pt x="955" y="18"/>
                </a:lnTo>
                <a:lnTo>
                  <a:pt x="993" y="18"/>
                </a:lnTo>
                <a:lnTo>
                  <a:pt x="1005" y="35"/>
                </a:lnTo>
                <a:lnTo>
                  <a:pt x="1037" y="54"/>
                </a:lnTo>
                <a:lnTo>
                  <a:pt x="1054" y="73"/>
                </a:lnTo>
                <a:lnTo>
                  <a:pt x="1070" y="109"/>
                </a:lnTo>
                <a:lnTo>
                  <a:pt x="1081" y="127"/>
                </a:lnTo>
                <a:lnTo>
                  <a:pt x="1097" y="127"/>
                </a:lnTo>
                <a:lnTo>
                  <a:pt x="1114" y="109"/>
                </a:lnTo>
                <a:lnTo>
                  <a:pt x="1130" y="90"/>
                </a:lnTo>
                <a:lnTo>
                  <a:pt x="1141" y="73"/>
                </a:lnTo>
                <a:lnTo>
                  <a:pt x="1158" y="73"/>
                </a:lnTo>
                <a:lnTo>
                  <a:pt x="1179" y="73"/>
                </a:lnTo>
                <a:lnTo>
                  <a:pt x="1196" y="73"/>
                </a:lnTo>
                <a:lnTo>
                  <a:pt x="1228" y="90"/>
                </a:lnTo>
                <a:lnTo>
                  <a:pt x="1261" y="90"/>
                </a:lnTo>
                <a:lnTo>
                  <a:pt x="1278" y="109"/>
                </a:lnTo>
                <a:lnTo>
                  <a:pt x="1294" y="109"/>
                </a:lnTo>
                <a:lnTo>
                  <a:pt x="1310" y="109"/>
                </a:lnTo>
                <a:lnTo>
                  <a:pt x="1354" y="109"/>
                </a:lnTo>
                <a:lnTo>
                  <a:pt x="1376" y="109"/>
                </a:lnTo>
                <a:lnTo>
                  <a:pt x="1398" y="73"/>
                </a:lnTo>
                <a:lnTo>
                  <a:pt x="1414" y="73"/>
                </a:lnTo>
                <a:lnTo>
                  <a:pt x="1436" y="73"/>
                </a:lnTo>
                <a:lnTo>
                  <a:pt x="1452" y="73"/>
                </a:lnTo>
                <a:lnTo>
                  <a:pt x="1468" y="73"/>
                </a:lnTo>
                <a:lnTo>
                  <a:pt x="1485" y="73"/>
                </a:lnTo>
                <a:lnTo>
                  <a:pt x="1501" y="73"/>
                </a:lnTo>
                <a:lnTo>
                  <a:pt x="1518" y="73"/>
                </a:lnTo>
                <a:lnTo>
                  <a:pt x="1539" y="73"/>
                </a:lnTo>
                <a:lnTo>
                  <a:pt x="1550" y="73"/>
                </a:lnTo>
                <a:lnTo>
                  <a:pt x="1583" y="90"/>
                </a:lnTo>
                <a:lnTo>
                  <a:pt x="1594" y="90"/>
                </a:lnTo>
                <a:lnTo>
                  <a:pt x="1610" y="127"/>
                </a:lnTo>
                <a:lnTo>
                  <a:pt x="1627" y="127"/>
                </a:lnTo>
                <a:lnTo>
                  <a:pt x="1643" y="127"/>
                </a:lnTo>
                <a:lnTo>
                  <a:pt x="1659" y="127"/>
                </a:lnTo>
                <a:lnTo>
                  <a:pt x="1670" y="127"/>
                </a:lnTo>
                <a:lnTo>
                  <a:pt x="1708" y="127"/>
                </a:lnTo>
                <a:lnTo>
                  <a:pt x="1741" y="127"/>
                </a:lnTo>
                <a:lnTo>
                  <a:pt x="1763" y="127"/>
                </a:lnTo>
                <a:lnTo>
                  <a:pt x="1779" y="127"/>
                </a:lnTo>
                <a:lnTo>
                  <a:pt x="1791" y="127"/>
                </a:lnTo>
                <a:lnTo>
                  <a:pt x="1829" y="127"/>
                </a:lnTo>
                <a:lnTo>
                  <a:pt x="1861" y="127"/>
                </a:lnTo>
                <a:lnTo>
                  <a:pt x="1878" y="109"/>
                </a:lnTo>
                <a:lnTo>
                  <a:pt x="1894" y="90"/>
                </a:lnTo>
                <a:lnTo>
                  <a:pt x="1911" y="73"/>
                </a:lnTo>
                <a:lnTo>
                  <a:pt x="1927" y="73"/>
                </a:lnTo>
                <a:lnTo>
                  <a:pt x="1971" y="90"/>
                </a:lnTo>
                <a:lnTo>
                  <a:pt x="2014" y="127"/>
                </a:lnTo>
                <a:lnTo>
                  <a:pt x="2047" y="163"/>
                </a:lnTo>
                <a:lnTo>
                  <a:pt x="2063" y="199"/>
                </a:lnTo>
                <a:lnTo>
                  <a:pt x="2080" y="218"/>
                </a:lnTo>
                <a:lnTo>
                  <a:pt x="2096" y="218"/>
                </a:lnTo>
                <a:lnTo>
                  <a:pt x="2107" y="199"/>
                </a:lnTo>
                <a:lnTo>
                  <a:pt x="2123" y="182"/>
                </a:lnTo>
                <a:lnTo>
                  <a:pt x="2140" y="163"/>
                </a:lnTo>
                <a:lnTo>
                  <a:pt x="2156" y="144"/>
                </a:lnTo>
                <a:lnTo>
                  <a:pt x="2172" y="144"/>
                </a:lnTo>
                <a:lnTo>
                  <a:pt x="2183" y="144"/>
                </a:lnTo>
                <a:lnTo>
                  <a:pt x="2200" y="144"/>
                </a:lnTo>
                <a:lnTo>
                  <a:pt x="2221" y="127"/>
                </a:lnTo>
                <a:lnTo>
                  <a:pt x="2238" y="109"/>
                </a:lnTo>
                <a:lnTo>
                  <a:pt x="2260" y="109"/>
                </a:lnTo>
                <a:lnTo>
                  <a:pt x="2276" y="109"/>
                </a:lnTo>
                <a:lnTo>
                  <a:pt x="2292" y="109"/>
                </a:lnTo>
                <a:lnTo>
                  <a:pt x="2304" y="109"/>
                </a:lnTo>
              </a:path>
            </a:pathLst>
          </a:custGeom>
          <a:noFill/>
          <a:ln w="38100" cap="rnd" cmpd="sng">
            <a:solidFill>
              <a:srgbClr val="CF68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0" name="Gruppieren 122">
            <a:extLst>
              <a:ext uri="{FF2B5EF4-FFF2-40B4-BE49-F238E27FC236}">
                <a16:creationId xmlns:a16="http://schemas.microsoft.com/office/drawing/2014/main" id="{F20A7EB3-48EE-2EE9-324F-91C913403FA2}"/>
              </a:ext>
            </a:extLst>
          </p:cNvPr>
          <p:cNvGrpSpPr/>
          <p:nvPr/>
        </p:nvGrpSpPr>
        <p:grpSpPr>
          <a:xfrm>
            <a:off x="2272958" y="6056658"/>
            <a:ext cx="701576" cy="615380"/>
            <a:chOff x="2127040" y="7623112"/>
            <a:chExt cx="701576" cy="615380"/>
          </a:xfrm>
        </p:grpSpPr>
        <p:sp>
          <p:nvSpPr>
            <p:cNvPr id="159" name="Freeform 1029">
              <a:extLst>
                <a:ext uri="{FF2B5EF4-FFF2-40B4-BE49-F238E27FC236}">
                  <a16:creationId xmlns:a16="http://schemas.microsoft.com/office/drawing/2014/main" id="{7E8A7D42-30C8-224A-639B-8D5B9D061815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2200461" y="7661532"/>
              <a:ext cx="484632" cy="571200"/>
            </a:xfrm>
            <a:custGeom>
              <a:avLst/>
              <a:gdLst/>
              <a:ahLst/>
              <a:cxnLst>
                <a:cxn ang="0">
                  <a:pos x="152" y="26"/>
                </a:cxn>
                <a:cxn ang="0">
                  <a:pos x="89" y="14"/>
                </a:cxn>
                <a:cxn ang="0">
                  <a:pos x="51" y="30"/>
                </a:cxn>
                <a:cxn ang="0">
                  <a:pos x="38" y="76"/>
                </a:cxn>
                <a:cxn ang="0">
                  <a:pos x="26" y="123"/>
                </a:cxn>
                <a:cxn ang="0">
                  <a:pos x="0" y="169"/>
                </a:cxn>
                <a:cxn ang="0">
                  <a:pos x="0" y="216"/>
                </a:cxn>
                <a:cxn ang="0">
                  <a:pos x="0" y="262"/>
                </a:cxn>
                <a:cxn ang="0">
                  <a:pos x="0" y="308"/>
                </a:cxn>
                <a:cxn ang="0">
                  <a:pos x="0" y="355"/>
                </a:cxn>
                <a:cxn ang="0">
                  <a:pos x="26" y="400"/>
                </a:cxn>
                <a:cxn ang="0">
                  <a:pos x="64" y="432"/>
                </a:cxn>
                <a:cxn ang="0">
                  <a:pos x="101" y="432"/>
                </a:cxn>
                <a:cxn ang="0">
                  <a:pos x="127" y="432"/>
                </a:cxn>
                <a:cxn ang="0">
                  <a:pos x="165" y="432"/>
                </a:cxn>
                <a:cxn ang="0">
                  <a:pos x="203" y="432"/>
                </a:cxn>
                <a:cxn ang="0">
                  <a:pos x="241" y="432"/>
                </a:cxn>
                <a:cxn ang="0">
                  <a:pos x="267" y="432"/>
                </a:cxn>
                <a:cxn ang="0">
                  <a:pos x="305" y="416"/>
                </a:cxn>
                <a:cxn ang="0">
                  <a:pos x="343" y="385"/>
                </a:cxn>
                <a:cxn ang="0">
                  <a:pos x="380" y="355"/>
                </a:cxn>
                <a:cxn ang="0">
                  <a:pos x="393" y="323"/>
                </a:cxn>
                <a:cxn ang="0">
                  <a:pos x="418" y="277"/>
                </a:cxn>
                <a:cxn ang="0">
                  <a:pos x="432" y="230"/>
                </a:cxn>
                <a:cxn ang="0">
                  <a:pos x="432" y="184"/>
                </a:cxn>
                <a:cxn ang="0">
                  <a:pos x="418" y="139"/>
                </a:cxn>
                <a:cxn ang="0">
                  <a:pos x="406" y="107"/>
                </a:cxn>
                <a:cxn ang="0">
                  <a:pos x="380" y="92"/>
                </a:cxn>
                <a:cxn ang="0">
                  <a:pos x="355" y="61"/>
                </a:cxn>
                <a:cxn ang="0">
                  <a:pos x="317" y="46"/>
                </a:cxn>
                <a:cxn ang="0">
                  <a:pos x="305" y="14"/>
                </a:cxn>
                <a:cxn ang="0">
                  <a:pos x="279" y="14"/>
                </a:cxn>
                <a:cxn ang="0">
                  <a:pos x="241" y="0"/>
                </a:cxn>
                <a:cxn ang="0">
                  <a:pos x="203" y="0"/>
                </a:cxn>
                <a:cxn ang="0">
                  <a:pos x="152" y="26"/>
                </a:cxn>
                <a:cxn ang="0">
                  <a:pos x="152" y="26"/>
                </a:cxn>
              </a:cxnLst>
              <a:rect l="0" t="0" r="r" b="b"/>
              <a:pathLst>
                <a:path w="433" h="433">
                  <a:moveTo>
                    <a:pt x="152" y="26"/>
                  </a:moveTo>
                  <a:lnTo>
                    <a:pt x="89" y="14"/>
                  </a:lnTo>
                  <a:lnTo>
                    <a:pt x="51" y="30"/>
                  </a:lnTo>
                  <a:lnTo>
                    <a:pt x="38" y="76"/>
                  </a:lnTo>
                  <a:lnTo>
                    <a:pt x="26" y="123"/>
                  </a:lnTo>
                  <a:lnTo>
                    <a:pt x="0" y="169"/>
                  </a:lnTo>
                  <a:lnTo>
                    <a:pt x="0" y="216"/>
                  </a:lnTo>
                  <a:lnTo>
                    <a:pt x="0" y="262"/>
                  </a:lnTo>
                  <a:lnTo>
                    <a:pt x="0" y="308"/>
                  </a:lnTo>
                  <a:lnTo>
                    <a:pt x="0" y="355"/>
                  </a:lnTo>
                  <a:lnTo>
                    <a:pt x="26" y="400"/>
                  </a:lnTo>
                  <a:lnTo>
                    <a:pt x="64" y="432"/>
                  </a:lnTo>
                  <a:lnTo>
                    <a:pt x="101" y="432"/>
                  </a:lnTo>
                  <a:lnTo>
                    <a:pt x="127" y="432"/>
                  </a:lnTo>
                  <a:lnTo>
                    <a:pt x="165" y="432"/>
                  </a:lnTo>
                  <a:lnTo>
                    <a:pt x="203" y="432"/>
                  </a:lnTo>
                  <a:lnTo>
                    <a:pt x="241" y="432"/>
                  </a:lnTo>
                  <a:lnTo>
                    <a:pt x="267" y="432"/>
                  </a:lnTo>
                  <a:lnTo>
                    <a:pt x="305" y="416"/>
                  </a:lnTo>
                  <a:lnTo>
                    <a:pt x="343" y="385"/>
                  </a:lnTo>
                  <a:lnTo>
                    <a:pt x="380" y="355"/>
                  </a:lnTo>
                  <a:lnTo>
                    <a:pt x="393" y="323"/>
                  </a:lnTo>
                  <a:lnTo>
                    <a:pt x="418" y="277"/>
                  </a:lnTo>
                  <a:lnTo>
                    <a:pt x="432" y="230"/>
                  </a:lnTo>
                  <a:lnTo>
                    <a:pt x="432" y="184"/>
                  </a:lnTo>
                  <a:lnTo>
                    <a:pt x="418" y="139"/>
                  </a:lnTo>
                  <a:lnTo>
                    <a:pt x="406" y="107"/>
                  </a:lnTo>
                  <a:lnTo>
                    <a:pt x="380" y="92"/>
                  </a:lnTo>
                  <a:lnTo>
                    <a:pt x="355" y="61"/>
                  </a:lnTo>
                  <a:lnTo>
                    <a:pt x="317" y="46"/>
                  </a:lnTo>
                  <a:lnTo>
                    <a:pt x="305" y="14"/>
                  </a:lnTo>
                  <a:lnTo>
                    <a:pt x="279" y="14"/>
                  </a:lnTo>
                  <a:lnTo>
                    <a:pt x="241" y="0"/>
                  </a:lnTo>
                  <a:lnTo>
                    <a:pt x="203" y="0"/>
                  </a:lnTo>
                  <a:lnTo>
                    <a:pt x="152" y="26"/>
                  </a:lnTo>
                  <a:lnTo>
                    <a:pt x="152" y="26"/>
                  </a:lnTo>
                </a:path>
              </a:pathLst>
            </a:custGeom>
            <a:noFill/>
            <a:ln w="1270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Freeform 1029">
              <a:extLst>
                <a:ext uri="{FF2B5EF4-FFF2-40B4-BE49-F238E27FC236}">
                  <a16:creationId xmlns:a16="http://schemas.microsoft.com/office/drawing/2014/main" id="{39FADF07-A7F0-DE23-672E-3DD5B109E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040" y="7623112"/>
              <a:ext cx="701576" cy="615380"/>
            </a:xfrm>
            <a:custGeom>
              <a:avLst/>
              <a:gdLst/>
              <a:ahLst/>
              <a:cxnLst>
                <a:cxn ang="0">
                  <a:pos x="152" y="26"/>
                </a:cxn>
                <a:cxn ang="0">
                  <a:pos x="89" y="14"/>
                </a:cxn>
                <a:cxn ang="0">
                  <a:pos x="51" y="30"/>
                </a:cxn>
                <a:cxn ang="0">
                  <a:pos x="38" y="76"/>
                </a:cxn>
                <a:cxn ang="0">
                  <a:pos x="26" y="123"/>
                </a:cxn>
                <a:cxn ang="0">
                  <a:pos x="0" y="169"/>
                </a:cxn>
                <a:cxn ang="0">
                  <a:pos x="0" y="216"/>
                </a:cxn>
                <a:cxn ang="0">
                  <a:pos x="0" y="262"/>
                </a:cxn>
                <a:cxn ang="0">
                  <a:pos x="0" y="308"/>
                </a:cxn>
                <a:cxn ang="0">
                  <a:pos x="0" y="355"/>
                </a:cxn>
                <a:cxn ang="0">
                  <a:pos x="26" y="400"/>
                </a:cxn>
                <a:cxn ang="0">
                  <a:pos x="64" y="432"/>
                </a:cxn>
                <a:cxn ang="0">
                  <a:pos x="101" y="432"/>
                </a:cxn>
                <a:cxn ang="0">
                  <a:pos x="127" y="432"/>
                </a:cxn>
                <a:cxn ang="0">
                  <a:pos x="165" y="432"/>
                </a:cxn>
                <a:cxn ang="0">
                  <a:pos x="203" y="432"/>
                </a:cxn>
                <a:cxn ang="0">
                  <a:pos x="241" y="432"/>
                </a:cxn>
                <a:cxn ang="0">
                  <a:pos x="267" y="432"/>
                </a:cxn>
                <a:cxn ang="0">
                  <a:pos x="305" y="416"/>
                </a:cxn>
                <a:cxn ang="0">
                  <a:pos x="343" y="385"/>
                </a:cxn>
                <a:cxn ang="0">
                  <a:pos x="380" y="355"/>
                </a:cxn>
                <a:cxn ang="0">
                  <a:pos x="393" y="323"/>
                </a:cxn>
                <a:cxn ang="0">
                  <a:pos x="418" y="277"/>
                </a:cxn>
                <a:cxn ang="0">
                  <a:pos x="432" y="230"/>
                </a:cxn>
                <a:cxn ang="0">
                  <a:pos x="432" y="184"/>
                </a:cxn>
                <a:cxn ang="0">
                  <a:pos x="418" y="139"/>
                </a:cxn>
                <a:cxn ang="0">
                  <a:pos x="406" y="107"/>
                </a:cxn>
                <a:cxn ang="0">
                  <a:pos x="380" y="92"/>
                </a:cxn>
                <a:cxn ang="0">
                  <a:pos x="355" y="61"/>
                </a:cxn>
                <a:cxn ang="0">
                  <a:pos x="317" y="46"/>
                </a:cxn>
                <a:cxn ang="0">
                  <a:pos x="305" y="14"/>
                </a:cxn>
                <a:cxn ang="0">
                  <a:pos x="279" y="14"/>
                </a:cxn>
                <a:cxn ang="0">
                  <a:pos x="241" y="0"/>
                </a:cxn>
                <a:cxn ang="0">
                  <a:pos x="203" y="0"/>
                </a:cxn>
                <a:cxn ang="0">
                  <a:pos x="152" y="26"/>
                </a:cxn>
                <a:cxn ang="0">
                  <a:pos x="152" y="26"/>
                </a:cxn>
              </a:cxnLst>
              <a:rect l="0" t="0" r="r" b="b"/>
              <a:pathLst>
                <a:path w="433" h="433">
                  <a:moveTo>
                    <a:pt x="152" y="26"/>
                  </a:moveTo>
                  <a:lnTo>
                    <a:pt x="89" y="14"/>
                  </a:lnTo>
                  <a:lnTo>
                    <a:pt x="51" y="30"/>
                  </a:lnTo>
                  <a:lnTo>
                    <a:pt x="38" y="76"/>
                  </a:lnTo>
                  <a:lnTo>
                    <a:pt x="26" y="123"/>
                  </a:lnTo>
                  <a:lnTo>
                    <a:pt x="0" y="169"/>
                  </a:lnTo>
                  <a:lnTo>
                    <a:pt x="0" y="216"/>
                  </a:lnTo>
                  <a:lnTo>
                    <a:pt x="0" y="262"/>
                  </a:lnTo>
                  <a:lnTo>
                    <a:pt x="0" y="308"/>
                  </a:lnTo>
                  <a:lnTo>
                    <a:pt x="0" y="355"/>
                  </a:lnTo>
                  <a:lnTo>
                    <a:pt x="26" y="400"/>
                  </a:lnTo>
                  <a:lnTo>
                    <a:pt x="64" y="432"/>
                  </a:lnTo>
                  <a:lnTo>
                    <a:pt x="101" y="432"/>
                  </a:lnTo>
                  <a:lnTo>
                    <a:pt x="127" y="432"/>
                  </a:lnTo>
                  <a:lnTo>
                    <a:pt x="165" y="432"/>
                  </a:lnTo>
                  <a:lnTo>
                    <a:pt x="203" y="432"/>
                  </a:lnTo>
                  <a:lnTo>
                    <a:pt x="241" y="432"/>
                  </a:lnTo>
                  <a:lnTo>
                    <a:pt x="267" y="432"/>
                  </a:lnTo>
                  <a:lnTo>
                    <a:pt x="305" y="416"/>
                  </a:lnTo>
                  <a:lnTo>
                    <a:pt x="343" y="385"/>
                  </a:lnTo>
                  <a:lnTo>
                    <a:pt x="380" y="355"/>
                  </a:lnTo>
                  <a:lnTo>
                    <a:pt x="393" y="323"/>
                  </a:lnTo>
                  <a:lnTo>
                    <a:pt x="418" y="277"/>
                  </a:lnTo>
                  <a:lnTo>
                    <a:pt x="432" y="230"/>
                  </a:lnTo>
                  <a:lnTo>
                    <a:pt x="432" y="184"/>
                  </a:lnTo>
                  <a:lnTo>
                    <a:pt x="418" y="139"/>
                  </a:lnTo>
                  <a:lnTo>
                    <a:pt x="406" y="107"/>
                  </a:lnTo>
                  <a:lnTo>
                    <a:pt x="380" y="92"/>
                  </a:lnTo>
                  <a:lnTo>
                    <a:pt x="355" y="61"/>
                  </a:lnTo>
                  <a:lnTo>
                    <a:pt x="317" y="46"/>
                  </a:lnTo>
                  <a:lnTo>
                    <a:pt x="305" y="14"/>
                  </a:lnTo>
                  <a:lnTo>
                    <a:pt x="279" y="14"/>
                  </a:lnTo>
                  <a:lnTo>
                    <a:pt x="241" y="0"/>
                  </a:lnTo>
                  <a:lnTo>
                    <a:pt x="203" y="0"/>
                  </a:lnTo>
                  <a:lnTo>
                    <a:pt x="152" y="26"/>
                  </a:lnTo>
                  <a:lnTo>
                    <a:pt x="152" y="26"/>
                  </a:ln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1" name="Line 1038">
            <a:extLst>
              <a:ext uri="{FF2B5EF4-FFF2-40B4-BE49-F238E27FC236}">
                <a16:creationId xmlns:a16="http://schemas.microsoft.com/office/drawing/2014/main" id="{3B2DE644-D581-7B26-B26F-162FA979C886}"/>
              </a:ext>
            </a:extLst>
          </p:cNvPr>
          <p:cNvSpPr>
            <a:spLocks noChangeShapeType="1"/>
          </p:cNvSpPr>
          <p:nvPr/>
        </p:nvSpPr>
        <p:spPr bwMode="auto">
          <a:xfrm rot="18900000" flipH="1" flipV="1">
            <a:off x="2840107" y="1531937"/>
            <a:ext cx="465844" cy="61716"/>
          </a:xfrm>
          <a:prstGeom prst="line">
            <a:avLst/>
          </a:prstGeom>
          <a:noFill/>
          <a:ln w="57150">
            <a:solidFill>
              <a:schemeClr val="bg1">
                <a:lumMod val="50000"/>
              </a:schemeClr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1039">
            <a:extLst>
              <a:ext uri="{FF2B5EF4-FFF2-40B4-BE49-F238E27FC236}">
                <a16:creationId xmlns:a16="http://schemas.microsoft.com/office/drawing/2014/main" id="{95CFC754-D7F9-8D08-DC3B-01165041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142" y="1003579"/>
            <a:ext cx="1224136" cy="36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impact</a:t>
            </a:r>
          </a:p>
        </p:txBody>
      </p:sp>
      <p:sp>
        <p:nvSpPr>
          <p:cNvPr id="123" name="Rectangle 1039">
            <a:extLst>
              <a:ext uri="{FF2B5EF4-FFF2-40B4-BE49-F238E27FC236}">
                <a16:creationId xmlns:a16="http://schemas.microsoft.com/office/drawing/2014/main" id="{5CEDA63C-2BE8-9266-DCAE-F4604D557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000" y="986463"/>
            <a:ext cx="1224136" cy="63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2200" b="1" i="1" dirty="0">
                <a:solidFill>
                  <a:srgbClr val="CF6800"/>
                </a:solidFill>
                <a:latin typeface="Arial" pitchFamily="34" charset="0"/>
                <a:cs typeface="Arial" pitchFamily="34" charset="0"/>
              </a:rPr>
              <a:t>cosmic rays</a:t>
            </a:r>
            <a:endParaRPr lang="en-GB" sz="1600" b="1" i="1" dirty="0">
              <a:solidFill>
                <a:srgbClr val="CF6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039">
            <a:extLst>
              <a:ext uri="{FF2B5EF4-FFF2-40B4-BE49-F238E27FC236}">
                <a16:creationId xmlns:a16="http://schemas.microsoft.com/office/drawing/2014/main" id="{D8F9B727-8BFD-4FD7-0C1E-8C457524C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979" y="3835801"/>
            <a:ext cx="1802678" cy="90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cosmic ray</a:t>
            </a:r>
          </a:p>
          <a:p>
            <a:pPr>
              <a:lnSpc>
                <a:spcPct val="80000"/>
              </a:lnSpc>
            </a:pP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exposure (CRE)</a:t>
            </a:r>
            <a:endParaRPr lang="en-GB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Line 1038">
            <a:extLst>
              <a:ext uri="{FF2B5EF4-FFF2-40B4-BE49-F238E27FC236}">
                <a16:creationId xmlns:a16="http://schemas.microsoft.com/office/drawing/2014/main" id="{B00523DB-7B71-8415-46A7-4F42B73571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1003" y="4948306"/>
            <a:ext cx="0" cy="100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" name="Grafik 125" descr="Bild1.png">
            <a:extLst>
              <a:ext uri="{FF2B5EF4-FFF2-40B4-BE49-F238E27FC236}">
                <a16:creationId xmlns:a16="http://schemas.microsoft.com/office/drawing/2014/main" id="{982EB535-8304-C354-393D-45CB0CE70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66436">
            <a:off x="3053896" y="1025996"/>
            <a:ext cx="880223" cy="540000"/>
          </a:xfrm>
          <a:prstGeom prst="rect">
            <a:avLst/>
          </a:prstGeom>
        </p:spPr>
      </p:pic>
      <p:grpSp>
        <p:nvGrpSpPr>
          <p:cNvPr id="127" name="Gruppieren 31">
            <a:extLst>
              <a:ext uri="{FF2B5EF4-FFF2-40B4-BE49-F238E27FC236}">
                <a16:creationId xmlns:a16="http://schemas.microsoft.com/office/drawing/2014/main" id="{FF992D27-93F6-49F8-AD65-6BCB3132418F}"/>
              </a:ext>
            </a:extLst>
          </p:cNvPr>
          <p:cNvGrpSpPr/>
          <p:nvPr/>
        </p:nvGrpSpPr>
        <p:grpSpPr>
          <a:xfrm>
            <a:off x="2025889" y="1613988"/>
            <a:ext cx="266700" cy="434975"/>
            <a:chOff x="1605161" y="3566321"/>
            <a:chExt cx="266700" cy="434975"/>
          </a:xfrm>
        </p:grpSpPr>
        <p:sp>
          <p:nvSpPr>
            <p:cNvPr id="155" name="Freeform 1053">
              <a:extLst>
                <a:ext uri="{FF2B5EF4-FFF2-40B4-BE49-F238E27FC236}">
                  <a16:creationId xmlns:a16="http://schemas.microsoft.com/office/drawing/2014/main" id="{BF32BBC6-0B54-3E83-A53C-E39E49D95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Line 1054">
              <a:extLst>
                <a:ext uri="{FF2B5EF4-FFF2-40B4-BE49-F238E27FC236}">
                  <a16:creationId xmlns:a16="http://schemas.microsoft.com/office/drawing/2014/main" id="{83595605-B59D-E6E4-FE42-222C885EFF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Line 1055">
              <a:extLst>
                <a:ext uri="{FF2B5EF4-FFF2-40B4-BE49-F238E27FC236}">
                  <a16:creationId xmlns:a16="http://schemas.microsoft.com/office/drawing/2014/main" id="{7C13B746-9B51-1258-39C2-B0D05676F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Line 1056">
              <a:extLst>
                <a:ext uri="{FF2B5EF4-FFF2-40B4-BE49-F238E27FC236}">
                  <a16:creationId xmlns:a16="http://schemas.microsoft.com/office/drawing/2014/main" id="{1731F1CC-AE6E-70F3-6438-205D0D9FD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8" name="Gruppieren 32">
            <a:extLst>
              <a:ext uri="{FF2B5EF4-FFF2-40B4-BE49-F238E27FC236}">
                <a16:creationId xmlns:a16="http://schemas.microsoft.com/office/drawing/2014/main" id="{BA337723-05A6-8B7D-07AA-644C58992D66}"/>
              </a:ext>
            </a:extLst>
          </p:cNvPr>
          <p:cNvGrpSpPr/>
          <p:nvPr/>
        </p:nvGrpSpPr>
        <p:grpSpPr>
          <a:xfrm>
            <a:off x="2159239" y="1441370"/>
            <a:ext cx="266700" cy="434975"/>
            <a:chOff x="1605161" y="3566321"/>
            <a:chExt cx="266700" cy="434975"/>
          </a:xfrm>
        </p:grpSpPr>
        <p:sp>
          <p:nvSpPr>
            <p:cNvPr id="151" name="Freeform 1053">
              <a:extLst>
                <a:ext uri="{FF2B5EF4-FFF2-40B4-BE49-F238E27FC236}">
                  <a16:creationId xmlns:a16="http://schemas.microsoft.com/office/drawing/2014/main" id="{31ED61CC-4E3A-EE73-4EF3-D345F2447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Line 1054">
              <a:extLst>
                <a:ext uri="{FF2B5EF4-FFF2-40B4-BE49-F238E27FC236}">
                  <a16:creationId xmlns:a16="http://schemas.microsoft.com/office/drawing/2014/main" id="{1F5730F5-B935-BB89-423E-EA6C4FA48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1055">
              <a:extLst>
                <a:ext uri="{FF2B5EF4-FFF2-40B4-BE49-F238E27FC236}">
                  <a16:creationId xmlns:a16="http://schemas.microsoft.com/office/drawing/2014/main" id="{B6E4B62E-FCDB-3605-C0E1-2E179C6BF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Line 1056">
              <a:extLst>
                <a:ext uri="{FF2B5EF4-FFF2-40B4-BE49-F238E27FC236}">
                  <a16:creationId xmlns:a16="http://schemas.microsoft.com/office/drawing/2014/main" id="{AABBF032-45DC-37A4-DA47-80282A08F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9" name="Gruppieren 32">
            <a:extLst>
              <a:ext uri="{FF2B5EF4-FFF2-40B4-BE49-F238E27FC236}">
                <a16:creationId xmlns:a16="http://schemas.microsoft.com/office/drawing/2014/main" id="{8B8FD447-94CC-2DD7-DF87-B1327965E9D2}"/>
              </a:ext>
            </a:extLst>
          </p:cNvPr>
          <p:cNvGrpSpPr/>
          <p:nvPr/>
        </p:nvGrpSpPr>
        <p:grpSpPr>
          <a:xfrm>
            <a:off x="2366879" y="1381814"/>
            <a:ext cx="266700" cy="434975"/>
            <a:chOff x="1605161" y="3566321"/>
            <a:chExt cx="266700" cy="434975"/>
          </a:xfrm>
        </p:grpSpPr>
        <p:sp>
          <p:nvSpPr>
            <p:cNvPr id="147" name="Freeform 1053">
              <a:extLst>
                <a:ext uri="{FF2B5EF4-FFF2-40B4-BE49-F238E27FC236}">
                  <a16:creationId xmlns:a16="http://schemas.microsoft.com/office/drawing/2014/main" id="{99DD0050-09FE-7943-329A-ACEB1A12C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Line 1054">
              <a:extLst>
                <a:ext uri="{FF2B5EF4-FFF2-40B4-BE49-F238E27FC236}">
                  <a16:creationId xmlns:a16="http://schemas.microsoft.com/office/drawing/2014/main" id="{E26E9052-E7BA-94A3-076D-25CAF1431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Line 1055">
              <a:extLst>
                <a:ext uri="{FF2B5EF4-FFF2-40B4-BE49-F238E27FC236}">
                  <a16:creationId xmlns:a16="http://schemas.microsoft.com/office/drawing/2014/main" id="{6A01851D-E8ED-1473-3CA6-1D17D735F0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Line 1056">
              <a:extLst>
                <a:ext uri="{FF2B5EF4-FFF2-40B4-BE49-F238E27FC236}">
                  <a16:creationId xmlns:a16="http://schemas.microsoft.com/office/drawing/2014/main" id="{664C4717-A56E-7661-84EA-DAB871B91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3" name="Text Box 15">
            <a:extLst>
              <a:ext uri="{FF2B5EF4-FFF2-40B4-BE49-F238E27FC236}">
                <a16:creationId xmlns:a16="http://schemas.microsoft.com/office/drawing/2014/main" id="{A2793B30-B9E3-EBFF-75DB-2C46B79B7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609" y="1242701"/>
            <a:ext cx="2417764" cy="5204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30000"/>
              </a:spcBef>
            </a:pPr>
            <a:r>
              <a:rPr lang="en-GB" sz="22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Unknowns: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irr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@ MPB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depth @ MPB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preatm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irr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depth</a:t>
            </a: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(find)</a:t>
            </a:r>
          </a:p>
        </p:txBody>
      </p:sp>
      <p:sp>
        <p:nvSpPr>
          <p:cNvPr id="194" name="Titel 3">
            <a:extLst>
              <a:ext uri="{FF2B5EF4-FFF2-40B4-BE49-F238E27FC236}">
                <a16:creationId xmlns:a16="http://schemas.microsoft.com/office/drawing/2014/main" id="{EA4D603B-10E9-0850-DA2B-5A3A7CC286B0}"/>
              </a:ext>
            </a:extLst>
          </p:cNvPr>
          <p:cNvSpPr txBox="1">
            <a:spLocks/>
          </p:cNvSpPr>
          <p:nvPr/>
        </p:nvSpPr>
        <p:spPr>
          <a:xfrm>
            <a:off x="1686534" y="282342"/>
            <a:ext cx="5890892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Cosmogenic nuclides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 meteorites</a:t>
            </a:r>
          </a:p>
        </p:txBody>
      </p:sp>
      <p:sp>
        <p:nvSpPr>
          <p:cNvPr id="79" name="Geschweifte Klammer rechts 78">
            <a:extLst>
              <a:ext uri="{FF2B5EF4-FFF2-40B4-BE49-F238E27FC236}">
                <a16:creationId xmlns:a16="http://schemas.microsoft.com/office/drawing/2014/main" id="{B1936697-4D67-A10E-95C4-BC5E864A47EF}"/>
              </a:ext>
            </a:extLst>
          </p:cNvPr>
          <p:cNvSpPr/>
          <p:nvPr/>
        </p:nvSpPr>
        <p:spPr>
          <a:xfrm rot="10800000">
            <a:off x="6480000" y="1991367"/>
            <a:ext cx="129152" cy="612000"/>
          </a:xfrm>
          <a:prstGeom prst="rightBrac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Geschweifte Klammer rechts 79">
            <a:extLst>
              <a:ext uri="{FF2B5EF4-FFF2-40B4-BE49-F238E27FC236}">
                <a16:creationId xmlns:a16="http://schemas.microsoft.com/office/drawing/2014/main" id="{85E25ADF-0D38-67FA-3662-62891530783E}"/>
              </a:ext>
            </a:extLst>
          </p:cNvPr>
          <p:cNvSpPr/>
          <p:nvPr/>
        </p:nvSpPr>
        <p:spPr>
          <a:xfrm rot="10800000">
            <a:off x="6480000" y="3891008"/>
            <a:ext cx="129152" cy="864000"/>
          </a:xfrm>
          <a:prstGeom prst="rightBrac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Geschweifte Klammer rechts 80">
            <a:extLst>
              <a:ext uri="{FF2B5EF4-FFF2-40B4-BE49-F238E27FC236}">
                <a16:creationId xmlns:a16="http://schemas.microsoft.com/office/drawing/2014/main" id="{730EF78D-B302-2F99-DEE4-83EA0177A49F}"/>
              </a:ext>
            </a:extLst>
          </p:cNvPr>
          <p:cNvSpPr/>
          <p:nvPr/>
        </p:nvSpPr>
        <p:spPr>
          <a:xfrm rot="10800000">
            <a:off x="6480000" y="5891864"/>
            <a:ext cx="129152" cy="612000"/>
          </a:xfrm>
          <a:prstGeom prst="rightBrac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30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1404049" y="104563"/>
            <a:ext cx="6008104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 in fake meteorites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B40C1BE-F2C3-450C-9220-11EC7A0234F5}"/>
              </a:ext>
            </a:extLst>
          </p:cNvPr>
          <p:cNvGrpSpPr/>
          <p:nvPr/>
        </p:nvGrpSpPr>
        <p:grpSpPr>
          <a:xfrm>
            <a:off x="6778373" y="247828"/>
            <a:ext cx="432000" cy="494834"/>
            <a:chOff x="4190344" y="3531601"/>
            <a:chExt cx="432000" cy="494834"/>
          </a:xfrm>
        </p:grpSpPr>
        <p:pic>
          <p:nvPicPr>
            <p:cNvPr id="22" name="Picture 25" descr="BECHREAG">
              <a:extLst>
                <a:ext uri="{FF2B5EF4-FFF2-40B4-BE49-F238E27FC236}">
                  <a16:creationId xmlns:a16="http://schemas.microsoft.com/office/drawing/2014/main" id="{C779454F-9563-4B35-BADC-3F06D003C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Multiplikationszeichen 22">
              <a:extLst>
                <a:ext uri="{FF2B5EF4-FFF2-40B4-BE49-F238E27FC236}">
                  <a16:creationId xmlns:a16="http://schemas.microsoft.com/office/drawing/2014/main" id="{F94A3840-1CB6-45F4-A82B-D55982B1FD5C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1A713D2-5213-23FA-A1E5-43F37C4501A7}"/>
              </a:ext>
            </a:extLst>
          </p:cNvPr>
          <p:cNvGrpSpPr/>
          <p:nvPr/>
        </p:nvGrpSpPr>
        <p:grpSpPr>
          <a:xfrm>
            <a:off x="5944877" y="4500953"/>
            <a:ext cx="1910118" cy="1440000"/>
            <a:chOff x="349954" y="2734869"/>
            <a:chExt cx="1910118" cy="1440000"/>
          </a:xfrm>
        </p:grpSpPr>
        <p:pic>
          <p:nvPicPr>
            <p:cNvPr id="13" name="Grafik 12" descr="Ein Bild, das Text, Toilettenartikel enthält.&#10;&#10;Automatisch generierte Beschreibung">
              <a:extLst>
                <a:ext uri="{FF2B5EF4-FFF2-40B4-BE49-F238E27FC236}">
                  <a16:creationId xmlns:a16="http://schemas.microsoft.com/office/drawing/2014/main" id="{255CEC24-C221-0061-E3A7-7852E7B08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7" t="7622" r="23342" b="55234"/>
            <a:stretch/>
          </p:blipFill>
          <p:spPr>
            <a:xfrm>
              <a:off x="349954" y="2734869"/>
              <a:ext cx="1910118" cy="1440000"/>
            </a:xfrm>
            <a:prstGeom prst="rect">
              <a:avLst/>
            </a:prstGeom>
          </p:spPr>
        </p:pic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15731CBA-4ABB-A859-0044-98874769ED8D}"/>
                </a:ext>
              </a:extLst>
            </p:cNvPr>
            <p:cNvCxnSpPr/>
            <p:nvPr/>
          </p:nvCxnSpPr>
          <p:spPr>
            <a:xfrm>
              <a:off x="605443" y="3033439"/>
              <a:ext cx="1368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D5F9CF3-1E8C-7E35-3EAA-BA13D377C2B6}"/>
                </a:ext>
              </a:extLst>
            </p:cNvPr>
            <p:cNvSpPr txBox="1"/>
            <p:nvPr/>
          </p:nvSpPr>
          <p:spPr>
            <a:xfrm>
              <a:off x="914400" y="2743202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mm</a:t>
              </a:r>
              <a:endParaRPr lang="en-GB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270E68D-581D-1A04-94B1-F6BB6FEFB2FA}"/>
              </a:ext>
            </a:extLst>
          </p:cNvPr>
          <p:cNvSpPr txBox="1"/>
          <p:nvPr/>
        </p:nvSpPr>
        <p:spPr>
          <a:xfrm>
            <a:off x="325117" y="1102721"/>
            <a:ext cx="4854048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en-US" sz="2800" b="1" u="sng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“Baraka </a:t>
            </a:r>
            <a:r>
              <a:rPr lang="en-US" sz="2800" b="1" u="sng" dirty="0" err="1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2800" b="1" u="sng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b="1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u="sng" dirty="0">
              <a:solidFill>
                <a:srgbClr val="FF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g found (gold prospector)</a:t>
            </a:r>
            <a:b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Libya, 15</a:t>
            </a:r>
            <a:r>
              <a:rPr lang="en-US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 2021</a:t>
            </a:r>
          </a:p>
          <a:p>
            <a:pPr marL="342900" indent="-342900" algn="l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Al/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&lt;1.1∙10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buClr>
                <a:srgbClr val="FFC000"/>
              </a:buClr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0.06 </a:t>
            </a:r>
            <a:r>
              <a:rPr lang="en-US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dpm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/kg</a:t>
            </a:r>
            <a:r>
              <a:rPr lang="en-US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(no </a:t>
            </a:r>
            <a:r>
              <a:rPr lang="en-US" sz="1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 data)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(~1000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 &lt; </a:t>
            </a:r>
            <a:r>
              <a:rPr lang="en-US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Dhurmsala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5D75E76-3A88-706D-0ECB-38351056057E}"/>
              </a:ext>
            </a:extLst>
          </p:cNvPr>
          <p:cNvGrpSpPr/>
          <p:nvPr/>
        </p:nvGrpSpPr>
        <p:grpSpPr>
          <a:xfrm>
            <a:off x="5046725" y="1399212"/>
            <a:ext cx="3772158" cy="2679562"/>
            <a:chOff x="4892294" y="1109461"/>
            <a:chExt cx="3772158" cy="267956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DCB35DF-C8B4-9DF2-0503-445A5E984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654" t="20400" b="4655"/>
            <a:stretch/>
          </p:blipFill>
          <p:spPr>
            <a:xfrm>
              <a:off x="4892294" y="1109461"/>
              <a:ext cx="3772158" cy="2679562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4B403681-AE57-BE1D-9F36-3B82E93D2E36}"/>
                </a:ext>
              </a:extLst>
            </p:cNvPr>
            <p:cNvSpPr txBox="1"/>
            <p:nvPr/>
          </p:nvSpPr>
          <p:spPr>
            <a:xfrm>
              <a:off x="6981460" y="1526843"/>
              <a:ext cx="11437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buClr>
                  <a:srgbClr val="FFC000"/>
                </a:buClr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Libya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53907BE-61C4-CD8C-7418-2DC5F229944C}"/>
                </a:ext>
              </a:extLst>
            </p:cNvPr>
            <p:cNvSpPr txBox="1"/>
            <p:nvPr/>
          </p:nvSpPr>
          <p:spPr>
            <a:xfrm>
              <a:off x="6842324" y="2959887"/>
              <a:ext cx="7597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buClr>
                  <a:srgbClr val="FFC000"/>
                </a:buClr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Chad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F6D30E0-F732-FB37-142D-7129DE4DDEE1}"/>
                </a:ext>
              </a:extLst>
            </p:cNvPr>
            <p:cNvSpPr txBox="1"/>
            <p:nvPr/>
          </p:nvSpPr>
          <p:spPr>
            <a:xfrm>
              <a:off x="5841265" y="3118014"/>
              <a:ext cx="7597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buClr>
                  <a:srgbClr val="FFC000"/>
                </a:buClr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Niger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2C0DFC4-9589-9460-E60F-2873BD414882}"/>
              </a:ext>
            </a:extLst>
          </p:cNvPr>
          <p:cNvGrpSpPr/>
          <p:nvPr/>
        </p:nvGrpSpPr>
        <p:grpSpPr>
          <a:xfrm>
            <a:off x="416568" y="3713428"/>
            <a:ext cx="3844656" cy="2949382"/>
            <a:chOff x="416568" y="3713428"/>
            <a:chExt cx="3844656" cy="2949382"/>
          </a:xfrm>
        </p:grpSpPr>
        <p:pic>
          <p:nvPicPr>
            <p:cNvPr id="6" name="Grafik 5" descr="Ein Bild, das Berg enthält.&#10;&#10;Automatisch generierte Beschreibung">
              <a:extLst>
                <a:ext uri="{FF2B5EF4-FFF2-40B4-BE49-F238E27FC236}">
                  <a16:creationId xmlns:a16="http://schemas.microsoft.com/office/drawing/2014/main" id="{56232F7B-263D-B602-9132-8FF137004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68" y="3713428"/>
              <a:ext cx="3772800" cy="2829600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E40A05C-E8AB-87CB-80B5-AD5FDCAC9B03}"/>
                </a:ext>
              </a:extLst>
            </p:cNvPr>
            <p:cNvSpPr txBox="1"/>
            <p:nvPr/>
          </p:nvSpPr>
          <p:spPr>
            <a:xfrm>
              <a:off x="3072091" y="6262700"/>
              <a:ext cx="118913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i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Dieter Heinlein</a:t>
              </a:r>
            </a:p>
            <a:p>
              <a:endPara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A8D20419-06A2-BD50-04A5-FC28C8E3BE86}"/>
              </a:ext>
            </a:extLst>
          </p:cNvPr>
          <p:cNvSpPr txBox="1"/>
          <p:nvPr/>
        </p:nvSpPr>
        <p:spPr>
          <a:xfrm>
            <a:off x="416568" y="3713428"/>
            <a:ext cx="7597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FFC000"/>
              </a:buClr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g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A30110A8-9DEE-C625-356E-3BD2746316EE}"/>
              </a:ext>
            </a:extLst>
          </p:cNvPr>
          <p:cNvSpPr/>
          <p:nvPr/>
        </p:nvSpPr>
        <p:spPr>
          <a:xfrm>
            <a:off x="4454533" y="4960977"/>
            <a:ext cx="1255059" cy="519952"/>
          </a:xfrm>
          <a:prstGeom prst="rightArrow">
            <a:avLst/>
          </a:prstGeom>
          <a:solidFill>
            <a:srgbClr val="FFC0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highlight>
                <a:srgbClr val="FFC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34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816"/>
    </mc:Choice>
    <mc:Fallback xmlns="">
      <p:transition advTm="3481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31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1404049" y="104563"/>
            <a:ext cx="6008104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 in fake meteorites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B40C1BE-F2C3-450C-9220-11EC7A0234F5}"/>
              </a:ext>
            </a:extLst>
          </p:cNvPr>
          <p:cNvGrpSpPr/>
          <p:nvPr/>
        </p:nvGrpSpPr>
        <p:grpSpPr>
          <a:xfrm>
            <a:off x="6778373" y="247828"/>
            <a:ext cx="432000" cy="494834"/>
            <a:chOff x="4190344" y="3531601"/>
            <a:chExt cx="432000" cy="494834"/>
          </a:xfrm>
        </p:grpSpPr>
        <p:pic>
          <p:nvPicPr>
            <p:cNvPr id="22" name="Picture 25" descr="BECHREAG">
              <a:extLst>
                <a:ext uri="{FF2B5EF4-FFF2-40B4-BE49-F238E27FC236}">
                  <a16:creationId xmlns:a16="http://schemas.microsoft.com/office/drawing/2014/main" id="{C779454F-9563-4B35-BADC-3F06D003C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Multiplikationszeichen 22">
              <a:extLst>
                <a:ext uri="{FF2B5EF4-FFF2-40B4-BE49-F238E27FC236}">
                  <a16:creationId xmlns:a16="http://schemas.microsoft.com/office/drawing/2014/main" id="{F94A3840-1CB6-45F4-A82B-D55982B1FD5C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270E68D-581D-1A04-94B1-F6BB6FEFB2FA}"/>
              </a:ext>
            </a:extLst>
          </p:cNvPr>
          <p:cNvSpPr txBox="1"/>
          <p:nvPr/>
        </p:nvSpPr>
        <p:spPr>
          <a:xfrm>
            <a:off x="281281" y="1117071"/>
            <a:ext cx="412137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en-US" sz="2800" b="1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800" b="1" u="sng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“Thurnau”</a:t>
            </a:r>
            <a:r>
              <a:rPr lang="en-US" sz="2800" b="1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u="sng" dirty="0">
              <a:solidFill>
                <a:srgbClr val="FF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piece recently found in strewn field of fireball, </a:t>
            </a:r>
            <a:r>
              <a:rPr lang="en-US" sz="2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Oberfranken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Germany</a:t>
            </a:r>
            <a:b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</a:t>
            </a:r>
            <a:r>
              <a:rPr lang="en-US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 2016)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“dark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matrix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 algn="l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Al/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&lt;7∙10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buClr>
                <a:srgbClr val="FFC000"/>
              </a:buClr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&lt;2 </a:t>
            </a:r>
            <a:r>
              <a:rPr lang="en-US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dpm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/kg</a:t>
            </a:r>
            <a:b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(7.5% (!!!) 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Al)*</a:t>
            </a:r>
            <a:b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FD4D8B0A-51ED-5D34-97E9-A12A05F71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04" y="1755869"/>
            <a:ext cx="4987733" cy="2622162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id="{38989A02-E637-1489-3E06-A93FB9FAC803}"/>
              </a:ext>
            </a:extLst>
          </p:cNvPr>
          <p:cNvSpPr/>
          <p:nvPr/>
        </p:nvSpPr>
        <p:spPr>
          <a:xfrm>
            <a:off x="3975904" y="4378031"/>
            <a:ext cx="4987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Strewn field of the Thurnau meteorite fall (based on wind profiles of the weather stations </a:t>
            </a:r>
            <a:r>
              <a:rPr lang="en-GB" sz="12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Kümmersbruck</a:t>
            </a:r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(blue) and Meiningen (yellow) ,plus mean (red) for fragments between 10 g and 1 kg. Expected main mass 300 g (data &amp; figure by Pavel </a:t>
            </a:r>
            <a:r>
              <a:rPr lang="en-GB" sz="12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Spurný</a:t>
            </a:r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3" name="Grafik 32" descr="Ein Bild, das Wirbellose, Stück, Schokolade, Molluske enthält.&#10;&#10;Automatisch generierte Beschreibung">
            <a:extLst>
              <a:ext uri="{FF2B5EF4-FFF2-40B4-BE49-F238E27FC236}">
                <a16:creationId xmlns:a16="http://schemas.microsoft.com/office/drawing/2014/main" id="{CCE4620B-C3BC-7C93-8F2C-1D0B2B3802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6" y="4789063"/>
            <a:ext cx="2592372" cy="193243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01BE115-13A3-CB05-3C3E-0E76573D69C2}"/>
              </a:ext>
            </a:extLst>
          </p:cNvPr>
          <p:cNvSpPr txBox="1"/>
          <p:nvPr/>
        </p:nvSpPr>
        <p:spPr>
          <a:xfrm>
            <a:off x="6580414" y="6548627"/>
            <a:ext cx="21009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*priv.com. Dieter Heinlein (2021).</a:t>
            </a:r>
          </a:p>
        </p:txBody>
      </p:sp>
    </p:spTree>
    <p:extLst>
      <p:ext uri="{BB962C8B-B14F-4D97-AF65-F5344CB8AC3E}">
        <p14:creationId xmlns:p14="http://schemas.microsoft.com/office/powerpoint/2010/main" val="7835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816"/>
    </mc:Choice>
    <mc:Fallback xmlns="">
      <p:transition advTm="3481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32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1404049" y="104563"/>
            <a:ext cx="6008104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 in fake meteorites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B40C1BE-F2C3-450C-9220-11EC7A0234F5}"/>
              </a:ext>
            </a:extLst>
          </p:cNvPr>
          <p:cNvGrpSpPr/>
          <p:nvPr/>
        </p:nvGrpSpPr>
        <p:grpSpPr>
          <a:xfrm>
            <a:off x="6778373" y="247828"/>
            <a:ext cx="432000" cy="494834"/>
            <a:chOff x="4190344" y="3531601"/>
            <a:chExt cx="432000" cy="494834"/>
          </a:xfrm>
        </p:grpSpPr>
        <p:pic>
          <p:nvPicPr>
            <p:cNvPr id="22" name="Picture 25" descr="BECHREAG">
              <a:extLst>
                <a:ext uri="{FF2B5EF4-FFF2-40B4-BE49-F238E27FC236}">
                  <a16:creationId xmlns:a16="http://schemas.microsoft.com/office/drawing/2014/main" id="{C779454F-9563-4B35-BADC-3F06D003C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Multiplikationszeichen 22">
              <a:extLst>
                <a:ext uri="{FF2B5EF4-FFF2-40B4-BE49-F238E27FC236}">
                  <a16:creationId xmlns:a16="http://schemas.microsoft.com/office/drawing/2014/main" id="{F94A3840-1CB6-45F4-A82B-D55982B1FD5C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270E68D-581D-1A04-94B1-F6BB6FEFB2FA}"/>
              </a:ext>
            </a:extLst>
          </p:cNvPr>
          <p:cNvSpPr txBox="1"/>
          <p:nvPr/>
        </p:nvSpPr>
        <p:spPr>
          <a:xfrm>
            <a:off x="325117" y="1102721"/>
            <a:ext cx="477484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en-US" sz="2800" b="1" u="sng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“FRH-1-2-2-C”</a:t>
            </a:r>
            <a:r>
              <a:rPr lang="en-US" sz="2800" b="1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u="sng" dirty="0">
              <a:solidFill>
                <a:srgbClr val="FF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kg piece recently</a:t>
            </a:r>
            <a:b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 in Southern Germany</a:t>
            </a:r>
          </a:p>
          <a:p>
            <a:pPr marL="342900" indent="-342900" algn="l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Al/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&lt;2.4∙10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buClr>
                <a:srgbClr val="FFC000"/>
              </a:buClr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&lt;0.13 </a:t>
            </a:r>
            <a:r>
              <a:rPr lang="en-US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dpm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/kg 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(no </a:t>
            </a:r>
            <a:r>
              <a:rPr lang="en-US" sz="1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 data)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1C6B53B-8B15-A423-135F-18766C99C951}"/>
              </a:ext>
            </a:extLst>
          </p:cNvPr>
          <p:cNvGrpSpPr/>
          <p:nvPr/>
        </p:nvGrpSpPr>
        <p:grpSpPr>
          <a:xfrm>
            <a:off x="619610" y="3837803"/>
            <a:ext cx="3417979" cy="2674685"/>
            <a:chOff x="5110980" y="1165360"/>
            <a:chExt cx="3417979" cy="267468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23F8633-753E-1475-1153-586DA4EA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980" y="1165360"/>
              <a:ext cx="3334784" cy="2674685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BE40B62-AE93-F01A-C3A2-D70969B36DC4}"/>
                </a:ext>
              </a:extLst>
            </p:cNvPr>
            <p:cNvSpPr txBox="1"/>
            <p:nvPr/>
          </p:nvSpPr>
          <p:spPr>
            <a:xfrm>
              <a:off x="7320827" y="1165360"/>
              <a:ext cx="12081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i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Dieter Heinlein</a:t>
              </a:r>
            </a:p>
            <a:p>
              <a:endPara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54BA8D6-C93B-9CF4-C0EB-F85E6B38626F}"/>
              </a:ext>
            </a:extLst>
          </p:cNvPr>
          <p:cNvGrpSpPr/>
          <p:nvPr/>
        </p:nvGrpSpPr>
        <p:grpSpPr>
          <a:xfrm>
            <a:off x="5576051" y="4037858"/>
            <a:ext cx="2732315" cy="2298332"/>
            <a:chOff x="5189608" y="4025979"/>
            <a:chExt cx="2732315" cy="2298332"/>
          </a:xfrm>
        </p:grpSpPr>
        <p:pic>
          <p:nvPicPr>
            <p:cNvPr id="5" name="Grafik 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F53CEE13-3748-E513-ED37-2231F12FA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04" t="40158" r="17300"/>
            <a:stretch/>
          </p:blipFill>
          <p:spPr>
            <a:xfrm>
              <a:off x="5189608" y="4025979"/>
              <a:ext cx="2732315" cy="2298332"/>
            </a:xfrm>
            <a:prstGeom prst="rect">
              <a:avLst/>
            </a:prstGeom>
          </p:spPr>
        </p:pic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755C5F4B-F260-D37C-F178-3B59FEA7D5B6}"/>
                </a:ext>
              </a:extLst>
            </p:cNvPr>
            <p:cNvCxnSpPr>
              <a:cxnSpLocks/>
            </p:cNvCxnSpPr>
            <p:nvPr/>
          </p:nvCxnSpPr>
          <p:spPr>
            <a:xfrm>
              <a:off x="6875953" y="6154795"/>
              <a:ext cx="9036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62D34BF-3F9B-2F31-09E0-0DB69242BF2C}"/>
                </a:ext>
              </a:extLst>
            </p:cNvPr>
            <p:cNvSpPr txBox="1"/>
            <p:nvPr/>
          </p:nvSpPr>
          <p:spPr>
            <a:xfrm>
              <a:off x="6994410" y="5859116"/>
              <a:ext cx="8354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cm</a:t>
              </a:r>
              <a:endParaRPr lang="en-GB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C0478DF4-0836-0770-CE4B-12CF0F55B2A1}"/>
              </a:ext>
            </a:extLst>
          </p:cNvPr>
          <p:cNvSpPr/>
          <p:nvPr/>
        </p:nvSpPr>
        <p:spPr>
          <a:xfrm>
            <a:off x="4106190" y="4915169"/>
            <a:ext cx="1255059" cy="519952"/>
          </a:xfrm>
          <a:prstGeom prst="rightArrow">
            <a:avLst/>
          </a:prstGeom>
          <a:solidFill>
            <a:srgbClr val="FFC0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highlight>
                <a:srgbClr val="FFC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001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816"/>
    </mc:Choice>
    <mc:Fallback xmlns="">
      <p:transition advTm="3481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33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1404049" y="104563"/>
            <a:ext cx="6008104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 in meteorites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B40C1BE-F2C3-450C-9220-11EC7A0234F5}"/>
              </a:ext>
            </a:extLst>
          </p:cNvPr>
          <p:cNvGrpSpPr/>
          <p:nvPr/>
        </p:nvGrpSpPr>
        <p:grpSpPr>
          <a:xfrm>
            <a:off x="5885327" y="247828"/>
            <a:ext cx="432000" cy="494834"/>
            <a:chOff x="4190344" y="3531601"/>
            <a:chExt cx="432000" cy="494834"/>
          </a:xfrm>
        </p:grpSpPr>
        <p:pic>
          <p:nvPicPr>
            <p:cNvPr id="22" name="Picture 25" descr="BECHREAG">
              <a:extLst>
                <a:ext uri="{FF2B5EF4-FFF2-40B4-BE49-F238E27FC236}">
                  <a16:creationId xmlns:a16="http://schemas.microsoft.com/office/drawing/2014/main" id="{C779454F-9563-4B35-BADC-3F06D003C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Multiplikationszeichen 22">
              <a:extLst>
                <a:ext uri="{FF2B5EF4-FFF2-40B4-BE49-F238E27FC236}">
                  <a16:creationId xmlns:a16="http://schemas.microsoft.com/office/drawing/2014/main" id="{F94A3840-1CB6-45F4-A82B-D55982B1FD5C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46BA048-320F-6AFE-BB9B-5B2DBEFBFD3B}"/>
              </a:ext>
            </a:extLst>
          </p:cNvPr>
          <p:cNvGrpSpPr/>
          <p:nvPr/>
        </p:nvGrpSpPr>
        <p:grpSpPr>
          <a:xfrm>
            <a:off x="6854115" y="1131101"/>
            <a:ext cx="1957627" cy="1448108"/>
            <a:chOff x="284698" y="2668631"/>
            <a:chExt cx="1957627" cy="1448108"/>
          </a:xfrm>
        </p:grpSpPr>
        <p:pic>
          <p:nvPicPr>
            <p:cNvPr id="30" name="Grafik 29">
              <a:hlinkClick r:id="rId4"/>
              <a:extLst>
                <a:ext uri="{FF2B5EF4-FFF2-40B4-BE49-F238E27FC236}">
                  <a16:creationId xmlns:a16="http://schemas.microsoft.com/office/drawing/2014/main" id="{0FB6862B-5565-4AFB-AEB8-9928C4C9B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64" y="2676739"/>
              <a:ext cx="1920461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7F28B0C-6364-469E-AE9F-E1A4B6562D2E}"/>
                </a:ext>
              </a:extLst>
            </p:cNvPr>
            <p:cNvSpPr txBox="1"/>
            <p:nvPr/>
          </p:nvSpPr>
          <p:spPr>
            <a:xfrm>
              <a:off x="284698" y="2668631"/>
              <a:ext cx="3369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endParaRPr lang="en-GB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9EAB7D25-F7C7-5E59-34C3-F23CA8974616}"/>
              </a:ext>
            </a:extLst>
          </p:cNvPr>
          <p:cNvSpPr txBox="1"/>
          <p:nvPr/>
        </p:nvSpPr>
        <p:spPr>
          <a:xfrm>
            <a:off x="4871539" y="6342597"/>
            <a:ext cx="447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https://www.lpi.usra.edu/meteor/get_original_photo.php?recno=5677833</a:t>
            </a:r>
          </a:p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https://www.youtube.com/watch?v=Qj94c_YRNU0</a:t>
            </a:r>
          </a:p>
          <a:p>
            <a:r>
              <a:rPr lang="it-IT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*Marrocchi et al., </a:t>
            </a:r>
            <a:r>
              <a:rPr lang="it-IT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ApJL</a:t>
            </a:r>
            <a:r>
              <a:rPr lang="it-IT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913 (2021) L9.</a:t>
            </a: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3B51CD8-864F-81DD-70CE-B270FB04B6B7}"/>
              </a:ext>
            </a:extLst>
          </p:cNvPr>
          <p:cNvSpPr txBox="1"/>
          <p:nvPr/>
        </p:nvSpPr>
        <p:spPr>
          <a:xfrm>
            <a:off x="332258" y="965861"/>
            <a:ext cx="611618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FFC000"/>
              </a:buClr>
            </a:pPr>
            <a:r>
              <a:rPr lang="en-US" sz="28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Tarda</a:t>
            </a:r>
            <a:endParaRPr lang="en-US" sz="2800" b="1" u="sng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(ungrouped) carbonaceous chondrite</a:t>
            </a: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fall, Moroccan Sahara, 25</a:t>
            </a:r>
            <a:r>
              <a:rPr lang="en-US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 2020</a:t>
            </a:r>
            <a:b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strewn field, ∑ = 4 kg</a:t>
            </a: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~3000 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counts</a:t>
            </a:r>
            <a:b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= (7.7 ± 0.5)∙10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(35.5 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2.3) </a:t>
            </a:r>
            <a:r>
              <a:rPr lang="en-US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dpm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/kg 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1.1% </a:t>
            </a:r>
            <a:r>
              <a:rPr lang="en-US" sz="1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Al)*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76153A8-CD35-0761-4BF6-7AC094CD6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290" y="3684897"/>
            <a:ext cx="4675415" cy="2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816"/>
    </mc:Choice>
    <mc:Fallback xmlns="">
      <p:transition advTm="3481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da_search_Youtube">
            <a:hlinkClick r:id="" action="ppaction://media"/>
            <a:extLst>
              <a:ext uri="{FF2B5EF4-FFF2-40B4-BE49-F238E27FC236}">
                <a16:creationId xmlns:a16="http://schemas.microsoft.com/office/drawing/2014/main" id="{D6E113EC-F4FA-E9C5-4D21-A8F341A6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291" y="3690574"/>
            <a:ext cx="4675415" cy="2630177"/>
          </a:xfrm>
          <a:prstGeom prst="rect">
            <a:avLst/>
          </a:prstGeom>
        </p:spPr>
      </p:pic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34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1404049" y="104563"/>
            <a:ext cx="6008104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 in meteorites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B40C1BE-F2C3-450C-9220-11EC7A0234F5}"/>
              </a:ext>
            </a:extLst>
          </p:cNvPr>
          <p:cNvGrpSpPr/>
          <p:nvPr/>
        </p:nvGrpSpPr>
        <p:grpSpPr>
          <a:xfrm>
            <a:off x="5885327" y="247828"/>
            <a:ext cx="432000" cy="494834"/>
            <a:chOff x="4190344" y="3531601"/>
            <a:chExt cx="432000" cy="494834"/>
          </a:xfrm>
        </p:grpSpPr>
        <p:pic>
          <p:nvPicPr>
            <p:cNvPr id="22" name="Picture 25" descr="BECHREAG">
              <a:extLst>
                <a:ext uri="{FF2B5EF4-FFF2-40B4-BE49-F238E27FC236}">
                  <a16:creationId xmlns:a16="http://schemas.microsoft.com/office/drawing/2014/main" id="{C779454F-9563-4B35-BADC-3F06D003C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Multiplikationszeichen 22">
              <a:extLst>
                <a:ext uri="{FF2B5EF4-FFF2-40B4-BE49-F238E27FC236}">
                  <a16:creationId xmlns:a16="http://schemas.microsoft.com/office/drawing/2014/main" id="{F94A3840-1CB6-45F4-A82B-D55982B1FD5C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46BA048-320F-6AFE-BB9B-5B2DBEFBFD3B}"/>
              </a:ext>
            </a:extLst>
          </p:cNvPr>
          <p:cNvGrpSpPr/>
          <p:nvPr/>
        </p:nvGrpSpPr>
        <p:grpSpPr>
          <a:xfrm>
            <a:off x="6854115" y="1131101"/>
            <a:ext cx="1957627" cy="1448108"/>
            <a:chOff x="284698" y="2668631"/>
            <a:chExt cx="1957627" cy="1448108"/>
          </a:xfrm>
        </p:grpSpPr>
        <p:pic>
          <p:nvPicPr>
            <p:cNvPr id="30" name="Grafik 29">
              <a:hlinkClick r:id="rId7"/>
              <a:extLst>
                <a:ext uri="{FF2B5EF4-FFF2-40B4-BE49-F238E27FC236}">
                  <a16:creationId xmlns:a16="http://schemas.microsoft.com/office/drawing/2014/main" id="{0FB6862B-5565-4AFB-AEB8-9928C4C9B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64" y="2676739"/>
              <a:ext cx="1920461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7F28B0C-6364-469E-AE9F-E1A4B6562D2E}"/>
                </a:ext>
              </a:extLst>
            </p:cNvPr>
            <p:cNvSpPr txBox="1"/>
            <p:nvPr/>
          </p:nvSpPr>
          <p:spPr>
            <a:xfrm>
              <a:off x="284698" y="2668631"/>
              <a:ext cx="3369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endParaRPr lang="en-GB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9EAB7D25-F7C7-5E59-34C3-F23CA8974616}"/>
              </a:ext>
            </a:extLst>
          </p:cNvPr>
          <p:cNvSpPr txBox="1"/>
          <p:nvPr/>
        </p:nvSpPr>
        <p:spPr>
          <a:xfrm>
            <a:off x="4871539" y="6342597"/>
            <a:ext cx="447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https://www.lpi.usra.edu/meteor/get_original_photo.php?recno=5677833</a:t>
            </a:r>
          </a:p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https://www.youtube.com/watch?v=Qj94c_YRNU0</a:t>
            </a:r>
          </a:p>
          <a:p>
            <a:r>
              <a:rPr lang="it-IT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*Marrocchi et al., </a:t>
            </a:r>
            <a:r>
              <a:rPr lang="it-IT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ApJL</a:t>
            </a:r>
            <a:r>
              <a:rPr lang="it-IT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913 (2021) L9.</a:t>
            </a:r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3B51CD8-864F-81DD-70CE-B270FB04B6B7}"/>
              </a:ext>
            </a:extLst>
          </p:cNvPr>
          <p:cNvSpPr txBox="1"/>
          <p:nvPr/>
        </p:nvSpPr>
        <p:spPr>
          <a:xfrm>
            <a:off x="332258" y="965861"/>
            <a:ext cx="611618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FFC000"/>
              </a:buClr>
            </a:pPr>
            <a:r>
              <a:rPr lang="en-US" sz="28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Tarda</a:t>
            </a:r>
            <a:endParaRPr lang="en-US" sz="2800" b="1" u="sng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(ungrouped) carbonaceous chondrite</a:t>
            </a: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fall, Moroccan Sahara, 25</a:t>
            </a:r>
            <a:r>
              <a:rPr lang="en-US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 2020</a:t>
            </a:r>
            <a:b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strewn field, ∑ = 4 kg</a:t>
            </a: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~3000 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counts</a:t>
            </a:r>
            <a:b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= (7.7 ± 0.5)∙10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(35.5 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2.3) </a:t>
            </a:r>
            <a:r>
              <a:rPr lang="en-US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dpm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/kg 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1.1% </a:t>
            </a:r>
            <a:r>
              <a:rPr lang="en-US" sz="1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Al)*</a:t>
            </a:r>
          </a:p>
        </p:txBody>
      </p:sp>
    </p:spTree>
    <p:extLst>
      <p:ext uri="{BB962C8B-B14F-4D97-AF65-F5344CB8AC3E}">
        <p14:creationId xmlns:p14="http://schemas.microsoft.com/office/powerpoint/2010/main" val="11540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816"/>
    </mc:Choice>
    <mc:Fallback xmlns="">
      <p:transition advTm="3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35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2232235" y="54742"/>
            <a:ext cx="6008104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 in meteorites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B40C1BE-F2C3-450C-9220-11EC7A0234F5}"/>
              </a:ext>
            </a:extLst>
          </p:cNvPr>
          <p:cNvGrpSpPr/>
          <p:nvPr/>
        </p:nvGrpSpPr>
        <p:grpSpPr>
          <a:xfrm>
            <a:off x="6713513" y="198007"/>
            <a:ext cx="432000" cy="494834"/>
            <a:chOff x="4190344" y="3531601"/>
            <a:chExt cx="432000" cy="494834"/>
          </a:xfrm>
        </p:grpSpPr>
        <p:pic>
          <p:nvPicPr>
            <p:cNvPr id="22" name="Picture 25" descr="BECHREAG">
              <a:extLst>
                <a:ext uri="{FF2B5EF4-FFF2-40B4-BE49-F238E27FC236}">
                  <a16:creationId xmlns:a16="http://schemas.microsoft.com/office/drawing/2014/main" id="{C779454F-9563-4B35-BADC-3F06D003C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Multiplikationszeichen 22">
              <a:extLst>
                <a:ext uri="{FF2B5EF4-FFF2-40B4-BE49-F238E27FC236}">
                  <a16:creationId xmlns:a16="http://schemas.microsoft.com/office/drawing/2014/main" id="{F94A3840-1CB6-45F4-A82B-D55982B1FD5C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DEF399-B58B-121C-4826-9328DFF27BED}"/>
              </a:ext>
            </a:extLst>
          </p:cNvPr>
          <p:cNvGrpSpPr/>
          <p:nvPr/>
        </p:nvGrpSpPr>
        <p:grpSpPr>
          <a:xfrm>
            <a:off x="5885327" y="1732380"/>
            <a:ext cx="2898823" cy="1798097"/>
            <a:chOff x="308659" y="1119273"/>
            <a:chExt cx="2898823" cy="1798097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593A0564-3285-45AB-B942-8D30AFB95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63" y="1119273"/>
              <a:ext cx="2885619" cy="1798097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9EF28F9-FC6C-477A-AACE-EEAEBC62F3C1}"/>
                </a:ext>
              </a:extLst>
            </p:cNvPr>
            <p:cNvSpPr txBox="1"/>
            <p:nvPr/>
          </p:nvSpPr>
          <p:spPr>
            <a:xfrm>
              <a:off x="308659" y="1125600"/>
              <a:ext cx="3369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endPara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9EAB7D25-F7C7-5E59-34C3-F23CA8974616}"/>
              </a:ext>
            </a:extLst>
          </p:cNvPr>
          <p:cNvSpPr txBox="1"/>
          <p:nvPr/>
        </p:nvSpPr>
        <p:spPr>
          <a:xfrm>
            <a:off x="5236287" y="6340998"/>
            <a:ext cx="3851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https://www.nhm-wien.ac.at/ludovic_ferriere</a:t>
            </a:r>
          </a:p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https://www.lpi.usra.edu/meteor/metbull.php?code=75426</a:t>
            </a:r>
          </a:p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https://de.wikipedia.org/wiki/Kindberg_(Meteorit)</a:t>
            </a:r>
          </a:p>
          <a:p>
            <a:endParaRPr lang="en-GB" sz="10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3B51CD8-864F-81DD-70CE-B270FB04B6B7}"/>
              </a:ext>
            </a:extLst>
          </p:cNvPr>
          <p:cNvSpPr txBox="1"/>
          <p:nvPr/>
        </p:nvSpPr>
        <p:spPr>
          <a:xfrm>
            <a:off x="264280" y="1420909"/>
            <a:ext cx="6766564" cy="31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FFC000"/>
              </a:buClr>
            </a:pPr>
            <a:r>
              <a:rPr lang="en-US" sz="28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Kindberg</a:t>
            </a:r>
            <a:endParaRPr lang="en-US" sz="2800" b="1" u="sng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L6 ordinary chondrite</a:t>
            </a: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Austrian meteorites after 44 years</a:t>
            </a:r>
          </a:p>
          <a:p>
            <a:pPr marL="342900" indent="-342900" algn="l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fall, Styria, Austria, 19</a:t>
            </a:r>
            <a:r>
              <a:rPr lang="en-US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 2020</a:t>
            </a:r>
          </a:p>
          <a:p>
            <a:pPr marL="342900" indent="-342900" algn="l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piece: 233 g (4</a:t>
            </a:r>
            <a:r>
              <a:rPr lang="en-US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2021)</a:t>
            </a:r>
          </a:p>
          <a:p>
            <a:pPr marL="342900" indent="-342900" algn="l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&gt;9000 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counts 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Al/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= (1.33 ± 0.08)∙10</a:t>
            </a:r>
            <a:r>
              <a:rPr lang="en-US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??? </a:t>
            </a:r>
            <a:r>
              <a:rPr lang="en-US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dpm</a:t>
            </a: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/kg 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(no </a:t>
            </a:r>
            <a:r>
              <a:rPr lang="en-US" sz="1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 data yet)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Regenschirm, Zubehör enthält.&#10;&#10;Automatisch generierte Beschreibung">
            <a:extLst>
              <a:ext uri="{FF2B5EF4-FFF2-40B4-BE49-F238E27FC236}">
                <a16:creationId xmlns:a16="http://schemas.microsoft.com/office/drawing/2014/main" id="{CB5DCCB3-CC1B-C8EB-DF0D-C93D74831C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934200" y="1055212"/>
            <a:ext cx="1066572" cy="14370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718CDBE-CC37-75DD-A3DC-BE97E5621E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06947" y="156230"/>
            <a:ext cx="1538422" cy="51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816"/>
    </mc:Choice>
    <mc:Fallback xmlns="">
      <p:transition advTm="3481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ED9BCBE2-4F2E-4623-A261-06B657F88C57}"/>
              </a:ext>
            </a:extLst>
          </p:cNvPr>
          <p:cNvSpPr txBox="1"/>
          <p:nvPr/>
        </p:nvSpPr>
        <p:spPr>
          <a:xfrm>
            <a:off x="6568067" y="6347021"/>
            <a:ext cx="2146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https://fundus.uni-hamburg.de/de/</a:t>
            </a:r>
            <a:b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collection_records</a:t>
            </a:r>
            <a: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/26856#pfad</a:t>
            </a:r>
            <a:b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 et al., Radiocarbon (2021). </a:t>
            </a:r>
            <a:r>
              <a:rPr lang="da-DK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en-GB" sz="8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BB1F6D7-D375-4808-BAFD-902C68AB3E1C}"/>
              </a:ext>
            </a:extLst>
          </p:cNvPr>
          <p:cNvSpPr txBox="1"/>
          <p:nvPr/>
        </p:nvSpPr>
        <p:spPr>
          <a:xfrm>
            <a:off x="260649" y="1152816"/>
            <a:ext cx="8192993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en-US" sz="24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Dhurmsala</a:t>
            </a:r>
            <a:endParaRPr lang="en-US" sz="2400" b="1" u="sng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~1‰ K (~60 µg/g </a:t>
            </a:r>
            <a:r>
              <a:rPr lang="de-DE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41</a:t>
            </a: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K)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mixed with PbF</a:t>
            </a:r>
            <a:r>
              <a:rPr lang="de-DE" sz="22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(1:9)</a:t>
            </a:r>
            <a:b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CaF</a:t>
            </a:r>
            <a:r>
              <a:rPr lang="de-DE" sz="2200" b="1" baseline="-25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de-DE" sz="2200" b="1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</a:p>
          <a:p>
            <a:pPr lvl="1">
              <a:spcAft>
                <a:spcPts val="600"/>
              </a:spcAft>
              <a:buClr>
                <a:srgbClr val="FFC000"/>
              </a:buClr>
            </a:pPr>
            <a:r>
              <a:rPr lang="de-DE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r>
              <a:rPr lang="de-DE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41</a:t>
            </a:r>
            <a:r>
              <a:rPr lang="de-DE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 count min</a:t>
            </a:r>
            <a:r>
              <a:rPr lang="de-DE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</a:p>
        </p:txBody>
      </p:sp>
      <p:sp>
        <p:nvSpPr>
          <p:cNvPr id="54" name="Foliennummernplatzhalter 18">
            <a:extLst>
              <a:ext uri="{FF2B5EF4-FFF2-40B4-BE49-F238E27FC236}">
                <a16:creationId xmlns:a16="http://schemas.microsoft.com/office/drawing/2014/main" id="{CE84755B-77E7-4A08-961E-E27B8E22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36</a:t>
            </a:fld>
            <a:endParaRPr lang="en-GB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37A0D21-1143-1FDF-4429-6F0840738423}"/>
              </a:ext>
            </a:extLst>
          </p:cNvPr>
          <p:cNvGrpSpPr>
            <a:grpSpLocks noChangeAspect="1"/>
          </p:cNvGrpSpPr>
          <p:nvPr/>
        </p:nvGrpSpPr>
        <p:grpSpPr>
          <a:xfrm>
            <a:off x="7041460" y="1061281"/>
            <a:ext cx="1871017" cy="1660110"/>
            <a:chOff x="5644800" y="3507142"/>
            <a:chExt cx="2681652" cy="2379368"/>
          </a:xfrm>
        </p:grpSpPr>
        <p:pic>
          <p:nvPicPr>
            <p:cNvPr id="31" name="Grafik 30" descr="Bild 1 von Dhurmsala">
              <a:extLst>
                <a:ext uri="{FF2B5EF4-FFF2-40B4-BE49-F238E27FC236}">
                  <a16:creationId xmlns:a16="http://schemas.microsoft.com/office/drawing/2014/main" id="{6AB5A570-C224-69A2-29E4-D53F0A72F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800" y="3507142"/>
              <a:ext cx="2675375" cy="233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DF83093-41FB-4D4E-C1D5-121E3BE41EA1}"/>
                </a:ext>
              </a:extLst>
            </p:cNvPr>
            <p:cNvSpPr txBox="1"/>
            <p:nvPr/>
          </p:nvSpPr>
          <p:spPr>
            <a:xfrm>
              <a:off x="8042400" y="5486400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74E00B2-7FB4-7587-3ED4-F5200D773936}"/>
              </a:ext>
            </a:extLst>
          </p:cNvPr>
          <p:cNvGrpSpPr/>
          <p:nvPr/>
        </p:nvGrpSpPr>
        <p:grpSpPr>
          <a:xfrm>
            <a:off x="5076371" y="3595094"/>
            <a:ext cx="3211860" cy="1729683"/>
            <a:chOff x="5847153" y="4286715"/>
            <a:chExt cx="3211860" cy="1729683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15DAF28-583A-DE39-11B6-FD20348E6E4B}"/>
                </a:ext>
              </a:extLst>
            </p:cNvPr>
            <p:cNvSpPr txBox="1"/>
            <p:nvPr/>
          </p:nvSpPr>
          <p:spPr>
            <a:xfrm>
              <a:off x="5847153" y="4348749"/>
              <a:ext cx="321186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1200"/>
                </a:spcAft>
                <a:buClr>
                  <a:srgbClr val="FFC000"/>
                </a:buClr>
              </a:pP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 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Isobar  	suppression</a:t>
              </a:r>
              <a:b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</a:b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	(</a:t>
              </a:r>
              <a:r>
                <a:rPr lang="en-US" sz="2400" b="1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41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K)</a:t>
              </a: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/>
              </a:r>
              <a:b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</a:b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	~10</a:t>
              </a:r>
              <a:r>
                <a:rPr lang="en-US" sz="2400" b="1" baseline="300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11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8E0063AF-8F59-F78D-9FF0-F77F5B0E7E82}"/>
                </a:ext>
              </a:extLst>
            </p:cNvPr>
            <p:cNvSpPr/>
            <p:nvPr/>
          </p:nvSpPr>
          <p:spPr>
            <a:xfrm>
              <a:off x="6044002" y="4286715"/>
              <a:ext cx="2886772" cy="172968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5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1400349" y="38596"/>
            <a:ext cx="6063696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5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GB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en-GB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=0.1 Ma)</a:t>
            </a:r>
            <a:r>
              <a:rPr lang="en-GB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meteorites</a:t>
            </a:r>
          </a:p>
        </p:txBody>
      </p:sp>
      <p:grpSp>
        <p:nvGrpSpPr>
          <p:cNvPr id="16" name="Gruppieren 37">
            <a:extLst>
              <a:ext uri="{FF2B5EF4-FFF2-40B4-BE49-F238E27FC236}">
                <a16:creationId xmlns:a16="http://schemas.microsoft.com/office/drawing/2014/main" id="{6EAC033F-AE0C-A812-6A0A-01209F2205A3}"/>
              </a:ext>
            </a:extLst>
          </p:cNvPr>
          <p:cNvGrpSpPr/>
          <p:nvPr/>
        </p:nvGrpSpPr>
        <p:grpSpPr>
          <a:xfrm>
            <a:off x="6448141" y="200384"/>
            <a:ext cx="432000" cy="494834"/>
            <a:chOff x="4190344" y="3531601"/>
            <a:chExt cx="432000" cy="494834"/>
          </a:xfrm>
        </p:grpSpPr>
        <p:pic>
          <p:nvPicPr>
            <p:cNvPr id="17" name="Picture 25" descr="BECHREAG">
              <a:extLst>
                <a:ext uri="{FF2B5EF4-FFF2-40B4-BE49-F238E27FC236}">
                  <a16:creationId xmlns:a16="http://schemas.microsoft.com/office/drawing/2014/main" id="{81AC6406-D8A8-2F9F-6DF2-4635894E5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Multiplikationszeichen 39">
              <a:extLst>
                <a:ext uri="{FF2B5EF4-FFF2-40B4-BE49-F238E27FC236}">
                  <a16:creationId xmlns:a16="http://schemas.microsoft.com/office/drawing/2014/main" id="{E28372D6-1C2C-82DF-8FB9-B14E868B9F33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9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795"/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advTm="18795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675D031-E407-AB4F-5421-DEE3D2E93557}"/>
              </a:ext>
            </a:extLst>
          </p:cNvPr>
          <p:cNvGrpSpPr/>
          <p:nvPr/>
        </p:nvGrpSpPr>
        <p:grpSpPr>
          <a:xfrm>
            <a:off x="42335" y="2988812"/>
            <a:ext cx="13243612" cy="9360000"/>
            <a:chOff x="58084" y="1807353"/>
            <a:chExt cx="13243612" cy="936000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95D9793-A471-4571-9AB5-3ED765BADBBD}"/>
                </a:ext>
              </a:extLst>
            </p:cNvPr>
            <p:cNvGrpSpPr/>
            <p:nvPr/>
          </p:nvGrpSpPr>
          <p:grpSpPr>
            <a:xfrm>
              <a:off x="58084" y="1807353"/>
              <a:ext cx="13243612" cy="9360000"/>
              <a:chOff x="154980" y="1686581"/>
              <a:chExt cx="13243612" cy="9360000"/>
            </a:xfrm>
          </p:grpSpPr>
          <p:graphicFrame>
            <p:nvGraphicFramePr>
              <p:cNvPr id="5" name="Objekt 4">
                <a:extLst>
                  <a:ext uri="{FF2B5EF4-FFF2-40B4-BE49-F238E27FC236}">
                    <a16:creationId xmlns:a16="http://schemas.microsoft.com/office/drawing/2014/main" id="{2C6A3545-68B2-4B80-A13A-B750CB6D76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4980" y="1686581"/>
              <a:ext cx="13243612" cy="93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26" name="Graph" r:id="rId4" imgW="4276800" imgH="3022560" progId="Origin50.Graph">
                      <p:embed/>
                    </p:oleObj>
                  </mc:Choice>
                  <mc:Fallback>
                    <p:oleObj name="Graph" r:id="rId4" imgW="4276800" imgH="3022560" progId="Origin50.Graph">
                      <p:embed/>
                      <p:pic>
                        <p:nvPicPr>
                          <p:cNvPr id="5" name="Objekt 4">
                            <a:extLst>
                              <a:ext uri="{FF2B5EF4-FFF2-40B4-BE49-F238E27FC236}">
                                <a16:creationId xmlns:a16="http://schemas.microsoft.com/office/drawing/2014/main" id="{2C6A3545-68B2-4B80-A13A-B750CB6D766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4980" y="1686581"/>
                            <a:ext cx="13243612" cy="936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33" name="Picture 25" descr="BECHREAG">
                <a:extLst>
                  <a:ext uri="{FF2B5EF4-FFF2-40B4-BE49-F238E27FC236}">
                    <a16:creationId xmlns:a16="http://schemas.microsoft.com/office/drawing/2014/main" id="{D27A9032-95C8-4081-8D01-8777A85823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70637" y="2557998"/>
                <a:ext cx="348016" cy="493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A6F8454F-B036-4586-807F-E9E3E960FB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80784" y="3091998"/>
                <a:ext cx="280529" cy="321332"/>
                <a:chOff x="3813218" y="2624520"/>
                <a:chExt cx="432000" cy="494834"/>
              </a:xfrm>
            </p:grpSpPr>
            <p:pic>
              <p:nvPicPr>
                <p:cNvPr id="35" name="Picture 25" descr="BECHREAG">
                  <a:extLst>
                    <a:ext uri="{FF2B5EF4-FFF2-40B4-BE49-F238E27FC236}">
                      <a16:creationId xmlns:a16="http://schemas.microsoft.com/office/drawing/2014/main" id="{796D2242-D6B0-4F09-94C1-87802395CF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877169" y="2625799"/>
                  <a:ext cx="348016" cy="4935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Multiplikationszeichen 35">
                  <a:extLst>
                    <a:ext uri="{FF2B5EF4-FFF2-40B4-BE49-F238E27FC236}">
                      <a16:creationId xmlns:a16="http://schemas.microsoft.com/office/drawing/2014/main" id="{75BDED1B-CAF5-440F-991C-A577F82EDCD2}"/>
                    </a:ext>
                  </a:extLst>
                </p:cNvPr>
                <p:cNvSpPr/>
                <p:nvPr/>
              </p:nvSpPr>
              <p:spPr>
                <a:xfrm>
                  <a:off x="3813218" y="2624520"/>
                  <a:ext cx="432000" cy="432199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 err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7" name="Geschweifte Klammer rechts 6">
              <a:extLst>
                <a:ext uri="{FF2B5EF4-FFF2-40B4-BE49-F238E27FC236}">
                  <a16:creationId xmlns:a16="http://schemas.microsoft.com/office/drawing/2014/main" id="{51A7AF29-CEDE-4B12-9A7C-2BD0E5B09883}"/>
                </a:ext>
              </a:extLst>
            </p:cNvPr>
            <p:cNvSpPr/>
            <p:nvPr/>
          </p:nvSpPr>
          <p:spPr>
            <a:xfrm>
              <a:off x="2357177" y="2545881"/>
              <a:ext cx="129152" cy="698233"/>
            </a:xfrm>
            <a:prstGeom prst="rightBrac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/>
          <p:nvPr/>
        </p:nvSpPr>
        <p:spPr>
          <a:xfrm>
            <a:off x="1400349" y="38596"/>
            <a:ext cx="6063696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5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GB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en-GB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=0.1 Ma)</a:t>
            </a:r>
            <a:r>
              <a:rPr lang="en-GB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meteorites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9BCBE2-4F2E-4623-A261-06B657F88C57}"/>
              </a:ext>
            </a:extLst>
          </p:cNvPr>
          <p:cNvSpPr txBox="1"/>
          <p:nvPr/>
        </p:nvSpPr>
        <p:spPr>
          <a:xfrm>
            <a:off x="6568067" y="6347021"/>
            <a:ext cx="2146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https://fundus.uni-hamburg.de/de/</a:t>
            </a:r>
            <a:b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collection_records</a:t>
            </a:r>
            <a: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/26856#pfad</a:t>
            </a:r>
            <a:br>
              <a:rPr lang="de-DE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 et al., Radiocarbon (2021). </a:t>
            </a:r>
            <a:r>
              <a:rPr lang="da-DK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en-GB" sz="8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BB1F6D7-D375-4808-BAFD-902C68AB3E1C}"/>
              </a:ext>
            </a:extLst>
          </p:cNvPr>
          <p:cNvSpPr txBox="1"/>
          <p:nvPr/>
        </p:nvSpPr>
        <p:spPr>
          <a:xfrm>
            <a:off x="260649" y="1152816"/>
            <a:ext cx="8192993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en-US" sz="2400" b="1" u="sng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Dhurmsala</a:t>
            </a:r>
            <a:endParaRPr lang="en-US" sz="2400" b="1" u="sng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~1‰ K (~60 µg/g </a:t>
            </a:r>
            <a:r>
              <a:rPr lang="de-DE" sz="2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41</a:t>
            </a: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K)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mixed with PbF</a:t>
            </a:r>
            <a:r>
              <a:rPr lang="de-DE" sz="22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(1:9)</a:t>
            </a:r>
            <a:b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CaF</a:t>
            </a:r>
            <a:r>
              <a:rPr lang="de-DE" sz="2200" b="1" baseline="-25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de-DE" sz="2200" b="1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endParaRPr lang="de-DE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2">
              <a:spcAft>
                <a:spcPts val="600"/>
              </a:spcAft>
              <a:buClr>
                <a:srgbClr val="FFC000"/>
              </a:buClr>
            </a:pPr>
            <a:r>
              <a:rPr lang="de-DE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r>
              <a:rPr lang="de-DE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41</a:t>
            </a:r>
            <a:r>
              <a:rPr lang="de-DE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 count min</a:t>
            </a:r>
            <a:r>
              <a:rPr lang="de-DE" sz="22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</a:p>
        </p:txBody>
      </p:sp>
      <p:sp>
        <p:nvSpPr>
          <p:cNvPr id="54" name="Foliennummernplatzhalter 18">
            <a:extLst>
              <a:ext uri="{FF2B5EF4-FFF2-40B4-BE49-F238E27FC236}">
                <a16:creationId xmlns:a16="http://schemas.microsoft.com/office/drawing/2014/main" id="{CE84755B-77E7-4A08-961E-E27B8E22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390" y="636684"/>
            <a:ext cx="828000" cy="365125"/>
          </a:xfrm>
        </p:spPr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t>37</a:t>
            </a:fld>
            <a:endParaRPr lang="en-GB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37A0D21-1143-1FDF-4429-6F0840738423}"/>
              </a:ext>
            </a:extLst>
          </p:cNvPr>
          <p:cNvGrpSpPr>
            <a:grpSpLocks noChangeAspect="1"/>
          </p:cNvGrpSpPr>
          <p:nvPr/>
        </p:nvGrpSpPr>
        <p:grpSpPr>
          <a:xfrm>
            <a:off x="7041460" y="1061281"/>
            <a:ext cx="1871017" cy="1660110"/>
            <a:chOff x="5644800" y="3507142"/>
            <a:chExt cx="2681652" cy="2379368"/>
          </a:xfrm>
        </p:grpSpPr>
        <p:pic>
          <p:nvPicPr>
            <p:cNvPr id="31" name="Grafik 30" descr="Bild 1 von Dhurmsala">
              <a:extLst>
                <a:ext uri="{FF2B5EF4-FFF2-40B4-BE49-F238E27FC236}">
                  <a16:creationId xmlns:a16="http://schemas.microsoft.com/office/drawing/2014/main" id="{6AB5A570-C224-69A2-29E4-D53F0A72F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800" y="3507142"/>
              <a:ext cx="2675375" cy="233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DF83093-41FB-4D4E-C1D5-121E3BE41EA1}"/>
                </a:ext>
              </a:extLst>
            </p:cNvPr>
            <p:cNvSpPr txBox="1"/>
            <p:nvPr/>
          </p:nvSpPr>
          <p:spPr>
            <a:xfrm>
              <a:off x="8042400" y="5486400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74E00B2-7FB4-7587-3ED4-F5200D773936}"/>
              </a:ext>
            </a:extLst>
          </p:cNvPr>
          <p:cNvGrpSpPr/>
          <p:nvPr/>
        </p:nvGrpSpPr>
        <p:grpSpPr>
          <a:xfrm>
            <a:off x="5076371" y="3595094"/>
            <a:ext cx="3211860" cy="1729683"/>
            <a:chOff x="5847153" y="4286715"/>
            <a:chExt cx="3211860" cy="1729683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15DAF28-583A-DE39-11B6-FD20348E6E4B}"/>
                </a:ext>
              </a:extLst>
            </p:cNvPr>
            <p:cNvSpPr txBox="1"/>
            <p:nvPr/>
          </p:nvSpPr>
          <p:spPr>
            <a:xfrm>
              <a:off x="5847153" y="4348749"/>
              <a:ext cx="321186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1200"/>
                </a:spcAft>
                <a:buClr>
                  <a:srgbClr val="FFC000"/>
                </a:buClr>
              </a:pP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 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Isobar  	suppression</a:t>
              </a:r>
              <a:b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</a:b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	(</a:t>
              </a:r>
              <a:r>
                <a:rPr lang="en-US" sz="2400" b="1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41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K)</a:t>
              </a: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/>
              </a:r>
              <a:b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</a:br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	~10</a:t>
              </a:r>
              <a:r>
                <a:rPr lang="en-US" sz="2400" b="1" baseline="300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11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8E0063AF-8F59-F78D-9FF0-F77F5B0E7E82}"/>
                </a:ext>
              </a:extLst>
            </p:cNvPr>
            <p:cNvSpPr/>
            <p:nvPr/>
          </p:nvSpPr>
          <p:spPr>
            <a:xfrm>
              <a:off x="6044002" y="4286715"/>
              <a:ext cx="2886772" cy="172968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EAC033F-AE0C-A812-6A0A-01209F2205A3}"/>
              </a:ext>
            </a:extLst>
          </p:cNvPr>
          <p:cNvGrpSpPr/>
          <p:nvPr/>
        </p:nvGrpSpPr>
        <p:grpSpPr>
          <a:xfrm>
            <a:off x="6448141" y="200384"/>
            <a:ext cx="432000" cy="494834"/>
            <a:chOff x="4190344" y="3531601"/>
            <a:chExt cx="432000" cy="494834"/>
          </a:xfrm>
        </p:grpSpPr>
        <p:pic>
          <p:nvPicPr>
            <p:cNvPr id="39" name="Picture 25" descr="BECHREAG">
              <a:extLst>
                <a:ext uri="{FF2B5EF4-FFF2-40B4-BE49-F238E27FC236}">
                  <a16:creationId xmlns:a16="http://schemas.microsoft.com/office/drawing/2014/main" id="{81AC6406-D8A8-2F9F-6DF2-4635894E5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54295" y="3532880"/>
              <a:ext cx="348016" cy="49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Multiplikationszeichen 39">
              <a:extLst>
                <a:ext uri="{FF2B5EF4-FFF2-40B4-BE49-F238E27FC236}">
                  <a16:creationId xmlns:a16="http://schemas.microsoft.com/office/drawing/2014/main" id="{E28372D6-1C2C-82DF-8FB9-B14E868B9F33}"/>
                </a:ext>
              </a:extLst>
            </p:cNvPr>
            <p:cNvSpPr/>
            <p:nvPr/>
          </p:nvSpPr>
          <p:spPr>
            <a:xfrm>
              <a:off x="4190344" y="3531601"/>
              <a:ext cx="432000" cy="432199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2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795"/>
    </mc:Choice>
    <mc:Fallback xmlns="">
      <p:transition advTm="1879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Zahnrad enthält.&#10;&#10;Automatisch generierte Beschreibung">
            <a:extLst>
              <a:ext uri="{FF2B5EF4-FFF2-40B4-BE49-F238E27FC236}">
                <a16:creationId xmlns:a16="http://schemas.microsoft.com/office/drawing/2014/main" id="{4140C884-4F3E-7AFF-559F-A72EE1356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8" y="3400044"/>
            <a:ext cx="4448796" cy="334374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125B855-B7D2-42E7-962E-AD943259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033F2ECA-1603-426E-BBE0-1742B383CBA2}"/>
              </a:ext>
            </a:extLst>
          </p:cNvPr>
          <p:cNvSpPr txBox="1">
            <a:spLocks/>
          </p:cNvSpPr>
          <p:nvPr/>
        </p:nvSpPr>
        <p:spPr>
          <a:xfrm>
            <a:off x="1573820" y="114214"/>
            <a:ext cx="5996359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Other “interesting” stuff ?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AB8D8798-620E-4776-93B0-D2ACAB1D7FE4}"/>
              </a:ext>
            </a:extLst>
          </p:cNvPr>
          <p:cNvSpPr txBox="1">
            <a:spLocks/>
          </p:cNvSpPr>
          <p:nvPr/>
        </p:nvSpPr>
        <p:spPr>
          <a:xfrm>
            <a:off x="436857" y="978808"/>
            <a:ext cx="8270285" cy="279273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</a:t>
            </a:r>
            <a:r>
              <a:rPr lang="en-GB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Al, </a:t>
            </a:r>
            <a:r>
              <a:rPr lang="en-GB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Cl, </a:t>
            </a:r>
            <a:r>
              <a:rPr lang="en-GB" sz="2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data traceable to</a:t>
            </a:r>
            <a:b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primary AMS standards*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(help in) improving “routine” chemistry:</a:t>
            </a:r>
            <a:b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ice, in-situ, sediments, deep-sea </a:t>
            </a:r>
            <a:r>
              <a:rPr lang="en-GB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MnFe</a:t>
            </a: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 see...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GB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F749D94-3A63-4885-87DD-4D850C89D182}"/>
              </a:ext>
            </a:extLst>
          </p:cNvPr>
          <p:cNvSpPr txBox="1"/>
          <p:nvPr/>
        </p:nvSpPr>
        <p:spPr>
          <a:xfrm>
            <a:off x="5546035" y="6163644"/>
            <a:ext cx="3597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*Merchel &amp; </a:t>
            </a:r>
            <a:r>
              <a:rPr lang="en-GB" sz="12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Bremser</a:t>
            </a:r>
            <a:r>
              <a:rPr lang="en-GB" sz="12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2004; Merchel et al. 2011, 2012, 2019a/b; Arnold et al. 2010, 2013; </a:t>
            </a:r>
            <a:r>
              <a:rPr lang="en-GB" sz="12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Akhmadaliev</a:t>
            </a:r>
            <a:r>
              <a:rPr lang="en-GB" sz="12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2013; Rugel et al. 2016 ,…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C4B546-C4F7-4CC2-AF5D-A903D9613D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94" y="3598553"/>
            <a:ext cx="1309355" cy="12772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E0E00BA-2DE3-4117-A53F-CADAA838AD2B}"/>
              </a:ext>
            </a:extLst>
          </p:cNvPr>
          <p:cNvSpPr txBox="1"/>
          <p:nvPr/>
        </p:nvSpPr>
        <p:spPr>
          <a:xfrm>
            <a:off x="681729" y="6321015"/>
            <a:ext cx="46767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ChETEC</a:t>
            </a:r>
            <a:r>
              <a:rPr lang="en-GB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-INFRA tour given by M. </a:t>
            </a:r>
            <a:r>
              <a:rPr lang="en-GB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Martschini</a:t>
            </a:r>
            <a:r>
              <a:rPr lang="en-GB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now @ https://isotopenphysik.univie.ac.at/oeffentlichkeitsarbeit/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6C4C20-1D2C-DDB2-4E83-67E283DB3ABD}"/>
              </a:ext>
            </a:extLst>
          </p:cNvPr>
          <p:cNvSpPr txBox="1"/>
          <p:nvPr/>
        </p:nvSpPr>
        <p:spPr>
          <a:xfrm>
            <a:off x="5462293" y="5302289"/>
            <a:ext cx="3492136" cy="660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Aft>
                <a:spcPts val="600"/>
              </a:spcAft>
              <a:buClr>
                <a:srgbClr val="FFC000"/>
              </a:buClr>
              <a:buSzPct val="115000"/>
              <a:buFont typeface="Wingdings" panose="05000000000000000000" pitchFamily="2" charset="2"/>
              <a:buChar char="§"/>
            </a:pPr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 are grateful to Ludovic </a:t>
            </a:r>
            <a:r>
              <a:rPr lang="en-GB" sz="12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Ferrière</a:t>
            </a:r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</a:t>
            </a:r>
            <a:b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Dieter Heinlein &amp; Erik </a:t>
            </a:r>
            <a:r>
              <a:rPr lang="en-GB" sz="12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Strub</a:t>
            </a:r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sz="1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providing (precious) samples. 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39E40BBF-6144-C40A-CBFB-D8E4498B2C72}"/>
              </a:ext>
            </a:extLst>
          </p:cNvPr>
          <p:cNvSpPr txBox="1">
            <a:spLocks noChangeArrowheads="1"/>
          </p:cNvSpPr>
          <p:nvPr/>
        </p:nvSpPr>
        <p:spPr bwMode="auto">
          <a:xfrm rot="21068922">
            <a:off x="730008" y="2988292"/>
            <a:ext cx="7383238" cy="735586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589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30000"/>
              </a:spcBef>
            </a:pPr>
            <a:r>
              <a:rPr lang="en-GB" sz="2200" b="1" u="sng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Conclusion:</a:t>
            </a:r>
            <a:endParaRPr lang="en-GB" sz="2200" b="1" u="sng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30000"/>
              </a:spcBef>
            </a:pPr>
            <a:r>
              <a:rPr lang="en-GB" sz="2200" b="1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I am getting rid of my chemist’s job (for meteorites)!</a:t>
            </a:r>
            <a:endParaRPr lang="en-GB" sz="2200" b="1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3833214-42A4-404F-9124-4861CAFB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5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DA4E5BA-3CE4-7FC2-167F-EF4AD7D6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93" name="Text Box 15">
            <a:extLst>
              <a:ext uri="{FF2B5EF4-FFF2-40B4-BE49-F238E27FC236}">
                <a16:creationId xmlns:a16="http://schemas.microsoft.com/office/drawing/2014/main" id="{A2793B30-B9E3-EBFF-75DB-2C46B79B7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609" y="1245845"/>
            <a:ext cx="2417764" cy="5204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30000"/>
              </a:spcBef>
            </a:pPr>
            <a:r>
              <a:rPr lang="en-GB" sz="22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Unknowns: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irr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@ MPB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depth @ MPB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preatm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irr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depth </a:t>
            </a: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(find)</a:t>
            </a:r>
          </a:p>
        </p:txBody>
      </p:sp>
      <p:sp>
        <p:nvSpPr>
          <p:cNvPr id="194" name="Titel 3">
            <a:extLst>
              <a:ext uri="{FF2B5EF4-FFF2-40B4-BE49-F238E27FC236}">
                <a16:creationId xmlns:a16="http://schemas.microsoft.com/office/drawing/2014/main" id="{EA4D603B-10E9-0850-DA2B-5A3A7CC286B0}"/>
              </a:ext>
            </a:extLst>
          </p:cNvPr>
          <p:cNvSpPr txBox="1">
            <a:spLocks/>
          </p:cNvSpPr>
          <p:nvPr/>
        </p:nvSpPr>
        <p:spPr>
          <a:xfrm>
            <a:off x="1686534" y="282342"/>
            <a:ext cx="5890892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Cosmogenic nuclides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 meteorites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E1DAEF9-D2FA-AB88-9B88-CDA3E5BF9205}"/>
              </a:ext>
            </a:extLst>
          </p:cNvPr>
          <p:cNvGrpSpPr/>
          <p:nvPr/>
        </p:nvGrpSpPr>
        <p:grpSpPr>
          <a:xfrm>
            <a:off x="-281291" y="1944163"/>
            <a:ext cx="16072552" cy="10999525"/>
            <a:chOff x="-458850" y="1358237"/>
            <a:chExt cx="16072552" cy="10999525"/>
          </a:xfrm>
        </p:grpSpPr>
        <p:sp>
          <p:nvSpPr>
            <p:cNvPr id="196" name="Rechteck 195">
              <a:extLst>
                <a:ext uri="{FF2B5EF4-FFF2-40B4-BE49-F238E27FC236}">
                  <a16:creationId xmlns:a16="http://schemas.microsoft.com/office/drawing/2014/main" id="{0619266D-3B20-4F12-04C8-B6D23731FACF}"/>
                </a:ext>
              </a:extLst>
            </p:cNvPr>
            <p:cNvSpPr/>
            <p:nvPr/>
          </p:nvSpPr>
          <p:spPr>
            <a:xfrm>
              <a:off x="-13254" y="1442434"/>
              <a:ext cx="6465569" cy="471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graphicFrame>
          <p:nvGraphicFramePr>
            <p:cNvPr id="82" name="Object 14">
              <a:extLst>
                <a:ext uri="{FF2B5EF4-FFF2-40B4-BE49-F238E27FC236}">
                  <a16:creationId xmlns:a16="http://schemas.microsoft.com/office/drawing/2014/main" id="{C802FA65-59BD-0FCC-E237-E23DD432ED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9230258"/>
                </p:ext>
              </p:extLst>
            </p:nvPr>
          </p:nvGraphicFramePr>
          <p:xfrm>
            <a:off x="-458850" y="1358237"/>
            <a:ext cx="16072552" cy="10999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Graph" r:id="rId3" imgW="4275360" imgH="2926080" progId="Origin50.Graph">
                    <p:embed/>
                  </p:oleObj>
                </mc:Choice>
                <mc:Fallback>
                  <p:oleObj name="Graph" r:id="rId3" imgW="4275360" imgH="2926080" progId="Origin50.Graph">
                    <p:embed/>
                    <p:pic>
                      <p:nvPicPr>
                        <p:cNvPr id="103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58850" y="1358237"/>
                          <a:ext cx="16072552" cy="10999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Text Box 15">
            <a:extLst>
              <a:ext uri="{FF2B5EF4-FFF2-40B4-BE49-F238E27FC236}">
                <a16:creationId xmlns:a16="http://schemas.microsoft.com/office/drawing/2014/main" id="{39E40BBF-6144-C40A-CBFB-D8E4498B2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88" y="1028882"/>
            <a:ext cx="5554445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589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30000"/>
              </a:spcBef>
            </a:pPr>
            <a:r>
              <a:rPr lang="en-GB" sz="2200" b="1" u="sng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Solution: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 Multi-nuclides (stable </a:t>
            </a:r>
            <a: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en-GB" sz="2200" b="1" dirty="0" smtClean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radioactive)</a:t>
            </a:r>
          </a:p>
          <a:p>
            <a:pPr algn="l">
              <a:lnSpc>
                <a:spcPct val="8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 MC with individual chemistry</a:t>
            </a:r>
          </a:p>
        </p:txBody>
      </p:sp>
    </p:spTree>
    <p:extLst>
      <p:ext uri="{BB962C8B-B14F-4D97-AF65-F5344CB8AC3E}">
        <p14:creationId xmlns:p14="http://schemas.microsoft.com/office/powerpoint/2010/main" val="4636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“Stacked-foil absorber” (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0AEA65-57FD-4B26-AF43-59BF04F48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t="78139" r="35349"/>
          <a:stretch/>
        </p:blipFill>
        <p:spPr>
          <a:xfrm>
            <a:off x="2679699" y="5409708"/>
            <a:ext cx="3067051" cy="1217011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36198E4-0DF3-4BD6-B366-DF5CA62CBCB0}"/>
              </a:ext>
            </a:extLst>
          </p:cNvPr>
          <p:cNvGrpSpPr/>
          <p:nvPr/>
        </p:nvGrpSpPr>
        <p:grpSpPr>
          <a:xfrm>
            <a:off x="5937251" y="1967152"/>
            <a:ext cx="2987783" cy="3785652"/>
            <a:chOff x="5884548" y="1568532"/>
            <a:chExt cx="2987783" cy="378565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1894E4F-75E9-4230-8F7F-7925F759F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7251" y="1568532"/>
              <a:ext cx="2886299" cy="3785652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4784C9D-5511-47A5-8196-A68561534813}"/>
                </a:ext>
              </a:extLst>
            </p:cNvPr>
            <p:cNvSpPr txBox="1"/>
            <p:nvPr/>
          </p:nvSpPr>
          <p:spPr>
            <a:xfrm>
              <a:off x="5884548" y="1585412"/>
              <a:ext cx="298778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Schmidt, Master thesis, U Vienna (2013).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AD23FFF-85D3-4EA1-B22B-2922A404D38E}"/>
                </a:ext>
              </a:extLst>
            </p:cNvPr>
            <p:cNvSpPr txBox="1"/>
            <p:nvPr/>
          </p:nvSpPr>
          <p:spPr>
            <a:xfrm>
              <a:off x="6523161" y="4995554"/>
              <a:ext cx="15805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i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(now: 16 mm)</a:t>
              </a: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53A4A3BB-D2DA-483E-956A-22DA02452DA4}"/>
              </a:ext>
            </a:extLst>
          </p:cNvPr>
          <p:cNvSpPr txBox="1"/>
          <p:nvPr/>
        </p:nvSpPr>
        <p:spPr>
          <a:xfrm>
            <a:off x="510709" y="1061281"/>
            <a:ext cx="787129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mm x 5 mm  (~13)*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mm x 10 mm Si</a:t>
            </a:r>
            <a:r>
              <a:rPr lang="en-US" sz="24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(~8)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 = 7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detector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(~85%)</a:t>
            </a:r>
            <a:endParaRPr 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2+</a:t>
            </a:r>
            <a:b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5%  55%</a:t>
            </a:r>
            <a:b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     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stripper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(Ar)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yield</a:t>
            </a:r>
            <a:endParaRPr 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70010D2-A409-483B-979E-5299074DB9D7}"/>
              </a:ext>
            </a:extLst>
          </p:cNvPr>
          <p:cNvSpPr txBox="1"/>
          <p:nvPr/>
        </p:nvSpPr>
        <p:spPr>
          <a:xfrm>
            <a:off x="6416822" y="6380498"/>
            <a:ext cx="27159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*Steier et al., 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J. Mass </a:t>
            </a:r>
            <a:r>
              <a:rPr lang="en-US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444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(2019).</a:t>
            </a:r>
          </a:p>
        </p:txBody>
      </p:sp>
    </p:spTree>
    <p:extLst>
      <p:ext uri="{BB962C8B-B14F-4D97-AF65-F5344CB8AC3E}">
        <p14:creationId xmlns:p14="http://schemas.microsoft.com/office/powerpoint/2010/main" val="28842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27CED0A2-DCAD-4A84-9C86-343760E831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0416" y="1263861"/>
          <a:ext cx="12812260" cy="980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Graph" r:id="rId4" imgW="3921120" imgH="3000960" progId="Origin50.Graph">
                  <p:embed/>
                </p:oleObj>
              </mc:Choice>
              <mc:Fallback>
                <p:oleObj name="Graph" r:id="rId4" imgW="3921120" imgH="3000960" progId="Origin50.Graph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27CED0A2-DCAD-4A84-9C86-343760E83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30416" y="1263861"/>
                        <a:ext cx="12812260" cy="980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“Stacked-foil absorber” (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0AEA65-57FD-4B26-AF43-59BF04F480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t="78139" r="35349"/>
          <a:stretch/>
        </p:blipFill>
        <p:spPr>
          <a:xfrm>
            <a:off x="2679699" y="5409708"/>
            <a:ext cx="3067051" cy="121701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D4F7C3A-ED34-4F80-A2E6-3AD4199A2735}"/>
              </a:ext>
            </a:extLst>
          </p:cNvPr>
          <p:cNvSpPr txBox="1"/>
          <p:nvPr/>
        </p:nvSpPr>
        <p:spPr>
          <a:xfrm>
            <a:off x="6416822" y="6380498"/>
            <a:ext cx="27159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*Steier et al., 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J. Mass </a:t>
            </a:r>
            <a:r>
              <a:rPr lang="en-US" sz="1000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</a:t>
            </a:r>
            <a:r>
              <a:rPr lang="en-US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444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(2019).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3ADA045-D90B-4ABE-8F22-BCA1437BCA8D}"/>
              </a:ext>
            </a:extLst>
          </p:cNvPr>
          <p:cNvSpPr txBox="1"/>
          <p:nvPr/>
        </p:nvSpPr>
        <p:spPr>
          <a:xfrm>
            <a:off x="510709" y="1061281"/>
            <a:ext cx="787129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mm x 5 mm  (~13)*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mm x 10 mm Si</a:t>
            </a:r>
            <a:r>
              <a:rPr lang="en-US" sz="24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(~8)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 = 7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detector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(~85%)</a:t>
            </a:r>
            <a:endParaRPr 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2+</a:t>
            </a:r>
            <a:b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5%  55%</a:t>
            </a:r>
            <a:b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     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stripper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(Ar)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yield</a:t>
            </a:r>
            <a:endParaRPr 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ionis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de-DE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(~2%)</a:t>
            </a:r>
          </a:p>
          <a:p>
            <a:pPr lvl="1">
              <a:spcAft>
                <a:spcPts val="1200"/>
              </a:spcAft>
              <a:buClr>
                <a:srgbClr val="FFC000"/>
              </a:buClr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1% total </a:t>
            </a:r>
            <a:r>
              <a:rPr lang="de-DE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</a:t>
            </a:r>
            <a:r>
              <a:rPr lang="de-DE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 </a:t>
            </a:r>
            <a:endParaRPr 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603E4AE-C2E0-42A9-A82E-C1F3D53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F2147B93-8769-44F3-A357-94891E4055AA}"/>
              </a:ext>
            </a:extLst>
          </p:cNvPr>
          <p:cNvSpPr txBox="1">
            <a:spLocks/>
          </p:cNvSpPr>
          <p:nvPr/>
        </p:nvSpPr>
        <p:spPr>
          <a:xfrm>
            <a:off x="1648155" y="127466"/>
            <a:ext cx="5890892" cy="581942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ILIAMS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E9B1C56-2D79-4D60-A234-E017B55DC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2" y="3229639"/>
            <a:ext cx="9056235" cy="27457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B430C07-C7CC-4CA0-A1AA-E17669206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5" r="2995" b="65861"/>
          <a:stretch/>
        </p:blipFill>
        <p:spPr>
          <a:xfrm>
            <a:off x="6720468" y="1061281"/>
            <a:ext cx="2146030" cy="11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 l="1062" t="1426" r="1210" b="1429"/>
          <a:stretch>
            <a:fillRect/>
          </a:stretch>
        </p:blipFill>
        <p:spPr bwMode="auto">
          <a:xfrm>
            <a:off x="251520" y="1052736"/>
            <a:ext cx="613762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0" y="259432"/>
            <a:ext cx="9144000" cy="6492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Ksar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lang="en-GB" sz="3200" b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Ghilane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002, the 100</a:t>
            </a:r>
            <a:r>
              <a:rPr lang="en-GB" sz="3200" b="1" baseline="30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th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Martian meteorite</a:t>
            </a:r>
            <a:endParaRPr kumimoji="0" lang="en-GB" sz="3200" b="1" i="0" u="none" strike="noStrike" kern="1200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73100" y="6468831"/>
            <a:ext cx="1798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J. </a:t>
            </a:r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Llorca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et al., MAPS, 2013.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444208" y="2541815"/>
            <a:ext cx="2630848" cy="3839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13</a:t>
            </a:r>
            <a:r>
              <a:rPr lang="de-DE" sz="24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Jan 2010</a:t>
            </a:r>
          </a:p>
          <a:p>
            <a:pPr>
              <a:lnSpc>
                <a:spcPts val="3500"/>
              </a:lnSpc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Tunisia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500"/>
              </a:lnSpc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538 g</a:t>
            </a:r>
          </a:p>
          <a:p>
            <a:pPr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paired</a:t>
            </a: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Los Angeles?</a:t>
            </a:r>
            <a:b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(</a:t>
            </a:r>
            <a:r>
              <a:rPr lang="de-DE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Mojave</a:t>
            </a: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Desert</a:t>
            </a: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1999)</a:t>
            </a:r>
          </a:p>
          <a:p>
            <a:pPr>
              <a:lnSpc>
                <a:spcPct val="150000"/>
              </a:lnSpc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GB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654946" y="1052736"/>
            <a:ext cx="2740496" cy="461665"/>
          </a:xfrm>
          <a:prstGeom prst="rect">
            <a:avLst/>
          </a:prstGeom>
          <a:solidFill>
            <a:srgbClr val="F8F8F8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>
              <a:buClr>
                <a:srgbClr val="E6AF11"/>
              </a:buClr>
              <a:buSzPct val="125000"/>
            </a:pPr>
            <a:r>
              <a:rPr lang="de-DE" sz="24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10 x 4.5 x 3.5 cm</a:t>
            </a:r>
            <a:r>
              <a:rPr lang="de-DE" sz="2400" b="1" baseline="300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GB" sz="2400" b="1" baseline="30000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3635896" y="5421082"/>
            <a:ext cx="1440160" cy="41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998335" y="5106670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cm</a:t>
            </a:r>
          </a:p>
        </p:txBody>
      </p:sp>
      <p:pic>
        <p:nvPicPr>
          <p:cNvPr id="9" name="Picture 14" descr="New logo White backgrou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4215" y="5492517"/>
            <a:ext cx="828000" cy="828000"/>
          </a:xfrm>
          <a:prstGeom prst="rect">
            <a:avLst/>
          </a:prstGeom>
        </p:spPr>
      </p:pic>
      <p:pic>
        <p:nvPicPr>
          <p:cNvPr id="16" name="Picture 2" descr="D:\#Silke\#HZDR\AMS\Kooperationen\Mainz\KG002_zoom.JPG"/>
          <p:cNvPicPr>
            <a:picLocks noChangeAspect="1" noChangeArrowheads="1"/>
          </p:cNvPicPr>
          <p:nvPr/>
        </p:nvPicPr>
        <p:blipFill>
          <a:blip r:embed="rId5" cstate="print"/>
          <a:srcRect l="3785" t="13402" r="2842"/>
          <a:stretch>
            <a:fillRect/>
          </a:stretch>
        </p:blipFill>
        <p:spPr bwMode="auto">
          <a:xfrm>
            <a:off x="6972545" y="1053205"/>
            <a:ext cx="1487887" cy="1218700"/>
          </a:xfrm>
          <a:prstGeom prst="roundRect">
            <a:avLst>
              <a:gd name="adj" fmla="val 16667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feld 16"/>
          <p:cNvSpPr txBox="1"/>
          <p:nvPr/>
        </p:nvSpPr>
        <p:spPr>
          <a:xfrm>
            <a:off x="7118644" y="1926827"/>
            <a:ext cx="1217969" cy="307777"/>
          </a:xfrm>
          <a:prstGeom prst="rect">
            <a:avLst/>
          </a:prstGeom>
          <a:solidFill>
            <a:srgbClr val="B2B2B2">
              <a:alpha val="61176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~ 200 mg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5580112" y="259432"/>
            <a:ext cx="3563888" cy="6492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Ksar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lang="en-GB" sz="3200" b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Ghilane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002  </a:t>
            </a:r>
            <a:r>
              <a:rPr lang="en-GB" sz="3200" b="1" baseline="30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10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Be &amp; </a:t>
            </a:r>
            <a:r>
              <a:rPr lang="en-GB" sz="3200" b="1" baseline="300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26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Al</a:t>
            </a:r>
            <a:endParaRPr kumimoji="0" lang="en-GB" sz="3200" b="1" i="0" u="none" strike="noStrike" kern="1200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Wingdings" pitchFamily="2" charset="2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6552368" y="3063420"/>
            <a:ext cx="1332000" cy="0"/>
          </a:xfrm>
          <a:prstGeom prst="straightConnector1">
            <a:avLst/>
          </a:prstGeom>
          <a:ln w="38100">
            <a:solidFill>
              <a:srgbClr val="00589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982157" y="2768262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589C"/>
                </a:solidFill>
                <a:latin typeface="+mn-lt"/>
              </a:rPr>
              <a:t>1.5 cm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724128" y="1662187"/>
            <a:ext cx="363589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preatm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35-65 cm</a:t>
            </a:r>
            <a:b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centre position</a:t>
            </a:r>
          </a:p>
          <a:p>
            <a:pPr>
              <a:spcBef>
                <a:spcPts val="1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200" b="1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irr</a:t>
            </a:r>
            <a:r>
              <a:rPr lang="en-GB" sz="2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2.8-3.7 Ma</a:t>
            </a:r>
            <a:endParaRPr lang="en-US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endParaRPr lang="en-US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000"/>
              </a:spcBef>
              <a:buClr>
                <a:srgbClr val="E6AF11"/>
              </a:buClr>
              <a:buSzPct val="125000"/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Los Angeles:</a:t>
            </a:r>
            <a:b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200" b="1" baseline="-25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preatm</a:t>
            </a:r>
            <a:r>
              <a:rPr lang="en-US" sz="2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= 20-40 cm</a:t>
            </a:r>
            <a:b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baseline="-25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</a:t>
            </a:r>
            <a:r>
              <a:rPr lang="en-US" sz="2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= 2.8-3.3 Ma</a:t>
            </a:r>
            <a:endParaRPr lang="en-GB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/>
          <a:srcRect l="5893" t="5865" r="25487" b="3215"/>
          <a:stretch>
            <a:fillRect/>
          </a:stretch>
        </p:blipFill>
        <p:spPr bwMode="auto">
          <a:xfrm>
            <a:off x="230105" y="168392"/>
            <a:ext cx="5277999" cy="61409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3029849" y="6351131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J. </a:t>
            </a:r>
            <a:r>
              <a:rPr lang="en-GB" sz="1000" i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Llorca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et al., MAPS, 2013.</a:t>
            </a:r>
          </a:p>
        </p:txBody>
      </p:sp>
      <p:pic>
        <p:nvPicPr>
          <p:cNvPr id="10" name="Picture 14" descr="New logo White backgrou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4215" y="5492517"/>
            <a:ext cx="828000" cy="828000"/>
          </a:xfrm>
          <a:prstGeom prst="rect">
            <a:avLst/>
          </a:prstGeom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881190" y="2132856"/>
            <a:ext cx="4195522" cy="2271391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589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endParaRPr lang="en-GB" sz="1200" b="1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similar element composition, petrography &amp; mineral chemistry,</a:t>
            </a:r>
            <a:b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plus noble gases</a:t>
            </a:r>
          </a:p>
          <a:p>
            <a:pPr marL="342900" indent="-342900" algn="ctr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à"/>
            </a:pPr>
            <a:r>
              <a:rPr lang="en-GB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suggesting a possible launch-pairing</a:t>
            </a:r>
          </a:p>
          <a:p>
            <a:pPr marL="171450" indent="-171450" algn="ctr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à"/>
            </a:pPr>
            <a:endParaRPr lang="en-GB" sz="1200" b="1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D:\#Silke\#HZDR\AMS\Kooperationen\Mainz\KG002_zoom.JPG">
            <a:extLst>
              <a:ext uri="{FF2B5EF4-FFF2-40B4-BE49-F238E27FC236}">
                <a16:creationId xmlns:a16="http://schemas.microsoft.com/office/drawing/2014/main" id="{7545EDC9-C31F-E93D-E7A3-86BA3CA9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785" t="13402" r="2842"/>
          <a:stretch>
            <a:fillRect/>
          </a:stretch>
        </p:blipFill>
        <p:spPr bwMode="auto">
          <a:xfrm>
            <a:off x="6318535" y="5005845"/>
            <a:ext cx="1487887" cy="1218700"/>
          </a:xfrm>
          <a:prstGeom prst="roundRect">
            <a:avLst>
              <a:gd name="adj" fmla="val 16667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108224B-7BB1-1C70-EC7D-97CFB9078C08}"/>
              </a:ext>
            </a:extLst>
          </p:cNvPr>
          <p:cNvSpPr txBox="1"/>
          <p:nvPr/>
        </p:nvSpPr>
        <p:spPr>
          <a:xfrm>
            <a:off x="6464634" y="5879467"/>
            <a:ext cx="1217969" cy="307777"/>
          </a:xfrm>
          <a:prstGeom prst="rect">
            <a:avLst/>
          </a:prstGeom>
          <a:solidFill>
            <a:srgbClr val="B2B2B2">
              <a:alpha val="61176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~ 200 mg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hteck 195">
            <a:extLst>
              <a:ext uri="{FF2B5EF4-FFF2-40B4-BE49-F238E27FC236}">
                <a16:creationId xmlns:a16="http://schemas.microsoft.com/office/drawing/2014/main" id="{0619266D-3B20-4F12-04C8-B6D23731FACF}"/>
              </a:ext>
            </a:extLst>
          </p:cNvPr>
          <p:cNvSpPr/>
          <p:nvPr/>
        </p:nvSpPr>
        <p:spPr>
          <a:xfrm>
            <a:off x="-13254" y="864283"/>
            <a:ext cx="5314263" cy="616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DA4E5BA-3CE4-7FC2-167F-EF4AD7D6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3" name="Freeform 1029">
            <a:extLst>
              <a:ext uri="{FF2B5EF4-FFF2-40B4-BE49-F238E27FC236}">
                <a16:creationId xmlns:a16="http://schemas.microsoft.com/office/drawing/2014/main" id="{3D9579B5-5836-A520-E678-F6FDBBFB2ECF}"/>
              </a:ext>
            </a:extLst>
          </p:cNvPr>
          <p:cNvSpPr>
            <a:spLocks noChangeAspect="1"/>
          </p:cNvSpPr>
          <p:nvPr/>
        </p:nvSpPr>
        <p:spPr bwMode="auto">
          <a:xfrm>
            <a:off x="2274828" y="3865860"/>
            <a:ext cx="864000" cy="864000"/>
          </a:xfrm>
          <a:custGeom>
            <a:avLst/>
            <a:gdLst/>
            <a:ahLst/>
            <a:cxnLst>
              <a:cxn ang="0">
                <a:pos x="152" y="26"/>
              </a:cxn>
              <a:cxn ang="0">
                <a:pos x="89" y="14"/>
              </a:cxn>
              <a:cxn ang="0">
                <a:pos x="51" y="30"/>
              </a:cxn>
              <a:cxn ang="0">
                <a:pos x="38" y="76"/>
              </a:cxn>
              <a:cxn ang="0">
                <a:pos x="26" y="123"/>
              </a:cxn>
              <a:cxn ang="0">
                <a:pos x="0" y="169"/>
              </a:cxn>
              <a:cxn ang="0">
                <a:pos x="0" y="216"/>
              </a:cxn>
              <a:cxn ang="0">
                <a:pos x="0" y="262"/>
              </a:cxn>
              <a:cxn ang="0">
                <a:pos x="0" y="308"/>
              </a:cxn>
              <a:cxn ang="0">
                <a:pos x="0" y="355"/>
              </a:cxn>
              <a:cxn ang="0">
                <a:pos x="26" y="400"/>
              </a:cxn>
              <a:cxn ang="0">
                <a:pos x="64" y="432"/>
              </a:cxn>
              <a:cxn ang="0">
                <a:pos x="101" y="432"/>
              </a:cxn>
              <a:cxn ang="0">
                <a:pos x="127" y="432"/>
              </a:cxn>
              <a:cxn ang="0">
                <a:pos x="165" y="432"/>
              </a:cxn>
              <a:cxn ang="0">
                <a:pos x="203" y="432"/>
              </a:cxn>
              <a:cxn ang="0">
                <a:pos x="241" y="432"/>
              </a:cxn>
              <a:cxn ang="0">
                <a:pos x="267" y="432"/>
              </a:cxn>
              <a:cxn ang="0">
                <a:pos x="305" y="416"/>
              </a:cxn>
              <a:cxn ang="0">
                <a:pos x="343" y="385"/>
              </a:cxn>
              <a:cxn ang="0">
                <a:pos x="380" y="355"/>
              </a:cxn>
              <a:cxn ang="0">
                <a:pos x="393" y="323"/>
              </a:cxn>
              <a:cxn ang="0">
                <a:pos x="418" y="277"/>
              </a:cxn>
              <a:cxn ang="0">
                <a:pos x="432" y="230"/>
              </a:cxn>
              <a:cxn ang="0">
                <a:pos x="432" y="184"/>
              </a:cxn>
              <a:cxn ang="0">
                <a:pos x="418" y="139"/>
              </a:cxn>
              <a:cxn ang="0">
                <a:pos x="406" y="107"/>
              </a:cxn>
              <a:cxn ang="0">
                <a:pos x="380" y="92"/>
              </a:cxn>
              <a:cxn ang="0">
                <a:pos x="355" y="61"/>
              </a:cxn>
              <a:cxn ang="0">
                <a:pos x="317" y="46"/>
              </a:cxn>
              <a:cxn ang="0">
                <a:pos x="305" y="14"/>
              </a:cxn>
              <a:cxn ang="0">
                <a:pos x="279" y="14"/>
              </a:cxn>
              <a:cxn ang="0">
                <a:pos x="241" y="0"/>
              </a:cxn>
              <a:cxn ang="0">
                <a:pos x="203" y="0"/>
              </a:cxn>
              <a:cxn ang="0">
                <a:pos x="152" y="26"/>
              </a:cxn>
              <a:cxn ang="0">
                <a:pos x="152" y="26"/>
              </a:cxn>
            </a:cxnLst>
            <a:rect l="0" t="0" r="r" b="b"/>
            <a:pathLst>
              <a:path w="433" h="433">
                <a:moveTo>
                  <a:pt x="152" y="26"/>
                </a:moveTo>
                <a:lnTo>
                  <a:pt x="89" y="14"/>
                </a:lnTo>
                <a:lnTo>
                  <a:pt x="51" y="30"/>
                </a:lnTo>
                <a:lnTo>
                  <a:pt x="38" y="76"/>
                </a:lnTo>
                <a:lnTo>
                  <a:pt x="26" y="123"/>
                </a:lnTo>
                <a:lnTo>
                  <a:pt x="0" y="169"/>
                </a:lnTo>
                <a:lnTo>
                  <a:pt x="0" y="216"/>
                </a:lnTo>
                <a:lnTo>
                  <a:pt x="0" y="262"/>
                </a:lnTo>
                <a:lnTo>
                  <a:pt x="0" y="308"/>
                </a:lnTo>
                <a:lnTo>
                  <a:pt x="0" y="355"/>
                </a:lnTo>
                <a:lnTo>
                  <a:pt x="26" y="400"/>
                </a:lnTo>
                <a:lnTo>
                  <a:pt x="64" y="432"/>
                </a:lnTo>
                <a:lnTo>
                  <a:pt x="101" y="432"/>
                </a:lnTo>
                <a:lnTo>
                  <a:pt x="127" y="432"/>
                </a:lnTo>
                <a:lnTo>
                  <a:pt x="165" y="432"/>
                </a:lnTo>
                <a:lnTo>
                  <a:pt x="203" y="432"/>
                </a:lnTo>
                <a:lnTo>
                  <a:pt x="241" y="432"/>
                </a:lnTo>
                <a:lnTo>
                  <a:pt x="267" y="432"/>
                </a:lnTo>
                <a:lnTo>
                  <a:pt x="305" y="416"/>
                </a:lnTo>
                <a:lnTo>
                  <a:pt x="343" y="385"/>
                </a:lnTo>
                <a:lnTo>
                  <a:pt x="380" y="355"/>
                </a:lnTo>
                <a:lnTo>
                  <a:pt x="393" y="323"/>
                </a:lnTo>
                <a:lnTo>
                  <a:pt x="418" y="277"/>
                </a:lnTo>
                <a:lnTo>
                  <a:pt x="432" y="230"/>
                </a:lnTo>
                <a:lnTo>
                  <a:pt x="432" y="184"/>
                </a:lnTo>
                <a:lnTo>
                  <a:pt x="418" y="139"/>
                </a:lnTo>
                <a:lnTo>
                  <a:pt x="406" y="107"/>
                </a:lnTo>
                <a:lnTo>
                  <a:pt x="380" y="92"/>
                </a:lnTo>
                <a:lnTo>
                  <a:pt x="355" y="61"/>
                </a:lnTo>
                <a:lnTo>
                  <a:pt x="317" y="46"/>
                </a:lnTo>
                <a:lnTo>
                  <a:pt x="305" y="14"/>
                </a:lnTo>
                <a:lnTo>
                  <a:pt x="279" y="14"/>
                </a:lnTo>
                <a:lnTo>
                  <a:pt x="241" y="0"/>
                </a:lnTo>
                <a:lnTo>
                  <a:pt x="203" y="0"/>
                </a:lnTo>
                <a:lnTo>
                  <a:pt x="152" y="26"/>
                </a:lnTo>
                <a:lnTo>
                  <a:pt x="152" y="26"/>
                </a:lnTo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1035">
            <a:extLst>
              <a:ext uri="{FF2B5EF4-FFF2-40B4-BE49-F238E27FC236}">
                <a16:creationId xmlns:a16="http://schemas.microsoft.com/office/drawing/2014/main" id="{231E1372-F497-F90B-D84C-9A487C4E5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49" y="5115272"/>
            <a:ext cx="2215427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GB" sz="16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Earth’s atmosphere</a:t>
            </a:r>
            <a:br>
              <a:rPr lang="en-GB" sz="16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&amp; magnetic field</a:t>
            </a:r>
            <a:endParaRPr lang="en-GB" sz="1600" b="1" baseline="-25000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1036">
            <a:extLst>
              <a:ext uri="{FF2B5EF4-FFF2-40B4-BE49-F238E27FC236}">
                <a16:creationId xmlns:a16="http://schemas.microsoft.com/office/drawing/2014/main" id="{DC2B0529-064E-4A7E-3412-41FFA6EEB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58" y="5784731"/>
            <a:ext cx="1683153" cy="67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200" b="1" dirty="0">
                <a:latin typeface="Arial" pitchFamily="34" charset="0"/>
                <a:cs typeface="Arial" pitchFamily="34" charset="0"/>
              </a:rPr>
              <a:t>meteorite</a:t>
            </a:r>
            <a:br>
              <a:rPr lang="en-GB" sz="22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(terrestrial age)</a:t>
            </a:r>
          </a:p>
        </p:txBody>
      </p:sp>
      <p:sp>
        <p:nvSpPr>
          <p:cNvPr id="106" name="Line 1038">
            <a:extLst>
              <a:ext uri="{FF2B5EF4-FFF2-40B4-BE49-F238E27FC236}">
                <a16:creationId xmlns:a16="http://schemas.microsoft.com/office/drawing/2014/main" id="{9A4831D1-8C86-7F1F-BBC3-468E13EA87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1430" y="3182789"/>
            <a:ext cx="0" cy="64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1039">
            <a:extLst>
              <a:ext uri="{FF2B5EF4-FFF2-40B4-BE49-F238E27FC236}">
                <a16:creationId xmlns:a16="http://schemas.microsoft.com/office/drawing/2014/main" id="{2281AE97-6F5F-5430-8B14-17F9C482D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58" y="1903466"/>
            <a:ext cx="2057400" cy="122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en-GB" sz="2200" b="1" dirty="0">
                <a:latin typeface="Arial" pitchFamily="34" charset="0"/>
                <a:cs typeface="Arial" pitchFamily="34" charset="0"/>
              </a:rPr>
              <a:t>meteoroid parent body</a:t>
            </a:r>
            <a:br>
              <a:rPr lang="en-GB" sz="22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(possible</a:t>
            </a:r>
            <a:br>
              <a:rPr lang="en-GB" sz="16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pre-exposure</a:t>
            </a:r>
            <a:br>
              <a:rPr lang="en-GB" sz="1600" b="1" dirty="0">
                <a:latin typeface="Arial" pitchFamily="34" charset="0"/>
                <a:cs typeface="Arial" pitchFamily="34" charset="0"/>
              </a:rPr>
            </a:br>
            <a:r>
              <a:rPr lang="en-GB" sz="1600" b="1" dirty="0">
                <a:latin typeface="Arial" pitchFamily="34" charset="0"/>
                <a:cs typeface="Arial" pitchFamily="34" charset="0"/>
              </a:rPr>
              <a:t>in </a:t>
            </a:r>
            <a:r>
              <a:rPr lang="en-GB" sz="1600" b="1" dirty="0" err="1">
                <a:latin typeface="Arial" pitchFamily="34" charset="0"/>
                <a:cs typeface="Arial" pitchFamily="34" charset="0"/>
              </a:rPr>
              <a:t>regolith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108" name="Gruppieren 31">
            <a:extLst>
              <a:ext uri="{FF2B5EF4-FFF2-40B4-BE49-F238E27FC236}">
                <a16:creationId xmlns:a16="http://schemas.microsoft.com/office/drawing/2014/main" id="{380EBD5B-DFDB-1408-6725-6142A457D858}"/>
              </a:ext>
            </a:extLst>
          </p:cNvPr>
          <p:cNvGrpSpPr/>
          <p:nvPr/>
        </p:nvGrpSpPr>
        <p:grpSpPr>
          <a:xfrm>
            <a:off x="2032288" y="3620089"/>
            <a:ext cx="266700" cy="434975"/>
            <a:chOff x="1605161" y="3566321"/>
            <a:chExt cx="266700" cy="434975"/>
          </a:xfrm>
        </p:grpSpPr>
        <p:sp>
          <p:nvSpPr>
            <p:cNvPr id="189" name="Freeform 1053">
              <a:extLst>
                <a:ext uri="{FF2B5EF4-FFF2-40B4-BE49-F238E27FC236}">
                  <a16:creationId xmlns:a16="http://schemas.microsoft.com/office/drawing/2014/main" id="{78242DCA-89DE-7487-8398-3F9F954BD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Line 1054">
              <a:extLst>
                <a:ext uri="{FF2B5EF4-FFF2-40B4-BE49-F238E27FC236}">
                  <a16:creationId xmlns:a16="http://schemas.microsoft.com/office/drawing/2014/main" id="{4DB94F4E-F188-11AB-8CDE-5BBF42DDFE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Line 1055">
              <a:extLst>
                <a:ext uri="{FF2B5EF4-FFF2-40B4-BE49-F238E27FC236}">
                  <a16:creationId xmlns:a16="http://schemas.microsoft.com/office/drawing/2014/main" id="{6846BF62-A608-4F7D-CA41-1A3078C82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Line 1056">
              <a:extLst>
                <a:ext uri="{FF2B5EF4-FFF2-40B4-BE49-F238E27FC236}">
                  <a16:creationId xmlns:a16="http://schemas.microsoft.com/office/drawing/2014/main" id="{F277010B-89B3-126D-ADB1-96C56EBF9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9" name="Line 1032">
            <a:extLst>
              <a:ext uri="{FF2B5EF4-FFF2-40B4-BE49-F238E27FC236}">
                <a16:creationId xmlns:a16="http://schemas.microsoft.com/office/drawing/2014/main" id="{87C3BF90-C5EB-46F6-AD2E-0E274A5AC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46" y="5416655"/>
            <a:ext cx="4932000" cy="0"/>
          </a:xfrm>
          <a:prstGeom prst="line">
            <a:avLst/>
          </a:prstGeom>
          <a:noFill/>
          <a:ln w="38100">
            <a:solidFill>
              <a:srgbClr val="00589C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0" name="Gruppieren 32">
            <a:extLst>
              <a:ext uri="{FF2B5EF4-FFF2-40B4-BE49-F238E27FC236}">
                <a16:creationId xmlns:a16="http://schemas.microsoft.com/office/drawing/2014/main" id="{9FB7EAE7-EE34-72ED-0F69-488E3A546DA6}"/>
              </a:ext>
            </a:extLst>
          </p:cNvPr>
          <p:cNvGrpSpPr/>
          <p:nvPr/>
        </p:nvGrpSpPr>
        <p:grpSpPr>
          <a:xfrm>
            <a:off x="2184688" y="3401632"/>
            <a:ext cx="266700" cy="434975"/>
            <a:chOff x="1605161" y="3566321"/>
            <a:chExt cx="266700" cy="434975"/>
          </a:xfrm>
        </p:grpSpPr>
        <p:sp>
          <p:nvSpPr>
            <p:cNvPr id="185" name="Freeform 1053">
              <a:extLst>
                <a:ext uri="{FF2B5EF4-FFF2-40B4-BE49-F238E27FC236}">
                  <a16:creationId xmlns:a16="http://schemas.microsoft.com/office/drawing/2014/main" id="{49A0F16E-0F29-E72E-425E-0C0CED150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Line 1054">
              <a:extLst>
                <a:ext uri="{FF2B5EF4-FFF2-40B4-BE49-F238E27FC236}">
                  <a16:creationId xmlns:a16="http://schemas.microsoft.com/office/drawing/2014/main" id="{08B51F0E-6C08-7888-9F0D-5803F9F260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Line 1055">
              <a:extLst>
                <a:ext uri="{FF2B5EF4-FFF2-40B4-BE49-F238E27FC236}">
                  <a16:creationId xmlns:a16="http://schemas.microsoft.com/office/drawing/2014/main" id="{21D3B8A3-4A85-C510-7708-1C4069CE6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Line 1056">
              <a:extLst>
                <a:ext uri="{FF2B5EF4-FFF2-40B4-BE49-F238E27FC236}">
                  <a16:creationId xmlns:a16="http://schemas.microsoft.com/office/drawing/2014/main" id="{C9A60232-D2C2-8700-C59C-3E72BDE1F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1" name="Gruppieren 37">
            <a:extLst>
              <a:ext uri="{FF2B5EF4-FFF2-40B4-BE49-F238E27FC236}">
                <a16:creationId xmlns:a16="http://schemas.microsoft.com/office/drawing/2014/main" id="{D4E61AE2-FD64-E583-8790-B19EE7318F20}"/>
              </a:ext>
            </a:extLst>
          </p:cNvPr>
          <p:cNvGrpSpPr/>
          <p:nvPr/>
        </p:nvGrpSpPr>
        <p:grpSpPr>
          <a:xfrm flipH="1">
            <a:off x="2939266" y="3436138"/>
            <a:ext cx="266700" cy="434975"/>
            <a:chOff x="1605161" y="3566321"/>
            <a:chExt cx="266700" cy="434975"/>
          </a:xfrm>
        </p:grpSpPr>
        <p:sp>
          <p:nvSpPr>
            <p:cNvPr id="181" name="Freeform 1053">
              <a:extLst>
                <a:ext uri="{FF2B5EF4-FFF2-40B4-BE49-F238E27FC236}">
                  <a16:creationId xmlns:a16="http://schemas.microsoft.com/office/drawing/2014/main" id="{A59ED311-027E-4611-C1D1-B130560A5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Line 1054">
              <a:extLst>
                <a:ext uri="{FF2B5EF4-FFF2-40B4-BE49-F238E27FC236}">
                  <a16:creationId xmlns:a16="http://schemas.microsoft.com/office/drawing/2014/main" id="{192F0C70-36DC-78CB-2C95-8B08417160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" name="Line 1055">
              <a:extLst>
                <a:ext uri="{FF2B5EF4-FFF2-40B4-BE49-F238E27FC236}">
                  <a16:creationId xmlns:a16="http://schemas.microsoft.com/office/drawing/2014/main" id="{AF4BE973-5FA2-7FC2-9C52-178011053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Line 1056">
              <a:extLst>
                <a:ext uri="{FF2B5EF4-FFF2-40B4-BE49-F238E27FC236}">
                  <a16:creationId xmlns:a16="http://schemas.microsoft.com/office/drawing/2014/main" id="{5CCD0B21-0C9D-0600-A0BC-855DCEA87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2" name="Gruppieren 42">
            <a:extLst>
              <a:ext uri="{FF2B5EF4-FFF2-40B4-BE49-F238E27FC236}">
                <a16:creationId xmlns:a16="http://schemas.microsoft.com/office/drawing/2014/main" id="{8FB3224D-D2D8-2B90-EAF6-448BBB989A1F}"/>
              </a:ext>
            </a:extLst>
          </p:cNvPr>
          <p:cNvGrpSpPr/>
          <p:nvPr/>
        </p:nvGrpSpPr>
        <p:grpSpPr>
          <a:xfrm flipH="1">
            <a:off x="3104614" y="3655089"/>
            <a:ext cx="266700" cy="434975"/>
            <a:chOff x="1605161" y="3566321"/>
            <a:chExt cx="266700" cy="434975"/>
          </a:xfrm>
        </p:grpSpPr>
        <p:sp>
          <p:nvSpPr>
            <p:cNvPr id="177" name="Freeform 1053">
              <a:extLst>
                <a:ext uri="{FF2B5EF4-FFF2-40B4-BE49-F238E27FC236}">
                  <a16:creationId xmlns:a16="http://schemas.microsoft.com/office/drawing/2014/main" id="{EC994116-BA26-9D1D-19E2-58292CB6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Line 1054">
              <a:extLst>
                <a:ext uri="{FF2B5EF4-FFF2-40B4-BE49-F238E27FC236}">
                  <a16:creationId xmlns:a16="http://schemas.microsoft.com/office/drawing/2014/main" id="{E7A9A3D3-46B3-B7D4-D2B8-4A30D2334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Line 1055">
              <a:extLst>
                <a:ext uri="{FF2B5EF4-FFF2-40B4-BE49-F238E27FC236}">
                  <a16:creationId xmlns:a16="http://schemas.microsoft.com/office/drawing/2014/main" id="{CF419419-DC9C-E93D-66B6-A2118A8A4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Line 1056">
              <a:extLst>
                <a:ext uri="{FF2B5EF4-FFF2-40B4-BE49-F238E27FC236}">
                  <a16:creationId xmlns:a16="http://schemas.microsoft.com/office/drawing/2014/main" id="{4FF7FC95-EAB5-DCEA-D5A4-8D4BE1F8E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3" name="Grafik 112" descr="Bild1.png">
            <a:extLst>
              <a:ext uri="{FF2B5EF4-FFF2-40B4-BE49-F238E27FC236}">
                <a16:creationId xmlns:a16="http://schemas.microsoft.com/office/drawing/2014/main" id="{F00E60F8-1272-43B0-43AC-2DF73AC8C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66436">
            <a:off x="1781551" y="1671468"/>
            <a:ext cx="2427232" cy="1489064"/>
          </a:xfrm>
          <a:prstGeom prst="rect">
            <a:avLst/>
          </a:prstGeom>
        </p:spPr>
      </p:pic>
      <p:grpSp>
        <p:nvGrpSpPr>
          <p:cNvPr id="114" name="Gruppieren 37">
            <a:extLst>
              <a:ext uri="{FF2B5EF4-FFF2-40B4-BE49-F238E27FC236}">
                <a16:creationId xmlns:a16="http://schemas.microsoft.com/office/drawing/2014/main" id="{D9DE2A5B-091D-29C5-7292-A57234F6A75B}"/>
              </a:ext>
            </a:extLst>
          </p:cNvPr>
          <p:cNvGrpSpPr/>
          <p:nvPr/>
        </p:nvGrpSpPr>
        <p:grpSpPr>
          <a:xfrm rot="20580000" flipH="1" flipV="1">
            <a:off x="3139310" y="4484628"/>
            <a:ext cx="266700" cy="434975"/>
            <a:chOff x="1605161" y="3566321"/>
            <a:chExt cx="266700" cy="434975"/>
          </a:xfrm>
        </p:grpSpPr>
        <p:sp>
          <p:nvSpPr>
            <p:cNvPr id="173" name="Freeform 1053">
              <a:extLst>
                <a:ext uri="{FF2B5EF4-FFF2-40B4-BE49-F238E27FC236}">
                  <a16:creationId xmlns:a16="http://schemas.microsoft.com/office/drawing/2014/main" id="{FFCEFA0F-3703-F305-2EB6-47A9974E5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Line 1054">
              <a:extLst>
                <a:ext uri="{FF2B5EF4-FFF2-40B4-BE49-F238E27FC236}">
                  <a16:creationId xmlns:a16="http://schemas.microsoft.com/office/drawing/2014/main" id="{09400CAD-E8D6-A316-9261-3A17AA82F1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Line 1055">
              <a:extLst>
                <a:ext uri="{FF2B5EF4-FFF2-40B4-BE49-F238E27FC236}">
                  <a16:creationId xmlns:a16="http://schemas.microsoft.com/office/drawing/2014/main" id="{144CE73D-F93C-7EFE-0A5E-0D81C4335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" name="Line 1056">
              <a:extLst>
                <a:ext uri="{FF2B5EF4-FFF2-40B4-BE49-F238E27FC236}">
                  <a16:creationId xmlns:a16="http://schemas.microsoft.com/office/drawing/2014/main" id="{50C1987C-3AE9-C913-CA8A-C0ECA6DCE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5" name="Gruppieren 37">
            <a:extLst>
              <a:ext uri="{FF2B5EF4-FFF2-40B4-BE49-F238E27FC236}">
                <a16:creationId xmlns:a16="http://schemas.microsoft.com/office/drawing/2014/main" id="{9A83721A-6C2A-42D9-9587-F054515D9AC0}"/>
              </a:ext>
            </a:extLst>
          </p:cNvPr>
          <p:cNvGrpSpPr/>
          <p:nvPr/>
        </p:nvGrpSpPr>
        <p:grpSpPr>
          <a:xfrm rot="20580000" flipH="1" flipV="1">
            <a:off x="2913465" y="4722874"/>
            <a:ext cx="266700" cy="434975"/>
            <a:chOff x="1605161" y="3566321"/>
            <a:chExt cx="266700" cy="434975"/>
          </a:xfrm>
        </p:grpSpPr>
        <p:sp>
          <p:nvSpPr>
            <p:cNvPr id="169" name="Freeform 1053">
              <a:extLst>
                <a:ext uri="{FF2B5EF4-FFF2-40B4-BE49-F238E27FC236}">
                  <a16:creationId xmlns:a16="http://schemas.microsoft.com/office/drawing/2014/main" id="{BCA36408-A4FB-0918-EA29-844C5C16F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Line 1054">
              <a:extLst>
                <a:ext uri="{FF2B5EF4-FFF2-40B4-BE49-F238E27FC236}">
                  <a16:creationId xmlns:a16="http://schemas.microsoft.com/office/drawing/2014/main" id="{B838C5A3-36F1-8CFC-1F43-309EC41F4D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Line 1055">
              <a:extLst>
                <a:ext uri="{FF2B5EF4-FFF2-40B4-BE49-F238E27FC236}">
                  <a16:creationId xmlns:a16="http://schemas.microsoft.com/office/drawing/2014/main" id="{E2D52413-8ABB-1CFE-C472-CAAEA1FDA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Line 1056">
              <a:extLst>
                <a:ext uri="{FF2B5EF4-FFF2-40B4-BE49-F238E27FC236}">
                  <a16:creationId xmlns:a16="http://schemas.microsoft.com/office/drawing/2014/main" id="{B23E7843-AF21-5086-CAE8-770DD0FB7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6" name="Gruppieren 37">
            <a:extLst>
              <a:ext uri="{FF2B5EF4-FFF2-40B4-BE49-F238E27FC236}">
                <a16:creationId xmlns:a16="http://schemas.microsoft.com/office/drawing/2014/main" id="{37C0543B-33C4-01CA-D726-635447765C28}"/>
              </a:ext>
            </a:extLst>
          </p:cNvPr>
          <p:cNvGrpSpPr/>
          <p:nvPr/>
        </p:nvGrpSpPr>
        <p:grpSpPr>
          <a:xfrm rot="1020000" flipV="1">
            <a:off x="1980357" y="4662001"/>
            <a:ext cx="266700" cy="434975"/>
            <a:chOff x="1605161" y="3566321"/>
            <a:chExt cx="266700" cy="434975"/>
          </a:xfrm>
        </p:grpSpPr>
        <p:sp>
          <p:nvSpPr>
            <p:cNvPr id="165" name="Freeform 1053">
              <a:extLst>
                <a:ext uri="{FF2B5EF4-FFF2-40B4-BE49-F238E27FC236}">
                  <a16:creationId xmlns:a16="http://schemas.microsoft.com/office/drawing/2014/main" id="{529D70C6-DA1D-E503-F10D-6A873BBE7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Line 1054">
              <a:extLst>
                <a:ext uri="{FF2B5EF4-FFF2-40B4-BE49-F238E27FC236}">
                  <a16:creationId xmlns:a16="http://schemas.microsoft.com/office/drawing/2014/main" id="{AA17F12E-3CF0-E025-71A9-95EB5FBE1A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Line 1055">
              <a:extLst>
                <a:ext uri="{FF2B5EF4-FFF2-40B4-BE49-F238E27FC236}">
                  <a16:creationId xmlns:a16="http://schemas.microsoft.com/office/drawing/2014/main" id="{A14D7601-4DCE-20A5-B9DB-6C520E54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Line 1056">
              <a:extLst>
                <a:ext uri="{FF2B5EF4-FFF2-40B4-BE49-F238E27FC236}">
                  <a16:creationId xmlns:a16="http://schemas.microsoft.com/office/drawing/2014/main" id="{DA1A5BAE-C1DC-9E50-0316-052190A97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7" name="Gruppieren 37">
            <a:extLst>
              <a:ext uri="{FF2B5EF4-FFF2-40B4-BE49-F238E27FC236}">
                <a16:creationId xmlns:a16="http://schemas.microsoft.com/office/drawing/2014/main" id="{E1AD23E3-3CB8-8D3B-69DD-C39D3DC9CCDC}"/>
              </a:ext>
            </a:extLst>
          </p:cNvPr>
          <p:cNvGrpSpPr/>
          <p:nvPr/>
        </p:nvGrpSpPr>
        <p:grpSpPr>
          <a:xfrm rot="1020000" flipV="1">
            <a:off x="1932417" y="4317608"/>
            <a:ext cx="266700" cy="434975"/>
            <a:chOff x="1605161" y="3566321"/>
            <a:chExt cx="266700" cy="434975"/>
          </a:xfrm>
        </p:grpSpPr>
        <p:sp>
          <p:nvSpPr>
            <p:cNvPr id="161" name="Freeform 1053">
              <a:extLst>
                <a:ext uri="{FF2B5EF4-FFF2-40B4-BE49-F238E27FC236}">
                  <a16:creationId xmlns:a16="http://schemas.microsoft.com/office/drawing/2014/main" id="{80CB14AF-EC25-43AA-9BB4-893BA7EC5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Line 1054">
              <a:extLst>
                <a:ext uri="{FF2B5EF4-FFF2-40B4-BE49-F238E27FC236}">
                  <a16:creationId xmlns:a16="http://schemas.microsoft.com/office/drawing/2014/main" id="{0FDED920-F42E-5CAB-C947-F149C8ACF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Line 1055">
              <a:extLst>
                <a:ext uri="{FF2B5EF4-FFF2-40B4-BE49-F238E27FC236}">
                  <a16:creationId xmlns:a16="http://schemas.microsoft.com/office/drawing/2014/main" id="{48895DB4-FDB1-7912-20FA-61061FFD57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Line 1056">
              <a:extLst>
                <a:ext uri="{FF2B5EF4-FFF2-40B4-BE49-F238E27FC236}">
                  <a16:creationId xmlns:a16="http://schemas.microsoft.com/office/drawing/2014/main" id="{085E1B80-B9B2-775B-11E5-91DF24DC6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Rectangle 1035">
            <a:extLst>
              <a:ext uri="{FF2B5EF4-FFF2-40B4-BE49-F238E27FC236}">
                <a16:creationId xmlns:a16="http://schemas.microsoft.com/office/drawing/2014/main" id="{1CC6B5BF-CB90-612A-A229-48202C5B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46" y="4012202"/>
            <a:ext cx="1675283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GB" sz="2200" b="1" dirty="0">
                <a:latin typeface="Arial" pitchFamily="34" charset="0"/>
                <a:cs typeface="Arial" pitchFamily="34" charset="0"/>
              </a:rPr>
              <a:t>meteoroid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Freeform 1030">
            <a:extLst>
              <a:ext uri="{FF2B5EF4-FFF2-40B4-BE49-F238E27FC236}">
                <a16:creationId xmlns:a16="http://schemas.microsoft.com/office/drawing/2014/main" id="{EADCAE4E-9476-AAB7-844C-DB713A3D71FF}"/>
              </a:ext>
            </a:extLst>
          </p:cNvPr>
          <p:cNvSpPr>
            <a:spLocks/>
          </p:cNvSpPr>
          <p:nvPr/>
        </p:nvSpPr>
        <p:spPr bwMode="auto">
          <a:xfrm>
            <a:off x="230346" y="6534490"/>
            <a:ext cx="4932000" cy="286024"/>
          </a:xfrm>
          <a:custGeom>
            <a:avLst/>
            <a:gdLst/>
            <a:ahLst/>
            <a:cxnLst>
              <a:cxn ang="0">
                <a:pos x="22" y="144"/>
              </a:cxn>
              <a:cxn ang="0">
                <a:pos x="55" y="109"/>
              </a:cxn>
              <a:cxn ang="0">
                <a:pos x="99" y="90"/>
              </a:cxn>
              <a:cxn ang="0">
                <a:pos x="137" y="90"/>
              </a:cxn>
              <a:cxn ang="0">
                <a:pos x="170" y="90"/>
              </a:cxn>
              <a:cxn ang="0">
                <a:pos x="208" y="90"/>
              </a:cxn>
              <a:cxn ang="0">
                <a:pos x="262" y="109"/>
              </a:cxn>
              <a:cxn ang="0">
                <a:pos x="312" y="109"/>
              </a:cxn>
              <a:cxn ang="0">
                <a:pos x="377" y="109"/>
              </a:cxn>
              <a:cxn ang="0">
                <a:pos x="404" y="90"/>
              </a:cxn>
              <a:cxn ang="0">
                <a:pos x="442" y="35"/>
              </a:cxn>
              <a:cxn ang="0">
                <a:pos x="480" y="18"/>
              </a:cxn>
              <a:cxn ang="0">
                <a:pos x="546" y="73"/>
              </a:cxn>
              <a:cxn ang="0">
                <a:pos x="579" y="90"/>
              </a:cxn>
              <a:cxn ang="0">
                <a:pos x="639" y="90"/>
              </a:cxn>
              <a:cxn ang="0">
                <a:pos x="672" y="90"/>
              </a:cxn>
              <a:cxn ang="0">
                <a:pos x="710" y="73"/>
              </a:cxn>
              <a:cxn ang="0">
                <a:pos x="748" y="73"/>
              </a:cxn>
              <a:cxn ang="0">
                <a:pos x="781" y="73"/>
              </a:cxn>
              <a:cxn ang="0">
                <a:pos x="808" y="90"/>
              </a:cxn>
              <a:cxn ang="0">
                <a:pos x="873" y="109"/>
              </a:cxn>
              <a:cxn ang="0">
                <a:pos x="901" y="73"/>
              </a:cxn>
              <a:cxn ang="0">
                <a:pos x="955" y="18"/>
              </a:cxn>
              <a:cxn ang="0">
                <a:pos x="1005" y="35"/>
              </a:cxn>
              <a:cxn ang="0">
                <a:pos x="1054" y="73"/>
              </a:cxn>
              <a:cxn ang="0">
                <a:pos x="1081" y="127"/>
              </a:cxn>
              <a:cxn ang="0">
                <a:pos x="1114" y="109"/>
              </a:cxn>
              <a:cxn ang="0">
                <a:pos x="1141" y="73"/>
              </a:cxn>
              <a:cxn ang="0">
                <a:pos x="1179" y="73"/>
              </a:cxn>
              <a:cxn ang="0">
                <a:pos x="1228" y="90"/>
              </a:cxn>
              <a:cxn ang="0">
                <a:pos x="1278" y="109"/>
              </a:cxn>
              <a:cxn ang="0">
                <a:pos x="1310" y="109"/>
              </a:cxn>
              <a:cxn ang="0">
                <a:pos x="1376" y="109"/>
              </a:cxn>
              <a:cxn ang="0">
                <a:pos x="1414" y="73"/>
              </a:cxn>
              <a:cxn ang="0">
                <a:pos x="1452" y="73"/>
              </a:cxn>
              <a:cxn ang="0">
                <a:pos x="1485" y="73"/>
              </a:cxn>
              <a:cxn ang="0">
                <a:pos x="1518" y="73"/>
              </a:cxn>
              <a:cxn ang="0">
                <a:pos x="1550" y="73"/>
              </a:cxn>
              <a:cxn ang="0">
                <a:pos x="1594" y="90"/>
              </a:cxn>
              <a:cxn ang="0">
                <a:pos x="1627" y="127"/>
              </a:cxn>
              <a:cxn ang="0">
                <a:pos x="1659" y="127"/>
              </a:cxn>
              <a:cxn ang="0">
                <a:pos x="1708" y="127"/>
              </a:cxn>
              <a:cxn ang="0">
                <a:pos x="1763" y="127"/>
              </a:cxn>
              <a:cxn ang="0">
                <a:pos x="1791" y="127"/>
              </a:cxn>
              <a:cxn ang="0">
                <a:pos x="1861" y="127"/>
              </a:cxn>
              <a:cxn ang="0">
                <a:pos x="1894" y="90"/>
              </a:cxn>
              <a:cxn ang="0">
                <a:pos x="1927" y="73"/>
              </a:cxn>
              <a:cxn ang="0">
                <a:pos x="2014" y="127"/>
              </a:cxn>
              <a:cxn ang="0">
                <a:pos x="2063" y="199"/>
              </a:cxn>
              <a:cxn ang="0">
                <a:pos x="2096" y="218"/>
              </a:cxn>
              <a:cxn ang="0">
                <a:pos x="2123" y="182"/>
              </a:cxn>
              <a:cxn ang="0">
                <a:pos x="2156" y="144"/>
              </a:cxn>
              <a:cxn ang="0">
                <a:pos x="2183" y="144"/>
              </a:cxn>
              <a:cxn ang="0">
                <a:pos x="2221" y="127"/>
              </a:cxn>
              <a:cxn ang="0">
                <a:pos x="2260" y="109"/>
              </a:cxn>
              <a:cxn ang="0">
                <a:pos x="2292" y="109"/>
              </a:cxn>
            </a:cxnLst>
            <a:rect l="0" t="0" r="r" b="b"/>
            <a:pathLst>
              <a:path w="2305" h="219">
                <a:moveTo>
                  <a:pt x="0" y="168"/>
                </a:moveTo>
                <a:lnTo>
                  <a:pt x="22" y="144"/>
                </a:lnTo>
                <a:lnTo>
                  <a:pt x="44" y="127"/>
                </a:lnTo>
                <a:lnTo>
                  <a:pt x="55" y="109"/>
                </a:lnTo>
                <a:lnTo>
                  <a:pt x="77" y="90"/>
                </a:lnTo>
                <a:lnTo>
                  <a:pt x="99" y="90"/>
                </a:lnTo>
                <a:lnTo>
                  <a:pt x="115" y="90"/>
                </a:lnTo>
                <a:lnTo>
                  <a:pt x="137" y="90"/>
                </a:lnTo>
                <a:lnTo>
                  <a:pt x="148" y="90"/>
                </a:lnTo>
                <a:lnTo>
                  <a:pt x="170" y="90"/>
                </a:lnTo>
                <a:lnTo>
                  <a:pt x="186" y="90"/>
                </a:lnTo>
                <a:lnTo>
                  <a:pt x="208" y="90"/>
                </a:lnTo>
                <a:lnTo>
                  <a:pt x="230" y="90"/>
                </a:lnTo>
                <a:lnTo>
                  <a:pt x="262" y="109"/>
                </a:lnTo>
                <a:lnTo>
                  <a:pt x="295" y="109"/>
                </a:lnTo>
                <a:lnTo>
                  <a:pt x="312" y="109"/>
                </a:lnTo>
                <a:lnTo>
                  <a:pt x="355" y="109"/>
                </a:lnTo>
                <a:lnTo>
                  <a:pt x="377" y="109"/>
                </a:lnTo>
                <a:lnTo>
                  <a:pt x="388" y="109"/>
                </a:lnTo>
                <a:lnTo>
                  <a:pt x="404" y="90"/>
                </a:lnTo>
                <a:lnTo>
                  <a:pt x="426" y="73"/>
                </a:lnTo>
                <a:lnTo>
                  <a:pt x="442" y="35"/>
                </a:lnTo>
                <a:lnTo>
                  <a:pt x="459" y="0"/>
                </a:lnTo>
                <a:lnTo>
                  <a:pt x="480" y="18"/>
                </a:lnTo>
                <a:lnTo>
                  <a:pt x="513" y="54"/>
                </a:lnTo>
                <a:lnTo>
                  <a:pt x="546" y="73"/>
                </a:lnTo>
                <a:lnTo>
                  <a:pt x="562" y="90"/>
                </a:lnTo>
                <a:lnTo>
                  <a:pt x="579" y="90"/>
                </a:lnTo>
                <a:lnTo>
                  <a:pt x="623" y="90"/>
                </a:lnTo>
                <a:lnTo>
                  <a:pt x="639" y="90"/>
                </a:lnTo>
                <a:lnTo>
                  <a:pt x="655" y="90"/>
                </a:lnTo>
                <a:lnTo>
                  <a:pt x="672" y="90"/>
                </a:lnTo>
                <a:lnTo>
                  <a:pt x="693" y="73"/>
                </a:lnTo>
                <a:lnTo>
                  <a:pt x="710" y="73"/>
                </a:lnTo>
                <a:lnTo>
                  <a:pt x="726" y="73"/>
                </a:lnTo>
                <a:lnTo>
                  <a:pt x="748" y="73"/>
                </a:lnTo>
                <a:lnTo>
                  <a:pt x="770" y="73"/>
                </a:lnTo>
                <a:lnTo>
                  <a:pt x="781" y="73"/>
                </a:lnTo>
                <a:lnTo>
                  <a:pt x="797" y="73"/>
                </a:lnTo>
                <a:lnTo>
                  <a:pt x="808" y="90"/>
                </a:lnTo>
                <a:lnTo>
                  <a:pt x="841" y="109"/>
                </a:lnTo>
                <a:lnTo>
                  <a:pt x="873" y="109"/>
                </a:lnTo>
                <a:lnTo>
                  <a:pt x="885" y="109"/>
                </a:lnTo>
                <a:lnTo>
                  <a:pt x="901" y="73"/>
                </a:lnTo>
                <a:lnTo>
                  <a:pt x="939" y="54"/>
                </a:lnTo>
                <a:lnTo>
                  <a:pt x="955" y="18"/>
                </a:lnTo>
                <a:lnTo>
                  <a:pt x="993" y="18"/>
                </a:lnTo>
                <a:lnTo>
                  <a:pt x="1005" y="35"/>
                </a:lnTo>
                <a:lnTo>
                  <a:pt x="1037" y="54"/>
                </a:lnTo>
                <a:lnTo>
                  <a:pt x="1054" y="73"/>
                </a:lnTo>
                <a:lnTo>
                  <a:pt x="1070" y="109"/>
                </a:lnTo>
                <a:lnTo>
                  <a:pt x="1081" y="127"/>
                </a:lnTo>
                <a:lnTo>
                  <a:pt x="1097" y="127"/>
                </a:lnTo>
                <a:lnTo>
                  <a:pt x="1114" y="109"/>
                </a:lnTo>
                <a:lnTo>
                  <a:pt x="1130" y="90"/>
                </a:lnTo>
                <a:lnTo>
                  <a:pt x="1141" y="73"/>
                </a:lnTo>
                <a:lnTo>
                  <a:pt x="1158" y="73"/>
                </a:lnTo>
                <a:lnTo>
                  <a:pt x="1179" y="73"/>
                </a:lnTo>
                <a:lnTo>
                  <a:pt x="1196" y="73"/>
                </a:lnTo>
                <a:lnTo>
                  <a:pt x="1228" y="90"/>
                </a:lnTo>
                <a:lnTo>
                  <a:pt x="1261" y="90"/>
                </a:lnTo>
                <a:lnTo>
                  <a:pt x="1278" y="109"/>
                </a:lnTo>
                <a:lnTo>
                  <a:pt x="1294" y="109"/>
                </a:lnTo>
                <a:lnTo>
                  <a:pt x="1310" y="109"/>
                </a:lnTo>
                <a:lnTo>
                  <a:pt x="1354" y="109"/>
                </a:lnTo>
                <a:lnTo>
                  <a:pt x="1376" y="109"/>
                </a:lnTo>
                <a:lnTo>
                  <a:pt x="1398" y="73"/>
                </a:lnTo>
                <a:lnTo>
                  <a:pt x="1414" y="73"/>
                </a:lnTo>
                <a:lnTo>
                  <a:pt x="1436" y="73"/>
                </a:lnTo>
                <a:lnTo>
                  <a:pt x="1452" y="73"/>
                </a:lnTo>
                <a:lnTo>
                  <a:pt x="1468" y="73"/>
                </a:lnTo>
                <a:lnTo>
                  <a:pt x="1485" y="73"/>
                </a:lnTo>
                <a:lnTo>
                  <a:pt x="1501" y="73"/>
                </a:lnTo>
                <a:lnTo>
                  <a:pt x="1518" y="73"/>
                </a:lnTo>
                <a:lnTo>
                  <a:pt x="1539" y="73"/>
                </a:lnTo>
                <a:lnTo>
                  <a:pt x="1550" y="73"/>
                </a:lnTo>
                <a:lnTo>
                  <a:pt x="1583" y="90"/>
                </a:lnTo>
                <a:lnTo>
                  <a:pt x="1594" y="90"/>
                </a:lnTo>
                <a:lnTo>
                  <a:pt x="1610" y="127"/>
                </a:lnTo>
                <a:lnTo>
                  <a:pt x="1627" y="127"/>
                </a:lnTo>
                <a:lnTo>
                  <a:pt x="1643" y="127"/>
                </a:lnTo>
                <a:lnTo>
                  <a:pt x="1659" y="127"/>
                </a:lnTo>
                <a:lnTo>
                  <a:pt x="1670" y="127"/>
                </a:lnTo>
                <a:lnTo>
                  <a:pt x="1708" y="127"/>
                </a:lnTo>
                <a:lnTo>
                  <a:pt x="1741" y="127"/>
                </a:lnTo>
                <a:lnTo>
                  <a:pt x="1763" y="127"/>
                </a:lnTo>
                <a:lnTo>
                  <a:pt x="1779" y="127"/>
                </a:lnTo>
                <a:lnTo>
                  <a:pt x="1791" y="127"/>
                </a:lnTo>
                <a:lnTo>
                  <a:pt x="1829" y="127"/>
                </a:lnTo>
                <a:lnTo>
                  <a:pt x="1861" y="127"/>
                </a:lnTo>
                <a:lnTo>
                  <a:pt x="1878" y="109"/>
                </a:lnTo>
                <a:lnTo>
                  <a:pt x="1894" y="90"/>
                </a:lnTo>
                <a:lnTo>
                  <a:pt x="1911" y="73"/>
                </a:lnTo>
                <a:lnTo>
                  <a:pt x="1927" y="73"/>
                </a:lnTo>
                <a:lnTo>
                  <a:pt x="1971" y="90"/>
                </a:lnTo>
                <a:lnTo>
                  <a:pt x="2014" y="127"/>
                </a:lnTo>
                <a:lnTo>
                  <a:pt x="2047" y="163"/>
                </a:lnTo>
                <a:lnTo>
                  <a:pt x="2063" y="199"/>
                </a:lnTo>
                <a:lnTo>
                  <a:pt x="2080" y="218"/>
                </a:lnTo>
                <a:lnTo>
                  <a:pt x="2096" y="218"/>
                </a:lnTo>
                <a:lnTo>
                  <a:pt x="2107" y="199"/>
                </a:lnTo>
                <a:lnTo>
                  <a:pt x="2123" y="182"/>
                </a:lnTo>
                <a:lnTo>
                  <a:pt x="2140" y="163"/>
                </a:lnTo>
                <a:lnTo>
                  <a:pt x="2156" y="144"/>
                </a:lnTo>
                <a:lnTo>
                  <a:pt x="2172" y="144"/>
                </a:lnTo>
                <a:lnTo>
                  <a:pt x="2183" y="144"/>
                </a:lnTo>
                <a:lnTo>
                  <a:pt x="2200" y="144"/>
                </a:lnTo>
                <a:lnTo>
                  <a:pt x="2221" y="127"/>
                </a:lnTo>
                <a:lnTo>
                  <a:pt x="2238" y="109"/>
                </a:lnTo>
                <a:lnTo>
                  <a:pt x="2260" y="109"/>
                </a:lnTo>
                <a:lnTo>
                  <a:pt x="2276" y="109"/>
                </a:lnTo>
                <a:lnTo>
                  <a:pt x="2292" y="109"/>
                </a:lnTo>
                <a:lnTo>
                  <a:pt x="2304" y="109"/>
                </a:lnTo>
              </a:path>
            </a:pathLst>
          </a:custGeom>
          <a:noFill/>
          <a:ln w="38100" cap="rnd" cmpd="sng">
            <a:solidFill>
              <a:srgbClr val="CF68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0" name="Gruppieren 122">
            <a:extLst>
              <a:ext uri="{FF2B5EF4-FFF2-40B4-BE49-F238E27FC236}">
                <a16:creationId xmlns:a16="http://schemas.microsoft.com/office/drawing/2014/main" id="{F20A7EB3-48EE-2EE9-324F-91C913403FA2}"/>
              </a:ext>
            </a:extLst>
          </p:cNvPr>
          <p:cNvGrpSpPr/>
          <p:nvPr/>
        </p:nvGrpSpPr>
        <p:grpSpPr>
          <a:xfrm>
            <a:off x="2272958" y="6056658"/>
            <a:ext cx="701576" cy="615380"/>
            <a:chOff x="2127040" y="7623112"/>
            <a:chExt cx="701576" cy="615380"/>
          </a:xfrm>
        </p:grpSpPr>
        <p:sp>
          <p:nvSpPr>
            <p:cNvPr id="159" name="Freeform 1029">
              <a:extLst>
                <a:ext uri="{FF2B5EF4-FFF2-40B4-BE49-F238E27FC236}">
                  <a16:creationId xmlns:a16="http://schemas.microsoft.com/office/drawing/2014/main" id="{7E8A7D42-30C8-224A-639B-8D5B9D061815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2200461" y="7661532"/>
              <a:ext cx="484632" cy="571200"/>
            </a:xfrm>
            <a:custGeom>
              <a:avLst/>
              <a:gdLst/>
              <a:ahLst/>
              <a:cxnLst>
                <a:cxn ang="0">
                  <a:pos x="152" y="26"/>
                </a:cxn>
                <a:cxn ang="0">
                  <a:pos x="89" y="14"/>
                </a:cxn>
                <a:cxn ang="0">
                  <a:pos x="51" y="30"/>
                </a:cxn>
                <a:cxn ang="0">
                  <a:pos x="38" y="76"/>
                </a:cxn>
                <a:cxn ang="0">
                  <a:pos x="26" y="123"/>
                </a:cxn>
                <a:cxn ang="0">
                  <a:pos x="0" y="169"/>
                </a:cxn>
                <a:cxn ang="0">
                  <a:pos x="0" y="216"/>
                </a:cxn>
                <a:cxn ang="0">
                  <a:pos x="0" y="262"/>
                </a:cxn>
                <a:cxn ang="0">
                  <a:pos x="0" y="308"/>
                </a:cxn>
                <a:cxn ang="0">
                  <a:pos x="0" y="355"/>
                </a:cxn>
                <a:cxn ang="0">
                  <a:pos x="26" y="400"/>
                </a:cxn>
                <a:cxn ang="0">
                  <a:pos x="64" y="432"/>
                </a:cxn>
                <a:cxn ang="0">
                  <a:pos x="101" y="432"/>
                </a:cxn>
                <a:cxn ang="0">
                  <a:pos x="127" y="432"/>
                </a:cxn>
                <a:cxn ang="0">
                  <a:pos x="165" y="432"/>
                </a:cxn>
                <a:cxn ang="0">
                  <a:pos x="203" y="432"/>
                </a:cxn>
                <a:cxn ang="0">
                  <a:pos x="241" y="432"/>
                </a:cxn>
                <a:cxn ang="0">
                  <a:pos x="267" y="432"/>
                </a:cxn>
                <a:cxn ang="0">
                  <a:pos x="305" y="416"/>
                </a:cxn>
                <a:cxn ang="0">
                  <a:pos x="343" y="385"/>
                </a:cxn>
                <a:cxn ang="0">
                  <a:pos x="380" y="355"/>
                </a:cxn>
                <a:cxn ang="0">
                  <a:pos x="393" y="323"/>
                </a:cxn>
                <a:cxn ang="0">
                  <a:pos x="418" y="277"/>
                </a:cxn>
                <a:cxn ang="0">
                  <a:pos x="432" y="230"/>
                </a:cxn>
                <a:cxn ang="0">
                  <a:pos x="432" y="184"/>
                </a:cxn>
                <a:cxn ang="0">
                  <a:pos x="418" y="139"/>
                </a:cxn>
                <a:cxn ang="0">
                  <a:pos x="406" y="107"/>
                </a:cxn>
                <a:cxn ang="0">
                  <a:pos x="380" y="92"/>
                </a:cxn>
                <a:cxn ang="0">
                  <a:pos x="355" y="61"/>
                </a:cxn>
                <a:cxn ang="0">
                  <a:pos x="317" y="46"/>
                </a:cxn>
                <a:cxn ang="0">
                  <a:pos x="305" y="14"/>
                </a:cxn>
                <a:cxn ang="0">
                  <a:pos x="279" y="14"/>
                </a:cxn>
                <a:cxn ang="0">
                  <a:pos x="241" y="0"/>
                </a:cxn>
                <a:cxn ang="0">
                  <a:pos x="203" y="0"/>
                </a:cxn>
                <a:cxn ang="0">
                  <a:pos x="152" y="26"/>
                </a:cxn>
                <a:cxn ang="0">
                  <a:pos x="152" y="26"/>
                </a:cxn>
              </a:cxnLst>
              <a:rect l="0" t="0" r="r" b="b"/>
              <a:pathLst>
                <a:path w="433" h="433">
                  <a:moveTo>
                    <a:pt x="152" y="26"/>
                  </a:moveTo>
                  <a:lnTo>
                    <a:pt x="89" y="14"/>
                  </a:lnTo>
                  <a:lnTo>
                    <a:pt x="51" y="30"/>
                  </a:lnTo>
                  <a:lnTo>
                    <a:pt x="38" y="76"/>
                  </a:lnTo>
                  <a:lnTo>
                    <a:pt x="26" y="123"/>
                  </a:lnTo>
                  <a:lnTo>
                    <a:pt x="0" y="169"/>
                  </a:lnTo>
                  <a:lnTo>
                    <a:pt x="0" y="216"/>
                  </a:lnTo>
                  <a:lnTo>
                    <a:pt x="0" y="262"/>
                  </a:lnTo>
                  <a:lnTo>
                    <a:pt x="0" y="308"/>
                  </a:lnTo>
                  <a:lnTo>
                    <a:pt x="0" y="355"/>
                  </a:lnTo>
                  <a:lnTo>
                    <a:pt x="26" y="400"/>
                  </a:lnTo>
                  <a:lnTo>
                    <a:pt x="64" y="432"/>
                  </a:lnTo>
                  <a:lnTo>
                    <a:pt x="101" y="432"/>
                  </a:lnTo>
                  <a:lnTo>
                    <a:pt x="127" y="432"/>
                  </a:lnTo>
                  <a:lnTo>
                    <a:pt x="165" y="432"/>
                  </a:lnTo>
                  <a:lnTo>
                    <a:pt x="203" y="432"/>
                  </a:lnTo>
                  <a:lnTo>
                    <a:pt x="241" y="432"/>
                  </a:lnTo>
                  <a:lnTo>
                    <a:pt x="267" y="432"/>
                  </a:lnTo>
                  <a:lnTo>
                    <a:pt x="305" y="416"/>
                  </a:lnTo>
                  <a:lnTo>
                    <a:pt x="343" y="385"/>
                  </a:lnTo>
                  <a:lnTo>
                    <a:pt x="380" y="355"/>
                  </a:lnTo>
                  <a:lnTo>
                    <a:pt x="393" y="323"/>
                  </a:lnTo>
                  <a:lnTo>
                    <a:pt x="418" y="277"/>
                  </a:lnTo>
                  <a:lnTo>
                    <a:pt x="432" y="230"/>
                  </a:lnTo>
                  <a:lnTo>
                    <a:pt x="432" y="184"/>
                  </a:lnTo>
                  <a:lnTo>
                    <a:pt x="418" y="139"/>
                  </a:lnTo>
                  <a:lnTo>
                    <a:pt x="406" y="107"/>
                  </a:lnTo>
                  <a:lnTo>
                    <a:pt x="380" y="92"/>
                  </a:lnTo>
                  <a:lnTo>
                    <a:pt x="355" y="61"/>
                  </a:lnTo>
                  <a:lnTo>
                    <a:pt x="317" y="46"/>
                  </a:lnTo>
                  <a:lnTo>
                    <a:pt x="305" y="14"/>
                  </a:lnTo>
                  <a:lnTo>
                    <a:pt x="279" y="14"/>
                  </a:lnTo>
                  <a:lnTo>
                    <a:pt x="241" y="0"/>
                  </a:lnTo>
                  <a:lnTo>
                    <a:pt x="203" y="0"/>
                  </a:lnTo>
                  <a:lnTo>
                    <a:pt x="152" y="26"/>
                  </a:lnTo>
                  <a:lnTo>
                    <a:pt x="152" y="26"/>
                  </a:lnTo>
                </a:path>
              </a:pathLst>
            </a:custGeom>
            <a:noFill/>
            <a:ln w="1270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Freeform 1029">
              <a:extLst>
                <a:ext uri="{FF2B5EF4-FFF2-40B4-BE49-F238E27FC236}">
                  <a16:creationId xmlns:a16="http://schemas.microsoft.com/office/drawing/2014/main" id="{39FADF07-A7F0-DE23-672E-3DD5B109E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040" y="7623112"/>
              <a:ext cx="701576" cy="615380"/>
            </a:xfrm>
            <a:custGeom>
              <a:avLst/>
              <a:gdLst/>
              <a:ahLst/>
              <a:cxnLst>
                <a:cxn ang="0">
                  <a:pos x="152" y="26"/>
                </a:cxn>
                <a:cxn ang="0">
                  <a:pos x="89" y="14"/>
                </a:cxn>
                <a:cxn ang="0">
                  <a:pos x="51" y="30"/>
                </a:cxn>
                <a:cxn ang="0">
                  <a:pos x="38" y="76"/>
                </a:cxn>
                <a:cxn ang="0">
                  <a:pos x="26" y="123"/>
                </a:cxn>
                <a:cxn ang="0">
                  <a:pos x="0" y="169"/>
                </a:cxn>
                <a:cxn ang="0">
                  <a:pos x="0" y="216"/>
                </a:cxn>
                <a:cxn ang="0">
                  <a:pos x="0" y="262"/>
                </a:cxn>
                <a:cxn ang="0">
                  <a:pos x="0" y="308"/>
                </a:cxn>
                <a:cxn ang="0">
                  <a:pos x="0" y="355"/>
                </a:cxn>
                <a:cxn ang="0">
                  <a:pos x="26" y="400"/>
                </a:cxn>
                <a:cxn ang="0">
                  <a:pos x="64" y="432"/>
                </a:cxn>
                <a:cxn ang="0">
                  <a:pos x="101" y="432"/>
                </a:cxn>
                <a:cxn ang="0">
                  <a:pos x="127" y="432"/>
                </a:cxn>
                <a:cxn ang="0">
                  <a:pos x="165" y="432"/>
                </a:cxn>
                <a:cxn ang="0">
                  <a:pos x="203" y="432"/>
                </a:cxn>
                <a:cxn ang="0">
                  <a:pos x="241" y="432"/>
                </a:cxn>
                <a:cxn ang="0">
                  <a:pos x="267" y="432"/>
                </a:cxn>
                <a:cxn ang="0">
                  <a:pos x="305" y="416"/>
                </a:cxn>
                <a:cxn ang="0">
                  <a:pos x="343" y="385"/>
                </a:cxn>
                <a:cxn ang="0">
                  <a:pos x="380" y="355"/>
                </a:cxn>
                <a:cxn ang="0">
                  <a:pos x="393" y="323"/>
                </a:cxn>
                <a:cxn ang="0">
                  <a:pos x="418" y="277"/>
                </a:cxn>
                <a:cxn ang="0">
                  <a:pos x="432" y="230"/>
                </a:cxn>
                <a:cxn ang="0">
                  <a:pos x="432" y="184"/>
                </a:cxn>
                <a:cxn ang="0">
                  <a:pos x="418" y="139"/>
                </a:cxn>
                <a:cxn ang="0">
                  <a:pos x="406" y="107"/>
                </a:cxn>
                <a:cxn ang="0">
                  <a:pos x="380" y="92"/>
                </a:cxn>
                <a:cxn ang="0">
                  <a:pos x="355" y="61"/>
                </a:cxn>
                <a:cxn ang="0">
                  <a:pos x="317" y="46"/>
                </a:cxn>
                <a:cxn ang="0">
                  <a:pos x="305" y="14"/>
                </a:cxn>
                <a:cxn ang="0">
                  <a:pos x="279" y="14"/>
                </a:cxn>
                <a:cxn ang="0">
                  <a:pos x="241" y="0"/>
                </a:cxn>
                <a:cxn ang="0">
                  <a:pos x="203" y="0"/>
                </a:cxn>
                <a:cxn ang="0">
                  <a:pos x="152" y="26"/>
                </a:cxn>
                <a:cxn ang="0">
                  <a:pos x="152" y="26"/>
                </a:cxn>
              </a:cxnLst>
              <a:rect l="0" t="0" r="r" b="b"/>
              <a:pathLst>
                <a:path w="433" h="433">
                  <a:moveTo>
                    <a:pt x="152" y="26"/>
                  </a:moveTo>
                  <a:lnTo>
                    <a:pt x="89" y="14"/>
                  </a:lnTo>
                  <a:lnTo>
                    <a:pt x="51" y="30"/>
                  </a:lnTo>
                  <a:lnTo>
                    <a:pt x="38" y="76"/>
                  </a:lnTo>
                  <a:lnTo>
                    <a:pt x="26" y="123"/>
                  </a:lnTo>
                  <a:lnTo>
                    <a:pt x="0" y="169"/>
                  </a:lnTo>
                  <a:lnTo>
                    <a:pt x="0" y="216"/>
                  </a:lnTo>
                  <a:lnTo>
                    <a:pt x="0" y="262"/>
                  </a:lnTo>
                  <a:lnTo>
                    <a:pt x="0" y="308"/>
                  </a:lnTo>
                  <a:lnTo>
                    <a:pt x="0" y="355"/>
                  </a:lnTo>
                  <a:lnTo>
                    <a:pt x="26" y="400"/>
                  </a:lnTo>
                  <a:lnTo>
                    <a:pt x="64" y="432"/>
                  </a:lnTo>
                  <a:lnTo>
                    <a:pt x="101" y="432"/>
                  </a:lnTo>
                  <a:lnTo>
                    <a:pt x="127" y="432"/>
                  </a:lnTo>
                  <a:lnTo>
                    <a:pt x="165" y="432"/>
                  </a:lnTo>
                  <a:lnTo>
                    <a:pt x="203" y="432"/>
                  </a:lnTo>
                  <a:lnTo>
                    <a:pt x="241" y="432"/>
                  </a:lnTo>
                  <a:lnTo>
                    <a:pt x="267" y="432"/>
                  </a:lnTo>
                  <a:lnTo>
                    <a:pt x="305" y="416"/>
                  </a:lnTo>
                  <a:lnTo>
                    <a:pt x="343" y="385"/>
                  </a:lnTo>
                  <a:lnTo>
                    <a:pt x="380" y="355"/>
                  </a:lnTo>
                  <a:lnTo>
                    <a:pt x="393" y="323"/>
                  </a:lnTo>
                  <a:lnTo>
                    <a:pt x="418" y="277"/>
                  </a:lnTo>
                  <a:lnTo>
                    <a:pt x="432" y="230"/>
                  </a:lnTo>
                  <a:lnTo>
                    <a:pt x="432" y="184"/>
                  </a:lnTo>
                  <a:lnTo>
                    <a:pt x="418" y="139"/>
                  </a:lnTo>
                  <a:lnTo>
                    <a:pt x="406" y="107"/>
                  </a:lnTo>
                  <a:lnTo>
                    <a:pt x="380" y="92"/>
                  </a:lnTo>
                  <a:lnTo>
                    <a:pt x="355" y="61"/>
                  </a:lnTo>
                  <a:lnTo>
                    <a:pt x="317" y="46"/>
                  </a:lnTo>
                  <a:lnTo>
                    <a:pt x="305" y="14"/>
                  </a:lnTo>
                  <a:lnTo>
                    <a:pt x="279" y="14"/>
                  </a:lnTo>
                  <a:lnTo>
                    <a:pt x="241" y="0"/>
                  </a:lnTo>
                  <a:lnTo>
                    <a:pt x="203" y="0"/>
                  </a:lnTo>
                  <a:lnTo>
                    <a:pt x="152" y="26"/>
                  </a:lnTo>
                  <a:lnTo>
                    <a:pt x="152" y="26"/>
                  </a:ln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1" name="Line 1038">
            <a:extLst>
              <a:ext uri="{FF2B5EF4-FFF2-40B4-BE49-F238E27FC236}">
                <a16:creationId xmlns:a16="http://schemas.microsoft.com/office/drawing/2014/main" id="{3B2DE644-D581-7B26-B26F-162FA979C886}"/>
              </a:ext>
            </a:extLst>
          </p:cNvPr>
          <p:cNvSpPr>
            <a:spLocks noChangeShapeType="1"/>
          </p:cNvSpPr>
          <p:nvPr/>
        </p:nvSpPr>
        <p:spPr bwMode="auto">
          <a:xfrm rot="18900000" flipH="1" flipV="1">
            <a:off x="2840107" y="1531937"/>
            <a:ext cx="465844" cy="61716"/>
          </a:xfrm>
          <a:prstGeom prst="line">
            <a:avLst/>
          </a:prstGeom>
          <a:noFill/>
          <a:ln w="57150">
            <a:solidFill>
              <a:schemeClr val="bg1">
                <a:lumMod val="50000"/>
              </a:schemeClr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1039">
            <a:extLst>
              <a:ext uri="{FF2B5EF4-FFF2-40B4-BE49-F238E27FC236}">
                <a16:creationId xmlns:a16="http://schemas.microsoft.com/office/drawing/2014/main" id="{95CFC754-D7F9-8D08-DC3B-01165041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142" y="1003579"/>
            <a:ext cx="1224136" cy="36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impact</a:t>
            </a:r>
          </a:p>
        </p:txBody>
      </p:sp>
      <p:sp>
        <p:nvSpPr>
          <p:cNvPr id="123" name="Rectangle 1039">
            <a:extLst>
              <a:ext uri="{FF2B5EF4-FFF2-40B4-BE49-F238E27FC236}">
                <a16:creationId xmlns:a16="http://schemas.microsoft.com/office/drawing/2014/main" id="{5CEDA63C-2BE8-9266-DCAE-F4604D557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000" y="986463"/>
            <a:ext cx="1224136" cy="63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2200" b="1" i="1" dirty="0">
                <a:solidFill>
                  <a:srgbClr val="CF6800"/>
                </a:solidFill>
                <a:latin typeface="Arial" pitchFamily="34" charset="0"/>
                <a:cs typeface="Arial" pitchFamily="34" charset="0"/>
              </a:rPr>
              <a:t>cosmic rays</a:t>
            </a:r>
            <a:endParaRPr lang="en-GB" sz="1600" b="1" i="1" dirty="0">
              <a:solidFill>
                <a:srgbClr val="CF6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039">
            <a:extLst>
              <a:ext uri="{FF2B5EF4-FFF2-40B4-BE49-F238E27FC236}">
                <a16:creationId xmlns:a16="http://schemas.microsoft.com/office/drawing/2014/main" id="{D8F9B727-8BFD-4FD7-0C1E-8C457524C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979" y="3835801"/>
            <a:ext cx="1802678" cy="90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cosmic ray</a:t>
            </a:r>
          </a:p>
          <a:p>
            <a:pPr>
              <a:lnSpc>
                <a:spcPct val="80000"/>
              </a:lnSpc>
            </a:pP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exposure (CRE)</a:t>
            </a:r>
            <a:endParaRPr lang="en-GB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Line 1038">
            <a:extLst>
              <a:ext uri="{FF2B5EF4-FFF2-40B4-BE49-F238E27FC236}">
                <a16:creationId xmlns:a16="http://schemas.microsoft.com/office/drawing/2014/main" id="{B00523DB-7B71-8415-46A7-4F42B73571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1003" y="4948306"/>
            <a:ext cx="0" cy="100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" name="Grafik 125" descr="Bild1.png">
            <a:extLst>
              <a:ext uri="{FF2B5EF4-FFF2-40B4-BE49-F238E27FC236}">
                <a16:creationId xmlns:a16="http://schemas.microsoft.com/office/drawing/2014/main" id="{982EB535-8304-C354-393D-45CB0CE70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66436">
            <a:off x="3053896" y="1025996"/>
            <a:ext cx="880223" cy="540000"/>
          </a:xfrm>
          <a:prstGeom prst="rect">
            <a:avLst/>
          </a:prstGeom>
        </p:spPr>
      </p:pic>
      <p:grpSp>
        <p:nvGrpSpPr>
          <p:cNvPr id="127" name="Gruppieren 31">
            <a:extLst>
              <a:ext uri="{FF2B5EF4-FFF2-40B4-BE49-F238E27FC236}">
                <a16:creationId xmlns:a16="http://schemas.microsoft.com/office/drawing/2014/main" id="{FF992D27-93F6-49F8-AD65-6BCB3132418F}"/>
              </a:ext>
            </a:extLst>
          </p:cNvPr>
          <p:cNvGrpSpPr/>
          <p:nvPr/>
        </p:nvGrpSpPr>
        <p:grpSpPr>
          <a:xfrm>
            <a:off x="2025889" y="1613988"/>
            <a:ext cx="266700" cy="434975"/>
            <a:chOff x="1605161" y="3566321"/>
            <a:chExt cx="266700" cy="434975"/>
          </a:xfrm>
        </p:grpSpPr>
        <p:sp>
          <p:nvSpPr>
            <p:cNvPr id="155" name="Freeform 1053">
              <a:extLst>
                <a:ext uri="{FF2B5EF4-FFF2-40B4-BE49-F238E27FC236}">
                  <a16:creationId xmlns:a16="http://schemas.microsoft.com/office/drawing/2014/main" id="{BF32BBC6-0B54-3E83-A53C-E39E49D95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Line 1054">
              <a:extLst>
                <a:ext uri="{FF2B5EF4-FFF2-40B4-BE49-F238E27FC236}">
                  <a16:creationId xmlns:a16="http://schemas.microsoft.com/office/drawing/2014/main" id="{83595605-B59D-E6E4-FE42-222C885EFF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Line 1055">
              <a:extLst>
                <a:ext uri="{FF2B5EF4-FFF2-40B4-BE49-F238E27FC236}">
                  <a16:creationId xmlns:a16="http://schemas.microsoft.com/office/drawing/2014/main" id="{7C13B746-9B51-1258-39C2-B0D05676F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Line 1056">
              <a:extLst>
                <a:ext uri="{FF2B5EF4-FFF2-40B4-BE49-F238E27FC236}">
                  <a16:creationId xmlns:a16="http://schemas.microsoft.com/office/drawing/2014/main" id="{1731F1CC-AE6E-70F3-6438-205D0D9FD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8" name="Gruppieren 32">
            <a:extLst>
              <a:ext uri="{FF2B5EF4-FFF2-40B4-BE49-F238E27FC236}">
                <a16:creationId xmlns:a16="http://schemas.microsoft.com/office/drawing/2014/main" id="{BA337723-05A6-8B7D-07AA-644C58992D66}"/>
              </a:ext>
            </a:extLst>
          </p:cNvPr>
          <p:cNvGrpSpPr/>
          <p:nvPr/>
        </p:nvGrpSpPr>
        <p:grpSpPr>
          <a:xfrm>
            <a:off x="2159239" y="1441370"/>
            <a:ext cx="266700" cy="434975"/>
            <a:chOff x="1605161" y="3566321"/>
            <a:chExt cx="266700" cy="434975"/>
          </a:xfrm>
        </p:grpSpPr>
        <p:sp>
          <p:nvSpPr>
            <p:cNvPr id="151" name="Freeform 1053">
              <a:extLst>
                <a:ext uri="{FF2B5EF4-FFF2-40B4-BE49-F238E27FC236}">
                  <a16:creationId xmlns:a16="http://schemas.microsoft.com/office/drawing/2014/main" id="{31ED61CC-4E3A-EE73-4EF3-D345F2447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Line 1054">
              <a:extLst>
                <a:ext uri="{FF2B5EF4-FFF2-40B4-BE49-F238E27FC236}">
                  <a16:creationId xmlns:a16="http://schemas.microsoft.com/office/drawing/2014/main" id="{1F5730F5-B935-BB89-423E-EA6C4FA48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1055">
              <a:extLst>
                <a:ext uri="{FF2B5EF4-FFF2-40B4-BE49-F238E27FC236}">
                  <a16:creationId xmlns:a16="http://schemas.microsoft.com/office/drawing/2014/main" id="{B6E4B62E-FCDB-3605-C0E1-2E179C6BF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Line 1056">
              <a:extLst>
                <a:ext uri="{FF2B5EF4-FFF2-40B4-BE49-F238E27FC236}">
                  <a16:creationId xmlns:a16="http://schemas.microsoft.com/office/drawing/2014/main" id="{AABBF032-45DC-37A4-DA47-80282A08F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9" name="Gruppieren 32">
            <a:extLst>
              <a:ext uri="{FF2B5EF4-FFF2-40B4-BE49-F238E27FC236}">
                <a16:creationId xmlns:a16="http://schemas.microsoft.com/office/drawing/2014/main" id="{8B8FD447-94CC-2DD7-DF87-B1327965E9D2}"/>
              </a:ext>
            </a:extLst>
          </p:cNvPr>
          <p:cNvGrpSpPr/>
          <p:nvPr/>
        </p:nvGrpSpPr>
        <p:grpSpPr>
          <a:xfrm>
            <a:off x="2366879" y="1381814"/>
            <a:ext cx="266700" cy="434975"/>
            <a:chOff x="1605161" y="3566321"/>
            <a:chExt cx="266700" cy="434975"/>
          </a:xfrm>
        </p:grpSpPr>
        <p:sp>
          <p:nvSpPr>
            <p:cNvPr id="147" name="Freeform 1053">
              <a:extLst>
                <a:ext uri="{FF2B5EF4-FFF2-40B4-BE49-F238E27FC236}">
                  <a16:creationId xmlns:a16="http://schemas.microsoft.com/office/drawing/2014/main" id="{99DD0050-09FE-7943-329A-ACEB1A12C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61" y="3566321"/>
              <a:ext cx="217488" cy="35718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4" y="7"/>
                </a:cxn>
                <a:cxn ang="0">
                  <a:pos x="35" y="16"/>
                </a:cxn>
                <a:cxn ang="0">
                  <a:pos x="34" y="27"/>
                </a:cxn>
                <a:cxn ang="0">
                  <a:pos x="28" y="36"/>
                </a:cxn>
                <a:cxn ang="0">
                  <a:pos x="28" y="47"/>
                </a:cxn>
                <a:cxn ang="0">
                  <a:pos x="28" y="56"/>
                </a:cxn>
                <a:cxn ang="0">
                  <a:pos x="34" y="65"/>
                </a:cxn>
                <a:cxn ang="0">
                  <a:pos x="44" y="67"/>
                </a:cxn>
                <a:cxn ang="0">
                  <a:pos x="54" y="67"/>
                </a:cxn>
                <a:cxn ang="0">
                  <a:pos x="64" y="65"/>
                </a:cxn>
                <a:cxn ang="0">
                  <a:pos x="70" y="70"/>
                </a:cxn>
                <a:cxn ang="0">
                  <a:pos x="75" y="80"/>
                </a:cxn>
                <a:cxn ang="0">
                  <a:pos x="74" y="90"/>
                </a:cxn>
                <a:cxn ang="0">
                  <a:pos x="68" y="100"/>
                </a:cxn>
                <a:cxn ang="0">
                  <a:pos x="59" y="107"/>
                </a:cxn>
                <a:cxn ang="0">
                  <a:pos x="59" y="118"/>
                </a:cxn>
                <a:cxn ang="0">
                  <a:pos x="59" y="129"/>
                </a:cxn>
                <a:cxn ang="0">
                  <a:pos x="64" y="138"/>
                </a:cxn>
                <a:cxn ang="0">
                  <a:pos x="74" y="138"/>
                </a:cxn>
                <a:cxn ang="0">
                  <a:pos x="84" y="138"/>
                </a:cxn>
                <a:cxn ang="0">
                  <a:pos x="94" y="138"/>
                </a:cxn>
                <a:cxn ang="0">
                  <a:pos x="104" y="143"/>
                </a:cxn>
                <a:cxn ang="0">
                  <a:pos x="106" y="154"/>
                </a:cxn>
                <a:cxn ang="0">
                  <a:pos x="106" y="163"/>
                </a:cxn>
                <a:cxn ang="0">
                  <a:pos x="97" y="171"/>
                </a:cxn>
                <a:cxn ang="0">
                  <a:pos x="90" y="180"/>
                </a:cxn>
                <a:cxn ang="0">
                  <a:pos x="88" y="191"/>
                </a:cxn>
                <a:cxn ang="0">
                  <a:pos x="86" y="200"/>
                </a:cxn>
                <a:cxn ang="0">
                  <a:pos x="95" y="209"/>
                </a:cxn>
                <a:cxn ang="0">
                  <a:pos x="106" y="211"/>
                </a:cxn>
                <a:cxn ang="0">
                  <a:pos x="115" y="211"/>
                </a:cxn>
                <a:cxn ang="0">
                  <a:pos x="126" y="212"/>
                </a:cxn>
                <a:cxn ang="0">
                  <a:pos x="132" y="218"/>
                </a:cxn>
              </a:cxnLst>
              <a:rect l="0" t="0" r="r" b="b"/>
              <a:pathLst>
                <a:path w="137" h="225">
                  <a:moveTo>
                    <a:pt x="0" y="12"/>
                  </a:moveTo>
                  <a:lnTo>
                    <a:pt x="5" y="5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8" y="41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61"/>
                  </a:lnTo>
                  <a:lnTo>
                    <a:pt x="34" y="65"/>
                  </a:lnTo>
                  <a:lnTo>
                    <a:pt x="39" y="67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4" y="65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74" y="76"/>
                  </a:lnTo>
                  <a:lnTo>
                    <a:pt x="75" y="80"/>
                  </a:lnTo>
                  <a:lnTo>
                    <a:pt x="75" y="85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64" y="103"/>
                  </a:lnTo>
                  <a:lnTo>
                    <a:pt x="59" y="107"/>
                  </a:lnTo>
                  <a:lnTo>
                    <a:pt x="59" y="112"/>
                  </a:lnTo>
                  <a:lnTo>
                    <a:pt x="59" y="118"/>
                  </a:lnTo>
                  <a:lnTo>
                    <a:pt x="59" y="123"/>
                  </a:lnTo>
                  <a:lnTo>
                    <a:pt x="59" y="129"/>
                  </a:lnTo>
                  <a:lnTo>
                    <a:pt x="61" y="134"/>
                  </a:lnTo>
                  <a:lnTo>
                    <a:pt x="64" y="138"/>
                  </a:lnTo>
                  <a:lnTo>
                    <a:pt x="68" y="138"/>
                  </a:lnTo>
                  <a:lnTo>
                    <a:pt x="74" y="138"/>
                  </a:lnTo>
                  <a:lnTo>
                    <a:pt x="79" y="138"/>
                  </a:lnTo>
                  <a:lnTo>
                    <a:pt x="84" y="138"/>
                  </a:lnTo>
                  <a:lnTo>
                    <a:pt x="88" y="138"/>
                  </a:lnTo>
                  <a:lnTo>
                    <a:pt x="94" y="138"/>
                  </a:lnTo>
                  <a:lnTo>
                    <a:pt x="99" y="140"/>
                  </a:lnTo>
                  <a:lnTo>
                    <a:pt x="104" y="143"/>
                  </a:lnTo>
                  <a:lnTo>
                    <a:pt x="104" y="149"/>
                  </a:lnTo>
                  <a:lnTo>
                    <a:pt x="106" y="154"/>
                  </a:lnTo>
                  <a:lnTo>
                    <a:pt x="106" y="158"/>
                  </a:lnTo>
                  <a:lnTo>
                    <a:pt x="106" y="163"/>
                  </a:lnTo>
                  <a:lnTo>
                    <a:pt x="101" y="165"/>
                  </a:lnTo>
                  <a:lnTo>
                    <a:pt x="97" y="171"/>
                  </a:lnTo>
                  <a:lnTo>
                    <a:pt x="94" y="176"/>
                  </a:lnTo>
                  <a:lnTo>
                    <a:pt x="90" y="180"/>
                  </a:lnTo>
                  <a:lnTo>
                    <a:pt x="88" y="185"/>
                  </a:lnTo>
                  <a:lnTo>
                    <a:pt x="88" y="191"/>
                  </a:lnTo>
                  <a:lnTo>
                    <a:pt x="86" y="196"/>
                  </a:lnTo>
                  <a:lnTo>
                    <a:pt x="86" y="200"/>
                  </a:lnTo>
                  <a:lnTo>
                    <a:pt x="90" y="205"/>
                  </a:lnTo>
                  <a:lnTo>
                    <a:pt x="95" y="209"/>
                  </a:lnTo>
                  <a:lnTo>
                    <a:pt x="101" y="209"/>
                  </a:lnTo>
                  <a:lnTo>
                    <a:pt x="106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2"/>
                  </a:lnTo>
                  <a:lnTo>
                    <a:pt x="126" y="212"/>
                  </a:lnTo>
                  <a:lnTo>
                    <a:pt x="130" y="212"/>
                  </a:lnTo>
                  <a:lnTo>
                    <a:pt x="132" y="218"/>
                  </a:lnTo>
                  <a:lnTo>
                    <a:pt x="136" y="224"/>
                  </a:lnTo>
                </a:path>
              </a:pathLst>
            </a:custGeom>
            <a:noFill/>
            <a:ln w="127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Line 1054">
              <a:extLst>
                <a:ext uri="{FF2B5EF4-FFF2-40B4-BE49-F238E27FC236}">
                  <a16:creationId xmlns:a16="http://schemas.microsoft.com/office/drawing/2014/main" id="{E26E9052-E7BA-94A3-076D-25CAF1431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673" y="3864771"/>
              <a:ext cx="103188" cy="80963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Line 1055">
              <a:extLst>
                <a:ext uri="{FF2B5EF4-FFF2-40B4-BE49-F238E27FC236}">
                  <a16:creationId xmlns:a16="http://schemas.microsoft.com/office/drawing/2014/main" id="{6A01851D-E8ED-1473-3CA6-1D17D735F0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673" y="3964783"/>
              <a:ext cx="103188" cy="33338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Line 1056">
              <a:extLst>
                <a:ext uri="{FF2B5EF4-FFF2-40B4-BE49-F238E27FC236}">
                  <a16:creationId xmlns:a16="http://schemas.microsoft.com/office/drawing/2014/main" id="{664C4717-A56E-7661-84EA-DAB871B91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748" y="3886996"/>
              <a:ext cx="0" cy="114300"/>
            </a:xfrm>
            <a:prstGeom prst="line">
              <a:avLst/>
            </a:prstGeom>
            <a:noFill/>
            <a:ln w="12700">
              <a:solidFill>
                <a:srgbClr val="CF68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4" name="Titel 3">
            <a:extLst>
              <a:ext uri="{FF2B5EF4-FFF2-40B4-BE49-F238E27FC236}">
                <a16:creationId xmlns:a16="http://schemas.microsoft.com/office/drawing/2014/main" id="{EA4D603B-10E9-0850-DA2B-5A3A7CC286B0}"/>
              </a:ext>
            </a:extLst>
          </p:cNvPr>
          <p:cNvSpPr txBox="1">
            <a:spLocks/>
          </p:cNvSpPr>
          <p:nvPr/>
        </p:nvSpPr>
        <p:spPr>
          <a:xfrm>
            <a:off x="1686534" y="85958"/>
            <a:ext cx="5890892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Meteorite’s history</a:t>
            </a:r>
          </a:p>
        </p:txBody>
      </p:sp>
    </p:spTree>
    <p:extLst>
      <p:ext uri="{BB962C8B-B14F-4D97-AF65-F5344CB8AC3E}">
        <p14:creationId xmlns:p14="http://schemas.microsoft.com/office/powerpoint/2010/main" val="34010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hteck 97">
            <a:extLst>
              <a:ext uri="{FF2B5EF4-FFF2-40B4-BE49-F238E27FC236}">
                <a16:creationId xmlns:a16="http://schemas.microsoft.com/office/drawing/2014/main" id="{6D7B3FE3-2044-369C-45C5-1BAA7E7A3289}"/>
              </a:ext>
            </a:extLst>
          </p:cNvPr>
          <p:cNvSpPr/>
          <p:nvPr/>
        </p:nvSpPr>
        <p:spPr>
          <a:xfrm>
            <a:off x="139146" y="5164142"/>
            <a:ext cx="6731896" cy="20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96" name="Rechteck 195">
            <a:extLst>
              <a:ext uri="{FF2B5EF4-FFF2-40B4-BE49-F238E27FC236}">
                <a16:creationId xmlns:a16="http://schemas.microsoft.com/office/drawing/2014/main" id="{0619266D-3B20-4F12-04C8-B6D23731FACF}"/>
              </a:ext>
            </a:extLst>
          </p:cNvPr>
          <p:cNvSpPr/>
          <p:nvPr/>
        </p:nvSpPr>
        <p:spPr>
          <a:xfrm>
            <a:off x="-13254" y="864283"/>
            <a:ext cx="5314263" cy="616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DA4E5BA-3CE4-7FC2-167F-EF4AD7D6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76DD252-54DA-CFDD-3AAF-9B54CB9FB4AF}"/>
              </a:ext>
            </a:extLst>
          </p:cNvPr>
          <p:cNvGrpSpPr/>
          <p:nvPr/>
        </p:nvGrpSpPr>
        <p:grpSpPr>
          <a:xfrm>
            <a:off x="230346" y="986463"/>
            <a:ext cx="6480000" cy="5834051"/>
            <a:chOff x="11131543" y="11325157"/>
            <a:chExt cx="6480000" cy="5834051"/>
          </a:xfrm>
        </p:grpSpPr>
        <p:sp>
          <p:nvSpPr>
            <p:cNvPr id="103" name="Freeform 1029">
              <a:extLst>
                <a:ext uri="{FF2B5EF4-FFF2-40B4-BE49-F238E27FC236}">
                  <a16:creationId xmlns:a16="http://schemas.microsoft.com/office/drawing/2014/main" id="{3D9579B5-5836-A520-E678-F6FDBBFB2E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176025" y="14204554"/>
              <a:ext cx="864000" cy="864000"/>
            </a:xfrm>
            <a:custGeom>
              <a:avLst/>
              <a:gdLst/>
              <a:ahLst/>
              <a:cxnLst>
                <a:cxn ang="0">
                  <a:pos x="152" y="26"/>
                </a:cxn>
                <a:cxn ang="0">
                  <a:pos x="89" y="14"/>
                </a:cxn>
                <a:cxn ang="0">
                  <a:pos x="51" y="30"/>
                </a:cxn>
                <a:cxn ang="0">
                  <a:pos x="38" y="76"/>
                </a:cxn>
                <a:cxn ang="0">
                  <a:pos x="26" y="123"/>
                </a:cxn>
                <a:cxn ang="0">
                  <a:pos x="0" y="169"/>
                </a:cxn>
                <a:cxn ang="0">
                  <a:pos x="0" y="216"/>
                </a:cxn>
                <a:cxn ang="0">
                  <a:pos x="0" y="262"/>
                </a:cxn>
                <a:cxn ang="0">
                  <a:pos x="0" y="308"/>
                </a:cxn>
                <a:cxn ang="0">
                  <a:pos x="0" y="355"/>
                </a:cxn>
                <a:cxn ang="0">
                  <a:pos x="26" y="400"/>
                </a:cxn>
                <a:cxn ang="0">
                  <a:pos x="64" y="432"/>
                </a:cxn>
                <a:cxn ang="0">
                  <a:pos x="101" y="432"/>
                </a:cxn>
                <a:cxn ang="0">
                  <a:pos x="127" y="432"/>
                </a:cxn>
                <a:cxn ang="0">
                  <a:pos x="165" y="432"/>
                </a:cxn>
                <a:cxn ang="0">
                  <a:pos x="203" y="432"/>
                </a:cxn>
                <a:cxn ang="0">
                  <a:pos x="241" y="432"/>
                </a:cxn>
                <a:cxn ang="0">
                  <a:pos x="267" y="432"/>
                </a:cxn>
                <a:cxn ang="0">
                  <a:pos x="305" y="416"/>
                </a:cxn>
                <a:cxn ang="0">
                  <a:pos x="343" y="385"/>
                </a:cxn>
                <a:cxn ang="0">
                  <a:pos x="380" y="355"/>
                </a:cxn>
                <a:cxn ang="0">
                  <a:pos x="393" y="323"/>
                </a:cxn>
                <a:cxn ang="0">
                  <a:pos x="418" y="277"/>
                </a:cxn>
                <a:cxn ang="0">
                  <a:pos x="432" y="230"/>
                </a:cxn>
                <a:cxn ang="0">
                  <a:pos x="432" y="184"/>
                </a:cxn>
                <a:cxn ang="0">
                  <a:pos x="418" y="139"/>
                </a:cxn>
                <a:cxn ang="0">
                  <a:pos x="406" y="107"/>
                </a:cxn>
                <a:cxn ang="0">
                  <a:pos x="380" y="92"/>
                </a:cxn>
                <a:cxn ang="0">
                  <a:pos x="355" y="61"/>
                </a:cxn>
                <a:cxn ang="0">
                  <a:pos x="317" y="46"/>
                </a:cxn>
                <a:cxn ang="0">
                  <a:pos x="305" y="14"/>
                </a:cxn>
                <a:cxn ang="0">
                  <a:pos x="279" y="14"/>
                </a:cxn>
                <a:cxn ang="0">
                  <a:pos x="241" y="0"/>
                </a:cxn>
                <a:cxn ang="0">
                  <a:pos x="203" y="0"/>
                </a:cxn>
                <a:cxn ang="0">
                  <a:pos x="152" y="26"/>
                </a:cxn>
                <a:cxn ang="0">
                  <a:pos x="152" y="26"/>
                </a:cxn>
              </a:cxnLst>
              <a:rect l="0" t="0" r="r" b="b"/>
              <a:pathLst>
                <a:path w="433" h="433">
                  <a:moveTo>
                    <a:pt x="152" y="26"/>
                  </a:moveTo>
                  <a:lnTo>
                    <a:pt x="89" y="14"/>
                  </a:lnTo>
                  <a:lnTo>
                    <a:pt x="51" y="30"/>
                  </a:lnTo>
                  <a:lnTo>
                    <a:pt x="38" y="76"/>
                  </a:lnTo>
                  <a:lnTo>
                    <a:pt x="26" y="123"/>
                  </a:lnTo>
                  <a:lnTo>
                    <a:pt x="0" y="169"/>
                  </a:lnTo>
                  <a:lnTo>
                    <a:pt x="0" y="216"/>
                  </a:lnTo>
                  <a:lnTo>
                    <a:pt x="0" y="262"/>
                  </a:lnTo>
                  <a:lnTo>
                    <a:pt x="0" y="308"/>
                  </a:lnTo>
                  <a:lnTo>
                    <a:pt x="0" y="355"/>
                  </a:lnTo>
                  <a:lnTo>
                    <a:pt x="26" y="400"/>
                  </a:lnTo>
                  <a:lnTo>
                    <a:pt x="64" y="432"/>
                  </a:lnTo>
                  <a:lnTo>
                    <a:pt x="101" y="432"/>
                  </a:lnTo>
                  <a:lnTo>
                    <a:pt x="127" y="432"/>
                  </a:lnTo>
                  <a:lnTo>
                    <a:pt x="165" y="432"/>
                  </a:lnTo>
                  <a:lnTo>
                    <a:pt x="203" y="432"/>
                  </a:lnTo>
                  <a:lnTo>
                    <a:pt x="241" y="432"/>
                  </a:lnTo>
                  <a:lnTo>
                    <a:pt x="267" y="432"/>
                  </a:lnTo>
                  <a:lnTo>
                    <a:pt x="305" y="416"/>
                  </a:lnTo>
                  <a:lnTo>
                    <a:pt x="343" y="385"/>
                  </a:lnTo>
                  <a:lnTo>
                    <a:pt x="380" y="355"/>
                  </a:lnTo>
                  <a:lnTo>
                    <a:pt x="393" y="323"/>
                  </a:lnTo>
                  <a:lnTo>
                    <a:pt x="418" y="277"/>
                  </a:lnTo>
                  <a:lnTo>
                    <a:pt x="432" y="230"/>
                  </a:lnTo>
                  <a:lnTo>
                    <a:pt x="432" y="184"/>
                  </a:lnTo>
                  <a:lnTo>
                    <a:pt x="418" y="139"/>
                  </a:lnTo>
                  <a:lnTo>
                    <a:pt x="406" y="107"/>
                  </a:lnTo>
                  <a:lnTo>
                    <a:pt x="380" y="92"/>
                  </a:lnTo>
                  <a:lnTo>
                    <a:pt x="355" y="61"/>
                  </a:lnTo>
                  <a:lnTo>
                    <a:pt x="317" y="46"/>
                  </a:lnTo>
                  <a:lnTo>
                    <a:pt x="305" y="14"/>
                  </a:lnTo>
                  <a:lnTo>
                    <a:pt x="279" y="14"/>
                  </a:lnTo>
                  <a:lnTo>
                    <a:pt x="241" y="0"/>
                  </a:lnTo>
                  <a:lnTo>
                    <a:pt x="203" y="0"/>
                  </a:lnTo>
                  <a:lnTo>
                    <a:pt x="152" y="26"/>
                  </a:lnTo>
                  <a:lnTo>
                    <a:pt x="152" y="26"/>
                  </a:lnTo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ectangle 1035">
              <a:extLst>
                <a:ext uri="{FF2B5EF4-FFF2-40B4-BE49-F238E27FC236}">
                  <a16:creationId xmlns:a16="http://schemas.microsoft.com/office/drawing/2014/main" id="{231E1372-F497-F90B-D84C-9A487C4E5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8846" y="15453966"/>
              <a:ext cx="2215427" cy="585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GB" sz="1600" b="1" dirty="0">
                  <a:solidFill>
                    <a:srgbClr val="00589C"/>
                  </a:solidFill>
                  <a:latin typeface="Arial" pitchFamily="34" charset="0"/>
                  <a:cs typeface="Arial" pitchFamily="34" charset="0"/>
                </a:rPr>
                <a:t>Earth’s atmosphere</a:t>
              </a:r>
              <a:br>
                <a:rPr lang="en-GB" sz="1600" b="1" dirty="0">
                  <a:solidFill>
                    <a:srgbClr val="00589C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GB" sz="1600" b="1" dirty="0">
                  <a:solidFill>
                    <a:srgbClr val="00589C"/>
                  </a:solidFill>
                  <a:latin typeface="Arial" pitchFamily="34" charset="0"/>
                  <a:cs typeface="Arial" pitchFamily="34" charset="0"/>
                </a:rPr>
                <a:t>&amp; magnetic field</a:t>
              </a:r>
              <a:endParaRPr lang="en-GB" sz="1600" b="1" baseline="-250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36">
              <a:extLst>
                <a:ext uri="{FF2B5EF4-FFF2-40B4-BE49-F238E27FC236}">
                  <a16:creationId xmlns:a16="http://schemas.microsoft.com/office/drawing/2014/main" id="{DC2B0529-064E-4A7E-3412-41FFA6EEB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79155" y="16123425"/>
              <a:ext cx="1683153" cy="677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2200" b="1" dirty="0">
                  <a:latin typeface="Arial" pitchFamily="34" charset="0"/>
                  <a:cs typeface="Arial" pitchFamily="34" charset="0"/>
                </a:rPr>
                <a:t>meteorite</a:t>
              </a:r>
              <a:br>
                <a:rPr lang="en-GB" sz="2200" b="1" dirty="0">
                  <a:latin typeface="Arial" pitchFamily="34" charset="0"/>
                  <a:cs typeface="Arial" pitchFamily="34" charset="0"/>
                </a:rPr>
              </a:br>
              <a:r>
                <a:rPr lang="en-GB" sz="1600" b="1" dirty="0">
                  <a:latin typeface="Arial" pitchFamily="34" charset="0"/>
                  <a:cs typeface="Arial" pitchFamily="34" charset="0"/>
                </a:rPr>
                <a:t>(terrestrial age)</a:t>
              </a:r>
            </a:p>
          </p:txBody>
        </p:sp>
        <p:sp>
          <p:nvSpPr>
            <p:cNvPr id="106" name="Line 1038">
              <a:extLst>
                <a:ext uri="{FF2B5EF4-FFF2-40B4-BE49-F238E27FC236}">
                  <a16:creationId xmlns:a16="http://schemas.microsoft.com/office/drawing/2014/main" id="{9A4831D1-8C86-7F1F-BBC3-468E13EA8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22627" y="13521483"/>
              <a:ext cx="0" cy="648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ectangle 1039">
              <a:extLst>
                <a:ext uri="{FF2B5EF4-FFF2-40B4-BE49-F238E27FC236}">
                  <a16:creationId xmlns:a16="http://schemas.microsoft.com/office/drawing/2014/main" id="{2281AE97-6F5F-5430-8B14-17F9C482D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79155" y="12242160"/>
              <a:ext cx="2057400" cy="1225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200" b="1" dirty="0">
                  <a:latin typeface="Arial" pitchFamily="34" charset="0"/>
                  <a:cs typeface="Arial" pitchFamily="34" charset="0"/>
                </a:rPr>
                <a:t>meteoroid parent body</a:t>
              </a:r>
              <a:br>
                <a:rPr lang="en-GB" sz="2200" b="1" dirty="0">
                  <a:latin typeface="Arial" pitchFamily="34" charset="0"/>
                  <a:cs typeface="Arial" pitchFamily="34" charset="0"/>
                </a:rPr>
              </a:br>
              <a:r>
                <a:rPr lang="en-GB" sz="1600" b="1" dirty="0">
                  <a:latin typeface="Arial" pitchFamily="34" charset="0"/>
                  <a:cs typeface="Arial" pitchFamily="34" charset="0"/>
                </a:rPr>
                <a:t>(possible</a:t>
              </a:r>
              <a:br>
                <a:rPr lang="en-GB" sz="1600" b="1" dirty="0">
                  <a:latin typeface="Arial" pitchFamily="34" charset="0"/>
                  <a:cs typeface="Arial" pitchFamily="34" charset="0"/>
                </a:rPr>
              </a:br>
              <a:r>
                <a:rPr lang="en-GB" sz="1600" b="1" dirty="0">
                  <a:latin typeface="Arial" pitchFamily="34" charset="0"/>
                  <a:cs typeface="Arial" pitchFamily="34" charset="0"/>
                </a:rPr>
                <a:t>pre-exposure</a:t>
              </a:r>
              <a:br>
                <a:rPr lang="en-GB" sz="1600" b="1" dirty="0">
                  <a:latin typeface="Arial" pitchFamily="34" charset="0"/>
                  <a:cs typeface="Arial" pitchFamily="34" charset="0"/>
                </a:rPr>
              </a:br>
              <a:r>
                <a:rPr lang="en-GB" sz="1600" b="1" dirty="0">
                  <a:latin typeface="Arial" pitchFamily="34" charset="0"/>
                  <a:cs typeface="Arial" pitchFamily="34" charset="0"/>
                </a:rPr>
                <a:t>in </a:t>
              </a:r>
              <a:r>
                <a:rPr lang="en-GB" sz="1600" b="1" dirty="0" err="1">
                  <a:latin typeface="Arial" pitchFamily="34" charset="0"/>
                  <a:cs typeface="Arial" pitchFamily="34" charset="0"/>
                </a:rPr>
                <a:t>regolith</a:t>
              </a:r>
              <a:r>
                <a:rPr lang="en-GB" sz="1600" b="1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108" name="Gruppieren 31">
              <a:extLst>
                <a:ext uri="{FF2B5EF4-FFF2-40B4-BE49-F238E27FC236}">
                  <a16:creationId xmlns:a16="http://schemas.microsoft.com/office/drawing/2014/main" id="{380EBD5B-DFDB-1408-6725-6142A457D858}"/>
                </a:ext>
              </a:extLst>
            </p:cNvPr>
            <p:cNvGrpSpPr/>
            <p:nvPr/>
          </p:nvGrpSpPr>
          <p:grpSpPr>
            <a:xfrm>
              <a:off x="12933485" y="13958783"/>
              <a:ext cx="266700" cy="434975"/>
              <a:chOff x="1605161" y="3566321"/>
              <a:chExt cx="266700" cy="434975"/>
            </a:xfrm>
          </p:grpSpPr>
          <p:sp>
            <p:nvSpPr>
              <p:cNvPr id="189" name="Freeform 1053">
                <a:extLst>
                  <a:ext uri="{FF2B5EF4-FFF2-40B4-BE49-F238E27FC236}">
                    <a16:creationId xmlns:a16="http://schemas.microsoft.com/office/drawing/2014/main" id="{78242DCA-89DE-7487-8398-3F9F954BD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0" name="Line 1054">
                <a:extLst>
                  <a:ext uri="{FF2B5EF4-FFF2-40B4-BE49-F238E27FC236}">
                    <a16:creationId xmlns:a16="http://schemas.microsoft.com/office/drawing/2014/main" id="{4DB94F4E-F188-11AB-8CDE-5BBF42DDF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1" name="Line 1055">
                <a:extLst>
                  <a:ext uri="{FF2B5EF4-FFF2-40B4-BE49-F238E27FC236}">
                    <a16:creationId xmlns:a16="http://schemas.microsoft.com/office/drawing/2014/main" id="{6846BF62-A608-4F7D-CA41-1A3078C82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2" name="Line 1056">
                <a:extLst>
                  <a:ext uri="{FF2B5EF4-FFF2-40B4-BE49-F238E27FC236}">
                    <a16:creationId xmlns:a16="http://schemas.microsoft.com/office/drawing/2014/main" id="{F277010B-89B3-126D-ADB1-96C56EBF9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9" name="Line 1032">
              <a:extLst>
                <a:ext uri="{FF2B5EF4-FFF2-40B4-BE49-F238E27FC236}">
                  <a16:creationId xmlns:a16="http://schemas.microsoft.com/office/drawing/2014/main" id="{87C3BF90-C5EB-46F6-AD2E-0E274A5AC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31543" y="15755349"/>
              <a:ext cx="6480000" cy="0"/>
            </a:xfrm>
            <a:prstGeom prst="line">
              <a:avLst/>
            </a:prstGeom>
            <a:noFill/>
            <a:ln w="38100">
              <a:solidFill>
                <a:srgbClr val="00589C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0" name="Gruppieren 32">
              <a:extLst>
                <a:ext uri="{FF2B5EF4-FFF2-40B4-BE49-F238E27FC236}">
                  <a16:creationId xmlns:a16="http://schemas.microsoft.com/office/drawing/2014/main" id="{9FB7EAE7-EE34-72ED-0F69-488E3A546DA6}"/>
                </a:ext>
              </a:extLst>
            </p:cNvPr>
            <p:cNvGrpSpPr/>
            <p:nvPr/>
          </p:nvGrpSpPr>
          <p:grpSpPr>
            <a:xfrm>
              <a:off x="13085885" y="13740326"/>
              <a:ext cx="266700" cy="434975"/>
              <a:chOff x="1605161" y="3566321"/>
              <a:chExt cx="266700" cy="434975"/>
            </a:xfrm>
          </p:grpSpPr>
          <p:sp>
            <p:nvSpPr>
              <p:cNvPr id="185" name="Freeform 1053">
                <a:extLst>
                  <a:ext uri="{FF2B5EF4-FFF2-40B4-BE49-F238E27FC236}">
                    <a16:creationId xmlns:a16="http://schemas.microsoft.com/office/drawing/2014/main" id="{49A0F16E-0F29-E72E-425E-0C0CED150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6" name="Line 1054">
                <a:extLst>
                  <a:ext uri="{FF2B5EF4-FFF2-40B4-BE49-F238E27FC236}">
                    <a16:creationId xmlns:a16="http://schemas.microsoft.com/office/drawing/2014/main" id="{08B51F0E-6C08-7888-9F0D-5803F9F260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7" name="Line 1055">
                <a:extLst>
                  <a:ext uri="{FF2B5EF4-FFF2-40B4-BE49-F238E27FC236}">
                    <a16:creationId xmlns:a16="http://schemas.microsoft.com/office/drawing/2014/main" id="{21D3B8A3-4A85-C510-7708-1C4069CE6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8" name="Line 1056">
                <a:extLst>
                  <a:ext uri="{FF2B5EF4-FFF2-40B4-BE49-F238E27FC236}">
                    <a16:creationId xmlns:a16="http://schemas.microsoft.com/office/drawing/2014/main" id="{C9A60232-D2C2-8700-C59C-3E72BDE1F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1" name="Gruppieren 37">
              <a:extLst>
                <a:ext uri="{FF2B5EF4-FFF2-40B4-BE49-F238E27FC236}">
                  <a16:creationId xmlns:a16="http://schemas.microsoft.com/office/drawing/2014/main" id="{D4E61AE2-FD64-E583-8790-B19EE7318F20}"/>
                </a:ext>
              </a:extLst>
            </p:cNvPr>
            <p:cNvGrpSpPr/>
            <p:nvPr/>
          </p:nvGrpSpPr>
          <p:grpSpPr>
            <a:xfrm flipH="1">
              <a:off x="13840463" y="13774832"/>
              <a:ext cx="266700" cy="434975"/>
              <a:chOff x="1605161" y="3566321"/>
              <a:chExt cx="266700" cy="434975"/>
            </a:xfrm>
          </p:grpSpPr>
          <p:sp>
            <p:nvSpPr>
              <p:cNvPr id="181" name="Freeform 1053">
                <a:extLst>
                  <a:ext uri="{FF2B5EF4-FFF2-40B4-BE49-F238E27FC236}">
                    <a16:creationId xmlns:a16="http://schemas.microsoft.com/office/drawing/2014/main" id="{A59ED311-027E-4611-C1D1-B130560A5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" name="Line 1054">
                <a:extLst>
                  <a:ext uri="{FF2B5EF4-FFF2-40B4-BE49-F238E27FC236}">
                    <a16:creationId xmlns:a16="http://schemas.microsoft.com/office/drawing/2014/main" id="{192F0C70-36DC-78CB-2C95-8B08417160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3" name="Line 1055">
                <a:extLst>
                  <a:ext uri="{FF2B5EF4-FFF2-40B4-BE49-F238E27FC236}">
                    <a16:creationId xmlns:a16="http://schemas.microsoft.com/office/drawing/2014/main" id="{AF4BE973-5FA2-7FC2-9C52-178011053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4" name="Line 1056">
                <a:extLst>
                  <a:ext uri="{FF2B5EF4-FFF2-40B4-BE49-F238E27FC236}">
                    <a16:creationId xmlns:a16="http://schemas.microsoft.com/office/drawing/2014/main" id="{5CCD0B21-0C9D-0600-A0BC-855DCEA87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" name="Gruppieren 42">
              <a:extLst>
                <a:ext uri="{FF2B5EF4-FFF2-40B4-BE49-F238E27FC236}">
                  <a16:creationId xmlns:a16="http://schemas.microsoft.com/office/drawing/2014/main" id="{8FB3224D-D2D8-2B90-EAF6-448BBB989A1F}"/>
                </a:ext>
              </a:extLst>
            </p:cNvPr>
            <p:cNvGrpSpPr/>
            <p:nvPr/>
          </p:nvGrpSpPr>
          <p:grpSpPr>
            <a:xfrm flipH="1">
              <a:off x="14005811" y="13993783"/>
              <a:ext cx="266700" cy="434975"/>
              <a:chOff x="1605161" y="3566321"/>
              <a:chExt cx="266700" cy="434975"/>
            </a:xfrm>
          </p:grpSpPr>
          <p:sp>
            <p:nvSpPr>
              <p:cNvPr id="177" name="Freeform 1053">
                <a:extLst>
                  <a:ext uri="{FF2B5EF4-FFF2-40B4-BE49-F238E27FC236}">
                    <a16:creationId xmlns:a16="http://schemas.microsoft.com/office/drawing/2014/main" id="{EC994116-BA26-9D1D-19E2-58292CB60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8" name="Line 1054">
                <a:extLst>
                  <a:ext uri="{FF2B5EF4-FFF2-40B4-BE49-F238E27FC236}">
                    <a16:creationId xmlns:a16="http://schemas.microsoft.com/office/drawing/2014/main" id="{E7A9A3D3-46B3-B7D4-D2B8-4A30D2334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9" name="Line 1055">
                <a:extLst>
                  <a:ext uri="{FF2B5EF4-FFF2-40B4-BE49-F238E27FC236}">
                    <a16:creationId xmlns:a16="http://schemas.microsoft.com/office/drawing/2014/main" id="{CF419419-DC9C-E93D-66B6-A2118A8A4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0" name="Line 1056">
                <a:extLst>
                  <a:ext uri="{FF2B5EF4-FFF2-40B4-BE49-F238E27FC236}">
                    <a16:creationId xmlns:a16="http://schemas.microsoft.com/office/drawing/2014/main" id="{4FF7FC95-EAB5-DCEA-D5A4-8D4BE1F8E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13" name="Grafik 112" descr="Bild1.png">
              <a:extLst>
                <a:ext uri="{FF2B5EF4-FFF2-40B4-BE49-F238E27FC236}">
                  <a16:creationId xmlns:a16="http://schemas.microsoft.com/office/drawing/2014/main" id="{F00E60F8-1272-43B0-43AC-2DF73AC8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266436">
              <a:off x="12682748" y="12010162"/>
              <a:ext cx="2427232" cy="1489064"/>
            </a:xfrm>
            <a:prstGeom prst="rect">
              <a:avLst/>
            </a:prstGeom>
          </p:spPr>
        </p:pic>
        <p:grpSp>
          <p:nvGrpSpPr>
            <p:cNvPr id="114" name="Gruppieren 37">
              <a:extLst>
                <a:ext uri="{FF2B5EF4-FFF2-40B4-BE49-F238E27FC236}">
                  <a16:creationId xmlns:a16="http://schemas.microsoft.com/office/drawing/2014/main" id="{D9DE2A5B-091D-29C5-7292-A57234F6A75B}"/>
                </a:ext>
              </a:extLst>
            </p:cNvPr>
            <p:cNvGrpSpPr/>
            <p:nvPr/>
          </p:nvGrpSpPr>
          <p:grpSpPr>
            <a:xfrm rot="20580000" flipH="1" flipV="1">
              <a:off x="14040507" y="14823322"/>
              <a:ext cx="266700" cy="434975"/>
              <a:chOff x="1605161" y="3566321"/>
              <a:chExt cx="266700" cy="434975"/>
            </a:xfrm>
          </p:grpSpPr>
          <p:sp>
            <p:nvSpPr>
              <p:cNvPr id="173" name="Freeform 1053">
                <a:extLst>
                  <a:ext uri="{FF2B5EF4-FFF2-40B4-BE49-F238E27FC236}">
                    <a16:creationId xmlns:a16="http://schemas.microsoft.com/office/drawing/2014/main" id="{FFCEFA0F-3703-F305-2EB6-47A9974E5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" name="Line 1054">
                <a:extLst>
                  <a:ext uri="{FF2B5EF4-FFF2-40B4-BE49-F238E27FC236}">
                    <a16:creationId xmlns:a16="http://schemas.microsoft.com/office/drawing/2014/main" id="{09400CAD-E8D6-A316-9261-3A17AA82F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5" name="Line 1055">
                <a:extLst>
                  <a:ext uri="{FF2B5EF4-FFF2-40B4-BE49-F238E27FC236}">
                    <a16:creationId xmlns:a16="http://schemas.microsoft.com/office/drawing/2014/main" id="{144CE73D-F93C-7EFE-0A5E-0D81C4335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Line 1056">
                <a:extLst>
                  <a:ext uri="{FF2B5EF4-FFF2-40B4-BE49-F238E27FC236}">
                    <a16:creationId xmlns:a16="http://schemas.microsoft.com/office/drawing/2014/main" id="{50C1987C-3AE9-C913-CA8A-C0ECA6DCEF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5" name="Gruppieren 37">
              <a:extLst>
                <a:ext uri="{FF2B5EF4-FFF2-40B4-BE49-F238E27FC236}">
                  <a16:creationId xmlns:a16="http://schemas.microsoft.com/office/drawing/2014/main" id="{9A83721A-6C2A-42D9-9587-F054515D9AC0}"/>
                </a:ext>
              </a:extLst>
            </p:cNvPr>
            <p:cNvGrpSpPr/>
            <p:nvPr/>
          </p:nvGrpSpPr>
          <p:grpSpPr>
            <a:xfrm rot="20580000" flipH="1" flipV="1">
              <a:off x="13814662" y="15061568"/>
              <a:ext cx="266700" cy="434975"/>
              <a:chOff x="1605161" y="3566321"/>
              <a:chExt cx="266700" cy="434975"/>
            </a:xfrm>
          </p:grpSpPr>
          <p:sp>
            <p:nvSpPr>
              <p:cNvPr id="169" name="Freeform 1053">
                <a:extLst>
                  <a:ext uri="{FF2B5EF4-FFF2-40B4-BE49-F238E27FC236}">
                    <a16:creationId xmlns:a16="http://schemas.microsoft.com/office/drawing/2014/main" id="{BCA36408-A4FB-0918-EA29-844C5C16F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0" name="Line 1054">
                <a:extLst>
                  <a:ext uri="{FF2B5EF4-FFF2-40B4-BE49-F238E27FC236}">
                    <a16:creationId xmlns:a16="http://schemas.microsoft.com/office/drawing/2014/main" id="{B838C5A3-36F1-8CFC-1F43-309EC41F4D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1" name="Line 1055">
                <a:extLst>
                  <a:ext uri="{FF2B5EF4-FFF2-40B4-BE49-F238E27FC236}">
                    <a16:creationId xmlns:a16="http://schemas.microsoft.com/office/drawing/2014/main" id="{E2D52413-8ABB-1CFE-C472-CAAEA1FDA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2" name="Line 1056">
                <a:extLst>
                  <a:ext uri="{FF2B5EF4-FFF2-40B4-BE49-F238E27FC236}">
                    <a16:creationId xmlns:a16="http://schemas.microsoft.com/office/drawing/2014/main" id="{B23E7843-AF21-5086-CAE8-770DD0FB73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6" name="Gruppieren 37">
              <a:extLst>
                <a:ext uri="{FF2B5EF4-FFF2-40B4-BE49-F238E27FC236}">
                  <a16:creationId xmlns:a16="http://schemas.microsoft.com/office/drawing/2014/main" id="{37C0543B-33C4-01CA-D726-635447765C28}"/>
                </a:ext>
              </a:extLst>
            </p:cNvPr>
            <p:cNvGrpSpPr/>
            <p:nvPr/>
          </p:nvGrpSpPr>
          <p:grpSpPr>
            <a:xfrm rot="1020000" flipV="1">
              <a:off x="12881554" y="15000695"/>
              <a:ext cx="266700" cy="434975"/>
              <a:chOff x="1605161" y="3566321"/>
              <a:chExt cx="266700" cy="434975"/>
            </a:xfrm>
          </p:grpSpPr>
          <p:sp>
            <p:nvSpPr>
              <p:cNvPr id="165" name="Freeform 1053">
                <a:extLst>
                  <a:ext uri="{FF2B5EF4-FFF2-40B4-BE49-F238E27FC236}">
                    <a16:creationId xmlns:a16="http://schemas.microsoft.com/office/drawing/2014/main" id="{529D70C6-DA1D-E503-F10D-6A873BBE7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Line 1054">
                <a:extLst>
                  <a:ext uri="{FF2B5EF4-FFF2-40B4-BE49-F238E27FC236}">
                    <a16:creationId xmlns:a16="http://schemas.microsoft.com/office/drawing/2014/main" id="{AA17F12E-3CF0-E025-71A9-95EB5FBE1A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Line 1055">
                <a:extLst>
                  <a:ext uri="{FF2B5EF4-FFF2-40B4-BE49-F238E27FC236}">
                    <a16:creationId xmlns:a16="http://schemas.microsoft.com/office/drawing/2014/main" id="{A14D7601-4DCE-20A5-B9DB-6C520E542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Line 1056">
                <a:extLst>
                  <a:ext uri="{FF2B5EF4-FFF2-40B4-BE49-F238E27FC236}">
                    <a16:creationId xmlns:a16="http://schemas.microsoft.com/office/drawing/2014/main" id="{DA1A5BAE-C1DC-9E50-0316-052190A97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7" name="Gruppieren 37">
              <a:extLst>
                <a:ext uri="{FF2B5EF4-FFF2-40B4-BE49-F238E27FC236}">
                  <a16:creationId xmlns:a16="http://schemas.microsoft.com/office/drawing/2014/main" id="{E1AD23E3-3CB8-8D3B-69DD-C39D3DC9CCDC}"/>
                </a:ext>
              </a:extLst>
            </p:cNvPr>
            <p:cNvGrpSpPr/>
            <p:nvPr/>
          </p:nvGrpSpPr>
          <p:grpSpPr>
            <a:xfrm rot="1020000" flipV="1">
              <a:off x="12833614" y="14656302"/>
              <a:ext cx="266700" cy="434975"/>
              <a:chOff x="1605161" y="3566321"/>
              <a:chExt cx="266700" cy="434975"/>
            </a:xfrm>
          </p:grpSpPr>
          <p:sp>
            <p:nvSpPr>
              <p:cNvPr id="161" name="Freeform 1053">
                <a:extLst>
                  <a:ext uri="{FF2B5EF4-FFF2-40B4-BE49-F238E27FC236}">
                    <a16:creationId xmlns:a16="http://schemas.microsoft.com/office/drawing/2014/main" id="{80CB14AF-EC25-43AA-9BB4-893BA7EC5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Line 1054">
                <a:extLst>
                  <a:ext uri="{FF2B5EF4-FFF2-40B4-BE49-F238E27FC236}">
                    <a16:creationId xmlns:a16="http://schemas.microsoft.com/office/drawing/2014/main" id="{0FDED920-F42E-5CAB-C947-F149C8ACFA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3" name="Line 1055">
                <a:extLst>
                  <a:ext uri="{FF2B5EF4-FFF2-40B4-BE49-F238E27FC236}">
                    <a16:creationId xmlns:a16="http://schemas.microsoft.com/office/drawing/2014/main" id="{48895DB4-FDB1-7912-20FA-61061FFD5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4" name="Line 1056">
                <a:extLst>
                  <a:ext uri="{FF2B5EF4-FFF2-40B4-BE49-F238E27FC236}">
                    <a16:creationId xmlns:a16="http://schemas.microsoft.com/office/drawing/2014/main" id="{085E1B80-B9B2-775B-11E5-91DF24DC6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8" name="Rectangle 1035">
              <a:extLst>
                <a:ext uri="{FF2B5EF4-FFF2-40B4-BE49-F238E27FC236}">
                  <a16:creationId xmlns:a16="http://schemas.microsoft.com/office/drawing/2014/main" id="{1CC6B5BF-CB90-612A-A229-48202C5BB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78343" y="14350896"/>
              <a:ext cx="1675283" cy="431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GB" sz="2200" b="1" dirty="0">
                  <a:latin typeface="Arial" pitchFamily="34" charset="0"/>
                  <a:cs typeface="Arial" pitchFamily="34" charset="0"/>
                </a:rPr>
                <a:t>meteoroid</a:t>
              </a:r>
              <a:endParaRPr lang="en-GB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Freeform 1030">
              <a:extLst>
                <a:ext uri="{FF2B5EF4-FFF2-40B4-BE49-F238E27FC236}">
                  <a16:creationId xmlns:a16="http://schemas.microsoft.com/office/drawing/2014/main" id="{EADCAE4E-9476-AAB7-844C-DB713A3D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1543" y="16873184"/>
              <a:ext cx="6480000" cy="286024"/>
            </a:xfrm>
            <a:custGeom>
              <a:avLst/>
              <a:gdLst/>
              <a:ahLst/>
              <a:cxnLst>
                <a:cxn ang="0">
                  <a:pos x="22" y="144"/>
                </a:cxn>
                <a:cxn ang="0">
                  <a:pos x="55" y="109"/>
                </a:cxn>
                <a:cxn ang="0">
                  <a:pos x="99" y="90"/>
                </a:cxn>
                <a:cxn ang="0">
                  <a:pos x="137" y="90"/>
                </a:cxn>
                <a:cxn ang="0">
                  <a:pos x="170" y="90"/>
                </a:cxn>
                <a:cxn ang="0">
                  <a:pos x="208" y="90"/>
                </a:cxn>
                <a:cxn ang="0">
                  <a:pos x="262" y="109"/>
                </a:cxn>
                <a:cxn ang="0">
                  <a:pos x="312" y="109"/>
                </a:cxn>
                <a:cxn ang="0">
                  <a:pos x="377" y="109"/>
                </a:cxn>
                <a:cxn ang="0">
                  <a:pos x="404" y="90"/>
                </a:cxn>
                <a:cxn ang="0">
                  <a:pos x="442" y="35"/>
                </a:cxn>
                <a:cxn ang="0">
                  <a:pos x="480" y="18"/>
                </a:cxn>
                <a:cxn ang="0">
                  <a:pos x="546" y="73"/>
                </a:cxn>
                <a:cxn ang="0">
                  <a:pos x="579" y="90"/>
                </a:cxn>
                <a:cxn ang="0">
                  <a:pos x="639" y="90"/>
                </a:cxn>
                <a:cxn ang="0">
                  <a:pos x="672" y="90"/>
                </a:cxn>
                <a:cxn ang="0">
                  <a:pos x="710" y="73"/>
                </a:cxn>
                <a:cxn ang="0">
                  <a:pos x="748" y="73"/>
                </a:cxn>
                <a:cxn ang="0">
                  <a:pos x="781" y="73"/>
                </a:cxn>
                <a:cxn ang="0">
                  <a:pos x="808" y="90"/>
                </a:cxn>
                <a:cxn ang="0">
                  <a:pos x="873" y="109"/>
                </a:cxn>
                <a:cxn ang="0">
                  <a:pos x="901" y="73"/>
                </a:cxn>
                <a:cxn ang="0">
                  <a:pos x="955" y="18"/>
                </a:cxn>
                <a:cxn ang="0">
                  <a:pos x="1005" y="35"/>
                </a:cxn>
                <a:cxn ang="0">
                  <a:pos x="1054" y="73"/>
                </a:cxn>
                <a:cxn ang="0">
                  <a:pos x="1081" y="127"/>
                </a:cxn>
                <a:cxn ang="0">
                  <a:pos x="1114" y="109"/>
                </a:cxn>
                <a:cxn ang="0">
                  <a:pos x="1141" y="73"/>
                </a:cxn>
                <a:cxn ang="0">
                  <a:pos x="1179" y="73"/>
                </a:cxn>
                <a:cxn ang="0">
                  <a:pos x="1228" y="90"/>
                </a:cxn>
                <a:cxn ang="0">
                  <a:pos x="1278" y="109"/>
                </a:cxn>
                <a:cxn ang="0">
                  <a:pos x="1310" y="109"/>
                </a:cxn>
                <a:cxn ang="0">
                  <a:pos x="1376" y="109"/>
                </a:cxn>
                <a:cxn ang="0">
                  <a:pos x="1414" y="73"/>
                </a:cxn>
                <a:cxn ang="0">
                  <a:pos x="1452" y="73"/>
                </a:cxn>
                <a:cxn ang="0">
                  <a:pos x="1485" y="73"/>
                </a:cxn>
                <a:cxn ang="0">
                  <a:pos x="1518" y="73"/>
                </a:cxn>
                <a:cxn ang="0">
                  <a:pos x="1550" y="73"/>
                </a:cxn>
                <a:cxn ang="0">
                  <a:pos x="1594" y="90"/>
                </a:cxn>
                <a:cxn ang="0">
                  <a:pos x="1627" y="127"/>
                </a:cxn>
                <a:cxn ang="0">
                  <a:pos x="1659" y="127"/>
                </a:cxn>
                <a:cxn ang="0">
                  <a:pos x="1708" y="127"/>
                </a:cxn>
                <a:cxn ang="0">
                  <a:pos x="1763" y="127"/>
                </a:cxn>
                <a:cxn ang="0">
                  <a:pos x="1791" y="127"/>
                </a:cxn>
                <a:cxn ang="0">
                  <a:pos x="1861" y="127"/>
                </a:cxn>
                <a:cxn ang="0">
                  <a:pos x="1894" y="90"/>
                </a:cxn>
                <a:cxn ang="0">
                  <a:pos x="1927" y="73"/>
                </a:cxn>
                <a:cxn ang="0">
                  <a:pos x="2014" y="127"/>
                </a:cxn>
                <a:cxn ang="0">
                  <a:pos x="2063" y="199"/>
                </a:cxn>
                <a:cxn ang="0">
                  <a:pos x="2096" y="218"/>
                </a:cxn>
                <a:cxn ang="0">
                  <a:pos x="2123" y="182"/>
                </a:cxn>
                <a:cxn ang="0">
                  <a:pos x="2156" y="144"/>
                </a:cxn>
                <a:cxn ang="0">
                  <a:pos x="2183" y="144"/>
                </a:cxn>
                <a:cxn ang="0">
                  <a:pos x="2221" y="127"/>
                </a:cxn>
                <a:cxn ang="0">
                  <a:pos x="2260" y="109"/>
                </a:cxn>
                <a:cxn ang="0">
                  <a:pos x="2292" y="109"/>
                </a:cxn>
              </a:cxnLst>
              <a:rect l="0" t="0" r="r" b="b"/>
              <a:pathLst>
                <a:path w="2305" h="219">
                  <a:moveTo>
                    <a:pt x="0" y="168"/>
                  </a:moveTo>
                  <a:lnTo>
                    <a:pt x="22" y="144"/>
                  </a:lnTo>
                  <a:lnTo>
                    <a:pt x="44" y="127"/>
                  </a:lnTo>
                  <a:lnTo>
                    <a:pt x="55" y="109"/>
                  </a:lnTo>
                  <a:lnTo>
                    <a:pt x="77" y="90"/>
                  </a:lnTo>
                  <a:lnTo>
                    <a:pt x="99" y="90"/>
                  </a:lnTo>
                  <a:lnTo>
                    <a:pt x="115" y="90"/>
                  </a:lnTo>
                  <a:lnTo>
                    <a:pt x="137" y="90"/>
                  </a:lnTo>
                  <a:lnTo>
                    <a:pt x="148" y="90"/>
                  </a:lnTo>
                  <a:lnTo>
                    <a:pt x="170" y="90"/>
                  </a:lnTo>
                  <a:lnTo>
                    <a:pt x="186" y="90"/>
                  </a:lnTo>
                  <a:lnTo>
                    <a:pt x="208" y="90"/>
                  </a:lnTo>
                  <a:lnTo>
                    <a:pt x="230" y="90"/>
                  </a:lnTo>
                  <a:lnTo>
                    <a:pt x="262" y="109"/>
                  </a:lnTo>
                  <a:lnTo>
                    <a:pt x="295" y="109"/>
                  </a:lnTo>
                  <a:lnTo>
                    <a:pt x="312" y="109"/>
                  </a:lnTo>
                  <a:lnTo>
                    <a:pt x="355" y="109"/>
                  </a:lnTo>
                  <a:lnTo>
                    <a:pt x="377" y="109"/>
                  </a:lnTo>
                  <a:lnTo>
                    <a:pt x="388" y="109"/>
                  </a:lnTo>
                  <a:lnTo>
                    <a:pt x="404" y="90"/>
                  </a:lnTo>
                  <a:lnTo>
                    <a:pt x="426" y="73"/>
                  </a:lnTo>
                  <a:lnTo>
                    <a:pt x="442" y="35"/>
                  </a:lnTo>
                  <a:lnTo>
                    <a:pt x="459" y="0"/>
                  </a:lnTo>
                  <a:lnTo>
                    <a:pt x="480" y="18"/>
                  </a:lnTo>
                  <a:lnTo>
                    <a:pt x="513" y="54"/>
                  </a:lnTo>
                  <a:lnTo>
                    <a:pt x="546" y="73"/>
                  </a:lnTo>
                  <a:lnTo>
                    <a:pt x="562" y="90"/>
                  </a:lnTo>
                  <a:lnTo>
                    <a:pt x="579" y="90"/>
                  </a:lnTo>
                  <a:lnTo>
                    <a:pt x="623" y="90"/>
                  </a:lnTo>
                  <a:lnTo>
                    <a:pt x="639" y="90"/>
                  </a:lnTo>
                  <a:lnTo>
                    <a:pt x="655" y="90"/>
                  </a:lnTo>
                  <a:lnTo>
                    <a:pt x="672" y="90"/>
                  </a:lnTo>
                  <a:lnTo>
                    <a:pt x="693" y="73"/>
                  </a:lnTo>
                  <a:lnTo>
                    <a:pt x="710" y="73"/>
                  </a:lnTo>
                  <a:lnTo>
                    <a:pt x="726" y="73"/>
                  </a:lnTo>
                  <a:lnTo>
                    <a:pt x="748" y="73"/>
                  </a:lnTo>
                  <a:lnTo>
                    <a:pt x="770" y="73"/>
                  </a:lnTo>
                  <a:lnTo>
                    <a:pt x="781" y="73"/>
                  </a:lnTo>
                  <a:lnTo>
                    <a:pt x="797" y="73"/>
                  </a:lnTo>
                  <a:lnTo>
                    <a:pt x="808" y="90"/>
                  </a:lnTo>
                  <a:lnTo>
                    <a:pt x="841" y="109"/>
                  </a:lnTo>
                  <a:lnTo>
                    <a:pt x="873" y="109"/>
                  </a:lnTo>
                  <a:lnTo>
                    <a:pt x="885" y="109"/>
                  </a:lnTo>
                  <a:lnTo>
                    <a:pt x="901" y="73"/>
                  </a:lnTo>
                  <a:lnTo>
                    <a:pt x="939" y="54"/>
                  </a:lnTo>
                  <a:lnTo>
                    <a:pt x="955" y="18"/>
                  </a:lnTo>
                  <a:lnTo>
                    <a:pt x="993" y="18"/>
                  </a:lnTo>
                  <a:lnTo>
                    <a:pt x="1005" y="35"/>
                  </a:lnTo>
                  <a:lnTo>
                    <a:pt x="1037" y="54"/>
                  </a:lnTo>
                  <a:lnTo>
                    <a:pt x="1054" y="73"/>
                  </a:lnTo>
                  <a:lnTo>
                    <a:pt x="1070" y="109"/>
                  </a:lnTo>
                  <a:lnTo>
                    <a:pt x="1081" y="127"/>
                  </a:lnTo>
                  <a:lnTo>
                    <a:pt x="1097" y="127"/>
                  </a:lnTo>
                  <a:lnTo>
                    <a:pt x="1114" y="109"/>
                  </a:lnTo>
                  <a:lnTo>
                    <a:pt x="1130" y="90"/>
                  </a:lnTo>
                  <a:lnTo>
                    <a:pt x="1141" y="73"/>
                  </a:lnTo>
                  <a:lnTo>
                    <a:pt x="1158" y="73"/>
                  </a:lnTo>
                  <a:lnTo>
                    <a:pt x="1179" y="73"/>
                  </a:lnTo>
                  <a:lnTo>
                    <a:pt x="1196" y="73"/>
                  </a:lnTo>
                  <a:lnTo>
                    <a:pt x="1228" y="90"/>
                  </a:lnTo>
                  <a:lnTo>
                    <a:pt x="1261" y="90"/>
                  </a:lnTo>
                  <a:lnTo>
                    <a:pt x="1278" y="109"/>
                  </a:lnTo>
                  <a:lnTo>
                    <a:pt x="1294" y="109"/>
                  </a:lnTo>
                  <a:lnTo>
                    <a:pt x="1310" y="109"/>
                  </a:lnTo>
                  <a:lnTo>
                    <a:pt x="1354" y="109"/>
                  </a:lnTo>
                  <a:lnTo>
                    <a:pt x="1376" y="109"/>
                  </a:lnTo>
                  <a:lnTo>
                    <a:pt x="1398" y="73"/>
                  </a:lnTo>
                  <a:lnTo>
                    <a:pt x="1414" y="73"/>
                  </a:lnTo>
                  <a:lnTo>
                    <a:pt x="1436" y="73"/>
                  </a:lnTo>
                  <a:lnTo>
                    <a:pt x="1452" y="73"/>
                  </a:lnTo>
                  <a:lnTo>
                    <a:pt x="1468" y="73"/>
                  </a:lnTo>
                  <a:lnTo>
                    <a:pt x="1485" y="73"/>
                  </a:lnTo>
                  <a:lnTo>
                    <a:pt x="1501" y="73"/>
                  </a:lnTo>
                  <a:lnTo>
                    <a:pt x="1518" y="73"/>
                  </a:lnTo>
                  <a:lnTo>
                    <a:pt x="1539" y="73"/>
                  </a:lnTo>
                  <a:lnTo>
                    <a:pt x="1550" y="73"/>
                  </a:lnTo>
                  <a:lnTo>
                    <a:pt x="1583" y="90"/>
                  </a:lnTo>
                  <a:lnTo>
                    <a:pt x="1594" y="90"/>
                  </a:lnTo>
                  <a:lnTo>
                    <a:pt x="1610" y="127"/>
                  </a:lnTo>
                  <a:lnTo>
                    <a:pt x="1627" y="127"/>
                  </a:lnTo>
                  <a:lnTo>
                    <a:pt x="1643" y="127"/>
                  </a:lnTo>
                  <a:lnTo>
                    <a:pt x="1659" y="127"/>
                  </a:lnTo>
                  <a:lnTo>
                    <a:pt x="1670" y="127"/>
                  </a:lnTo>
                  <a:lnTo>
                    <a:pt x="1708" y="127"/>
                  </a:lnTo>
                  <a:lnTo>
                    <a:pt x="1741" y="127"/>
                  </a:lnTo>
                  <a:lnTo>
                    <a:pt x="1763" y="127"/>
                  </a:lnTo>
                  <a:lnTo>
                    <a:pt x="1779" y="127"/>
                  </a:lnTo>
                  <a:lnTo>
                    <a:pt x="1791" y="127"/>
                  </a:lnTo>
                  <a:lnTo>
                    <a:pt x="1829" y="127"/>
                  </a:lnTo>
                  <a:lnTo>
                    <a:pt x="1861" y="127"/>
                  </a:lnTo>
                  <a:lnTo>
                    <a:pt x="1878" y="109"/>
                  </a:lnTo>
                  <a:lnTo>
                    <a:pt x="1894" y="90"/>
                  </a:lnTo>
                  <a:lnTo>
                    <a:pt x="1911" y="73"/>
                  </a:lnTo>
                  <a:lnTo>
                    <a:pt x="1927" y="73"/>
                  </a:lnTo>
                  <a:lnTo>
                    <a:pt x="1971" y="90"/>
                  </a:lnTo>
                  <a:lnTo>
                    <a:pt x="2014" y="127"/>
                  </a:lnTo>
                  <a:lnTo>
                    <a:pt x="2047" y="163"/>
                  </a:lnTo>
                  <a:lnTo>
                    <a:pt x="2063" y="199"/>
                  </a:lnTo>
                  <a:lnTo>
                    <a:pt x="2080" y="218"/>
                  </a:lnTo>
                  <a:lnTo>
                    <a:pt x="2096" y="218"/>
                  </a:lnTo>
                  <a:lnTo>
                    <a:pt x="2107" y="199"/>
                  </a:lnTo>
                  <a:lnTo>
                    <a:pt x="2123" y="182"/>
                  </a:lnTo>
                  <a:lnTo>
                    <a:pt x="2140" y="163"/>
                  </a:lnTo>
                  <a:lnTo>
                    <a:pt x="2156" y="144"/>
                  </a:lnTo>
                  <a:lnTo>
                    <a:pt x="2172" y="144"/>
                  </a:lnTo>
                  <a:lnTo>
                    <a:pt x="2183" y="144"/>
                  </a:lnTo>
                  <a:lnTo>
                    <a:pt x="2200" y="144"/>
                  </a:lnTo>
                  <a:lnTo>
                    <a:pt x="2221" y="127"/>
                  </a:lnTo>
                  <a:lnTo>
                    <a:pt x="2238" y="109"/>
                  </a:lnTo>
                  <a:lnTo>
                    <a:pt x="2260" y="109"/>
                  </a:lnTo>
                  <a:lnTo>
                    <a:pt x="2276" y="109"/>
                  </a:lnTo>
                  <a:lnTo>
                    <a:pt x="2292" y="109"/>
                  </a:lnTo>
                  <a:lnTo>
                    <a:pt x="2304" y="109"/>
                  </a:lnTo>
                </a:path>
              </a:pathLst>
            </a:custGeom>
            <a:noFill/>
            <a:ln w="38100" cap="rnd" cmpd="sng">
              <a:solidFill>
                <a:srgbClr val="CF68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0" name="Gruppieren 122">
              <a:extLst>
                <a:ext uri="{FF2B5EF4-FFF2-40B4-BE49-F238E27FC236}">
                  <a16:creationId xmlns:a16="http://schemas.microsoft.com/office/drawing/2014/main" id="{F20A7EB3-48EE-2EE9-324F-91C913403FA2}"/>
                </a:ext>
              </a:extLst>
            </p:cNvPr>
            <p:cNvGrpSpPr/>
            <p:nvPr/>
          </p:nvGrpSpPr>
          <p:grpSpPr>
            <a:xfrm>
              <a:off x="13174155" y="16395352"/>
              <a:ext cx="701576" cy="615380"/>
              <a:chOff x="2127040" y="7623112"/>
              <a:chExt cx="701576" cy="615380"/>
            </a:xfrm>
          </p:grpSpPr>
          <p:sp>
            <p:nvSpPr>
              <p:cNvPr id="159" name="Freeform 1029">
                <a:extLst>
                  <a:ext uri="{FF2B5EF4-FFF2-40B4-BE49-F238E27FC236}">
                    <a16:creationId xmlns:a16="http://schemas.microsoft.com/office/drawing/2014/main" id="{7E8A7D42-30C8-224A-639B-8D5B9D0618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200461" y="7661532"/>
                <a:ext cx="484632" cy="571200"/>
              </a:xfrm>
              <a:custGeom>
                <a:avLst/>
                <a:gdLst/>
                <a:ahLst/>
                <a:cxnLst>
                  <a:cxn ang="0">
                    <a:pos x="152" y="26"/>
                  </a:cxn>
                  <a:cxn ang="0">
                    <a:pos x="89" y="14"/>
                  </a:cxn>
                  <a:cxn ang="0">
                    <a:pos x="51" y="30"/>
                  </a:cxn>
                  <a:cxn ang="0">
                    <a:pos x="38" y="76"/>
                  </a:cxn>
                  <a:cxn ang="0">
                    <a:pos x="26" y="123"/>
                  </a:cxn>
                  <a:cxn ang="0">
                    <a:pos x="0" y="169"/>
                  </a:cxn>
                  <a:cxn ang="0">
                    <a:pos x="0" y="216"/>
                  </a:cxn>
                  <a:cxn ang="0">
                    <a:pos x="0" y="262"/>
                  </a:cxn>
                  <a:cxn ang="0">
                    <a:pos x="0" y="308"/>
                  </a:cxn>
                  <a:cxn ang="0">
                    <a:pos x="0" y="355"/>
                  </a:cxn>
                  <a:cxn ang="0">
                    <a:pos x="26" y="400"/>
                  </a:cxn>
                  <a:cxn ang="0">
                    <a:pos x="64" y="432"/>
                  </a:cxn>
                  <a:cxn ang="0">
                    <a:pos x="101" y="432"/>
                  </a:cxn>
                  <a:cxn ang="0">
                    <a:pos x="127" y="432"/>
                  </a:cxn>
                  <a:cxn ang="0">
                    <a:pos x="165" y="432"/>
                  </a:cxn>
                  <a:cxn ang="0">
                    <a:pos x="203" y="432"/>
                  </a:cxn>
                  <a:cxn ang="0">
                    <a:pos x="241" y="432"/>
                  </a:cxn>
                  <a:cxn ang="0">
                    <a:pos x="267" y="432"/>
                  </a:cxn>
                  <a:cxn ang="0">
                    <a:pos x="305" y="416"/>
                  </a:cxn>
                  <a:cxn ang="0">
                    <a:pos x="343" y="385"/>
                  </a:cxn>
                  <a:cxn ang="0">
                    <a:pos x="380" y="355"/>
                  </a:cxn>
                  <a:cxn ang="0">
                    <a:pos x="393" y="323"/>
                  </a:cxn>
                  <a:cxn ang="0">
                    <a:pos x="418" y="277"/>
                  </a:cxn>
                  <a:cxn ang="0">
                    <a:pos x="432" y="230"/>
                  </a:cxn>
                  <a:cxn ang="0">
                    <a:pos x="432" y="184"/>
                  </a:cxn>
                  <a:cxn ang="0">
                    <a:pos x="418" y="139"/>
                  </a:cxn>
                  <a:cxn ang="0">
                    <a:pos x="406" y="107"/>
                  </a:cxn>
                  <a:cxn ang="0">
                    <a:pos x="380" y="92"/>
                  </a:cxn>
                  <a:cxn ang="0">
                    <a:pos x="355" y="61"/>
                  </a:cxn>
                  <a:cxn ang="0">
                    <a:pos x="317" y="46"/>
                  </a:cxn>
                  <a:cxn ang="0">
                    <a:pos x="305" y="14"/>
                  </a:cxn>
                  <a:cxn ang="0">
                    <a:pos x="279" y="14"/>
                  </a:cxn>
                  <a:cxn ang="0">
                    <a:pos x="241" y="0"/>
                  </a:cxn>
                  <a:cxn ang="0">
                    <a:pos x="203" y="0"/>
                  </a:cxn>
                  <a:cxn ang="0">
                    <a:pos x="152" y="26"/>
                  </a:cxn>
                  <a:cxn ang="0">
                    <a:pos x="152" y="26"/>
                  </a:cxn>
                </a:cxnLst>
                <a:rect l="0" t="0" r="r" b="b"/>
                <a:pathLst>
                  <a:path w="433" h="433">
                    <a:moveTo>
                      <a:pt x="152" y="26"/>
                    </a:moveTo>
                    <a:lnTo>
                      <a:pt x="89" y="14"/>
                    </a:lnTo>
                    <a:lnTo>
                      <a:pt x="51" y="30"/>
                    </a:lnTo>
                    <a:lnTo>
                      <a:pt x="38" y="76"/>
                    </a:lnTo>
                    <a:lnTo>
                      <a:pt x="26" y="123"/>
                    </a:lnTo>
                    <a:lnTo>
                      <a:pt x="0" y="169"/>
                    </a:lnTo>
                    <a:lnTo>
                      <a:pt x="0" y="216"/>
                    </a:lnTo>
                    <a:lnTo>
                      <a:pt x="0" y="262"/>
                    </a:lnTo>
                    <a:lnTo>
                      <a:pt x="0" y="308"/>
                    </a:lnTo>
                    <a:lnTo>
                      <a:pt x="0" y="355"/>
                    </a:lnTo>
                    <a:lnTo>
                      <a:pt x="26" y="400"/>
                    </a:lnTo>
                    <a:lnTo>
                      <a:pt x="64" y="432"/>
                    </a:lnTo>
                    <a:lnTo>
                      <a:pt x="101" y="432"/>
                    </a:lnTo>
                    <a:lnTo>
                      <a:pt x="127" y="432"/>
                    </a:lnTo>
                    <a:lnTo>
                      <a:pt x="165" y="432"/>
                    </a:lnTo>
                    <a:lnTo>
                      <a:pt x="203" y="432"/>
                    </a:lnTo>
                    <a:lnTo>
                      <a:pt x="241" y="432"/>
                    </a:lnTo>
                    <a:lnTo>
                      <a:pt x="267" y="432"/>
                    </a:lnTo>
                    <a:lnTo>
                      <a:pt x="305" y="416"/>
                    </a:lnTo>
                    <a:lnTo>
                      <a:pt x="343" y="385"/>
                    </a:lnTo>
                    <a:lnTo>
                      <a:pt x="380" y="355"/>
                    </a:lnTo>
                    <a:lnTo>
                      <a:pt x="393" y="323"/>
                    </a:lnTo>
                    <a:lnTo>
                      <a:pt x="418" y="277"/>
                    </a:lnTo>
                    <a:lnTo>
                      <a:pt x="432" y="230"/>
                    </a:lnTo>
                    <a:lnTo>
                      <a:pt x="432" y="184"/>
                    </a:lnTo>
                    <a:lnTo>
                      <a:pt x="418" y="139"/>
                    </a:lnTo>
                    <a:lnTo>
                      <a:pt x="406" y="107"/>
                    </a:lnTo>
                    <a:lnTo>
                      <a:pt x="380" y="92"/>
                    </a:lnTo>
                    <a:lnTo>
                      <a:pt x="355" y="61"/>
                    </a:lnTo>
                    <a:lnTo>
                      <a:pt x="317" y="46"/>
                    </a:lnTo>
                    <a:lnTo>
                      <a:pt x="305" y="14"/>
                    </a:lnTo>
                    <a:lnTo>
                      <a:pt x="279" y="14"/>
                    </a:lnTo>
                    <a:lnTo>
                      <a:pt x="241" y="0"/>
                    </a:lnTo>
                    <a:lnTo>
                      <a:pt x="203" y="0"/>
                    </a:lnTo>
                    <a:lnTo>
                      <a:pt x="152" y="26"/>
                    </a:lnTo>
                    <a:lnTo>
                      <a:pt x="152" y="26"/>
                    </a:lnTo>
                  </a:path>
                </a:pathLst>
              </a:custGeom>
              <a:noFill/>
              <a:ln w="12700" cap="rnd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Freeform 1029">
                <a:extLst>
                  <a:ext uri="{FF2B5EF4-FFF2-40B4-BE49-F238E27FC236}">
                    <a16:creationId xmlns:a16="http://schemas.microsoft.com/office/drawing/2014/main" id="{39FADF07-A7F0-DE23-672E-3DD5B109E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040" y="7623112"/>
                <a:ext cx="701576" cy="615380"/>
              </a:xfrm>
              <a:custGeom>
                <a:avLst/>
                <a:gdLst/>
                <a:ahLst/>
                <a:cxnLst>
                  <a:cxn ang="0">
                    <a:pos x="152" y="26"/>
                  </a:cxn>
                  <a:cxn ang="0">
                    <a:pos x="89" y="14"/>
                  </a:cxn>
                  <a:cxn ang="0">
                    <a:pos x="51" y="30"/>
                  </a:cxn>
                  <a:cxn ang="0">
                    <a:pos x="38" y="76"/>
                  </a:cxn>
                  <a:cxn ang="0">
                    <a:pos x="26" y="123"/>
                  </a:cxn>
                  <a:cxn ang="0">
                    <a:pos x="0" y="169"/>
                  </a:cxn>
                  <a:cxn ang="0">
                    <a:pos x="0" y="216"/>
                  </a:cxn>
                  <a:cxn ang="0">
                    <a:pos x="0" y="262"/>
                  </a:cxn>
                  <a:cxn ang="0">
                    <a:pos x="0" y="308"/>
                  </a:cxn>
                  <a:cxn ang="0">
                    <a:pos x="0" y="355"/>
                  </a:cxn>
                  <a:cxn ang="0">
                    <a:pos x="26" y="400"/>
                  </a:cxn>
                  <a:cxn ang="0">
                    <a:pos x="64" y="432"/>
                  </a:cxn>
                  <a:cxn ang="0">
                    <a:pos x="101" y="432"/>
                  </a:cxn>
                  <a:cxn ang="0">
                    <a:pos x="127" y="432"/>
                  </a:cxn>
                  <a:cxn ang="0">
                    <a:pos x="165" y="432"/>
                  </a:cxn>
                  <a:cxn ang="0">
                    <a:pos x="203" y="432"/>
                  </a:cxn>
                  <a:cxn ang="0">
                    <a:pos x="241" y="432"/>
                  </a:cxn>
                  <a:cxn ang="0">
                    <a:pos x="267" y="432"/>
                  </a:cxn>
                  <a:cxn ang="0">
                    <a:pos x="305" y="416"/>
                  </a:cxn>
                  <a:cxn ang="0">
                    <a:pos x="343" y="385"/>
                  </a:cxn>
                  <a:cxn ang="0">
                    <a:pos x="380" y="355"/>
                  </a:cxn>
                  <a:cxn ang="0">
                    <a:pos x="393" y="323"/>
                  </a:cxn>
                  <a:cxn ang="0">
                    <a:pos x="418" y="277"/>
                  </a:cxn>
                  <a:cxn ang="0">
                    <a:pos x="432" y="230"/>
                  </a:cxn>
                  <a:cxn ang="0">
                    <a:pos x="432" y="184"/>
                  </a:cxn>
                  <a:cxn ang="0">
                    <a:pos x="418" y="139"/>
                  </a:cxn>
                  <a:cxn ang="0">
                    <a:pos x="406" y="107"/>
                  </a:cxn>
                  <a:cxn ang="0">
                    <a:pos x="380" y="92"/>
                  </a:cxn>
                  <a:cxn ang="0">
                    <a:pos x="355" y="61"/>
                  </a:cxn>
                  <a:cxn ang="0">
                    <a:pos x="317" y="46"/>
                  </a:cxn>
                  <a:cxn ang="0">
                    <a:pos x="305" y="14"/>
                  </a:cxn>
                  <a:cxn ang="0">
                    <a:pos x="279" y="14"/>
                  </a:cxn>
                  <a:cxn ang="0">
                    <a:pos x="241" y="0"/>
                  </a:cxn>
                  <a:cxn ang="0">
                    <a:pos x="203" y="0"/>
                  </a:cxn>
                  <a:cxn ang="0">
                    <a:pos x="152" y="26"/>
                  </a:cxn>
                  <a:cxn ang="0">
                    <a:pos x="152" y="26"/>
                  </a:cxn>
                </a:cxnLst>
                <a:rect l="0" t="0" r="r" b="b"/>
                <a:pathLst>
                  <a:path w="433" h="433">
                    <a:moveTo>
                      <a:pt x="152" y="26"/>
                    </a:moveTo>
                    <a:lnTo>
                      <a:pt x="89" y="14"/>
                    </a:lnTo>
                    <a:lnTo>
                      <a:pt x="51" y="30"/>
                    </a:lnTo>
                    <a:lnTo>
                      <a:pt x="38" y="76"/>
                    </a:lnTo>
                    <a:lnTo>
                      <a:pt x="26" y="123"/>
                    </a:lnTo>
                    <a:lnTo>
                      <a:pt x="0" y="169"/>
                    </a:lnTo>
                    <a:lnTo>
                      <a:pt x="0" y="216"/>
                    </a:lnTo>
                    <a:lnTo>
                      <a:pt x="0" y="262"/>
                    </a:lnTo>
                    <a:lnTo>
                      <a:pt x="0" y="308"/>
                    </a:lnTo>
                    <a:lnTo>
                      <a:pt x="0" y="355"/>
                    </a:lnTo>
                    <a:lnTo>
                      <a:pt x="26" y="400"/>
                    </a:lnTo>
                    <a:lnTo>
                      <a:pt x="64" y="432"/>
                    </a:lnTo>
                    <a:lnTo>
                      <a:pt x="101" y="432"/>
                    </a:lnTo>
                    <a:lnTo>
                      <a:pt x="127" y="432"/>
                    </a:lnTo>
                    <a:lnTo>
                      <a:pt x="165" y="432"/>
                    </a:lnTo>
                    <a:lnTo>
                      <a:pt x="203" y="432"/>
                    </a:lnTo>
                    <a:lnTo>
                      <a:pt x="241" y="432"/>
                    </a:lnTo>
                    <a:lnTo>
                      <a:pt x="267" y="432"/>
                    </a:lnTo>
                    <a:lnTo>
                      <a:pt x="305" y="416"/>
                    </a:lnTo>
                    <a:lnTo>
                      <a:pt x="343" y="385"/>
                    </a:lnTo>
                    <a:lnTo>
                      <a:pt x="380" y="355"/>
                    </a:lnTo>
                    <a:lnTo>
                      <a:pt x="393" y="323"/>
                    </a:lnTo>
                    <a:lnTo>
                      <a:pt x="418" y="277"/>
                    </a:lnTo>
                    <a:lnTo>
                      <a:pt x="432" y="230"/>
                    </a:lnTo>
                    <a:lnTo>
                      <a:pt x="432" y="184"/>
                    </a:lnTo>
                    <a:lnTo>
                      <a:pt x="418" y="139"/>
                    </a:lnTo>
                    <a:lnTo>
                      <a:pt x="406" y="107"/>
                    </a:lnTo>
                    <a:lnTo>
                      <a:pt x="380" y="92"/>
                    </a:lnTo>
                    <a:lnTo>
                      <a:pt x="355" y="61"/>
                    </a:lnTo>
                    <a:lnTo>
                      <a:pt x="317" y="46"/>
                    </a:lnTo>
                    <a:lnTo>
                      <a:pt x="305" y="14"/>
                    </a:lnTo>
                    <a:lnTo>
                      <a:pt x="279" y="14"/>
                    </a:lnTo>
                    <a:lnTo>
                      <a:pt x="241" y="0"/>
                    </a:lnTo>
                    <a:lnTo>
                      <a:pt x="203" y="0"/>
                    </a:lnTo>
                    <a:lnTo>
                      <a:pt x="152" y="26"/>
                    </a:lnTo>
                    <a:lnTo>
                      <a:pt x="152" y="26"/>
                    </a:lnTo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1" name="Line 1038">
              <a:extLst>
                <a:ext uri="{FF2B5EF4-FFF2-40B4-BE49-F238E27FC236}">
                  <a16:creationId xmlns:a16="http://schemas.microsoft.com/office/drawing/2014/main" id="{3B2DE644-D581-7B26-B26F-162FA979C8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900000" flipH="1" flipV="1">
              <a:off x="13741304" y="11870631"/>
              <a:ext cx="465844" cy="61716"/>
            </a:xfrm>
            <a:prstGeom prst="lin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1039">
              <a:extLst>
                <a:ext uri="{FF2B5EF4-FFF2-40B4-BE49-F238E27FC236}">
                  <a16:creationId xmlns:a16="http://schemas.microsoft.com/office/drawing/2014/main" id="{95CFC754-D7F9-8D08-DC3B-01165041E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6339" y="11342273"/>
              <a:ext cx="1224136" cy="363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impact</a:t>
              </a:r>
            </a:p>
          </p:txBody>
        </p:sp>
        <p:sp>
          <p:nvSpPr>
            <p:cNvPr id="123" name="Rectangle 1039">
              <a:extLst>
                <a:ext uri="{FF2B5EF4-FFF2-40B4-BE49-F238E27FC236}">
                  <a16:creationId xmlns:a16="http://schemas.microsoft.com/office/drawing/2014/main" id="{5CEDA63C-2BE8-9266-DCAE-F4604D557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6197" y="11325157"/>
              <a:ext cx="1224136" cy="634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GB" sz="2200" b="1" i="1" dirty="0">
                  <a:solidFill>
                    <a:srgbClr val="CF6800"/>
                  </a:solidFill>
                  <a:latin typeface="Arial" pitchFamily="34" charset="0"/>
                  <a:cs typeface="Arial" pitchFamily="34" charset="0"/>
                </a:rPr>
                <a:t>cosmic rays</a:t>
              </a:r>
              <a:endParaRPr lang="en-GB" sz="1600" b="1" i="1" dirty="0">
                <a:solidFill>
                  <a:srgbClr val="CF68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039">
              <a:extLst>
                <a:ext uri="{FF2B5EF4-FFF2-40B4-BE49-F238E27FC236}">
                  <a16:creationId xmlns:a16="http://schemas.microsoft.com/office/drawing/2014/main" id="{D8F9B727-8BFD-4FD7-0C1E-8C457524C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8176" y="14174495"/>
              <a:ext cx="1802678" cy="905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cosmic ray</a:t>
              </a:r>
            </a:p>
            <a:p>
              <a:pPr>
                <a:lnSpc>
                  <a:spcPct val="80000"/>
                </a:lnSpc>
              </a:pPr>
              <a:r>
                <a:rPr lang="en-GB" sz="2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exposure (CRE)</a:t>
              </a:r>
              <a:endPara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Line 1038">
              <a:extLst>
                <a:ext uri="{FF2B5EF4-FFF2-40B4-BE49-F238E27FC236}">
                  <a16:creationId xmlns:a16="http://schemas.microsoft.com/office/drawing/2014/main" id="{B00523DB-7B71-8415-46A7-4F42B73571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22200" y="15287000"/>
              <a:ext cx="0" cy="1008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6" name="Grafik 125" descr="Bild1.png">
              <a:extLst>
                <a:ext uri="{FF2B5EF4-FFF2-40B4-BE49-F238E27FC236}">
                  <a16:creationId xmlns:a16="http://schemas.microsoft.com/office/drawing/2014/main" id="{982EB535-8304-C354-393D-45CB0CE70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266436">
              <a:off x="13955093" y="11364690"/>
              <a:ext cx="880223" cy="540000"/>
            </a:xfrm>
            <a:prstGeom prst="rect">
              <a:avLst/>
            </a:prstGeom>
          </p:spPr>
        </p:pic>
        <p:grpSp>
          <p:nvGrpSpPr>
            <p:cNvPr id="127" name="Gruppieren 31">
              <a:extLst>
                <a:ext uri="{FF2B5EF4-FFF2-40B4-BE49-F238E27FC236}">
                  <a16:creationId xmlns:a16="http://schemas.microsoft.com/office/drawing/2014/main" id="{FF992D27-93F6-49F8-AD65-6BCB3132418F}"/>
                </a:ext>
              </a:extLst>
            </p:cNvPr>
            <p:cNvGrpSpPr/>
            <p:nvPr/>
          </p:nvGrpSpPr>
          <p:grpSpPr>
            <a:xfrm>
              <a:off x="12927086" y="11952682"/>
              <a:ext cx="266700" cy="434975"/>
              <a:chOff x="1605161" y="3566321"/>
              <a:chExt cx="266700" cy="434975"/>
            </a:xfrm>
          </p:grpSpPr>
          <p:sp>
            <p:nvSpPr>
              <p:cNvPr id="155" name="Freeform 1053">
                <a:extLst>
                  <a:ext uri="{FF2B5EF4-FFF2-40B4-BE49-F238E27FC236}">
                    <a16:creationId xmlns:a16="http://schemas.microsoft.com/office/drawing/2014/main" id="{BF32BBC6-0B54-3E83-A53C-E39E49D95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6" name="Line 1054">
                <a:extLst>
                  <a:ext uri="{FF2B5EF4-FFF2-40B4-BE49-F238E27FC236}">
                    <a16:creationId xmlns:a16="http://schemas.microsoft.com/office/drawing/2014/main" id="{83595605-B59D-E6E4-FE42-222C885EF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7" name="Line 1055">
                <a:extLst>
                  <a:ext uri="{FF2B5EF4-FFF2-40B4-BE49-F238E27FC236}">
                    <a16:creationId xmlns:a16="http://schemas.microsoft.com/office/drawing/2014/main" id="{7C13B746-9B51-1258-39C2-B0D05676F0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" name="Line 1056">
                <a:extLst>
                  <a:ext uri="{FF2B5EF4-FFF2-40B4-BE49-F238E27FC236}">
                    <a16:creationId xmlns:a16="http://schemas.microsoft.com/office/drawing/2014/main" id="{1731F1CC-AE6E-70F3-6438-205D0D9FD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8" name="Gruppieren 32">
              <a:extLst>
                <a:ext uri="{FF2B5EF4-FFF2-40B4-BE49-F238E27FC236}">
                  <a16:creationId xmlns:a16="http://schemas.microsoft.com/office/drawing/2014/main" id="{BA337723-05A6-8B7D-07AA-644C58992D66}"/>
                </a:ext>
              </a:extLst>
            </p:cNvPr>
            <p:cNvGrpSpPr/>
            <p:nvPr/>
          </p:nvGrpSpPr>
          <p:grpSpPr>
            <a:xfrm>
              <a:off x="13060436" y="11780064"/>
              <a:ext cx="266700" cy="434975"/>
              <a:chOff x="1605161" y="3566321"/>
              <a:chExt cx="266700" cy="434975"/>
            </a:xfrm>
          </p:grpSpPr>
          <p:sp>
            <p:nvSpPr>
              <p:cNvPr id="151" name="Freeform 1053">
                <a:extLst>
                  <a:ext uri="{FF2B5EF4-FFF2-40B4-BE49-F238E27FC236}">
                    <a16:creationId xmlns:a16="http://schemas.microsoft.com/office/drawing/2014/main" id="{31ED61CC-4E3A-EE73-4EF3-D345F2447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2" name="Line 1054">
                <a:extLst>
                  <a:ext uri="{FF2B5EF4-FFF2-40B4-BE49-F238E27FC236}">
                    <a16:creationId xmlns:a16="http://schemas.microsoft.com/office/drawing/2014/main" id="{1F5730F5-B935-BB89-423E-EA6C4FA48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3" name="Line 1055">
                <a:extLst>
                  <a:ext uri="{FF2B5EF4-FFF2-40B4-BE49-F238E27FC236}">
                    <a16:creationId xmlns:a16="http://schemas.microsoft.com/office/drawing/2014/main" id="{B6E4B62E-FCDB-3605-C0E1-2E179C6BF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Line 1056">
                <a:extLst>
                  <a:ext uri="{FF2B5EF4-FFF2-40B4-BE49-F238E27FC236}">
                    <a16:creationId xmlns:a16="http://schemas.microsoft.com/office/drawing/2014/main" id="{AABBF032-45DC-37A4-DA47-80282A08F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9" name="Gruppieren 32">
              <a:extLst>
                <a:ext uri="{FF2B5EF4-FFF2-40B4-BE49-F238E27FC236}">
                  <a16:creationId xmlns:a16="http://schemas.microsoft.com/office/drawing/2014/main" id="{8B8FD447-94CC-2DD7-DF87-B1327965E9D2}"/>
                </a:ext>
              </a:extLst>
            </p:cNvPr>
            <p:cNvGrpSpPr/>
            <p:nvPr/>
          </p:nvGrpSpPr>
          <p:grpSpPr>
            <a:xfrm>
              <a:off x="13268076" y="11720508"/>
              <a:ext cx="266700" cy="434975"/>
              <a:chOff x="1605161" y="3566321"/>
              <a:chExt cx="266700" cy="434975"/>
            </a:xfrm>
          </p:grpSpPr>
          <p:sp>
            <p:nvSpPr>
              <p:cNvPr id="147" name="Freeform 1053">
                <a:extLst>
                  <a:ext uri="{FF2B5EF4-FFF2-40B4-BE49-F238E27FC236}">
                    <a16:creationId xmlns:a16="http://schemas.microsoft.com/office/drawing/2014/main" id="{99DD0050-09FE-7943-329A-ACEB1A12C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161" y="3566321"/>
                <a:ext cx="217488" cy="35718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4" y="7"/>
                  </a:cxn>
                  <a:cxn ang="0">
                    <a:pos x="35" y="16"/>
                  </a:cxn>
                  <a:cxn ang="0">
                    <a:pos x="34" y="27"/>
                  </a:cxn>
                  <a:cxn ang="0">
                    <a:pos x="28" y="36"/>
                  </a:cxn>
                  <a:cxn ang="0">
                    <a:pos x="28" y="47"/>
                  </a:cxn>
                  <a:cxn ang="0">
                    <a:pos x="28" y="56"/>
                  </a:cxn>
                  <a:cxn ang="0">
                    <a:pos x="34" y="65"/>
                  </a:cxn>
                  <a:cxn ang="0">
                    <a:pos x="44" y="67"/>
                  </a:cxn>
                  <a:cxn ang="0">
                    <a:pos x="54" y="67"/>
                  </a:cxn>
                  <a:cxn ang="0">
                    <a:pos x="64" y="65"/>
                  </a:cxn>
                  <a:cxn ang="0">
                    <a:pos x="70" y="70"/>
                  </a:cxn>
                  <a:cxn ang="0">
                    <a:pos x="75" y="80"/>
                  </a:cxn>
                  <a:cxn ang="0">
                    <a:pos x="74" y="90"/>
                  </a:cxn>
                  <a:cxn ang="0">
                    <a:pos x="68" y="100"/>
                  </a:cxn>
                  <a:cxn ang="0">
                    <a:pos x="59" y="107"/>
                  </a:cxn>
                  <a:cxn ang="0">
                    <a:pos x="59" y="118"/>
                  </a:cxn>
                  <a:cxn ang="0">
                    <a:pos x="59" y="129"/>
                  </a:cxn>
                  <a:cxn ang="0">
                    <a:pos x="64" y="138"/>
                  </a:cxn>
                  <a:cxn ang="0">
                    <a:pos x="74" y="138"/>
                  </a:cxn>
                  <a:cxn ang="0">
                    <a:pos x="84" y="138"/>
                  </a:cxn>
                  <a:cxn ang="0">
                    <a:pos x="94" y="138"/>
                  </a:cxn>
                  <a:cxn ang="0">
                    <a:pos x="104" y="143"/>
                  </a:cxn>
                  <a:cxn ang="0">
                    <a:pos x="106" y="154"/>
                  </a:cxn>
                  <a:cxn ang="0">
                    <a:pos x="106" y="163"/>
                  </a:cxn>
                  <a:cxn ang="0">
                    <a:pos x="97" y="171"/>
                  </a:cxn>
                  <a:cxn ang="0">
                    <a:pos x="90" y="180"/>
                  </a:cxn>
                  <a:cxn ang="0">
                    <a:pos x="88" y="191"/>
                  </a:cxn>
                  <a:cxn ang="0">
                    <a:pos x="86" y="200"/>
                  </a:cxn>
                  <a:cxn ang="0">
                    <a:pos x="95" y="209"/>
                  </a:cxn>
                  <a:cxn ang="0">
                    <a:pos x="106" y="211"/>
                  </a:cxn>
                  <a:cxn ang="0">
                    <a:pos x="115" y="211"/>
                  </a:cxn>
                  <a:cxn ang="0">
                    <a:pos x="126" y="212"/>
                  </a:cxn>
                  <a:cxn ang="0">
                    <a:pos x="132" y="218"/>
                  </a:cxn>
                </a:cxnLst>
                <a:rect l="0" t="0" r="r" b="b"/>
                <a:pathLst>
                  <a:path w="137" h="225">
                    <a:moveTo>
                      <a:pt x="0" y="12"/>
                    </a:moveTo>
                    <a:lnTo>
                      <a:pt x="5" y="5"/>
                    </a:lnTo>
                    <a:lnTo>
                      <a:pt x="10" y="3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4" y="7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21"/>
                    </a:lnTo>
                    <a:lnTo>
                      <a:pt x="34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8" y="41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61"/>
                    </a:lnTo>
                    <a:lnTo>
                      <a:pt x="34" y="65"/>
                    </a:lnTo>
                    <a:lnTo>
                      <a:pt x="39" y="67"/>
                    </a:lnTo>
                    <a:lnTo>
                      <a:pt x="44" y="67"/>
                    </a:lnTo>
                    <a:lnTo>
                      <a:pt x="48" y="67"/>
                    </a:lnTo>
                    <a:lnTo>
                      <a:pt x="54" y="67"/>
                    </a:lnTo>
                    <a:lnTo>
                      <a:pt x="59" y="67"/>
                    </a:lnTo>
                    <a:lnTo>
                      <a:pt x="64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4" y="76"/>
                    </a:lnTo>
                    <a:lnTo>
                      <a:pt x="75" y="80"/>
                    </a:lnTo>
                    <a:lnTo>
                      <a:pt x="75" y="85"/>
                    </a:lnTo>
                    <a:lnTo>
                      <a:pt x="74" y="90"/>
                    </a:lnTo>
                    <a:lnTo>
                      <a:pt x="70" y="96"/>
                    </a:lnTo>
                    <a:lnTo>
                      <a:pt x="68" y="100"/>
                    </a:lnTo>
                    <a:lnTo>
                      <a:pt x="64" y="103"/>
                    </a:lnTo>
                    <a:lnTo>
                      <a:pt x="59" y="107"/>
                    </a:lnTo>
                    <a:lnTo>
                      <a:pt x="59" y="112"/>
                    </a:lnTo>
                    <a:lnTo>
                      <a:pt x="59" y="118"/>
                    </a:lnTo>
                    <a:lnTo>
                      <a:pt x="59" y="123"/>
                    </a:lnTo>
                    <a:lnTo>
                      <a:pt x="59" y="129"/>
                    </a:lnTo>
                    <a:lnTo>
                      <a:pt x="61" y="134"/>
                    </a:lnTo>
                    <a:lnTo>
                      <a:pt x="64" y="138"/>
                    </a:lnTo>
                    <a:lnTo>
                      <a:pt x="68" y="138"/>
                    </a:lnTo>
                    <a:lnTo>
                      <a:pt x="74" y="138"/>
                    </a:lnTo>
                    <a:lnTo>
                      <a:pt x="79" y="138"/>
                    </a:lnTo>
                    <a:lnTo>
                      <a:pt x="84" y="138"/>
                    </a:lnTo>
                    <a:lnTo>
                      <a:pt x="88" y="138"/>
                    </a:lnTo>
                    <a:lnTo>
                      <a:pt x="94" y="138"/>
                    </a:lnTo>
                    <a:lnTo>
                      <a:pt x="99" y="140"/>
                    </a:lnTo>
                    <a:lnTo>
                      <a:pt x="104" y="143"/>
                    </a:lnTo>
                    <a:lnTo>
                      <a:pt x="104" y="149"/>
                    </a:lnTo>
                    <a:lnTo>
                      <a:pt x="106" y="154"/>
                    </a:lnTo>
                    <a:lnTo>
                      <a:pt x="106" y="158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7" y="171"/>
                    </a:lnTo>
                    <a:lnTo>
                      <a:pt x="94" y="176"/>
                    </a:lnTo>
                    <a:lnTo>
                      <a:pt x="90" y="180"/>
                    </a:lnTo>
                    <a:lnTo>
                      <a:pt x="88" y="185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200"/>
                    </a:lnTo>
                    <a:lnTo>
                      <a:pt x="90" y="205"/>
                    </a:lnTo>
                    <a:lnTo>
                      <a:pt x="95" y="209"/>
                    </a:lnTo>
                    <a:lnTo>
                      <a:pt x="101" y="209"/>
                    </a:lnTo>
                    <a:lnTo>
                      <a:pt x="106" y="211"/>
                    </a:lnTo>
                    <a:lnTo>
                      <a:pt x="110" y="211"/>
                    </a:lnTo>
                    <a:lnTo>
                      <a:pt x="115" y="211"/>
                    </a:lnTo>
                    <a:lnTo>
                      <a:pt x="121" y="212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2" y="218"/>
                    </a:lnTo>
                    <a:lnTo>
                      <a:pt x="136" y="224"/>
                    </a:lnTo>
                  </a:path>
                </a:pathLst>
              </a:custGeom>
              <a:noFill/>
              <a:ln w="12700" cap="rnd" cmpd="sng">
                <a:solidFill>
                  <a:srgbClr val="CF68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8" name="Line 1054">
                <a:extLst>
                  <a:ext uri="{FF2B5EF4-FFF2-40B4-BE49-F238E27FC236}">
                    <a16:creationId xmlns:a16="http://schemas.microsoft.com/office/drawing/2014/main" id="{E26E9052-E7BA-94A3-076D-25CAF14311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673" y="3864771"/>
                <a:ext cx="103188" cy="80963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9" name="Line 1055">
                <a:extLst>
                  <a:ext uri="{FF2B5EF4-FFF2-40B4-BE49-F238E27FC236}">
                    <a16:creationId xmlns:a16="http://schemas.microsoft.com/office/drawing/2014/main" id="{6A01851D-E8ED-1473-3CA6-1D17D735F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8673" y="3964783"/>
                <a:ext cx="103188" cy="33338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Line 1056">
                <a:extLst>
                  <a:ext uri="{FF2B5EF4-FFF2-40B4-BE49-F238E27FC236}">
                    <a16:creationId xmlns:a16="http://schemas.microsoft.com/office/drawing/2014/main" id="{664C4717-A56E-7661-84EA-DAB871B91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0748" y="3886996"/>
                <a:ext cx="0" cy="114300"/>
              </a:xfrm>
              <a:prstGeom prst="line">
                <a:avLst/>
              </a:prstGeom>
              <a:noFill/>
              <a:ln w="12700">
                <a:solidFill>
                  <a:srgbClr val="CF68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66B12420-3DC0-4EB6-8C77-29C7F42604CE}"/>
                </a:ext>
              </a:extLst>
            </p:cNvPr>
            <p:cNvGrpSpPr/>
            <p:nvPr/>
          </p:nvGrpSpPr>
          <p:grpSpPr>
            <a:xfrm>
              <a:off x="14039206" y="15776988"/>
              <a:ext cx="3335236" cy="1180252"/>
              <a:chOff x="16070505" y="15776988"/>
              <a:chExt cx="3335236" cy="1180252"/>
            </a:xfrm>
          </p:grpSpPr>
          <p:sp>
            <p:nvSpPr>
              <p:cNvPr id="131" name="Line 1038">
                <a:extLst>
                  <a:ext uri="{FF2B5EF4-FFF2-40B4-BE49-F238E27FC236}">
                    <a16:creationId xmlns:a16="http://schemas.microsoft.com/office/drawing/2014/main" id="{9E355338-58C7-8022-DC27-74AC902ED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16669661" y="16136606"/>
                <a:ext cx="0" cy="972000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Rectangle 1039">
                <a:extLst>
                  <a:ext uri="{FF2B5EF4-FFF2-40B4-BE49-F238E27FC236}">
                    <a16:creationId xmlns:a16="http://schemas.microsoft.com/office/drawing/2014/main" id="{BF8FA4DA-BD6D-2220-9510-436A0B128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70505" y="16645069"/>
                <a:ext cx="1728192" cy="28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GB" sz="16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chemistry</a:t>
                </a:r>
              </a:p>
            </p:txBody>
          </p:sp>
          <p:pic>
            <p:nvPicPr>
              <p:cNvPr id="133" name="Picture 25" descr="BECHREAG">
                <a:extLst>
                  <a:ext uri="{FF2B5EF4-FFF2-40B4-BE49-F238E27FC236}">
                    <a16:creationId xmlns:a16="http://schemas.microsoft.com/office/drawing/2014/main" id="{00450212-3030-A55B-6F13-EBD54F163C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502257" y="16065648"/>
                <a:ext cx="35538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4" name="Line 1038">
                <a:extLst>
                  <a:ext uri="{FF2B5EF4-FFF2-40B4-BE49-F238E27FC236}">
                    <a16:creationId xmlns:a16="http://schemas.microsoft.com/office/drawing/2014/main" id="{1238BDD9-4710-CD28-AAEC-822CE247FE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18092030" y="16131051"/>
                <a:ext cx="0" cy="972000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5" name="Rectangle 1039">
                <a:extLst>
                  <a:ext uri="{FF2B5EF4-FFF2-40B4-BE49-F238E27FC236}">
                    <a16:creationId xmlns:a16="http://schemas.microsoft.com/office/drawing/2014/main" id="{A353427E-D016-D2D4-E1A9-0FA95F23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5535" y="16638994"/>
                <a:ext cx="720080" cy="28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GB" sz="16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AMS</a:t>
                </a:r>
              </a:p>
            </p:txBody>
          </p:sp>
          <p:grpSp>
            <p:nvGrpSpPr>
              <p:cNvPr id="136" name="Gruppieren 1463">
                <a:extLst>
                  <a:ext uri="{FF2B5EF4-FFF2-40B4-BE49-F238E27FC236}">
                    <a16:creationId xmlns:a16="http://schemas.microsoft.com/office/drawing/2014/main" id="{86DB63A7-7F8C-D2C4-A3CE-F76DCC49F888}"/>
                  </a:ext>
                </a:extLst>
              </p:cNvPr>
              <p:cNvGrpSpPr/>
              <p:nvPr/>
            </p:nvGrpSpPr>
            <p:grpSpPr>
              <a:xfrm>
                <a:off x="17232059" y="16439128"/>
                <a:ext cx="288032" cy="504056"/>
                <a:chOff x="5202188" y="8913440"/>
                <a:chExt cx="288032" cy="504056"/>
              </a:xfrm>
            </p:grpSpPr>
            <p:sp>
              <p:nvSpPr>
                <p:cNvPr id="145" name="Flussdiagramm: Magnetplattenspeicher 144">
                  <a:extLst>
                    <a:ext uri="{FF2B5EF4-FFF2-40B4-BE49-F238E27FC236}">
                      <a16:creationId xmlns:a16="http://schemas.microsoft.com/office/drawing/2014/main" id="{74C95C18-BE9A-5DD5-30C8-8CEDC65663DF}"/>
                    </a:ext>
                  </a:extLst>
                </p:cNvPr>
                <p:cNvSpPr/>
                <p:nvPr/>
              </p:nvSpPr>
              <p:spPr>
                <a:xfrm>
                  <a:off x="5202188" y="8913440"/>
                  <a:ext cx="288032" cy="504056"/>
                </a:xfrm>
                <a:prstGeom prst="flowChartMagneticDisk">
                  <a:avLst/>
                </a:prstGeom>
                <a:solidFill>
                  <a:srgbClr val="CF6800">
                    <a:alpha val="74902"/>
                  </a:srgbClr>
                </a:solidFill>
                <a:ln>
                  <a:solidFill>
                    <a:srgbClr val="CF68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6" name="Flussdiagramm: Magnetplattenspeicher 145">
                  <a:extLst>
                    <a:ext uri="{FF2B5EF4-FFF2-40B4-BE49-F238E27FC236}">
                      <a16:creationId xmlns:a16="http://schemas.microsoft.com/office/drawing/2014/main" id="{1CD1F0F8-6FC1-9CE6-C39A-0F5A65B2C9FF}"/>
                    </a:ext>
                  </a:extLst>
                </p:cNvPr>
                <p:cNvSpPr/>
                <p:nvPr/>
              </p:nvSpPr>
              <p:spPr>
                <a:xfrm>
                  <a:off x="5313221" y="8976022"/>
                  <a:ext cx="72000" cy="36000"/>
                </a:xfrm>
                <a:prstGeom prst="flowChartMagneticDisk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37" name="Rectangle 1035">
                <a:extLst>
                  <a:ext uri="{FF2B5EF4-FFF2-40B4-BE49-F238E27FC236}">
                    <a16:creationId xmlns:a16="http://schemas.microsoft.com/office/drawing/2014/main" id="{FAD4EBF7-9A50-9CA1-D90E-2FE84CA88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7143" y="15789388"/>
                <a:ext cx="875108" cy="634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sz="2200" b="1" dirty="0">
                    <a:latin typeface="Arial" pitchFamily="34" charset="0"/>
                    <a:cs typeface="Arial" pitchFamily="34" charset="0"/>
                  </a:rPr>
                  <a:t>e.g.</a:t>
                </a:r>
                <a:br>
                  <a:rPr lang="en-GB" sz="2200" b="1" dirty="0">
                    <a:latin typeface="Arial" pitchFamily="34" charset="0"/>
                    <a:cs typeface="Arial" pitchFamily="34" charset="0"/>
                  </a:rPr>
                </a:br>
                <a:r>
                  <a:rPr lang="en-GB" sz="2200" b="1" dirty="0" err="1">
                    <a:latin typeface="Arial" pitchFamily="34" charset="0"/>
                    <a:cs typeface="Arial" pitchFamily="34" charset="0"/>
                  </a:rPr>
                  <a:t>BeO</a:t>
                </a:r>
                <a:endParaRPr lang="en-GB" sz="16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Rectangle 1035">
                <a:extLst>
                  <a:ext uri="{FF2B5EF4-FFF2-40B4-BE49-F238E27FC236}">
                    <a16:creationId xmlns:a16="http://schemas.microsoft.com/office/drawing/2014/main" id="{45514EE5-FAE1-F776-EC31-6499254AD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26471" y="15776988"/>
                <a:ext cx="875108" cy="634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sz="2200" b="1" dirty="0">
                    <a:latin typeface="Arial" pitchFamily="34" charset="0"/>
                    <a:cs typeface="Arial" pitchFamily="34" charset="0"/>
                  </a:rPr>
                  <a:t>e.g.</a:t>
                </a:r>
                <a:br>
                  <a:rPr lang="en-GB" sz="2200" b="1" dirty="0">
                    <a:latin typeface="Arial" pitchFamily="34" charset="0"/>
                    <a:cs typeface="Arial" pitchFamily="34" charset="0"/>
                  </a:rPr>
                </a:br>
                <a:r>
                  <a:rPr lang="en-GB" sz="2200" b="1" baseline="30000" dirty="0"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GB" sz="2200" b="1" dirty="0">
                    <a:latin typeface="Arial" pitchFamily="34" charset="0"/>
                    <a:cs typeface="Arial" pitchFamily="34" charset="0"/>
                  </a:rPr>
                  <a:t>Be</a:t>
                </a:r>
                <a:endParaRPr lang="en-GB" sz="1600" b="1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9" name="Gruppieren 1468">
                <a:extLst>
                  <a:ext uri="{FF2B5EF4-FFF2-40B4-BE49-F238E27FC236}">
                    <a16:creationId xmlns:a16="http://schemas.microsoft.com/office/drawing/2014/main" id="{F4C1DA34-098E-5405-A503-90FF698D5971}"/>
                  </a:ext>
                </a:extLst>
              </p:cNvPr>
              <p:cNvGrpSpPr/>
              <p:nvPr/>
            </p:nvGrpSpPr>
            <p:grpSpPr>
              <a:xfrm>
                <a:off x="17812523" y="16302917"/>
                <a:ext cx="608144" cy="260445"/>
                <a:chOff x="3921652" y="8985448"/>
                <a:chExt cx="608144" cy="260445"/>
              </a:xfrm>
            </p:grpSpPr>
            <p:sp>
              <p:nvSpPr>
                <p:cNvPr id="141" name="Abgerundetes Rechteck 375">
                  <a:extLst>
                    <a:ext uri="{FF2B5EF4-FFF2-40B4-BE49-F238E27FC236}">
                      <a16:creationId xmlns:a16="http://schemas.microsoft.com/office/drawing/2014/main" id="{65CB9625-1E06-E6F9-6599-E8198643480C}"/>
                    </a:ext>
                  </a:extLst>
                </p:cNvPr>
                <p:cNvSpPr/>
                <p:nvPr/>
              </p:nvSpPr>
              <p:spPr>
                <a:xfrm>
                  <a:off x="4050060" y="8985448"/>
                  <a:ext cx="360040" cy="144016"/>
                </a:xfrm>
                <a:prstGeom prst="roundRect">
                  <a:avLst/>
                </a:prstGeom>
                <a:solidFill>
                  <a:srgbClr val="00589C"/>
                </a:solidFill>
                <a:ln>
                  <a:solidFill>
                    <a:srgbClr val="0058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2" name="Rechteckiger Pfeil 376">
                  <a:extLst>
                    <a:ext uri="{FF2B5EF4-FFF2-40B4-BE49-F238E27FC236}">
                      <a16:creationId xmlns:a16="http://schemas.microsoft.com/office/drawing/2014/main" id="{09539248-4DF7-6410-6125-AE1104C16DCC}"/>
                    </a:ext>
                  </a:extLst>
                </p:cNvPr>
                <p:cNvSpPr/>
                <p:nvPr/>
              </p:nvSpPr>
              <p:spPr>
                <a:xfrm>
                  <a:off x="3930364" y="9025377"/>
                  <a:ext cx="144016" cy="89495"/>
                </a:xfrm>
                <a:prstGeom prst="bentArrow">
                  <a:avLst/>
                </a:prstGeom>
                <a:solidFill>
                  <a:srgbClr val="00589C"/>
                </a:solidFill>
                <a:ln>
                  <a:solidFill>
                    <a:srgbClr val="0058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Rechteckiger Pfeil 377">
                  <a:extLst>
                    <a:ext uri="{FF2B5EF4-FFF2-40B4-BE49-F238E27FC236}">
                      <a16:creationId xmlns:a16="http://schemas.microsoft.com/office/drawing/2014/main" id="{8FB783E2-DFEF-F25F-6EB3-E5547E0AB3F4}"/>
                    </a:ext>
                  </a:extLst>
                </p:cNvPr>
                <p:cNvSpPr/>
                <p:nvPr/>
              </p:nvSpPr>
              <p:spPr>
                <a:xfrm flipH="1">
                  <a:off x="4385780" y="9030241"/>
                  <a:ext cx="144016" cy="89495"/>
                </a:xfrm>
                <a:prstGeom prst="bentArrow">
                  <a:avLst/>
                </a:prstGeom>
                <a:solidFill>
                  <a:srgbClr val="00589C"/>
                </a:solidFill>
                <a:ln>
                  <a:solidFill>
                    <a:srgbClr val="0058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" name="Rechteckiger Pfeil 378">
                  <a:extLst>
                    <a:ext uri="{FF2B5EF4-FFF2-40B4-BE49-F238E27FC236}">
                      <a16:creationId xmlns:a16="http://schemas.microsoft.com/office/drawing/2014/main" id="{45D932D2-597C-77D9-E226-D99A9600239A}"/>
                    </a:ext>
                  </a:extLst>
                </p:cNvPr>
                <p:cNvSpPr/>
                <p:nvPr/>
              </p:nvSpPr>
              <p:spPr>
                <a:xfrm rot="16200000">
                  <a:off x="3894392" y="9129137"/>
                  <a:ext cx="144016" cy="89495"/>
                </a:xfrm>
                <a:prstGeom prst="bentArrow">
                  <a:avLst/>
                </a:prstGeom>
                <a:solidFill>
                  <a:srgbClr val="00589C"/>
                </a:solidFill>
                <a:ln>
                  <a:solidFill>
                    <a:srgbClr val="0058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40" name="Picture 8" descr="C:\Users\Silke Merchel\AppData\Local\Microsoft\Windows\Temporary Internet Files\Content.IE5\7Z02JFUN\MC900338458[1].wmf">
                <a:extLst>
                  <a:ext uri="{FF2B5EF4-FFF2-40B4-BE49-F238E27FC236}">
                    <a16:creationId xmlns:a16="http://schemas.microsoft.com/office/drawing/2014/main" id="{AB9CC89E-50E1-C25B-B7B8-E6B801EA86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578761" y="16309168"/>
                <a:ext cx="826980" cy="64807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9" name="Titel 3">
            <a:extLst>
              <a:ext uri="{FF2B5EF4-FFF2-40B4-BE49-F238E27FC236}">
                <a16:creationId xmlns:a16="http://schemas.microsoft.com/office/drawing/2014/main" id="{54F12379-5076-9520-EA56-2825EFB9F22D}"/>
              </a:ext>
            </a:extLst>
          </p:cNvPr>
          <p:cNvSpPr txBox="1">
            <a:spLocks/>
          </p:cNvSpPr>
          <p:nvPr/>
        </p:nvSpPr>
        <p:spPr>
          <a:xfrm>
            <a:off x="1686534" y="85958"/>
            <a:ext cx="5890892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Meteorite’s history</a:t>
            </a:r>
          </a:p>
        </p:txBody>
      </p:sp>
    </p:spTree>
    <p:extLst>
      <p:ext uri="{BB962C8B-B14F-4D97-AF65-F5344CB8AC3E}">
        <p14:creationId xmlns:p14="http://schemas.microsoft.com/office/powerpoint/2010/main" val="341676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 descr="Ein Bild, das drinnen, Baumaterial, Stein, Zahnrad enthält.&#10;&#10;Automatisch generierte Beschreibung">
            <a:extLst>
              <a:ext uri="{FF2B5EF4-FFF2-40B4-BE49-F238E27FC236}">
                <a16:creationId xmlns:a16="http://schemas.microsoft.com/office/drawing/2014/main" id="{45F9F0B1-180D-3093-3ECF-65B4638D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59" y="1296359"/>
            <a:ext cx="1779095" cy="153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E23C6A2-0170-4DA4-91C4-471E50DD3573}"/>
              </a:ext>
            </a:extLst>
          </p:cNvPr>
          <p:cNvSpPr txBox="1">
            <a:spLocks/>
          </p:cNvSpPr>
          <p:nvPr/>
        </p:nvSpPr>
        <p:spPr>
          <a:xfrm>
            <a:off x="1757393" y="282342"/>
            <a:ext cx="4809104" cy="58194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Extracting live cosmogenic nuclides from meteorites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1183E08D-C878-4706-9004-DDCA7353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826AA715-9AB7-7A37-AF82-956EB368F9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610" y="1005608"/>
          <a:ext cx="4437063" cy="568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Harvard F/X Zeichen" r:id="rId5" imgW="11609280" imgH="14889600" progId="">
                  <p:embed/>
                </p:oleObj>
              </mc:Choice>
              <mc:Fallback>
                <p:oleObj name="Harvard F/X Zeichen" r:id="rId5" imgW="11609280" imgH="14889600" progId="">
                  <p:embed/>
                  <p:pic>
                    <p:nvPicPr>
                      <p:cNvPr id="19" name="Object 4">
                        <a:extLst>
                          <a:ext uri="{FF2B5EF4-FFF2-40B4-BE49-F238E27FC236}">
                            <a16:creationId xmlns:a16="http://schemas.microsoft.com/office/drawing/2014/main" id="{826AA715-9AB7-7A37-AF82-956EB368F9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610" y="1005608"/>
                        <a:ext cx="4437063" cy="5689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">
            <a:extLst>
              <a:ext uri="{FF2B5EF4-FFF2-40B4-BE49-F238E27FC236}">
                <a16:creationId xmlns:a16="http://schemas.microsoft.com/office/drawing/2014/main" id="{61F08D7C-E4D4-AE92-204D-801A87DF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580" y="6599959"/>
            <a:ext cx="1672253" cy="190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Merchel &amp; </a:t>
            </a:r>
            <a:r>
              <a:rPr lang="en-GB" sz="800" i="1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Herpers</a:t>
            </a:r>
            <a:r>
              <a:rPr lang="en-GB" sz="800" i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RCA (1999).</a:t>
            </a:r>
          </a:p>
        </p:txBody>
      </p:sp>
      <p:pic>
        <p:nvPicPr>
          <p:cNvPr id="23" name="Grafik 22" descr="Iron_phase_Mundrabilla_c.tif">
            <a:extLst>
              <a:ext uri="{FF2B5EF4-FFF2-40B4-BE49-F238E27FC236}">
                <a16:creationId xmlns:a16="http://schemas.microsoft.com/office/drawing/2014/main" id="{34E589CB-CF2A-295E-44FA-4EED409883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9051" b="19813"/>
          <a:stretch>
            <a:fillRect/>
          </a:stretch>
        </p:blipFill>
        <p:spPr>
          <a:xfrm>
            <a:off x="4562356" y="1296976"/>
            <a:ext cx="2177367" cy="1535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Nach oben gekrümmter Pfeil 21">
            <a:extLst>
              <a:ext uri="{FF2B5EF4-FFF2-40B4-BE49-F238E27FC236}">
                <a16:creationId xmlns:a16="http://schemas.microsoft.com/office/drawing/2014/main" id="{110FF559-C646-441D-66A9-E90AAB473928}"/>
              </a:ext>
            </a:extLst>
          </p:cNvPr>
          <p:cNvSpPr/>
          <p:nvPr/>
        </p:nvSpPr>
        <p:spPr>
          <a:xfrm rot="11161639" flipH="1">
            <a:off x="6167915" y="697597"/>
            <a:ext cx="2013010" cy="777965"/>
          </a:xfrm>
          <a:prstGeom prst="curvedUpArrow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A72E63C-BE1E-9D3B-EEF9-5101A0662F0C}"/>
              </a:ext>
            </a:extLst>
          </p:cNvPr>
          <p:cNvSpPr txBox="1"/>
          <p:nvPr/>
        </p:nvSpPr>
        <p:spPr>
          <a:xfrm>
            <a:off x="5536537" y="1320578"/>
            <a:ext cx="1082348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589C"/>
                </a:solidFill>
                <a:latin typeface="Arial Black" pitchFamily="34" charset="0"/>
              </a:rPr>
              <a:t>~ 100 mg</a:t>
            </a:r>
          </a:p>
        </p:txBody>
      </p:sp>
      <p:pic>
        <p:nvPicPr>
          <p:cNvPr id="28" name="Picture 25" descr="BECHREAG">
            <a:extLst>
              <a:ext uri="{FF2B5EF4-FFF2-40B4-BE49-F238E27FC236}">
                <a16:creationId xmlns:a16="http://schemas.microsoft.com/office/drawing/2014/main" id="{E9B50F98-34BF-C3EC-F394-3B591D5D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7839" y="371119"/>
            <a:ext cx="618768" cy="87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E44FCFF-80ED-DC7B-0F62-D321BE920A6A}"/>
              </a:ext>
            </a:extLst>
          </p:cNvPr>
          <p:cNvGrpSpPr/>
          <p:nvPr/>
        </p:nvGrpSpPr>
        <p:grpSpPr>
          <a:xfrm>
            <a:off x="4815559" y="2945729"/>
            <a:ext cx="4122831" cy="3629928"/>
            <a:chOff x="4815559" y="2945729"/>
            <a:chExt cx="4122831" cy="3629928"/>
          </a:xfrm>
        </p:grpSpPr>
        <p:sp>
          <p:nvSpPr>
            <p:cNvPr id="21" name="Text Box 5">
              <a:extLst>
                <a:ext uri="{FF2B5EF4-FFF2-40B4-BE49-F238E27FC236}">
                  <a16:creationId xmlns:a16="http://schemas.microsoft.com/office/drawing/2014/main" id="{B9C2A922-635D-289D-CBC1-151E5ED36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3083" y="2985545"/>
              <a:ext cx="2339102" cy="144655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dissolution (HF)</a:t>
              </a:r>
            </a:p>
            <a:p>
              <a:pPr algn="l"/>
              <a:r>
                <a:rPr lang="en-US" sz="2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evaporation</a:t>
              </a:r>
            </a:p>
            <a:p>
              <a:pPr algn="l"/>
              <a:r>
                <a:rPr lang="en-US" sz="2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ion exchange</a:t>
              </a:r>
            </a:p>
            <a:p>
              <a:pPr algn="l"/>
              <a:r>
                <a:rPr lang="en-US" sz="2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precipitation</a:t>
              </a:r>
            </a:p>
          </p:txBody>
        </p:sp>
        <p:pic>
          <p:nvPicPr>
            <p:cNvPr id="25" name="Grafik 24" descr="vor_Aliquot.JPG">
              <a:extLst>
                <a:ext uri="{FF2B5EF4-FFF2-40B4-BE49-F238E27FC236}">
                  <a16:creationId xmlns:a16="http://schemas.microsoft.com/office/drawing/2014/main" id="{63FAAAA0-F57A-CE31-FE8B-BCCDDD50F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r="6990"/>
            <a:stretch>
              <a:fillRect/>
            </a:stretch>
          </p:blipFill>
          <p:spPr>
            <a:xfrm rot="5400000">
              <a:off x="6066285" y="5204765"/>
              <a:ext cx="1517849" cy="12239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A514196-6C6B-032F-8F16-FC7FD27F579E}"/>
                </a:ext>
              </a:extLst>
            </p:cNvPr>
            <p:cNvSpPr txBox="1"/>
            <p:nvPr/>
          </p:nvSpPr>
          <p:spPr>
            <a:xfrm>
              <a:off x="6116403" y="6199369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Grafik 26" descr="anion_exchange.JPG">
              <a:extLst>
                <a:ext uri="{FF2B5EF4-FFF2-40B4-BE49-F238E27FC236}">
                  <a16:creationId xmlns:a16="http://schemas.microsoft.com/office/drawing/2014/main" id="{2D6BE0E0-2F22-39F2-92C2-B155DAC14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t="15991"/>
            <a:stretch>
              <a:fillRect/>
            </a:stretch>
          </p:blipFill>
          <p:spPr>
            <a:xfrm rot="16200000">
              <a:off x="7236409" y="4818346"/>
              <a:ext cx="2088231" cy="1315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623CCA9-534C-9542-DA76-0B475D46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559" y="4566040"/>
              <a:ext cx="1211137" cy="18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066DC698-7822-741E-A48F-AC2A235A1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436" y="2945729"/>
              <a:ext cx="1238207" cy="14465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768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Universität Wien Lehre_Forschung">
  <a:themeElements>
    <a:clrScheme name="Universität Wien">
      <a:dk1>
        <a:sysClr val="windowText" lastClr="000000"/>
      </a:dk1>
      <a:lt1>
        <a:sysClr val="window" lastClr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Universität Wien Klassisch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mple_teaching_research_SourceSansPro.potx" id="{C9414372-1118-4A8C-B956-B3077B4B6DBB}" vid="{A5A6BE92-CDC9-41B0-960C-BAF2260566B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Sample_teaching_research_SourceSansPro</Template>
  <TotalTime>0</TotalTime>
  <Words>1576</Words>
  <Application>Microsoft Office PowerPoint</Application>
  <PresentationFormat>On-screen Show (4:3)</PresentationFormat>
  <Paragraphs>452</Paragraphs>
  <Slides>42</Slides>
  <Notes>36</Notes>
  <HiddenSlides>2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Arial Black</vt:lpstr>
      <vt:lpstr>Calibri</vt:lpstr>
      <vt:lpstr>PFEAM E+ LM Math Symbols 5</vt:lpstr>
      <vt:lpstr>Source Sans Pro Light</vt:lpstr>
      <vt:lpstr>Source Sans Pro Semibold</vt:lpstr>
      <vt:lpstr>Symbol</vt:lpstr>
      <vt:lpstr>Times</vt:lpstr>
      <vt:lpstr>Wingdings</vt:lpstr>
      <vt:lpstr>Universität Wien Lehre_Forschung</vt:lpstr>
      <vt:lpstr>Graph</vt:lpstr>
      <vt:lpstr>Harvard F/X Zeichen</vt:lpstr>
      <vt:lpstr>Detection of live radionuclides in stony meteorites by accelerator mass spectrometry – with and without tedious chemical sample preparation  Martin Martschini, Oscar Marchhart, Silke Merchel, Alexander Wieser, Robin Golser &amp; more people  University of Vienna, Faculty of Physics, Isotope Physics, VERA Laboratory, Austria silke.merchel@univie.ac.at</vt:lpstr>
      <vt:lpstr>Detection of live radionuclides in stony meteorites by accelerator mass spectrometry – with and without tedious chemical sample preparation  Martin Martschini, Oscar Marchhart, Silke Merchel, Alexander Wieser, Robin Golser &amp; more people  University of Vienna, Faculty of Physics, Isotope Physics, VERA Laboratory, Austria silke.merchel@univie.ac.at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of live radionuclides in stony meteorites by accelerator mass spectrometry – with and without tedious chemical sample preparation  Martin Martschini, Oscar Marchhart, Silke Merchel, Alexander Wieser, Robin Golser &amp; more people  University of Vienna, Faculty of Physics, Isotope Physics, VERA Laboratory, Austria silke.merchel@univie.ac.at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of live radionuclides in stony meteorites by accelerator mass spectrometry – with and without tedious chemical sample preparation  Martin Martschini, Oscar Marchhart, Silke Merchel, Alexander Wieser, Robin Golser &amp; more people  University of Vienna, Faculty of Physics, Isotope Physics, VERA Laboratory, Austria silke.merchel@univie.ac.at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Universität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Best-talk ever</dc:title>
  <dc:creator>Silke Merchel</dc:creator>
  <cp:lastModifiedBy>Silke Merchel</cp:lastModifiedBy>
  <cp:revision>75</cp:revision>
  <cp:lastPrinted>2021-09-28T10:22:23Z</cp:lastPrinted>
  <dcterms:created xsi:type="dcterms:W3CDTF">2021-08-17T12:55:51Z</dcterms:created>
  <dcterms:modified xsi:type="dcterms:W3CDTF">2022-05-31T09:54:58Z</dcterms:modified>
</cp:coreProperties>
</file>