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288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2" roundtripDataSignature="AMtx7mhzcZI9ToccNMD3eZOVY3zq0+tlm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/>
        <p:guide pos="2160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2" Type="http://customschemas.google.com/relationships/presentationmetadata" Target="metadata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it-IT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it-IT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3" name="Google Shape;5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it-IT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9" name="Google Shape;6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titolo">
  <p:cSld name="Diapositiva titolo">
    <p:bg>
      <p:bgPr>
        <a:solidFill>
          <a:srgbClr val="B3071B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31913" y="2559050"/>
            <a:ext cx="6249987" cy="173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Diapositiva titolo">
  <p:cSld name="2_Diapositiva titolo">
    <p:bg>
      <p:bgPr>
        <a:solidFill>
          <a:srgbClr val="B3071B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92275" y="1651000"/>
            <a:ext cx="5616575" cy="156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contenuto">
  <p:cSld name="Titolo e contenuto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0"/>
          <p:cNvSpPr/>
          <p:nvPr/>
        </p:nvSpPr>
        <p:spPr>
          <a:xfrm>
            <a:off x="-96838" y="0"/>
            <a:ext cx="9240838" cy="1008063"/>
          </a:xfrm>
          <a:prstGeom prst="rect">
            <a:avLst/>
          </a:prstGeom>
          <a:solidFill>
            <a:srgbClr val="B3071B"/>
          </a:solidFill>
          <a:ln>
            <a:noFill/>
          </a:ln>
        </p:spPr>
        <p:txBody>
          <a:bodyPr anchorCtr="0" anchor="ctr" bIns="45700" lIns="91425" spcFirstLastPara="1" rIns="360000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" name="Google Shape;21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50825" y="152400"/>
            <a:ext cx="2530475" cy="703263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10"/>
          <p:cNvSpPr txBox="1"/>
          <p:nvPr/>
        </p:nvSpPr>
        <p:spPr>
          <a:xfrm>
            <a:off x="-793750" y="938213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216000" wrap="square" tIns="1800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apositiva titolo">
  <p:cSld name="1_Diapositiva titolo">
    <p:bg>
      <p:bgPr>
        <a:solidFill>
          <a:srgbClr val="B3071B"/>
        </a:solid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Diapositiva titolo">
  <p:cSld name="3_Diapositiva titolo">
    <p:bg>
      <p:bgPr>
        <a:solidFill>
          <a:srgbClr val="B3071B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igilloLogoLAST_WhiteOK" id="25" name="Google Shape;25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39863" y="2027238"/>
            <a:ext cx="6264275" cy="2801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fronto">
  <p:cSld name="Confronto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3"/>
          <p:cNvSpPr/>
          <p:nvPr/>
        </p:nvSpPr>
        <p:spPr>
          <a:xfrm>
            <a:off x="-180975" y="0"/>
            <a:ext cx="9336088" cy="576263"/>
          </a:xfrm>
          <a:prstGeom prst="rect">
            <a:avLst/>
          </a:prstGeom>
          <a:solidFill>
            <a:srgbClr val="B3071B"/>
          </a:solidFill>
          <a:ln>
            <a:noFill/>
          </a:ln>
        </p:spPr>
        <p:txBody>
          <a:bodyPr anchorCtr="0" anchor="ctr" bIns="45700" lIns="91425" spcFirstLastPara="1" rIns="3600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" name="Google Shape;28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2900" y="195263"/>
            <a:ext cx="3036888" cy="16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7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7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7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0.jpg"/><Relationship Id="rId7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3071B"/>
        </a:solid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"/>
          <p:cNvSpPr/>
          <p:nvPr/>
        </p:nvSpPr>
        <p:spPr>
          <a:xfrm>
            <a:off x="685800" y="3429000"/>
            <a:ext cx="7772400" cy="3054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b="0" i="0" lang="it-IT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DFA </a:t>
            </a:r>
            <a:r>
              <a:rPr b="0" baseline="30000" i="0" lang="it-IT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r>
              <a:rPr b="0" i="0" lang="it-IT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DFA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0" i="0" lang="it-IT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Angelo Ricciardone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0" i="0" lang="it-IT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100 anni e poi sentirle: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0" i="0" lang="it-IT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Onde Gravitazionali &amp; Cosmologia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 amt="9102"/>
          </a:blip>
          <a:stretch>
            <a:fillRect/>
          </a:stretch>
        </a:blip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"/>
          <p:cNvSpPr txBox="1"/>
          <p:nvPr/>
        </p:nvSpPr>
        <p:spPr>
          <a:xfrm>
            <a:off x="3347864" y="0"/>
            <a:ext cx="5796136" cy="10080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216000" wrap="square" tIns="1440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1" i="0" lang="it-IT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100 anni e poi sentirle: 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1" i="0" lang="it-IT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Onde Gravitazionali &amp; Cosmologia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b="0" i="0" lang="it-IT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Angelo Ricciardone</a:t>
            </a:r>
            <a:endParaRPr/>
          </a:p>
        </p:txBody>
      </p:sp>
      <p:sp>
        <p:nvSpPr>
          <p:cNvPr id="43" name="Google Shape;43;p3"/>
          <p:cNvSpPr txBox="1"/>
          <p:nvPr/>
        </p:nvSpPr>
        <p:spPr>
          <a:xfrm>
            <a:off x="158398" y="751550"/>
            <a:ext cx="5691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216000" wrap="square" tIns="180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Angelo Ricciardone</a:t>
            </a:r>
            <a:r>
              <a:rPr b="1" lang="it-IT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grpSp>
        <p:nvGrpSpPr>
          <p:cNvPr id="44" name="Google Shape;44;p3"/>
          <p:cNvGrpSpPr/>
          <p:nvPr/>
        </p:nvGrpSpPr>
        <p:grpSpPr>
          <a:xfrm>
            <a:off x="158406" y="1742989"/>
            <a:ext cx="6861866" cy="4812639"/>
            <a:chOff x="158406" y="1742989"/>
            <a:chExt cx="6861866" cy="4812639"/>
          </a:xfrm>
        </p:grpSpPr>
        <p:sp>
          <p:nvSpPr>
            <p:cNvPr id="45" name="Google Shape;45;p3"/>
            <p:cNvSpPr txBox="1"/>
            <p:nvPr/>
          </p:nvSpPr>
          <p:spPr>
            <a:xfrm>
              <a:off x="5954751" y="3178098"/>
              <a:ext cx="0" cy="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216000" wrap="square" tIns="1800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158406" y="2487315"/>
              <a:ext cx="6069778" cy="36933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it-IT" sz="1800" u="none" cap="none" strike="noStrik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Attività di ricerca: </a:t>
              </a:r>
              <a:r>
                <a:rPr b="0" i="0" lang="it-IT" sz="1800" u="sng" cap="none" strike="noStrik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Onde Gravitazionali e Cosmologia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1800" u="none" cap="none" strike="noStrik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In particolare: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1800" u="none" cap="none" strike="noStrik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- Onde Gravitazionali Primordiali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1800" u="none" cap="none" strike="noStrik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- Onde Gravitazionali di Origine Astrofisica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1800" u="none" cap="none" strike="noStrik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- Caratterizzazione per interferometro LISA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1800" u="none" cap="none" strike="noStrik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- Caratterizzazione per interferometro Einstein Telescope (ET)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1800" u="none" cap="none" strike="noStrik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- Cross-correlazione Onde Gravitazionali con Fondo Cosmico di Microonde o Strutture su Grande Scala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br>
                <a:rPr b="1" i="0" lang="it-IT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</a:br>
              <a:br>
                <a:rPr b="1" i="0" lang="it-IT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</a:br>
              <a:endParaRPr b="1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179512" y="1742989"/>
              <a:ext cx="6768752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it-IT" sz="1800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Posizione: </a:t>
              </a:r>
              <a:r>
                <a:rPr b="0" lang="it-IT" sz="1800" u="sng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Assegnista di Ricerca DFA </a:t>
              </a:r>
              <a:r>
                <a:rPr b="0" lang="it-IT" sz="1800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(Dipartimenti di Eccellenza)</a:t>
              </a:r>
              <a:endParaRPr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251520" y="6186296"/>
              <a:ext cx="6768752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it-IT" sz="1800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Gruppo di Ricerca in DFA: </a:t>
              </a:r>
              <a:r>
                <a:rPr b="0" lang="it-IT" sz="1800" u="sng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Cosmologia</a:t>
              </a:r>
              <a:r>
                <a:rPr b="0" lang="it-IT" sz="1800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 </a:t>
              </a:r>
              <a:endParaRPr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251520" y="5455941"/>
              <a:ext cx="6768752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it-IT" sz="1800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Ruoli: </a:t>
              </a:r>
              <a:r>
                <a:rPr b="0" lang="it-IT" sz="1800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Coordinatore divisione Cosmologia ET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it-IT" sz="1800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            Membro Full LISA Consorzio</a:t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"/>
          <p:cNvSpPr txBox="1"/>
          <p:nvPr/>
        </p:nvSpPr>
        <p:spPr>
          <a:xfrm>
            <a:off x="3347864" y="0"/>
            <a:ext cx="5796136" cy="10080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216000" wrap="square" tIns="1440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1" lang="it-IT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100 anni e poi sentirle: 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1" lang="it-IT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Onde Gravitazionali &amp; Cosmologia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b="0" lang="it-IT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Angelo Ricciardone</a:t>
            </a:r>
            <a:endParaRPr/>
          </a:p>
        </p:txBody>
      </p:sp>
      <p:pic>
        <p:nvPicPr>
          <p:cNvPr id="56" name="Google Shape;56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5537" y="1255541"/>
            <a:ext cx="3888432" cy="2823340"/>
          </a:xfrm>
          <a:prstGeom prst="rect">
            <a:avLst/>
          </a:prstGeom>
          <a:noFill/>
          <a:ln>
            <a:noFill/>
          </a:ln>
          <a:effectLst>
            <a:outerShdw rotWithShape="0" algn="ctr" dir="3600000" dist="50800">
              <a:schemeClr val="lt1">
                <a:alpha val="80000"/>
              </a:schemeClr>
            </a:outerShdw>
          </a:effectLst>
        </p:spPr>
      </p:pic>
      <p:pic>
        <p:nvPicPr>
          <p:cNvPr descr="Video  Gravitational Waves  LIGO Lab  Caltech.mp4" id="57" name="Google Shape;57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60033" y="1239510"/>
            <a:ext cx="4176464" cy="2839371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60025" y="1255550"/>
            <a:ext cx="4176475" cy="3485626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rotWithShape="0" algn="ctr" dir="5400000" dist="50800">
              <a:schemeClr val="accent3"/>
            </a:outerShdw>
          </a:effectLst>
        </p:spPr>
      </p:pic>
      <p:grpSp>
        <p:nvGrpSpPr>
          <p:cNvPr id="59" name="Google Shape;59;p4"/>
          <p:cNvGrpSpPr/>
          <p:nvPr/>
        </p:nvGrpSpPr>
        <p:grpSpPr>
          <a:xfrm>
            <a:off x="306745" y="4078875"/>
            <a:ext cx="3977222" cy="2664362"/>
            <a:chOff x="306745" y="4078875"/>
            <a:chExt cx="3977222" cy="2664362"/>
          </a:xfrm>
        </p:grpSpPr>
        <p:pic>
          <p:nvPicPr>
            <p:cNvPr id="60" name="Google Shape;60;p4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395536" y="4326359"/>
              <a:ext cx="3888431" cy="241687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1" name="Google Shape;61;p4"/>
            <p:cNvSpPr txBox="1"/>
            <p:nvPr/>
          </p:nvSpPr>
          <p:spPr>
            <a:xfrm>
              <a:off x="306745" y="4078875"/>
              <a:ext cx="1341900" cy="914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216000" wrap="square" tIns="1800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it-IT" sz="28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LISA</a:t>
              </a:r>
              <a:endParaRPr/>
            </a:p>
          </p:txBody>
        </p:sp>
      </p:grpSp>
      <p:grpSp>
        <p:nvGrpSpPr>
          <p:cNvPr id="62" name="Google Shape;62;p4"/>
          <p:cNvGrpSpPr/>
          <p:nvPr/>
        </p:nvGrpSpPr>
        <p:grpSpPr>
          <a:xfrm>
            <a:off x="4891326" y="4102555"/>
            <a:ext cx="4176464" cy="2616978"/>
            <a:chOff x="4765576" y="4075567"/>
            <a:chExt cx="4176464" cy="2616978"/>
          </a:xfrm>
        </p:grpSpPr>
        <p:pic>
          <p:nvPicPr>
            <p:cNvPr descr="Immagine che contiene colorato&#10;&#10;Descrizione generata automaticamente" id="63" name="Google Shape;63;p4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4765576" y="4293096"/>
              <a:ext cx="4176464" cy="23994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4" name="Google Shape;64;p4"/>
            <p:cNvSpPr txBox="1"/>
            <p:nvPr/>
          </p:nvSpPr>
          <p:spPr>
            <a:xfrm>
              <a:off x="4841776" y="4075567"/>
              <a:ext cx="914400" cy="914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216000" wrap="square" tIns="1800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it-IT" sz="28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ET</a:t>
              </a:r>
              <a:endParaRPr/>
            </a:p>
          </p:txBody>
        </p:sp>
      </p:grpSp>
      <p:sp>
        <p:nvSpPr>
          <p:cNvPr id="65" name="Google Shape;65;p4"/>
          <p:cNvSpPr txBox="1"/>
          <p:nvPr/>
        </p:nvSpPr>
        <p:spPr>
          <a:xfrm>
            <a:off x="66907" y="591015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216000" wrap="square" tIns="1800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5"/>
          <p:cNvSpPr txBox="1"/>
          <p:nvPr/>
        </p:nvSpPr>
        <p:spPr>
          <a:xfrm>
            <a:off x="546504" y="692700"/>
            <a:ext cx="79251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216000" wrap="square" tIns="1800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Attività di ricerca del gruppo di Cosmologia</a:t>
            </a:r>
            <a:endParaRPr b="1"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magine che contiene testo&#10;&#10;Descrizione generata automaticamente" id="72" name="Google Shape;72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31764" y="2276872"/>
            <a:ext cx="6280472" cy="4581128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5"/>
          <p:cNvSpPr txBox="1"/>
          <p:nvPr/>
        </p:nvSpPr>
        <p:spPr>
          <a:xfrm>
            <a:off x="1555900" y="1149900"/>
            <a:ext cx="14748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216000" wrap="square" tIns="180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Fondo Cosmico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di Microonde</a:t>
            </a:r>
            <a:endParaRPr/>
          </a:p>
        </p:txBody>
      </p:sp>
      <p:sp>
        <p:nvSpPr>
          <p:cNvPr id="74" name="Google Shape;74;p5"/>
          <p:cNvSpPr txBox="1"/>
          <p:nvPr/>
        </p:nvSpPr>
        <p:spPr>
          <a:xfrm>
            <a:off x="3194450" y="1073700"/>
            <a:ext cx="12252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216000" wrap="square" tIns="1800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Riga 21 cm</a:t>
            </a:r>
            <a:endParaRPr/>
          </a:p>
        </p:txBody>
      </p:sp>
      <p:sp>
        <p:nvSpPr>
          <p:cNvPr id="75" name="Google Shape;75;p5"/>
          <p:cNvSpPr txBox="1"/>
          <p:nvPr/>
        </p:nvSpPr>
        <p:spPr>
          <a:xfrm>
            <a:off x="4704600" y="1164025"/>
            <a:ext cx="14013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216000" wrap="square" tIns="180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Onde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Gravitazionali</a:t>
            </a:r>
            <a:endParaRPr/>
          </a:p>
        </p:txBody>
      </p:sp>
      <p:sp>
        <p:nvSpPr>
          <p:cNvPr id="76" name="Google Shape;76;p5"/>
          <p:cNvSpPr txBox="1"/>
          <p:nvPr/>
        </p:nvSpPr>
        <p:spPr>
          <a:xfrm>
            <a:off x="6161302" y="1164025"/>
            <a:ext cx="14013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216000" wrap="square" tIns="1800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Strutture 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Cosmiche</a:t>
            </a:r>
            <a:endParaRPr/>
          </a:p>
        </p:txBody>
      </p:sp>
      <p:sp>
        <p:nvSpPr>
          <p:cNvPr id="77" name="Google Shape;77;p5"/>
          <p:cNvSpPr/>
          <p:nvPr/>
        </p:nvSpPr>
        <p:spPr>
          <a:xfrm>
            <a:off x="1346352" y="1900700"/>
            <a:ext cx="17415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it-IT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(Planck, LiteBIRD)</a:t>
            </a:r>
            <a:endParaRPr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5"/>
          <p:cNvSpPr/>
          <p:nvPr/>
        </p:nvSpPr>
        <p:spPr>
          <a:xfrm>
            <a:off x="3404848" y="1877475"/>
            <a:ext cx="8127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it-IT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(SKA)</a:t>
            </a:r>
            <a:endParaRPr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5"/>
          <p:cNvSpPr/>
          <p:nvPr/>
        </p:nvSpPr>
        <p:spPr>
          <a:xfrm>
            <a:off x="4776448" y="1900650"/>
            <a:ext cx="1225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it-IT" sz="15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(LISA, ET)</a:t>
            </a:r>
            <a:endParaRPr b="1"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5"/>
          <p:cNvSpPr/>
          <p:nvPr/>
        </p:nvSpPr>
        <p:spPr>
          <a:xfrm>
            <a:off x="6109751" y="1877475"/>
            <a:ext cx="18174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it-IT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(Euclid, Atlas probe)</a:t>
            </a:r>
            <a:endParaRPr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2007-03-01T10:31:45Z</dcterms:created>
  <dc:creator>utentecia1</dc:creator>
</cp:coreProperties>
</file>