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0" r:id="rId2"/>
    <p:sldMasterId id="2147483652" r:id="rId3"/>
  </p:sldMasterIdLst>
  <p:notesMasterIdLst>
    <p:notesMasterId r:id="rId1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</p:sldIdLst>
  <p:sldSz cx="9144000" cy="6858000" type="screen4x3"/>
  <p:notesSz cx="6858000" cy="9144000"/>
  <p:embeddedFontLst>
    <p:embeddedFont>
      <p:font typeface="Agency FB" panose="020B0503020202020204" pitchFamily="34" charset="77"/>
      <p:regular r:id="rId12"/>
      <p:bold r:id="rId13"/>
    </p:embeddedFont>
    <p:embeddedFont>
      <p:font typeface="Roboto" panose="02000000000000000000" pitchFamily="2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000000"/>
          </p15:clr>
        </p15:guide>
        <p15:guide id="2" orient="horz" pos="216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0" roundtripDataSignature="AMtx7mhMc+WWKchr+l7Coal608nX0Rmh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6"/>
  </p:normalViewPr>
  <p:slideViewPr>
    <p:cSldViewPr snapToGrid="0">
      <p:cViewPr varScale="1">
        <p:scale>
          <a:sx n="105" d="100"/>
          <a:sy n="105" d="100"/>
        </p:scale>
        <p:origin x="544" y="184"/>
      </p:cViewPr>
      <p:guideLst>
        <p:guide pos="288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dafe7f5951_0_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gdafe7f5951_0_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dafe7f5951_0_867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/>
          </a:p>
        </p:txBody>
      </p:sp>
      <p:sp>
        <p:nvSpPr>
          <p:cNvPr id="90" name="Google Shape;90;gdafe7f5951_0_8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1" name="Google Shape;91;gdafe7f5951_0_8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f2110b9e8_0_2:notes"/>
          <p:cNvSpPr txBox="1"/>
          <p:nvPr/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 b="1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/>
          </a:p>
        </p:txBody>
      </p:sp>
      <p:sp>
        <p:nvSpPr>
          <p:cNvPr id="116" name="Google Shape;116;gdf2110b9e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7" name="Google Shape;117;gdf2110b9e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>
  <p:cSld name="Diapositiva titolo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a titolo">
  <p:cSld name="2_Diapositiva titolo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>
  <p:cSld name="Titolo e contenut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071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1912" y="2559050"/>
            <a:ext cx="6249987" cy="17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071B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92275" y="1651000"/>
            <a:ext cx="5616575" cy="15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1"/>
          <p:cNvSpPr txBox="1"/>
          <p:nvPr/>
        </p:nvSpPr>
        <p:spPr>
          <a:xfrm>
            <a:off x="-96837" y="0"/>
            <a:ext cx="9240837" cy="1008062"/>
          </a:xfrm>
          <a:prstGeom prst="rect">
            <a:avLst/>
          </a:prstGeom>
          <a:solidFill>
            <a:srgbClr val="B3071B"/>
          </a:solidFill>
          <a:ln>
            <a:noFill/>
          </a:ln>
        </p:spPr>
        <p:txBody>
          <a:bodyPr spcFirstLastPara="1" wrap="square" lIns="91425" tIns="45700" rIns="3600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" name="Google Shape;2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52400"/>
            <a:ext cx="2530475" cy="70326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11"/>
          <p:cNvSpPr txBox="1"/>
          <p:nvPr/>
        </p:nvSpPr>
        <p:spPr>
          <a:xfrm>
            <a:off x="-793750" y="93821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"/>
          <p:cNvSpPr txBox="1"/>
          <p:nvPr/>
        </p:nvSpPr>
        <p:spPr>
          <a:xfrm>
            <a:off x="685800" y="3040062"/>
            <a:ext cx="7772400" cy="30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4400">
                <a:solidFill>
                  <a:schemeClr val="lt1"/>
                </a:solidFill>
              </a:rPr>
              <a:t>Astrofisica sperimentale delle alte energie</a:t>
            </a:r>
            <a:endParaRPr sz="440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br>
              <a:rPr lang="en-US" sz="2800">
                <a:solidFill>
                  <a:schemeClr val="lt1"/>
                </a:solidFill>
              </a:rPr>
            </a:br>
            <a:r>
              <a:rPr lang="en-US" sz="2800">
                <a:solidFill>
                  <a:schemeClr val="lt1"/>
                </a:solidFill>
              </a:rPr>
              <a:t>E. Prandini 09.06.2021</a:t>
            </a:r>
            <a:endParaRPr sz="280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3"/>
          <p:cNvPicPr preferRelativeResize="0"/>
          <p:nvPr/>
        </p:nvPicPr>
        <p:blipFill rotWithShape="1">
          <a:blip r:embed="rId3">
            <a:alphaModFix/>
          </a:blip>
          <a:srcRect b="28505"/>
          <a:stretch/>
        </p:blipFill>
        <p:spPr>
          <a:xfrm>
            <a:off x="0" y="2596627"/>
            <a:ext cx="9144003" cy="426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037504">
            <a:off x="4471472" y="1649385"/>
            <a:ext cx="1986650" cy="140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342551"/>
            <a:ext cx="4471476" cy="261062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3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 txBox="1"/>
          <p:nvPr/>
        </p:nvSpPr>
        <p:spPr>
          <a:xfrm>
            <a:off x="5952875" y="-143050"/>
            <a:ext cx="63222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lt1"/>
                </a:solidFill>
              </a:rPr>
              <a:t>Cosa facciamo?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/>
          </a:p>
        </p:txBody>
      </p:sp>
      <p:sp>
        <p:nvSpPr>
          <p:cNvPr id="41" name="Google Shape;41;p3"/>
          <p:cNvSpPr txBox="1"/>
          <p:nvPr/>
        </p:nvSpPr>
        <p:spPr>
          <a:xfrm>
            <a:off x="-76200" y="48101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3"/>
          <p:cNvSpPr txBox="1"/>
          <p:nvPr/>
        </p:nvSpPr>
        <p:spPr>
          <a:xfrm>
            <a:off x="2980000" y="54150"/>
            <a:ext cx="60615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</a:rPr>
              <a:t>Astrofisica sperimentale delle alte energie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43" name="Google Shape;43;p3"/>
          <p:cNvSpPr txBox="1"/>
          <p:nvPr/>
        </p:nvSpPr>
        <p:spPr>
          <a:xfrm>
            <a:off x="6118299" y="1499722"/>
            <a:ext cx="3025701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Astrofisica</a:t>
            </a:r>
            <a:r>
              <a:rPr lang="en-US" sz="2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multi-</a:t>
            </a:r>
            <a:r>
              <a:rPr lang="en-US" sz="2400" b="1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messaggera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b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 solo “</a:t>
            </a:r>
            <a:r>
              <a:rPr lang="en-US" sz="2400" dirty="0" err="1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fotoni</a:t>
            </a:r>
            <a:r>
              <a:rPr lang="en-US" sz="2400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sz="2400" dirty="0">
              <a:solidFill>
                <a:schemeClr val="l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Google Shape;46;p3"/>
          <p:cNvSpPr txBox="1"/>
          <p:nvPr/>
        </p:nvSpPr>
        <p:spPr>
          <a:xfrm>
            <a:off x="161675" y="1080450"/>
            <a:ext cx="4054500" cy="156963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CFCFC"/>
              </a:buClr>
              <a:buSzPts val="1400"/>
              <a:buChar char="-"/>
            </a:pPr>
            <a:r>
              <a:rPr lang="en-US" sz="1800" dirty="0" err="1">
                <a:solidFill>
                  <a:srgbClr val="FCFCFC"/>
                </a:solidFill>
                <a:latin typeface="Agency FB" panose="020B0503020202020204" pitchFamily="34" charset="77"/>
              </a:rPr>
              <a:t>Qual’e</a:t>
            </a:r>
            <a:r>
              <a:rPr lang="en-US" sz="1800" dirty="0">
                <a:solidFill>
                  <a:srgbClr val="FCFCFC"/>
                </a:solidFill>
                <a:latin typeface="Agency FB" panose="020B0503020202020204" pitchFamily="34" charset="77"/>
              </a:rPr>
              <a:t>’ </a:t>
            </a:r>
            <a:r>
              <a:rPr lang="en-US" sz="1800" dirty="0" err="1">
                <a:solidFill>
                  <a:srgbClr val="FCFCFC"/>
                </a:solidFill>
                <a:latin typeface="Agency FB" panose="020B0503020202020204" pitchFamily="34" charset="77"/>
              </a:rPr>
              <a:t>l’</a:t>
            </a:r>
            <a:r>
              <a:rPr lang="en-US" sz="1800" b="1" dirty="0" err="1">
                <a:solidFill>
                  <a:srgbClr val="FCFCFC"/>
                </a:solidFill>
                <a:latin typeface="Agency FB" panose="020B0503020202020204" pitchFamily="34" charset="77"/>
              </a:rPr>
              <a:t>origine</a:t>
            </a:r>
            <a:r>
              <a:rPr lang="en-US" sz="1800" b="1" dirty="0">
                <a:solidFill>
                  <a:srgbClr val="FCFCFC"/>
                </a:solidFill>
                <a:latin typeface="Agency FB" panose="020B0503020202020204" pitchFamily="34" charset="77"/>
              </a:rPr>
              <a:t> </a:t>
            </a:r>
            <a:r>
              <a:rPr lang="en-US" sz="1800" b="1" dirty="0" err="1">
                <a:solidFill>
                  <a:srgbClr val="FCFCFC"/>
                </a:solidFill>
                <a:latin typeface="Agency FB" panose="020B0503020202020204" pitchFamily="34" charset="77"/>
              </a:rPr>
              <a:t>dei</a:t>
            </a:r>
            <a:r>
              <a:rPr lang="en-US" sz="1800" b="1" dirty="0">
                <a:solidFill>
                  <a:srgbClr val="FCFCFC"/>
                </a:solidFill>
                <a:latin typeface="Agency FB" panose="020B0503020202020204" pitchFamily="34" charset="77"/>
              </a:rPr>
              <a:t> </a:t>
            </a:r>
            <a:r>
              <a:rPr lang="en-US" sz="1800" b="1" dirty="0" err="1">
                <a:solidFill>
                  <a:srgbClr val="FCFCFC"/>
                </a:solidFill>
                <a:latin typeface="Agency FB" panose="020B0503020202020204" pitchFamily="34" charset="77"/>
              </a:rPr>
              <a:t>raggi</a:t>
            </a:r>
            <a:r>
              <a:rPr lang="en-US" sz="1800" b="1" dirty="0">
                <a:solidFill>
                  <a:srgbClr val="FCFCFC"/>
                </a:solidFill>
                <a:latin typeface="Agency FB" panose="020B0503020202020204" pitchFamily="34" charset="77"/>
              </a:rPr>
              <a:t> </a:t>
            </a:r>
            <a:r>
              <a:rPr lang="en-US" sz="1800" b="1" dirty="0" err="1">
                <a:solidFill>
                  <a:srgbClr val="FCFCFC"/>
                </a:solidFill>
                <a:latin typeface="Agency FB" panose="020B0503020202020204" pitchFamily="34" charset="77"/>
              </a:rPr>
              <a:t>cosmici</a:t>
            </a:r>
            <a:r>
              <a:rPr lang="en-US" sz="1800" dirty="0">
                <a:solidFill>
                  <a:srgbClr val="FCFCFC"/>
                </a:solidFill>
                <a:latin typeface="Agency FB" panose="020B0503020202020204" pitchFamily="34" charset="77"/>
              </a:rPr>
              <a:t>?</a:t>
            </a:r>
            <a:endParaRPr sz="1800" dirty="0">
              <a:solidFill>
                <a:srgbClr val="FCFCFC"/>
              </a:solidFill>
              <a:latin typeface="Agency FB" panose="020B0503020202020204" pitchFamily="34" charset="77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CFCFC"/>
              </a:buClr>
              <a:buSzPts val="1400"/>
              <a:buChar char="-"/>
            </a:pPr>
            <a:r>
              <a:rPr lang="en-US" sz="1800" dirty="0">
                <a:solidFill>
                  <a:srgbClr val="FCFCFC"/>
                </a:solidFill>
                <a:latin typeface="Agency FB" panose="020B0503020202020204" pitchFamily="34" charset="77"/>
              </a:rPr>
              <a:t>Come </a:t>
            </a:r>
            <a:r>
              <a:rPr lang="en-US" sz="1800" dirty="0" err="1">
                <a:solidFill>
                  <a:srgbClr val="FCFCFC"/>
                </a:solidFill>
                <a:latin typeface="Agency FB" panose="020B0503020202020204" pitchFamily="34" charset="77"/>
              </a:rPr>
              <a:t>si</a:t>
            </a:r>
            <a:r>
              <a:rPr lang="en-US" sz="1800" dirty="0">
                <a:solidFill>
                  <a:srgbClr val="FCFCFC"/>
                </a:solidFill>
                <a:latin typeface="Agency FB" panose="020B0503020202020204" pitchFamily="34" charset="77"/>
              </a:rPr>
              <a:t> </a:t>
            </a:r>
            <a:r>
              <a:rPr lang="en-US" sz="1800" b="1" dirty="0" err="1">
                <a:solidFill>
                  <a:srgbClr val="FCFCFC"/>
                </a:solidFill>
                <a:latin typeface="Agency FB" panose="020B0503020202020204" pitchFamily="34" charset="77"/>
              </a:rPr>
              <a:t>propaga</a:t>
            </a:r>
            <a:r>
              <a:rPr lang="en-US" sz="1800" dirty="0">
                <a:solidFill>
                  <a:srgbClr val="FCFCFC"/>
                </a:solidFill>
                <a:latin typeface="Agency FB" panose="020B0503020202020204" pitchFamily="34" charset="77"/>
              </a:rPr>
              <a:t> </a:t>
            </a:r>
            <a:r>
              <a:rPr lang="en-US" sz="1800" dirty="0" err="1">
                <a:solidFill>
                  <a:srgbClr val="FCFCFC"/>
                </a:solidFill>
                <a:latin typeface="Agency FB" panose="020B0503020202020204" pitchFamily="34" charset="77"/>
              </a:rPr>
              <a:t>nello</a:t>
            </a:r>
            <a:r>
              <a:rPr lang="en-US" sz="1800" dirty="0">
                <a:solidFill>
                  <a:srgbClr val="FCFCFC"/>
                </a:solidFill>
                <a:latin typeface="Agency FB" panose="020B0503020202020204" pitchFamily="34" charset="77"/>
              </a:rPr>
              <a:t> </a:t>
            </a:r>
            <a:r>
              <a:rPr lang="en-US" sz="1800" dirty="0" err="1">
                <a:solidFill>
                  <a:srgbClr val="FCFCFC"/>
                </a:solidFill>
                <a:latin typeface="Agency FB" panose="020B0503020202020204" pitchFamily="34" charset="77"/>
              </a:rPr>
              <a:t>spazio</a:t>
            </a:r>
            <a:r>
              <a:rPr lang="en-US" sz="1800" dirty="0">
                <a:solidFill>
                  <a:srgbClr val="FCFCFC"/>
                </a:solidFill>
                <a:latin typeface="Agency FB" panose="020B0503020202020204" pitchFamily="34" charset="77"/>
              </a:rPr>
              <a:t> la </a:t>
            </a:r>
            <a:r>
              <a:rPr lang="en-US" sz="1800" dirty="0" err="1">
                <a:solidFill>
                  <a:srgbClr val="FCFCFC"/>
                </a:solidFill>
                <a:latin typeface="Agency FB" panose="020B0503020202020204" pitchFamily="34" charset="77"/>
              </a:rPr>
              <a:t>radiazione</a:t>
            </a:r>
            <a:r>
              <a:rPr lang="en-US" sz="1800" dirty="0">
                <a:solidFill>
                  <a:srgbClr val="FCFCFC"/>
                </a:solidFill>
                <a:latin typeface="Agency FB" panose="020B0503020202020204" pitchFamily="34" charset="77"/>
              </a:rPr>
              <a:t>?</a:t>
            </a:r>
            <a:endParaRPr sz="1800" dirty="0">
              <a:solidFill>
                <a:srgbClr val="FCFCFC"/>
              </a:solidFill>
              <a:latin typeface="Agency FB" panose="020B0503020202020204" pitchFamily="34" charset="77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FCFCFC"/>
              </a:buClr>
              <a:buSzPts val="1400"/>
              <a:buChar char="-"/>
            </a:pPr>
            <a:r>
              <a:rPr lang="en-US" sz="1800" dirty="0" err="1">
                <a:solidFill>
                  <a:srgbClr val="FCFCFC"/>
                </a:solidFill>
                <a:latin typeface="Agency FB" panose="020B0503020202020204" pitchFamily="34" charset="77"/>
              </a:rPr>
              <a:t>Valgono</a:t>
            </a:r>
            <a:r>
              <a:rPr lang="en-US" sz="1800" dirty="0">
                <a:solidFill>
                  <a:srgbClr val="FCFCFC"/>
                </a:solidFill>
                <a:latin typeface="Agency FB" panose="020B0503020202020204" pitchFamily="34" charset="77"/>
              </a:rPr>
              <a:t> le </a:t>
            </a:r>
            <a:r>
              <a:rPr lang="en-US" sz="1800" dirty="0" err="1">
                <a:solidFill>
                  <a:srgbClr val="FCFCFC"/>
                </a:solidFill>
                <a:latin typeface="Agency FB" panose="020B0503020202020204" pitchFamily="34" charset="77"/>
              </a:rPr>
              <a:t>leggi</a:t>
            </a:r>
            <a:r>
              <a:rPr lang="en-US" sz="1800" dirty="0">
                <a:solidFill>
                  <a:srgbClr val="FCFCFC"/>
                </a:solidFill>
                <a:latin typeface="Agency FB" panose="020B0503020202020204" pitchFamily="34" charset="77"/>
              </a:rPr>
              <a:t> </a:t>
            </a:r>
            <a:r>
              <a:rPr lang="en-US" sz="1800" dirty="0" err="1">
                <a:solidFill>
                  <a:srgbClr val="FCFCFC"/>
                </a:solidFill>
                <a:latin typeface="Agency FB" panose="020B0503020202020204" pitchFamily="34" charset="77"/>
              </a:rPr>
              <a:t>della</a:t>
            </a:r>
            <a:r>
              <a:rPr lang="en-US" sz="1800" dirty="0">
                <a:solidFill>
                  <a:srgbClr val="FCFCFC"/>
                </a:solidFill>
                <a:latin typeface="Agency FB" panose="020B0503020202020204" pitchFamily="34" charset="77"/>
              </a:rPr>
              <a:t> </a:t>
            </a:r>
            <a:r>
              <a:rPr lang="en-US" sz="1800" dirty="0" err="1">
                <a:solidFill>
                  <a:srgbClr val="FCFCFC"/>
                </a:solidFill>
                <a:latin typeface="Agency FB" panose="020B0503020202020204" pitchFamily="34" charset="77"/>
              </a:rPr>
              <a:t>fisica</a:t>
            </a:r>
            <a:r>
              <a:rPr lang="en-US" sz="1800" dirty="0">
                <a:solidFill>
                  <a:srgbClr val="FCFCFC"/>
                </a:solidFill>
                <a:latin typeface="Agency FB" panose="020B0503020202020204" pitchFamily="34" charset="77"/>
              </a:rPr>
              <a:t> in </a:t>
            </a:r>
            <a:r>
              <a:rPr lang="en-US" sz="1800" dirty="0" err="1">
                <a:solidFill>
                  <a:srgbClr val="FCFCFC"/>
                </a:solidFill>
                <a:latin typeface="Agency FB" panose="020B0503020202020204" pitchFamily="34" charset="77"/>
              </a:rPr>
              <a:t>condizioni</a:t>
            </a:r>
            <a:r>
              <a:rPr lang="en-US" sz="1800" dirty="0">
                <a:solidFill>
                  <a:srgbClr val="FCFCFC"/>
                </a:solidFill>
                <a:latin typeface="Agency FB" panose="020B0503020202020204" pitchFamily="34" charset="77"/>
              </a:rPr>
              <a:t> </a:t>
            </a:r>
            <a:r>
              <a:rPr lang="en-US" sz="1800" b="1" dirty="0" err="1">
                <a:solidFill>
                  <a:srgbClr val="FCFCFC"/>
                </a:solidFill>
                <a:latin typeface="Agency FB" panose="020B0503020202020204" pitchFamily="34" charset="77"/>
              </a:rPr>
              <a:t>estreme</a:t>
            </a:r>
            <a:r>
              <a:rPr lang="en-US" sz="1800" dirty="0">
                <a:solidFill>
                  <a:srgbClr val="FCFCFC"/>
                </a:solidFill>
                <a:latin typeface="Agency FB" panose="020B0503020202020204" pitchFamily="34" charset="77"/>
              </a:rPr>
              <a:t> (</a:t>
            </a:r>
            <a:r>
              <a:rPr lang="en-US" sz="1800" dirty="0" err="1">
                <a:solidFill>
                  <a:srgbClr val="FCFCFC"/>
                </a:solidFill>
                <a:latin typeface="Agency FB" panose="020B0503020202020204" pitchFamily="34" charset="77"/>
              </a:rPr>
              <a:t>gravita</a:t>
            </a:r>
            <a:r>
              <a:rPr lang="en-US" sz="1800" dirty="0">
                <a:solidFill>
                  <a:srgbClr val="FCFCFC"/>
                </a:solidFill>
                <a:latin typeface="Agency FB" panose="020B0503020202020204" pitchFamily="34" charset="77"/>
              </a:rPr>
              <a:t>’, </a:t>
            </a:r>
            <a:r>
              <a:rPr lang="en-US" sz="1800" dirty="0" err="1">
                <a:solidFill>
                  <a:srgbClr val="FCFCFC"/>
                </a:solidFill>
                <a:latin typeface="Agency FB" panose="020B0503020202020204" pitchFamily="34" charset="77"/>
              </a:rPr>
              <a:t>densita</a:t>
            </a:r>
            <a:r>
              <a:rPr lang="en-US" sz="1800" dirty="0">
                <a:solidFill>
                  <a:srgbClr val="FCFCFC"/>
                </a:solidFill>
                <a:latin typeface="Agency FB" panose="020B0503020202020204" pitchFamily="34" charset="77"/>
              </a:rPr>
              <a:t>’, campo </a:t>
            </a:r>
            <a:r>
              <a:rPr lang="en-US" sz="1800" dirty="0" err="1">
                <a:solidFill>
                  <a:srgbClr val="FCFCFC"/>
                </a:solidFill>
                <a:latin typeface="Agency FB" panose="020B0503020202020204" pitchFamily="34" charset="77"/>
              </a:rPr>
              <a:t>magnetico</a:t>
            </a:r>
            <a:r>
              <a:rPr lang="en-US" sz="1800" dirty="0">
                <a:solidFill>
                  <a:srgbClr val="FCFCFC"/>
                </a:solidFill>
                <a:latin typeface="Agency FB" panose="020B0503020202020204" pitchFamily="34" charset="77"/>
              </a:rPr>
              <a:t>)?</a:t>
            </a:r>
            <a:endParaRPr sz="1800" dirty="0">
              <a:solidFill>
                <a:srgbClr val="FCFCFC"/>
              </a:solidFill>
              <a:latin typeface="Agency FB" panose="020B0503020202020204" pitchFamily="34" charset="77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gdafe7f5951_0_685"/>
          <p:cNvPicPr preferRelativeResize="0"/>
          <p:nvPr/>
        </p:nvPicPr>
        <p:blipFill rotWithShape="1">
          <a:blip r:embed="rId3">
            <a:alphaModFix/>
          </a:blip>
          <a:srcRect l="15462"/>
          <a:stretch/>
        </p:blipFill>
        <p:spPr>
          <a:xfrm>
            <a:off x="3339200" y="4739475"/>
            <a:ext cx="2609400" cy="231495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gdafe7f5951_0_685"/>
          <p:cNvSpPr/>
          <p:nvPr/>
        </p:nvSpPr>
        <p:spPr>
          <a:xfrm rot="-2700000">
            <a:off x="3906958" y="3071899"/>
            <a:ext cx="1323704" cy="1320734"/>
          </a:xfrm>
          <a:prstGeom prst="ellipse">
            <a:avLst/>
          </a:prstGeom>
          <a:solidFill>
            <a:srgbClr val="A1C3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" name="Google Shape;53;gdafe7f5951_0_6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4325" y="1029825"/>
            <a:ext cx="1857375" cy="1198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gdafe7f5951_0_6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1938" y="2195513"/>
            <a:ext cx="1857375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gdafe7f5951_0_68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50" y="4687150"/>
            <a:ext cx="3208025" cy="213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gdafe7f5951_0_6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99900" y="5227075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gdafe7f5951_0_6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05800" y="1358465"/>
            <a:ext cx="253365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gdafe7f5951_0_68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95625" y="1029813"/>
            <a:ext cx="4171950" cy="109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gdafe7f5951_0_68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01050" y="3279545"/>
            <a:ext cx="2447925" cy="18669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gdafe7f5951_0_685"/>
          <p:cNvSpPr txBox="1"/>
          <p:nvPr/>
        </p:nvSpPr>
        <p:spPr>
          <a:xfrm>
            <a:off x="2159000" y="3619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gdafe7f5951_0_685"/>
          <p:cNvSpPr txBox="1"/>
          <p:nvPr/>
        </p:nvSpPr>
        <p:spPr>
          <a:xfrm>
            <a:off x="8737600" y="41275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gdafe7f5951_0_685"/>
          <p:cNvSpPr txBox="1"/>
          <p:nvPr/>
        </p:nvSpPr>
        <p:spPr>
          <a:xfrm>
            <a:off x="-76200" y="481012"/>
            <a:ext cx="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2160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gdafe7f5951_0_68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115950" y="863075"/>
            <a:ext cx="1531800" cy="15318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gdafe7f5951_0_685"/>
          <p:cNvSpPr txBox="1"/>
          <p:nvPr/>
        </p:nvSpPr>
        <p:spPr>
          <a:xfrm>
            <a:off x="2620525" y="249350"/>
            <a:ext cx="6402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</a:rPr>
              <a:t>Alcune nostre attività e collaborazioni</a:t>
            </a:r>
            <a:endParaRPr sz="2800">
              <a:solidFill>
                <a:schemeClr val="lt1"/>
              </a:solidFill>
            </a:endParaRPr>
          </a:p>
        </p:txBody>
      </p:sp>
      <p:grpSp>
        <p:nvGrpSpPr>
          <p:cNvPr id="65" name="Google Shape;65;gdafe7f5951_0_685"/>
          <p:cNvGrpSpPr/>
          <p:nvPr/>
        </p:nvGrpSpPr>
        <p:grpSpPr>
          <a:xfrm>
            <a:off x="1917433" y="2614273"/>
            <a:ext cx="2742176" cy="2667697"/>
            <a:chOff x="1917433" y="1453653"/>
            <a:chExt cx="2742176" cy="2667697"/>
          </a:xfrm>
        </p:grpSpPr>
        <p:sp>
          <p:nvSpPr>
            <p:cNvPr id="66" name="Google Shape;66;gdafe7f5951_0_685"/>
            <p:cNvSpPr/>
            <p:nvPr/>
          </p:nvSpPr>
          <p:spPr>
            <a:xfrm rot="-2700000">
              <a:off x="2440767" y="1711670"/>
              <a:ext cx="1621029" cy="2151664"/>
            </a:xfrm>
            <a:custGeom>
              <a:avLst/>
              <a:gdLst/>
              <a:ahLst/>
              <a:cxnLst/>
              <a:rect l="l" t="t" r="r" b="b"/>
              <a:pathLst>
                <a:path w="250" h="332" extrusionOk="0">
                  <a:moveTo>
                    <a:pt x="32" y="286"/>
                  </a:moveTo>
                  <a:cubicBezTo>
                    <a:pt x="32" y="157"/>
                    <a:pt x="127" y="49"/>
                    <a:pt x="250" y="29"/>
                  </a:cubicBezTo>
                  <a:cubicBezTo>
                    <a:pt x="245" y="19"/>
                    <a:pt x="239" y="9"/>
                    <a:pt x="232" y="0"/>
                  </a:cubicBezTo>
                  <a:cubicBezTo>
                    <a:pt x="100" y="28"/>
                    <a:pt x="0" y="145"/>
                    <a:pt x="0" y="286"/>
                  </a:cubicBezTo>
                  <a:cubicBezTo>
                    <a:pt x="0" y="302"/>
                    <a:pt x="1" y="317"/>
                    <a:pt x="3" y="332"/>
                  </a:cubicBezTo>
                  <a:cubicBezTo>
                    <a:pt x="13" y="325"/>
                    <a:pt x="23" y="319"/>
                    <a:pt x="33" y="314"/>
                  </a:cubicBezTo>
                  <a:cubicBezTo>
                    <a:pt x="33" y="305"/>
                    <a:pt x="32" y="296"/>
                    <a:pt x="32" y="286"/>
                  </a:cubicBezTo>
                  <a:close/>
                </a:path>
              </a:pathLst>
            </a:custGeom>
            <a:solidFill>
              <a:srgbClr val="A1C3FA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gdafe7f5951_0_685"/>
            <p:cNvSpPr/>
            <p:nvPr/>
          </p:nvSpPr>
          <p:spPr>
            <a:xfrm rot="-2700000">
              <a:off x="2689034" y="1771298"/>
              <a:ext cx="1575643" cy="1769691"/>
            </a:xfrm>
            <a:custGeom>
              <a:avLst/>
              <a:gdLst/>
              <a:ahLst/>
              <a:cxnLst/>
              <a:rect l="l" t="t" r="r" b="b"/>
              <a:pathLst>
                <a:path w="254" h="285" extrusionOk="0">
                  <a:moveTo>
                    <a:pt x="200" y="153"/>
                  </a:moveTo>
                  <a:cubicBezTo>
                    <a:pt x="217" y="143"/>
                    <a:pt x="236" y="137"/>
                    <a:pt x="254" y="136"/>
                  </a:cubicBezTo>
                  <a:cubicBezTo>
                    <a:pt x="253" y="87"/>
                    <a:pt x="240" y="41"/>
                    <a:pt x="218" y="0"/>
                  </a:cubicBezTo>
                  <a:cubicBezTo>
                    <a:pt x="95" y="20"/>
                    <a:pt x="0" y="128"/>
                    <a:pt x="0" y="257"/>
                  </a:cubicBezTo>
                  <a:cubicBezTo>
                    <a:pt x="0" y="267"/>
                    <a:pt x="1" y="276"/>
                    <a:pt x="1" y="285"/>
                  </a:cubicBezTo>
                  <a:cubicBezTo>
                    <a:pt x="43" y="263"/>
                    <a:pt x="90" y="251"/>
                    <a:pt x="140" y="250"/>
                  </a:cubicBezTo>
                  <a:cubicBezTo>
                    <a:pt x="142" y="211"/>
                    <a:pt x="164" y="174"/>
                    <a:pt x="200" y="153"/>
                  </a:cubicBezTo>
                  <a:close/>
                </a:path>
              </a:pathLst>
            </a:custGeom>
            <a:solidFill>
              <a:srgbClr val="0C58D3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gdafe7f5951_0_685"/>
            <p:cNvSpPr txBox="1"/>
            <p:nvPr/>
          </p:nvSpPr>
          <p:spPr>
            <a:xfrm rot="-5400000">
              <a:off x="2686908" y="2290153"/>
              <a:ext cx="1496100" cy="56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divulgazione</a:t>
              </a:r>
              <a:endPara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9" name="Google Shape;69;gdafe7f5951_0_685"/>
          <p:cNvGrpSpPr/>
          <p:nvPr/>
        </p:nvGrpSpPr>
        <p:grpSpPr>
          <a:xfrm>
            <a:off x="3451411" y="3640467"/>
            <a:ext cx="2669123" cy="2745704"/>
            <a:chOff x="3451411" y="2479847"/>
            <a:chExt cx="2669123" cy="2745704"/>
          </a:xfrm>
        </p:grpSpPr>
        <p:sp>
          <p:nvSpPr>
            <p:cNvPr id="70" name="Google Shape;70;gdafe7f5951_0_685"/>
            <p:cNvSpPr/>
            <p:nvPr/>
          </p:nvSpPr>
          <p:spPr>
            <a:xfrm rot="-2700000">
              <a:off x="3709147" y="3080460"/>
              <a:ext cx="2153650" cy="1621060"/>
            </a:xfrm>
            <a:custGeom>
              <a:avLst/>
              <a:gdLst/>
              <a:ahLst/>
              <a:cxnLst/>
              <a:rect l="l" t="t" r="r" b="b"/>
              <a:pathLst>
                <a:path w="333" h="250" extrusionOk="0">
                  <a:moveTo>
                    <a:pt x="287" y="218"/>
                  </a:moveTo>
                  <a:cubicBezTo>
                    <a:pt x="157" y="218"/>
                    <a:pt x="50" y="124"/>
                    <a:pt x="30" y="0"/>
                  </a:cubicBezTo>
                  <a:cubicBezTo>
                    <a:pt x="19" y="5"/>
                    <a:pt x="10" y="11"/>
                    <a:pt x="0" y="18"/>
                  </a:cubicBezTo>
                  <a:cubicBezTo>
                    <a:pt x="28" y="151"/>
                    <a:pt x="146" y="250"/>
                    <a:pt x="287" y="250"/>
                  </a:cubicBezTo>
                  <a:cubicBezTo>
                    <a:pt x="302" y="250"/>
                    <a:pt x="318" y="249"/>
                    <a:pt x="333" y="247"/>
                  </a:cubicBezTo>
                  <a:cubicBezTo>
                    <a:pt x="326" y="237"/>
                    <a:pt x="320" y="227"/>
                    <a:pt x="315" y="217"/>
                  </a:cubicBezTo>
                  <a:cubicBezTo>
                    <a:pt x="306" y="218"/>
                    <a:pt x="296" y="218"/>
                    <a:pt x="287" y="218"/>
                  </a:cubicBezTo>
                  <a:close/>
                </a:path>
              </a:pathLst>
            </a:custGeom>
            <a:solidFill>
              <a:srgbClr val="A1C3FA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gdafe7f5951_0_685"/>
            <p:cNvSpPr/>
            <p:nvPr/>
          </p:nvSpPr>
          <p:spPr>
            <a:xfrm rot="-2700000">
              <a:off x="3773733" y="2873178"/>
              <a:ext cx="1764275" cy="1573502"/>
            </a:xfrm>
            <a:custGeom>
              <a:avLst/>
              <a:gdLst/>
              <a:ahLst/>
              <a:cxnLst/>
              <a:rect l="l" t="t" r="r" b="b"/>
              <a:pathLst>
                <a:path w="285" h="254" extrusionOk="0">
                  <a:moveTo>
                    <a:pt x="152" y="54"/>
                  </a:moveTo>
                  <a:cubicBezTo>
                    <a:pt x="142" y="37"/>
                    <a:pt x="137" y="19"/>
                    <a:pt x="136" y="0"/>
                  </a:cubicBezTo>
                  <a:cubicBezTo>
                    <a:pt x="86" y="1"/>
                    <a:pt x="40" y="14"/>
                    <a:pt x="0" y="36"/>
                  </a:cubicBezTo>
                  <a:cubicBezTo>
                    <a:pt x="20" y="160"/>
                    <a:pt x="127" y="254"/>
                    <a:pt x="257" y="254"/>
                  </a:cubicBezTo>
                  <a:cubicBezTo>
                    <a:pt x="266" y="254"/>
                    <a:pt x="276" y="254"/>
                    <a:pt x="285" y="253"/>
                  </a:cubicBezTo>
                  <a:cubicBezTo>
                    <a:pt x="263" y="211"/>
                    <a:pt x="251" y="164"/>
                    <a:pt x="250" y="115"/>
                  </a:cubicBezTo>
                  <a:cubicBezTo>
                    <a:pt x="210" y="112"/>
                    <a:pt x="173" y="91"/>
                    <a:pt x="152" y="54"/>
                  </a:cubicBezTo>
                  <a:close/>
                </a:path>
              </a:pathLst>
            </a:custGeom>
            <a:solidFill>
              <a:srgbClr val="0D5DDF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gdafe7f5951_0_685"/>
            <p:cNvSpPr txBox="1"/>
            <p:nvPr/>
          </p:nvSpPr>
          <p:spPr>
            <a:xfrm>
              <a:off x="3823936" y="3427182"/>
              <a:ext cx="1496100" cy="56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Sviluppo tecnologico</a:t>
              </a:r>
              <a:endPara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3" name="Google Shape;73;gdafe7f5951_0_685"/>
          <p:cNvGrpSpPr/>
          <p:nvPr/>
        </p:nvGrpSpPr>
        <p:grpSpPr>
          <a:xfrm>
            <a:off x="4481729" y="2182673"/>
            <a:ext cx="2744808" cy="2664963"/>
            <a:chOff x="4481729" y="1022053"/>
            <a:chExt cx="2744808" cy="2664963"/>
          </a:xfrm>
        </p:grpSpPr>
        <p:sp>
          <p:nvSpPr>
            <p:cNvPr id="74" name="Google Shape;74;gdafe7f5951_0_685"/>
            <p:cNvSpPr/>
            <p:nvPr/>
          </p:nvSpPr>
          <p:spPr>
            <a:xfrm rot="-2700000">
              <a:off x="5085474" y="1278703"/>
              <a:ext cx="1617163" cy="2151664"/>
            </a:xfrm>
            <a:custGeom>
              <a:avLst/>
              <a:gdLst/>
              <a:ahLst/>
              <a:cxnLst/>
              <a:rect l="l" t="t" r="r" b="b"/>
              <a:pathLst>
                <a:path w="250" h="332" extrusionOk="0">
                  <a:moveTo>
                    <a:pt x="218" y="45"/>
                  </a:moveTo>
                  <a:cubicBezTo>
                    <a:pt x="218" y="175"/>
                    <a:pt x="123" y="282"/>
                    <a:pt x="0" y="303"/>
                  </a:cubicBezTo>
                  <a:cubicBezTo>
                    <a:pt x="5" y="313"/>
                    <a:pt x="11" y="323"/>
                    <a:pt x="18" y="332"/>
                  </a:cubicBezTo>
                  <a:cubicBezTo>
                    <a:pt x="150" y="304"/>
                    <a:pt x="250" y="186"/>
                    <a:pt x="250" y="45"/>
                  </a:cubicBezTo>
                  <a:cubicBezTo>
                    <a:pt x="250" y="30"/>
                    <a:pt x="248" y="15"/>
                    <a:pt x="246" y="0"/>
                  </a:cubicBezTo>
                  <a:cubicBezTo>
                    <a:pt x="237" y="6"/>
                    <a:pt x="226" y="12"/>
                    <a:pt x="216" y="18"/>
                  </a:cubicBezTo>
                  <a:cubicBezTo>
                    <a:pt x="217" y="27"/>
                    <a:pt x="218" y="36"/>
                    <a:pt x="218" y="45"/>
                  </a:cubicBezTo>
                  <a:close/>
                </a:path>
              </a:pathLst>
            </a:custGeom>
            <a:solidFill>
              <a:srgbClr val="A1C3FA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gdafe7f5951_0_685"/>
            <p:cNvSpPr/>
            <p:nvPr/>
          </p:nvSpPr>
          <p:spPr>
            <a:xfrm rot="-2700000">
              <a:off x="4874704" y="1604373"/>
              <a:ext cx="1579339" cy="1765685"/>
            </a:xfrm>
            <a:custGeom>
              <a:avLst/>
              <a:gdLst/>
              <a:ahLst/>
              <a:cxnLst/>
              <a:rect l="l" t="t" r="r" b="b"/>
              <a:pathLst>
                <a:path w="254" h="285" extrusionOk="0">
                  <a:moveTo>
                    <a:pt x="53" y="133"/>
                  </a:moveTo>
                  <a:cubicBezTo>
                    <a:pt x="37" y="142"/>
                    <a:pt x="18" y="148"/>
                    <a:pt x="0" y="149"/>
                  </a:cubicBezTo>
                  <a:cubicBezTo>
                    <a:pt x="1" y="198"/>
                    <a:pt x="14" y="244"/>
                    <a:pt x="36" y="285"/>
                  </a:cubicBezTo>
                  <a:cubicBezTo>
                    <a:pt x="159" y="264"/>
                    <a:pt x="254" y="157"/>
                    <a:pt x="254" y="27"/>
                  </a:cubicBezTo>
                  <a:cubicBezTo>
                    <a:pt x="254" y="18"/>
                    <a:pt x="253" y="9"/>
                    <a:pt x="252" y="0"/>
                  </a:cubicBezTo>
                  <a:cubicBezTo>
                    <a:pt x="211" y="21"/>
                    <a:pt x="164" y="34"/>
                    <a:pt x="114" y="34"/>
                  </a:cubicBezTo>
                  <a:cubicBezTo>
                    <a:pt x="112" y="74"/>
                    <a:pt x="90" y="111"/>
                    <a:pt x="53" y="133"/>
                  </a:cubicBezTo>
                  <a:close/>
                </a:path>
              </a:pathLst>
            </a:custGeom>
            <a:solidFill>
              <a:srgbClr val="0E65F0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gdafe7f5951_0_685"/>
            <p:cNvSpPr txBox="1"/>
            <p:nvPr/>
          </p:nvSpPr>
          <p:spPr>
            <a:xfrm rot="5400000">
              <a:off x="4960966" y="2290154"/>
              <a:ext cx="1496100" cy="56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didattica</a:t>
              </a:r>
              <a:endPara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7" name="Google Shape;77;gdafe7f5951_0_685"/>
          <p:cNvGrpSpPr/>
          <p:nvPr/>
        </p:nvGrpSpPr>
        <p:grpSpPr>
          <a:xfrm>
            <a:off x="3026172" y="1083933"/>
            <a:ext cx="2655026" cy="2740082"/>
            <a:chOff x="3026172" y="-76686"/>
            <a:chExt cx="2655026" cy="2740082"/>
          </a:xfrm>
        </p:grpSpPr>
        <p:sp>
          <p:nvSpPr>
            <p:cNvPr id="78" name="Google Shape;78;gdafe7f5951_0_685"/>
            <p:cNvSpPr/>
            <p:nvPr/>
          </p:nvSpPr>
          <p:spPr>
            <a:xfrm rot="-2700000">
              <a:off x="3282650" y="444474"/>
              <a:ext cx="2142068" cy="1612705"/>
            </a:xfrm>
            <a:custGeom>
              <a:avLst/>
              <a:gdLst/>
              <a:ahLst/>
              <a:cxnLst/>
              <a:rect l="l" t="t" r="r" b="b"/>
              <a:pathLst>
                <a:path w="331" h="249" extrusionOk="0">
                  <a:moveTo>
                    <a:pt x="45" y="32"/>
                  </a:moveTo>
                  <a:cubicBezTo>
                    <a:pt x="174" y="32"/>
                    <a:pt x="281" y="126"/>
                    <a:pt x="302" y="249"/>
                  </a:cubicBezTo>
                  <a:cubicBezTo>
                    <a:pt x="312" y="244"/>
                    <a:pt x="322" y="238"/>
                    <a:pt x="331" y="231"/>
                  </a:cubicBezTo>
                  <a:cubicBezTo>
                    <a:pt x="303" y="99"/>
                    <a:pt x="186" y="0"/>
                    <a:pt x="45" y="0"/>
                  </a:cubicBezTo>
                  <a:cubicBezTo>
                    <a:pt x="29" y="0"/>
                    <a:pt x="14" y="1"/>
                    <a:pt x="0" y="3"/>
                  </a:cubicBezTo>
                  <a:cubicBezTo>
                    <a:pt x="6" y="13"/>
                    <a:pt x="12" y="23"/>
                    <a:pt x="17" y="33"/>
                  </a:cubicBezTo>
                  <a:cubicBezTo>
                    <a:pt x="26" y="32"/>
                    <a:pt x="36" y="32"/>
                    <a:pt x="45" y="32"/>
                  </a:cubicBezTo>
                  <a:close/>
                </a:path>
              </a:pathLst>
            </a:custGeom>
            <a:solidFill>
              <a:srgbClr val="A1C3FA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gdafe7f5951_0_685"/>
            <p:cNvSpPr/>
            <p:nvPr/>
          </p:nvSpPr>
          <p:spPr>
            <a:xfrm rot="-2700000">
              <a:off x="3599956" y="695260"/>
              <a:ext cx="1767975" cy="1573496"/>
            </a:xfrm>
            <a:custGeom>
              <a:avLst/>
              <a:gdLst/>
              <a:ahLst/>
              <a:cxnLst/>
              <a:rect l="l" t="t" r="r" b="b"/>
              <a:pathLst>
                <a:path w="285" h="253" extrusionOk="0">
                  <a:moveTo>
                    <a:pt x="28" y="0"/>
                  </a:moveTo>
                  <a:cubicBezTo>
                    <a:pt x="19" y="0"/>
                    <a:pt x="9" y="0"/>
                    <a:pt x="0" y="1"/>
                  </a:cubicBezTo>
                  <a:cubicBezTo>
                    <a:pt x="22" y="43"/>
                    <a:pt x="34" y="90"/>
                    <a:pt x="35" y="140"/>
                  </a:cubicBezTo>
                  <a:cubicBezTo>
                    <a:pt x="74" y="142"/>
                    <a:pt x="112" y="163"/>
                    <a:pt x="133" y="200"/>
                  </a:cubicBezTo>
                  <a:cubicBezTo>
                    <a:pt x="143" y="217"/>
                    <a:pt x="148" y="235"/>
                    <a:pt x="149" y="253"/>
                  </a:cubicBezTo>
                  <a:cubicBezTo>
                    <a:pt x="198" y="252"/>
                    <a:pt x="244" y="239"/>
                    <a:pt x="285" y="217"/>
                  </a:cubicBezTo>
                  <a:cubicBezTo>
                    <a:pt x="264" y="94"/>
                    <a:pt x="157" y="0"/>
                    <a:pt x="28" y="0"/>
                  </a:cubicBezTo>
                  <a:close/>
                </a:path>
              </a:pathLst>
            </a:custGeom>
            <a:solidFill>
              <a:srgbClr val="0944A1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gdafe7f5951_0_685"/>
            <p:cNvSpPr txBox="1"/>
            <p:nvPr/>
          </p:nvSpPr>
          <p:spPr>
            <a:xfrm>
              <a:off x="3823913" y="1153125"/>
              <a:ext cx="1496100" cy="56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Ricerca scientifica</a:t>
              </a:r>
              <a:endParaRPr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81" name="Google Shape;81;gdafe7f5951_0_685"/>
          <p:cNvSpPr txBox="1"/>
          <p:nvPr/>
        </p:nvSpPr>
        <p:spPr>
          <a:xfrm>
            <a:off x="6490575" y="1097625"/>
            <a:ext cx="158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Fermi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82" name="Google Shape;82;gdafe7f5951_0_685"/>
          <p:cNvSpPr txBox="1"/>
          <p:nvPr/>
        </p:nvSpPr>
        <p:spPr>
          <a:xfrm>
            <a:off x="7850875" y="1428875"/>
            <a:ext cx="117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MAGIC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83" name="Google Shape;83;gdafe7f5951_0_685"/>
          <p:cNvSpPr txBox="1"/>
          <p:nvPr/>
        </p:nvSpPr>
        <p:spPr>
          <a:xfrm>
            <a:off x="6638000" y="3315050"/>
            <a:ext cx="158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Asiago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84" name="Google Shape;84;gdafe7f5951_0_685"/>
          <p:cNvSpPr txBox="1"/>
          <p:nvPr/>
        </p:nvSpPr>
        <p:spPr>
          <a:xfrm>
            <a:off x="6043325" y="5281975"/>
            <a:ext cx="158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IceCube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85" name="Google Shape;85;gdafe7f5951_0_685"/>
          <p:cNvSpPr txBox="1"/>
          <p:nvPr/>
        </p:nvSpPr>
        <p:spPr>
          <a:xfrm>
            <a:off x="3404975" y="6514975"/>
            <a:ext cx="158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CTA - LST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86" name="Google Shape;86;gdafe7f5951_0_685"/>
          <p:cNvSpPr txBox="1"/>
          <p:nvPr/>
        </p:nvSpPr>
        <p:spPr>
          <a:xfrm>
            <a:off x="84650" y="6386175"/>
            <a:ext cx="265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Scuola di dottorato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87" name="Google Shape;87;gdafe7f5951_0_685"/>
          <p:cNvSpPr txBox="1"/>
          <p:nvPr/>
        </p:nvSpPr>
        <p:spPr>
          <a:xfrm>
            <a:off x="578975" y="2623250"/>
            <a:ext cx="1646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lt1"/>
                </a:solidFill>
              </a:rPr>
              <a:t>Alternanza scuola/lavoro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2" grpId="0"/>
      <p:bldP spid="83" grpId="0"/>
      <p:bldP spid="84" grpId="0"/>
      <p:bldP spid="85" grpId="0"/>
      <p:bldP spid="86" grpId="0"/>
      <p:bldP spid="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afe7f5951_0_867"/>
          <p:cNvPicPr preferRelativeResize="0"/>
          <p:nvPr/>
        </p:nvPicPr>
        <p:blipFill rotWithShape="1">
          <a:blip r:embed="rId3">
            <a:alphaModFix/>
          </a:blip>
          <a:srcRect b="8950"/>
          <a:stretch/>
        </p:blipFill>
        <p:spPr>
          <a:xfrm>
            <a:off x="0" y="1800225"/>
            <a:ext cx="8991600" cy="46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dafe7f5951_0_867"/>
          <p:cNvSpPr txBox="1"/>
          <p:nvPr/>
        </p:nvSpPr>
        <p:spPr>
          <a:xfrm>
            <a:off x="4140200" y="0"/>
            <a:ext cx="50037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>
                <a:solidFill>
                  <a:schemeClr val="lt1"/>
                </a:solidFill>
              </a:rPr>
              <a:t>Dove siamo?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95" name="Google Shape;95;gdafe7f5951_0_8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5398" y="2845175"/>
            <a:ext cx="1967827" cy="211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dafe7f5951_0_867"/>
          <p:cNvPicPr preferRelativeResize="0"/>
          <p:nvPr/>
        </p:nvPicPr>
        <p:blipFill rotWithShape="1">
          <a:blip r:embed="rId5">
            <a:alphaModFix/>
          </a:blip>
          <a:srcRect l="16345" r="18841"/>
          <a:stretch/>
        </p:blipFill>
        <p:spPr>
          <a:xfrm>
            <a:off x="7245525" y="1133750"/>
            <a:ext cx="1543375" cy="158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9903BC-DF9A-534D-8734-4B8EBDAFB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5291" y="4062675"/>
            <a:ext cx="3411672" cy="2685962"/>
          </a:xfrm>
          <a:prstGeom prst="rect">
            <a:avLst/>
          </a:prstGeom>
        </p:spPr>
      </p:pic>
      <p:pic>
        <p:nvPicPr>
          <p:cNvPr id="102" name="Google Shape;102;p4"/>
          <p:cNvPicPr preferRelativeResize="0"/>
          <p:nvPr/>
        </p:nvPicPr>
        <p:blipFill rotWithShape="1">
          <a:blip r:embed="rId4">
            <a:alphaModFix/>
          </a:blip>
          <a:srcRect l="24623" r="21424" b="21340"/>
          <a:stretch/>
        </p:blipFill>
        <p:spPr>
          <a:xfrm>
            <a:off x="5959050" y="1101150"/>
            <a:ext cx="2540100" cy="277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4"/>
          <p:cNvPicPr preferRelativeResize="0"/>
          <p:nvPr/>
        </p:nvPicPr>
        <p:blipFill rotWithShape="1">
          <a:blip r:embed="rId5">
            <a:alphaModFix/>
          </a:blip>
          <a:srcRect t="15088" b="11490"/>
          <a:stretch/>
        </p:blipFill>
        <p:spPr>
          <a:xfrm>
            <a:off x="6084018" y="3954270"/>
            <a:ext cx="2321749" cy="285400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4"/>
          <p:cNvSpPr txBox="1"/>
          <p:nvPr/>
        </p:nvSpPr>
        <p:spPr>
          <a:xfrm>
            <a:off x="4140200" y="0"/>
            <a:ext cx="5003800" cy="1008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chemeClr val="lt1"/>
                </a:solidFill>
              </a:rPr>
              <a:t>Il nostro </a:t>
            </a:r>
            <a:r>
              <a:rPr lang="en-US" sz="2800" b="1" dirty="0" err="1">
                <a:solidFill>
                  <a:schemeClr val="lt1"/>
                </a:solidFill>
              </a:rPr>
              <a:t>gruppo</a:t>
            </a:r>
            <a:r>
              <a:rPr lang="en-US" sz="2800" b="1" dirty="0">
                <a:solidFill>
                  <a:schemeClr val="lt1"/>
                </a:solidFill>
              </a:rPr>
              <a:t> di </a:t>
            </a:r>
            <a:r>
              <a:rPr lang="en-US" sz="2800" b="1" dirty="0" err="1">
                <a:solidFill>
                  <a:schemeClr val="lt1"/>
                </a:solidFill>
              </a:rPr>
              <a:t>ricerca</a:t>
            </a:r>
            <a:endParaRPr dirty="0"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dirty="0"/>
          </a:p>
        </p:txBody>
      </p:sp>
      <p:pic>
        <p:nvPicPr>
          <p:cNvPr id="105" name="Google Shape;105;p4"/>
          <p:cNvPicPr preferRelativeResize="0"/>
          <p:nvPr/>
        </p:nvPicPr>
        <p:blipFill rotWithShape="1">
          <a:blip r:embed="rId6">
            <a:alphaModFix/>
          </a:blip>
          <a:srcRect l="12281" t="14726" r="11857"/>
          <a:stretch/>
        </p:blipFill>
        <p:spPr>
          <a:xfrm>
            <a:off x="124458" y="1125079"/>
            <a:ext cx="2389350" cy="2685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4"/>
          <p:cNvPicPr preferRelativeResize="0"/>
          <p:nvPr/>
        </p:nvPicPr>
        <p:blipFill rotWithShape="1">
          <a:blip r:embed="rId7">
            <a:alphaModFix/>
          </a:blip>
          <a:srcRect l="23908" b="16805"/>
          <a:stretch/>
        </p:blipFill>
        <p:spPr>
          <a:xfrm>
            <a:off x="2936137" y="1084250"/>
            <a:ext cx="2540093" cy="2777375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4"/>
          <p:cNvSpPr txBox="1"/>
          <p:nvPr/>
        </p:nvSpPr>
        <p:spPr>
          <a:xfrm>
            <a:off x="49750" y="1142300"/>
            <a:ext cx="7269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B3071B"/>
                </a:solidFill>
              </a:rPr>
              <a:t>Mabel</a:t>
            </a:r>
            <a:endParaRPr b="1">
              <a:solidFill>
                <a:srgbClr val="B3071B"/>
              </a:solidFill>
            </a:endParaRPr>
          </a:p>
        </p:txBody>
      </p:sp>
      <p:sp>
        <p:nvSpPr>
          <p:cNvPr id="108" name="Google Shape;108;p4"/>
          <p:cNvSpPr txBox="1"/>
          <p:nvPr/>
        </p:nvSpPr>
        <p:spPr>
          <a:xfrm>
            <a:off x="2740110" y="1142298"/>
            <a:ext cx="10500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B3071B"/>
                </a:solidFill>
              </a:rPr>
              <a:t>Cornelia</a:t>
            </a:r>
            <a:endParaRPr b="1">
              <a:solidFill>
                <a:srgbClr val="B3071B"/>
              </a:solidFill>
            </a:endParaRPr>
          </a:p>
        </p:txBody>
      </p:sp>
      <p:pic>
        <p:nvPicPr>
          <p:cNvPr id="109" name="Google Shape;109;p4"/>
          <p:cNvPicPr preferRelativeResize="0"/>
          <p:nvPr/>
        </p:nvPicPr>
        <p:blipFill rotWithShape="1">
          <a:blip r:embed="rId8">
            <a:alphaModFix/>
          </a:blip>
          <a:srcRect l="18385" t="39460" r="37650" b="22394"/>
          <a:stretch/>
        </p:blipFill>
        <p:spPr>
          <a:xfrm>
            <a:off x="125950" y="4098950"/>
            <a:ext cx="2321741" cy="268595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4"/>
          <p:cNvSpPr txBox="1"/>
          <p:nvPr/>
        </p:nvSpPr>
        <p:spPr>
          <a:xfrm>
            <a:off x="5898585" y="1142298"/>
            <a:ext cx="10500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B3071B"/>
                </a:solidFill>
              </a:rPr>
              <a:t>Ruben</a:t>
            </a:r>
            <a:endParaRPr b="1">
              <a:solidFill>
                <a:srgbClr val="B3071B"/>
              </a:solidFill>
            </a:endParaRPr>
          </a:p>
        </p:txBody>
      </p:sp>
      <p:sp>
        <p:nvSpPr>
          <p:cNvPr id="111" name="Google Shape;111;p4"/>
          <p:cNvSpPr txBox="1"/>
          <p:nvPr/>
        </p:nvSpPr>
        <p:spPr>
          <a:xfrm>
            <a:off x="76600" y="4000425"/>
            <a:ext cx="8256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B3071B"/>
                </a:solidFill>
              </a:rPr>
              <a:t>Alessia</a:t>
            </a:r>
            <a:endParaRPr b="1">
              <a:solidFill>
                <a:srgbClr val="B3071B"/>
              </a:solidFill>
            </a:endParaRPr>
          </a:p>
        </p:txBody>
      </p:sp>
      <p:sp>
        <p:nvSpPr>
          <p:cNvPr id="112" name="Google Shape;112;p4"/>
          <p:cNvSpPr txBox="1"/>
          <p:nvPr/>
        </p:nvSpPr>
        <p:spPr>
          <a:xfrm>
            <a:off x="2817875" y="4152700"/>
            <a:ext cx="11010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B3071B"/>
                </a:solidFill>
              </a:rPr>
              <a:t>Caterina</a:t>
            </a:r>
            <a:endParaRPr b="1">
              <a:solidFill>
                <a:srgbClr val="B3071B"/>
              </a:solidFill>
            </a:endParaRPr>
          </a:p>
        </p:txBody>
      </p:sp>
      <p:sp>
        <p:nvSpPr>
          <p:cNvPr id="113" name="Google Shape;113;p4"/>
          <p:cNvSpPr txBox="1"/>
          <p:nvPr/>
        </p:nvSpPr>
        <p:spPr>
          <a:xfrm>
            <a:off x="6373825" y="3902300"/>
            <a:ext cx="11010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B3071B"/>
                </a:solidFill>
              </a:rPr>
              <a:t>Ilaria</a:t>
            </a:r>
            <a:endParaRPr b="1">
              <a:solidFill>
                <a:srgbClr val="B3071B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1100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df2110b9e8_0_2"/>
          <p:cNvSpPr txBox="1"/>
          <p:nvPr/>
        </p:nvSpPr>
        <p:spPr>
          <a:xfrm>
            <a:off x="4140200" y="0"/>
            <a:ext cx="50037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0" rIns="216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chemeClr val="lt1"/>
                </a:solidFill>
              </a:rPr>
              <a:t>Il nostro </a:t>
            </a:r>
            <a:r>
              <a:rPr lang="en-US" sz="2800" b="1" dirty="0" err="1">
                <a:solidFill>
                  <a:schemeClr val="lt1"/>
                </a:solidFill>
              </a:rPr>
              <a:t>gruppo</a:t>
            </a:r>
            <a:r>
              <a:rPr lang="en-US" sz="2800" b="1" dirty="0">
                <a:solidFill>
                  <a:schemeClr val="lt1"/>
                </a:solidFill>
              </a:rPr>
              <a:t> di </a:t>
            </a:r>
            <a:r>
              <a:rPr lang="en-US" sz="2800" b="1" dirty="0" err="1">
                <a:solidFill>
                  <a:schemeClr val="lt1"/>
                </a:solidFill>
              </a:rPr>
              <a:t>ricerca</a:t>
            </a:r>
            <a:endParaRPr dirty="0"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</a:pPr>
            <a:endParaRPr dirty="0"/>
          </a:p>
        </p:txBody>
      </p:sp>
      <p:pic>
        <p:nvPicPr>
          <p:cNvPr id="4" name="Gammaray2_480" descr="Gammaray2_480">
            <a:hlinkClick r:id="" action="ppaction://media"/>
            <a:extLst>
              <a:ext uri="{FF2B5EF4-FFF2-40B4-BE49-F238E27FC236}">
                <a16:creationId xmlns:a16="http://schemas.microsoft.com/office/drawing/2014/main" id="{F12CF039-FA2C-2C4C-8ECF-37A24989C0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1" y="1301496"/>
            <a:ext cx="9108779" cy="5123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104</Words>
  <Application>Microsoft Macintosh PowerPoint</Application>
  <PresentationFormat>On-screen Show (4:3)</PresentationFormat>
  <Paragraphs>33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Roboto</vt:lpstr>
      <vt:lpstr>Agency FB</vt:lpstr>
      <vt:lpstr>1_Struttura predefinita</vt:lpstr>
      <vt:lpstr>2_Struttura predefinita</vt:lpstr>
      <vt:lpstr>5_Struttura predefinita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utentecia1</dc:creator>
  <cp:lastModifiedBy>Prandini Elisa</cp:lastModifiedBy>
  <cp:revision>5</cp:revision>
  <dcterms:created xsi:type="dcterms:W3CDTF">2007-03-01T10:31:45Z</dcterms:created>
  <dcterms:modified xsi:type="dcterms:W3CDTF">2021-06-08T09:22:37Z</dcterms:modified>
</cp:coreProperties>
</file>