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Helvetica Neue"/>
      <p:regular r:id="rId13"/>
      <p:bold r:id="rId14"/>
      <p:italic r:id="rId15"/>
      <p:boldItalic r:id="rId16"/>
    </p:embeddedFont>
    <p:embeddedFont>
      <p:font typeface="Helvetica Neue Ligh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hrVfloNA+2QQ0sdqVa2DdpR7Hk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font" Target="fonts/HelveticaNeue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7" Type="http://schemas.openxmlformats.org/officeDocument/2006/relationships/font" Target="fonts/HelveticaNeueLight-regular.fntdata"/><Relationship Id="rId16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19" Type="http://schemas.openxmlformats.org/officeDocument/2006/relationships/font" Target="fonts/HelveticaNeueLight-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tif" id="11" name="Google Shape;1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rgbClr val="B3071B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tif" id="14" name="Google Shape;1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1912" y="2559050"/>
            <a:ext cx="6249988" cy="17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1"/>
          <p:cNvSpPr txBox="1"/>
          <p:nvPr>
            <p:ph idx="12" type="sldNum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3">
    <p:bg>
      <p:bgPr>
        <a:solidFill>
          <a:srgbClr val="B3071B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tif" id="21" name="Google Shape;2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92275" y="1651000"/>
            <a:ext cx="5616575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4">
    <p:bg>
      <p:bgPr>
        <a:solidFill>
          <a:srgbClr val="B3071B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5">
    <p:bg>
      <p:bgPr>
        <a:solidFill>
          <a:srgbClr val="B3071B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gilloLogoLAST_WhiteOK" id="28" name="Google Shape;2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39862" y="2027237"/>
            <a:ext cx="6264276" cy="280193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5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6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/>
          <p:nvPr/>
        </p:nvSpPr>
        <p:spPr>
          <a:xfrm>
            <a:off x="-180975" y="0"/>
            <a:ext cx="9336088" cy="576263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tif" id="34" name="Google Shape;3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0" y="195262"/>
            <a:ext cx="3036888" cy="1651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6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2" type="sldNum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 &amp; Subtitle">
    <p:bg>
      <p:bgPr>
        <a:gradFill>
          <a:gsLst>
            <a:gs pos="0">
              <a:srgbClr val="E3E9F8"/>
            </a:gs>
            <a:gs pos="100000">
              <a:srgbClr val="F8E6F8"/>
            </a:gs>
          </a:gsLst>
          <a:lin ang="5400000" scaled="0"/>
        </a:gra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/>
          <p:nvPr/>
        </p:nvSpPr>
        <p:spPr>
          <a:xfrm>
            <a:off x="-111552" y="6482011"/>
            <a:ext cx="9367104" cy="375989"/>
          </a:xfrm>
          <a:prstGeom prst="rect">
            <a:avLst/>
          </a:prstGeom>
          <a:solidFill>
            <a:srgbClr val="E698EB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b="1" i="0" lang="en-US" sz="1400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Ramona Gröber — Università di Padova and INFN, Sezione di Padova                                              / 11</a:t>
            </a:r>
            <a:endParaRPr/>
          </a:p>
        </p:txBody>
      </p:sp>
      <p:sp>
        <p:nvSpPr>
          <p:cNvPr id="40" name="Google Shape;40;p17"/>
          <p:cNvSpPr/>
          <p:nvPr/>
        </p:nvSpPr>
        <p:spPr>
          <a:xfrm>
            <a:off x="-49044" y="-27731"/>
            <a:ext cx="9367104" cy="671925"/>
          </a:xfrm>
          <a:prstGeom prst="rect">
            <a:avLst/>
          </a:prstGeom>
          <a:solidFill>
            <a:srgbClr val="E698EB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9F8"/>
              </a:buClr>
              <a:buSzPts val="1400"/>
              <a:buFont typeface="Helvetica Neue"/>
              <a:buNone/>
            </a:pPr>
            <a:r>
              <a:rPr b="0" i="0" lang="en-US" sz="1400" u="none" cap="none" strike="noStrike">
                <a:solidFill>
                  <a:srgbClr val="E8E9F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b="1" i="0" lang="en-US" sz="1400" u="none" cap="none" strike="noStrike">
                <a:solidFill>
                  <a:srgbClr val="E8E9F8"/>
                </a:solidFill>
                <a:latin typeface="Radley"/>
                <a:ea typeface="Radley"/>
                <a:cs typeface="Radley"/>
                <a:sym typeface="Radley"/>
              </a:rPr>
              <a:t>                                                                                       </a:t>
            </a:r>
            <a:endParaRPr/>
          </a:p>
        </p:txBody>
      </p:sp>
      <p:sp>
        <p:nvSpPr>
          <p:cNvPr id="41" name="Google Shape;41;p17"/>
          <p:cNvSpPr txBox="1"/>
          <p:nvPr>
            <p:ph idx="12" type="sldNum"/>
          </p:nvPr>
        </p:nvSpPr>
        <p:spPr>
          <a:xfrm>
            <a:off x="4449876" y="6536531"/>
            <a:ext cx="239485" cy="232486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2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6122" y="4329240"/>
            <a:ext cx="2482059" cy="250101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/>
          <p:cNvSpPr txBox="1"/>
          <p:nvPr/>
        </p:nvSpPr>
        <p:spPr>
          <a:xfrm>
            <a:off x="3058308" y="2500065"/>
            <a:ext cx="2794227" cy="51593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9D"/>
              </a:buClr>
              <a:buSzPts val="2800"/>
              <a:buFont typeface="Radley"/>
              <a:buNone/>
            </a:pPr>
            <a:r>
              <a:rPr b="1" i="0" lang="en-US" sz="2800" u="none" cap="none" strike="noStrike">
                <a:solidFill>
                  <a:srgbClr val="00A89D"/>
                </a:solidFill>
                <a:latin typeface="Radley"/>
                <a:ea typeface="Radley"/>
                <a:cs typeface="Radley"/>
                <a:sym typeface="Radley"/>
              </a:rPr>
              <a:t>Ramona Gröber</a:t>
            </a:r>
            <a:endParaRPr/>
          </a:p>
        </p:txBody>
      </p:sp>
      <p:sp>
        <p:nvSpPr>
          <p:cNvPr id="48" name="Google Shape;48;p1"/>
          <p:cNvSpPr txBox="1"/>
          <p:nvPr/>
        </p:nvSpPr>
        <p:spPr>
          <a:xfrm>
            <a:off x="140090" y="1247932"/>
            <a:ext cx="8427463" cy="642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adley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Il bosone di Higgs in 4 minuti</a:t>
            </a:r>
            <a:endParaRPr/>
          </a:p>
        </p:txBody>
      </p:sp>
      <p:sp>
        <p:nvSpPr>
          <p:cNvPr id="49" name="Google Shape;49;p1"/>
          <p:cNvSpPr txBox="1"/>
          <p:nvPr/>
        </p:nvSpPr>
        <p:spPr>
          <a:xfrm>
            <a:off x="8043187" y="6507286"/>
            <a:ext cx="301562" cy="325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adley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01</a:t>
            </a:r>
            <a:endParaRPr/>
          </a:p>
        </p:txBody>
      </p:sp>
      <p:pic>
        <p:nvPicPr>
          <p:cNvPr descr="Logo_Università_Padova.png" id="50" name="Google Shape;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616" y="5018882"/>
            <a:ext cx="1333481" cy="134199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"/>
          <p:cNvSpPr txBox="1"/>
          <p:nvPr/>
        </p:nvSpPr>
        <p:spPr>
          <a:xfrm>
            <a:off x="3927894" y="3786981"/>
            <a:ext cx="1191375" cy="325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dley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09/06/2021</a:t>
            </a:r>
            <a:endParaRPr/>
          </a:p>
        </p:txBody>
      </p:sp>
      <p:pic>
        <p:nvPicPr>
          <p:cNvPr descr="Image" id="52" name="Google Shape;5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89182" y="5174190"/>
            <a:ext cx="1628305" cy="1049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3" name="Google Shape;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4980" y="4329240"/>
            <a:ext cx="2482059" cy="250101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 txBox="1"/>
          <p:nvPr/>
        </p:nvSpPr>
        <p:spPr>
          <a:xfrm>
            <a:off x="2691377" y="3055407"/>
            <a:ext cx="3761246" cy="325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dley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Ricercatrice a tempo determinato di tipo B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/>
        </p:nvSpPr>
        <p:spPr>
          <a:xfrm>
            <a:off x="126285" y="1144631"/>
            <a:ext cx="5021898" cy="61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Lavoro nell’ ambito della fisica teorica delle alte energie. La mia ricerca è sulla fisica dei collider.</a:t>
            </a:r>
            <a:endParaRPr/>
          </a:p>
        </p:txBody>
      </p:sp>
      <p:sp>
        <p:nvSpPr>
          <p:cNvPr id="60" name="Google Shape;60;p2"/>
          <p:cNvSpPr txBox="1"/>
          <p:nvPr/>
        </p:nvSpPr>
        <p:spPr>
          <a:xfrm>
            <a:off x="126285" y="1947046"/>
            <a:ext cx="5021898" cy="61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Fisica di collider: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Acceleratore LHC al CERN.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accelerano e si fanno collidere protoni.</a:t>
            </a:r>
            <a:endParaRPr/>
          </a:p>
        </p:txBody>
      </p:sp>
      <p:pic>
        <p:nvPicPr>
          <p:cNvPr descr="Image" id="61" name="Google Shape;6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292" y="3352598"/>
            <a:ext cx="4787801" cy="35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/>
          <p:nvPr/>
        </p:nvSpPr>
        <p:spPr>
          <a:xfrm>
            <a:off x="4185920" y="193275"/>
            <a:ext cx="4787801" cy="719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Fisica di alte energie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Ramona Gröber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/>
        </p:nvSpPr>
        <p:spPr>
          <a:xfrm>
            <a:off x="4185920" y="193275"/>
            <a:ext cx="4787801" cy="719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Fisica di alte energie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Ramona Gröber</a:t>
            </a:r>
            <a:endParaRPr/>
          </a:p>
        </p:txBody>
      </p:sp>
      <p:sp>
        <p:nvSpPr>
          <p:cNvPr id="68" name="Google Shape;68;p3"/>
          <p:cNvSpPr txBox="1"/>
          <p:nvPr/>
        </p:nvSpPr>
        <p:spPr>
          <a:xfrm>
            <a:off x="126285" y="2774862"/>
            <a:ext cx="5021898" cy="61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Nella mia ricerca faccio predizioni per questi sperimenti.</a:t>
            </a:r>
            <a:endParaRPr/>
          </a:p>
        </p:txBody>
      </p:sp>
      <p:sp>
        <p:nvSpPr>
          <p:cNvPr id="69" name="Google Shape;69;p3"/>
          <p:cNvSpPr txBox="1"/>
          <p:nvPr/>
        </p:nvSpPr>
        <p:spPr>
          <a:xfrm>
            <a:off x="5879980" y="2105796"/>
            <a:ext cx="3179803" cy="884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L’obiettivo è di capire i costituenti fondamentali nel nostro universo.</a:t>
            </a:r>
            <a:endParaRPr/>
          </a:p>
        </p:txBody>
      </p:sp>
      <p:pic>
        <p:nvPicPr>
          <p:cNvPr descr="Image" id="70" name="Google Shape;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292" y="3352598"/>
            <a:ext cx="4787801" cy="35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ndard_Model_From_Fermi_Lab.jpg" id="71" name="Google Shape;7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4966" y="3084004"/>
            <a:ext cx="4226200" cy="377399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 txBox="1"/>
          <p:nvPr/>
        </p:nvSpPr>
        <p:spPr>
          <a:xfrm>
            <a:off x="126285" y="1144631"/>
            <a:ext cx="5021898" cy="61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Lavoro nell’ ambito della fisica teorica delle alte energie. La mia ricerca è sulla fisica dei collider.</a:t>
            </a:r>
            <a:endParaRPr/>
          </a:p>
        </p:txBody>
      </p:sp>
      <p:sp>
        <p:nvSpPr>
          <p:cNvPr id="73" name="Google Shape;73;p3"/>
          <p:cNvSpPr txBox="1"/>
          <p:nvPr/>
        </p:nvSpPr>
        <p:spPr>
          <a:xfrm>
            <a:off x="126285" y="1947046"/>
            <a:ext cx="5021898" cy="61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Fisica di collider: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Acceleratore LHC al CERN.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accelerano e si fanno collidere protoni.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/>
        </p:nvSpPr>
        <p:spPr>
          <a:xfrm>
            <a:off x="126285" y="1144631"/>
            <a:ext cx="8377129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F8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664F81"/>
                </a:solidFill>
                <a:latin typeface="Arial"/>
                <a:ea typeface="Arial"/>
                <a:cs typeface="Arial"/>
                <a:sym typeface="Arial"/>
              </a:rPr>
              <a:t>Pure se abbiamo un modello che spiega tutto, ci sono delle domande aperte.</a:t>
            </a:r>
            <a:endParaRPr/>
          </a:p>
        </p:txBody>
      </p:sp>
      <p:sp>
        <p:nvSpPr>
          <p:cNvPr id="79" name="Google Shape;79;p4"/>
          <p:cNvSpPr txBox="1"/>
          <p:nvPr/>
        </p:nvSpPr>
        <p:spPr>
          <a:xfrm>
            <a:off x="126285" y="1843131"/>
            <a:ext cx="8377129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Perché c’è più materia che anti-materia nel nostro universo?</a:t>
            </a:r>
            <a:endParaRPr/>
          </a:p>
        </p:txBody>
      </p:sp>
      <p:sp>
        <p:nvSpPr>
          <p:cNvPr id="80" name="Google Shape;80;p4"/>
          <p:cNvSpPr txBox="1"/>
          <p:nvPr/>
        </p:nvSpPr>
        <p:spPr>
          <a:xfrm>
            <a:off x="126285" y="2414631"/>
            <a:ext cx="8377129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Perché le masse delle particelle sono così diverse?</a:t>
            </a:r>
            <a:endParaRPr/>
          </a:p>
        </p:txBody>
      </p:sp>
      <p:sp>
        <p:nvSpPr>
          <p:cNvPr id="81" name="Google Shape;81;p4"/>
          <p:cNvSpPr txBox="1"/>
          <p:nvPr/>
        </p:nvSpPr>
        <p:spPr>
          <a:xfrm>
            <a:off x="126285" y="2961569"/>
            <a:ext cx="8377129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L’universo è pieno di materia sconosciuta. Candidati per la materia oscura?</a:t>
            </a:r>
            <a:endParaRPr/>
          </a:p>
        </p:txBody>
      </p:sp>
      <p:sp>
        <p:nvSpPr>
          <p:cNvPr id="82" name="Google Shape;82;p4"/>
          <p:cNvSpPr txBox="1"/>
          <p:nvPr/>
        </p:nvSpPr>
        <p:spPr>
          <a:xfrm>
            <a:off x="126285" y="3482269"/>
            <a:ext cx="8377129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descr="Standard_Model_From_Fermi_Lab.jpg" id="83" name="Google Shape;8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5405" y="3906082"/>
            <a:ext cx="3126953" cy="279237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 txBox="1"/>
          <p:nvPr/>
        </p:nvSpPr>
        <p:spPr>
          <a:xfrm>
            <a:off x="4185920" y="193275"/>
            <a:ext cx="4787801" cy="719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Domande aperte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Ramona Gröber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26285" y="3482269"/>
            <a:ext cx="8377129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descr="Standard_Model_From_Fermi_Lab.jpg" id="90" name="Google Shape;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5405" y="3906082"/>
            <a:ext cx="3126953" cy="27923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rcle Oval" id="91" name="Google Shape;9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8311" y="4778507"/>
            <a:ext cx="940694" cy="940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 Line" id="92" name="Google Shape;9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08132" y="4765807"/>
            <a:ext cx="1942922" cy="483304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pic>
      <p:sp>
        <p:nvSpPr>
          <p:cNvPr id="93" name="Google Shape;93;p5"/>
          <p:cNvSpPr txBox="1"/>
          <p:nvPr/>
        </p:nvSpPr>
        <p:spPr>
          <a:xfrm>
            <a:off x="6163860" y="4668506"/>
            <a:ext cx="3126954" cy="884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3337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A3337"/>
                </a:solidFill>
                <a:latin typeface="Arial"/>
                <a:ea typeface="Arial"/>
                <a:cs typeface="Arial"/>
                <a:sym typeface="Arial"/>
              </a:rPr>
              <a:t>Come è connesso il bosone di Higgs con queste domande?</a:t>
            </a:r>
            <a:endParaRPr/>
          </a:p>
        </p:txBody>
      </p:sp>
      <p:sp>
        <p:nvSpPr>
          <p:cNvPr id="94" name="Google Shape;94;p5"/>
          <p:cNvSpPr txBox="1"/>
          <p:nvPr/>
        </p:nvSpPr>
        <p:spPr>
          <a:xfrm>
            <a:off x="6163860" y="5629407"/>
            <a:ext cx="3126954" cy="115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07F4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A07F4"/>
                </a:solidFill>
                <a:latin typeface="Arial"/>
                <a:ea typeface="Arial"/>
                <a:cs typeface="Arial"/>
                <a:sym typeface="Arial"/>
              </a:rPr>
              <a:t>Per rispondere a queste domande dobbiamo studiare il bosone di Higgs con precisione</a:t>
            </a:r>
            <a:endParaRPr/>
          </a:p>
        </p:txBody>
      </p:sp>
      <p:sp>
        <p:nvSpPr>
          <p:cNvPr id="95" name="Google Shape;95;p5"/>
          <p:cNvSpPr txBox="1"/>
          <p:nvPr/>
        </p:nvSpPr>
        <p:spPr>
          <a:xfrm>
            <a:off x="4185920" y="193275"/>
            <a:ext cx="4787801" cy="719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Domande aperte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Ramona Gröber</a:t>
            </a:r>
            <a:endParaRPr/>
          </a:p>
        </p:txBody>
      </p:sp>
      <p:sp>
        <p:nvSpPr>
          <p:cNvPr id="96" name="Google Shape;96;p5"/>
          <p:cNvSpPr txBox="1"/>
          <p:nvPr/>
        </p:nvSpPr>
        <p:spPr>
          <a:xfrm>
            <a:off x="126285" y="1144631"/>
            <a:ext cx="8377129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F8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664F81"/>
                </a:solidFill>
                <a:latin typeface="Arial"/>
                <a:ea typeface="Arial"/>
                <a:cs typeface="Arial"/>
                <a:sym typeface="Arial"/>
              </a:rPr>
              <a:t>Pure se abbiamo un modello che spiega tutto, ci sono delle domande aperte.</a:t>
            </a:r>
            <a:endParaRPr/>
          </a:p>
        </p:txBody>
      </p:sp>
      <p:sp>
        <p:nvSpPr>
          <p:cNvPr id="97" name="Google Shape;97;p5"/>
          <p:cNvSpPr txBox="1"/>
          <p:nvPr/>
        </p:nvSpPr>
        <p:spPr>
          <a:xfrm>
            <a:off x="126285" y="1843131"/>
            <a:ext cx="8377129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Perché c’è più materia che anti-materia nel nostro universo?</a:t>
            </a:r>
            <a:endParaRPr/>
          </a:p>
        </p:txBody>
      </p:sp>
      <p:sp>
        <p:nvSpPr>
          <p:cNvPr id="98" name="Google Shape;98;p5"/>
          <p:cNvSpPr txBox="1"/>
          <p:nvPr/>
        </p:nvSpPr>
        <p:spPr>
          <a:xfrm>
            <a:off x="126285" y="2414631"/>
            <a:ext cx="8377129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Perché le masse delle particelle sono così diverse?</a:t>
            </a:r>
            <a:endParaRPr/>
          </a:p>
        </p:txBody>
      </p:sp>
      <p:sp>
        <p:nvSpPr>
          <p:cNvPr id="99" name="Google Shape;99;p5"/>
          <p:cNvSpPr txBox="1"/>
          <p:nvPr/>
        </p:nvSpPr>
        <p:spPr>
          <a:xfrm>
            <a:off x="126285" y="2961569"/>
            <a:ext cx="8377129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L’universo è pieno di materia sconosciuta. Candidati per la materia oscura?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04" name="Google Shape;10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654" y="1156432"/>
            <a:ext cx="5348932" cy="5216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6"/>
          <p:cNvSpPr txBox="1"/>
          <p:nvPr/>
        </p:nvSpPr>
        <p:spPr>
          <a:xfrm>
            <a:off x="5706000" y="1563731"/>
            <a:ext cx="2855556" cy="115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Conosciamo gli accoppiamenti del bosone di Higgs a particelle pesanti.</a:t>
            </a:r>
            <a:endParaRPr/>
          </a:p>
        </p:txBody>
      </p:sp>
      <p:sp>
        <p:nvSpPr>
          <p:cNvPr id="106" name="Google Shape;106;p6"/>
          <p:cNvSpPr txBox="1"/>
          <p:nvPr/>
        </p:nvSpPr>
        <p:spPr>
          <a:xfrm>
            <a:off x="5756800" y="2897231"/>
            <a:ext cx="2855556" cy="115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 mancano: accoppiamenti a quark e leptoni leggeri;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auto-interazione del Higgs</a:t>
            </a:r>
            <a:endParaRPr/>
          </a:p>
        </p:txBody>
      </p:sp>
      <p:sp>
        <p:nvSpPr>
          <p:cNvPr id="107" name="Google Shape;107;p6"/>
          <p:cNvSpPr txBox="1"/>
          <p:nvPr/>
        </p:nvSpPr>
        <p:spPr>
          <a:xfrm>
            <a:off x="4185920" y="193275"/>
            <a:ext cx="4787801" cy="719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mia ricerca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Ramona Gröber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12" name="Google Shape;11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129" y="1735633"/>
            <a:ext cx="3327270" cy="414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7"/>
          <p:cNvSpPr txBox="1"/>
          <p:nvPr/>
        </p:nvSpPr>
        <p:spPr>
          <a:xfrm>
            <a:off x="5744100" y="4738731"/>
            <a:ext cx="2855556" cy="1150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 auto-interazione dell’ Higgs può essere studiata nel processo di produzione di due bosoni di Higgs </a:t>
            </a:r>
            <a:endParaRPr/>
          </a:p>
        </p:txBody>
      </p:sp>
      <p:sp>
        <p:nvSpPr>
          <p:cNvPr id="114" name="Google Shape;114;p7"/>
          <p:cNvSpPr txBox="1"/>
          <p:nvPr/>
        </p:nvSpPr>
        <p:spPr>
          <a:xfrm>
            <a:off x="4185920" y="193275"/>
            <a:ext cx="4787801" cy="719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mia ricerca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Ramona Gröber</a:t>
            </a:r>
            <a:endParaRPr/>
          </a:p>
        </p:txBody>
      </p:sp>
      <p:sp>
        <p:nvSpPr>
          <p:cNvPr id="115" name="Google Shape;115;p7"/>
          <p:cNvSpPr txBox="1"/>
          <p:nvPr/>
        </p:nvSpPr>
        <p:spPr>
          <a:xfrm>
            <a:off x="5706000" y="1563731"/>
            <a:ext cx="2855556" cy="115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Conosciamo gli accoppiamenti del bosone di Higgs a particelle pesanti.</a:t>
            </a:r>
            <a:endParaRPr/>
          </a:p>
        </p:txBody>
      </p:sp>
      <p:sp>
        <p:nvSpPr>
          <p:cNvPr id="116" name="Google Shape;116;p7"/>
          <p:cNvSpPr txBox="1"/>
          <p:nvPr/>
        </p:nvSpPr>
        <p:spPr>
          <a:xfrm>
            <a:off x="5756800" y="2897231"/>
            <a:ext cx="2855556" cy="115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 mancano: accoppiamenti a quark e leptoni leggeri;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auto-interazione dell’ Higgs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B3071B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