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avi"/>
  <Default Extension="tiff" ContentType="image/tif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335" r:id="rId6"/>
    <p:sldId id="409" r:id="rId7"/>
    <p:sldId id="406" r:id="rId8"/>
    <p:sldId id="407" r:id="rId9"/>
    <p:sldId id="410" r:id="rId10"/>
    <p:sldId id="405" r:id="rId11"/>
    <p:sldId id="348" r:id="rId12"/>
    <p:sldId id="403" r:id="rId13"/>
    <p:sldId id="404" r:id="rId14"/>
    <p:sldId id="349" r:id="rId15"/>
    <p:sldId id="392" r:id="rId16"/>
    <p:sldId id="345" r:id="rId17"/>
    <p:sldId id="338" r:id="rId18"/>
  </p:sldIdLst>
  <p:sldSz cx="9144000" cy="6858000" type="screen4x3"/>
  <p:notesSz cx="6858000" cy="9144000"/>
  <p:defaultTextStyle>
    <a:defPPr>
      <a:defRPr lang="it-IT"/>
    </a:defPPr>
    <a:lvl1pPr algn="l" rtl="0" eaLnBrk="0" fontAlgn="base" hangingPunct="0">
      <a:spcBef>
        <a:spcPct val="0"/>
      </a:spcBef>
      <a:spcAft>
        <a:spcPct val="0"/>
      </a:spcAft>
      <a:defRPr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6" autoAdjust="0"/>
    <p:restoredTop sz="81268" autoAdjust="0"/>
  </p:normalViewPr>
  <p:slideViewPr>
    <p:cSldViewPr>
      <p:cViewPr>
        <p:scale>
          <a:sx n="106" d="100"/>
          <a:sy n="106" d="100"/>
        </p:scale>
        <p:origin x="-2578"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2EEACA3D-F686-4111-B45D-E1C233E03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it-IT"/>
          </a:p>
        </p:txBody>
      </p:sp>
      <p:sp>
        <p:nvSpPr>
          <p:cNvPr id="3" name="Segnaposto data 2">
            <a:extLst>
              <a:ext uri="{FF2B5EF4-FFF2-40B4-BE49-F238E27FC236}">
                <a16:creationId xmlns:a16="http://schemas.microsoft.com/office/drawing/2014/main" xmlns="" id="{516CF54C-A82B-4C8A-AA34-F617CB986E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72590F79-78AD-46F2-A09B-6C3EF0438E46}" type="datetimeFigureOut">
              <a:rPr lang="it-IT"/>
              <a:pPr>
                <a:defRPr/>
              </a:pPr>
              <a:t>08/06/2021</a:t>
            </a:fld>
            <a:endParaRPr lang="it-IT"/>
          </a:p>
        </p:txBody>
      </p:sp>
      <p:sp>
        <p:nvSpPr>
          <p:cNvPr id="4" name="Segnaposto piè di pagina 3">
            <a:extLst>
              <a:ext uri="{FF2B5EF4-FFF2-40B4-BE49-F238E27FC236}">
                <a16:creationId xmlns:a16="http://schemas.microsoft.com/office/drawing/2014/main" xmlns="" id="{E64EAEDA-9245-4443-BF81-A8A6DC3BA1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it-IT"/>
          </a:p>
        </p:txBody>
      </p:sp>
      <p:sp>
        <p:nvSpPr>
          <p:cNvPr id="5" name="Segnaposto numero diapositiva 4">
            <a:extLst>
              <a:ext uri="{FF2B5EF4-FFF2-40B4-BE49-F238E27FC236}">
                <a16:creationId xmlns:a16="http://schemas.microsoft.com/office/drawing/2014/main" xmlns="" id="{8ABC9AB1-2B55-4A9F-8BD2-25C86F1DAF5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84D5D6-1465-47B5-83EF-7B65053C4023}" type="slidenum">
              <a:rPr lang="it-IT" altLang="en-US"/>
              <a:pPr/>
              <a:t>‹#›</a:t>
            </a:fld>
            <a:endParaRPr lang="it-IT" altLang="en-US"/>
          </a:p>
        </p:txBody>
      </p:sp>
    </p:spTree>
    <p:extLst>
      <p:ext uri="{BB962C8B-B14F-4D97-AF65-F5344CB8AC3E}">
        <p14:creationId xmlns:p14="http://schemas.microsoft.com/office/powerpoint/2010/main" val="416985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0E75905E-F72E-4CF9-A2C0-40E3459A287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5123" name="Rectangle 3">
            <a:extLst>
              <a:ext uri="{FF2B5EF4-FFF2-40B4-BE49-F238E27FC236}">
                <a16:creationId xmlns:a16="http://schemas.microsoft.com/office/drawing/2014/main" xmlns="" id="{21FEAE46-CAB8-4FF4-90EF-90C3B948F63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xmlns="" id="{CBEDE36D-40D9-48E5-9BF7-255F920CD8A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a:extLst>
              <a:ext uri="{FF2B5EF4-FFF2-40B4-BE49-F238E27FC236}">
                <a16:creationId xmlns:a16="http://schemas.microsoft.com/office/drawing/2014/main" xmlns="" id="{4B061137-81A3-42DF-A752-DF3DB527AF4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5127" name="Rectangle 7">
            <a:extLst>
              <a:ext uri="{FF2B5EF4-FFF2-40B4-BE49-F238E27FC236}">
                <a16:creationId xmlns:a16="http://schemas.microsoft.com/office/drawing/2014/main" xmlns="" id="{E6E865DF-5BE7-4AA5-85E1-0EC4A5ABD15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34CA4C60-B96F-49C9-BA9B-C37D00D6718D}" type="slidenum">
              <a:rPr lang="it-IT" altLang="it-IT"/>
              <a:pPr/>
              <a:t>‹#›</a:t>
            </a:fld>
            <a:endParaRPr lang="it-IT" altLang="it-IT"/>
          </a:p>
        </p:txBody>
      </p:sp>
    </p:spTree>
    <p:extLst>
      <p:ext uri="{BB962C8B-B14F-4D97-AF65-F5344CB8AC3E}">
        <p14:creationId xmlns:p14="http://schemas.microsoft.com/office/powerpoint/2010/main" val="937123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fr-FR" smtClean="0">
                <a:latin typeface="Arial" pitchFamily="34" charset="0"/>
              </a:rPr>
              <a:t>Spiegare slide</a:t>
            </a:r>
          </a:p>
          <a:p>
            <a:r>
              <a:rPr lang="it-IT" altLang="en-US" smtClean="0">
                <a:latin typeface="Arial" pitchFamily="34" charset="0"/>
              </a:rPr>
              <a:t>Infatti, la fisica della materia si occupa da un lato di comprendere le proprieta’ di base di alcuni materiali. Dall’altro di costruire nuovi materiali, funzionalizzarli e per certi aspetti anche ingegnerizzarli per ottenere delle proprieta’ specifiche. E’ chiaro che i due aspetti sono profondamente interconnessi. E questo secondo me e’ uno degli aspetti affascinanti.</a:t>
            </a:r>
            <a:endParaRPr lang="en-US" altLang="en-US" smtClean="0">
              <a:latin typeface="Arial" pitchFamily="34" charset="0"/>
            </a:endParaRPr>
          </a:p>
          <a:p>
            <a:r>
              <a:rPr lang="it-IT" altLang="fr-FR" smtClean="0">
                <a:latin typeface="Arial" pitchFamily="34" charset="0"/>
              </a:rPr>
              <a:t>Serve?</a:t>
            </a:r>
          </a:p>
          <a:p>
            <a:r>
              <a:rPr lang="it-IT" altLang="fr-FR" smtClean="0">
                <a:latin typeface="Arial" pitchFamily="34" charset="0"/>
              </a:rPr>
              <a:t>Si’. Nel caso del C, il legame tra struttura microscopica e proprieta’ macroscopiche (di trasporto, ottiche, durezza) e’ noto. Per molti materiali invece non e’ cosi’.</a:t>
            </a:r>
          </a:p>
          <a:p>
            <a:endParaRPr lang="it-IT" altLang="fr-FR" smtClean="0">
              <a:latin typeface="Arial"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A7E25A06-1B17-42D6-9A11-A86156017B28}" type="slidenum">
              <a:rPr lang="it-IT" altLang="it-IT" b="0"/>
              <a:pPr/>
              <a:t>3</a:t>
            </a:fld>
            <a:endParaRPr lang="it-IT" altLang="it-IT"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No. Alcuni cristalli, di cui vedete la struttuura atomica, sono dei conduttori perfetti. Conosciamo come funziona la superconduttivita’. Tuttavia la transizione da superconduttore ad isolante o conduttore normale non e’ chiara. </a:t>
            </a:r>
          </a:p>
          <a:p>
            <a:r>
              <a:rPr lang="en-US" altLang="en-US" smtClean="0">
                <a:latin typeface="Arial" pitchFamily="34" charset="0"/>
              </a:rPr>
              <a:t>Per fare un caso diverso, in cui gli atomi della materia non sono ordinati ma hanno invece un disordine complessivo, si puo’ vedree il caso dei vetri. Questo materiale e’ noto dai tempi dei fenici, eppure cosa succeda della struttura e della diinamica atomica vicino alla transizione vetrosa e’ ancora sconosciuto</a:t>
            </a:r>
          </a:p>
          <a:p>
            <a:r>
              <a:rPr lang="it-IT" altLang="en-US" smtClean="0">
                <a:latin typeface="Arial" pitchFamily="34" charset="0"/>
              </a:rPr>
              <a:t>La fisica della materia si occupa da un lato di comprendere le proprieta’ di base di alcuni materiali. Dall’altro di costruire nuovi materiali, funzionalizzarli e per certi aspetti anche ingegnerizzarli per ottenere delle proprieta’ specifiche. E’ chiaro che i due aspetti sono profondamente interconnessi. E questo secondo me e’ uno degli aspetti affascinanti.</a:t>
            </a:r>
            <a:endParaRPr lang="en-US" altLang="en-US" smtClean="0">
              <a:latin typeface="Arial" pitchFamily="34" charset="0"/>
            </a:endParaRPr>
          </a:p>
          <a:p>
            <a:endParaRPr lang="en-US" altLang="en-US" smtClean="0">
              <a:latin typeface="Arial" pitchFamily="34" charset="0"/>
            </a:endParaRPr>
          </a:p>
        </p:txBody>
      </p:sp>
      <p:sp>
        <p:nvSpPr>
          <p:cNvPr id="1434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83F1F34B-C2A7-4D90-B1E8-D339C595DFE4}" type="slidenum">
              <a:rPr lang="it-IT" altLang="it-IT" b="0"/>
              <a:pPr/>
              <a:t>4</a:t>
            </a:fld>
            <a:endParaRPr lang="it-IT" altLang="it-IT"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6388"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C7F43ABB-7646-413D-8028-CF724DA5A24B}" type="slidenum">
              <a:rPr lang="it-IT" altLang="it-IT" b="0"/>
              <a:pPr/>
              <a:t>5</a:t>
            </a:fld>
            <a:endParaRPr lang="it-IT" altLang="it-IT"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ChangeArrowheads="1" noTextEdit="1"/>
          </p:cNvSpPr>
          <p:nvPr>
            <p:ph type="sldImg"/>
          </p:nvPr>
        </p:nvSpPr>
        <p:spPr>
          <a:ln/>
        </p:spPr>
      </p:sp>
      <p:sp>
        <p:nvSpPr>
          <p:cNvPr id="18435" name="Segnaposto not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mtClean="0">
                <a:latin typeface="Arial" pitchFamily="34" charset="0"/>
              </a:rPr>
              <a:t>Gruppi di relativamente pochi ricercatori (spesso meno di 10). Gli esperimenti sono seguiti spesso da tutti dalla A alla Z.</a:t>
            </a:r>
          </a:p>
          <a:p>
            <a:r>
              <a:rPr lang="it-IT" altLang="en-US" smtClean="0">
                <a:latin typeface="Arial" pitchFamily="34" charset="0"/>
              </a:rPr>
              <a:t>Oltre ad usare strumenti esistenti se ne costruiscono di nuovi. In questo, l’apporto tecnico e’ fondamentale.</a:t>
            </a:r>
          </a:p>
          <a:p>
            <a:r>
              <a:rPr lang="it-IT" altLang="en-US" smtClean="0">
                <a:latin typeface="Arial" pitchFamily="34" charset="0"/>
              </a:rPr>
              <a:t>A volte si usano anche large scale facility, come i sincrotroni, o i FEL. (Marco parla dei lab nostri e dice dove sono).</a:t>
            </a:r>
          </a:p>
          <a:p>
            <a:r>
              <a:rPr lang="it-IT" altLang="en-US" smtClean="0">
                <a:latin typeface="Arial" pitchFamily="34" charset="0"/>
              </a:rPr>
              <a:t>CORTO-30s</a:t>
            </a:r>
            <a:endParaRPr lang="fr-FR" altLang="en-US" smtClean="0">
              <a:latin typeface="Arial" pitchFamily="34" charset="0"/>
            </a:endParaRPr>
          </a:p>
        </p:txBody>
      </p:sp>
      <p:sp>
        <p:nvSpPr>
          <p:cNvPr id="18436" name="Segnaposto numero diapositiva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C654C5E6-D56C-4E15-9D4A-F43B34E77909}" type="slidenum">
              <a:rPr lang="it-IT" altLang="it-IT" b="0"/>
              <a:pPr/>
              <a:t>6</a:t>
            </a:fld>
            <a:endParaRPr lang="it-IT" altLang="it-IT"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a:ln/>
        </p:spPr>
      </p:sp>
      <p:sp>
        <p:nvSpPr>
          <p:cNvPr id="225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mtClean="0">
                <a:latin typeface="Arial" pitchFamily="34" charset="0"/>
              </a:rPr>
              <a:t>Slide di immagini, soprattutto, non cosi’ pieno. Ho messo un po’ di cose in liberta’. </a:t>
            </a:r>
            <a:endParaRPr lang="en-US" altLang="en-US" smtClean="0">
              <a:latin typeface="Arial" pitchFamily="34" charset="0"/>
            </a:endParaRPr>
          </a:p>
        </p:txBody>
      </p:sp>
      <p:sp>
        <p:nvSpPr>
          <p:cNvPr id="2253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6B65435F-46BF-43AD-A64C-89D22541FDB6}" type="slidenum">
              <a:rPr lang="it-IT" altLang="it-IT" b="0"/>
              <a:pPr/>
              <a:t>9</a:t>
            </a:fld>
            <a:endParaRPr lang="it-IT" altLang="it-IT"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ChangeArrowheads="1" noTextEdit="1"/>
          </p:cNvSpPr>
          <p:nvPr>
            <p:ph type="sldImg"/>
          </p:nvPr>
        </p:nvSpPr>
        <p:spPr>
          <a:ln/>
        </p:spPr>
      </p:sp>
      <p:sp>
        <p:nvSpPr>
          <p:cNvPr id="24579" name="Segnaposto not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it-IT" altLang="en-US" smtClean="0">
                <a:latin typeface="Arial" pitchFamily="34" charset="0"/>
              </a:rPr>
              <a:t>Rapporto tra superficie e volume e’ molto esteso. Questo conferisce proprieta’ speciali.</a:t>
            </a:r>
          </a:p>
          <a:p>
            <a:pPr marL="171450" indent="-171450">
              <a:buFontTx/>
              <a:buChar char="-"/>
            </a:pPr>
            <a:r>
              <a:rPr lang="it-IT" altLang="en-US" smtClean="0">
                <a:latin typeface="Arial" pitchFamily="34" charset="0"/>
              </a:rPr>
              <a:t>Nano-prato di ossido di ferro (ruggine) per applicazioni nelle energie rinnovabili.</a:t>
            </a:r>
          </a:p>
          <a:p>
            <a:pPr marL="171450" indent="-171450">
              <a:buFontTx/>
              <a:buChar char="-"/>
            </a:pPr>
            <a:r>
              <a:rPr lang="it-IT" altLang="en-US" smtClean="0">
                <a:latin typeface="Arial" pitchFamily="34" charset="0"/>
              </a:rPr>
              <a:t>Biosensori ottici: estremamente sensibili</a:t>
            </a:r>
          </a:p>
          <a:p>
            <a:pPr marL="171450" indent="-171450">
              <a:buFontTx/>
              <a:buChar char="-"/>
            </a:pPr>
            <a:r>
              <a:rPr lang="it-IT" altLang="en-US" smtClean="0">
                <a:latin typeface="Arial" pitchFamily="34" charset="0"/>
              </a:rPr>
              <a:t>Sub-nanoparticelle metalliche funzionano come nano-antenne. Accoppiate a ioni erbio ne potenziano l’emissione nell’IR, utile per le telecomunicazioni.</a:t>
            </a:r>
          </a:p>
        </p:txBody>
      </p:sp>
      <p:sp>
        <p:nvSpPr>
          <p:cNvPr id="24580" name="Segnaposto numero diapositiva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4E64A519-4A2C-4A38-B5D5-5AE768C8132E}" type="slidenum">
              <a:rPr lang="it-IT" altLang="it-IT" b="0"/>
              <a:pPr/>
              <a:t>10</a:t>
            </a:fld>
            <a:endParaRPr lang="it-IT" altLang="it-IT" b="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rgbClr val="B3071B"/>
        </a:solidFill>
        <a:effectLst/>
      </p:bgPr>
    </p:bg>
    <p:spTree>
      <p:nvGrpSpPr>
        <p:cNvPr id="1" name=""/>
        <p:cNvGrpSpPr/>
        <p:nvPr/>
      </p:nvGrpSpPr>
      <p:grpSpPr>
        <a:xfrm>
          <a:off x="0" y="0"/>
          <a:ext cx="0" cy="0"/>
          <a:chOff x="0" y="0"/>
          <a:chExt cx="0" cy="0"/>
        </a:xfrm>
      </p:grpSpPr>
      <p:pic>
        <p:nvPicPr>
          <p:cNvPr id="2" name="Immagin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1913" y="2559050"/>
            <a:ext cx="62499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55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titolo">
    <p:bg>
      <p:bgPr>
        <a:solidFill>
          <a:srgbClr val="B3071B"/>
        </a:solidFill>
        <a:effectLst/>
      </p:bgPr>
    </p:bg>
    <p:spTree>
      <p:nvGrpSpPr>
        <p:cNvPr id="1" name=""/>
        <p:cNvGrpSpPr/>
        <p:nvPr/>
      </p:nvGrpSpPr>
      <p:grpSpPr>
        <a:xfrm>
          <a:off x="0" y="0"/>
          <a:ext cx="0" cy="0"/>
          <a:chOff x="0" y="0"/>
          <a:chExt cx="0" cy="0"/>
        </a:xfrm>
      </p:grpSpPr>
      <p:pic>
        <p:nvPicPr>
          <p:cNvPr id="2" name="Immagin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2275" y="1651000"/>
            <a:ext cx="5616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18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solidFill>
          <a:srgbClr val="B3071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6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titolo">
    <p:bg>
      <p:bgPr>
        <a:solidFill>
          <a:srgbClr val="B3071B"/>
        </a:solidFill>
        <a:effectLst/>
      </p:bgPr>
    </p:bg>
    <p:spTree>
      <p:nvGrpSpPr>
        <p:cNvPr id="1" name=""/>
        <p:cNvGrpSpPr/>
        <p:nvPr/>
      </p:nvGrpSpPr>
      <p:grpSpPr>
        <a:xfrm>
          <a:off x="0" y="0"/>
          <a:ext cx="0" cy="0"/>
          <a:chOff x="0" y="0"/>
          <a:chExt cx="0" cy="0"/>
        </a:xfrm>
      </p:grpSpPr>
      <p:pic>
        <p:nvPicPr>
          <p:cNvPr id="2" name="Picture 3" descr="SigilloLogoLAST_WhiteO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39863" y="2027238"/>
            <a:ext cx="6264275"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0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19194D17-3F13-48EB-8376-8C451F670336}"/>
              </a:ext>
            </a:extLst>
          </p:cNvPr>
          <p:cNvSpPr>
            <a:spLocks noChangeArrowheads="1"/>
          </p:cNvSpPr>
          <p:nvPr userDrawn="1"/>
        </p:nvSpPr>
        <p:spPr bwMode="auto">
          <a:xfrm>
            <a:off x="-96838" y="0"/>
            <a:ext cx="9240838" cy="1008063"/>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dirty="0">
              <a:solidFill>
                <a:schemeClr val="bg1"/>
              </a:solidFill>
            </a:endParaRPr>
          </a:p>
        </p:txBody>
      </p:sp>
      <p:pic>
        <p:nvPicPr>
          <p:cNvPr id="3" name="Immagin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825" y="152400"/>
            <a:ext cx="25304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8">
            <a:extLst>
              <a:ext uri="{FF2B5EF4-FFF2-40B4-BE49-F238E27FC236}">
                <a16:creationId xmlns:a16="http://schemas.microsoft.com/office/drawing/2014/main" xmlns="" id="{F1602FCC-2A09-4671-8650-28041A3BB888}"/>
              </a:ext>
            </a:extLst>
          </p:cNvPr>
          <p:cNvSpPr txBox="1">
            <a:spLocks noChangeArrowheads="1"/>
          </p:cNvSpPr>
          <p:nvPr userDrawn="1"/>
        </p:nvSpPr>
        <p:spPr bwMode="auto">
          <a:xfrm>
            <a:off x="-793750" y="938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800" b="0">
              <a:solidFill>
                <a:schemeClr val="bg1"/>
              </a:solidFill>
            </a:endParaRPr>
          </a:p>
        </p:txBody>
      </p:sp>
    </p:spTree>
    <p:extLst>
      <p:ext uri="{BB962C8B-B14F-4D97-AF65-F5344CB8AC3E}">
        <p14:creationId xmlns:p14="http://schemas.microsoft.com/office/powerpoint/2010/main" val="10002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9EEF5605-8CBD-45BA-87F3-7A6FFDAC8CCE}"/>
              </a:ext>
            </a:extLst>
          </p:cNvPr>
          <p:cNvSpPr>
            <a:spLocks noChangeArrowheads="1"/>
          </p:cNvSpPr>
          <p:nvPr userDrawn="1"/>
        </p:nvSpPr>
        <p:spPr bwMode="auto">
          <a:xfrm>
            <a:off x="-180975" y="0"/>
            <a:ext cx="9336088" cy="576263"/>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it-IT" altLang="it-IT" sz="2400">
              <a:solidFill>
                <a:schemeClr val="bg1"/>
              </a:solidFill>
            </a:endParaRPr>
          </a:p>
        </p:txBody>
      </p:sp>
      <p:pic>
        <p:nvPicPr>
          <p:cNvPr id="3" name="Immagin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2900" y="195263"/>
            <a:ext cx="303688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0680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a:extLst>
              <a:ext uri="{FF2B5EF4-FFF2-40B4-BE49-F238E27FC236}">
                <a16:creationId xmlns:a16="http://schemas.microsoft.com/office/drawing/2014/main" xmlns="" id="{53F8BD72-524B-41AF-8754-7DAD96681A5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it-IT"/>
          </a:p>
        </p:txBody>
      </p:sp>
      <p:sp>
        <p:nvSpPr>
          <p:cNvPr id="1029" name="Rectangle 5">
            <a:extLst>
              <a:ext uri="{FF2B5EF4-FFF2-40B4-BE49-F238E27FC236}">
                <a16:creationId xmlns:a16="http://schemas.microsoft.com/office/drawing/2014/main" xmlns="" id="{1819B7A2-F9C6-4225-9237-072EFD3F83A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it-IT"/>
          </a:p>
        </p:txBody>
      </p:sp>
      <p:sp>
        <p:nvSpPr>
          <p:cNvPr id="1030" name="Rectangle 6">
            <a:extLst>
              <a:ext uri="{FF2B5EF4-FFF2-40B4-BE49-F238E27FC236}">
                <a16:creationId xmlns:a16="http://schemas.microsoft.com/office/drawing/2014/main" xmlns="" id="{1FF6E90F-C7B0-4706-B3A0-AA0C691B6FA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30DBAE51-88C0-4C84-9FA0-E499A286DFF6}"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tif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071B"/>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3555"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3556" name="CasellaDiTesto 14"/>
          <p:cNvSpPr txBox="1">
            <a:spLocks noChangeArrowheads="1"/>
          </p:cNvSpPr>
          <p:nvPr/>
        </p:nvSpPr>
        <p:spPr bwMode="auto">
          <a:xfrm>
            <a:off x="4140200"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Nanoscienza</a:t>
            </a:r>
          </a:p>
        </p:txBody>
      </p:sp>
      <p:sp>
        <p:nvSpPr>
          <p:cNvPr id="23557"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grpSp>
        <p:nvGrpSpPr>
          <p:cNvPr id="23558" name="Group 9"/>
          <p:cNvGrpSpPr>
            <a:grpSpLocks/>
          </p:cNvGrpSpPr>
          <p:nvPr/>
        </p:nvGrpSpPr>
        <p:grpSpPr bwMode="auto">
          <a:xfrm>
            <a:off x="228600" y="1784350"/>
            <a:ext cx="3281363" cy="2241550"/>
            <a:chOff x="3996247" y="1165846"/>
            <a:chExt cx="4341982" cy="2612335"/>
          </a:xfrm>
        </p:grpSpPr>
        <p:pic>
          <p:nvPicPr>
            <p:cNvPr id="15" name="Google Shape;296;p9">
              <a:extLst>
                <a:ext uri="{FF2B5EF4-FFF2-40B4-BE49-F238E27FC236}">
                  <a16:creationId xmlns:a16="http://schemas.microsoft.com/office/drawing/2014/main" xmlns="" id="{B7AB6B96-F8DB-41A6-9447-10403063A1FC}"/>
                </a:ext>
              </a:extLst>
            </p:cNvPr>
            <p:cNvPicPr preferRelativeResize="0">
              <a:picLocks noChangeAspect="1"/>
            </p:cNvPicPr>
            <p:nvPr/>
          </p:nvPicPr>
          <p:blipFill rotWithShape="1">
            <a:blip r:embed="rId3"/>
            <a:srcRect r="2731" b="7074"/>
            <a:stretch/>
          </p:blipFill>
          <p:spPr>
            <a:xfrm>
              <a:off x="3996247" y="1165846"/>
              <a:ext cx="4341982" cy="2505029"/>
            </a:xfrm>
            <a:prstGeom prst="rect">
              <a:avLst/>
            </a:prstGeom>
            <a:noFill/>
            <a:ln>
              <a:noFill/>
            </a:ln>
            <a:effectLst>
              <a:outerShdw blurRad="292100" dist="139700" dir="2700000" algn="tl" rotWithShape="0">
                <a:srgbClr val="333333">
                  <a:alpha val="64705"/>
                </a:srgbClr>
              </a:outerShdw>
            </a:effectLst>
          </p:spPr>
        </p:pic>
        <p:cxnSp>
          <p:nvCxnSpPr>
            <p:cNvPr id="23586" name="Straight Connector 6"/>
            <p:cNvCxnSpPr>
              <a:cxnSpLocks noChangeShapeType="1"/>
            </p:cNvCxnSpPr>
            <p:nvPr/>
          </p:nvCxnSpPr>
          <p:spPr bwMode="auto">
            <a:xfrm>
              <a:off x="4140200" y="3573016"/>
              <a:ext cx="292608"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23587" name="TextBox 7"/>
            <p:cNvSpPr txBox="1">
              <a:spLocks noChangeArrowheads="1"/>
            </p:cNvSpPr>
            <p:nvPr/>
          </p:nvSpPr>
          <p:spPr bwMode="auto">
            <a:xfrm>
              <a:off x="4255444" y="286378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en-US" sz="1400">
                  <a:solidFill>
                    <a:schemeClr val="bg1"/>
                  </a:solidFill>
                </a:rPr>
                <a:t>400 nm</a:t>
              </a:r>
              <a:endParaRPr lang="en-US" altLang="en-US" sz="1400">
                <a:solidFill>
                  <a:schemeClr val="bg1"/>
                </a:solidFill>
              </a:endParaRPr>
            </a:p>
          </p:txBody>
        </p:sp>
      </p:grpSp>
      <p:sp>
        <p:nvSpPr>
          <p:cNvPr id="21" name="Rectangle 4">
            <a:extLst>
              <a:ext uri="{FF2B5EF4-FFF2-40B4-BE49-F238E27FC236}">
                <a16:creationId xmlns:a16="http://schemas.microsoft.com/office/drawing/2014/main" xmlns="" id="{95240465-E028-442F-8CAF-C701BB853088}"/>
              </a:ext>
            </a:extLst>
          </p:cNvPr>
          <p:cNvSpPr>
            <a:spLocks noChangeArrowheads="1"/>
          </p:cNvSpPr>
          <p:nvPr/>
        </p:nvSpPr>
        <p:spPr bwMode="auto">
          <a:xfrm>
            <a:off x="187325" y="5229225"/>
            <a:ext cx="399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IT" altLang="it-IT" sz="1800" b="0" dirty="0"/>
              <a:t>Competenze tecniche:</a:t>
            </a:r>
          </a:p>
          <a:p>
            <a:pPr marL="285750" indent="-285750" eaLnBrk="1" hangingPunct="1">
              <a:spcBef>
                <a:spcPct val="0"/>
              </a:spcBef>
              <a:buFontTx/>
              <a:buChar char="-"/>
              <a:defRPr/>
            </a:pPr>
            <a:r>
              <a:rPr lang="it-IT" altLang="it-IT" sz="1800" b="0" dirty="0"/>
              <a:t>Processi fisico – chimici per la nanostrutturazione</a:t>
            </a:r>
          </a:p>
          <a:p>
            <a:pPr marL="285750" indent="-285750" eaLnBrk="1" hangingPunct="1">
              <a:spcBef>
                <a:spcPct val="0"/>
              </a:spcBef>
              <a:buFontTx/>
              <a:buChar char="-"/>
              <a:defRPr/>
            </a:pPr>
            <a:r>
              <a:rPr lang="it-IT" altLang="it-IT" sz="1800" b="0" dirty="0"/>
              <a:t>Caratterizzazioni alla nano-scala</a:t>
            </a:r>
          </a:p>
        </p:txBody>
      </p:sp>
      <p:sp>
        <p:nvSpPr>
          <p:cNvPr id="23560" name="TextBox 1"/>
          <p:cNvSpPr txBox="1">
            <a:spLocks noChangeArrowheads="1"/>
          </p:cNvSpPr>
          <p:nvPr/>
        </p:nvSpPr>
        <p:spPr bwMode="auto">
          <a:xfrm>
            <a:off x="0" y="1023938"/>
            <a:ext cx="48593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Quando un materiale viene strutturato a livello di pochi atomi (nanometri), sviluppa comportamenti inusuali</a:t>
            </a:r>
            <a:endParaRPr lang="en-US" altLang="en-US" sz="1400" b="0"/>
          </a:p>
        </p:txBody>
      </p:sp>
      <p:sp>
        <p:nvSpPr>
          <p:cNvPr id="23561" name="TextBox 2"/>
          <p:cNvSpPr txBox="1">
            <a:spLocks noChangeArrowheads="1"/>
          </p:cNvSpPr>
          <p:nvPr/>
        </p:nvSpPr>
        <p:spPr bwMode="auto">
          <a:xfrm>
            <a:off x="4918075" y="1039813"/>
            <a:ext cx="429736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Nel nostro gruppo diverse attività riguardano la produzione e lo studio di materiali alla nano-scala</a:t>
            </a:r>
            <a:endParaRPr lang="en-US" altLang="en-US" sz="1400" b="0"/>
          </a:p>
        </p:txBody>
      </p:sp>
      <p:sp>
        <p:nvSpPr>
          <p:cNvPr id="23562" name="TextBox 3"/>
          <p:cNvSpPr txBox="1">
            <a:spLocks noChangeArrowheads="1"/>
          </p:cNvSpPr>
          <p:nvPr/>
        </p:nvSpPr>
        <p:spPr bwMode="auto">
          <a:xfrm>
            <a:off x="169863" y="3933825"/>
            <a:ext cx="34655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Nanofili di Fe</a:t>
            </a:r>
            <a:r>
              <a:rPr lang="it-IT" altLang="en-US" sz="1400" b="0" baseline="-25000"/>
              <a:t>2</a:t>
            </a:r>
            <a:r>
              <a:rPr lang="it-IT" altLang="en-US" sz="1400" b="0"/>
              <a:t>O</a:t>
            </a:r>
            <a:r>
              <a:rPr lang="it-IT" altLang="en-US" sz="1400" b="0" baseline="-25000"/>
              <a:t>3</a:t>
            </a:r>
            <a:r>
              <a:rPr lang="it-IT" altLang="en-US" sz="1400" b="0"/>
              <a:t> come fotocatalizzatori (DFA, lab di chimica 035, lab 033)</a:t>
            </a:r>
            <a:endParaRPr lang="en-US" altLang="en-US" sz="1400" b="0"/>
          </a:p>
        </p:txBody>
      </p:sp>
      <p:grpSp>
        <p:nvGrpSpPr>
          <p:cNvPr id="23563" name="Gruppo 2"/>
          <p:cNvGrpSpPr>
            <a:grpSpLocks/>
          </p:cNvGrpSpPr>
          <p:nvPr/>
        </p:nvGrpSpPr>
        <p:grpSpPr bwMode="auto">
          <a:xfrm>
            <a:off x="3962400" y="1773238"/>
            <a:ext cx="5073650" cy="1470025"/>
            <a:chOff x="3375561" y="5064470"/>
            <a:chExt cx="5650048" cy="1541801"/>
          </a:xfrm>
        </p:grpSpPr>
        <p:pic>
          <p:nvPicPr>
            <p:cNvPr id="23" name="Picture 2">
              <a:extLst>
                <a:ext uri="{FF2B5EF4-FFF2-40B4-BE49-F238E27FC236}">
                  <a16:creationId xmlns:a16="http://schemas.microsoft.com/office/drawing/2014/main" xmlns="" id="{40888BFA-5AB9-4FCB-8D3A-6A05A51308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561" y="5107760"/>
              <a:ext cx="1541565" cy="1491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574" name="Group 26"/>
            <p:cNvGrpSpPr>
              <a:grpSpLocks noChangeAspect="1"/>
            </p:cNvGrpSpPr>
            <p:nvPr/>
          </p:nvGrpSpPr>
          <p:grpSpPr bwMode="auto">
            <a:xfrm>
              <a:off x="4949105" y="5100671"/>
              <a:ext cx="1760414" cy="1505600"/>
              <a:chOff x="151189" y="2006581"/>
              <a:chExt cx="1875120" cy="1603704"/>
            </a:xfrm>
          </p:grpSpPr>
          <p:pic>
            <p:nvPicPr>
              <p:cNvPr id="31" name="Picture 27">
                <a:extLst>
                  <a:ext uri="{FF2B5EF4-FFF2-40B4-BE49-F238E27FC236}">
                    <a16:creationId xmlns:a16="http://schemas.microsoft.com/office/drawing/2014/main" xmlns="" id="{5CDA9E57-84B2-45A0-AE17-4EB818B196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16" t="20309" r="46691" b="36305"/>
              <a:stretch/>
            </p:blipFill>
            <p:spPr>
              <a:xfrm>
                <a:off x="151021" y="2007038"/>
                <a:ext cx="1809602" cy="1603247"/>
              </a:xfrm>
              <a:prstGeom prst="rect">
                <a:avLst/>
              </a:prstGeom>
              <a:ln>
                <a:noFill/>
              </a:ln>
              <a:effectLst>
                <a:outerShdw blurRad="292100" dist="139700" dir="2700000" algn="tl" rotWithShape="0">
                  <a:srgbClr val="333333">
                    <a:alpha val="65000"/>
                  </a:srgbClr>
                </a:outerShdw>
              </a:effectLst>
            </p:spPr>
          </p:pic>
          <p:grpSp>
            <p:nvGrpSpPr>
              <p:cNvPr id="23582" name="Group 28"/>
              <p:cNvGrpSpPr>
                <a:grpSpLocks/>
              </p:cNvGrpSpPr>
              <p:nvPr/>
            </p:nvGrpSpPr>
            <p:grpSpPr bwMode="auto">
              <a:xfrm>
                <a:off x="1362346" y="3325918"/>
                <a:ext cx="663963" cy="277000"/>
                <a:chOff x="2971950" y="7645524"/>
                <a:chExt cx="1126863" cy="470116"/>
              </a:xfrm>
            </p:grpSpPr>
            <p:cxnSp>
              <p:nvCxnSpPr>
                <p:cNvPr id="33" name="Straight Connector 29">
                  <a:extLst>
                    <a:ext uri="{FF2B5EF4-FFF2-40B4-BE49-F238E27FC236}">
                      <a16:creationId xmlns:a16="http://schemas.microsoft.com/office/drawing/2014/main" xmlns="" id="{35915CD5-032E-44F3-8879-7062E75516D3}"/>
                    </a:ext>
                  </a:extLst>
                </p:cNvPr>
                <p:cNvCxnSpPr/>
                <p:nvPr/>
              </p:nvCxnSpPr>
              <p:spPr>
                <a:xfrm>
                  <a:off x="3287439" y="8046875"/>
                  <a:ext cx="504945"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584" name="TextBox 30"/>
                <p:cNvSpPr txBox="1">
                  <a:spLocks noChangeArrowheads="1"/>
                </p:cNvSpPr>
                <p:nvPr/>
              </p:nvSpPr>
              <p:spPr bwMode="auto">
                <a:xfrm>
                  <a:off x="2971950" y="7645524"/>
                  <a:ext cx="1126863" cy="4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it-IT" altLang="en-US" sz="1200">
                      <a:solidFill>
                        <a:srgbClr val="F2F2F2"/>
                      </a:solidFill>
                      <a:latin typeface="Calibri" pitchFamily="34" charset="0"/>
                    </a:rPr>
                    <a:t>200 nm</a:t>
                  </a:r>
                </a:p>
              </p:txBody>
            </p:sp>
          </p:grpSp>
        </p:grpSp>
        <p:grpSp>
          <p:nvGrpSpPr>
            <p:cNvPr id="23575" name="Group 31"/>
            <p:cNvGrpSpPr>
              <a:grpSpLocks noChangeAspect="1"/>
            </p:cNvGrpSpPr>
            <p:nvPr/>
          </p:nvGrpSpPr>
          <p:grpSpPr bwMode="auto">
            <a:xfrm>
              <a:off x="6699994" y="5085119"/>
              <a:ext cx="2325615" cy="1512518"/>
              <a:chOff x="2011488" y="2010631"/>
              <a:chExt cx="2490382" cy="1619677"/>
            </a:xfrm>
          </p:grpSpPr>
          <p:pic>
            <p:nvPicPr>
              <p:cNvPr id="23579" name="Picture 2"/>
              <p:cNvPicPr>
                <a:picLocks noChangeAspect="1" noChangeArrowheads="1"/>
              </p:cNvPicPr>
              <p:nvPr/>
            </p:nvPicPr>
            <p:blipFill>
              <a:blip r:embed="rId6">
                <a:extLst>
                  <a:ext uri="{28A0092B-C50C-407E-A947-70E740481C1C}">
                    <a14:useLocalDpi xmlns:a14="http://schemas.microsoft.com/office/drawing/2010/main" val="0"/>
                  </a:ext>
                </a:extLst>
              </a:blip>
              <a:srcRect l="221" t="2502" r="-221" b="2380"/>
              <a:stretch>
                <a:fillRect/>
              </a:stretch>
            </p:blipFill>
            <p:spPr bwMode="auto">
              <a:xfrm>
                <a:off x="2011488" y="2010631"/>
                <a:ext cx="2309710" cy="161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33">
                <a:extLst>
                  <a:ext uri="{FF2B5EF4-FFF2-40B4-BE49-F238E27FC236}">
                    <a16:creationId xmlns:a16="http://schemas.microsoft.com/office/drawing/2014/main" xmlns="" id="{AB523758-741C-4C31-B360-AA6D993E3E34}"/>
                  </a:ext>
                </a:extLst>
              </p:cNvPr>
              <p:cNvSpPr txBox="1">
                <a:spLocks noRot="1" noChangeAspect="1" noMove="1" noResize="1" noEditPoints="1" noAdjustHandles="1" noChangeArrowheads="1" noChangeShapeType="1" noTextEdit="1"/>
              </p:cNvSpPr>
              <p:nvPr/>
            </p:nvSpPr>
            <p:spPr>
              <a:xfrm>
                <a:off x="4140525" y="3156762"/>
                <a:ext cx="361345" cy="473546"/>
              </a:xfrm>
              <a:prstGeom prst="rect">
                <a:avLst/>
              </a:prstGeom>
              <a:blipFill>
                <a:blip r:embed="rId7"/>
                <a:stretch>
                  <a:fillRect l="-2041" r="-2041" b="-15714"/>
                </a:stretch>
              </a:blipFill>
            </p:spPr>
            <p:txBody>
              <a:bodyPr/>
              <a:lstStyle/>
              <a:p>
                <a:pPr>
                  <a:defRPr/>
                </a:pPr>
                <a:r>
                  <a:rPr lang="fr-FR">
                    <a:noFill/>
                  </a:rPr>
                  <a:t> </a:t>
                </a:r>
              </a:p>
            </p:txBody>
          </p:sp>
        </p:grpSp>
        <p:sp>
          <p:nvSpPr>
            <p:cNvPr id="26" name="TextBox 36">
              <a:extLst>
                <a:ext uri="{FF2B5EF4-FFF2-40B4-BE49-F238E27FC236}">
                  <a16:creationId xmlns:a16="http://schemas.microsoft.com/office/drawing/2014/main" xmlns="" id="{A9B8FD9D-286D-4363-86FC-35AA0A4CA255}"/>
                </a:ext>
              </a:extLst>
            </p:cNvPr>
            <p:cNvSpPr txBox="1"/>
            <p:nvPr/>
          </p:nvSpPr>
          <p:spPr>
            <a:xfrm>
              <a:off x="3375561" y="5064470"/>
              <a:ext cx="705373" cy="337997"/>
            </a:xfrm>
            <a:prstGeom prst="rect">
              <a:avLst/>
            </a:prstGeom>
            <a:noFill/>
          </p:spPr>
          <p:txBody>
            <a:bodyPr wrap="none">
              <a:spAutoFit/>
            </a:bodyPr>
            <a:lstStyle/>
            <a:p>
              <a:pPr fontAlgn="auto">
                <a:spcBef>
                  <a:spcPts val="0"/>
                </a:spcBef>
                <a:spcAft>
                  <a:spcPts val="0"/>
                </a:spcAft>
                <a:defRPr/>
              </a:pPr>
              <a:r>
                <a:rPr lang="it-IT" sz="1600" dirty="0" err="1">
                  <a:solidFill>
                    <a:prstClr val="white"/>
                  </a:solidFill>
                  <a:effectLst>
                    <a:outerShdw blurRad="38100" dist="38100" dir="2700000" algn="tl">
                      <a:srgbClr val="000000">
                        <a:alpha val="43137"/>
                      </a:srgbClr>
                    </a:outerShdw>
                  </a:effectLst>
                  <a:latin typeface="Calibri"/>
                </a:rPr>
                <a:t>Au</a:t>
              </a:r>
              <a:r>
                <a:rPr lang="it-IT" sz="1600" dirty="0">
                  <a:solidFill>
                    <a:prstClr val="white"/>
                  </a:solidFill>
                  <a:effectLst>
                    <a:outerShdw blurRad="38100" dist="38100" dir="2700000" algn="tl">
                      <a:srgbClr val="000000">
                        <a:alpha val="43137"/>
                      </a:srgbClr>
                    </a:outerShdw>
                  </a:effectLst>
                  <a:latin typeface="Calibri"/>
                </a:rPr>
                <a:t>-Ag</a:t>
              </a:r>
            </a:p>
          </p:txBody>
        </p:sp>
        <p:sp>
          <p:nvSpPr>
            <p:cNvPr id="27" name="TextBox 37">
              <a:extLst>
                <a:ext uri="{FF2B5EF4-FFF2-40B4-BE49-F238E27FC236}">
                  <a16:creationId xmlns:a16="http://schemas.microsoft.com/office/drawing/2014/main" xmlns="" id="{111DCC41-D8B4-493A-8CE5-CFBB95CA0663}"/>
                </a:ext>
              </a:extLst>
            </p:cNvPr>
            <p:cNvSpPr txBox="1"/>
            <p:nvPr/>
          </p:nvSpPr>
          <p:spPr>
            <a:xfrm>
              <a:off x="5316660" y="5154381"/>
              <a:ext cx="406605" cy="339662"/>
            </a:xfrm>
            <a:prstGeom prst="rect">
              <a:avLst/>
            </a:prstGeom>
            <a:noFill/>
          </p:spPr>
          <p:txBody>
            <a:bodyPr wrap="none">
              <a:spAutoFit/>
            </a:bodyPr>
            <a:lstStyle/>
            <a:p>
              <a:pPr fontAlgn="auto">
                <a:spcBef>
                  <a:spcPts val="0"/>
                </a:spcBef>
                <a:spcAft>
                  <a:spcPts val="0"/>
                </a:spcAft>
                <a:defRPr/>
              </a:pPr>
              <a:r>
                <a:rPr lang="it-IT" sz="1600" dirty="0">
                  <a:solidFill>
                    <a:prstClr val="white"/>
                  </a:solidFill>
                  <a:effectLst>
                    <a:outerShdw blurRad="38100" dist="38100" dir="2700000" algn="tl">
                      <a:srgbClr val="000000">
                        <a:alpha val="43137"/>
                      </a:srgbClr>
                    </a:outerShdw>
                  </a:effectLst>
                  <a:latin typeface="Calibri"/>
                </a:rPr>
                <a:t>Ag</a:t>
              </a:r>
            </a:p>
          </p:txBody>
        </p:sp>
        <p:sp>
          <p:nvSpPr>
            <p:cNvPr id="28" name="TextBox 188">
              <a:extLst>
                <a:ext uri="{FF2B5EF4-FFF2-40B4-BE49-F238E27FC236}">
                  <a16:creationId xmlns:a16="http://schemas.microsoft.com/office/drawing/2014/main" xmlns="" id="{39DFC1B6-ABE5-49AF-9956-C38B82467E4B}"/>
                </a:ext>
              </a:extLst>
            </p:cNvPr>
            <p:cNvSpPr txBox="1"/>
            <p:nvPr/>
          </p:nvSpPr>
          <p:spPr>
            <a:xfrm>
              <a:off x="7088046" y="5114420"/>
              <a:ext cx="406605" cy="339662"/>
            </a:xfrm>
            <a:prstGeom prst="rect">
              <a:avLst/>
            </a:prstGeom>
            <a:noFill/>
          </p:spPr>
          <p:txBody>
            <a:bodyPr wrap="none">
              <a:spAutoFit/>
            </a:bodyPr>
            <a:lstStyle/>
            <a:p>
              <a:pPr fontAlgn="auto">
                <a:spcBef>
                  <a:spcPts val="0"/>
                </a:spcBef>
                <a:spcAft>
                  <a:spcPts val="0"/>
                </a:spcAft>
                <a:defRPr/>
              </a:pPr>
              <a:r>
                <a:rPr lang="it-IT" sz="1600" dirty="0">
                  <a:solidFill>
                    <a:prstClr val="white"/>
                  </a:solidFill>
                  <a:effectLst>
                    <a:outerShdw blurRad="38100" dist="38100" dir="2700000" algn="tl">
                      <a:srgbClr val="000000">
                        <a:alpha val="43137"/>
                      </a:srgbClr>
                    </a:outerShdw>
                  </a:effectLst>
                  <a:latin typeface="Calibri"/>
                </a:rPr>
                <a:t>Ag</a:t>
              </a:r>
            </a:p>
          </p:txBody>
        </p:sp>
      </p:grpSp>
      <p:sp>
        <p:nvSpPr>
          <p:cNvPr id="23564" name="TextBox 4"/>
          <p:cNvSpPr txBox="1">
            <a:spLocks noChangeArrowheads="1"/>
          </p:cNvSpPr>
          <p:nvPr/>
        </p:nvSpPr>
        <p:spPr bwMode="auto">
          <a:xfrm>
            <a:off x="3863975" y="3313113"/>
            <a:ext cx="475138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Nanostrutture plasmoniche come bio-sensori (lab 035 e lab 033)</a:t>
            </a:r>
            <a:endParaRPr lang="en-US" altLang="en-US" sz="1400" b="0"/>
          </a:p>
        </p:txBody>
      </p:sp>
      <p:grpSp>
        <p:nvGrpSpPr>
          <p:cNvPr id="23565" name="Gruppo 3"/>
          <p:cNvGrpSpPr>
            <a:grpSpLocks/>
          </p:cNvGrpSpPr>
          <p:nvPr/>
        </p:nvGrpSpPr>
        <p:grpSpPr bwMode="auto">
          <a:xfrm>
            <a:off x="5572125" y="4233863"/>
            <a:ext cx="2139950" cy="1646237"/>
            <a:chOff x="4878649" y="1580520"/>
            <a:chExt cx="1998851" cy="1623545"/>
          </a:xfrm>
        </p:grpSpPr>
        <p:pic>
          <p:nvPicPr>
            <p:cNvPr id="23567" name="Picture 189"/>
            <p:cNvPicPr>
              <a:picLocks noChangeAspect="1" noChangeArrowheads="1"/>
            </p:cNvPicPr>
            <p:nvPr/>
          </p:nvPicPr>
          <p:blipFill>
            <a:blip r:embed="rId8">
              <a:extLst>
                <a:ext uri="{28A0092B-C50C-407E-A947-70E740481C1C}">
                  <a14:useLocalDpi xmlns:a14="http://schemas.microsoft.com/office/drawing/2010/main" val="0"/>
                </a:ext>
              </a:extLst>
            </a:blip>
            <a:srcRect l="55486" t="19040" r="33562" b="61192"/>
            <a:stretch>
              <a:fillRect/>
            </a:stretch>
          </p:blipFill>
          <p:spPr bwMode="auto">
            <a:xfrm>
              <a:off x="5761310" y="2595144"/>
              <a:ext cx="25246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Box 190"/>
            <p:cNvSpPr txBox="1">
              <a:spLocks noChangeArrowheads="1"/>
            </p:cNvSpPr>
            <p:nvPr/>
          </p:nvSpPr>
          <p:spPr bwMode="auto">
            <a:xfrm>
              <a:off x="5697731" y="2834733"/>
              <a:ext cx="532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0">
                  <a:solidFill>
                    <a:srgbClr val="939393"/>
                  </a:solidFill>
                  <a:latin typeface="Calibri" pitchFamily="34" charset="0"/>
                </a:rPr>
                <a:t>Er</a:t>
              </a:r>
              <a:r>
                <a:rPr lang="en-US" altLang="en-US" sz="1800" b="0" baseline="30000">
                  <a:solidFill>
                    <a:srgbClr val="939393"/>
                  </a:solidFill>
                  <a:latin typeface="Calibri" pitchFamily="34" charset="0"/>
                </a:rPr>
                <a:t>3+</a:t>
              </a:r>
            </a:p>
          </p:txBody>
        </p:sp>
        <p:pic>
          <p:nvPicPr>
            <p:cNvPr id="23569" name="Picture 5" descr="D:\Giovanni\PADOVA\Progetti\COST-bimetallicNCs-2009\Meetings\2014-04-05-SantaMargheritaLigure\Abstract\JmolAu.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8649" y="2051646"/>
              <a:ext cx="836033" cy="8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9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0526" y="2065922"/>
              <a:ext cx="866974" cy="77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193">
              <a:extLst>
                <a:ext uri="{FF2B5EF4-FFF2-40B4-BE49-F238E27FC236}">
                  <a16:creationId xmlns:a16="http://schemas.microsoft.com/office/drawing/2014/main" xmlns="" id="{3A1F5462-FBB3-411D-A5E6-2DDF9BFE1F90}"/>
                </a:ext>
              </a:extLst>
            </p:cNvPr>
            <p:cNvSpPr>
              <a:spLocks noChangeAspect="1"/>
            </p:cNvSpPr>
            <p:nvPr/>
          </p:nvSpPr>
          <p:spPr>
            <a:xfrm>
              <a:off x="5061037" y="1580520"/>
              <a:ext cx="535300" cy="461857"/>
            </a:xfrm>
            <a:prstGeom prst="rect">
              <a:avLst/>
            </a:prstGeom>
          </p:spPr>
          <p:txBody>
            <a:bodyPr wrap="none">
              <a:spAutoFit/>
            </a:bodyPr>
            <a:lstStyle/>
            <a:p>
              <a:pPr fontAlgn="auto">
                <a:spcBef>
                  <a:spcPts val="0"/>
                </a:spcBef>
                <a:spcAft>
                  <a:spcPts val="0"/>
                </a:spcAft>
                <a:defRPr/>
              </a:pPr>
              <a:r>
                <a:rPr lang="en-US" sz="2400" dirty="0">
                  <a:solidFill>
                    <a:srgbClr val="DCB41F"/>
                  </a:solidFill>
                  <a:effectLst>
                    <a:outerShdw blurRad="38100" dist="38100" dir="2700000" algn="tl">
                      <a:srgbClr val="000000">
                        <a:alpha val="43137"/>
                      </a:srgbClr>
                    </a:outerShdw>
                  </a:effectLst>
                  <a:latin typeface="Calibri"/>
                </a:rPr>
                <a:t>Au</a:t>
              </a:r>
              <a:endParaRPr lang="en-US" sz="2400" baseline="-25000" dirty="0">
                <a:solidFill>
                  <a:srgbClr val="DCB41F"/>
                </a:solidFill>
                <a:effectLst>
                  <a:outerShdw blurRad="38100" dist="38100" dir="2700000" algn="tl">
                    <a:srgbClr val="000000">
                      <a:alpha val="43137"/>
                    </a:srgbClr>
                  </a:outerShdw>
                </a:effectLst>
                <a:latin typeface="Calibri"/>
              </a:endParaRPr>
            </a:p>
          </p:txBody>
        </p:sp>
        <p:sp>
          <p:nvSpPr>
            <p:cNvPr id="50" name="Rectangle 194">
              <a:extLst>
                <a:ext uri="{FF2B5EF4-FFF2-40B4-BE49-F238E27FC236}">
                  <a16:creationId xmlns:a16="http://schemas.microsoft.com/office/drawing/2014/main" xmlns="" id="{E6B606B1-62CE-4DDA-B815-F4F57C009FB5}"/>
                </a:ext>
              </a:extLst>
            </p:cNvPr>
            <p:cNvSpPr>
              <a:spLocks noChangeAspect="1"/>
            </p:cNvSpPr>
            <p:nvPr/>
          </p:nvSpPr>
          <p:spPr>
            <a:xfrm>
              <a:off x="5977424" y="1580520"/>
              <a:ext cx="867453" cy="461857"/>
            </a:xfrm>
            <a:prstGeom prst="rect">
              <a:avLst/>
            </a:prstGeom>
          </p:spPr>
          <p:txBody>
            <a:bodyPr wrap="none">
              <a:spAutoFit/>
            </a:bodyPr>
            <a:lstStyle/>
            <a:p>
              <a:pPr fontAlgn="auto">
                <a:spcBef>
                  <a:spcPts val="0"/>
                </a:spcBef>
                <a:spcAft>
                  <a:spcPts val="0"/>
                </a:spcAft>
                <a:defRPr/>
              </a:pPr>
              <a:r>
                <a:rPr lang="en-US" sz="2400" dirty="0" err="1">
                  <a:solidFill>
                    <a:srgbClr val="DCB41F"/>
                  </a:solidFill>
                  <a:effectLst>
                    <a:outerShdw blurRad="38100" dist="38100" dir="2700000" algn="tl">
                      <a:srgbClr val="000000">
                        <a:alpha val="43137"/>
                      </a:srgbClr>
                    </a:outerShdw>
                  </a:effectLst>
                  <a:latin typeface="Calibri"/>
                </a:rPr>
                <a:t>Au</a:t>
              </a:r>
              <a:r>
                <a:rPr lang="en-US" sz="2400" dirty="0" err="1">
                  <a:solidFill>
                    <a:srgbClr val="848484"/>
                  </a:solidFill>
                  <a:effectLst>
                    <a:outerShdw blurRad="38100" dist="38100" dir="2700000" algn="tl">
                      <a:srgbClr val="000000">
                        <a:alpha val="43137"/>
                      </a:srgbClr>
                    </a:outerShdw>
                  </a:effectLst>
                  <a:latin typeface="Calibri"/>
                </a:rPr>
                <a:t>Ag</a:t>
              </a:r>
              <a:endParaRPr lang="en-US" sz="2400" baseline="-25000" dirty="0">
                <a:solidFill>
                  <a:srgbClr val="848484"/>
                </a:solidFill>
                <a:effectLst>
                  <a:outerShdw blurRad="38100" dist="38100" dir="2700000" algn="tl">
                    <a:srgbClr val="000000">
                      <a:alpha val="43137"/>
                    </a:srgbClr>
                  </a:outerShdw>
                </a:effectLst>
                <a:latin typeface="Calibri"/>
              </a:endParaRPr>
            </a:p>
          </p:txBody>
        </p:sp>
      </p:grpSp>
      <p:sp>
        <p:nvSpPr>
          <p:cNvPr id="23566" name="TextBox 6"/>
          <p:cNvSpPr txBox="1">
            <a:spLocks noChangeArrowheads="1"/>
          </p:cNvSpPr>
          <p:nvPr/>
        </p:nvSpPr>
        <p:spPr bwMode="auto">
          <a:xfrm>
            <a:off x="4595813" y="5692775"/>
            <a:ext cx="40195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Sub-nanoparticelle di metalli nobili con proprietà ottiche particolari (nano-antenne)</a:t>
            </a:r>
            <a:endParaRPr lang="en-US" altLang="en-US" sz="1400" b="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5603"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5604" name="CasellaDiTesto 14"/>
          <p:cNvSpPr txBox="1">
            <a:spLocks noChangeArrowheads="1"/>
          </p:cNvSpPr>
          <p:nvPr/>
        </p:nvSpPr>
        <p:spPr bwMode="auto">
          <a:xfrm>
            <a:off x="4140200"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Interazione radiazione -materia</a:t>
            </a:r>
            <a:endParaRPr lang="it-IT" altLang="it-IT" sz="1600" b="0">
              <a:solidFill>
                <a:schemeClr val="bg1"/>
              </a:solidFill>
            </a:endParaRPr>
          </a:p>
        </p:txBody>
      </p:sp>
      <p:sp>
        <p:nvSpPr>
          <p:cNvPr id="25605"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pic>
        <p:nvPicPr>
          <p:cNvPr id="25606" name="Picture 8" descr="https://lh6.googleusercontent.com/EapkC5Rea8Kh-2fdpkgif1Lulm8I_IlWmlT--HIIz9xGGshU-hFmXOfUfcuowws3lLt_jZ2vq0fsM2hCJWuX-d8hKs_jVtCIOGkLNZY1ZPBF1Kz2gIYEYwROF0DyuI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60575"/>
            <a:ext cx="2979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1"/>
          <p:cNvSpPr txBox="1">
            <a:spLocks noChangeArrowheads="1"/>
          </p:cNvSpPr>
          <p:nvPr/>
        </p:nvSpPr>
        <p:spPr bwMode="auto">
          <a:xfrm>
            <a:off x="179388" y="1008063"/>
            <a:ext cx="87852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Molte attività del gruppo FISMAT sperimentale sono incentrate sullo studio dell’interazione fra radiazione (laser, raggi X, fasci di elettroni, ...) e la materia. In questo ambito vi sono anche diverse attività dedicate alla manipolazione della radiazione visibile stessa o all’utilizzo dei plasmi.</a:t>
            </a:r>
            <a:endParaRPr lang="en-US" altLang="en-US" sz="1400" b="0"/>
          </a:p>
        </p:txBody>
      </p:sp>
      <p:sp>
        <p:nvSpPr>
          <p:cNvPr id="25608" name="TextBox 2"/>
          <p:cNvSpPr txBox="1">
            <a:spLocks noChangeArrowheads="1"/>
          </p:cNvSpPr>
          <p:nvPr/>
        </p:nvSpPr>
        <p:spPr bwMode="auto">
          <a:xfrm>
            <a:off x="352425" y="4289425"/>
            <a:ext cx="26336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Laboratori di ottica (DFA, stanze 017, 018, 019, 020) </a:t>
            </a:r>
            <a:endParaRPr lang="en-US" altLang="en-US" sz="1400" b="0"/>
          </a:p>
        </p:txBody>
      </p:sp>
      <p:pic>
        <p:nvPicPr>
          <p:cNvPr id="25609" name="slide_mov.wmv">
            <a:hlinkClick r:id="" action="ppaction://media"/>
          </p:cNvPr>
          <p:cNvPicPr>
            <a:picLocks noChangeAspect="1" noChangeArrowheads="1"/>
          </p:cNvPicPr>
          <p:nvPr/>
        </p:nvPicPr>
        <p:blipFill>
          <a:blip r:embed="rId3">
            <a:extLst>
              <a:ext uri="{28A0092B-C50C-407E-A947-70E740481C1C}">
                <a14:useLocalDpi xmlns:a14="http://schemas.microsoft.com/office/drawing/2010/main" val="0"/>
              </a:ext>
            </a:extLst>
          </a:blip>
          <a:srcRect l="51305" b="33437"/>
          <a:stretch>
            <a:fillRect/>
          </a:stretch>
        </p:blipFill>
        <p:spPr bwMode="auto">
          <a:xfrm>
            <a:off x="3419475" y="3789363"/>
            <a:ext cx="44783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238" y="1989138"/>
            <a:ext cx="29813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1" name="TextBox 3"/>
          <p:cNvSpPr txBox="1">
            <a:spLocks noChangeArrowheads="1"/>
          </p:cNvSpPr>
          <p:nvPr/>
        </p:nvSpPr>
        <p:spPr bwMode="auto">
          <a:xfrm>
            <a:off x="6961188" y="2189163"/>
            <a:ext cx="20351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Rivelatori di radiazione gamma (collaborazione INFN  DFA)</a:t>
            </a:r>
            <a:endParaRPr lang="en-US" altLang="en-US" sz="1400" b="0"/>
          </a:p>
        </p:txBody>
      </p:sp>
      <p:sp>
        <p:nvSpPr>
          <p:cNvPr id="25612" name="TextBox 4"/>
          <p:cNvSpPr txBox="1">
            <a:spLocks noChangeArrowheads="1"/>
          </p:cNvSpPr>
          <p:nvPr/>
        </p:nvSpPr>
        <p:spPr bwMode="auto">
          <a:xfrm>
            <a:off x="7832725" y="4062413"/>
            <a:ext cx="13112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Ologrammi di sicurezza </a:t>
            </a:r>
            <a:endParaRPr lang="en-US" altLang="en-US" sz="1400" b="0"/>
          </a:p>
        </p:txBody>
      </p:sp>
      <p:sp>
        <p:nvSpPr>
          <p:cNvPr id="17" name="Rectangle 4">
            <a:extLst>
              <a:ext uri="{FF2B5EF4-FFF2-40B4-BE49-F238E27FC236}">
                <a16:creationId xmlns:a16="http://schemas.microsoft.com/office/drawing/2014/main" xmlns="" id="{E3884E57-DD35-431F-93E7-FF20B9A35F61}"/>
              </a:ext>
            </a:extLst>
          </p:cNvPr>
          <p:cNvSpPr>
            <a:spLocks noChangeArrowheads="1"/>
          </p:cNvSpPr>
          <p:nvPr/>
        </p:nvSpPr>
        <p:spPr bwMode="auto">
          <a:xfrm>
            <a:off x="187325" y="5229225"/>
            <a:ext cx="32321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IT" altLang="it-IT" sz="1800" b="0" dirty="0"/>
              <a:t>Competenze tecniche:</a:t>
            </a:r>
          </a:p>
          <a:p>
            <a:pPr marL="285750" indent="-285750" eaLnBrk="1" hangingPunct="1">
              <a:spcBef>
                <a:spcPct val="0"/>
              </a:spcBef>
              <a:buFontTx/>
              <a:buChar char="-"/>
              <a:defRPr/>
            </a:pPr>
            <a:r>
              <a:rPr lang="it-IT" altLang="it-IT" sz="1800" b="0" dirty="0"/>
              <a:t>Processi fisico – chimici per la nanostrutturazione</a:t>
            </a:r>
          </a:p>
          <a:p>
            <a:pPr marL="285750" indent="-285750" eaLnBrk="1" hangingPunct="1">
              <a:spcBef>
                <a:spcPct val="0"/>
              </a:spcBef>
              <a:buFontTx/>
              <a:buChar char="-"/>
              <a:defRPr/>
            </a:pPr>
            <a:r>
              <a:rPr lang="it-IT" altLang="it-IT" sz="1800" b="0" dirty="0"/>
              <a:t>Caratterizzazioni alla nano-scala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4"/>
          <p:cNvSpPr txBox="1">
            <a:spLocks noChangeArrowheads="1"/>
          </p:cNvSpPr>
          <p:nvPr/>
        </p:nvSpPr>
        <p:spPr bwMode="auto">
          <a:xfrm>
            <a:off x="3779838" y="0"/>
            <a:ext cx="53641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Strumenti di analisi</a:t>
            </a:r>
            <a:endParaRPr lang="it-IT" altLang="it-IT" sz="1600" b="0">
              <a:solidFill>
                <a:schemeClr val="bg1"/>
              </a:solidFill>
            </a:endParaRPr>
          </a:p>
        </p:txBody>
      </p:sp>
      <p:sp>
        <p:nvSpPr>
          <p:cNvPr id="26627" name="TextBox 4"/>
          <p:cNvSpPr txBox="1">
            <a:spLocks noChangeArrowheads="1"/>
          </p:cNvSpPr>
          <p:nvPr/>
        </p:nvSpPr>
        <p:spPr bwMode="auto">
          <a:xfrm>
            <a:off x="468313" y="908050"/>
            <a:ext cx="8351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0"/>
              <a:t>Una delle caratteristiche trasversali del gruppo FISMAT è l’utilizzo di molti tipi di strumentazione diversa per la caratterizzazione dei materiali... </a:t>
            </a:r>
            <a:endParaRPr lang="en-US" altLang="en-US" sz="1800" b="0"/>
          </a:p>
        </p:txBody>
      </p:sp>
      <p:pic>
        <p:nvPicPr>
          <p:cNvPr id="26628" name="Google Shape;138;gd812df9c99_0_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879600"/>
            <a:ext cx="287337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
          <p:cNvSpPr txBox="1">
            <a:spLocks noChangeArrowheads="1"/>
          </p:cNvSpPr>
          <p:nvPr/>
        </p:nvSpPr>
        <p:spPr bwMode="auto">
          <a:xfrm>
            <a:off x="652463" y="3695700"/>
            <a:ext cx="259238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Laboratorio raggi X (in via Loredan)</a:t>
            </a:r>
            <a:endParaRPr lang="en-US" altLang="en-US" sz="1400" b="0"/>
          </a:p>
        </p:txBody>
      </p:sp>
      <p:grpSp>
        <p:nvGrpSpPr>
          <p:cNvPr id="26630" name="Group 47"/>
          <p:cNvGrpSpPr>
            <a:grpSpLocks/>
          </p:cNvGrpSpPr>
          <p:nvPr/>
        </p:nvGrpSpPr>
        <p:grpSpPr bwMode="auto">
          <a:xfrm>
            <a:off x="3889375" y="1804988"/>
            <a:ext cx="1885950" cy="1947862"/>
            <a:chOff x="1276" y="1560"/>
            <a:chExt cx="1272" cy="1377"/>
          </a:xfrm>
        </p:grpSpPr>
        <p:pic>
          <p:nvPicPr>
            <p:cNvPr id="26644" name="Picture 116" descr="Figura report 15 luglio"/>
            <p:cNvPicPr>
              <a:picLocks noChangeAspect="1" noChangeArrowheads="1"/>
            </p:cNvPicPr>
            <p:nvPr/>
          </p:nvPicPr>
          <p:blipFill>
            <a:blip r:embed="rId3" cstate="print">
              <a:extLst>
                <a:ext uri="{28A0092B-C50C-407E-A947-70E740481C1C}">
                  <a14:useLocalDpi xmlns:a14="http://schemas.microsoft.com/office/drawing/2010/main" val="0"/>
                </a:ext>
              </a:extLst>
            </a:blip>
            <a:srcRect t="4823" r="62102" b="34305"/>
            <a:stretch>
              <a:fillRect/>
            </a:stretch>
          </p:blipFill>
          <p:spPr bwMode="auto">
            <a:xfrm>
              <a:off x="1276" y="1560"/>
              <a:ext cx="1272"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Line 122"/>
            <p:cNvSpPr>
              <a:spLocks noChangeShapeType="1"/>
            </p:cNvSpPr>
            <p:nvPr/>
          </p:nvSpPr>
          <p:spPr bwMode="auto">
            <a:xfrm>
              <a:off x="1576" y="1840"/>
              <a:ext cx="39" cy="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31" name="TextBox 2"/>
          <p:cNvSpPr txBox="1">
            <a:spLocks noChangeArrowheads="1"/>
          </p:cNvSpPr>
          <p:nvPr/>
        </p:nvSpPr>
        <p:spPr bwMode="auto">
          <a:xfrm>
            <a:off x="3889375" y="3709988"/>
            <a:ext cx="18859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Laboratorio Bio Fotonica (VIMM)</a:t>
            </a:r>
            <a:endParaRPr lang="en-US" altLang="en-US" sz="1400" b="0"/>
          </a:p>
        </p:txBody>
      </p:sp>
      <p:pic>
        <p:nvPicPr>
          <p:cNvPr id="26632" name="Picture 5" descr="https://lh6.googleusercontent.com/ZqPdoY4rB6s934xE50IYVAxebr8AJp6TSXKyUXkwltaHT8NTe7jmul1i_0r3hUgEjMHuv2m_gH2l2ouMY0JfXxkzLvJ8Oeuw6cVrX88HulAyFJtG-zXxTY9GXYissE7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 y="4581525"/>
            <a:ext cx="32781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4"/>
          <p:cNvSpPr txBox="1">
            <a:spLocks noChangeArrowheads="1"/>
          </p:cNvSpPr>
          <p:nvPr/>
        </p:nvSpPr>
        <p:spPr bwMode="auto">
          <a:xfrm>
            <a:off x="625475" y="6115050"/>
            <a:ext cx="32781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Laboratorio di analisi con fasci ionici (INFN –LNL)</a:t>
            </a:r>
            <a:endParaRPr lang="en-US" altLang="en-US" sz="1400" b="0"/>
          </a:p>
        </p:txBody>
      </p:sp>
      <p:sp>
        <p:nvSpPr>
          <p:cNvPr id="26634" name="AutoShape 7" descr="Atomic Force Microscope VEECO CP II | UseScienc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a:p>
        </p:txBody>
      </p:sp>
      <p:sp>
        <p:nvSpPr>
          <p:cNvPr id="26635" name="AutoShape 9" descr="Atomic Force Microscope VEECO CP II | UseScienc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a:p>
        </p:txBody>
      </p:sp>
      <p:sp>
        <p:nvSpPr>
          <p:cNvPr id="26636" name="AutoShape 11" descr="Atomic Force Microscope VEECO CP II | UseScience"/>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a:p>
        </p:txBody>
      </p:sp>
      <p:pic>
        <p:nvPicPr>
          <p:cNvPr id="2663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963" y="1817688"/>
            <a:ext cx="2459037" cy="193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8" name="TextBox 13"/>
          <p:cNvSpPr txBox="1">
            <a:spLocks noChangeArrowheads="1"/>
          </p:cNvSpPr>
          <p:nvPr/>
        </p:nvSpPr>
        <p:spPr bwMode="auto">
          <a:xfrm>
            <a:off x="6337300" y="3695700"/>
            <a:ext cx="23383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Microscopi a forza atomica (Stanza 032)</a:t>
            </a:r>
            <a:endParaRPr lang="en-US" altLang="en-US" sz="1400" b="0"/>
          </a:p>
        </p:txBody>
      </p:sp>
      <p:pic>
        <p:nvPicPr>
          <p:cNvPr id="2663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275" y="4513263"/>
            <a:ext cx="2232025"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40" name="TextBox 14"/>
          <p:cNvSpPr txBox="1">
            <a:spLocks noChangeArrowheads="1"/>
          </p:cNvSpPr>
          <p:nvPr/>
        </p:nvSpPr>
        <p:spPr bwMode="auto">
          <a:xfrm>
            <a:off x="4013200" y="6196013"/>
            <a:ext cx="246856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Microscopio elettronico a scansione (stanza 073)</a:t>
            </a:r>
            <a:endParaRPr lang="en-US" altLang="en-US" sz="1400" b="0"/>
          </a:p>
        </p:txBody>
      </p:sp>
      <p:sp>
        <p:nvSpPr>
          <p:cNvPr id="26641" name="TextBox 15"/>
          <p:cNvSpPr txBox="1">
            <a:spLocks noChangeArrowheads="1"/>
          </p:cNvSpPr>
          <p:nvPr/>
        </p:nvSpPr>
        <p:spPr bwMode="auto">
          <a:xfrm>
            <a:off x="6710363" y="4818063"/>
            <a:ext cx="162401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4000" b="0"/>
              <a:t>etc... </a:t>
            </a:r>
            <a:endParaRPr lang="en-US" altLang="en-US" sz="4000" b="0"/>
          </a:p>
        </p:txBody>
      </p:sp>
      <p:sp>
        <p:nvSpPr>
          <p:cNvPr id="26642" name="TextBox 19"/>
          <p:cNvSpPr txBox="1">
            <a:spLocks noChangeArrowheads="1"/>
          </p:cNvSpPr>
          <p:nvPr/>
        </p:nvSpPr>
        <p:spPr bwMode="auto">
          <a:xfrm>
            <a:off x="7215188" y="5394325"/>
            <a:ext cx="1624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b="0"/>
              <a:t>etc... </a:t>
            </a:r>
            <a:endParaRPr lang="en-US" altLang="en-US" sz="2400" b="0"/>
          </a:p>
        </p:txBody>
      </p:sp>
      <p:sp>
        <p:nvSpPr>
          <p:cNvPr id="26643" name="TextBox 20"/>
          <p:cNvSpPr txBox="1">
            <a:spLocks noChangeArrowheads="1"/>
          </p:cNvSpPr>
          <p:nvPr/>
        </p:nvSpPr>
        <p:spPr bwMode="auto">
          <a:xfrm>
            <a:off x="7556500" y="5754688"/>
            <a:ext cx="16240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600" b="0"/>
              <a:t>etc... </a:t>
            </a:r>
            <a:endParaRPr lang="en-US" altLang="en-US" sz="1600"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7651"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7652" name="CasellaDiTesto 14"/>
          <p:cNvSpPr txBox="1">
            <a:spLocks noChangeArrowheads="1"/>
          </p:cNvSpPr>
          <p:nvPr/>
        </p:nvSpPr>
        <p:spPr bwMode="auto">
          <a:xfrm>
            <a:off x="2843213" y="0"/>
            <a:ext cx="63007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GRUPPO FISMAT </a:t>
            </a:r>
          </a:p>
          <a:p>
            <a:pPr algn="r" eaLnBrk="1" hangingPunct="1">
              <a:spcBef>
                <a:spcPct val="0"/>
              </a:spcBef>
              <a:buFontTx/>
              <a:buNone/>
            </a:pPr>
            <a:r>
              <a:rPr lang="it-IT" altLang="it-IT" sz="2800">
                <a:solidFill>
                  <a:schemeClr val="bg1"/>
                </a:solidFill>
              </a:rPr>
              <a:t>SPERIMENTALE @ DFA</a:t>
            </a:r>
          </a:p>
        </p:txBody>
      </p:sp>
      <p:sp>
        <p:nvSpPr>
          <p:cNvPr id="27653"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graphicFrame>
        <p:nvGraphicFramePr>
          <p:cNvPr id="4" name="Table 3">
            <a:extLst>
              <a:ext uri="{FF2B5EF4-FFF2-40B4-BE49-F238E27FC236}">
                <a16:creationId xmlns:a16="http://schemas.microsoft.com/office/drawing/2014/main" xmlns="" id="{E9A97A50-FF37-4A11-8E2A-ACC5A1DC1B9F}"/>
              </a:ext>
            </a:extLst>
          </p:cNvPr>
          <p:cNvGraphicFramePr>
            <a:graphicFrameLocks noGrp="1"/>
          </p:cNvGraphicFramePr>
          <p:nvPr/>
        </p:nvGraphicFramePr>
        <p:xfrm>
          <a:off x="841375" y="1484313"/>
          <a:ext cx="3313114" cy="4140346"/>
        </p:xfrm>
        <a:graphic>
          <a:graphicData uri="http://schemas.openxmlformats.org/drawingml/2006/table">
            <a:tbl>
              <a:tblPr>
                <a:tableStyleId>{5C22544A-7EE6-4342-B048-85BDC9FD1C3A}</a:tableStyleId>
              </a:tblPr>
              <a:tblGrid>
                <a:gridCol w="1656557">
                  <a:extLst>
                    <a:ext uri="{9D8B030D-6E8A-4147-A177-3AD203B41FA5}">
                      <a16:colId xmlns:a16="http://schemas.microsoft.com/office/drawing/2014/main" xmlns="" val="20000"/>
                    </a:ext>
                  </a:extLst>
                </a:gridCol>
                <a:gridCol w="1656557">
                  <a:extLst>
                    <a:ext uri="{9D8B030D-6E8A-4147-A177-3AD203B41FA5}">
                      <a16:colId xmlns:a16="http://schemas.microsoft.com/office/drawing/2014/main" xmlns="" val="20001"/>
                    </a:ext>
                  </a:extLst>
                </a:gridCol>
              </a:tblGrid>
              <a:tr h="311188">
                <a:tc>
                  <a:txBody>
                    <a:bodyPr/>
                    <a:lstStyle/>
                    <a:p>
                      <a:pPr algn="l" fontAlgn="b"/>
                      <a:r>
                        <a:rPr lang="en-US" sz="2000" u="none" strike="noStrike" dirty="0">
                          <a:effectLst/>
                        </a:rPr>
                        <a:t>Marco</a:t>
                      </a:r>
                      <a:endParaRPr lang="en-US" sz="2000" b="0" i="0" u="none" strike="noStrike" dirty="0">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Bazzan</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0"/>
                  </a:ext>
                </a:extLst>
              </a:tr>
              <a:tr h="405946">
                <a:tc>
                  <a:txBody>
                    <a:bodyPr/>
                    <a:lstStyle/>
                    <a:p>
                      <a:pPr algn="l" fontAlgn="b"/>
                      <a:r>
                        <a:rPr lang="en-US" sz="2000" u="none" strike="noStrike" dirty="0">
                          <a:effectLst/>
                        </a:rPr>
                        <a:t>Armando F.</a:t>
                      </a:r>
                      <a:endParaRPr lang="en-US" sz="2000" b="0" i="0" u="none" strike="noStrike" dirty="0">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Borghesani</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2"/>
                  </a:ext>
                </a:extLst>
              </a:tr>
              <a:tr h="311188">
                <a:tc>
                  <a:txBody>
                    <a:bodyPr/>
                    <a:lstStyle/>
                    <a:p>
                      <a:pPr algn="l" fontAlgn="b"/>
                      <a:r>
                        <a:rPr lang="en-US" sz="2000" u="none" strike="noStrike">
                          <a:effectLst/>
                        </a:rPr>
                        <a:t>Mario</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Bortolozzi</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3"/>
                  </a:ext>
                </a:extLst>
              </a:tr>
              <a:tr h="311188">
                <a:tc>
                  <a:txBody>
                    <a:bodyPr/>
                    <a:lstStyle/>
                    <a:p>
                      <a:pPr algn="l" fontAlgn="b"/>
                      <a:r>
                        <a:rPr lang="en-US" sz="2000" u="none" strike="noStrike">
                          <a:effectLst/>
                        </a:rPr>
                        <a:t>Alberto</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Carnera</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4"/>
                  </a:ext>
                </a:extLst>
              </a:tr>
              <a:tr h="311188">
                <a:tc>
                  <a:txBody>
                    <a:bodyPr/>
                    <a:lstStyle/>
                    <a:p>
                      <a:pPr algn="l" fontAlgn="b"/>
                      <a:r>
                        <a:rPr lang="en-US" sz="2000" u="none" strike="noStrike">
                          <a:effectLst/>
                        </a:rPr>
                        <a:t>Tiziana</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Cesca</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5"/>
                  </a:ext>
                </a:extLst>
              </a:tr>
              <a:tr h="311188">
                <a:tc>
                  <a:txBody>
                    <a:bodyPr/>
                    <a:lstStyle/>
                    <a:p>
                      <a:pPr algn="l" fontAlgn="b"/>
                      <a:r>
                        <a:rPr lang="en-US" sz="2000" u="none" strike="noStrike">
                          <a:effectLst/>
                        </a:rPr>
                        <a:t>Davide</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a:effectLst/>
                        </a:rPr>
                        <a:t>De Salvador</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6"/>
                  </a:ext>
                </a:extLst>
              </a:tr>
              <a:tr h="311188">
                <a:tc>
                  <a:txBody>
                    <a:bodyPr/>
                    <a:lstStyle/>
                    <a:p>
                      <a:pPr algn="l" fontAlgn="b"/>
                      <a:r>
                        <a:rPr lang="en-US" sz="2000" u="none" strike="noStrike">
                          <a:effectLst/>
                        </a:rPr>
                        <a:t>Andrea</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Gasparotto</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7"/>
                  </a:ext>
                </a:extLst>
              </a:tr>
              <a:tr h="311188">
                <a:tc>
                  <a:txBody>
                    <a:bodyPr/>
                    <a:lstStyle/>
                    <a:p>
                      <a:pPr algn="l" fontAlgn="b"/>
                      <a:r>
                        <a:rPr lang="en-US" sz="2000" u="none" strike="noStrike">
                          <a:effectLst/>
                        </a:rPr>
                        <a:t>Leonardo</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Giudicotti</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8"/>
                  </a:ext>
                </a:extLst>
              </a:tr>
              <a:tr h="311188">
                <a:tc>
                  <a:txBody>
                    <a:bodyPr/>
                    <a:lstStyle/>
                    <a:p>
                      <a:pPr algn="l" fontAlgn="b"/>
                      <a:r>
                        <a:rPr lang="en-US" sz="2000" u="none" strike="noStrike">
                          <a:effectLst/>
                        </a:rPr>
                        <a:t>Boris</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Kalinic</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09"/>
                  </a:ext>
                </a:extLst>
              </a:tr>
              <a:tr h="311188">
                <a:tc>
                  <a:txBody>
                    <a:bodyPr/>
                    <a:lstStyle/>
                    <a:p>
                      <a:pPr algn="l" fontAlgn="b"/>
                      <a:r>
                        <a:rPr lang="en-US" sz="2000" u="none" strike="noStrike">
                          <a:effectLst/>
                        </a:rPr>
                        <a:t>Emanuele</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a:effectLst/>
                        </a:rPr>
                        <a:t>Locatelli</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10"/>
                  </a:ext>
                </a:extLst>
              </a:tr>
              <a:tr h="311188">
                <a:tc>
                  <a:txBody>
                    <a:bodyPr/>
                    <a:lstStyle/>
                    <a:p>
                      <a:pPr algn="l" fontAlgn="b"/>
                      <a:r>
                        <a:rPr lang="en-US" sz="2000" u="none" strike="noStrike">
                          <a:effectLst/>
                        </a:rPr>
                        <a:t>Fabio</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Mammano</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11"/>
                  </a:ext>
                </a:extLst>
              </a:tr>
              <a:tr h="311188">
                <a:tc>
                  <a:txBody>
                    <a:bodyPr/>
                    <a:lstStyle/>
                    <a:p>
                      <a:pPr algn="l" fontAlgn="b"/>
                      <a:r>
                        <a:rPr lang="en-US" sz="2000" u="none" strike="noStrike">
                          <a:effectLst/>
                        </a:rPr>
                        <a:t>Piero</a:t>
                      </a:r>
                      <a:endParaRPr lang="en-US" sz="2000" b="0" i="0" u="none" strike="noStrike">
                        <a:solidFill>
                          <a:srgbClr val="000000"/>
                        </a:solidFill>
                        <a:effectLst/>
                        <a:latin typeface="Calibri"/>
                      </a:endParaRPr>
                    </a:p>
                  </a:txBody>
                  <a:tcPr marL="6401" marR="6401" marT="6400" marB="0" anchor="b"/>
                </a:tc>
                <a:tc>
                  <a:txBody>
                    <a:bodyPr/>
                    <a:lstStyle/>
                    <a:p>
                      <a:pPr algn="l" fontAlgn="b"/>
                      <a:r>
                        <a:rPr lang="en-US" sz="2000" b="1" u="none" strike="noStrike" dirty="0">
                          <a:effectLst/>
                        </a:rPr>
                        <a:t>Martin</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12"/>
                  </a:ext>
                </a:extLst>
              </a:tr>
              <a:tr h="311188">
                <a:tc>
                  <a:txBody>
                    <a:bodyPr/>
                    <a:lstStyle/>
                    <a:p>
                      <a:pPr algn="l" fontAlgn="b"/>
                      <a:r>
                        <a:rPr lang="en-US" sz="2000" u="none" strike="noStrike" dirty="0">
                          <a:effectLst/>
                        </a:rPr>
                        <a:t>Giovanni</a:t>
                      </a:r>
                      <a:endParaRPr lang="en-US" sz="2000" b="0" i="0" u="none" strike="noStrike" dirty="0">
                        <a:solidFill>
                          <a:srgbClr val="000000"/>
                        </a:solidFill>
                        <a:effectLst/>
                        <a:latin typeface="Calibri"/>
                      </a:endParaRPr>
                    </a:p>
                  </a:txBody>
                  <a:tcPr marL="6401" marR="6401" marT="6400" marB="0" anchor="b"/>
                </a:tc>
                <a:tc>
                  <a:txBody>
                    <a:bodyPr/>
                    <a:lstStyle/>
                    <a:p>
                      <a:pPr algn="l" fontAlgn="b"/>
                      <a:r>
                        <a:rPr lang="en-US" sz="2000" b="1" u="none" strike="noStrike" dirty="0" err="1">
                          <a:effectLst/>
                        </a:rPr>
                        <a:t>Mattei</a:t>
                      </a:r>
                      <a:endParaRPr lang="en-US" sz="2000" b="1" i="0" u="none" strike="noStrike" dirty="0">
                        <a:solidFill>
                          <a:srgbClr val="000000"/>
                        </a:solidFill>
                        <a:effectLst/>
                        <a:latin typeface="Calibri"/>
                      </a:endParaRPr>
                    </a:p>
                  </a:txBody>
                  <a:tcPr marL="6401" marR="6401" marT="6400" marB="0" anchor="b"/>
                </a:tc>
                <a:extLst>
                  <a:ext uri="{0D108BD9-81ED-4DB2-BD59-A6C34878D82A}">
                    <a16:rowId xmlns:a16="http://schemas.microsoft.com/office/drawing/2014/main" xmlns="" val="10013"/>
                  </a:ext>
                </a:extLst>
              </a:tr>
            </a:tbl>
          </a:graphicData>
        </a:graphic>
      </p:graphicFrame>
      <p:graphicFrame>
        <p:nvGraphicFramePr>
          <p:cNvPr id="5" name="Table 4">
            <a:extLst>
              <a:ext uri="{FF2B5EF4-FFF2-40B4-BE49-F238E27FC236}">
                <a16:creationId xmlns:a16="http://schemas.microsoft.com/office/drawing/2014/main" xmlns="" id="{03E6CA86-C973-4C4E-AFCB-F4F33F9CC9D5}"/>
              </a:ext>
            </a:extLst>
          </p:cNvPr>
          <p:cNvGraphicFramePr>
            <a:graphicFrameLocks noGrp="1"/>
          </p:cNvGraphicFramePr>
          <p:nvPr/>
        </p:nvGraphicFramePr>
        <p:xfrm>
          <a:off x="5364163" y="1484313"/>
          <a:ext cx="2879726" cy="3843372"/>
        </p:xfrm>
        <a:graphic>
          <a:graphicData uri="http://schemas.openxmlformats.org/drawingml/2006/table">
            <a:tbl>
              <a:tblPr>
                <a:tableStyleId>{5C22544A-7EE6-4342-B048-85BDC9FD1C3A}</a:tableStyleId>
              </a:tblPr>
              <a:tblGrid>
                <a:gridCol w="1439863">
                  <a:extLst>
                    <a:ext uri="{9D8B030D-6E8A-4147-A177-3AD203B41FA5}">
                      <a16:colId xmlns:a16="http://schemas.microsoft.com/office/drawing/2014/main" xmlns="" val="20000"/>
                    </a:ext>
                  </a:extLst>
                </a:gridCol>
                <a:gridCol w="1439863">
                  <a:extLst>
                    <a:ext uri="{9D8B030D-6E8A-4147-A177-3AD203B41FA5}">
                      <a16:colId xmlns:a16="http://schemas.microsoft.com/office/drawing/2014/main" xmlns="" val="20001"/>
                    </a:ext>
                  </a:extLst>
                </a:gridCol>
              </a:tblGrid>
              <a:tr h="311197">
                <a:tc>
                  <a:txBody>
                    <a:bodyPr/>
                    <a:lstStyle/>
                    <a:p>
                      <a:pPr algn="l" fontAlgn="b"/>
                      <a:r>
                        <a:rPr lang="en-US" sz="2000" u="none" strike="noStrike" dirty="0">
                          <a:effectLst/>
                        </a:rPr>
                        <a:t>Chiara </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a:effectLst/>
                        </a:rPr>
                        <a:t>Maurizio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1"/>
                  </a:ext>
                </a:extLst>
              </a:tr>
              <a:tr h="311197">
                <a:tc>
                  <a:txBody>
                    <a:bodyPr/>
                    <a:lstStyle/>
                    <a:p>
                      <a:pPr algn="l" fontAlgn="b"/>
                      <a:r>
                        <a:rPr lang="en-US" sz="2000" u="none" strike="noStrike" dirty="0">
                          <a:effectLst/>
                        </a:rPr>
                        <a:t>Michele</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Merano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2"/>
                  </a:ext>
                </a:extLst>
              </a:tr>
              <a:tr h="311197">
                <a:tc>
                  <a:txBody>
                    <a:bodyPr/>
                    <a:lstStyle/>
                    <a:p>
                      <a:pPr algn="l" fontAlgn="b"/>
                      <a:r>
                        <a:rPr lang="en-US" sz="2000" u="none" strike="noStrike" dirty="0" err="1">
                          <a:effectLst/>
                        </a:rPr>
                        <a:t>Giampaolo</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Mistura</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3"/>
                  </a:ext>
                </a:extLst>
              </a:tr>
              <a:tr h="311197">
                <a:tc>
                  <a:txBody>
                    <a:bodyPr/>
                    <a:lstStyle/>
                    <a:p>
                      <a:pPr algn="l" fontAlgn="b"/>
                      <a:r>
                        <a:rPr lang="en-US" sz="2000" u="none" strike="noStrike">
                          <a:effectLst/>
                        </a:rPr>
                        <a:t>Giulio</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a:effectLst/>
                        </a:rPr>
                        <a:t>Monaco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4"/>
                  </a:ext>
                </a:extLst>
              </a:tr>
              <a:tr h="311197">
                <a:tc>
                  <a:txBody>
                    <a:bodyPr/>
                    <a:lstStyle/>
                    <a:p>
                      <a:pPr algn="l" fontAlgn="b"/>
                      <a:r>
                        <a:rPr lang="en-US" sz="2000" u="none" strike="noStrike">
                          <a:effectLst/>
                        </a:rPr>
                        <a:t>Enrico</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Napolitani</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5"/>
                  </a:ext>
                </a:extLst>
              </a:tr>
              <a:tr h="311197">
                <a:tc>
                  <a:txBody>
                    <a:bodyPr/>
                    <a:lstStyle/>
                    <a:p>
                      <a:pPr algn="l" fontAlgn="b"/>
                      <a:r>
                        <a:rPr lang="en-US" sz="2000" u="none" strike="noStrike" dirty="0">
                          <a:effectLst/>
                        </a:rPr>
                        <a:t>Alessandro</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Patelli</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6"/>
                  </a:ext>
                </a:extLst>
              </a:tr>
              <a:tr h="420172">
                <a:tc>
                  <a:txBody>
                    <a:bodyPr/>
                    <a:lstStyle/>
                    <a:p>
                      <a:pPr algn="l" fontAlgn="b"/>
                      <a:r>
                        <a:rPr lang="en-US" sz="2000" u="none" strike="noStrike" dirty="0">
                          <a:effectLst/>
                        </a:rPr>
                        <a:t>Matteo P. A.</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Pierno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7"/>
                  </a:ext>
                </a:extLst>
              </a:tr>
              <a:tr h="311197">
                <a:tc>
                  <a:txBody>
                    <a:bodyPr/>
                    <a:lstStyle/>
                    <a:p>
                      <a:pPr algn="l" fontAlgn="b"/>
                      <a:r>
                        <a:rPr lang="en-US" sz="2000" u="none" strike="noStrike">
                          <a:effectLst/>
                        </a:rPr>
                        <a:t>Filippo</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Romanato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8"/>
                  </a:ext>
                </a:extLst>
              </a:tr>
              <a:tr h="311197">
                <a:tc>
                  <a:txBody>
                    <a:bodyPr/>
                    <a:lstStyle/>
                    <a:p>
                      <a:pPr algn="l" fontAlgn="b"/>
                      <a:r>
                        <a:rPr lang="en-US" sz="2000" u="none" strike="noStrike">
                          <a:effectLst/>
                        </a:rPr>
                        <a:t>Gianluca </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Ruffato</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09"/>
                  </a:ext>
                </a:extLst>
              </a:tr>
              <a:tr h="311197">
                <a:tc>
                  <a:txBody>
                    <a:bodyPr/>
                    <a:lstStyle/>
                    <a:p>
                      <a:pPr algn="l" fontAlgn="b"/>
                      <a:r>
                        <a:rPr lang="en-US" sz="2000" u="none" strike="noStrike">
                          <a:effectLst/>
                        </a:rPr>
                        <a:t>Cinzia</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Sada</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10"/>
                  </a:ext>
                </a:extLst>
              </a:tr>
              <a:tr h="311197">
                <a:tc>
                  <a:txBody>
                    <a:bodyPr/>
                    <a:lstStyle/>
                    <a:p>
                      <a:pPr algn="l" fontAlgn="b"/>
                      <a:r>
                        <a:rPr lang="en-US" sz="2000" u="none" strike="noStrike">
                          <a:effectLst/>
                        </a:rPr>
                        <a:t>Andrea</a:t>
                      </a:r>
                      <a:endParaRPr lang="en-US" sz="2000" b="0" i="0" u="none" strike="noStrike">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Sanson</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11"/>
                  </a:ext>
                </a:extLst>
              </a:tr>
              <a:tr h="311197">
                <a:tc>
                  <a:txBody>
                    <a:bodyPr/>
                    <a:lstStyle/>
                    <a:p>
                      <a:pPr algn="l" fontAlgn="b"/>
                      <a:r>
                        <a:rPr lang="en-US" sz="2000" u="none" strike="noStrike" dirty="0">
                          <a:effectLst/>
                        </a:rPr>
                        <a:t>Annamaria</a:t>
                      </a:r>
                      <a:endParaRPr lang="en-US" sz="2000" b="0" i="0" u="none" strike="noStrike" dirty="0">
                        <a:solidFill>
                          <a:srgbClr val="000000"/>
                        </a:solidFill>
                        <a:effectLst/>
                        <a:latin typeface="Calibri"/>
                      </a:endParaRPr>
                    </a:p>
                  </a:txBody>
                  <a:tcPr marL="6399" marR="6399" marT="6400" marB="0" anchor="b"/>
                </a:tc>
                <a:tc>
                  <a:txBody>
                    <a:bodyPr/>
                    <a:lstStyle/>
                    <a:p>
                      <a:pPr algn="l" fontAlgn="b"/>
                      <a:r>
                        <a:rPr lang="en-US" sz="2000" b="1" u="none" strike="noStrike" dirty="0" err="1">
                          <a:effectLst/>
                        </a:rPr>
                        <a:t>Zaltron</a:t>
                      </a:r>
                      <a:endParaRPr lang="en-US" sz="2000" b="1" i="0" u="none" strike="noStrike" dirty="0">
                        <a:solidFill>
                          <a:srgbClr val="000000"/>
                        </a:solidFill>
                        <a:effectLst/>
                        <a:latin typeface="Calibri"/>
                      </a:endParaRPr>
                    </a:p>
                  </a:txBody>
                  <a:tcPr marL="6399" marR="6399" marT="6400" marB="0" anchor="b"/>
                </a:tc>
                <a:extLst>
                  <a:ext uri="{0D108BD9-81ED-4DB2-BD59-A6C34878D82A}">
                    <a16:rowId xmlns:a16="http://schemas.microsoft.com/office/drawing/2014/main" xmlns="" val="10013"/>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5800" y="2535238"/>
            <a:ext cx="7772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it-IT" altLang="it-IT" sz="4400" b="0">
              <a:solidFill>
                <a:schemeClr val="bg1"/>
              </a:solidFill>
            </a:endParaRPr>
          </a:p>
          <a:p>
            <a:pPr algn="ctr" eaLnBrk="1" hangingPunct="1">
              <a:spcBef>
                <a:spcPct val="0"/>
              </a:spcBef>
              <a:buFontTx/>
              <a:buNone/>
            </a:pPr>
            <a:r>
              <a:rPr lang="it-IT" altLang="it-IT" sz="4400" b="0">
                <a:solidFill>
                  <a:schemeClr val="bg1"/>
                </a:solidFill>
              </a:rPr>
              <a:t>Fisica della Materia Sperimentale </a:t>
            </a:r>
          </a:p>
          <a:p>
            <a:pPr algn="ctr" eaLnBrk="1" hangingPunct="1">
              <a:spcBef>
                <a:spcPct val="0"/>
              </a:spcBef>
              <a:buFontTx/>
              <a:buNone/>
            </a:pPr>
            <a:endParaRPr lang="it-IT" altLang="it-IT" sz="1800" b="0">
              <a:solidFill>
                <a:schemeClr val="bg1"/>
              </a:solidFill>
            </a:endParaRPr>
          </a:p>
          <a:p>
            <a:pPr algn="ctr" eaLnBrk="1" hangingPunct="1">
              <a:spcBef>
                <a:spcPct val="0"/>
              </a:spcBef>
              <a:buFontTx/>
              <a:buNone/>
            </a:pPr>
            <a:r>
              <a:rPr lang="it-IT" altLang="it-IT" sz="4400" b="0">
                <a:solidFill>
                  <a:schemeClr val="bg1"/>
                </a:solidFill>
              </a:rPr>
              <a:t>Cosa si cerca?</a:t>
            </a:r>
          </a:p>
          <a:p>
            <a:pPr algn="ctr" eaLnBrk="1" hangingPunct="1">
              <a:spcBef>
                <a:spcPct val="0"/>
              </a:spcBef>
              <a:buFontTx/>
              <a:buNone/>
            </a:pPr>
            <a:r>
              <a:rPr lang="it-IT" altLang="it-IT" sz="1800" b="0">
                <a:solidFill>
                  <a:schemeClr val="bg1"/>
                </a:solidFill>
              </a:rPr>
              <a:t> </a:t>
            </a:r>
          </a:p>
          <a:p>
            <a:pPr algn="ctr" eaLnBrk="1" hangingPunct="1">
              <a:spcBef>
                <a:spcPct val="0"/>
              </a:spcBef>
              <a:buFontTx/>
              <a:buNone/>
            </a:pPr>
            <a:r>
              <a:rPr lang="it-IT" altLang="it-IT" sz="2800" b="0">
                <a:solidFill>
                  <a:schemeClr val="bg1"/>
                </a:solidFill>
              </a:rPr>
              <a:t>Marco Bazzan, Chiara Maurizio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1267"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1268" name="CasellaDiTesto 14"/>
          <p:cNvSpPr txBox="1">
            <a:spLocks noChangeArrowheads="1"/>
          </p:cNvSpPr>
          <p:nvPr/>
        </p:nvSpPr>
        <p:spPr bwMode="auto">
          <a:xfrm>
            <a:off x="3348038" y="0"/>
            <a:ext cx="57959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Struttura atomica e </a:t>
            </a:r>
          </a:p>
          <a:p>
            <a:pPr algn="r" eaLnBrk="1" hangingPunct="1">
              <a:spcBef>
                <a:spcPct val="0"/>
              </a:spcBef>
              <a:buFontTx/>
              <a:buNone/>
            </a:pPr>
            <a:r>
              <a:rPr lang="it-IT" altLang="it-IT" sz="2800">
                <a:solidFill>
                  <a:schemeClr val="bg1"/>
                </a:solidFill>
              </a:rPr>
              <a:t>proprietà macroscopiche</a:t>
            </a:r>
            <a:endParaRPr lang="it-IT" altLang="it-IT" sz="1600" b="0">
              <a:solidFill>
                <a:schemeClr val="bg1"/>
              </a:solidFill>
            </a:endParaRPr>
          </a:p>
        </p:txBody>
      </p:sp>
      <p:sp>
        <p:nvSpPr>
          <p:cNvPr id="11269"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pic>
        <p:nvPicPr>
          <p:cNvPr id="11270"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550" y="6357938"/>
            <a:ext cx="1008063"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Line 16"/>
          <p:cNvSpPr>
            <a:spLocks noChangeShapeType="1"/>
          </p:cNvSpPr>
          <p:nvPr/>
        </p:nvSpPr>
        <p:spPr bwMode="auto">
          <a:xfrm>
            <a:off x="0" y="6315075"/>
            <a:ext cx="9144000" cy="0"/>
          </a:xfrm>
          <a:prstGeom prst="line">
            <a:avLst/>
          </a:prstGeom>
          <a:noFill/>
          <a:ln w="38100">
            <a:solidFill>
              <a:srgbClr val="B307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72" name="Picture 14" descr="http://1.bp.blogspot.com/-TZOaPYYI82E/TmoOdTkWBCI/AAAAAAAADdg/IQAJGwK5z9Q/s1600/Graphite+engagement+rings_BonjoueLife.co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773238"/>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6" descr="http://upload.wikimedia.org/wikipedia/commons/d/d9/Diamond_and_graphite2.jpg"/>
          <p:cNvPicPr>
            <a:picLocks noChangeAspect="1" noChangeArrowheads="1"/>
          </p:cNvPicPr>
          <p:nvPr/>
        </p:nvPicPr>
        <p:blipFill>
          <a:blip r:embed="rId5">
            <a:extLst>
              <a:ext uri="{28A0092B-C50C-407E-A947-70E740481C1C}">
                <a14:useLocalDpi xmlns:a14="http://schemas.microsoft.com/office/drawing/2010/main" val="0"/>
              </a:ext>
            </a:extLst>
          </a:blip>
          <a:srcRect r="54155"/>
          <a:stretch>
            <a:fillRect/>
          </a:stretch>
        </p:blipFill>
        <p:spPr bwMode="auto">
          <a:xfrm>
            <a:off x="615950" y="1700213"/>
            <a:ext cx="221615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3"/>
          <p:cNvPicPr>
            <a:picLocks noChangeAspect="1" noChangeArrowheads="1"/>
          </p:cNvPicPr>
          <p:nvPr/>
        </p:nvPicPr>
        <p:blipFill>
          <a:blip r:embed="rId6">
            <a:extLst>
              <a:ext uri="{28A0092B-C50C-407E-A947-70E740481C1C}">
                <a14:useLocalDpi xmlns:a14="http://schemas.microsoft.com/office/drawing/2010/main" val="0"/>
              </a:ext>
            </a:extLst>
          </a:blip>
          <a:srcRect l="9042" t="11659" r="11388" b="27257"/>
          <a:stretch>
            <a:fillRect/>
          </a:stretch>
        </p:blipFill>
        <p:spPr bwMode="auto">
          <a:xfrm>
            <a:off x="6908800" y="2249488"/>
            <a:ext cx="113823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5" name="TextBox 1"/>
          <p:cNvSpPr txBox="1">
            <a:spLocks noChangeArrowheads="1"/>
          </p:cNvSpPr>
          <p:nvPr/>
        </p:nvSpPr>
        <p:spPr bwMode="auto">
          <a:xfrm>
            <a:off x="1022350" y="1239838"/>
            <a:ext cx="1401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a:latin typeface="Calibri" pitchFamily="34" charset="0"/>
              </a:rPr>
              <a:t>diamante</a:t>
            </a:r>
            <a:endParaRPr lang="en-US" altLang="en-US" sz="2400">
              <a:latin typeface="Calibri" pitchFamily="34" charset="0"/>
            </a:endParaRPr>
          </a:p>
        </p:txBody>
      </p:sp>
      <p:grpSp>
        <p:nvGrpSpPr>
          <p:cNvPr id="18" name="Group 17"/>
          <p:cNvGrpSpPr>
            <a:grpSpLocks/>
          </p:cNvGrpSpPr>
          <p:nvPr/>
        </p:nvGrpSpPr>
        <p:grpSpPr bwMode="auto">
          <a:xfrm>
            <a:off x="3176588" y="1239838"/>
            <a:ext cx="2619375" cy="4087812"/>
            <a:chOff x="3177373" y="1239142"/>
            <a:chExt cx="2618763" cy="4089301"/>
          </a:xfrm>
        </p:grpSpPr>
        <p:pic>
          <p:nvPicPr>
            <p:cNvPr id="11277" name="Picture 16" descr="http://upload.wikimedia.org/wikipedia/commons/d/d9/Diamond_and_graphite2.jpg"/>
            <p:cNvPicPr>
              <a:picLocks noChangeAspect="1" noChangeArrowheads="1"/>
            </p:cNvPicPr>
            <p:nvPr/>
          </p:nvPicPr>
          <p:blipFill>
            <a:blip r:embed="rId5">
              <a:extLst>
                <a:ext uri="{28A0092B-C50C-407E-A947-70E740481C1C}">
                  <a14:useLocalDpi xmlns:a14="http://schemas.microsoft.com/office/drawing/2010/main" val="0"/>
                </a:ext>
              </a:extLst>
            </a:blip>
            <a:srcRect l="45808"/>
            <a:stretch>
              <a:fillRect/>
            </a:stretch>
          </p:blipFill>
          <p:spPr bwMode="auto">
            <a:xfrm>
              <a:off x="3177373" y="1726406"/>
              <a:ext cx="2618763"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4"/>
            <p:cNvSpPr txBox="1">
              <a:spLocks noChangeArrowheads="1"/>
            </p:cNvSpPr>
            <p:nvPr/>
          </p:nvSpPr>
          <p:spPr bwMode="auto">
            <a:xfrm>
              <a:off x="3978921" y="1239142"/>
              <a:ext cx="1015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a:latin typeface="Calibri" pitchFamily="34" charset="0"/>
                </a:rPr>
                <a:t>grafite</a:t>
              </a:r>
              <a:endParaRPr lang="en-US" altLang="en-US" sz="240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3315"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3316" name="CasellaDiTesto 14"/>
          <p:cNvSpPr txBox="1">
            <a:spLocks noChangeArrowheads="1"/>
          </p:cNvSpPr>
          <p:nvPr/>
        </p:nvSpPr>
        <p:spPr bwMode="auto">
          <a:xfrm>
            <a:off x="4111625" y="-635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Non lo sappiamo già?</a:t>
            </a:r>
            <a:endParaRPr lang="it-IT" altLang="it-IT" sz="1600" b="0">
              <a:solidFill>
                <a:schemeClr val="bg1"/>
              </a:solidFill>
            </a:endParaRPr>
          </a:p>
        </p:txBody>
      </p:sp>
      <p:sp>
        <p:nvSpPr>
          <p:cNvPr id="13317"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pic>
        <p:nvPicPr>
          <p:cNvPr id="13318" name="Picture 2" descr="https://lh6.googleusercontent.com/D1s7fdhaXGJbf3_f4_Brr_lI3hCeswyEElU2kc6rJ0wfPdcMaCGsaUssl0MM4livXTeT94KBY_Siu2WuHe4bGNkLzwwANeiJDFQqy0WShdW1nws_ts76HbtgjBztYJ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185863"/>
            <a:ext cx="23764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34"/>
          <p:cNvSpPr txBox="1">
            <a:spLocks noChangeArrowheads="1"/>
          </p:cNvSpPr>
          <p:nvPr/>
        </p:nvSpPr>
        <p:spPr bwMode="auto">
          <a:xfrm>
            <a:off x="433388" y="1338263"/>
            <a:ext cx="29860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b="0"/>
              <a:t>vetri</a:t>
            </a:r>
            <a:endParaRPr lang="fr-FR" altLang="en-US" sz="2400" b="0"/>
          </a:p>
        </p:txBody>
      </p:sp>
      <p:pic>
        <p:nvPicPr>
          <p:cNvPr id="13320" name="Immagin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182688"/>
            <a:ext cx="29860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4"/>
          <p:cNvGrpSpPr>
            <a:grpSpLocks/>
          </p:cNvGrpSpPr>
          <p:nvPr/>
        </p:nvGrpSpPr>
        <p:grpSpPr bwMode="auto">
          <a:xfrm>
            <a:off x="3200400" y="1130300"/>
            <a:ext cx="5813425" cy="2535238"/>
            <a:chOff x="3200502" y="1131012"/>
            <a:chExt cx="5813425" cy="2534239"/>
          </a:xfrm>
        </p:grpSpPr>
        <p:sp>
          <p:nvSpPr>
            <p:cNvPr id="13332" name="Rettangolo 42"/>
            <p:cNvSpPr>
              <a:spLocks noChangeArrowheads="1"/>
            </p:cNvSpPr>
            <p:nvPr/>
          </p:nvSpPr>
          <p:spPr bwMode="auto">
            <a:xfrm>
              <a:off x="3200502" y="1131012"/>
              <a:ext cx="5813425" cy="2534239"/>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r-FR" altLang="en-US" sz="1800"/>
            </a:p>
          </p:txBody>
        </p:sp>
        <p:sp>
          <p:nvSpPr>
            <p:cNvPr id="13333" name="CasellaDiTesto 43"/>
            <p:cNvSpPr txBox="1">
              <a:spLocks noChangeArrowheads="1"/>
            </p:cNvSpPr>
            <p:nvPr/>
          </p:nvSpPr>
          <p:spPr bwMode="auto">
            <a:xfrm>
              <a:off x="5976333" y="1678297"/>
              <a:ext cx="2592372" cy="1439668"/>
            </a:xfrm>
            <a:prstGeom prst="rect">
              <a:avLst/>
            </a:prstGeom>
            <a:solidFill>
              <a:srgbClr val="FFFFFF"/>
            </a:solidFill>
            <a:ln w="9525">
              <a:solidFill>
                <a:schemeClr val="bg1"/>
              </a:solidFill>
              <a:miter lim="800000"/>
              <a:headEnd/>
              <a:tailEnd/>
            </a:ln>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b="0"/>
                <a:t>Materiali </a:t>
              </a:r>
            </a:p>
            <a:p>
              <a:pPr eaLnBrk="1" hangingPunct="1">
                <a:spcBef>
                  <a:spcPct val="0"/>
                </a:spcBef>
                <a:buFontTx/>
                <a:buNone/>
              </a:pPr>
              <a:r>
                <a:rPr lang="it-IT" altLang="en-US" sz="2400" b="0"/>
                <a:t>Supertrasparenti</a:t>
              </a:r>
            </a:p>
            <a:p>
              <a:pPr eaLnBrk="1" hangingPunct="1">
                <a:spcBef>
                  <a:spcPct val="0"/>
                </a:spcBef>
                <a:buFontTx/>
                <a:buNone/>
              </a:pPr>
              <a:endParaRPr lang="fr-FR" altLang="en-US" sz="2400" b="0"/>
            </a:p>
          </p:txBody>
        </p:sp>
        <p:pic>
          <p:nvPicPr>
            <p:cNvPr id="13334" name="Immagin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499110"/>
              <a:ext cx="2231013" cy="167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uppo 5"/>
          <p:cNvGrpSpPr>
            <a:grpSpLocks/>
          </p:cNvGrpSpPr>
          <p:nvPr/>
        </p:nvGrpSpPr>
        <p:grpSpPr bwMode="auto">
          <a:xfrm>
            <a:off x="347663" y="3711575"/>
            <a:ext cx="5668962" cy="2706688"/>
            <a:chOff x="348367" y="3711425"/>
            <a:chExt cx="5668252" cy="2706405"/>
          </a:xfrm>
        </p:grpSpPr>
        <p:pic>
          <p:nvPicPr>
            <p:cNvPr id="13330" name="Immagin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272" y="3711425"/>
              <a:ext cx="2641347" cy="270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CasellaDiTesto 43"/>
            <p:cNvSpPr txBox="1">
              <a:spLocks noChangeArrowheads="1"/>
            </p:cNvSpPr>
            <p:nvPr/>
          </p:nvSpPr>
          <p:spPr bwMode="auto">
            <a:xfrm>
              <a:off x="348367" y="4103347"/>
              <a:ext cx="2592372" cy="1439668"/>
            </a:xfrm>
            <a:prstGeom prst="rect">
              <a:avLst/>
            </a:prstGeom>
            <a:solidFill>
              <a:srgbClr val="FFFFFF"/>
            </a:solidFill>
            <a:ln w="9525">
              <a:solidFill>
                <a:schemeClr val="bg1"/>
              </a:solidFill>
              <a:miter lim="800000"/>
              <a:headEnd/>
              <a:tailEnd/>
            </a:ln>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2400" b="0"/>
                <a:t>Interazione </a:t>
              </a:r>
            </a:p>
            <a:p>
              <a:pPr eaLnBrk="1" hangingPunct="1">
                <a:spcBef>
                  <a:spcPct val="0"/>
                </a:spcBef>
                <a:buFontTx/>
                <a:buNone/>
              </a:pPr>
              <a:r>
                <a:rPr lang="it-IT" altLang="en-US" sz="2400" b="0"/>
                <a:t>luce-materia</a:t>
              </a:r>
              <a:endParaRPr lang="fr-FR" altLang="en-US" sz="2400" b="0"/>
            </a:p>
          </p:txBody>
        </p:sp>
      </p:grpSp>
      <p:grpSp>
        <p:nvGrpSpPr>
          <p:cNvPr id="28" name="Gruppo 27"/>
          <p:cNvGrpSpPr>
            <a:grpSpLocks/>
          </p:cNvGrpSpPr>
          <p:nvPr/>
        </p:nvGrpSpPr>
        <p:grpSpPr bwMode="auto">
          <a:xfrm>
            <a:off x="2157413" y="3535363"/>
            <a:ext cx="5003800" cy="3062287"/>
            <a:chOff x="3275856" y="1060518"/>
            <a:chExt cx="5003800" cy="3062287"/>
          </a:xfrm>
        </p:grpSpPr>
        <p:sp>
          <p:nvSpPr>
            <p:cNvPr id="13325" name="Rettangolo 30"/>
            <p:cNvSpPr>
              <a:spLocks noChangeArrowheads="1"/>
            </p:cNvSpPr>
            <p:nvPr/>
          </p:nvSpPr>
          <p:spPr bwMode="auto">
            <a:xfrm>
              <a:off x="3275856" y="1196752"/>
              <a:ext cx="5003800" cy="2806923"/>
            </a:xfrm>
            <a:prstGeom prst="rect">
              <a:avLst/>
            </a:prstGeom>
            <a:solidFill>
              <a:schemeClr val="bg1"/>
            </a:solidFill>
            <a:ln w="9525" algn="ctr">
              <a:solidFill>
                <a:schemeClr val="bg1"/>
              </a:solidFill>
              <a:round/>
              <a:headEnd/>
              <a:tailEnd/>
            </a:ln>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endParaRPr lang="fr-FR" altLang="en-US"/>
            </a:p>
          </p:txBody>
        </p:sp>
        <p:grpSp>
          <p:nvGrpSpPr>
            <p:cNvPr id="13326" name="Gruppo 31"/>
            <p:cNvGrpSpPr>
              <a:grpSpLocks/>
            </p:cNvGrpSpPr>
            <p:nvPr/>
          </p:nvGrpSpPr>
          <p:grpSpPr bwMode="auto">
            <a:xfrm>
              <a:off x="4246457" y="1060518"/>
              <a:ext cx="2903538" cy="3062287"/>
              <a:chOff x="5654792" y="878287"/>
              <a:chExt cx="2902203" cy="3062337"/>
            </a:xfrm>
          </p:grpSpPr>
          <p:pic>
            <p:nvPicPr>
              <p:cNvPr id="13327" name="Immagine 2"/>
              <p:cNvPicPr>
                <a:picLocks noChangeAspect="1" noChangeArrowheads="1"/>
              </p:cNvPicPr>
              <p:nvPr/>
            </p:nvPicPr>
            <p:blipFill>
              <a:blip r:embed="rId7">
                <a:extLst>
                  <a:ext uri="{28A0092B-C50C-407E-A947-70E740481C1C}">
                    <a14:useLocalDpi xmlns:a14="http://schemas.microsoft.com/office/drawing/2010/main" val="0"/>
                  </a:ext>
                </a:extLst>
              </a:blip>
              <a:srcRect t="54909" r="52100"/>
              <a:stretch>
                <a:fillRect/>
              </a:stretch>
            </p:blipFill>
            <p:spPr bwMode="auto">
              <a:xfrm>
                <a:off x="5760444" y="1688331"/>
                <a:ext cx="2796551" cy="225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Immagine 16"/>
              <p:cNvPicPr>
                <a:picLocks noChangeAspect="1" noChangeArrowheads="1"/>
              </p:cNvPicPr>
              <p:nvPr/>
            </p:nvPicPr>
            <p:blipFill>
              <a:blip r:embed="rId8">
                <a:extLst>
                  <a:ext uri="{28A0092B-C50C-407E-A947-70E740481C1C}">
                    <a14:useLocalDpi xmlns:a14="http://schemas.microsoft.com/office/drawing/2010/main" val="0"/>
                  </a:ext>
                </a:extLst>
              </a:blip>
              <a:srcRect l="19760" r="17010"/>
              <a:stretch>
                <a:fillRect/>
              </a:stretch>
            </p:blipFill>
            <p:spPr bwMode="auto">
              <a:xfrm rot="2840906">
                <a:off x="5698237" y="1092719"/>
                <a:ext cx="165618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CasellaDiTesto 14"/>
              <p:cNvSpPr txBox="1">
                <a:spLocks noChangeArrowheads="1"/>
              </p:cNvSpPr>
              <p:nvPr/>
            </p:nvSpPr>
            <p:spPr bwMode="auto">
              <a:xfrm>
                <a:off x="5992226" y="878287"/>
                <a:ext cx="2332986" cy="90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en-US" sz="2400" b="0"/>
                  <a:t>Energia</a:t>
                </a:r>
              </a:p>
              <a:p>
                <a:pPr algn="r" eaLnBrk="1" hangingPunct="1">
                  <a:spcBef>
                    <a:spcPct val="0"/>
                  </a:spcBef>
                  <a:buFontTx/>
                  <a:buNone/>
                </a:pPr>
                <a:r>
                  <a:rPr lang="it-IT" altLang="en-US" sz="2400" b="0"/>
                  <a:t>pulita</a:t>
                </a:r>
                <a:endParaRPr lang="fr-FR" altLang="en-US" sz="2400" b="0"/>
              </a:p>
            </p:txBody>
          </p:sp>
        </p:grpSp>
      </p:grpSp>
      <p:pic>
        <p:nvPicPr>
          <p:cNvPr id="36" name="Immagine 45"/>
          <p:cNvPicPr>
            <a:picLocks noChangeAspect="1" noChangeArrowheads="1"/>
          </p:cNvPicPr>
          <p:nvPr/>
        </p:nvPicPr>
        <p:blipFill>
          <a:blip r:embed="rId9" cstate="print">
            <a:extLst>
              <a:ext uri="{28A0092B-C50C-407E-A947-70E740481C1C}">
                <a14:useLocalDpi xmlns:a14="http://schemas.microsoft.com/office/drawing/2010/main" val="0"/>
              </a:ext>
            </a:extLst>
          </a:blip>
          <a:srcRect r="50050"/>
          <a:stretch>
            <a:fillRect/>
          </a:stretch>
        </p:blipFill>
        <p:spPr bwMode="auto">
          <a:xfrm>
            <a:off x="6396038" y="3848100"/>
            <a:ext cx="23526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5363" name="CasellaDiTesto 13"/>
          <p:cNvSpPr txBox="1">
            <a:spLocks noChangeArrowheads="1"/>
          </p:cNvSpPr>
          <p:nvPr/>
        </p:nvSpPr>
        <p:spPr bwMode="auto">
          <a:xfrm>
            <a:off x="4784725" y="34163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5364" name="CasellaDiTesto 14"/>
          <p:cNvSpPr txBox="1">
            <a:spLocks noChangeArrowheads="1"/>
          </p:cNvSpPr>
          <p:nvPr/>
        </p:nvSpPr>
        <p:spPr bwMode="auto">
          <a:xfrm>
            <a:off x="4111625"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Cosa vorremmo?</a:t>
            </a:r>
            <a:endParaRPr lang="it-IT" altLang="it-IT" sz="1600" b="0">
              <a:solidFill>
                <a:schemeClr val="bg1"/>
              </a:solidFill>
            </a:endParaRPr>
          </a:p>
        </p:txBody>
      </p:sp>
      <p:sp>
        <p:nvSpPr>
          <p:cNvPr id="15365"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grpSp>
        <p:nvGrpSpPr>
          <p:cNvPr id="8" name="Gruppo 7"/>
          <p:cNvGrpSpPr>
            <a:grpSpLocks/>
          </p:cNvGrpSpPr>
          <p:nvPr/>
        </p:nvGrpSpPr>
        <p:grpSpPr bwMode="auto">
          <a:xfrm>
            <a:off x="4648200" y="908050"/>
            <a:ext cx="4483100" cy="2538413"/>
            <a:chOff x="4501690" y="4163629"/>
            <a:chExt cx="4485410" cy="2536956"/>
          </a:xfrm>
        </p:grpSpPr>
        <p:sp>
          <p:nvSpPr>
            <p:cNvPr id="15374" name="CasellaDiTesto 17"/>
            <p:cNvSpPr txBox="1">
              <a:spLocks noChangeArrowheads="1"/>
            </p:cNvSpPr>
            <p:nvPr/>
          </p:nvSpPr>
          <p:spPr bwMode="auto">
            <a:xfrm>
              <a:off x="4501690" y="4163629"/>
              <a:ext cx="4485410" cy="90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it-IT" altLang="en-US" sz="2400" b="0"/>
                <a:t>Possiamo costruire memorie ad altissima densità?</a:t>
              </a:r>
            </a:p>
          </p:txBody>
        </p:sp>
        <p:pic>
          <p:nvPicPr>
            <p:cNvPr id="15375" name="Immagin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4265" y="5037371"/>
              <a:ext cx="2072087" cy="166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67" name="Gruppo 22"/>
          <p:cNvGrpSpPr>
            <a:grpSpLocks/>
          </p:cNvGrpSpPr>
          <p:nvPr/>
        </p:nvGrpSpPr>
        <p:grpSpPr bwMode="auto">
          <a:xfrm>
            <a:off x="250825" y="1012825"/>
            <a:ext cx="4572000" cy="3063875"/>
            <a:chOff x="4870278" y="3962684"/>
            <a:chExt cx="4572000" cy="3063245"/>
          </a:xfrm>
        </p:grpSpPr>
        <p:pic>
          <p:nvPicPr>
            <p:cNvPr id="15372" name="Picture 2" descr="http://origin.arstechnica.com/journals/science.media/tweezer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507346"/>
              <a:ext cx="3358110" cy="2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ttangolo 32"/>
            <p:cNvSpPr>
              <a:spLocks noChangeArrowheads="1"/>
            </p:cNvSpPr>
            <p:nvPr/>
          </p:nvSpPr>
          <p:spPr bwMode="auto">
            <a:xfrm>
              <a:off x="4870278" y="3962684"/>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it-IT" altLang="en-US" sz="2400" b="0"/>
                <a:t>Possiamo ‘manipolare’ </a:t>
              </a:r>
            </a:p>
            <a:p>
              <a:pPr algn="ctr" eaLnBrk="1" hangingPunct="1">
                <a:spcBef>
                  <a:spcPct val="0"/>
                </a:spcBef>
                <a:buFontTx/>
                <a:buNone/>
              </a:pPr>
              <a:r>
                <a:rPr lang="it-IT" altLang="en-US" sz="2400" b="0"/>
                <a:t>singole molecole?</a:t>
              </a:r>
              <a:endParaRPr lang="fr-FR" altLang="en-US" sz="2400"/>
            </a:p>
          </p:txBody>
        </p:sp>
      </p:grpSp>
      <p:grpSp>
        <p:nvGrpSpPr>
          <p:cNvPr id="15368" name="Gruppo 21"/>
          <p:cNvGrpSpPr>
            <a:grpSpLocks/>
          </p:cNvGrpSpPr>
          <p:nvPr/>
        </p:nvGrpSpPr>
        <p:grpSpPr bwMode="auto">
          <a:xfrm>
            <a:off x="287338" y="4005263"/>
            <a:ext cx="4572000" cy="2655887"/>
            <a:chOff x="4752528" y="1061116"/>
            <a:chExt cx="4572000" cy="2655916"/>
          </a:xfrm>
        </p:grpSpPr>
        <p:pic>
          <p:nvPicPr>
            <p:cNvPr id="15370" name="Picture 8" descr="https://lh6.googleusercontent.com/2xpc3h4I66sYSEnK16ArIrsUmH7J59KXdi8c3YvMEpmGxfXkDM_zVeM7ecFgcSPkmgMW_F05FtdYF1R7CQDTbzZ5qhWDYEFRiRcg-74U07oKTZZLqEVxkFrPfBsWtYP95n6S6tA"/>
            <p:cNvPicPr>
              <a:picLocks noChangeAspect="1" noChangeArrowheads="1"/>
            </p:cNvPicPr>
            <p:nvPr/>
          </p:nvPicPr>
          <p:blipFill>
            <a:blip r:embed="rId5">
              <a:extLst>
                <a:ext uri="{28A0092B-C50C-407E-A947-70E740481C1C}">
                  <a14:useLocalDpi xmlns:a14="http://schemas.microsoft.com/office/drawing/2010/main" val="0"/>
                </a:ext>
              </a:extLst>
            </a:blip>
            <a:srcRect l="3900"/>
            <a:stretch>
              <a:fillRect/>
            </a:stretch>
          </p:blipFill>
          <p:spPr bwMode="auto">
            <a:xfrm rot="-5400000">
              <a:off x="6146763" y="1331648"/>
              <a:ext cx="1855245" cy="291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ttangolo 29"/>
            <p:cNvSpPr>
              <a:spLocks noChangeArrowheads="1"/>
            </p:cNvSpPr>
            <p:nvPr/>
          </p:nvSpPr>
          <p:spPr bwMode="auto">
            <a:xfrm>
              <a:off x="4752528" y="1061116"/>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it-IT" altLang="en-US" sz="2400" b="0"/>
                <a:t>Possiamo usare la fisica per studiare sistemi biologici?</a:t>
              </a:r>
              <a:endParaRPr lang="fr-FR" altLang="en-US" sz="2400"/>
            </a:p>
          </p:txBody>
        </p:sp>
      </p:grpSp>
      <p:sp>
        <p:nvSpPr>
          <p:cNvPr id="2" name="CasellaDiTesto 1"/>
          <p:cNvSpPr txBox="1">
            <a:spLocks noChangeArrowheads="1"/>
          </p:cNvSpPr>
          <p:nvPr/>
        </p:nvSpPr>
        <p:spPr bwMode="auto">
          <a:xfrm>
            <a:off x="5965825" y="5543550"/>
            <a:ext cx="46038"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it-IT" altLang="en-US" sz="2400" b="0"/>
              <a:t>…</a:t>
            </a:r>
            <a:endParaRPr lang="fr-FR" altLang="en-US" sz="24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7411"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17412" name="CasellaDiTesto 14"/>
          <p:cNvSpPr txBox="1">
            <a:spLocks noChangeArrowheads="1"/>
          </p:cNvSpPr>
          <p:nvPr/>
        </p:nvSpPr>
        <p:spPr bwMode="auto">
          <a:xfrm>
            <a:off x="4140200"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Come lavoriamo</a:t>
            </a:r>
            <a:endParaRPr lang="it-IT" altLang="it-IT" sz="1600" b="0">
              <a:solidFill>
                <a:schemeClr val="bg1"/>
              </a:solidFill>
            </a:endParaRPr>
          </a:p>
        </p:txBody>
      </p:sp>
      <p:sp>
        <p:nvSpPr>
          <p:cNvPr id="17413" name="CasellaDiTesto 1"/>
          <p:cNvSpPr txBox="1">
            <a:spLocks noChangeArrowheads="1"/>
          </p:cNvSpPr>
          <p:nvPr/>
        </p:nvSpPr>
        <p:spPr bwMode="auto">
          <a:xfrm>
            <a:off x="-76200" y="29718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pic>
        <p:nvPicPr>
          <p:cNvPr id="17414" name="Google Shape;138;gd812df9c99_0_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1163638"/>
            <a:ext cx="253682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Google Shape;140;gd812df9c99_0_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38" y="2890838"/>
            <a:ext cx="242887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oogle Shape;118;gd812df9c99_0_24">
            <a:extLst>
              <a:ext uri="{FF2B5EF4-FFF2-40B4-BE49-F238E27FC236}">
                <a16:creationId xmlns:a16="http://schemas.microsoft.com/office/drawing/2014/main" xmlns="" id="{A40E2892-4688-4EE7-9240-285C37702B0B}"/>
              </a:ext>
            </a:extLst>
          </p:cNvPr>
          <p:cNvGrpSpPr>
            <a:grpSpLocks/>
          </p:cNvGrpSpPr>
          <p:nvPr/>
        </p:nvGrpSpPr>
        <p:grpSpPr bwMode="auto">
          <a:xfrm>
            <a:off x="2822052" y="2764739"/>
            <a:ext cx="3118100" cy="1272563"/>
            <a:chOff x="2441575" y="2286449"/>
            <a:chExt cx="2629200" cy="2296682"/>
          </a:xfrm>
          <a:scene3d>
            <a:camera prst="orthographicFront">
              <a:rot lat="0" lon="0" rev="0"/>
            </a:camera>
            <a:lightRig rig="balanced" dir="t">
              <a:rot lat="0" lon="0" rev="8700000"/>
            </a:lightRig>
          </a:scene3d>
        </p:grpSpPr>
        <p:sp>
          <p:nvSpPr>
            <p:cNvPr id="65" name="Google Shape;119;gd812df9c99_0_24">
              <a:extLst>
                <a:ext uri="{FF2B5EF4-FFF2-40B4-BE49-F238E27FC236}">
                  <a16:creationId xmlns:a16="http://schemas.microsoft.com/office/drawing/2014/main" xmlns="" id="{2B01AACE-16B6-48FC-880E-A0E355330CDF}"/>
                </a:ext>
              </a:extLst>
            </p:cNvPr>
            <p:cNvSpPr/>
            <p:nvPr/>
          </p:nvSpPr>
          <p:spPr>
            <a:xfrm>
              <a:off x="2441575" y="2286449"/>
              <a:ext cx="2629200" cy="2296682"/>
            </a:xfrm>
            <a:prstGeom prst="ellipse">
              <a:avLst/>
            </a:prstGeom>
            <a:solidFill>
              <a:srgbClr val="FF9900"/>
            </a:solidFill>
            <a:ln w="9525" cap="flat" cmpd="sng">
              <a:noFill/>
              <a:prstDash val="solid"/>
              <a:round/>
              <a:headEnd type="none" w="sm" len="sm"/>
              <a:tailEnd type="none" w="sm" len="sm"/>
            </a:ln>
            <a:effectLst>
              <a:outerShdw blurRad="44450" dist="27940" dir="5400000" algn="ctr">
                <a:srgbClr val="000000">
                  <a:alpha val="32000"/>
                </a:srgbClr>
              </a:outerShdw>
            </a:effectLst>
            <a:sp3d>
              <a:bevelT w="190500" h="38100"/>
            </a:sp3d>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b="0" kern="0">
                <a:solidFill>
                  <a:srgbClr val="000000"/>
                </a:solidFill>
                <a:latin typeface="Arial"/>
                <a:cs typeface="Arial"/>
                <a:sym typeface="Arial"/>
              </a:endParaRPr>
            </a:p>
          </p:txBody>
        </p:sp>
        <p:sp>
          <p:nvSpPr>
            <p:cNvPr id="66" name="Google Shape;120;gd812df9c99_0_24">
              <a:extLst>
                <a:ext uri="{FF2B5EF4-FFF2-40B4-BE49-F238E27FC236}">
                  <a16:creationId xmlns:a16="http://schemas.microsoft.com/office/drawing/2014/main" xmlns="" id="{854EDACC-DF7A-457A-BF37-77A8FC72B95F}"/>
                </a:ext>
              </a:extLst>
            </p:cNvPr>
            <p:cNvSpPr txBox="1"/>
            <p:nvPr/>
          </p:nvSpPr>
          <p:spPr>
            <a:xfrm>
              <a:off x="2769175" y="2473407"/>
              <a:ext cx="1950901" cy="1036635"/>
            </a:xfrm>
            <a:prstGeom prst="rect">
              <a:avLst/>
            </a:prstGeom>
            <a:noFill/>
            <a:ln>
              <a:noFill/>
            </a:ln>
            <a:effectLst>
              <a:outerShdw blurRad="44450" dist="27940" dir="5400000" algn="ctr">
                <a:srgbClr val="000000">
                  <a:alpha val="32000"/>
                </a:srgbClr>
              </a:outerShdw>
            </a:effectLst>
            <a:sp3d>
              <a:bevelT w="190500" h="38100"/>
            </a:sp3d>
          </p:spPr>
          <p:txBody>
            <a:bodyPr spcFirstLastPara="1" lIns="91425" tIns="91425" rIns="91425" bIns="91425">
              <a:spAutoFit/>
            </a:bodyPr>
            <a:lstStyle/>
            <a:p>
              <a:pPr algn="ctr" eaLnBrk="1" fontAlgn="auto" hangingPunct="1">
                <a:spcBef>
                  <a:spcPts val="0"/>
                </a:spcBef>
                <a:spcAft>
                  <a:spcPts val="0"/>
                </a:spcAft>
                <a:buClr>
                  <a:srgbClr val="000000"/>
                </a:buClr>
                <a:buFont typeface="Arial"/>
                <a:buNone/>
                <a:defRPr/>
              </a:pPr>
              <a:r>
                <a:rPr lang="it-IT" b="0" kern="0" dirty="0">
                  <a:solidFill>
                    <a:srgbClr val="000000"/>
                  </a:solidFill>
                  <a:latin typeface="+mj-lt"/>
                  <a:ea typeface="Calibri"/>
                  <a:cs typeface="Calibri"/>
                  <a:sym typeface="Calibri"/>
                </a:rPr>
                <a:t>Sintesi di nuovi materiali o modifica di quelli esistenti</a:t>
              </a:r>
              <a:endParaRPr b="0" kern="0" dirty="0">
                <a:solidFill>
                  <a:srgbClr val="000000"/>
                </a:solidFill>
                <a:latin typeface="+mj-lt"/>
                <a:ea typeface="Calibri"/>
                <a:cs typeface="Calibri"/>
                <a:sym typeface="Calibri"/>
              </a:endParaRPr>
            </a:p>
          </p:txBody>
        </p:sp>
      </p:grpSp>
      <p:grpSp>
        <p:nvGrpSpPr>
          <p:cNvPr id="67" name="Google Shape;121;gd812df9c99_0_24">
            <a:extLst>
              <a:ext uri="{FF2B5EF4-FFF2-40B4-BE49-F238E27FC236}">
                <a16:creationId xmlns:a16="http://schemas.microsoft.com/office/drawing/2014/main" xmlns="" id="{91153E9A-381C-4342-9D57-F79DFFE60358}"/>
              </a:ext>
            </a:extLst>
          </p:cNvPr>
          <p:cNvGrpSpPr>
            <a:grpSpLocks/>
          </p:cNvGrpSpPr>
          <p:nvPr/>
        </p:nvGrpSpPr>
        <p:grpSpPr bwMode="auto">
          <a:xfrm>
            <a:off x="270540" y="5518118"/>
            <a:ext cx="2444013" cy="1129821"/>
            <a:chOff x="2425598" y="2286450"/>
            <a:chExt cx="2645177" cy="1155900"/>
          </a:xfrm>
          <a:scene3d>
            <a:camera prst="orthographicFront">
              <a:rot lat="0" lon="0" rev="0"/>
            </a:camera>
            <a:lightRig rig="balanced" dir="t">
              <a:rot lat="0" lon="0" rev="8700000"/>
            </a:lightRig>
          </a:scene3d>
        </p:grpSpPr>
        <p:sp>
          <p:nvSpPr>
            <p:cNvPr id="68" name="Google Shape;122;gd812df9c99_0_24">
              <a:extLst>
                <a:ext uri="{FF2B5EF4-FFF2-40B4-BE49-F238E27FC236}">
                  <a16:creationId xmlns:a16="http://schemas.microsoft.com/office/drawing/2014/main" xmlns="" id="{4FA9F358-AB13-4F9E-8465-E2AE75309888}"/>
                </a:ext>
              </a:extLst>
            </p:cNvPr>
            <p:cNvSpPr/>
            <p:nvPr/>
          </p:nvSpPr>
          <p:spPr>
            <a:xfrm>
              <a:off x="2441575" y="2286450"/>
              <a:ext cx="2629200" cy="1155900"/>
            </a:xfrm>
            <a:prstGeom prst="ellipse">
              <a:avLst/>
            </a:prstGeom>
            <a:solidFill>
              <a:srgbClr val="6D9EEB"/>
            </a:solidFill>
            <a:ln w="9525" cap="flat" cmpd="sng">
              <a:noFill/>
              <a:prstDash val="solid"/>
              <a:round/>
              <a:headEnd type="none" w="sm" len="sm"/>
              <a:tailEnd type="none" w="sm" len="sm"/>
            </a:ln>
            <a:effectLst>
              <a:outerShdw blurRad="44450" dist="27940" dir="5400000" algn="ctr">
                <a:srgbClr val="000000">
                  <a:alpha val="32000"/>
                </a:srgbClr>
              </a:outerShdw>
            </a:effectLst>
            <a:sp3d>
              <a:bevelT w="190500" h="38100"/>
            </a:sp3d>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000" b="0" kern="0">
                <a:solidFill>
                  <a:srgbClr val="000000"/>
                </a:solidFill>
                <a:latin typeface="Arial"/>
                <a:cs typeface="Arial"/>
                <a:sym typeface="Arial"/>
              </a:endParaRPr>
            </a:p>
          </p:txBody>
        </p:sp>
        <p:sp>
          <p:nvSpPr>
            <p:cNvPr id="69" name="Google Shape;123;gd812df9c99_0_24">
              <a:extLst>
                <a:ext uri="{FF2B5EF4-FFF2-40B4-BE49-F238E27FC236}">
                  <a16:creationId xmlns:a16="http://schemas.microsoft.com/office/drawing/2014/main" xmlns="" id="{0110595F-6157-4F15-9D35-9FA01A7CE52D}"/>
                </a:ext>
              </a:extLst>
            </p:cNvPr>
            <p:cNvSpPr txBox="1"/>
            <p:nvPr/>
          </p:nvSpPr>
          <p:spPr>
            <a:xfrm>
              <a:off x="2425598" y="2616576"/>
              <a:ext cx="2629200" cy="254736"/>
            </a:xfrm>
            <a:prstGeom prst="rect">
              <a:avLst/>
            </a:prstGeom>
            <a:noFill/>
            <a:ln>
              <a:noFill/>
            </a:ln>
            <a:effectLst>
              <a:outerShdw blurRad="44450" dist="27940" dir="5400000" algn="ctr">
                <a:srgbClr val="000000">
                  <a:alpha val="32000"/>
                </a:srgbClr>
              </a:outerShdw>
            </a:effectLst>
            <a:sp3d>
              <a:bevelT w="190500" h="38100"/>
            </a:sp3d>
          </p:spPr>
          <p:txBody>
            <a:bodyPr spcFirstLastPara="1" lIns="91425" tIns="91425" rIns="91425" bIns="91425">
              <a:spAutoFit/>
            </a:bodyPr>
            <a:lstStyle/>
            <a:p>
              <a:pPr algn="ctr" eaLnBrk="1" fontAlgn="auto" hangingPunct="1">
                <a:spcBef>
                  <a:spcPts val="0"/>
                </a:spcBef>
                <a:spcAft>
                  <a:spcPts val="0"/>
                </a:spcAft>
                <a:buClr>
                  <a:srgbClr val="000000"/>
                </a:buClr>
                <a:buFont typeface="Arial"/>
                <a:buNone/>
                <a:defRPr/>
              </a:pPr>
              <a:r>
                <a:rPr lang="it-IT" b="0" kern="0" dirty="0">
                  <a:solidFill>
                    <a:srgbClr val="000000"/>
                  </a:solidFill>
                  <a:latin typeface="+mj-lt"/>
                  <a:ea typeface="Calibri"/>
                  <a:cs typeface="Arabic Typesetting" panose="020B0604020202020204" pitchFamily="66" charset="-78"/>
                  <a:sym typeface="Calibri"/>
                </a:rPr>
                <a:t>Caratterizzazione</a:t>
              </a:r>
              <a:endParaRPr b="0" kern="0" dirty="0">
                <a:solidFill>
                  <a:srgbClr val="000000"/>
                </a:solidFill>
                <a:latin typeface="+mj-lt"/>
                <a:ea typeface="Calibri"/>
                <a:cs typeface="Arabic Typesetting" panose="020B0604020202020204" pitchFamily="66" charset="-78"/>
                <a:sym typeface="Calibri"/>
              </a:endParaRPr>
            </a:p>
          </p:txBody>
        </p:sp>
      </p:grpSp>
      <p:grpSp>
        <p:nvGrpSpPr>
          <p:cNvPr id="70" name="Google Shape;124;gd812df9c99_0_24">
            <a:extLst>
              <a:ext uri="{FF2B5EF4-FFF2-40B4-BE49-F238E27FC236}">
                <a16:creationId xmlns:a16="http://schemas.microsoft.com/office/drawing/2014/main" xmlns="" id="{31A7B137-CE4C-401C-9224-3CE0311DCAAF}"/>
              </a:ext>
            </a:extLst>
          </p:cNvPr>
          <p:cNvGrpSpPr>
            <a:grpSpLocks/>
          </p:cNvGrpSpPr>
          <p:nvPr/>
        </p:nvGrpSpPr>
        <p:grpSpPr bwMode="auto">
          <a:xfrm>
            <a:off x="6287748" y="5404492"/>
            <a:ext cx="2081741" cy="1408884"/>
            <a:chOff x="2441575" y="2286450"/>
            <a:chExt cx="2629200" cy="1155900"/>
          </a:xfrm>
          <a:scene3d>
            <a:camera prst="orthographicFront">
              <a:rot lat="0" lon="0" rev="0"/>
            </a:camera>
            <a:lightRig rig="balanced" dir="t">
              <a:rot lat="0" lon="0" rev="8700000"/>
            </a:lightRig>
          </a:scene3d>
        </p:grpSpPr>
        <p:sp>
          <p:nvSpPr>
            <p:cNvPr id="71" name="Google Shape;125;gd812df9c99_0_24">
              <a:extLst>
                <a:ext uri="{FF2B5EF4-FFF2-40B4-BE49-F238E27FC236}">
                  <a16:creationId xmlns:a16="http://schemas.microsoft.com/office/drawing/2014/main" xmlns="" id="{268B08CA-265C-4491-ADD8-DE0A2D8B1784}"/>
                </a:ext>
              </a:extLst>
            </p:cNvPr>
            <p:cNvSpPr/>
            <p:nvPr/>
          </p:nvSpPr>
          <p:spPr>
            <a:xfrm>
              <a:off x="2441575" y="2286450"/>
              <a:ext cx="2629200" cy="1155900"/>
            </a:xfrm>
            <a:prstGeom prst="ellipse">
              <a:avLst/>
            </a:prstGeom>
            <a:solidFill>
              <a:srgbClr val="93C47D"/>
            </a:solidFill>
            <a:ln w="9525" cap="flat" cmpd="sng">
              <a:noFill/>
              <a:prstDash val="solid"/>
              <a:round/>
              <a:headEnd type="none" w="sm" len="sm"/>
              <a:tailEnd type="none" w="sm" len="sm"/>
            </a:ln>
            <a:effectLst>
              <a:outerShdw blurRad="44450" dist="27940" dir="5400000" algn="ctr">
                <a:srgbClr val="000000">
                  <a:alpha val="32000"/>
                </a:srgbClr>
              </a:outerShdw>
            </a:effectLst>
            <a:sp3d>
              <a:bevelT w="190500" h="38100"/>
            </a:sp3d>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000" b="0" kern="0">
                <a:solidFill>
                  <a:srgbClr val="000000"/>
                </a:solidFill>
                <a:latin typeface="Arial"/>
                <a:cs typeface="Arial"/>
                <a:sym typeface="Arial"/>
              </a:endParaRPr>
            </a:p>
          </p:txBody>
        </p:sp>
        <p:sp>
          <p:nvSpPr>
            <p:cNvPr id="72" name="Google Shape;126;gd812df9c99_0_24">
              <a:extLst>
                <a:ext uri="{FF2B5EF4-FFF2-40B4-BE49-F238E27FC236}">
                  <a16:creationId xmlns:a16="http://schemas.microsoft.com/office/drawing/2014/main" xmlns="" id="{C57FFCC4-E47F-41C7-AA9D-C16CF3CECE81}"/>
                </a:ext>
              </a:extLst>
            </p:cNvPr>
            <p:cNvSpPr txBox="1"/>
            <p:nvPr/>
          </p:nvSpPr>
          <p:spPr>
            <a:xfrm>
              <a:off x="2547415" y="2553648"/>
              <a:ext cx="2523360" cy="606002"/>
            </a:xfrm>
            <a:prstGeom prst="rect">
              <a:avLst/>
            </a:prstGeom>
            <a:noFill/>
            <a:ln>
              <a:noFill/>
            </a:ln>
            <a:effectLst>
              <a:outerShdw blurRad="44450" dist="27940" dir="5400000" algn="ctr">
                <a:srgbClr val="000000">
                  <a:alpha val="32000"/>
                </a:srgbClr>
              </a:outerShdw>
            </a:effectLst>
            <a:sp3d>
              <a:bevelT w="190500" h="38100"/>
            </a:sp3d>
          </p:spPr>
          <p:txBody>
            <a:bodyPr spcFirstLastPara="1" lIns="91425" tIns="91425" rIns="91425" bIns="91425">
              <a:spAutoFit/>
            </a:bodyPr>
            <a:lstStyle/>
            <a:p>
              <a:pPr algn="ctr" eaLnBrk="1" fontAlgn="auto" hangingPunct="1">
                <a:spcBef>
                  <a:spcPts val="0"/>
                </a:spcBef>
                <a:spcAft>
                  <a:spcPts val="0"/>
                </a:spcAft>
                <a:buClr>
                  <a:srgbClr val="000000"/>
                </a:buClr>
                <a:buFont typeface="Arial"/>
                <a:buNone/>
                <a:defRPr/>
              </a:pPr>
              <a:r>
                <a:rPr lang="it-IT" b="0" kern="0" dirty="0">
                  <a:solidFill>
                    <a:srgbClr val="000000"/>
                  </a:solidFill>
                  <a:latin typeface="+mj-lt"/>
                  <a:ea typeface="Calibri"/>
                  <a:cs typeface="Calibri"/>
                  <a:sym typeface="Calibri"/>
                </a:rPr>
                <a:t>Proprietà macroscopiche</a:t>
              </a:r>
              <a:endParaRPr b="0" kern="0" dirty="0">
                <a:solidFill>
                  <a:srgbClr val="000000"/>
                </a:solidFill>
                <a:latin typeface="+mj-lt"/>
                <a:ea typeface="Calibri"/>
                <a:cs typeface="Calibri"/>
                <a:sym typeface="Calibri"/>
              </a:endParaRPr>
            </a:p>
          </p:txBody>
        </p:sp>
      </p:grpSp>
      <p:grpSp>
        <p:nvGrpSpPr>
          <p:cNvPr id="73" name="Google Shape;127;gd812df9c99_0_24">
            <a:extLst>
              <a:ext uri="{FF2B5EF4-FFF2-40B4-BE49-F238E27FC236}">
                <a16:creationId xmlns:a16="http://schemas.microsoft.com/office/drawing/2014/main" xmlns="" id="{AB75671E-6990-492F-B698-BCD260A36894}"/>
              </a:ext>
            </a:extLst>
          </p:cNvPr>
          <p:cNvGrpSpPr>
            <a:grpSpLocks/>
          </p:cNvGrpSpPr>
          <p:nvPr/>
        </p:nvGrpSpPr>
        <p:grpSpPr bwMode="auto">
          <a:xfrm>
            <a:off x="3099561" y="4625504"/>
            <a:ext cx="2647950" cy="1265794"/>
            <a:chOff x="2441575" y="2286450"/>
            <a:chExt cx="5165054" cy="2402363"/>
          </a:xfrm>
          <a:scene3d>
            <a:camera prst="orthographicFront">
              <a:rot lat="0" lon="0" rev="0"/>
            </a:camera>
            <a:lightRig rig="balanced" dir="t">
              <a:rot lat="0" lon="0" rev="8700000"/>
            </a:lightRig>
          </a:scene3d>
        </p:grpSpPr>
        <p:sp>
          <p:nvSpPr>
            <p:cNvPr id="74" name="Google Shape;128;gd812df9c99_0_24">
              <a:extLst>
                <a:ext uri="{FF2B5EF4-FFF2-40B4-BE49-F238E27FC236}">
                  <a16:creationId xmlns:a16="http://schemas.microsoft.com/office/drawing/2014/main" xmlns="" id="{0A1ED642-B378-470F-AEC1-B37BD43B9495}"/>
                </a:ext>
              </a:extLst>
            </p:cNvPr>
            <p:cNvSpPr/>
            <p:nvPr/>
          </p:nvSpPr>
          <p:spPr>
            <a:xfrm>
              <a:off x="2441575" y="2286450"/>
              <a:ext cx="5165054" cy="2402363"/>
            </a:xfrm>
            <a:prstGeom prst="ellipse">
              <a:avLst/>
            </a:prstGeom>
            <a:solidFill>
              <a:srgbClr val="E06666"/>
            </a:solidFill>
            <a:ln w="9525" cap="flat" cmpd="sng">
              <a:noFill/>
              <a:prstDash val="solid"/>
              <a:round/>
              <a:headEnd type="none" w="sm" len="sm"/>
              <a:tailEnd type="none" w="sm" len="sm"/>
            </a:ln>
            <a:effectLst>
              <a:outerShdw blurRad="44450" dist="27940" dir="5400000" algn="ctr">
                <a:srgbClr val="000000">
                  <a:alpha val="32000"/>
                </a:srgbClr>
              </a:outerShdw>
            </a:effectLst>
            <a:sp3d>
              <a:bevelT w="190500" h="38100"/>
            </a:sp3d>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000" b="0" kern="0">
                <a:solidFill>
                  <a:srgbClr val="000000"/>
                </a:solidFill>
                <a:latin typeface="Arial"/>
                <a:cs typeface="Arial"/>
                <a:sym typeface="Arial"/>
              </a:endParaRPr>
            </a:p>
          </p:txBody>
        </p:sp>
        <p:sp>
          <p:nvSpPr>
            <p:cNvPr id="75" name="Google Shape;129;gd812df9c99_0_24">
              <a:extLst>
                <a:ext uri="{FF2B5EF4-FFF2-40B4-BE49-F238E27FC236}">
                  <a16:creationId xmlns:a16="http://schemas.microsoft.com/office/drawing/2014/main" xmlns="" id="{51664A58-7BAF-41F8-8084-F9D4334B86A5}"/>
                </a:ext>
              </a:extLst>
            </p:cNvPr>
            <p:cNvSpPr txBox="1"/>
            <p:nvPr/>
          </p:nvSpPr>
          <p:spPr>
            <a:xfrm>
              <a:off x="2843977" y="2679160"/>
              <a:ext cx="4595436" cy="711399"/>
            </a:xfrm>
            <a:prstGeom prst="rect">
              <a:avLst/>
            </a:prstGeom>
            <a:noFill/>
            <a:ln>
              <a:noFill/>
            </a:ln>
            <a:effectLst>
              <a:outerShdw blurRad="44450" dist="27940" dir="5400000" algn="ctr">
                <a:srgbClr val="000000">
                  <a:alpha val="32000"/>
                </a:srgbClr>
              </a:outerShdw>
            </a:effectLst>
            <a:sp3d>
              <a:bevelT w="190500" h="38100"/>
            </a:sp3d>
          </p:spPr>
          <p:txBody>
            <a:bodyPr spcFirstLastPara="1" lIns="91425" tIns="91425" rIns="91425" bIns="91425">
              <a:spAutoFit/>
            </a:bodyPr>
            <a:lstStyle/>
            <a:p>
              <a:pPr algn="ctr" eaLnBrk="1" fontAlgn="auto" hangingPunct="1">
                <a:spcBef>
                  <a:spcPts val="0"/>
                </a:spcBef>
                <a:spcAft>
                  <a:spcPts val="0"/>
                </a:spcAft>
                <a:buClr>
                  <a:srgbClr val="000000"/>
                </a:buClr>
                <a:buFont typeface="Arial"/>
                <a:buNone/>
                <a:defRPr/>
              </a:pPr>
              <a:r>
                <a:rPr lang="it-IT" b="0" kern="0" dirty="0">
                  <a:solidFill>
                    <a:srgbClr val="000000"/>
                  </a:solidFill>
                  <a:latin typeface="+mj-lt"/>
                  <a:ea typeface="Calibri"/>
                  <a:cs typeface="Calibri"/>
                  <a:sym typeface="Calibri"/>
                </a:rPr>
                <a:t>Interazione </a:t>
              </a:r>
            </a:p>
            <a:p>
              <a:pPr algn="ctr" eaLnBrk="1" fontAlgn="auto" hangingPunct="1">
                <a:spcBef>
                  <a:spcPts val="0"/>
                </a:spcBef>
                <a:spcAft>
                  <a:spcPts val="0"/>
                </a:spcAft>
                <a:buClr>
                  <a:srgbClr val="000000"/>
                </a:buClr>
                <a:buFont typeface="Arial"/>
                <a:buNone/>
                <a:defRPr/>
              </a:pPr>
              <a:r>
                <a:rPr lang="it-IT" b="0" kern="0" dirty="0">
                  <a:solidFill>
                    <a:srgbClr val="000000"/>
                  </a:solidFill>
                  <a:latin typeface="+mj-lt"/>
                  <a:ea typeface="Calibri"/>
                  <a:cs typeface="Calibri"/>
                  <a:sym typeface="Calibri"/>
                </a:rPr>
                <a:t>radiazione-materia</a:t>
              </a:r>
              <a:endParaRPr b="0" kern="0" dirty="0">
                <a:solidFill>
                  <a:srgbClr val="000000"/>
                </a:solidFill>
                <a:latin typeface="+mj-lt"/>
                <a:ea typeface="Calibri"/>
                <a:cs typeface="Calibri"/>
                <a:sym typeface="Calibri"/>
              </a:endParaRPr>
            </a:p>
          </p:txBody>
        </p:sp>
      </p:grpSp>
      <p:sp>
        <p:nvSpPr>
          <p:cNvPr id="80" name="Google Shape;134;gd812df9c99_0_24">
            <a:extLst>
              <a:ext uri="{FF2B5EF4-FFF2-40B4-BE49-F238E27FC236}">
                <a16:creationId xmlns:a16="http://schemas.microsoft.com/office/drawing/2014/main" xmlns="" id="{84E2BF4D-8FCE-4544-A737-F01BCA7DDFD4}"/>
              </a:ext>
            </a:extLst>
          </p:cNvPr>
          <p:cNvSpPr/>
          <p:nvPr/>
        </p:nvSpPr>
        <p:spPr>
          <a:xfrm rot="3864452">
            <a:off x="2747963" y="5246688"/>
            <a:ext cx="319087" cy="763587"/>
          </a:xfrm>
          <a:prstGeom prst="upDown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b="0" kern="0">
              <a:solidFill>
                <a:srgbClr val="000000"/>
              </a:solidFill>
              <a:latin typeface="Arial"/>
              <a:cs typeface="Arial"/>
              <a:sym typeface="Arial"/>
            </a:endParaRPr>
          </a:p>
        </p:txBody>
      </p:sp>
      <p:grpSp>
        <p:nvGrpSpPr>
          <p:cNvPr id="82" name="Group 9">
            <a:extLst>
              <a:ext uri="{FF2B5EF4-FFF2-40B4-BE49-F238E27FC236}">
                <a16:creationId xmlns:a16="http://schemas.microsoft.com/office/drawing/2014/main" xmlns="" id="{3874D3A2-4E95-4386-B79B-43A659C3F46C}"/>
              </a:ext>
            </a:extLst>
          </p:cNvPr>
          <p:cNvGrpSpPr>
            <a:grpSpLocks/>
          </p:cNvGrpSpPr>
          <p:nvPr/>
        </p:nvGrpSpPr>
        <p:grpSpPr bwMode="auto">
          <a:xfrm>
            <a:off x="169774" y="3236313"/>
            <a:ext cx="1813113" cy="1218647"/>
            <a:chOff x="2387" y="2213"/>
            <a:chExt cx="1451" cy="453"/>
          </a:xfrm>
          <a:noFill/>
        </p:grpSpPr>
        <p:sp>
          <p:nvSpPr>
            <p:cNvPr id="83" name="Oval 10">
              <a:extLst>
                <a:ext uri="{FF2B5EF4-FFF2-40B4-BE49-F238E27FC236}">
                  <a16:creationId xmlns:a16="http://schemas.microsoft.com/office/drawing/2014/main" xmlns="" id="{F7D3F92F-7886-4E3D-83FB-8E8E5FD32499}"/>
                </a:ext>
              </a:extLst>
            </p:cNvPr>
            <p:cNvSpPr>
              <a:spLocks noChangeArrowheads="1"/>
            </p:cNvSpPr>
            <p:nvPr/>
          </p:nvSpPr>
          <p:spPr bwMode="auto">
            <a:xfrm>
              <a:off x="2387" y="2213"/>
              <a:ext cx="1451" cy="453"/>
            </a:xfrm>
            <a:prstGeom prst="ellipse">
              <a:avLst/>
            </a:prstGeom>
            <a:grpFill/>
            <a:ln w="9525">
              <a:solidFill>
                <a:srgbClr val="FF0000"/>
              </a:solidFill>
              <a:round/>
              <a:headEnd/>
              <a:tailEnd/>
            </a:ln>
            <a:effectLst>
              <a:outerShdw blurRad="44450" dist="27940" dir="5400000" algn="ctr">
                <a:srgbClr val="000000">
                  <a:alpha val="32000"/>
                </a:srgbClr>
              </a:outerShdw>
            </a:effectLst>
            <a:sp3d>
              <a:bevelT w="190500" h="38100"/>
            </a:sp3d>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endParaRPr lang="en-US" altLang="en-US" sz="1800"/>
            </a:p>
          </p:txBody>
        </p:sp>
        <p:sp>
          <p:nvSpPr>
            <p:cNvPr id="84" name="Text Box 11">
              <a:extLst>
                <a:ext uri="{FF2B5EF4-FFF2-40B4-BE49-F238E27FC236}">
                  <a16:creationId xmlns:a16="http://schemas.microsoft.com/office/drawing/2014/main" xmlns="" id="{4188143C-4DBD-4458-871F-F4418F7E38E4}"/>
                </a:ext>
              </a:extLst>
            </p:cNvPr>
            <p:cNvSpPr txBox="1">
              <a:spLocks noChangeArrowheads="1"/>
            </p:cNvSpPr>
            <p:nvPr/>
          </p:nvSpPr>
          <p:spPr bwMode="auto">
            <a:xfrm>
              <a:off x="2515" y="2375"/>
              <a:ext cx="1038" cy="241"/>
            </a:xfrm>
            <a:prstGeom prst="rect">
              <a:avLst/>
            </a:prstGeom>
            <a:grpFill/>
            <a:ln w="9525">
              <a:solidFill>
                <a:schemeClr val="bg1"/>
              </a:solidFill>
              <a:miter lim="800000"/>
              <a:headEnd/>
              <a:tailEnd/>
            </a:ln>
            <a:effectLst>
              <a:outerShdw blurRad="44450" dist="27940" dir="5400000" algn="ctr">
                <a:srgbClr val="000000">
                  <a:alpha val="32000"/>
                </a:srgbClr>
              </a:outerShdw>
            </a:effectLs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n-US" altLang="it-IT" sz="1800" dirty="0" err="1">
                  <a:latin typeface="+mj-lt"/>
                </a:rPr>
                <a:t>Simulazione</a:t>
              </a:r>
              <a:r>
                <a:rPr lang="en-US" altLang="it-IT" sz="1800" dirty="0">
                  <a:latin typeface="+mj-lt"/>
                </a:rPr>
                <a:t> </a:t>
              </a:r>
            </a:p>
          </p:txBody>
        </p:sp>
      </p:grpSp>
      <p:sp>
        <p:nvSpPr>
          <p:cNvPr id="2" name="Freccia bidirezionale orizzontale 1">
            <a:extLst>
              <a:ext uri="{FF2B5EF4-FFF2-40B4-BE49-F238E27FC236}">
                <a16:creationId xmlns:a16="http://schemas.microsoft.com/office/drawing/2014/main" xmlns="" id="{001CC135-5A84-4427-A684-4E7E77840BCF}"/>
              </a:ext>
            </a:extLst>
          </p:cNvPr>
          <p:cNvSpPr/>
          <p:nvPr/>
        </p:nvSpPr>
        <p:spPr bwMode="auto">
          <a:xfrm rot="18999241">
            <a:off x="1430338" y="4284663"/>
            <a:ext cx="1655762" cy="534987"/>
          </a:xfrm>
          <a:prstGeom prst="leftRightArrow">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fr-FR">
              <a:latin typeface="Arial" charset="0"/>
            </a:endParaRPr>
          </a:p>
        </p:txBody>
      </p:sp>
      <p:sp>
        <p:nvSpPr>
          <p:cNvPr id="88" name="Freccia bidirezionale orizzontale 87">
            <a:extLst>
              <a:ext uri="{FF2B5EF4-FFF2-40B4-BE49-F238E27FC236}">
                <a16:creationId xmlns:a16="http://schemas.microsoft.com/office/drawing/2014/main" xmlns="" id="{8FD3D3F3-9FF9-46E2-AF59-353ABDB52EBD}"/>
              </a:ext>
            </a:extLst>
          </p:cNvPr>
          <p:cNvSpPr/>
          <p:nvPr/>
        </p:nvSpPr>
        <p:spPr bwMode="auto">
          <a:xfrm rot="2368219">
            <a:off x="5676900" y="4359275"/>
            <a:ext cx="1655763" cy="533400"/>
          </a:xfrm>
          <a:prstGeom prst="leftRightArrow">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fr-FR">
              <a:latin typeface="Arial" charset="0"/>
            </a:endParaRPr>
          </a:p>
        </p:txBody>
      </p:sp>
      <p:sp>
        <p:nvSpPr>
          <p:cNvPr id="89" name="Freccia bidirezionale orizzontale 88">
            <a:extLst>
              <a:ext uri="{FF2B5EF4-FFF2-40B4-BE49-F238E27FC236}">
                <a16:creationId xmlns:a16="http://schemas.microsoft.com/office/drawing/2014/main" xmlns="" id="{92715725-A93C-40CC-AD99-2768CA0BC19F}"/>
              </a:ext>
            </a:extLst>
          </p:cNvPr>
          <p:cNvSpPr/>
          <p:nvPr/>
        </p:nvSpPr>
        <p:spPr bwMode="auto">
          <a:xfrm>
            <a:off x="3573463" y="6134100"/>
            <a:ext cx="1655762" cy="533400"/>
          </a:xfrm>
          <a:prstGeom prst="leftRightArrow">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fr-FR">
              <a:latin typeface="Arial" charset="0"/>
            </a:endParaRPr>
          </a:p>
        </p:txBody>
      </p:sp>
      <p:sp>
        <p:nvSpPr>
          <p:cNvPr id="90" name="Google Shape;134;gd812df9c99_0_24">
            <a:extLst>
              <a:ext uri="{FF2B5EF4-FFF2-40B4-BE49-F238E27FC236}">
                <a16:creationId xmlns:a16="http://schemas.microsoft.com/office/drawing/2014/main" xmlns="" id="{C39EA98B-C01D-4BB1-9EE0-5F34E2610D19}"/>
              </a:ext>
            </a:extLst>
          </p:cNvPr>
          <p:cNvSpPr/>
          <p:nvPr/>
        </p:nvSpPr>
        <p:spPr>
          <a:xfrm rot="17735548" flipH="1">
            <a:off x="5873750" y="5224463"/>
            <a:ext cx="319087" cy="763588"/>
          </a:xfrm>
          <a:prstGeom prst="upDown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b="0" kern="0">
              <a:solidFill>
                <a:srgbClr val="000000"/>
              </a:solidFill>
              <a:latin typeface="Arial"/>
              <a:cs typeface="Arial"/>
              <a:sym typeface="Arial"/>
            </a:endParaRPr>
          </a:p>
        </p:txBody>
      </p:sp>
      <p:sp>
        <p:nvSpPr>
          <p:cNvPr id="91" name="Google Shape;134;gd812df9c99_0_24">
            <a:extLst>
              <a:ext uri="{FF2B5EF4-FFF2-40B4-BE49-F238E27FC236}">
                <a16:creationId xmlns:a16="http://schemas.microsoft.com/office/drawing/2014/main" xmlns="" id="{61872604-CFC0-4F6B-AB4C-5DB228F71EED}"/>
              </a:ext>
            </a:extLst>
          </p:cNvPr>
          <p:cNvSpPr/>
          <p:nvPr/>
        </p:nvSpPr>
        <p:spPr>
          <a:xfrm rot="10800000">
            <a:off x="4264025" y="3965575"/>
            <a:ext cx="319088" cy="763588"/>
          </a:xfrm>
          <a:prstGeom prst="upDown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b="0" kern="0">
              <a:solidFill>
                <a:srgbClr val="000000"/>
              </a:solidFill>
              <a:latin typeface="Arial"/>
              <a:cs typeface="Arial"/>
              <a:sym typeface="Arial"/>
            </a:endParaRPr>
          </a:p>
        </p:txBody>
      </p:sp>
      <p:sp>
        <p:nvSpPr>
          <p:cNvPr id="17427" name="CasellaDiTesto 2"/>
          <p:cNvSpPr txBox="1">
            <a:spLocks noChangeArrowheads="1"/>
          </p:cNvSpPr>
          <p:nvPr/>
        </p:nvSpPr>
        <p:spPr bwMode="auto">
          <a:xfrm>
            <a:off x="34925" y="528638"/>
            <a:ext cx="79930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marL="285750" indent="-285750">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buFontTx/>
              <a:buChar char="-"/>
            </a:pPr>
            <a:r>
              <a:rPr lang="it-IT" altLang="en-US" sz="2400" b="0"/>
              <a:t>Gruppi di ricerca ‘piccoli’</a:t>
            </a:r>
          </a:p>
          <a:p>
            <a:pPr eaLnBrk="1" hangingPunct="1">
              <a:buFontTx/>
              <a:buChar char="-"/>
            </a:pPr>
            <a:r>
              <a:rPr lang="it-IT" altLang="en-US" sz="2400" b="0"/>
              <a:t>Partecipazione A-Z: di tutti a tutto</a:t>
            </a:r>
          </a:p>
          <a:p>
            <a:pPr eaLnBrk="1" hangingPunct="1">
              <a:buFontTx/>
              <a:buChar char="-"/>
            </a:pPr>
            <a:r>
              <a:rPr lang="it-IT" altLang="en-US" sz="2400" b="0"/>
              <a:t>Realizzazione strumenti/esperimenti ad-hoc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5800" y="2606675"/>
            <a:ext cx="7772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it-IT" altLang="it-IT" sz="4400" b="0">
              <a:solidFill>
                <a:schemeClr val="bg1"/>
              </a:solidFill>
            </a:endParaRPr>
          </a:p>
          <a:p>
            <a:pPr algn="ctr" eaLnBrk="1" hangingPunct="1">
              <a:spcBef>
                <a:spcPct val="0"/>
              </a:spcBef>
              <a:buFontTx/>
              <a:buNone/>
            </a:pPr>
            <a:r>
              <a:rPr lang="it-IT" altLang="it-IT" sz="4400" b="0">
                <a:solidFill>
                  <a:schemeClr val="bg1"/>
                </a:solidFill>
              </a:rPr>
              <a:t>Fisica della Materia Sperimentale</a:t>
            </a:r>
          </a:p>
          <a:p>
            <a:pPr algn="ctr" eaLnBrk="1" hangingPunct="1">
              <a:spcBef>
                <a:spcPct val="0"/>
              </a:spcBef>
              <a:buFontTx/>
              <a:buNone/>
            </a:pPr>
            <a:endParaRPr lang="it-IT" altLang="it-IT" sz="1800" b="0">
              <a:solidFill>
                <a:schemeClr val="bg1"/>
              </a:solidFill>
            </a:endParaRPr>
          </a:p>
          <a:p>
            <a:pPr algn="ctr" eaLnBrk="1" hangingPunct="1">
              <a:spcBef>
                <a:spcPct val="0"/>
              </a:spcBef>
              <a:buFontTx/>
              <a:buNone/>
            </a:pPr>
            <a:r>
              <a:rPr lang="it-IT" altLang="it-IT" sz="4400" b="0">
                <a:solidFill>
                  <a:schemeClr val="bg1"/>
                </a:solidFill>
              </a:rPr>
              <a:t>Come si fa? </a:t>
            </a:r>
          </a:p>
          <a:p>
            <a:pPr algn="ctr" eaLnBrk="1" hangingPunct="1">
              <a:spcBef>
                <a:spcPct val="0"/>
              </a:spcBef>
              <a:buFontTx/>
              <a:buNone/>
            </a:pPr>
            <a:endParaRPr lang="it-IT" altLang="it-IT" sz="1800" b="0">
              <a:solidFill>
                <a:schemeClr val="bg1"/>
              </a:solidFill>
            </a:endParaRPr>
          </a:p>
          <a:p>
            <a:pPr algn="ctr" eaLnBrk="1" hangingPunct="1">
              <a:spcBef>
                <a:spcPct val="0"/>
              </a:spcBef>
              <a:buFontTx/>
              <a:buNone/>
            </a:pPr>
            <a:r>
              <a:rPr lang="it-IT" altLang="it-IT" sz="2800" b="0">
                <a:solidFill>
                  <a:schemeClr val="bg1"/>
                </a:solidFill>
              </a:rPr>
              <a:t>Marco Bazzan, Chiara Maurizio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0483"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0484" name="CasellaDiTesto 14"/>
          <p:cNvSpPr txBox="1">
            <a:spLocks noChangeArrowheads="1"/>
          </p:cNvSpPr>
          <p:nvPr/>
        </p:nvSpPr>
        <p:spPr bwMode="auto">
          <a:xfrm>
            <a:off x="4140200"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Funzionalizzazione di materiali</a:t>
            </a:r>
            <a:endParaRPr lang="it-IT" altLang="it-IT" sz="1600" b="0">
              <a:solidFill>
                <a:schemeClr val="bg1"/>
              </a:solidFill>
            </a:endParaRPr>
          </a:p>
        </p:txBody>
      </p:sp>
      <p:sp>
        <p:nvSpPr>
          <p:cNvPr id="20485"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0486" name="TextBox 1"/>
          <p:cNvSpPr txBox="1">
            <a:spLocks noChangeArrowheads="1"/>
          </p:cNvSpPr>
          <p:nvPr/>
        </p:nvSpPr>
        <p:spPr bwMode="auto">
          <a:xfrm>
            <a:off x="455613" y="1304925"/>
            <a:ext cx="87344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600" b="0"/>
              <a:t>Spesso, per studiare o per modificare le proprietà dei materiali utilizziamo dei trattamenti particolari. Alcuni esempi:</a:t>
            </a:r>
            <a:endParaRPr lang="en-US" altLang="en-US" sz="2800" b="0"/>
          </a:p>
        </p:txBody>
      </p:sp>
      <p:pic>
        <p:nvPicPr>
          <p:cNvPr id="2048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541588"/>
            <a:ext cx="2692400" cy="161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8" name="TextBox 1"/>
          <p:cNvSpPr txBox="1">
            <a:spLocks noChangeArrowheads="1"/>
          </p:cNvSpPr>
          <p:nvPr/>
        </p:nvSpPr>
        <p:spPr bwMode="auto">
          <a:xfrm>
            <a:off x="368300" y="4194175"/>
            <a:ext cx="269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0"/>
              <a:t>Ricottura laser (lab 033 piano terra)</a:t>
            </a:r>
            <a:endParaRPr lang="en-US" altLang="en-US" sz="1800" b="0"/>
          </a:p>
        </p:txBody>
      </p:sp>
      <p:sp>
        <p:nvSpPr>
          <p:cNvPr id="20489" name="TextBox 2"/>
          <p:cNvSpPr txBox="1">
            <a:spLocks noChangeArrowheads="1"/>
          </p:cNvSpPr>
          <p:nvPr/>
        </p:nvSpPr>
        <p:spPr bwMode="auto">
          <a:xfrm>
            <a:off x="238125" y="4697413"/>
            <a:ext cx="29527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«Scioglie» la prima superficie del materiale e permette di incorporare immediatamente al di sotto delle impurezze che ne modificano le proprietà elettriche. </a:t>
            </a:r>
            <a:endParaRPr lang="en-US" altLang="en-US" sz="1400" b="0"/>
          </a:p>
        </p:txBody>
      </p:sp>
      <p:pic>
        <p:nvPicPr>
          <p:cNvPr id="20490" name="Picture 9"/>
          <p:cNvPicPr>
            <a:picLocks noChangeAspect="1" noChangeArrowheads="1"/>
          </p:cNvPicPr>
          <p:nvPr/>
        </p:nvPicPr>
        <p:blipFill>
          <a:blip r:embed="rId5">
            <a:extLst>
              <a:ext uri="{28A0092B-C50C-407E-A947-70E740481C1C}">
                <a14:useLocalDpi xmlns:a14="http://schemas.microsoft.com/office/drawing/2010/main" val="0"/>
              </a:ext>
            </a:extLst>
          </a:blip>
          <a:srcRect l="12849" t="4491" r="12613" b="4912"/>
          <a:stretch>
            <a:fillRect/>
          </a:stretch>
        </p:blipFill>
        <p:spPr bwMode="auto">
          <a:xfrm>
            <a:off x="6562725" y="2541588"/>
            <a:ext cx="2390775" cy="162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1" name="TextBox 3"/>
          <p:cNvSpPr txBox="1">
            <a:spLocks noChangeArrowheads="1"/>
          </p:cNvSpPr>
          <p:nvPr/>
        </p:nvSpPr>
        <p:spPr bwMode="auto">
          <a:xfrm>
            <a:off x="6643688" y="4078288"/>
            <a:ext cx="25019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0"/>
              <a:t>Impianto ionico (@INFN - LNL)</a:t>
            </a:r>
            <a:endParaRPr lang="en-US" altLang="en-US" sz="1400" b="0"/>
          </a:p>
        </p:txBody>
      </p:sp>
      <p:sp>
        <p:nvSpPr>
          <p:cNvPr id="20492" name="TextBox 4"/>
          <p:cNvSpPr txBox="1">
            <a:spLocks noChangeArrowheads="1"/>
          </p:cNvSpPr>
          <p:nvPr/>
        </p:nvSpPr>
        <p:spPr bwMode="auto">
          <a:xfrm>
            <a:off x="6654800" y="4805363"/>
            <a:ext cx="23352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Tramite un acceleratore di ioni, degli atomi vengono impiantati nel materiale.</a:t>
            </a:r>
            <a:endParaRPr lang="en-US" altLang="en-US" sz="1400" b="0"/>
          </a:p>
        </p:txBody>
      </p:sp>
      <p:sp>
        <p:nvSpPr>
          <p:cNvPr id="20493" name="TextBox 13"/>
          <p:cNvSpPr txBox="1">
            <a:spLocks noChangeArrowheads="1"/>
          </p:cNvSpPr>
          <p:nvPr/>
        </p:nvSpPr>
        <p:spPr bwMode="auto">
          <a:xfrm>
            <a:off x="3490913" y="4302125"/>
            <a:ext cx="26654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0"/>
              <a:t>Plasma atmosferico (lab 035 piano terra)</a:t>
            </a:r>
            <a:endParaRPr lang="en-US" altLang="en-US" sz="1800" b="0"/>
          </a:p>
        </p:txBody>
      </p:sp>
      <p:sp>
        <p:nvSpPr>
          <p:cNvPr id="20494" name="TextBox 14"/>
          <p:cNvSpPr txBox="1">
            <a:spLocks noChangeArrowheads="1"/>
          </p:cNvSpPr>
          <p:nvPr/>
        </p:nvSpPr>
        <p:spPr bwMode="auto">
          <a:xfrm>
            <a:off x="3286125" y="4787900"/>
            <a:ext cx="29527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Una «fiammella» di cariche elettriche, fredda. Può servire per modificare delle superfici senza scaldarle.</a:t>
            </a:r>
            <a:endParaRPr lang="en-US" altLang="en-US" sz="1400" b="0"/>
          </a:p>
        </p:txBody>
      </p:sp>
      <p:pic>
        <p:nvPicPr>
          <p:cNvPr id="20495" name="Plasmafreddo-trim.mp4">
            <a:hlinkClick r:id="" action="ppaction://media"/>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7725" y="2541588"/>
            <a:ext cx="2871788"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lasmafreddo-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87267" y="2541188"/>
            <a:ext cx="2871477" cy="1615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10"/>
          <p:cNvSpPr txBox="1">
            <a:spLocks noChangeArrowheads="1"/>
          </p:cNvSpPr>
          <p:nvPr/>
        </p:nvSpPr>
        <p:spPr bwMode="auto">
          <a:xfrm>
            <a:off x="2159000" y="361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1507" name="CasellaDiTesto 13"/>
          <p:cNvSpPr txBox="1">
            <a:spLocks noChangeArrowheads="1"/>
          </p:cNvSpPr>
          <p:nvPr/>
        </p:nvSpPr>
        <p:spPr bwMode="auto">
          <a:xfrm>
            <a:off x="8737600" y="4127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1508" name="CasellaDiTesto 14"/>
          <p:cNvSpPr txBox="1">
            <a:spLocks noChangeArrowheads="1"/>
          </p:cNvSpPr>
          <p:nvPr/>
        </p:nvSpPr>
        <p:spPr bwMode="auto">
          <a:xfrm>
            <a:off x="4111625" y="0"/>
            <a:ext cx="5003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it-IT" altLang="it-IT" sz="2800">
                <a:solidFill>
                  <a:schemeClr val="bg1"/>
                </a:solidFill>
              </a:rPr>
              <a:t>Micro - fabbricazione</a:t>
            </a:r>
            <a:endParaRPr lang="it-IT" altLang="it-IT" sz="1600" b="0">
              <a:solidFill>
                <a:schemeClr val="bg1"/>
              </a:solidFill>
            </a:endParaRPr>
          </a:p>
        </p:txBody>
      </p:sp>
      <p:sp>
        <p:nvSpPr>
          <p:cNvPr id="21509" name="CasellaDiTesto 1"/>
          <p:cNvSpPr txBox="1">
            <a:spLocks noChangeArrowheads="1"/>
          </p:cNvSpPr>
          <p:nvPr/>
        </p:nvSpPr>
        <p:spPr bwMode="auto">
          <a:xfrm>
            <a:off x="-76200" y="481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0000" rIns="21600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it-IT" altLang="it-IT" sz="2800" b="0">
              <a:solidFill>
                <a:schemeClr val="bg1"/>
              </a:solidFill>
            </a:endParaRPr>
          </a:p>
        </p:txBody>
      </p:sp>
      <p:sp>
        <p:nvSpPr>
          <p:cNvPr id="21510" name="TextBox 2"/>
          <p:cNvSpPr txBox="1">
            <a:spLocks noChangeArrowheads="1"/>
          </p:cNvSpPr>
          <p:nvPr/>
        </p:nvSpPr>
        <p:spPr bwMode="auto">
          <a:xfrm>
            <a:off x="747713" y="1025525"/>
            <a:ext cx="79565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Una parte delle nostre ricerche conta sulla capacità di produrre dispositivi «fatti in casa» con grande precisione.</a:t>
            </a:r>
            <a:endParaRPr lang="en-US" altLang="en-US" sz="1400" b="0"/>
          </a:p>
        </p:txBody>
      </p:sp>
      <p:sp>
        <p:nvSpPr>
          <p:cNvPr id="21511" name="TextBox 3"/>
          <p:cNvSpPr txBox="1">
            <a:spLocks noChangeArrowheads="1"/>
          </p:cNvSpPr>
          <p:nvPr/>
        </p:nvSpPr>
        <p:spPr bwMode="auto">
          <a:xfrm>
            <a:off x="755650" y="4745038"/>
            <a:ext cx="37290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Generatore di gocce, laboratorio Fisica Superfici e Interfacce, piano terra 074</a:t>
            </a:r>
            <a:endParaRPr lang="en-US" altLang="en-US" sz="1400" b="0"/>
          </a:p>
        </p:txBody>
      </p:sp>
      <p:pic>
        <p:nvPicPr>
          <p:cNvPr id="215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2028825"/>
            <a:ext cx="4143375" cy="291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3" name="TextBox 4"/>
          <p:cNvSpPr txBox="1">
            <a:spLocks noChangeArrowheads="1"/>
          </p:cNvSpPr>
          <p:nvPr/>
        </p:nvSpPr>
        <p:spPr bwMode="auto">
          <a:xfrm>
            <a:off x="4749800" y="4859338"/>
            <a:ext cx="414972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 rIns="21600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400" b="0"/>
              <a:t>Esempio di micro-sistema realizzabile tramite il nuovo sistema di litografia laser, di prossima installazione presso la camera pulita del DFA, stanza 063</a:t>
            </a:r>
            <a:endParaRPr lang="en-US" altLang="en-US" sz="1400" b="0"/>
          </a:p>
        </p:txBody>
      </p:sp>
      <p:sp>
        <p:nvSpPr>
          <p:cNvPr id="16" name="Rectangle 4">
            <a:extLst>
              <a:ext uri="{FF2B5EF4-FFF2-40B4-BE49-F238E27FC236}">
                <a16:creationId xmlns:a16="http://schemas.microsoft.com/office/drawing/2014/main" xmlns="" id="{D253E22A-CC5C-4953-A309-DB91E118243D}"/>
              </a:ext>
            </a:extLst>
          </p:cNvPr>
          <p:cNvSpPr>
            <a:spLocks noChangeArrowheads="1"/>
          </p:cNvSpPr>
          <p:nvPr/>
        </p:nvSpPr>
        <p:spPr bwMode="auto">
          <a:xfrm>
            <a:off x="374650" y="5481638"/>
            <a:ext cx="3568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IT" altLang="it-IT" sz="1800" b="0" dirty="0"/>
              <a:t>Competenze tecniche:</a:t>
            </a:r>
          </a:p>
          <a:p>
            <a:pPr marL="285750" indent="-285750" eaLnBrk="1" hangingPunct="1">
              <a:spcBef>
                <a:spcPct val="0"/>
              </a:spcBef>
              <a:buFontTx/>
              <a:buChar char="-"/>
              <a:defRPr/>
            </a:pPr>
            <a:r>
              <a:rPr lang="it-IT" altLang="it-IT" sz="1800" b="0" dirty="0"/>
              <a:t>Micro-fabbricazione</a:t>
            </a:r>
          </a:p>
          <a:p>
            <a:pPr marL="285750" indent="-285750" eaLnBrk="1" hangingPunct="1">
              <a:spcBef>
                <a:spcPct val="0"/>
              </a:spcBef>
              <a:buFontTx/>
              <a:buChar char="-"/>
              <a:defRPr/>
            </a:pPr>
            <a:r>
              <a:rPr lang="it-IT" altLang="it-IT" sz="1800" b="0" dirty="0"/>
              <a:t>Lavorazioni in camera pulita</a:t>
            </a:r>
          </a:p>
        </p:txBody>
      </p:sp>
      <p:pic>
        <p:nvPicPr>
          <p:cNvPr id="21515" name="Droplet formation (HD).avi">
            <a:hlinkClick r:id="" action="ppaction://me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713" y="1943100"/>
            <a:ext cx="373856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roplet formation (H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8184" y="1942593"/>
            <a:ext cx="3737369" cy="2803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tIns="180000" rIns="216000" rtlCol="0" anchor="ctr" anchorCtr="0">
        <a:normAutofit/>
      </a:bodyPr>
      <a:lstStyle>
        <a:defPPr eaLnBrk="1" hangingPunct="1">
          <a:defRPr b="0" dirty="0" smtClean="0"/>
        </a:defPPr>
      </a:lstStyle>
    </a:tx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B84AE0CCA06F748BC7549073082832F" ma:contentTypeVersion="13" ma:contentTypeDescription="Creare un nuovo documento." ma:contentTypeScope="" ma:versionID="94f483116f3ecb8c07001e56939f7608">
  <xsd:schema xmlns:xsd="http://www.w3.org/2001/XMLSchema" xmlns:xs="http://www.w3.org/2001/XMLSchema" xmlns:p="http://schemas.microsoft.com/office/2006/metadata/properties" xmlns:ns3="6c1ea50c-07fc-4eec-9676-98bf559983d3" xmlns:ns4="91aefa12-460d-4cea-8207-6c3bc2e0edab" targetNamespace="http://schemas.microsoft.com/office/2006/metadata/properties" ma:root="true" ma:fieldsID="20b2737e1f39749d19dddbf1dfc9b1de" ns3:_="" ns4:_="">
    <xsd:import namespace="6c1ea50c-07fc-4eec-9676-98bf559983d3"/>
    <xsd:import namespace="91aefa12-460d-4cea-8207-6c3bc2e0eda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ea50c-07fc-4eec-9676-98bf559983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aefa12-460d-4cea-8207-6c3bc2e0edab"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SharingHintHash" ma:index="20"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70FE2B-E530-4FC6-B8DA-B081CE640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1ea50c-07fc-4eec-9676-98bf559983d3"/>
    <ds:schemaRef ds:uri="91aefa12-460d-4cea-8207-6c3bc2e0ed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CB2A5C-9B9C-4245-915F-0F3C88096EB4}">
  <ds:schemaRefs>
    <ds:schemaRef ds:uri="http://schemas.microsoft.com/sharepoint/v3/contenttype/forms"/>
  </ds:schemaRefs>
</ds:datastoreItem>
</file>

<file path=customXml/itemProps3.xml><?xml version="1.0" encoding="utf-8"?>
<ds:datastoreItem xmlns:ds="http://schemas.openxmlformats.org/officeDocument/2006/customXml" ds:itemID="{C9004449-41CA-4E79-9D15-65311DAC934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c1ea50c-07fc-4eec-9676-98bf559983d3"/>
    <ds:schemaRef ds:uri="http://purl.org/dc/elements/1.1/"/>
    <ds:schemaRef ds:uri="http://schemas.microsoft.com/office/2006/metadata/properties"/>
    <ds:schemaRef ds:uri="91aefa12-460d-4cea-8207-6c3bc2e0eda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5221</TotalTime>
  <Words>1012</Words>
  <Application>Microsoft Office PowerPoint</Application>
  <PresentationFormat>On-screen Show (4:3)</PresentationFormat>
  <Paragraphs>165</Paragraphs>
  <Slides>14</Slides>
  <Notes>6</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Struttura predefinita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degli Studi di Padova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utentecia1</dc:creator>
  <cp:lastModifiedBy>Baz</cp:lastModifiedBy>
  <cp:revision>206</cp:revision>
  <cp:lastPrinted>2019-05-27T11:07:33Z</cp:lastPrinted>
  <dcterms:created xsi:type="dcterms:W3CDTF">2007-03-01T10:31:45Z</dcterms:created>
  <dcterms:modified xsi:type="dcterms:W3CDTF">2021-06-08T21:17:35Z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0x0101009B84AE0CCA06F748BC7549073082832F</vt:lpwstr>
  </property>
</Properties>
</file>