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9"/>
  </p:notesMasterIdLst>
  <p:sldIdLst>
    <p:sldId id="335" r:id="rId2"/>
    <p:sldId id="337" r:id="rId3"/>
    <p:sldId id="328" r:id="rId4"/>
    <p:sldId id="342" r:id="rId5"/>
    <p:sldId id="500" r:id="rId6"/>
    <p:sldId id="501" r:id="rId7"/>
    <p:sldId id="340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5037"/>
  </p:normalViewPr>
  <p:slideViewPr>
    <p:cSldViewPr snapToGrid="0" snapToObjects="1">
      <p:cViewPr varScale="1">
        <p:scale>
          <a:sx n="88" d="100"/>
          <a:sy n="88" d="100"/>
        </p:scale>
        <p:origin x="168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zaele Sandro" userId="127d42ea-516b-4b54-80d8-444f7188c2e0" providerId="ADAL" clId="{1FDD1DBC-B3D6-3540-9D57-652563AF5E2D}"/>
    <pc:docChg chg="delSld">
      <pc:chgData name="Azaele Sandro" userId="127d42ea-516b-4b54-80d8-444f7188c2e0" providerId="ADAL" clId="{1FDD1DBC-B3D6-3540-9D57-652563AF5E2D}" dt="2021-06-07T08:19:05.474" v="1" actId="2696"/>
      <pc:docMkLst>
        <pc:docMk/>
      </pc:docMkLst>
      <pc:sldChg chg="del">
        <pc:chgData name="Azaele Sandro" userId="127d42ea-516b-4b54-80d8-444f7188c2e0" providerId="ADAL" clId="{1FDD1DBC-B3D6-3540-9D57-652563AF5E2D}" dt="2021-06-07T08:19:02.971" v="0" actId="2696"/>
        <pc:sldMkLst>
          <pc:docMk/>
          <pc:sldMk cId="101602020" sldId="502"/>
        </pc:sldMkLst>
      </pc:sldChg>
      <pc:sldChg chg="del">
        <pc:chgData name="Azaele Sandro" userId="127d42ea-516b-4b54-80d8-444f7188c2e0" providerId="ADAL" clId="{1FDD1DBC-B3D6-3540-9D57-652563AF5E2D}" dt="2021-06-07T08:19:05.474" v="1" actId="2696"/>
        <pc:sldMkLst>
          <pc:docMk/>
          <pc:sldMk cId="635948098" sldId="50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1511BD-5DB8-BF43-8F57-765ED1546BD9}" type="datetimeFigureOut">
              <a:rPr lang="en-GB" smtClean="0"/>
              <a:t>07/06/2021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AD8CBF-62C0-C94B-9F75-D0FC57A81A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5940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DC0D4A04-DBAD-D64F-9683-F0808F0825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855C324-CE12-A74C-AD74-CDC4F35CB746}" type="slidenum">
              <a:rPr lang="it-IT" altLang="it-IT"/>
              <a:pPr>
                <a:spcBef>
                  <a:spcPct val="0"/>
                </a:spcBef>
              </a:pPr>
              <a:t>3</a:t>
            </a:fld>
            <a:endParaRPr lang="it-IT" altLang="it-IT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34792FBD-0BD1-AE4E-9CA2-C0CBA49442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1D462036-7AA2-E04B-BC6F-223B7EA80B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DC0D4A04-DBAD-D64F-9683-F0808F0825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855C324-CE12-A74C-AD74-CDC4F35CB746}" type="slidenum">
              <a:rPr lang="it-IT" altLang="it-IT"/>
              <a:pPr>
                <a:spcBef>
                  <a:spcPct val="0"/>
                </a:spcBef>
              </a:pPr>
              <a:t>4</a:t>
            </a:fld>
            <a:endParaRPr lang="it-IT" altLang="it-IT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34792FBD-0BD1-AE4E-9CA2-C0CBA49442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1D462036-7AA2-E04B-BC6F-223B7EA80B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183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DC0D4A04-DBAD-D64F-9683-F0808F0825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855C324-CE12-A74C-AD74-CDC4F35CB746}" type="slidenum">
              <a:rPr lang="it-IT" altLang="it-IT"/>
              <a:pPr>
                <a:spcBef>
                  <a:spcPct val="0"/>
                </a:spcBef>
              </a:pPr>
              <a:t>5</a:t>
            </a:fld>
            <a:endParaRPr lang="it-IT" altLang="it-IT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34792FBD-0BD1-AE4E-9CA2-C0CBA49442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1D462036-7AA2-E04B-BC6F-223B7EA80B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75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DC0D4A04-DBAD-D64F-9683-F0808F0825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855C324-CE12-A74C-AD74-CDC4F35CB746}" type="slidenum">
              <a:rPr lang="it-IT" altLang="it-IT"/>
              <a:pPr>
                <a:spcBef>
                  <a:spcPct val="0"/>
                </a:spcBef>
              </a:pPr>
              <a:t>6</a:t>
            </a:fld>
            <a:endParaRPr lang="it-IT" altLang="it-IT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34792FBD-0BD1-AE4E-9CA2-C0CBA49442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1D462036-7AA2-E04B-BC6F-223B7EA80B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096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184C5C8E-E4BE-544F-88AC-897A234458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E6E6641-CA43-3D4C-BBC4-96D33B03EF37}" type="slidenum">
              <a:rPr lang="it-IT" altLang="it-IT"/>
              <a:pPr>
                <a:spcBef>
                  <a:spcPct val="0"/>
                </a:spcBef>
              </a:pPr>
              <a:t>7</a:t>
            </a:fld>
            <a:endParaRPr lang="it-IT" altLang="it-IT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8C28046E-64DD-AF49-B5AF-A4AB64322B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22A07A32-F382-1F42-A3D6-756116AC98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9092-F171-A146-B1C2-9D2378F7656E}" type="datetimeFigureOut">
              <a:rPr lang="en-GB" smtClean="0"/>
              <a:t>07/06/2021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4EDE8-2526-2C43-8FA6-4053F9BE13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3322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9092-F171-A146-B1C2-9D2378F7656E}" type="datetimeFigureOut">
              <a:rPr lang="en-GB" smtClean="0"/>
              <a:t>07/06/2021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4EDE8-2526-2C43-8FA6-4053F9BE13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7062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9092-F171-A146-B1C2-9D2378F7656E}" type="datetimeFigureOut">
              <a:rPr lang="en-GB" smtClean="0"/>
              <a:t>07/06/2021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4EDE8-2526-2C43-8FA6-4053F9BE13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28304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titolo">
    <p:bg>
      <p:bgPr>
        <a:solidFill>
          <a:srgbClr val="B307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6">
            <a:extLst>
              <a:ext uri="{FF2B5EF4-FFF2-40B4-BE49-F238E27FC236}">
                <a16:creationId xmlns:a16="http://schemas.microsoft.com/office/drawing/2014/main" id="{074C8F33-F580-8C46-91DC-2912806EA6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651000"/>
            <a:ext cx="5616575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88208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DC141BC-249B-EB47-9075-6CA0ADF6340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96838" y="0"/>
            <a:ext cx="9240838" cy="1008063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endParaRPr lang="it-IT" altLang="it-IT" sz="2400" dirty="0">
              <a:solidFill>
                <a:schemeClr val="bg1"/>
              </a:solidFill>
            </a:endParaRPr>
          </a:p>
        </p:txBody>
      </p:sp>
      <p:pic>
        <p:nvPicPr>
          <p:cNvPr id="3" name="Immagine 7">
            <a:extLst>
              <a:ext uri="{FF2B5EF4-FFF2-40B4-BE49-F238E27FC236}">
                <a16:creationId xmlns:a16="http://schemas.microsoft.com/office/drawing/2014/main" id="{33F394B4-C16A-C448-8B38-CB0EB896DA7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2400"/>
            <a:ext cx="2530475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8">
            <a:extLst>
              <a:ext uri="{FF2B5EF4-FFF2-40B4-BE49-F238E27FC236}">
                <a16:creationId xmlns:a16="http://schemas.microsoft.com/office/drawing/2014/main" id="{2DFBAB8B-5254-094A-88B4-DF7BE548881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793750" y="938213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0000" rIns="216000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endParaRPr lang="it-IT" altLang="it-IT" sz="28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259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9092-F171-A146-B1C2-9D2378F7656E}" type="datetimeFigureOut">
              <a:rPr lang="en-GB" smtClean="0"/>
              <a:t>07/06/2021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4EDE8-2526-2C43-8FA6-4053F9BE13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2877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9092-F171-A146-B1C2-9D2378F7656E}" type="datetimeFigureOut">
              <a:rPr lang="en-GB" smtClean="0"/>
              <a:t>07/06/2021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4EDE8-2526-2C43-8FA6-4053F9BE13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571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9092-F171-A146-B1C2-9D2378F7656E}" type="datetimeFigureOut">
              <a:rPr lang="en-GB" smtClean="0"/>
              <a:t>07/06/2021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4EDE8-2526-2C43-8FA6-4053F9BE13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589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9092-F171-A146-B1C2-9D2378F7656E}" type="datetimeFigureOut">
              <a:rPr lang="en-GB" smtClean="0"/>
              <a:t>07/06/2021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4EDE8-2526-2C43-8FA6-4053F9BE13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188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9092-F171-A146-B1C2-9D2378F7656E}" type="datetimeFigureOut">
              <a:rPr lang="en-GB" smtClean="0"/>
              <a:t>07/06/2021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4EDE8-2526-2C43-8FA6-4053F9BE13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7607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9092-F171-A146-B1C2-9D2378F7656E}" type="datetimeFigureOut">
              <a:rPr lang="en-GB" smtClean="0"/>
              <a:t>07/06/2021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4EDE8-2526-2C43-8FA6-4053F9BE13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345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9092-F171-A146-B1C2-9D2378F7656E}" type="datetimeFigureOut">
              <a:rPr lang="en-GB" smtClean="0"/>
              <a:t>07/06/2021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4EDE8-2526-2C43-8FA6-4053F9BE13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8148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9092-F171-A146-B1C2-9D2378F7656E}" type="datetimeFigureOut">
              <a:rPr lang="en-GB" smtClean="0"/>
              <a:t>07/06/2021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4EDE8-2526-2C43-8FA6-4053F9BE13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1209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D9092-F171-A146-B1C2-9D2378F7656E}" type="datetimeFigureOut">
              <a:rPr lang="en-GB" smtClean="0"/>
              <a:t>07/06/2021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C4EDE8-2526-2C43-8FA6-4053F9BE13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0424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17E0FE65-9CCB-2048-9FFD-5BE25BC190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573463"/>
            <a:ext cx="7772400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endParaRPr lang="en-GB" sz="4400" dirty="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buNone/>
            </a:pPr>
            <a:r>
              <a:rPr lang="en-GB" sz="4400" dirty="0" err="1">
                <a:solidFill>
                  <a:schemeClr val="bg1"/>
                </a:solidFill>
              </a:rPr>
              <a:t>Fisica</a:t>
            </a:r>
            <a:r>
              <a:rPr lang="en-GB" sz="4400" dirty="0">
                <a:solidFill>
                  <a:schemeClr val="bg1"/>
                </a:solidFill>
              </a:rPr>
              <a:t>, </a:t>
            </a:r>
            <a:r>
              <a:rPr lang="en-GB" sz="4400" dirty="0" err="1">
                <a:solidFill>
                  <a:schemeClr val="bg1"/>
                </a:solidFill>
              </a:rPr>
              <a:t>Biodiversità</a:t>
            </a:r>
            <a:r>
              <a:rPr lang="en-GB" sz="4400" dirty="0">
                <a:solidFill>
                  <a:schemeClr val="bg1"/>
                </a:solidFill>
              </a:rPr>
              <a:t> e </a:t>
            </a:r>
            <a:r>
              <a:rPr lang="en-GB" sz="4400" dirty="0" err="1">
                <a:solidFill>
                  <a:schemeClr val="bg1"/>
                </a:solidFill>
              </a:rPr>
              <a:t>oltre</a:t>
            </a:r>
            <a:r>
              <a:rPr lang="en-GB" sz="4400" dirty="0">
                <a:solidFill>
                  <a:schemeClr val="bg1"/>
                </a:solidFill>
              </a:rPr>
              <a:t>…</a:t>
            </a:r>
          </a:p>
          <a:p>
            <a:pPr algn="ctr">
              <a:spcBef>
                <a:spcPct val="0"/>
              </a:spcBef>
              <a:buNone/>
            </a:pPr>
            <a:r>
              <a:rPr lang="it-IT" altLang="it-IT" sz="2800" dirty="0">
                <a:solidFill>
                  <a:schemeClr val="bg1"/>
                </a:solidFill>
              </a:rPr>
              <a:t>(Sandro Azaele)</a:t>
            </a:r>
            <a:endParaRPr lang="en-GB" altLang="it-IT" sz="4400" b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1" name="CasellaDiTesto 14">
            <a:extLst>
              <a:ext uri="{FF2B5EF4-FFF2-40B4-BE49-F238E27FC236}">
                <a16:creationId xmlns:a16="http://schemas.microsoft.com/office/drawing/2014/main" id="{C75FA669-F87B-0848-A44A-E18925FFB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" y="6084877"/>
            <a:ext cx="8183880" cy="6400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it-IT" sz="2000" dirty="0">
                <a:latin typeface="+mj-lt"/>
                <a:ea typeface="+mj-ea"/>
                <a:cs typeface="+mj-cs"/>
              </a:rPr>
              <a:t>The LIPH Lab</a:t>
            </a:r>
            <a:br>
              <a:rPr lang="en-US" altLang="it-IT" sz="2000" dirty="0">
                <a:latin typeface="+mj-lt"/>
                <a:ea typeface="+mj-ea"/>
                <a:cs typeface="+mj-cs"/>
              </a:rPr>
            </a:br>
            <a:r>
              <a:rPr lang="en-US" altLang="it-IT" sz="2000" dirty="0">
                <a:latin typeface="+mj-lt"/>
                <a:ea typeface="+mj-ea"/>
                <a:cs typeface="+mj-cs"/>
              </a:rPr>
              <a:t>(</a:t>
            </a:r>
            <a:r>
              <a:rPr lang="en-US" altLang="it-IT" sz="2000" dirty="0" err="1">
                <a:latin typeface="+mj-lt"/>
                <a:ea typeface="+mj-ea"/>
                <a:cs typeface="+mj-cs"/>
              </a:rPr>
              <a:t>Laboratorio</a:t>
            </a:r>
            <a:r>
              <a:rPr lang="en-US" altLang="it-IT" sz="2000" dirty="0">
                <a:latin typeface="+mj-lt"/>
                <a:ea typeface="+mj-ea"/>
                <a:cs typeface="+mj-cs"/>
              </a:rPr>
              <a:t> di </a:t>
            </a:r>
            <a:r>
              <a:rPr lang="en-US" altLang="it-IT" sz="2000" dirty="0" err="1">
                <a:latin typeface="+mj-lt"/>
                <a:ea typeface="+mj-ea"/>
                <a:cs typeface="+mj-cs"/>
              </a:rPr>
              <a:t>Fisica</a:t>
            </a:r>
            <a:r>
              <a:rPr lang="en-US" altLang="it-IT" sz="2000" dirty="0">
                <a:latin typeface="+mj-lt"/>
                <a:ea typeface="+mj-ea"/>
                <a:cs typeface="+mj-cs"/>
              </a:rPr>
              <a:t> </a:t>
            </a:r>
            <a:r>
              <a:rPr lang="en-US" altLang="it-IT" sz="2000" dirty="0" err="1">
                <a:latin typeface="+mj-lt"/>
                <a:ea typeface="+mj-ea"/>
                <a:cs typeface="+mj-cs"/>
              </a:rPr>
              <a:t>Interdisciplinare</a:t>
            </a:r>
            <a:r>
              <a:rPr lang="en-US" altLang="it-IT" sz="2000" dirty="0">
                <a:latin typeface="+mj-lt"/>
                <a:ea typeface="+mj-ea"/>
                <a:cs typeface="+mj-cs"/>
              </a:rPr>
              <a:t>)</a:t>
            </a:r>
            <a:endParaRPr lang="en-US" altLang="it-IT" sz="2000" b="0" dirty="0">
              <a:latin typeface="+mj-lt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7605759-7D6C-7947-A40C-B28FF6A439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t="2337" r="1" b="2339"/>
          <a:stretch/>
        </p:blipFill>
        <p:spPr>
          <a:xfrm>
            <a:off x="480060" y="1148070"/>
            <a:ext cx="8183880" cy="4836795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  <p:sp>
        <p:nvSpPr>
          <p:cNvPr id="11269" name="CasellaDiTesto 10">
            <a:extLst>
              <a:ext uri="{FF2B5EF4-FFF2-40B4-BE49-F238E27FC236}">
                <a16:creationId xmlns:a16="http://schemas.microsoft.com/office/drawing/2014/main" id="{9D57C5E6-AAC2-F445-8A88-D1586194F9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0" y="361950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0000" rIns="216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800" b="0">
              <a:solidFill>
                <a:schemeClr val="bg1"/>
              </a:solidFill>
            </a:endParaRPr>
          </a:p>
        </p:txBody>
      </p:sp>
      <p:sp>
        <p:nvSpPr>
          <p:cNvPr id="11270" name="CasellaDiTesto 13">
            <a:extLst>
              <a:ext uri="{FF2B5EF4-FFF2-40B4-BE49-F238E27FC236}">
                <a16:creationId xmlns:a16="http://schemas.microsoft.com/office/drawing/2014/main" id="{D2E862B2-26BC-554D-BD61-2FC2E0587B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412750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0000" rIns="216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800" b="0">
              <a:solidFill>
                <a:schemeClr val="bg1"/>
              </a:solidFill>
            </a:endParaRPr>
          </a:p>
        </p:txBody>
      </p:sp>
      <p:sp>
        <p:nvSpPr>
          <p:cNvPr id="11272" name="CasellaDiTesto 1">
            <a:extLst>
              <a:ext uri="{FF2B5EF4-FFF2-40B4-BE49-F238E27FC236}">
                <a16:creationId xmlns:a16="http://schemas.microsoft.com/office/drawing/2014/main" id="{FF4C351D-01D1-C44E-9255-D1FA9D7B4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481013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0000" rIns="216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800" b="0">
              <a:solidFill>
                <a:schemeClr val="bg1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3" descr="F:\Seminar\canopyForest.png">
            <a:extLst>
              <a:ext uri="{FF2B5EF4-FFF2-40B4-BE49-F238E27FC236}">
                <a16:creationId xmlns:a16="http://schemas.microsoft.com/office/drawing/2014/main" id="{73D77BB5-4482-A542-A743-EA274AF244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r="3626"/>
          <a:stretch/>
        </p:blipFill>
        <p:spPr bwMode="auto">
          <a:xfrm>
            <a:off x="-3" y="-4"/>
            <a:ext cx="565098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  <a:noFill/>
        </p:spPr>
      </p:pic>
      <p:sp>
        <p:nvSpPr>
          <p:cNvPr id="12294" name="CasellaDiTesto 8">
            <a:extLst>
              <a:ext uri="{FF2B5EF4-FFF2-40B4-BE49-F238E27FC236}">
                <a16:creationId xmlns:a16="http://schemas.microsoft.com/office/drawing/2014/main" id="{027776AE-C6AF-5443-8FD5-38EEFEFAA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6202" y="4342021"/>
            <a:ext cx="4857749" cy="169040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 fontScale="92500"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it-IT" sz="3800" b="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Biodiversità</a:t>
            </a:r>
            <a:r>
              <a:rPr lang="en-US" altLang="it-IT" sz="38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e </a:t>
            </a:r>
            <a:r>
              <a:rPr lang="en-US" altLang="it-IT" sz="3800" b="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coesistenza</a:t>
            </a:r>
            <a:r>
              <a:rPr lang="en-US" altLang="it-IT" sz="3800" dirty="0">
                <a:latin typeface="+mj-lt"/>
                <a:ea typeface="+mj-ea"/>
                <a:cs typeface="+mj-cs"/>
              </a:rPr>
              <a:t>:</a:t>
            </a:r>
          </a:p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it-IT" sz="38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Come </a:t>
            </a:r>
            <a:r>
              <a:rPr lang="en-US" altLang="it-IT" sz="3800" b="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fanno</a:t>
            </a:r>
            <a:r>
              <a:rPr lang="en-US" altLang="it-IT" sz="38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le specie a </a:t>
            </a:r>
            <a:r>
              <a:rPr lang="en-US" altLang="it-IT" sz="3800" b="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coesistere</a:t>
            </a:r>
            <a:r>
              <a:rPr lang="en-US" altLang="it-IT" sz="38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E733D7-19D9-D64F-8CB0-DB3E6B8F59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65" r="15709" b="1"/>
          <a:stretch/>
        </p:blipFill>
        <p:spPr>
          <a:xfrm>
            <a:off x="5740155" y="6"/>
            <a:ext cx="3403848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thinking woman clipart - Clip Art Library">
            <a:extLst>
              <a:ext uri="{FF2B5EF4-FFF2-40B4-BE49-F238E27FC236}">
                <a16:creationId xmlns:a16="http://schemas.microsoft.com/office/drawing/2014/main" id="{7C0E77FE-23EC-7243-90AE-709A2A4C3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078" y="1807677"/>
            <a:ext cx="1439929" cy="263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Image result for clipart blackline pictures of spaghetti sauce | Makanan">
            <a:extLst>
              <a:ext uri="{FF2B5EF4-FFF2-40B4-BE49-F238E27FC236}">
                <a16:creationId xmlns:a16="http://schemas.microsoft.com/office/drawing/2014/main" id="{92D8B15A-C3A3-9D4B-A715-EF8BC9E11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797" y="5023133"/>
            <a:ext cx="1848489" cy="959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Free Mouse Clipart - Clip Art Pictures - Graphics - Illustrations">
            <a:extLst>
              <a:ext uri="{FF2B5EF4-FFF2-40B4-BE49-F238E27FC236}">
                <a16:creationId xmlns:a16="http://schemas.microsoft.com/office/drawing/2014/main" id="{CF738A99-4793-9F4B-BB52-5EF72B2D2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90" y="3460923"/>
            <a:ext cx="925419" cy="107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elephant eating food cartoon - Clip Art Library">
            <a:extLst>
              <a:ext uri="{FF2B5EF4-FFF2-40B4-BE49-F238E27FC236}">
                <a16:creationId xmlns:a16="http://schemas.microsoft.com/office/drawing/2014/main" id="{F82E6223-109C-F240-AC39-E9A4D46D6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227" y="3143609"/>
            <a:ext cx="2932545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Yellow Question Mark Character Thinking Royalty Free Cliparts, Vectors, And  Stock Illustration. Image 21491971.">
            <a:extLst>
              <a:ext uri="{FF2B5EF4-FFF2-40B4-BE49-F238E27FC236}">
                <a16:creationId xmlns:a16="http://schemas.microsoft.com/office/drawing/2014/main" id="{AC063BE1-3A8B-DC42-A15F-3571411EA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14" y="5063708"/>
            <a:ext cx="529009" cy="87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Yellow Question Mark Character Thinking Royalty Free Cliparts, Vectors, And  Stock Illustration. Image 21491971.">
            <a:extLst>
              <a:ext uri="{FF2B5EF4-FFF2-40B4-BE49-F238E27FC236}">
                <a16:creationId xmlns:a16="http://schemas.microsoft.com/office/drawing/2014/main" id="{B7EF63AC-23E9-B845-ABC1-D6FD022D0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141" y="1718917"/>
            <a:ext cx="704111" cy="116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4645A5F-0CDD-F64B-AA1C-3DE76C2CEC61}"/>
              </a:ext>
            </a:extLst>
          </p:cNvPr>
          <p:cNvSpPr txBox="1"/>
          <p:nvPr/>
        </p:nvSpPr>
        <p:spPr>
          <a:xfrm>
            <a:off x="502228" y="1813140"/>
            <a:ext cx="17384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Un </a:t>
            </a:r>
            <a:r>
              <a:rPr lang="en-GB" sz="1400" dirty="0" err="1"/>
              <a:t>topolino</a:t>
            </a:r>
            <a:r>
              <a:rPr lang="en-GB" sz="1400" dirty="0"/>
              <a:t> </a:t>
            </a:r>
            <a:r>
              <a:rPr lang="en-GB" sz="1400" dirty="0" err="1"/>
              <a:t>è</a:t>
            </a:r>
            <a:r>
              <a:rPr lang="en-GB" sz="1400" dirty="0"/>
              <a:t> circa 100 volte </a:t>
            </a:r>
            <a:r>
              <a:rPr lang="en-GB" sz="1400" dirty="0" err="1"/>
              <a:t>più</a:t>
            </a:r>
            <a:r>
              <a:rPr lang="en-GB" sz="1400" dirty="0"/>
              <a:t> piccolo di </a:t>
            </a:r>
            <a:r>
              <a:rPr lang="en-GB" sz="1400" dirty="0" err="1"/>
              <a:t>noi</a:t>
            </a:r>
            <a:r>
              <a:rPr lang="en-GB" sz="1400" dirty="0"/>
              <a:t>, </a:t>
            </a:r>
            <a:r>
              <a:rPr lang="en-GB" sz="1400" dirty="0" err="1"/>
              <a:t>dobbiamo</a:t>
            </a:r>
            <a:r>
              <a:rPr lang="en-GB" sz="1400" dirty="0"/>
              <a:t> </a:t>
            </a:r>
            <a:r>
              <a:rPr lang="en-GB" sz="1400" dirty="0" err="1"/>
              <a:t>quindi</a:t>
            </a:r>
            <a:r>
              <a:rPr lang="en-GB" sz="1400" dirty="0"/>
              <a:t> </a:t>
            </a:r>
            <a:r>
              <a:rPr lang="en-GB" sz="1400" dirty="0" err="1"/>
              <a:t>dargli</a:t>
            </a:r>
            <a:r>
              <a:rPr lang="en-GB" sz="1400" dirty="0"/>
              <a:t> da </a:t>
            </a:r>
            <a:r>
              <a:rPr lang="en-GB" sz="1400" dirty="0" err="1"/>
              <a:t>magiare</a:t>
            </a:r>
            <a:r>
              <a:rPr lang="en-GB" sz="1400" dirty="0"/>
              <a:t> 100 volte di </a:t>
            </a:r>
            <a:r>
              <a:rPr lang="en-GB" sz="1400" dirty="0" err="1"/>
              <a:t>meno</a:t>
            </a:r>
            <a:r>
              <a:rPr lang="en-GB" sz="1400" dirty="0"/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A4ACEB-33F2-9E4A-98FA-05070CA34F73}"/>
              </a:ext>
            </a:extLst>
          </p:cNvPr>
          <p:cNvSpPr txBox="1"/>
          <p:nvPr/>
        </p:nvSpPr>
        <p:spPr>
          <a:xfrm>
            <a:off x="5423621" y="5842337"/>
            <a:ext cx="33811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Un </a:t>
            </a:r>
            <a:r>
              <a:rPr lang="en-GB" sz="1400" dirty="0" err="1"/>
              <a:t>elefante</a:t>
            </a:r>
            <a:r>
              <a:rPr lang="en-GB" sz="1400" dirty="0"/>
              <a:t> </a:t>
            </a:r>
            <a:r>
              <a:rPr lang="en-GB" sz="1400" dirty="0" err="1"/>
              <a:t>è</a:t>
            </a:r>
            <a:r>
              <a:rPr lang="en-GB" sz="1400" dirty="0"/>
              <a:t> circa 100 volte </a:t>
            </a:r>
            <a:r>
              <a:rPr lang="en-GB" sz="1400" dirty="0" err="1"/>
              <a:t>più</a:t>
            </a:r>
            <a:r>
              <a:rPr lang="en-GB" sz="1400" dirty="0"/>
              <a:t> </a:t>
            </a:r>
            <a:r>
              <a:rPr lang="en-GB" sz="1400" dirty="0" err="1"/>
              <a:t>grande</a:t>
            </a:r>
            <a:r>
              <a:rPr lang="en-GB" sz="1400" dirty="0"/>
              <a:t> di </a:t>
            </a:r>
            <a:r>
              <a:rPr lang="en-GB" sz="1400" dirty="0" err="1"/>
              <a:t>noi</a:t>
            </a:r>
            <a:r>
              <a:rPr lang="en-GB" sz="1400" dirty="0"/>
              <a:t>, </a:t>
            </a:r>
            <a:r>
              <a:rPr lang="en-GB" sz="1400" dirty="0" err="1"/>
              <a:t>dobbiamo</a:t>
            </a:r>
            <a:r>
              <a:rPr lang="en-GB" sz="1400" dirty="0"/>
              <a:t> </a:t>
            </a:r>
            <a:r>
              <a:rPr lang="en-GB" sz="1400" dirty="0" err="1"/>
              <a:t>quindi</a:t>
            </a:r>
            <a:r>
              <a:rPr lang="en-GB" sz="1400" dirty="0"/>
              <a:t> </a:t>
            </a:r>
            <a:r>
              <a:rPr lang="en-GB" sz="1400" dirty="0" err="1"/>
              <a:t>dargli</a:t>
            </a:r>
            <a:r>
              <a:rPr lang="en-GB" sz="1400" dirty="0"/>
              <a:t> da </a:t>
            </a:r>
            <a:r>
              <a:rPr lang="en-GB" sz="1400" dirty="0" err="1"/>
              <a:t>magiare</a:t>
            </a:r>
            <a:r>
              <a:rPr lang="en-GB" sz="1400" dirty="0"/>
              <a:t> 100 volte di </a:t>
            </a:r>
            <a:r>
              <a:rPr lang="en-GB" sz="1400" dirty="0" err="1"/>
              <a:t>più</a:t>
            </a:r>
            <a:r>
              <a:rPr lang="en-GB" sz="1400" dirty="0"/>
              <a:t>?</a:t>
            </a:r>
          </a:p>
        </p:txBody>
      </p:sp>
      <p:sp>
        <p:nvSpPr>
          <p:cNvPr id="15" name="CasellaDiTesto 8">
            <a:extLst>
              <a:ext uri="{FF2B5EF4-FFF2-40B4-BE49-F238E27FC236}">
                <a16:creationId xmlns:a16="http://schemas.microsoft.com/office/drawing/2014/main" id="{4A80359C-9FC7-D84F-AB38-1B0903B759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1195" y="0"/>
            <a:ext cx="50038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44000" rIns="216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None/>
            </a:pPr>
            <a:endParaRPr lang="it-IT" altLang="it-IT" dirty="0">
              <a:solidFill>
                <a:schemeClr val="bg1"/>
              </a:solidFill>
            </a:endParaRPr>
          </a:p>
          <a:p>
            <a:pPr algn="r">
              <a:spcBef>
                <a:spcPct val="0"/>
              </a:spcBef>
              <a:buNone/>
            </a:pPr>
            <a:r>
              <a:rPr lang="it-IT" altLang="it-IT" dirty="0">
                <a:solidFill>
                  <a:schemeClr val="bg1"/>
                </a:solidFill>
              </a:rPr>
              <a:t>La relazione tra </a:t>
            </a:r>
            <a:r>
              <a:rPr lang="it-IT" altLang="it-IT" i="1" dirty="0">
                <a:solidFill>
                  <a:schemeClr val="bg1"/>
                </a:solidFill>
              </a:rPr>
              <a:t>massa</a:t>
            </a:r>
            <a:r>
              <a:rPr lang="it-IT" altLang="it-IT" dirty="0">
                <a:solidFill>
                  <a:schemeClr val="bg1"/>
                </a:solidFill>
              </a:rPr>
              <a:t> e </a:t>
            </a:r>
            <a:r>
              <a:rPr lang="it-IT" altLang="it-IT" i="1" dirty="0">
                <a:solidFill>
                  <a:schemeClr val="bg1"/>
                </a:solidFill>
              </a:rPr>
              <a:t>consumo energetico</a:t>
            </a:r>
          </a:p>
          <a:p>
            <a:pPr algn="r">
              <a:spcBef>
                <a:spcPct val="0"/>
              </a:spcBef>
              <a:buNone/>
            </a:pPr>
            <a:endParaRPr lang="it-IT" altLang="it-IT" sz="1600" dirty="0">
              <a:solidFill>
                <a:schemeClr val="bg1"/>
              </a:solidFill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16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2055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CasellaDiTesto 8">
            <a:extLst>
              <a:ext uri="{FF2B5EF4-FFF2-40B4-BE49-F238E27FC236}">
                <a16:creationId xmlns:a16="http://schemas.microsoft.com/office/drawing/2014/main" id="{027776AE-C6AF-5443-8FD5-38EEFEFAA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5988" y="159654"/>
            <a:ext cx="5688012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44000" rIns="216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None/>
            </a:pPr>
            <a:r>
              <a:rPr lang="it-IT" altLang="it-IT" sz="2800" dirty="0">
                <a:solidFill>
                  <a:schemeClr val="bg1"/>
                </a:solidFill>
              </a:rPr>
              <a:t>Quanto mangiano un topo e un elefante rispetto a noi?</a:t>
            </a:r>
          </a:p>
          <a:p>
            <a:pPr algn="r">
              <a:spcBef>
                <a:spcPct val="0"/>
              </a:spcBef>
              <a:buNone/>
            </a:pPr>
            <a:endParaRPr lang="it-IT" altLang="it-IT" sz="1600" dirty="0">
              <a:solidFill>
                <a:schemeClr val="bg1"/>
              </a:solidFill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1600" b="0" dirty="0">
              <a:solidFill>
                <a:schemeClr val="bg1"/>
              </a:solidFill>
            </a:endParaRPr>
          </a:p>
        </p:txBody>
      </p:sp>
      <p:pic>
        <p:nvPicPr>
          <p:cNvPr id="7" name="Picture 4" descr="thinking woman clipart - Clip Art Library">
            <a:extLst>
              <a:ext uri="{FF2B5EF4-FFF2-40B4-BE49-F238E27FC236}">
                <a16:creationId xmlns:a16="http://schemas.microsoft.com/office/drawing/2014/main" id="{7C0E77FE-23EC-7243-90AE-709A2A4C3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078" y="1807677"/>
            <a:ext cx="1439929" cy="263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Image result for clipart blackline pictures of spaghetti sauce | Makanan">
            <a:extLst>
              <a:ext uri="{FF2B5EF4-FFF2-40B4-BE49-F238E27FC236}">
                <a16:creationId xmlns:a16="http://schemas.microsoft.com/office/drawing/2014/main" id="{92D8B15A-C3A3-9D4B-A715-EF8BC9E11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797" y="5023133"/>
            <a:ext cx="1848489" cy="959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elephant eating food cartoon - Clip Art Library">
            <a:extLst>
              <a:ext uri="{FF2B5EF4-FFF2-40B4-BE49-F238E27FC236}">
                <a16:creationId xmlns:a16="http://schemas.microsoft.com/office/drawing/2014/main" id="{F82E6223-109C-F240-AC39-E9A4D46D6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227" y="3143609"/>
            <a:ext cx="2932545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Yellow Question Mark Character Thinking Royalty Free Cliparts, Vectors, And  Stock Illustration. Image 21491971.">
            <a:extLst>
              <a:ext uri="{FF2B5EF4-FFF2-40B4-BE49-F238E27FC236}">
                <a16:creationId xmlns:a16="http://schemas.microsoft.com/office/drawing/2014/main" id="{B7EF63AC-23E9-B845-ABC1-D6FD022D0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141" y="1718917"/>
            <a:ext cx="704111" cy="116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AA4ACEB-33F2-9E4A-98FA-05070CA34F73}"/>
              </a:ext>
            </a:extLst>
          </p:cNvPr>
          <p:cNvSpPr txBox="1"/>
          <p:nvPr/>
        </p:nvSpPr>
        <p:spPr>
          <a:xfrm>
            <a:off x="5423621" y="5842337"/>
            <a:ext cx="33811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Un </a:t>
            </a:r>
            <a:r>
              <a:rPr lang="en-GB" sz="1400" dirty="0" err="1"/>
              <a:t>elefante</a:t>
            </a:r>
            <a:r>
              <a:rPr lang="en-GB" sz="1400" dirty="0"/>
              <a:t> </a:t>
            </a:r>
            <a:r>
              <a:rPr lang="en-GB" sz="1400" dirty="0" err="1"/>
              <a:t>è</a:t>
            </a:r>
            <a:r>
              <a:rPr lang="en-GB" sz="1400" dirty="0"/>
              <a:t> circa 100 volte </a:t>
            </a:r>
            <a:r>
              <a:rPr lang="en-GB" sz="1400" dirty="0" err="1"/>
              <a:t>più</a:t>
            </a:r>
            <a:r>
              <a:rPr lang="en-GB" sz="1400" dirty="0"/>
              <a:t> </a:t>
            </a:r>
            <a:r>
              <a:rPr lang="en-GB" sz="1400" dirty="0" err="1"/>
              <a:t>grande</a:t>
            </a:r>
            <a:r>
              <a:rPr lang="en-GB" sz="1400" dirty="0"/>
              <a:t> di </a:t>
            </a:r>
            <a:r>
              <a:rPr lang="en-GB" sz="1400" dirty="0" err="1"/>
              <a:t>noi</a:t>
            </a:r>
            <a:r>
              <a:rPr lang="en-GB" sz="1400" dirty="0"/>
              <a:t>, </a:t>
            </a:r>
            <a:r>
              <a:rPr lang="en-GB" sz="1400" dirty="0" err="1"/>
              <a:t>dobbiamo</a:t>
            </a:r>
            <a:r>
              <a:rPr lang="en-GB" sz="1400" dirty="0"/>
              <a:t> </a:t>
            </a:r>
            <a:r>
              <a:rPr lang="en-GB" sz="1400" dirty="0" err="1"/>
              <a:t>quindi</a:t>
            </a:r>
            <a:r>
              <a:rPr lang="en-GB" sz="1400" dirty="0"/>
              <a:t> </a:t>
            </a:r>
            <a:r>
              <a:rPr lang="en-GB" sz="1400" dirty="0" err="1"/>
              <a:t>dargli</a:t>
            </a:r>
            <a:r>
              <a:rPr lang="en-GB" sz="1400" dirty="0"/>
              <a:t> da </a:t>
            </a:r>
            <a:r>
              <a:rPr lang="en-GB" sz="1400" dirty="0" err="1"/>
              <a:t>magiare</a:t>
            </a:r>
            <a:r>
              <a:rPr lang="en-GB" sz="1400" dirty="0"/>
              <a:t> 100 volte di </a:t>
            </a:r>
            <a:r>
              <a:rPr lang="en-GB" sz="1400" dirty="0" err="1"/>
              <a:t>più</a:t>
            </a:r>
            <a:r>
              <a:rPr lang="en-GB" sz="1400" dirty="0"/>
              <a:t>?</a:t>
            </a:r>
          </a:p>
        </p:txBody>
      </p:sp>
      <p:pic>
        <p:nvPicPr>
          <p:cNvPr id="15" name="Picture 2" descr="sad mouse clipart - Clip Art Library">
            <a:extLst>
              <a:ext uri="{FF2B5EF4-FFF2-40B4-BE49-F238E27FC236}">
                <a16:creationId xmlns:a16="http://schemas.microsoft.com/office/drawing/2014/main" id="{D200B416-3D1D-0F40-8286-AD8156200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61" y="3521897"/>
            <a:ext cx="847077" cy="142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893166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CasellaDiTesto 8">
            <a:extLst>
              <a:ext uri="{FF2B5EF4-FFF2-40B4-BE49-F238E27FC236}">
                <a16:creationId xmlns:a16="http://schemas.microsoft.com/office/drawing/2014/main" id="{027776AE-C6AF-5443-8FD5-38EEFEFAA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5988" y="159654"/>
            <a:ext cx="5688012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44000" rIns="216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None/>
            </a:pPr>
            <a:r>
              <a:rPr lang="it-IT" altLang="it-IT" sz="2800" dirty="0">
                <a:solidFill>
                  <a:schemeClr val="bg1"/>
                </a:solidFill>
              </a:rPr>
              <a:t>Quanto mangiano un topo e un elefante rispetto a noi?</a:t>
            </a:r>
          </a:p>
          <a:p>
            <a:pPr algn="r">
              <a:spcBef>
                <a:spcPct val="0"/>
              </a:spcBef>
              <a:buNone/>
            </a:pPr>
            <a:endParaRPr lang="it-IT" altLang="it-IT" sz="1600" dirty="0">
              <a:solidFill>
                <a:schemeClr val="bg1"/>
              </a:solidFill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1600" b="0" dirty="0">
              <a:solidFill>
                <a:schemeClr val="bg1"/>
              </a:solidFill>
            </a:endParaRPr>
          </a:p>
        </p:txBody>
      </p:sp>
      <p:pic>
        <p:nvPicPr>
          <p:cNvPr id="7" name="Picture 4" descr="thinking woman clipart - Clip Art Library">
            <a:extLst>
              <a:ext uri="{FF2B5EF4-FFF2-40B4-BE49-F238E27FC236}">
                <a16:creationId xmlns:a16="http://schemas.microsoft.com/office/drawing/2014/main" id="{7C0E77FE-23EC-7243-90AE-709A2A4C3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078" y="1807677"/>
            <a:ext cx="1439929" cy="263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Image result for clipart blackline pictures of spaghetti sauce | Makanan">
            <a:extLst>
              <a:ext uri="{FF2B5EF4-FFF2-40B4-BE49-F238E27FC236}">
                <a16:creationId xmlns:a16="http://schemas.microsoft.com/office/drawing/2014/main" id="{92D8B15A-C3A3-9D4B-A715-EF8BC9E11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797" y="5023133"/>
            <a:ext cx="1848489" cy="959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sad mouse clipart - Clip Art Library">
            <a:extLst>
              <a:ext uri="{FF2B5EF4-FFF2-40B4-BE49-F238E27FC236}">
                <a16:creationId xmlns:a16="http://schemas.microsoft.com/office/drawing/2014/main" id="{D200B416-3D1D-0F40-8286-AD8156200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61" y="3521897"/>
            <a:ext cx="847077" cy="142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Fat elephant | Public domain vectors">
            <a:extLst>
              <a:ext uri="{FF2B5EF4-FFF2-40B4-BE49-F238E27FC236}">
                <a16:creationId xmlns:a16="http://schemas.microsoft.com/office/drawing/2014/main" id="{44C7A928-F84C-2443-8C3A-70724376E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839" y="3009555"/>
            <a:ext cx="2832100" cy="287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A142A6-71EF-A64A-AA81-9FED991B2540}"/>
              </a:ext>
            </a:extLst>
          </p:cNvPr>
          <p:cNvSpPr txBox="1"/>
          <p:nvPr/>
        </p:nvSpPr>
        <p:spPr>
          <a:xfrm>
            <a:off x="1138984" y="6238238"/>
            <a:ext cx="6021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Le cellule di un </a:t>
            </a:r>
            <a:r>
              <a:rPr lang="en-GB" dirty="0" err="1"/>
              <a:t>elefante</a:t>
            </a:r>
            <a:r>
              <a:rPr lang="en-GB" dirty="0"/>
              <a:t> </a:t>
            </a:r>
            <a:r>
              <a:rPr lang="en-GB" dirty="0" err="1"/>
              <a:t>consumano</a:t>
            </a:r>
            <a:r>
              <a:rPr lang="en-GB" dirty="0"/>
              <a:t> </a:t>
            </a:r>
            <a:r>
              <a:rPr lang="en-GB" dirty="0" err="1"/>
              <a:t>meno</a:t>
            </a:r>
            <a:r>
              <a:rPr lang="en-GB" dirty="0"/>
              <a:t> di quelle di un </a:t>
            </a:r>
            <a:r>
              <a:rPr lang="en-GB" dirty="0" err="1"/>
              <a:t>topo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03A69C-BA5D-9F4E-8CE8-C6D629675347}"/>
              </a:ext>
            </a:extLst>
          </p:cNvPr>
          <p:cNvSpPr txBox="1"/>
          <p:nvPr/>
        </p:nvSpPr>
        <p:spPr>
          <a:xfrm>
            <a:off x="7141029" y="6165668"/>
            <a:ext cx="15985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PERCHE`?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696388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sdata201523-f2.jpg">
            <a:extLst>
              <a:ext uri="{FF2B5EF4-FFF2-40B4-BE49-F238E27FC236}">
                <a16:creationId xmlns:a16="http://schemas.microsoft.com/office/drawing/2014/main" id="{FF52D9A9-0EA0-E14B-BC8B-0E68AB3C98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734" y="1006238"/>
            <a:ext cx="4453103" cy="2493737"/>
          </a:xfrm>
          <a:prstGeom prst="rect">
            <a:avLst/>
          </a:prstGeom>
        </p:spPr>
      </p:pic>
      <p:pic>
        <p:nvPicPr>
          <p:cNvPr id="6" name="Immagine 3">
            <a:extLst>
              <a:ext uri="{FF2B5EF4-FFF2-40B4-BE49-F238E27FC236}">
                <a16:creationId xmlns:a16="http://schemas.microsoft.com/office/drawing/2014/main" id="{9762D17E-3CB2-E64F-A8E1-F67C683C91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2749" y="3629450"/>
            <a:ext cx="2873637" cy="3044108"/>
          </a:xfrm>
          <a:prstGeom prst="rect">
            <a:avLst/>
          </a:prstGeom>
        </p:spPr>
      </p:pic>
      <p:pic>
        <p:nvPicPr>
          <p:cNvPr id="7" name="Immagine 5" descr="a6bd5ae4548a2529856094e8faeaa642.jpg">
            <a:extLst>
              <a:ext uri="{FF2B5EF4-FFF2-40B4-BE49-F238E27FC236}">
                <a16:creationId xmlns:a16="http://schemas.microsoft.com/office/drawing/2014/main" id="{A31B2AE1-DC45-A543-9E3A-9F83351D38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0950"/>
            <a:ext cx="4382734" cy="3287050"/>
          </a:xfrm>
          <a:prstGeom prst="rect">
            <a:avLst/>
          </a:prstGeom>
        </p:spPr>
      </p:pic>
      <p:pic>
        <p:nvPicPr>
          <p:cNvPr id="8" name="Immagine 6" descr="images-2.jpeg">
            <a:extLst>
              <a:ext uri="{FF2B5EF4-FFF2-40B4-BE49-F238E27FC236}">
                <a16:creationId xmlns:a16="http://schemas.microsoft.com/office/drawing/2014/main" id="{C76E0836-830A-2D4C-81FB-A508DC1962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07" y="1188984"/>
            <a:ext cx="3484469" cy="2240016"/>
          </a:xfrm>
          <a:prstGeom prst="rect">
            <a:avLst/>
          </a:prstGeom>
        </p:spPr>
      </p:pic>
      <p:sp>
        <p:nvSpPr>
          <p:cNvPr id="9" name="CasellaDiTesto 10">
            <a:extLst>
              <a:ext uri="{FF2B5EF4-FFF2-40B4-BE49-F238E27FC236}">
                <a16:creationId xmlns:a16="http://schemas.microsoft.com/office/drawing/2014/main" id="{A6E75E40-EBA1-B749-B80F-48A91F92C4EF}"/>
              </a:ext>
            </a:extLst>
          </p:cNvPr>
          <p:cNvSpPr txBox="1"/>
          <p:nvPr/>
        </p:nvSpPr>
        <p:spPr>
          <a:xfrm>
            <a:off x="4025901" y="3095215"/>
            <a:ext cx="5289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800000"/>
                </a:solidFill>
                <a:latin typeface="Arial Black"/>
                <a:cs typeface="Arial Black"/>
              </a:rPr>
              <a:t>TARA BIG-DATA EXPERIMENT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752EEE1-A745-A248-A8C7-68B6E886B948}"/>
              </a:ext>
            </a:extLst>
          </p:cNvPr>
          <p:cNvSpPr txBox="1"/>
          <p:nvPr/>
        </p:nvSpPr>
        <p:spPr>
          <a:xfrm>
            <a:off x="455297" y="1203498"/>
            <a:ext cx="3129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Arial Black"/>
                <a:cs typeface="Arial Black"/>
              </a:rPr>
              <a:t>MICROBIOME</a:t>
            </a:r>
          </a:p>
        </p:txBody>
      </p:sp>
      <p:sp>
        <p:nvSpPr>
          <p:cNvPr id="11" name="CasellaDiTesto 12">
            <a:extLst>
              <a:ext uri="{FF2B5EF4-FFF2-40B4-BE49-F238E27FC236}">
                <a16:creationId xmlns:a16="http://schemas.microsoft.com/office/drawing/2014/main" id="{B80126E0-FE01-604E-A30E-70CD480FB5CB}"/>
              </a:ext>
            </a:extLst>
          </p:cNvPr>
          <p:cNvSpPr txBox="1"/>
          <p:nvPr/>
        </p:nvSpPr>
        <p:spPr>
          <a:xfrm>
            <a:off x="2514020" y="6061307"/>
            <a:ext cx="1868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>
                <a:solidFill>
                  <a:schemeClr val="bg1"/>
                </a:solidFill>
                <a:latin typeface="Arial Black"/>
                <a:cs typeface="Arial Black"/>
              </a:rPr>
              <a:t>CRITICAL</a:t>
            </a:r>
          </a:p>
          <a:p>
            <a:pPr algn="just"/>
            <a:r>
              <a:rPr lang="it-IT" sz="2400" dirty="0">
                <a:solidFill>
                  <a:schemeClr val="bg1"/>
                </a:solidFill>
                <a:latin typeface="Arial Black"/>
                <a:cs typeface="Arial Black"/>
              </a:rPr>
              <a:t>BRAIN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836C09C-41F8-3441-8024-F41A995DA823}"/>
              </a:ext>
            </a:extLst>
          </p:cNvPr>
          <p:cNvSpPr txBox="1"/>
          <p:nvPr/>
        </p:nvSpPr>
        <p:spPr>
          <a:xfrm>
            <a:off x="5307711" y="5959709"/>
            <a:ext cx="282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Arial Black"/>
                <a:cs typeface="Arial Black"/>
              </a:rPr>
              <a:t>HOW MANY SPECIES </a:t>
            </a:r>
          </a:p>
          <a:p>
            <a:r>
              <a:rPr lang="it-IT" dirty="0">
                <a:solidFill>
                  <a:schemeClr val="bg1"/>
                </a:solidFill>
                <a:latin typeface="Arial Black"/>
                <a:cs typeface="Arial Black"/>
              </a:rPr>
              <a:t>IN THE WORLD?</a:t>
            </a: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583</TotalTime>
  <Words>155</Words>
  <Application>Microsoft Macintosh PowerPoint</Application>
  <PresentationFormat>On-screen Show (4:3)</PresentationFormat>
  <Paragraphs>26</Paragraphs>
  <Slides>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Arial Black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Fisica, Biodiversità e oltre…</dc:title>
  <dc:creator>Azaele Sandro</dc:creator>
  <cp:lastModifiedBy>Azaele Sandro</cp:lastModifiedBy>
  <cp:revision>17</cp:revision>
  <dcterms:created xsi:type="dcterms:W3CDTF">2021-06-05T09:17:19Z</dcterms:created>
  <dcterms:modified xsi:type="dcterms:W3CDTF">2021-06-07T08:19:11Z</dcterms:modified>
</cp:coreProperties>
</file>