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8" r:id="rId3"/>
    <p:sldId id="399" r:id="rId4"/>
    <p:sldId id="759" r:id="rId5"/>
    <p:sldId id="760" r:id="rId6"/>
    <p:sldId id="763" r:id="rId7"/>
    <p:sldId id="761" r:id="rId8"/>
    <p:sldId id="756" r:id="rId9"/>
    <p:sldId id="762" r:id="rId10"/>
    <p:sldId id="754" r:id="rId11"/>
    <p:sldId id="750" r:id="rId12"/>
    <p:sldId id="682" r:id="rId13"/>
    <p:sldId id="687" r:id="rId14"/>
    <p:sldId id="727" r:id="rId15"/>
    <p:sldId id="729" r:id="rId16"/>
    <p:sldId id="722" r:id="rId17"/>
    <p:sldId id="730" r:id="rId18"/>
    <p:sldId id="681" r:id="rId19"/>
    <p:sldId id="757" r:id="rId20"/>
    <p:sldId id="739" r:id="rId21"/>
    <p:sldId id="744" r:id="rId22"/>
    <p:sldId id="749" r:id="rId23"/>
    <p:sldId id="758" r:id="rId24"/>
    <p:sldId id="696" r:id="rId25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8D4A"/>
    <a:srgbClr val="95D91A"/>
    <a:srgbClr val="00FDFF"/>
    <a:srgbClr val="BEC4DF"/>
    <a:srgbClr val="D3A000"/>
    <a:srgbClr val="00FA00"/>
    <a:srgbClr val="0432FF"/>
    <a:srgbClr val="FF40FF"/>
    <a:srgbClr val="C5AD11"/>
    <a:srgbClr val="EFB6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70"/>
    <p:restoredTop sz="94726"/>
  </p:normalViewPr>
  <p:slideViewPr>
    <p:cSldViewPr snapToGrid="0" snapToObjects="1">
      <p:cViewPr varScale="1">
        <p:scale>
          <a:sx n="120" d="100"/>
          <a:sy n="120" d="100"/>
        </p:scale>
        <p:origin x="2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BC1679-02C4-B04A-9E3F-E7B04CFB3EE0}" type="datetimeFigureOut">
              <a:rPr lang="en-US" smtClean="0"/>
              <a:t>6/29/26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7738D3-316A-D040-8C6F-D8E6066F6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195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2E15C-D48E-984E-B12E-85DB08B8D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9E8D9A-2315-C047-9104-4303101AB8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EA54EC-CD5B-134C-AE1B-4644AE57C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36B3F-F34B-A94A-AB40-7D62BF58849A}" type="datetimeFigureOut">
              <a:rPr lang="en-IT" smtClean="0"/>
              <a:t>29/06/2026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90B86-43EC-A047-B43D-7FE11D585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7E9B1-67F0-FD4B-A2D5-ED2E6D5E2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1170D-F0A2-0845-91A1-C421F2434FC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911880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7503F-A749-AE4E-98A4-9AA0D2801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DD2A2E-A926-3F4B-B997-4F1A04F9C8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584B4F-3E2A-D140-B48D-8DEDD8E69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36B3F-F34B-A94A-AB40-7D62BF58849A}" type="datetimeFigureOut">
              <a:rPr lang="en-IT" smtClean="0"/>
              <a:t>29/06/2026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D7430-8321-C149-B737-80529C118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5F6712-E45C-9F47-B36F-658F7B43C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1170D-F0A2-0845-91A1-C421F2434FC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568436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77D904-53EB-8048-A48E-D964B22312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C261F0-BAB7-8C41-8FA4-D5CE3ADD86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A4324B-55DD-4E43-B8C5-E51EA036B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36B3F-F34B-A94A-AB40-7D62BF58849A}" type="datetimeFigureOut">
              <a:rPr lang="en-IT" smtClean="0"/>
              <a:t>29/06/2026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71E14D-9DA9-894F-BB58-5A79562F2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AA9B5-6D72-6C49-89ED-71814A12D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1170D-F0A2-0845-91A1-C421F2434FC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200199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ECF2D-8652-1E43-8ACA-B58A7E69B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BA24B-2118-374B-A263-1213EF1421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8F2BB-0270-3644-BFCA-8308FE3CA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36B3F-F34B-A94A-AB40-7D62BF58849A}" type="datetimeFigureOut">
              <a:rPr lang="en-IT" smtClean="0"/>
              <a:t>29/06/2026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139A4-B297-C04B-A32B-6ADFD85A0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889605-C7DE-D44A-BEF7-4AA087885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1170D-F0A2-0845-91A1-C421F2434FC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422545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8E5E2-7C6C-E449-929A-2CC6A0F0D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DAB00D-131B-AE4E-9F10-1527F87517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F02BB-8003-AA4E-A418-820F856ED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36B3F-F34B-A94A-AB40-7D62BF58849A}" type="datetimeFigureOut">
              <a:rPr lang="en-IT" smtClean="0"/>
              <a:t>29/06/2026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6CC46E-C74D-BA48-B686-695DB9C88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EA43EB-A62A-EA49-B301-91CBA6811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1170D-F0A2-0845-91A1-C421F2434FC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58504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247C1-F763-E24A-B543-BBE3990CB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B5E9A-4BB4-C340-9B32-12450570D5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B1FF67-269B-7C4A-8F53-397EE020F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B88FFC-4A1A-0E4C-BF03-8852CA484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36B3F-F34B-A94A-AB40-7D62BF58849A}" type="datetimeFigureOut">
              <a:rPr lang="en-IT" smtClean="0"/>
              <a:t>29/06/2026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C8BAE5-3F60-4F48-8EBA-84EF4AB19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E68BE4-BFEE-484A-B5B3-65F480D4A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1170D-F0A2-0845-91A1-C421F2434FC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437371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1EFE5-6214-2D47-9B6F-A7166CC72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4BC3BE-83BA-5940-9DF3-9C28C5AC86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763F40-D611-BC47-B060-3DA06BBF0B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FBE01A-C804-2D40-959D-C15B95669E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1EF404-F5D4-6841-911D-BB9D4E5741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5F4AA3-5210-8242-AB11-C9EACA742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36B3F-F34B-A94A-AB40-7D62BF58849A}" type="datetimeFigureOut">
              <a:rPr lang="en-IT" smtClean="0"/>
              <a:t>29/06/2026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B5934A-F675-7848-9CD4-2FCE839EF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49A379-F2EF-C741-8640-13C63A5E3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1170D-F0A2-0845-91A1-C421F2434FC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14399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B2584-0260-B24C-9D6B-71D62FFAD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8AA1EB-497F-CD43-8D2A-0E5C665E0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36B3F-F34B-A94A-AB40-7D62BF58849A}" type="datetimeFigureOut">
              <a:rPr lang="en-IT" smtClean="0"/>
              <a:t>29/06/2026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32C28D-7882-854D-A00E-26489F445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2033BF-0A18-FE40-9244-B9B6448D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1170D-F0A2-0845-91A1-C421F2434FC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209597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9A535BF8-02D9-1146-B360-63898390F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008007"/>
            <a:ext cx="870857" cy="849993"/>
          </a:xfrm>
        </p:spPr>
        <p:txBody>
          <a:bodyPr/>
          <a:lstStyle/>
          <a:p>
            <a:fld id="{9111170D-F0A2-0845-91A1-C421F2434FC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3767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F748E-790F-174E-9C1C-FA3523F7A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89418-55BB-B748-9243-D587785F12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28E72A-52F5-EC4B-BB15-46C3A665F0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5A2E13-3004-6A49-AD04-6A9C5EE3D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36B3F-F34B-A94A-AB40-7D62BF58849A}" type="datetimeFigureOut">
              <a:rPr lang="en-IT" smtClean="0"/>
              <a:t>29/06/2026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BDE55A-37CE-2949-8E92-4FA0DDA91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C24438-7BED-054D-9383-0E8695835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1170D-F0A2-0845-91A1-C421F2434FC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362823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7BE61-7185-C143-8381-0DA989A74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1C318E-4097-0744-B30E-90CAA8293B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6A7C96-A19A-BD48-8715-AD0A432D15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C59076-EC84-3447-B9DF-5BDF41E97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36B3F-F34B-A94A-AB40-7D62BF58849A}" type="datetimeFigureOut">
              <a:rPr lang="en-IT" smtClean="0"/>
              <a:t>29/06/2026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89D1B0-257E-B64E-A5D5-DA75BF762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4F2B3A-3229-A342-9F76-6450FB1E8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1170D-F0A2-0845-91A1-C421F2434FC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577098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B69503-309D-DF4B-845E-014B3053D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4B2662-4713-C644-912D-E888CABEA7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0B6276-82F6-174A-822B-CFD1B4645F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36B3F-F34B-A94A-AB40-7D62BF58849A}" type="datetimeFigureOut">
              <a:rPr lang="en-IT" smtClean="0"/>
              <a:t>29/06/2026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DCCE0-D8D8-8D42-845B-35F42FC4C4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039F13-3432-BA4A-8117-54410EFBE3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1170D-F0A2-0845-91A1-C421F2434FC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591785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dfa.unipd.it/event/1643/contributions/3213/" TargetMode="External"/><Relationship Id="rId7" Type="http://schemas.openxmlformats.org/officeDocument/2006/relationships/hyperlink" Target="https://indico.dfa.unipd.it/event/1643/contributions/3202/" TargetMode="External"/><Relationship Id="rId2" Type="http://schemas.openxmlformats.org/officeDocument/2006/relationships/hyperlink" Target="https://indico.dfa.unipd.it/event/1643/contributions/2911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ndico.dfa.unipd.it/event/1643/contributions/2912/" TargetMode="External"/><Relationship Id="rId5" Type="http://schemas.openxmlformats.org/officeDocument/2006/relationships/hyperlink" Target="https://indico.dfa.unipd.it/event/1643/contributions/2925/" TargetMode="External"/><Relationship Id="rId4" Type="http://schemas.openxmlformats.org/officeDocument/2006/relationships/hyperlink" Target="https://indico.dfa.unipd.it/event/1643/contributions/3201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8">
            <a:extLst>
              <a:ext uri="{FF2B5EF4-FFF2-40B4-BE49-F238E27FC236}">
                <a16:creationId xmlns:a16="http://schemas.microsoft.com/office/drawing/2014/main" id="{72F035B6-BA7A-A13F-EB35-5A30F6895A8B}"/>
              </a:ext>
            </a:extLst>
          </p:cNvPr>
          <p:cNvSpPr txBox="1"/>
          <p:nvPr/>
        </p:nvSpPr>
        <p:spPr>
          <a:xfrm>
            <a:off x="5092995" y="2897373"/>
            <a:ext cx="70990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  <a:latin typeface="Baghdad" pitchFamily="2" charset="-78"/>
                <a:ea typeface="Al Nile" charset="-78"/>
                <a:cs typeface="Baghdad" pitchFamily="2" charset="-78"/>
              </a:rPr>
              <a:t>Alessandro </a:t>
            </a:r>
            <a:r>
              <a:rPr lang="it-IT" sz="2800" dirty="0" err="1">
                <a:solidFill>
                  <a:schemeClr val="bg1"/>
                </a:solidFill>
                <a:latin typeface="Baghdad" pitchFamily="2" charset="-78"/>
                <a:ea typeface="Al Nile" charset="-78"/>
                <a:cs typeface="Baghdad" pitchFamily="2" charset="-78"/>
              </a:rPr>
              <a:t>Chieffi</a:t>
            </a:r>
            <a:endParaRPr lang="it-IT" sz="2800" dirty="0">
              <a:solidFill>
                <a:schemeClr val="bg1"/>
              </a:solidFill>
              <a:latin typeface="Baghdad" pitchFamily="2" charset="-78"/>
              <a:ea typeface="Al Nile" charset="-78"/>
              <a:cs typeface="Baghdad" pitchFamily="2" charset="-78"/>
            </a:endParaRPr>
          </a:p>
          <a:p>
            <a:pPr algn="ctr"/>
            <a:r>
              <a:rPr lang="it-IT" sz="1600" dirty="0">
                <a:solidFill>
                  <a:schemeClr val="bg1"/>
                </a:solidFill>
                <a:latin typeface="Baghdad" pitchFamily="2" charset="-78"/>
                <a:ea typeface="Al Nile" charset="-78"/>
                <a:cs typeface="Baghdad" pitchFamily="2" charset="-78"/>
              </a:rPr>
              <a:t>INPS – Istituto Nazionale di Previdenza Sociale – </a:t>
            </a:r>
            <a:r>
              <a:rPr lang="it-IT" sz="1600" dirty="0" err="1">
                <a:solidFill>
                  <a:schemeClr val="bg1"/>
                </a:solidFill>
                <a:latin typeface="Baghdad" pitchFamily="2" charset="-78"/>
                <a:ea typeface="Al Nile" charset="-78"/>
                <a:cs typeface="Baghdad" pitchFamily="2" charset="-78"/>
              </a:rPr>
              <a:t>Italy</a:t>
            </a:r>
            <a:endParaRPr lang="it-IT" sz="1600" dirty="0">
              <a:solidFill>
                <a:schemeClr val="bg1"/>
              </a:solidFill>
              <a:latin typeface="Baghdad" pitchFamily="2" charset="-78"/>
              <a:ea typeface="Al Nile" charset="-78"/>
              <a:cs typeface="Baghdad" pitchFamily="2" charset="-78"/>
            </a:endParaRPr>
          </a:p>
          <a:p>
            <a:pPr algn="ctr"/>
            <a:r>
              <a:rPr lang="it-IT" sz="1600" dirty="0">
                <a:solidFill>
                  <a:schemeClr val="bg1"/>
                </a:solidFill>
                <a:latin typeface="Baghdad" pitchFamily="2" charset="-78"/>
                <a:ea typeface="Al Nile" charset="-78"/>
                <a:cs typeface="Baghdad" pitchFamily="2" charset="-78"/>
              </a:rPr>
              <a:t>INFN – Istituto Nazionale di Fisica Nucleare – Sez. Perugia – </a:t>
            </a:r>
            <a:r>
              <a:rPr lang="it-IT" sz="1600" dirty="0" err="1">
                <a:solidFill>
                  <a:schemeClr val="bg1"/>
                </a:solidFill>
                <a:latin typeface="Baghdad" pitchFamily="2" charset="-78"/>
                <a:ea typeface="Al Nile" charset="-78"/>
                <a:cs typeface="Baghdad" pitchFamily="2" charset="-78"/>
              </a:rPr>
              <a:t>Italy</a:t>
            </a:r>
            <a:r>
              <a:rPr lang="it-IT" sz="1600" dirty="0">
                <a:solidFill>
                  <a:schemeClr val="bg1"/>
                </a:solidFill>
                <a:latin typeface="Baghdad" pitchFamily="2" charset="-78"/>
                <a:ea typeface="Al Nile" charset="-78"/>
                <a:cs typeface="Baghdad" pitchFamily="2" charset="-78"/>
              </a:rPr>
              <a:t> </a:t>
            </a:r>
          </a:p>
          <a:p>
            <a:pPr algn="ctr"/>
            <a:r>
              <a:rPr lang="it-IT" sz="1600" dirty="0">
                <a:solidFill>
                  <a:schemeClr val="bg1"/>
                </a:solidFill>
                <a:latin typeface="Baghdad" pitchFamily="2" charset="-78"/>
                <a:ea typeface="Al Nile" charset="-78"/>
                <a:cs typeface="Baghdad" pitchFamily="2" charset="-78"/>
              </a:rPr>
              <a:t>INAF – Istituto di Astrofisica e Planetologia Spaziali - </a:t>
            </a:r>
            <a:r>
              <a:rPr lang="it-IT" sz="1600" dirty="0" err="1">
                <a:solidFill>
                  <a:schemeClr val="bg1"/>
                </a:solidFill>
                <a:latin typeface="Baghdad" pitchFamily="2" charset="-78"/>
                <a:ea typeface="Al Nile" charset="-78"/>
                <a:cs typeface="Baghdad" pitchFamily="2" charset="-78"/>
              </a:rPr>
              <a:t>Italy</a:t>
            </a:r>
            <a:endParaRPr lang="it-IT" sz="1600" dirty="0">
              <a:solidFill>
                <a:schemeClr val="bg1"/>
              </a:solidFill>
              <a:latin typeface="Baghdad" pitchFamily="2" charset="-78"/>
              <a:ea typeface="Al Nile" charset="-78"/>
              <a:cs typeface="Baghdad" pitchFamily="2" charset="-78"/>
            </a:endParaRPr>
          </a:p>
          <a:p>
            <a:pPr algn="ctr"/>
            <a:r>
              <a:rPr lang="it-IT" sz="1600" dirty="0">
                <a:solidFill>
                  <a:schemeClr val="bg1"/>
                </a:solidFill>
                <a:latin typeface="Baghdad" pitchFamily="2" charset="-78"/>
                <a:ea typeface="Al Nile" charset="-78"/>
                <a:cs typeface="Baghdad" pitchFamily="2" charset="-78"/>
              </a:rPr>
              <a:t>Centre for Stellar and </a:t>
            </a:r>
            <a:r>
              <a:rPr lang="it-IT" sz="1600" dirty="0" err="1">
                <a:solidFill>
                  <a:schemeClr val="bg1"/>
                </a:solidFill>
                <a:latin typeface="Baghdad" pitchFamily="2" charset="-78"/>
                <a:ea typeface="Al Nile" charset="-78"/>
                <a:cs typeface="Baghdad" pitchFamily="2" charset="-78"/>
              </a:rPr>
              <a:t>Planetary</a:t>
            </a:r>
            <a:r>
              <a:rPr lang="it-IT" sz="1600" dirty="0">
                <a:solidFill>
                  <a:schemeClr val="bg1"/>
                </a:solidFill>
                <a:latin typeface="Baghdad" pitchFamily="2" charset="-78"/>
                <a:ea typeface="Al Nile" charset="-78"/>
                <a:cs typeface="Baghdad" pitchFamily="2" charset="-78"/>
              </a:rPr>
              <a:t> </a:t>
            </a:r>
            <a:r>
              <a:rPr lang="it-IT" sz="1600" dirty="0" err="1">
                <a:solidFill>
                  <a:schemeClr val="bg1"/>
                </a:solidFill>
                <a:latin typeface="Baghdad" pitchFamily="2" charset="-78"/>
                <a:ea typeface="Al Nile" charset="-78"/>
                <a:cs typeface="Baghdad" pitchFamily="2" charset="-78"/>
              </a:rPr>
              <a:t>Astrophysics</a:t>
            </a:r>
            <a:r>
              <a:rPr lang="it-IT" sz="1600" dirty="0">
                <a:solidFill>
                  <a:schemeClr val="bg1"/>
                </a:solidFill>
                <a:latin typeface="Baghdad" pitchFamily="2" charset="-78"/>
                <a:ea typeface="Al Nile" charset="-78"/>
                <a:cs typeface="Baghdad" pitchFamily="2" charset="-78"/>
              </a:rPr>
              <a:t> Monash University – Australia</a:t>
            </a:r>
          </a:p>
          <a:p>
            <a:pPr algn="ctr"/>
            <a:r>
              <a:rPr lang="it-IT" sz="1600" dirty="0" err="1">
                <a:solidFill>
                  <a:schemeClr val="bg1"/>
                </a:solidFill>
                <a:latin typeface="Baghdad" pitchFamily="2" charset="-78"/>
                <a:ea typeface="Al Nile" charset="-78"/>
                <a:cs typeface="Baghdad" pitchFamily="2" charset="-78"/>
              </a:rPr>
              <a:t>Institut</a:t>
            </a:r>
            <a:r>
              <a:rPr lang="it-IT" sz="1600" dirty="0">
                <a:solidFill>
                  <a:schemeClr val="bg1"/>
                </a:solidFill>
                <a:latin typeface="Baghdad" pitchFamily="2" charset="-78"/>
                <a:ea typeface="Al Nile" charset="-78"/>
                <a:cs typeface="Baghdad" pitchFamily="2" charset="-78"/>
              </a:rPr>
              <a:t> d’Astronomie et </a:t>
            </a:r>
            <a:r>
              <a:rPr lang="it-IT" sz="1600" dirty="0" err="1">
                <a:solidFill>
                  <a:schemeClr val="bg1"/>
                </a:solidFill>
                <a:latin typeface="Baghdad" pitchFamily="2" charset="-78"/>
                <a:ea typeface="Al Nile" charset="-78"/>
                <a:cs typeface="Baghdad" pitchFamily="2" charset="-78"/>
              </a:rPr>
              <a:t>Astrophysique</a:t>
            </a:r>
            <a:r>
              <a:rPr lang="it-IT" sz="1600" dirty="0">
                <a:solidFill>
                  <a:schemeClr val="bg1"/>
                </a:solidFill>
                <a:latin typeface="Baghdad" pitchFamily="2" charset="-78"/>
                <a:ea typeface="Al Nile" charset="-78"/>
                <a:cs typeface="Baghdad" pitchFamily="2" charset="-78"/>
              </a:rPr>
              <a:t> - ULB – Bruxelles </a:t>
            </a:r>
          </a:p>
          <a:p>
            <a:pPr algn="ctr"/>
            <a:r>
              <a:rPr lang="it-IT" sz="2000" i="1" u="sng" dirty="0" err="1">
                <a:solidFill>
                  <a:schemeClr val="bg1"/>
                </a:solidFill>
                <a:latin typeface="Baghdad" pitchFamily="2" charset="-78"/>
                <a:ea typeface="Al Nile" charset="-78"/>
                <a:cs typeface="Baghdad" pitchFamily="2" charset="-78"/>
              </a:rPr>
              <a:t>alessandro.chieffi@inaf.it</a:t>
            </a:r>
            <a:endParaRPr lang="it-IT" sz="2000" dirty="0">
              <a:solidFill>
                <a:schemeClr val="bg1"/>
              </a:solidFill>
              <a:latin typeface="Baghdad" pitchFamily="2" charset="-78"/>
              <a:ea typeface="Al Nile" charset="-78"/>
              <a:cs typeface="Baghdad" pitchFamily="2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C30FE2-3A0F-67A6-CE1B-1CF8014F03FA}"/>
              </a:ext>
            </a:extLst>
          </p:cNvPr>
          <p:cNvSpPr txBox="1"/>
          <p:nvPr/>
        </p:nvSpPr>
        <p:spPr>
          <a:xfrm>
            <a:off x="5092995" y="1148317"/>
            <a:ext cx="70990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3200" b="1" dirty="0">
                <a:solidFill>
                  <a:schemeClr val="bg1"/>
                </a:solidFill>
              </a:rPr>
              <a:t>Review on the Astrophysics Importance </a:t>
            </a:r>
          </a:p>
          <a:p>
            <a:pPr algn="ctr"/>
            <a:r>
              <a:rPr lang="en-IT" sz="3200" b="1" dirty="0">
                <a:solidFill>
                  <a:schemeClr val="bg1"/>
                </a:solidFill>
              </a:rPr>
              <a:t>of the Carbon Burning reactions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2E369B-CFFA-B6AC-8700-0E937672C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079" y="903767"/>
            <a:ext cx="4805916" cy="480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8211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5E3870-CCF7-B562-A61B-C8282D0EC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1F69C7-B45D-BB73-A0BA-466477BB03CF}"/>
              </a:ext>
            </a:extLst>
          </p:cNvPr>
          <p:cNvSpPr txBox="1"/>
          <p:nvPr/>
        </p:nvSpPr>
        <p:spPr>
          <a:xfrm>
            <a:off x="1904246" y="4834031"/>
            <a:ext cx="2057379" cy="369332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IT" dirty="0"/>
              <a:t>CO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C71957-A7E6-2EB4-3C30-97ED71166C46}"/>
              </a:ext>
            </a:extLst>
          </p:cNvPr>
          <p:cNvSpPr txBox="1"/>
          <p:nvPr/>
        </p:nvSpPr>
        <p:spPr>
          <a:xfrm>
            <a:off x="1904246" y="5205186"/>
            <a:ext cx="4952979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IT" dirty="0"/>
              <a:t>electron degenerate core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4FB4FE-C730-E360-4BFC-02F66564BDA6}"/>
              </a:ext>
            </a:extLst>
          </p:cNvPr>
          <p:cNvSpPr txBox="1"/>
          <p:nvPr/>
        </p:nvSpPr>
        <p:spPr>
          <a:xfrm>
            <a:off x="3961625" y="4835854"/>
            <a:ext cx="759993" cy="369332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IT" dirty="0"/>
              <a:t>CONe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2A71FD-F891-A076-7885-FA04BA83DB5B}"/>
              </a:ext>
            </a:extLst>
          </p:cNvPr>
          <p:cNvSpPr txBox="1"/>
          <p:nvPr/>
        </p:nvSpPr>
        <p:spPr>
          <a:xfrm>
            <a:off x="1904246" y="4464699"/>
            <a:ext cx="3764030" cy="369332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IT" dirty="0"/>
              <a:t>WD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5893F4-75D0-49A3-D6A4-450AA0275C93}"/>
              </a:ext>
            </a:extLst>
          </p:cNvPr>
          <p:cNvSpPr txBox="1"/>
          <p:nvPr/>
        </p:nvSpPr>
        <p:spPr>
          <a:xfrm>
            <a:off x="5674292" y="4471991"/>
            <a:ext cx="81919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IT" dirty="0"/>
              <a:t>EC-SN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9AB539-41F1-46BC-1FDD-EE3CF3EEF697}"/>
              </a:ext>
            </a:extLst>
          </p:cNvPr>
          <p:cNvSpPr txBox="1"/>
          <p:nvPr/>
        </p:nvSpPr>
        <p:spPr>
          <a:xfrm>
            <a:off x="6863241" y="4840990"/>
            <a:ext cx="3241503" cy="720000"/>
          </a:xfrm>
          <a:prstGeom prst="rect">
            <a:avLst/>
          </a:prstGeom>
          <a:solidFill>
            <a:srgbClr val="FF40FF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</a:t>
            </a:r>
            <a:r>
              <a:rPr lang="en-IT" dirty="0"/>
              <a:t>ontract freely</a:t>
            </a:r>
          </a:p>
          <a:p>
            <a:pPr algn="ctr"/>
            <a:r>
              <a:rPr lang="en-IT" dirty="0"/>
              <a:t> (massive stars)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65C44E-AFEF-98A4-EFF4-7C84664296F8}"/>
              </a:ext>
            </a:extLst>
          </p:cNvPr>
          <p:cNvSpPr txBox="1"/>
          <p:nvPr/>
        </p:nvSpPr>
        <p:spPr>
          <a:xfrm>
            <a:off x="6493482" y="4464699"/>
            <a:ext cx="3611262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IT" dirty="0"/>
              <a:t>CC-SN 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E2AA3452-8626-CD07-5DAA-08FF762A3547}"/>
              </a:ext>
            </a:extLst>
          </p:cNvPr>
          <p:cNvSpPr/>
          <p:nvPr/>
        </p:nvSpPr>
        <p:spPr>
          <a:xfrm>
            <a:off x="3886521" y="6076724"/>
            <a:ext cx="3905245" cy="757990"/>
          </a:xfrm>
          <a:prstGeom prst="rightArrow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dirty="0"/>
              <a:t>He core mass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E58C7F-2201-4438-4166-C4D7E912E3E0}"/>
              </a:ext>
            </a:extLst>
          </p:cNvPr>
          <p:cNvSpPr txBox="1"/>
          <p:nvPr/>
        </p:nvSpPr>
        <p:spPr>
          <a:xfrm>
            <a:off x="4715600" y="4839500"/>
            <a:ext cx="2141625" cy="369332"/>
          </a:xfrm>
          <a:prstGeom prst="rect">
            <a:avLst/>
          </a:prstGeom>
          <a:solidFill>
            <a:srgbClr val="D3A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IT" dirty="0"/>
              <a:t>ONeMg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FA63E9-D8E0-AC5C-8B5E-13F094856583}"/>
              </a:ext>
            </a:extLst>
          </p:cNvPr>
          <p:cNvSpPr txBox="1"/>
          <p:nvPr/>
        </p:nvSpPr>
        <p:spPr>
          <a:xfrm>
            <a:off x="3448382" y="5586261"/>
            <a:ext cx="1026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3200" b="1" dirty="0">
                <a:solidFill>
                  <a:schemeClr val="bg1"/>
                </a:solidFill>
              </a:rPr>
              <a:t>M</a:t>
            </a:r>
            <a:r>
              <a:rPr lang="en-IT" sz="3200" b="1" baseline="-25000" dirty="0">
                <a:solidFill>
                  <a:schemeClr val="bg1"/>
                </a:solidFill>
              </a:rPr>
              <a:t>UP</a:t>
            </a:r>
          </a:p>
        </p:txBody>
      </p:sp>
      <p:sp>
        <p:nvSpPr>
          <p:cNvPr id="18" name="Up-Down Arrow 17">
            <a:extLst>
              <a:ext uri="{FF2B5EF4-FFF2-40B4-BE49-F238E27FC236}">
                <a16:creationId xmlns:a16="http://schemas.microsoft.com/office/drawing/2014/main" id="{DA715350-4C6D-01C8-894A-49C4DD8A209E}"/>
              </a:ext>
            </a:extLst>
          </p:cNvPr>
          <p:cNvSpPr/>
          <p:nvPr/>
        </p:nvSpPr>
        <p:spPr>
          <a:xfrm>
            <a:off x="3887671" y="4428268"/>
            <a:ext cx="141890" cy="1180857"/>
          </a:xfrm>
          <a:prstGeom prst="upDownArrow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051943-873F-0C9C-7808-A8EEFF03D753}"/>
              </a:ext>
            </a:extLst>
          </p:cNvPr>
          <p:cNvSpPr txBox="1"/>
          <p:nvPr/>
        </p:nvSpPr>
        <p:spPr>
          <a:xfrm>
            <a:off x="6343983" y="5586261"/>
            <a:ext cx="1179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3200" b="1" dirty="0">
                <a:solidFill>
                  <a:schemeClr val="bg1"/>
                </a:solidFill>
              </a:rPr>
              <a:t>M</a:t>
            </a:r>
            <a:r>
              <a:rPr lang="en-IT" sz="3200" b="1" baseline="-25000" dirty="0">
                <a:solidFill>
                  <a:schemeClr val="bg1"/>
                </a:solidFill>
              </a:rPr>
              <a:t>mass</a:t>
            </a:r>
          </a:p>
        </p:txBody>
      </p:sp>
      <p:sp>
        <p:nvSpPr>
          <p:cNvPr id="20" name="Up-Down Arrow 19">
            <a:extLst>
              <a:ext uri="{FF2B5EF4-FFF2-40B4-BE49-F238E27FC236}">
                <a16:creationId xmlns:a16="http://schemas.microsoft.com/office/drawing/2014/main" id="{0C795626-7A31-7EC3-9977-FAAEE380ACCA}"/>
              </a:ext>
            </a:extLst>
          </p:cNvPr>
          <p:cNvSpPr/>
          <p:nvPr/>
        </p:nvSpPr>
        <p:spPr>
          <a:xfrm>
            <a:off x="6783272" y="4428268"/>
            <a:ext cx="141890" cy="1180857"/>
          </a:xfrm>
          <a:prstGeom prst="upDownArrow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B4B092F-DA1E-8812-451B-DAC371A825C5}"/>
              </a:ext>
            </a:extLst>
          </p:cNvPr>
          <p:cNvGrpSpPr/>
          <p:nvPr/>
        </p:nvGrpSpPr>
        <p:grpSpPr>
          <a:xfrm>
            <a:off x="3097111" y="60187"/>
            <a:ext cx="5997778" cy="4258110"/>
            <a:chOff x="2414702" y="664774"/>
            <a:chExt cx="7362596" cy="5528451"/>
          </a:xfrm>
        </p:grpSpPr>
        <p:pic>
          <p:nvPicPr>
            <p:cNvPr id="17" name="Picture 16" descr="Diagram&#10;&#10;Description automatically generated">
              <a:extLst>
                <a:ext uri="{FF2B5EF4-FFF2-40B4-BE49-F238E27FC236}">
                  <a16:creationId xmlns:a16="http://schemas.microsoft.com/office/drawing/2014/main" id="{14607EF9-128A-C631-3679-498E53457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4702" y="664774"/>
              <a:ext cx="7362596" cy="5528451"/>
            </a:xfrm>
            <a:prstGeom prst="rect">
              <a:avLst/>
            </a:prstGeom>
            <a:solidFill>
              <a:srgbClr val="AAAAAA"/>
            </a:solidFill>
          </p:spPr>
        </p:pic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6CE5C7F7-78CC-C781-A286-7C02102BE559}"/>
                </a:ext>
              </a:extLst>
            </p:cNvPr>
            <p:cNvCxnSpPr>
              <a:cxnSpLocks/>
            </p:cNvCxnSpPr>
            <p:nvPr/>
          </p:nvCxnSpPr>
          <p:spPr>
            <a:xfrm>
              <a:off x="4548302" y="4532477"/>
              <a:ext cx="1240972" cy="0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422519D-DA44-DB62-0862-69564859DC56}"/>
                </a:ext>
              </a:extLst>
            </p:cNvPr>
            <p:cNvSpPr txBox="1"/>
            <p:nvPr/>
          </p:nvSpPr>
          <p:spPr>
            <a:xfrm>
              <a:off x="5789274" y="4290289"/>
              <a:ext cx="583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sz="2400" b="1" dirty="0">
                  <a:solidFill>
                    <a:srgbClr val="FFC000"/>
                  </a:solidFill>
                </a:rPr>
                <a:t>H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4B503E78-FD63-EF0B-EDBE-09252A48378B}"/>
                </a:ext>
              </a:extLst>
            </p:cNvPr>
            <p:cNvCxnSpPr>
              <a:cxnSpLocks/>
            </p:cNvCxnSpPr>
            <p:nvPr/>
          </p:nvCxnSpPr>
          <p:spPr>
            <a:xfrm>
              <a:off x="5549786" y="3716049"/>
              <a:ext cx="1240972" cy="0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D164219-E7E0-877A-E739-D684F0210598}"/>
                </a:ext>
              </a:extLst>
            </p:cNvPr>
            <p:cNvSpPr txBox="1"/>
            <p:nvPr/>
          </p:nvSpPr>
          <p:spPr>
            <a:xfrm>
              <a:off x="6790757" y="3473861"/>
              <a:ext cx="670921" cy="599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sz="2400" b="1" dirty="0">
                  <a:solidFill>
                    <a:srgbClr val="FFC000"/>
                  </a:solidFill>
                </a:rPr>
                <a:t>He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D2646E2B-208B-196E-CEB4-ECB09D605433}"/>
                </a:ext>
              </a:extLst>
            </p:cNvPr>
            <p:cNvCxnSpPr>
              <a:cxnSpLocks/>
            </p:cNvCxnSpPr>
            <p:nvPr/>
          </p:nvCxnSpPr>
          <p:spPr>
            <a:xfrm>
              <a:off x="6583931" y="2703678"/>
              <a:ext cx="1240972" cy="0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A92427B-EF7F-CBA1-CC1E-6414E26D6E86}"/>
                </a:ext>
              </a:extLst>
            </p:cNvPr>
            <p:cNvSpPr txBox="1"/>
            <p:nvPr/>
          </p:nvSpPr>
          <p:spPr>
            <a:xfrm>
              <a:off x="7824903" y="2461490"/>
              <a:ext cx="583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sz="2400" b="1" dirty="0">
                  <a:solidFill>
                    <a:srgbClr val="FFC000"/>
                  </a:solidFill>
                </a:rPr>
                <a:t>C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6255449F-FCB0-B099-DC69-D0766002928C}"/>
                </a:ext>
              </a:extLst>
            </p:cNvPr>
            <p:cNvCxnSpPr>
              <a:cxnSpLocks/>
            </p:cNvCxnSpPr>
            <p:nvPr/>
          </p:nvCxnSpPr>
          <p:spPr>
            <a:xfrm>
              <a:off x="6964927" y="2420649"/>
              <a:ext cx="1240972" cy="0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0B796DA-825E-24A1-54DF-38EB0DE320A9}"/>
                </a:ext>
              </a:extLst>
            </p:cNvPr>
            <p:cNvSpPr txBox="1"/>
            <p:nvPr/>
          </p:nvSpPr>
          <p:spPr>
            <a:xfrm>
              <a:off x="8205899" y="2178461"/>
              <a:ext cx="671346" cy="599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sz="2400" b="1" dirty="0">
                  <a:solidFill>
                    <a:srgbClr val="FFC000"/>
                  </a:solidFill>
                </a:rPr>
                <a:t>Ne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4C1D86D4-83EB-EB6C-293A-6249C3E12317}"/>
                </a:ext>
              </a:extLst>
            </p:cNvPr>
            <p:cNvCxnSpPr>
              <a:cxnSpLocks/>
            </p:cNvCxnSpPr>
            <p:nvPr/>
          </p:nvCxnSpPr>
          <p:spPr>
            <a:xfrm>
              <a:off x="7149985" y="2115848"/>
              <a:ext cx="1240972" cy="0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C625CA1-7836-B513-2917-970DCBFE411F}"/>
                </a:ext>
              </a:extLst>
            </p:cNvPr>
            <p:cNvSpPr txBox="1"/>
            <p:nvPr/>
          </p:nvSpPr>
          <p:spPr>
            <a:xfrm>
              <a:off x="8390957" y="1873660"/>
              <a:ext cx="583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sz="2400" b="1" dirty="0">
                  <a:solidFill>
                    <a:srgbClr val="FFC000"/>
                  </a:solidFill>
                </a:rPr>
                <a:t>O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8BDABC8-CAA9-C4F5-76A3-A07ADCA73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024" y="1092548"/>
            <a:ext cx="7420620" cy="30325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EF0E2E-8EB2-3A1C-3858-00B84B36CFFA}"/>
              </a:ext>
            </a:extLst>
          </p:cNvPr>
          <p:cNvSpPr txBox="1"/>
          <p:nvPr/>
        </p:nvSpPr>
        <p:spPr>
          <a:xfrm>
            <a:off x="6196203" y="4121458"/>
            <a:ext cx="3636916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IT" sz="1400" dirty="0">
                <a:solidFill>
                  <a:srgbClr val="131413"/>
                </a:solidFill>
                <a:effectLst/>
                <a:latin typeface="Times"/>
              </a:rPr>
              <a:t>Chieffi + Eur. Phys. J. A (2025) 61:280</a:t>
            </a:r>
          </a:p>
        </p:txBody>
      </p:sp>
    </p:spTree>
    <p:extLst>
      <p:ext uri="{BB962C8B-B14F-4D97-AF65-F5344CB8AC3E}">
        <p14:creationId xmlns:p14="http://schemas.microsoft.com/office/powerpoint/2010/main" val="280256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 animBg="1"/>
      <p:bldP spid="19" grpId="0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orful rectangular shapes with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8F0D56A9-6F9E-9B09-64FE-11EC81979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7040" y="332334"/>
            <a:ext cx="3527552" cy="1763776"/>
          </a:xfrm>
          <a:prstGeom prst="rect">
            <a:avLst/>
          </a:prstGeom>
        </p:spPr>
      </p:pic>
      <p:pic>
        <p:nvPicPr>
          <p:cNvPr id="5" name="Picture 4" descr="A colorful lines on a black background&#10;&#10;Description automatically generated">
            <a:extLst>
              <a:ext uri="{FF2B5EF4-FFF2-40B4-BE49-F238E27FC236}">
                <a16:creationId xmlns:a16="http://schemas.microsoft.com/office/drawing/2014/main" id="{8AF1ABCC-75E5-2CFF-D76B-9D5BA1108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749" y="306248"/>
            <a:ext cx="3527552" cy="1763776"/>
          </a:xfrm>
          <a:prstGeom prst="rect">
            <a:avLst/>
          </a:prstGeom>
        </p:spPr>
      </p:pic>
      <p:pic>
        <p:nvPicPr>
          <p:cNvPr id="7" name="Picture 6" descr="A colorful rectangular shapes with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0352F248-C30A-E1B9-3F9C-5DBB2FBF5B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429" y="323071"/>
            <a:ext cx="3527552" cy="1763776"/>
          </a:xfrm>
          <a:prstGeom prst="rect">
            <a:avLst/>
          </a:prstGeom>
        </p:spPr>
      </p:pic>
      <p:pic>
        <p:nvPicPr>
          <p:cNvPr id="9" name="Picture 8" descr="A colorful image of a person&#10;&#10;Description automatically generated with medium confidence">
            <a:extLst>
              <a:ext uri="{FF2B5EF4-FFF2-40B4-BE49-F238E27FC236}">
                <a16:creationId xmlns:a16="http://schemas.microsoft.com/office/drawing/2014/main" id="{70346853-73E9-B154-2BCE-34844451BD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7040" y="1959410"/>
            <a:ext cx="3527552" cy="1763776"/>
          </a:xfrm>
          <a:prstGeom prst="rect">
            <a:avLst/>
          </a:prstGeom>
        </p:spPr>
      </p:pic>
      <p:pic>
        <p:nvPicPr>
          <p:cNvPr id="11" name="Picture 10" descr="A red green and grey lines&#10;&#10;Description automatically generated">
            <a:extLst>
              <a:ext uri="{FF2B5EF4-FFF2-40B4-BE49-F238E27FC236}">
                <a16:creationId xmlns:a16="http://schemas.microsoft.com/office/drawing/2014/main" id="{3C20584C-3B73-B22D-EB88-ED7ECF39D2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2422" y="1957636"/>
            <a:ext cx="3527552" cy="1763776"/>
          </a:xfrm>
          <a:prstGeom prst="rect">
            <a:avLst/>
          </a:prstGeom>
        </p:spPr>
      </p:pic>
      <p:pic>
        <p:nvPicPr>
          <p:cNvPr id="13" name="Picture 12" descr="A colorful lines on a black background&#10;&#10;Description automatically generated">
            <a:extLst>
              <a:ext uri="{FF2B5EF4-FFF2-40B4-BE49-F238E27FC236}">
                <a16:creationId xmlns:a16="http://schemas.microsoft.com/office/drawing/2014/main" id="{46F5B2D6-FE31-ED52-B7D9-8483A81C0E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4749" y="1944825"/>
            <a:ext cx="3527552" cy="1763776"/>
          </a:xfrm>
          <a:prstGeom prst="rect">
            <a:avLst/>
          </a:prstGeom>
        </p:spPr>
      </p:pic>
      <p:pic>
        <p:nvPicPr>
          <p:cNvPr id="15" name="Picture 14" descr="A colorful lines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47B532B6-CF4A-A6CE-2B55-FF93F90B03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9033" y="3647792"/>
            <a:ext cx="3527552" cy="1763776"/>
          </a:xfrm>
          <a:prstGeom prst="rect">
            <a:avLst/>
          </a:prstGeom>
        </p:spPr>
      </p:pic>
      <p:pic>
        <p:nvPicPr>
          <p:cNvPr id="17" name="Picture 16" descr="A screen shot of a computer screen&#10;&#10;Description automatically generated">
            <a:extLst>
              <a:ext uri="{FF2B5EF4-FFF2-40B4-BE49-F238E27FC236}">
                <a16:creationId xmlns:a16="http://schemas.microsoft.com/office/drawing/2014/main" id="{C10247B3-21FB-6C16-3CF5-9E77223410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54415" y="3667061"/>
            <a:ext cx="3527552" cy="1763776"/>
          </a:xfrm>
          <a:prstGeom prst="rect">
            <a:avLst/>
          </a:prstGeom>
        </p:spPr>
      </p:pic>
      <p:pic>
        <p:nvPicPr>
          <p:cNvPr id="19" name="Picture 18" descr="A colorful lines on a black background&#10;&#10;Description automatically generated">
            <a:extLst>
              <a:ext uri="{FF2B5EF4-FFF2-40B4-BE49-F238E27FC236}">
                <a16:creationId xmlns:a16="http://schemas.microsoft.com/office/drawing/2014/main" id="{AFA54054-CCAE-6994-5347-F91649CDE0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4749" y="3637765"/>
            <a:ext cx="3527552" cy="176377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48C1973-53F3-8C24-BDE6-98FA55A6CAE6}"/>
              </a:ext>
            </a:extLst>
          </p:cNvPr>
          <p:cNvSpPr txBox="1"/>
          <p:nvPr/>
        </p:nvSpPr>
        <p:spPr>
          <a:xfrm>
            <a:off x="1572701" y="422559"/>
            <a:ext cx="1380565" cy="369332"/>
          </a:xfrm>
          <a:prstGeom prst="rect">
            <a:avLst/>
          </a:prstGeom>
          <a:solidFill>
            <a:srgbClr val="308D4A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IT" b="1" dirty="0">
                <a:solidFill>
                  <a:schemeClr val="bg1"/>
                </a:solidFill>
              </a:rPr>
              <a:t>ONeMg-WD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18E64B-19BF-E87E-6D0E-23405EEEE5B2}"/>
              </a:ext>
            </a:extLst>
          </p:cNvPr>
          <p:cNvSpPr txBox="1"/>
          <p:nvPr/>
        </p:nvSpPr>
        <p:spPr>
          <a:xfrm>
            <a:off x="5353625" y="429927"/>
            <a:ext cx="981099" cy="369332"/>
          </a:xfrm>
          <a:prstGeom prst="rect">
            <a:avLst/>
          </a:prstGeom>
          <a:solidFill>
            <a:srgbClr val="308D4A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IT" b="1" dirty="0">
                <a:solidFill>
                  <a:schemeClr val="bg1"/>
                </a:solidFill>
              </a:rPr>
              <a:t>CO-WD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C5FBE8-4586-FE2B-CFA6-6953E59DCC71}"/>
              </a:ext>
            </a:extLst>
          </p:cNvPr>
          <p:cNvSpPr txBox="1"/>
          <p:nvPr/>
        </p:nvSpPr>
        <p:spPr>
          <a:xfrm>
            <a:off x="9053976" y="432152"/>
            <a:ext cx="981099" cy="369332"/>
          </a:xfrm>
          <a:prstGeom prst="rect">
            <a:avLst/>
          </a:prstGeom>
          <a:solidFill>
            <a:srgbClr val="308D4A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IT" b="1" dirty="0">
                <a:solidFill>
                  <a:schemeClr val="bg1"/>
                </a:solidFill>
              </a:rPr>
              <a:t>CO-WD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6984616-8F1D-76E8-CC47-BDFD31D54FFC}"/>
              </a:ext>
            </a:extLst>
          </p:cNvPr>
          <p:cNvSpPr txBox="1"/>
          <p:nvPr/>
        </p:nvSpPr>
        <p:spPr>
          <a:xfrm>
            <a:off x="5397064" y="2080673"/>
            <a:ext cx="1380565" cy="369332"/>
          </a:xfrm>
          <a:prstGeom prst="rect">
            <a:avLst/>
          </a:prstGeom>
          <a:solidFill>
            <a:srgbClr val="308D4A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IT" b="1" dirty="0">
                <a:solidFill>
                  <a:schemeClr val="bg1"/>
                </a:solidFill>
              </a:rPr>
              <a:t>ONeMg-WD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7F1042-206F-55D4-8F47-045E8FA77519}"/>
              </a:ext>
            </a:extLst>
          </p:cNvPr>
          <p:cNvSpPr txBox="1"/>
          <p:nvPr/>
        </p:nvSpPr>
        <p:spPr>
          <a:xfrm>
            <a:off x="9037626" y="2065547"/>
            <a:ext cx="1380565" cy="369332"/>
          </a:xfrm>
          <a:prstGeom prst="rect">
            <a:avLst/>
          </a:prstGeom>
          <a:solidFill>
            <a:srgbClr val="308D4A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IT" b="1" dirty="0">
                <a:solidFill>
                  <a:schemeClr val="bg1"/>
                </a:solidFill>
              </a:rPr>
              <a:t>ONeMg-WD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CE0B4C8-56E5-A7C8-9182-AFBA82968621}"/>
              </a:ext>
            </a:extLst>
          </p:cNvPr>
          <p:cNvSpPr txBox="1"/>
          <p:nvPr/>
        </p:nvSpPr>
        <p:spPr>
          <a:xfrm>
            <a:off x="5405717" y="3774449"/>
            <a:ext cx="1380565" cy="369332"/>
          </a:xfrm>
          <a:prstGeom prst="rect">
            <a:avLst/>
          </a:prstGeom>
          <a:solidFill>
            <a:srgbClr val="308D4A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IT" b="1" dirty="0">
                <a:solidFill>
                  <a:schemeClr val="bg1"/>
                </a:solidFill>
              </a:rPr>
              <a:t>ONeMg-WD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6EDC472-D696-3E63-D457-6F60EC3D24E2}"/>
              </a:ext>
            </a:extLst>
          </p:cNvPr>
          <p:cNvSpPr txBox="1"/>
          <p:nvPr/>
        </p:nvSpPr>
        <p:spPr>
          <a:xfrm>
            <a:off x="1586952" y="3774449"/>
            <a:ext cx="626130" cy="369332"/>
          </a:xfrm>
          <a:prstGeom prst="rect">
            <a:avLst/>
          </a:prstGeom>
          <a:solidFill>
            <a:srgbClr val="308D4A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IT" b="1" dirty="0">
                <a:solidFill>
                  <a:schemeClr val="bg1"/>
                </a:solidFill>
              </a:rPr>
              <a:t>C.C.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21FD1A0-68EE-5E94-4B26-56D42DA16417}"/>
              </a:ext>
            </a:extLst>
          </p:cNvPr>
          <p:cNvSpPr txBox="1"/>
          <p:nvPr/>
        </p:nvSpPr>
        <p:spPr>
          <a:xfrm>
            <a:off x="9053976" y="3768256"/>
            <a:ext cx="1380565" cy="369332"/>
          </a:xfrm>
          <a:prstGeom prst="rect">
            <a:avLst/>
          </a:prstGeom>
          <a:solidFill>
            <a:srgbClr val="308D4A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IT" b="1" dirty="0">
                <a:solidFill>
                  <a:schemeClr val="bg1"/>
                </a:solidFill>
              </a:rPr>
              <a:t>ONeMg-WD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D8B52A5-EA60-9BB8-F182-101CDE789A4A}"/>
              </a:ext>
            </a:extLst>
          </p:cNvPr>
          <p:cNvSpPr txBox="1"/>
          <p:nvPr/>
        </p:nvSpPr>
        <p:spPr>
          <a:xfrm>
            <a:off x="1602346" y="2086847"/>
            <a:ext cx="626130" cy="369332"/>
          </a:xfrm>
          <a:prstGeom prst="rect">
            <a:avLst/>
          </a:prstGeom>
          <a:solidFill>
            <a:srgbClr val="308D4A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IT" b="1" dirty="0">
                <a:solidFill>
                  <a:schemeClr val="bg1"/>
                </a:solidFill>
              </a:rPr>
              <a:t>C.C.</a:t>
            </a:r>
          </a:p>
        </p:txBody>
      </p:sp>
      <p:pic>
        <p:nvPicPr>
          <p:cNvPr id="30" name="Picture 29" descr="A colorful background with black border&#10;&#10;Description automatically generated with medium confidence">
            <a:extLst>
              <a:ext uri="{FF2B5EF4-FFF2-40B4-BE49-F238E27FC236}">
                <a16:creationId xmlns:a16="http://schemas.microsoft.com/office/drawing/2014/main" id="{26CCF60C-503F-8663-E9B5-F5D005AB41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69033" y="5274868"/>
            <a:ext cx="3527552" cy="1763776"/>
          </a:xfrm>
          <a:prstGeom prst="rect">
            <a:avLst/>
          </a:prstGeom>
        </p:spPr>
      </p:pic>
      <p:pic>
        <p:nvPicPr>
          <p:cNvPr id="32" name="Picture 31" descr="A green red and yellow rectangular object&#10;&#10;Description automatically generated">
            <a:extLst>
              <a:ext uri="{FF2B5EF4-FFF2-40B4-BE49-F238E27FC236}">
                <a16:creationId xmlns:a16="http://schemas.microsoft.com/office/drawing/2014/main" id="{BAA9FAC9-88B3-8F7E-07FB-1C9B2C2489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64448" y="5266455"/>
            <a:ext cx="3527552" cy="1763776"/>
          </a:xfrm>
          <a:prstGeom prst="rect">
            <a:avLst/>
          </a:prstGeom>
        </p:spPr>
      </p:pic>
      <p:pic>
        <p:nvPicPr>
          <p:cNvPr id="34" name="Picture 33" descr="A screen shot of a screen&#10;&#10;Description automatically generated">
            <a:extLst>
              <a:ext uri="{FF2B5EF4-FFF2-40B4-BE49-F238E27FC236}">
                <a16:creationId xmlns:a16="http://schemas.microsoft.com/office/drawing/2014/main" id="{8F35E77F-61EC-573E-4E8D-EA91CCEABFF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13868" y="5276342"/>
            <a:ext cx="3527552" cy="176377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33191E2-743A-08DC-2B85-31CAE5EC14BE}"/>
              </a:ext>
            </a:extLst>
          </p:cNvPr>
          <p:cNvSpPr txBox="1"/>
          <p:nvPr/>
        </p:nvSpPr>
        <p:spPr>
          <a:xfrm>
            <a:off x="1538496" y="5408026"/>
            <a:ext cx="626130" cy="369332"/>
          </a:xfrm>
          <a:prstGeom prst="rect">
            <a:avLst/>
          </a:prstGeom>
          <a:solidFill>
            <a:srgbClr val="308D4A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IT" b="1" dirty="0">
                <a:solidFill>
                  <a:schemeClr val="bg1"/>
                </a:solidFill>
              </a:rPr>
              <a:t>C.C.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3D5FD26-FD28-3931-4FA0-6042B13779D9}"/>
              </a:ext>
            </a:extLst>
          </p:cNvPr>
          <p:cNvSpPr txBox="1"/>
          <p:nvPr/>
        </p:nvSpPr>
        <p:spPr>
          <a:xfrm>
            <a:off x="5397064" y="5379543"/>
            <a:ext cx="626130" cy="369332"/>
          </a:xfrm>
          <a:prstGeom prst="rect">
            <a:avLst/>
          </a:prstGeom>
          <a:solidFill>
            <a:srgbClr val="308D4A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IT" b="1" dirty="0">
                <a:solidFill>
                  <a:schemeClr val="bg1"/>
                </a:solidFill>
              </a:rPr>
              <a:t>C.C.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343416-E2CC-A9EE-0713-9C735593606D}"/>
              </a:ext>
            </a:extLst>
          </p:cNvPr>
          <p:cNvSpPr txBox="1"/>
          <p:nvPr/>
        </p:nvSpPr>
        <p:spPr>
          <a:xfrm>
            <a:off x="9107150" y="5379543"/>
            <a:ext cx="626130" cy="369332"/>
          </a:xfrm>
          <a:prstGeom prst="rect">
            <a:avLst/>
          </a:prstGeom>
          <a:solidFill>
            <a:srgbClr val="308D4A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IT" b="1" dirty="0">
                <a:solidFill>
                  <a:schemeClr val="bg1"/>
                </a:solidFill>
              </a:rPr>
              <a:t>C.C.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0C5BC9-1034-6472-B0D0-E745447F9D01}"/>
              </a:ext>
            </a:extLst>
          </p:cNvPr>
          <p:cNvSpPr txBox="1"/>
          <p:nvPr/>
        </p:nvSpPr>
        <p:spPr>
          <a:xfrm>
            <a:off x="6087347" y="-61748"/>
            <a:ext cx="1636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2800" b="1" dirty="0">
                <a:solidFill>
                  <a:schemeClr val="bg1"/>
                </a:solidFill>
              </a:rPr>
              <a:t>CF88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30AEEE-CB77-9DF3-BF05-C1F1B7AADC5F}"/>
              </a:ext>
            </a:extLst>
          </p:cNvPr>
          <p:cNvSpPr txBox="1"/>
          <p:nvPr/>
        </p:nvSpPr>
        <p:spPr>
          <a:xfrm>
            <a:off x="9157649" y="-77726"/>
            <a:ext cx="2619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2800" b="1" dirty="0">
                <a:solidFill>
                  <a:schemeClr val="bg1"/>
                </a:solidFill>
              </a:rPr>
              <a:t>HINDRANCE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7AD694-87A4-1988-4FA8-395F8FF8E2B3}"/>
              </a:ext>
            </a:extLst>
          </p:cNvPr>
          <p:cNvSpPr txBox="1"/>
          <p:nvPr/>
        </p:nvSpPr>
        <p:spPr>
          <a:xfrm>
            <a:off x="2150195" y="-61748"/>
            <a:ext cx="1636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2800" b="1" dirty="0">
                <a:solidFill>
                  <a:schemeClr val="bg1"/>
                </a:solidFill>
              </a:rPr>
              <a:t>THM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F02F0D-8AEC-F991-EFC1-BC5BB72F4A16}"/>
              </a:ext>
            </a:extLst>
          </p:cNvPr>
          <p:cNvSpPr txBox="1"/>
          <p:nvPr/>
        </p:nvSpPr>
        <p:spPr>
          <a:xfrm>
            <a:off x="145535" y="796551"/>
            <a:ext cx="1153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3200" b="1" dirty="0">
                <a:solidFill>
                  <a:schemeClr val="bg1"/>
                </a:solidFill>
              </a:rPr>
              <a:t>8 M</a:t>
            </a:r>
            <a:r>
              <a:rPr lang="en-IT" sz="3200" b="1" baseline="-25000" dirty="0">
                <a:solidFill>
                  <a:schemeClr val="bg1"/>
                </a:solidFill>
              </a:rPr>
              <a:t>⊙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D9DA98-4432-447C-2655-80CFAEAB22FC}"/>
              </a:ext>
            </a:extLst>
          </p:cNvPr>
          <p:cNvSpPr txBox="1"/>
          <p:nvPr/>
        </p:nvSpPr>
        <p:spPr>
          <a:xfrm>
            <a:off x="145535" y="2459842"/>
            <a:ext cx="1153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3200" b="1" dirty="0">
                <a:solidFill>
                  <a:schemeClr val="bg1"/>
                </a:solidFill>
              </a:rPr>
              <a:t>9 M</a:t>
            </a:r>
            <a:r>
              <a:rPr lang="en-IT" sz="3200" b="1" baseline="-25000" dirty="0">
                <a:solidFill>
                  <a:schemeClr val="bg1"/>
                </a:solidFill>
              </a:rPr>
              <a:t>⊙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F1210B-C01B-A4C2-140A-3DD5C5B6E176}"/>
              </a:ext>
            </a:extLst>
          </p:cNvPr>
          <p:cNvSpPr txBox="1"/>
          <p:nvPr/>
        </p:nvSpPr>
        <p:spPr>
          <a:xfrm>
            <a:off x="149555" y="4126027"/>
            <a:ext cx="1422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3200" b="1" dirty="0">
                <a:solidFill>
                  <a:schemeClr val="bg1"/>
                </a:solidFill>
              </a:rPr>
              <a:t>10 M</a:t>
            </a:r>
            <a:r>
              <a:rPr lang="en-IT" sz="3200" b="1" baseline="-25000" dirty="0">
                <a:solidFill>
                  <a:schemeClr val="bg1"/>
                </a:solidFill>
              </a:rPr>
              <a:t>⊙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60D2EB-7571-75C7-8624-7624A9D2C3DF}"/>
              </a:ext>
            </a:extLst>
          </p:cNvPr>
          <p:cNvSpPr txBox="1"/>
          <p:nvPr/>
        </p:nvSpPr>
        <p:spPr>
          <a:xfrm>
            <a:off x="145534" y="5792212"/>
            <a:ext cx="1422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3200" b="1" dirty="0">
                <a:solidFill>
                  <a:schemeClr val="bg1"/>
                </a:solidFill>
              </a:rPr>
              <a:t>11 M</a:t>
            </a:r>
            <a:r>
              <a:rPr lang="en-IT" sz="3200" b="1" baseline="-25000" dirty="0">
                <a:solidFill>
                  <a:schemeClr val="bg1"/>
                </a:solidFill>
              </a:rPr>
              <a:t>⊙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13AC59-9FC5-942B-D13C-AB27660E1338}"/>
              </a:ext>
            </a:extLst>
          </p:cNvPr>
          <p:cNvSpPr txBox="1"/>
          <p:nvPr/>
        </p:nvSpPr>
        <p:spPr>
          <a:xfrm>
            <a:off x="70017" y="69191"/>
            <a:ext cx="1366223" cy="584775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IT" sz="3200" b="1" baseline="30000" dirty="0"/>
              <a:t>12</a:t>
            </a:r>
            <a:r>
              <a:rPr lang="en-IT" sz="3200" b="1" dirty="0"/>
              <a:t>C</a:t>
            </a:r>
            <a:r>
              <a:rPr lang="en-IT" sz="3200" b="1" baseline="30000" dirty="0"/>
              <a:t>12</a:t>
            </a:r>
            <a:r>
              <a:rPr lang="en-IT" sz="3200" b="1" dirty="0"/>
              <a:t>C </a:t>
            </a:r>
          </a:p>
        </p:txBody>
      </p:sp>
    </p:spTree>
    <p:extLst>
      <p:ext uri="{BB962C8B-B14F-4D97-AF65-F5344CB8AC3E}">
        <p14:creationId xmlns:p14="http://schemas.microsoft.com/office/powerpoint/2010/main" val="3800093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04146BD0-2D51-F2E0-5461-4D02980ED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26" y="763073"/>
            <a:ext cx="9325079" cy="53972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49651D-3912-A8FD-6A74-3C697FEB1ED4}"/>
              </a:ext>
            </a:extLst>
          </p:cNvPr>
          <p:cNvSpPr txBox="1"/>
          <p:nvPr/>
        </p:nvSpPr>
        <p:spPr>
          <a:xfrm>
            <a:off x="235933" y="166280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800" dirty="0">
                <a:solidFill>
                  <a:schemeClr val="bg1"/>
                </a:solidFill>
              </a:rPr>
              <a:t>M</a:t>
            </a:r>
            <a:r>
              <a:rPr lang="en-IT" sz="2800" baseline="-25000" dirty="0">
                <a:solidFill>
                  <a:schemeClr val="bg1"/>
                </a:solidFill>
              </a:rPr>
              <a:t>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542A35-440C-2764-3B40-FE04C22B7FCC}"/>
              </a:ext>
            </a:extLst>
          </p:cNvPr>
          <p:cNvSpPr txBox="1"/>
          <p:nvPr/>
        </p:nvSpPr>
        <p:spPr>
          <a:xfrm>
            <a:off x="6116200" y="6173106"/>
            <a:ext cx="3263705" cy="400110"/>
          </a:xfrm>
          <a:prstGeom prst="rect">
            <a:avLst/>
          </a:prstGeom>
          <a:solidFill>
            <a:srgbClr val="BEC4DF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IT" sz="2000" dirty="0"/>
              <a:t>Limongi + 2024 ApJS 270,29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DFBD0D-4DEC-C069-AA7B-1DA09686A329}"/>
              </a:ext>
            </a:extLst>
          </p:cNvPr>
          <p:cNvSpPr/>
          <p:nvPr/>
        </p:nvSpPr>
        <p:spPr>
          <a:xfrm>
            <a:off x="640572" y="5441066"/>
            <a:ext cx="491123" cy="56371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dirty="0"/>
              <a:t>CONe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ACD76A-96B5-5754-7146-1D490200238E}"/>
              </a:ext>
            </a:extLst>
          </p:cNvPr>
          <p:cNvSpPr/>
          <p:nvPr/>
        </p:nvSpPr>
        <p:spPr>
          <a:xfrm>
            <a:off x="157533" y="5430433"/>
            <a:ext cx="491123" cy="5637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dirty="0">
                <a:solidFill>
                  <a:schemeClr val="tx1"/>
                </a:solidFill>
              </a:rPr>
              <a:t>CO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609EBF0-2D7A-36A3-9598-FE8502263E69}"/>
              </a:ext>
            </a:extLst>
          </p:cNvPr>
          <p:cNvSpPr/>
          <p:nvPr/>
        </p:nvSpPr>
        <p:spPr>
          <a:xfrm>
            <a:off x="1139730" y="5441066"/>
            <a:ext cx="682036" cy="563718"/>
          </a:xfrm>
          <a:prstGeom prst="rect">
            <a:avLst/>
          </a:prstGeom>
          <a:solidFill>
            <a:srgbClr val="FF4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dirty="0"/>
              <a:t>ONeMg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D8E713-8C28-0611-D019-0549BD1257C7}"/>
              </a:ext>
            </a:extLst>
          </p:cNvPr>
          <p:cNvSpPr/>
          <p:nvPr/>
        </p:nvSpPr>
        <p:spPr>
          <a:xfrm>
            <a:off x="157532" y="847481"/>
            <a:ext cx="4541075" cy="2920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400" dirty="0">
                <a:solidFill>
                  <a:schemeClr val="tx1"/>
                </a:solidFill>
              </a:rPr>
              <a:t>TP-stars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732858-00B5-65CB-A1E5-20C0F85E51CF}"/>
              </a:ext>
            </a:extLst>
          </p:cNvPr>
          <p:cNvSpPr/>
          <p:nvPr/>
        </p:nvSpPr>
        <p:spPr>
          <a:xfrm>
            <a:off x="4698607" y="847481"/>
            <a:ext cx="4588129" cy="2920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400" dirty="0">
                <a:solidFill>
                  <a:schemeClr val="tx1"/>
                </a:solidFill>
              </a:rPr>
              <a:t>Massive stars</a:t>
            </a:r>
          </a:p>
        </p:txBody>
      </p:sp>
      <p:sp>
        <p:nvSpPr>
          <p:cNvPr id="7" name="Up-Down Arrow 6">
            <a:extLst>
              <a:ext uri="{FF2B5EF4-FFF2-40B4-BE49-F238E27FC236}">
                <a16:creationId xmlns:a16="http://schemas.microsoft.com/office/drawing/2014/main" id="{C843F6EF-0127-7F4E-6D84-E12CF8AF6761}"/>
              </a:ext>
            </a:extLst>
          </p:cNvPr>
          <p:cNvSpPr/>
          <p:nvPr/>
        </p:nvSpPr>
        <p:spPr>
          <a:xfrm>
            <a:off x="569555" y="763073"/>
            <a:ext cx="93169" cy="5397270"/>
          </a:xfrm>
          <a:prstGeom prst="upDown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801F76E-08E8-BA5A-0F8A-7126996F0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7560" y="2128421"/>
            <a:ext cx="2685546" cy="293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324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E8C139-39EA-2BBD-3F3B-BDEDE4D5C725}"/>
              </a:ext>
            </a:extLst>
          </p:cNvPr>
          <p:cNvSpPr txBox="1"/>
          <p:nvPr/>
        </p:nvSpPr>
        <p:spPr>
          <a:xfrm>
            <a:off x="0" y="797911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4000" b="1" dirty="0">
                <a:solidFill>
                  <a:schemeClr val="bg1"/>
                </a:solidFill>
              </a:rPr>
              <a:t>C burning in massive stars</a:t>
            </a:r>
          </a:p>
          <a:p>
            <a:pPr algn="ctr"/>
            <a:endParaRPr lang="en-IT" sz="800" b="1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T</a:t>
            </a:r>
            <a:r>
              <a:rPr lang="en-IT" sz="2400" b="1" dirty="0">
                <a:solidFill>
                  <a:schemeClr val="bg1"/>
                </a:solidFill>
              </a:rPr>
              <a:t>he devastating impact of the combo </a:t>
            </a:r>
            <a:r>
              <a:rPr lang="en-IT" sz="2400" b="1" baseline="30000" dirty="0">
                <a:solidFill>
                  <a:schemeClr val="bg1"/>
                </a:solidFill>
              </a:rPr>
              <a:t>12</a:t>
            </a:r>
            <a:r>
              <a:rPr lang="en-IT" sz="2400" b="1" dirty="0">
                <a:solidFill>
                  <a:schemeClr val="bg1"/>
                </a:solidFill>
              </a:rPr>
              <a:t>C(</a:t>
            </a:r>
            <a:r>
              <a:rPr lang="en-IT" sz="2400" b="1" dirty="0">
                <a:solidFill>
                  <a:schemeClr val="bg1"/>
                </a:solidFill>
                <a:latin typeface="Symbol" pitchFamily="2" charset="2"/>
              </a:rPr>
              <a:t>a</a:t>
            </a:r>
            <a:r>
              <a:rPr lang="en-IT" sz="2400" b="1" dirty="0">
                <a:solidFill>
                  <a:schemeClr val="bg1"/>
                </a:solidFill>
              </a:rPr>
              <a:t>,</a:t>
            </a:r>
            <a:r>
              <a:rPr lang="en-IT" sz="2400" b="1" dirty="0">
                <a:solidFill>
                  <a:schemeClr val="bg1"/>
                </a:solidFill>
                <a:latin typeface="Symbol" pitchFamily="2" charset="2"/>
              </a:rPr>
              <a:t>g</a:t>
            </a:r>
            <a:r>
              <a:rPr lang="en-IT" sz="2400" b="1" dirty="0">
                <a:solidFill>
                  <a:schemeClr val="bg1"/>
                </a:solidFill>
              </a:rPr>
              <a:t>)</a:t>
            </a:r>
            <a:r>
              <a:rPr lang="en-IT" sz="2400" b="1" baseline="30000" dirty="0">
                <a:solidFill>
                  <a:schemeClr val="bg1"/>
                </a:solidFill>
              </a:rPr>
              <a:t>16</a:t>
            </a:r>
            <a:r>
              <a:rPr lang="en-IT" sz="2400" b="1" dirty="0">
                <a:solidFill>
                  <a:schemeClr val="bg1"/>
                </a:solidFill>
              </a:rPr>
              <a:t>O + </a:t>
            </a:r>
            <a:r>
              <a:rPr lang="en-IT" sz="2400" b="1" baseline="30000" dirty="0">
                <a:solidFill>
                  <a:schemeClr val="bg1"/>
                </a:solidFill>
              </a:rPr>
              <a:t>12</a:t>
            </a:r>
            <a:r>
              <a:rPr lang="en-IT" sz="2400" b="1" dirty="0">
                <a:solidFill>
                  <a:schemeClr val="bg1"/>
                </a:solidFill>
              </a:rPr>
              <a:t>C</a:t>
            </a:r>
            <a:r>
              <a:rPr lang="en-IT" sz="2400" b="1" baseline="30000" dirty="0">
                <a:solidFill>
                  <a:schemeClr val="bg1"/>
                </a:solidFill>
              </a:rPr>
              <a:t>12</a:t>
            </a:r>
            <a:r>
              <a:rPr lang="en-IT" sz="2400" b="1" dirty="0">
                <a:solidFill>
                  <a:schemeClr val="bg1"/>
                </a:solidFill>
              </a:rPr>
              <a:t>C on the evolution of these stars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AA48D3-F0D5-D115-4A26-3313CF879B0C}"/>
              </a:ext>
            </a:extLst>
          </p:cNvPr>
          <p:cNvSpPr txBox="1"/>
          <p:nvPr/>
        </p:nvSpPr>
        <p:spPr>
          <a:xfrm>
            <a:off x="0" y="4467542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2400" b="1" dirty="0">
                <a:solidFill>
                  <a:schemeClr val="bg1"/>
                </a:solidFill>
              </a:rPr>
              <a:t>ATTENTION:</a:t>
            </a:r>
          </a:p>
          <a:p>
            <a:pPr algn="ctr"/>
            <a:r>
              <a:rPr lang="en-IT" sz="2400" b="1" dirty="0">
                <a:solidFill>
                  <a:schemeClr val="bg1"/>
                </a:solidFill>
              </a:rPr>
              <a:t>a refine grid of models is REQUIRED to understand the role of C burning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A58706-5C53-2BBE-1087-13F60E0AF7C8}"/>
              </a:ext>
            </a:extLst>
          </p:cNvPr>
          <p:cNvSpPr txBox="1"/>
          <p:nvPr/>
        </p:nvSpPr>
        <p:spPr>
          <a:xfrm>
            <a:off x="-1" y="2729278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2000" b="1" dirty="0">
                <a:solidFill>
                  <a:schemeClr val="bg1"/>
                </a:solidFill>
              </a:rPr>
              <a:t>Massive stars do not need at all nuclear reactions to contract and heat up to their final collapse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B</a:t>
            </a:r>
            <a:r>
              <a:rPr lang="en-IT" sz="2000" b="1" dirty="0">
                <a:solidFill>
                  <a:schemeClr val="bg1"/>
                </a:solidFill>
              </a:rPr>
              <a:t>ut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n</a:t>
            </a:r>
            <a:r>
              <a:rPr lang="en-IT" sz="2000" b="1" dirty="0">
                <a:solidFill>
                  <a:schemeClr val="bg1"/>
                </a:solidFill>
              </a:rPr>
              <a:t>uclear reactions (and in particular C burning) sculpt the final shape of the binding energy at the onset of the c.c.    </a:t>
            </a:r>
          </a:p>
        </p:txBody>
      </p:sp>
    </p:spTree>
    <p:extLst>
      <p:ext uri="{BB962C8B-B14F-4D97-AF65-F5344CB8AC3E}">
        <p14:creationId xmlns:p14="http://schemas.microsoft.com/office/powerpoint/2010/main" val="2963373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D3706692-0B8B-5B45-841D-E1337F076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239" y="929935"/>
            <a:ext cx="3599180" cy="2519680"/>
          </a:xfrm>
          <a:prstGeom prst="rect">
            <a:avLst/>
          </a:prstGeom>
        </p:spPr>
      </p:pic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1D2B8044-17FA-7947-A7D6-FA6AC7556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0616" y="929935"/>
            <a:ext cx="3599180" cy="2519680"/>
          </a:xfrm>
          <a:prstGeom prst="rect">
            <a:avLst/>
          </a:prstGeom>
        </p:spPr>
      </p:pic>
      <p:pic>
        <p:nvPicPr>
          <p:cNvPr id="17" name="Picture 16" descr="Chart&#10;&#10;Description automatically generated">
            <a:extLst>
              <a:ext uri="{FF2B5EF4-FFF2-40B4-BE49-F238E27FC236}">
                <a16:creationId xmlns:a16="http://schemas.microsoft.com/office/drawing/2014/main" id="{2E23ED3E-A4C8-044F-B31A-0BE3B04355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5993" y="929935"/>
            <a:ext cx="3599179" cy="2519680"/>
          </a:xfrm>
          <a:prstGeom prst="rect">
            <a:avLst/>
          </a:prstGeom>
        </p:spPr>
      </p:pic>
      <p:pic>
        <p:nvPicPr>
          <p:cNvPr id="21" name="Picture 20" descr="Chart&#10;&#10;Description automatically generated">
            <a:extLst>
              <a:ext uri="{FF2B5EF4-FFF2-40B4-BE49-F238E27FC236}">
                <a16:creationId xmlns:a16="http://schemas.microsoft.com/office/drawing/2014/main" id="{3B1E797B-9714-E24A-A57A-29A9F199C7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239" y="4080567"/>
            <a:ext cx="3599180" cy="2519680"/>
          </a:xfrm>
          <a:prstGeom prst="rect">
            <a:avLst/>
          </a:prstGeom>
        </p:spPr>
      </p:pic>
      <p:pic>
        <p:nvPicPr>
          <p:cNvPr id="23" name="Picture 22" descr="A picture containing logo&#10;&#10;Description automatically generated">
            <a:extLst>
              <a:ext uri="{FF2B5EF4-FFF2-40B4-BE49-F238E27FC236}">
                <a16:creationId xmlns:a16="http://schemas.microsoft.com/office/drawing/2014/main" id="{FAE64429-C825-F64C-8832-E003AFE46E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0617" y="4080567"/>
            <a:ext cx="3599179" cy="2519679"/>
          </a:xfrm>
          <a:prstGeom prst="rect">
            <a:avLst/>
          </a:prstGeom>
        </p:spPr>
      </p:pic>
      <p:pic>
        <p:nvPicPr>
          <p:cNvPr id="25" name="Picture 24" descr="A picture containing text, screen&#10;&#10;Description automatically generated">
            <a:extLst>
              <a:ext uri="{FF2B5EF4-FFF2-40B4-BE49-F238E27FC236}">
                <a16:creationId xmlns:a16="http://schemas.microsoft.com/office/drawing/2014/main" id="{6048FF57-4E39-6143-A73F-B5C9A57452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5993" y="4080567"/>
            <a:ext cx="3599180" cy="25196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CC0EF5-EDFD-DD41-983F-0DD6B99630FB}"/>
              </a:ext>
            </a:extLst>
          </p:cNvPr>
          <p:cNvSpPr txBox="1"/>
          <p:nvPr/>
        </p:nvSpPr>
        <p:spPr>
          <a:xfrm>
            <a:off x="0" y="195262"/>
            <a:ext cx="12192000" cy="58332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1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dirty="0">
                <a:solidFill>
                  <a:srgbClr val="FFFFFF"/>
                </a:solidFill>
                <a:latin typeface="Arial" pitchFamily="34"/>
                <a:ea typeface="DejaVu Sans" pitchFamily="2"/>
                <a:cs typeface="DejaVu Sans" pitchFamily="2"/>
              </a:rPr>
              <a:t>C burning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A70DB0-8C7B-8F42-BFED-270BE475B32A}"/>
              </a:ext>
            </a:extLst>
          </p:cNvPr>
          <p:cNvSpPr txBox="1"/>
          <p:nvPr/>
        </p:nvSpPr>
        <p:spPr>
          <a:xfrm>
            <a:off x="1555645" y="1490749"/>
            <a:ext cx="2295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b="1" dirty="0"/>
              <a:t>convective envelope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9FB9D7-3B48-9446-BA73-C51C299984A5}"/>
              </a:ext>
            </a:extLst>
          </p:cNvPr>
          <p:cNvSpPr txBox="1"/>
          <p:nvPr/>
        </p:nvSpPr>
        <p:spPr>
          <a:xfrm>
            <a:off x="1023399" y="1688216"/>
            <a:ext cx="278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D52471-84CA-B446-8DEF-96D543269AAA}"/>
              </a:ext>
            </a:extLst>
          </p:cNvPr>
          <p:cNvSpPr txBox="1"/>
          <p:nvPr/>
        </p:nvSpPr>
        <p:spPr>
          <a:xfrm>
            <a:off x="1447694" y="1943758"/>
            <a:ext cx="459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>
                <a:solidFill>
                  <a:schemeClr val="bg1"/>
                </a:solidFill>
              </a:rPr>
              <a:t>He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5131DA-1580-5942-8B8E-21794F672A1A}"/>
              </a:ext>
            </a:extLst>
          </p:cNvPr>
          <p:cNvSpPr txBox="1"/>
          <p:nvPr/>
        </p:nvSpPr>
        <p:spPr>
          <a:xfrm>
            <a:off x="2259152" y="2128220"/>
            <a:ext cx="1549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1400" b="1" dirty="0"/>
              <a:t>convective shell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80F14A-55FD-0948-9B4A-0018B0140F1E}"/>
              </a:ext>
            </a:extLst>
          </p:cNvPr>
          <p:cNvSpPr txBox="1"/>
          <p:nvPr/>
        </p:nvSpPr>
        <p:spPr>
          <a:xfrm>
            <a:off x="954059" y="2491971"/>
            <a:ext cx="553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b="1" dirty="0"/>
              <a:t>conv.</a:t>
            </a:r>
          </a:p>
          <a:p>
            <a:r>
              <a:rPr lang="en-IT" sz="1200" b="1" dirty="0"/>
              <a:t>core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35D025-4DF9-5545-9E03-64EF4F31106E}"/>
              </a:ext>
            </a:extLst>
          </p:cNvPr>
          <p:cNvSpPr txBox="1"/>
          <p:nvPr/>
        </p:nvSpPr>
        <p:spPr>
          <a:xfrm>
            <a:off x="1465859" y="2396767"/>
            <a:ext cx="459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>
                <a:solidFill>
                  <a:schemeClr val="bg1"/>
                </a:solidFill>
              </a:rPr>
              <a:t>CO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F61557-0BE1-234F-B1AC-EBC0EB8A92C3}"/>
              </a:ext>
            </a:extLst>
          </p:cNvPr>
          <p:cNvSpPr txBox="1"/>
          <p:nvPr/>
        </p:nvSpPr>
        <p:spPr>
          <a:xfrm>
            <a:off x="1943855" y="2745340"/>
            <a:ext cx="5537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400" b="1" dirty="0">
                <a:solidFill>
                  <a:schemeClr val="bg1"/>
                </a:solidFill>
              </a:rPr>
              <a:t>NeO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CBD317-97E5-B649-92A9-350E7E3BCF23}"/>
              </a:ext>
            </a:extLst>
          </p:cNvPr>
          <p:cNvSpPr txBox="1"/>
          <p:nvPr/>
        </p:nvSpPr>
        <p:spPr>
          <a:xfrm>
            <a:off x="1624315" y="2791636"/>
            <a:ext cx="3384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b="1" dirty="0"/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581A08-4B3A-AE43-A03B-CDE304BA25FA}"/>
              </a:ext>
            </a:extLst>
          </p:cNvPr>
          <p:cNvSpPr txBox="1"/>
          <p:nvPr/>
        </p:nvSpPr>
        <p:spPr>
          <a:xfrm>
            <a:off x="1801646" y="2648457"/>
            <a:ext cx="3384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b="1" dirty="0"/>
              <a:t>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70E7F8-FCB1-AD49-8F92-A707AAE629EC}"/>
              </a:ext>
            </a:extLst>
          </p:cNvPr>
          <p:cNvSpPr txBox="1"/>
          <p:nvPr/>
        </p:nvSpPr>
        <p:spPr>
          <a:xfrm>
            <a:off x="2050942" y="2485962"/>
            <a:ext cx="3384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b="1" dirty="0"/>
              <a:t>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3E6D46-C9CF-9042-AF0B-D438E9CE2736}"/>
              </a:ext>
            </a:extLst>
          </p:cNvPr>
          <p:cNvSpPr txBox="1"/>
          <p:nvPr/>
        </p:nvSpPr>
        <p:spPr>
          <a:xfrm>
            <a:off x="2898418" y="2377742"/>
            <a:ext cx="3384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b="1" dirty="0"/>
              <a:t>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2D02DF-4DA1-18A7-7DBB-BBB89388454E}"/>
              </a:ext>
            </a:extLst>
          </p:cNvPr>
          <p:cNvSpPr txBox="1"/>
          <p:nvPr/>
        </p:nvSpPr>
        <p:spPr>
          <a:xfrm>
            <a:off x="4580997" y="3574102"/>
            <a:ext cx="3388472" cy="338554"/>
          </a:xfrm>
          <a:prstGeom prst="rect">
            <a:avLst/>
          </a:prstGeom>
          <a:solidFill>
            <a:srgbClr val="D8D9D9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1600" dirty="0" err="1"/>
              <a:t>Chieffi</a:t>
            </a:r>
            <a:r>
              <a:rPr lang="en-US" sz="1600" dirty="0"/>
              <a:t> &amp; </a:t>
            </a:r>
            <a:r>
              <a:rPr lang="en-US" sz="1600" dirty="0" err="1"/>
              <a:t>Limongi</a:t>
            </a:r>
            <a:r>
              <a:rPr lang="en-US" sz="1600" dirty="0"/>
              <a:t> (2020) – </a:t>
            </a:r>
            <a:r>
              <a:rPr lang="en-US" sz="1600" dirty="0" err="1"/>
              <a:t>ApJ</a:t>
            </a:r>
            <a:r>
              <a:rPr lang="en-US" sz="1600" dirty="0"/>
              <a:t> 890,43</a:t>
            </a:r>
          </a:p>
        </p:txBody>
      </p:sp>
    </p:spTree>
    <p:extLst>
      <p:ext uri="{BB962C8B-B14F-4D97-AF65-F5344CB8AC3E}">
        <p14:creationId xmlns:p14="http://schemas.microsoft.com/office/powerpoint/2010/main" val="3900661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41A011D-792D-6F40-84FC-07E903E3BD76}"/>
              </a:ext>
            </a:extLst>
          </p:cNvPr>
          <p:cNvSpPr txBox="1"/>
          <p:nvPr/>
        </p:nvSpPr>
        <p:spPr>
          <a:xfrm>
            <a:off x="0" y="195262"/>
            <a:ext cx="12192000" cy="644877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1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dirty="0">
                <a:solidFill>
                  <a:srgbClr val="FFFFFF"/>
                </a:solidFill>
                <a:latin typeface="Arial" pitchFamily="34"/>
                <a:ea typeface="DejaVu Sans" pitchFamily="2"/>
                <a:cs typeface="DejaVu Sans" pitchFamily="2"/>
              </a:rPr>
              <a:t>C burning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0901BA-2709-DE4A-B6BC-C8536C36C78E}"/>
              </a:ext>
            </a:extLst>
          </p:cNvPr>
          <p:cNvSpPr txBox="1"/>
          <p:nvPr/>
        </p:nvSpPr>
        <p:spPr>
          <a:xfrm>
            <a:off x="737191" y="1018189"/>
            <a:ext cx="107176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2400" dirty="0">
                <a:solidFill>
                  <a:schemeClr val="bg1"/>
                </a:solidFill>
              </a:rPr>
              <a:t>The final Mass-Radius relation is extremely important because it determines the final binding energy of a star (its compactness) at the beginning of the core collapse.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19A5E79-F470-3A40-A2CA-F4095F7F7104}"/>
              </a:ext>
            </a:extLst>
          </p:cNvPr>
          <p:cNvGrpSpPr/>
          <p:nvPr/>
        </p:nvGrpSpPr>
        <p:grpSpPr>
          <a:xfrm>
            <a:off x="1574065" y="3214233"/>
            <a:ext cx="3821137" cy="2448902"/>
            <a:chOff x="4326230" y="2875319"/>
            <a:chExt cx="3821137" cy="244890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284C6C2-6AC1-C344-A3EE-A5FDF0559EA0}"/>
                </a:ext>
              </a:extLst>
            </p:cNvPr>
            <p:cNvGrpSpPr/>
            <p:nvPr/>
          </p:nvGrpSpPr>
          <p:grpSpPr>
            <a:xfrm>
              <a:off x="4326230" y="2875319"/>
              <a:ext cx="3539539" cy="1910249"/>
              <a:chOff x="5129211" y="579033"/>
              <a:chExt cx="3539539" cy="191024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2E2095A4-92D1-6745-86EF-71A5F022C6AA}"/>
                      </a:ext>
                    </a:extLst>
                  </p:cNvPr>
                  <p:cNvSpPr txBox="1"/>
                  <p:nvPr/>
                </p:nvSpPr>
                <p:spPr>
                  <a:xfrm>
                    <a:off x="5129211" y="1371604"/>
                    <a:ext cx="3328988" cy="111767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l-GR" sz="3200" i="1" smtClean="0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ξ</m:t>
                          </m:r>
                          <m:r>
                            <a:rPr lang="en-US" sz="3200" b="0" i="1" baseline="-25000" smtClean="0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𝑖</m:t>
                          </m:r>
                          <m: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bg-BG" sz="32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𝑀</m:t>
                              </m:r>
                              <m:r>
                                <a:rPr lang="en-US" sz="3200" b="0" i="1" baseline="-25000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(</m:t>
                              </m:r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𝑀</m:t>
                              </m:r>
                              <m:r>
                                <a:rPr lang="en-US" sz="3200" b="0" i="1" baseline="-25000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⦿</m:t>
                              </m:r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𝑅</m:t>
                              </m:r>
                              <m:r>
                                <a:rPr lang="en-US" sz="3200" b="0" i="1" baseline="-25000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(10</m:t>
                              </m:r>
                              <m:r>
                                <a:rPr lang="en-US" sz="3200" b="0" i="1" baseline="30000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3</m:t>
                              </m:r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 </m:t>
                              </m:r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𝑘𝑚</m:t>
                              </m:r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den>
                          </m:f>
                        </m:oMath>
                      </m:oMathPara>
                    </a14:m>
                    <a:endParaRPr lang="en-US" sz="32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2E2095A4-92D1-6745-86EF-71A5F022C6A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29211" y="1371604"/>
                    <a:ext cx="3328988" cy="1117678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b="-12360"/>
                    </a:stretch>
                  </a:blipFill>
                </p:spPr>
                <p:txBody>
                  <a:bodyPr/>
                  <a:lstStyle/>
                  <a:p>
                    <a:r>
                      <a:rPr lang="en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FC9CA6A-94FC-FA42-B29B-C0BCA8471BEB}"/>
                  </a:ext>
                </a:extLst>
              </p:cNvPr>
              <p:cNvSpPr txBox="1"/>
              <p:nvPr/>
            </p:nvSpPr>
            <p:spPr>
              <a:xfrm>
                <a:off x="5140277" y="579033"/>
                <a:ext cx="3528473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</a:rPr>
                  <a:t>Compactness parameter 𝝃</a:t>
                </a: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(O’ Connor &amp; </a:t>
                </a:r>
                <a:r>
                  <a:rPr lang="en-US" dirty="0" err="1">
                    <a:solidFill>
                      <a:schemeClr val="bg1"/>
                    </a:solidFill>
                  </a:rPr>
                  <a:t>Ott</a:t>
                </a:r>
                <a:r>
                  <a:rPr lang="en-US" dirty="0">
                    <a:solidFill>
                      <a:schemeClr val="bg1"/>
                    </a:solidFill>
                  </a:rPr>
                  <a:t> 2011, </a:t>
                </a:r>
                <a:r>
                  <a:rPr lang="en-US" dirty="0" err="1">
                    <a:solidFill>
                      <a:schemeClr val="bg1"/>
                    </a:solidFill>
                  </a:rPr>
                  <a:t>ApJ</a:t>
                </a:r>
                <a:r>
                  <a:rPr lang="en-US" dirty="0">
                    <a:solidFill>
                      <a:schemeClr val="bg1"/>
                    </a:solidFill>
                  </a:rPr>
                  <a:t> 730,70)</a:t>
                </a: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444311A-1B69-7A46-92F0-2992CD2C6983}"/>
                </a:ext>
              </a:extLst>
            </p:cNvPr>
            <p:cNvSpPr txBox="1"/>
            <p:nvPr/>
          </p:nvSpPr>
          <p:spPr>
            <a:xfrm>
              <a:off x="4326230" y="4862556"/>
              <a:ext cx="38211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Best value  </a:t>
              </a:r>
              <a:r>
                <a:rPr lang="en-US" sz="2400" dirty="0">
                  <a:solidFill>
                    <a:schemeClr val="bg1"/>
                  </a:solidFill>
                  <a:sym typeface="Wingdings"/>
                </a:rPr>
                <a:t>   </a:t>
              </a:r>
              <a:r>
                <a:rPr lang="en-US" sz="2400" i="1" dirty="0" err="1">
                  <a:solidFill>
                    <a:schemeClr val="bg1"/>
                  </a:solidFill>
                </a:rPr>
                <a:t>i</a:t>
              </a:r>
              <a:r>
                <a:rPr lang="en-US" sz="2400" dirty="0">
                  <a:solidFill>
                    <a:schemeClr val="bg1"/>
                  </a:solidFill>
                </a:rPr>
                <a:t>=2.5 M</a:t>
              </a:r>
              <a:r>
                <a:rPr lang="en-US" sz="2400" baseline="-25000" dirty="0">
                  <a:solidFill>
                    <a:schemeClr val="bg1"/>
                  </a:solidFill>
                </a:rPr>
                <a:t>⦿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8E82E71-9ABE-5F43-9DB1-135E19389C82}"/>
              </a:ext>
            </a:extLst>
          </p:cNvPr>
          <p:cNvSpPr txBox="1"/>
          <p:nvPr/>
        </p:nvSpPr>
        <p:spPr>
          <a:xfrm>
            <a:off x="2468138" y="2027236"/>
            <a:ext cx="7255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dirty="0">
                <a:solidFill>
                  <a:schemeClr val="bg1"/>
                </a:solidFill>
              </a:rPr>
              <a:t>A simple way to determine how compact a star is at the onset of the core collapse has been proposed by</a:t>
            </a:r>
            <a:r>
              <a:rPr lang="en-US" dirty="0">
                <a:solidFill>
                  <a:schemeClr val="bg1"/>
                </a:solidFill>
              </a:rPr>
              <a:t> O’ Connor &amp; Ott in 2011 (</a:t>
            </a:r>
            <a:r>
              <a:rPr lang="en-US" dirty="0" err="1">
                <a:solidFill>
                  <a:schemeClr val="bg1"/>
                </a:solidFill>
              </a:rPr>
              <a:t>ApJ</a:t>
            </a:r>
            <a:r>
              <a:rPr lang="en-US" dirty="0">
                <a:solidFill>
                  <a:schemeClr val="bg1"/>
                </a:solidFill>
              </a:rPr>
              <a:t> 730,70)</a:t>
            </a:r>
            <a:endParaRPr lang="en-IT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D4A6F5-757E-854F-AB8A-4D4117EC1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712061"/>
            <a:ext cx="4941431" cy="37071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022247F-B9AE-144B-9A37-DFA5A29FF08F}"/>
              </a:ext>
            </a:extLst>
          </p:cNvPr>
          <p:cNvSpPr txBox="1"/>
          <p:nvPr/>
        </p:nvSpPr>
        <p:spPr>
          <a:xfrm>
            <a:off x="6930059" y="2988868"/>
            <a:ext cx="2563565" cy="276999"/>
          </a:xfrm>
          <a:prstGeom prst="rect">
            <a:avLst/>
          </a:prstGeom>
          <a:solidFill>
            <a:srgbClr val="D8D9D9"/>
          </a:solidFill>
        </p:spPr>
        <p:txBody>
          <a:bodyPr wrap="square" rtlCol="0">
            <a:spAutoFit/>
          </a:bodyPr>
          <a:lstStyle/>
          <a:p>
            <a:r>
              <a:rPr lang="en-US" sz="1200" dirty="0" err="1"/>
              <a:t>Chieffi</a:t>
            </a:r>
            <a:r>
              <a:rPr lang="en-US" sz="1200" dirty="0"/>
              <a:t> &amp; </a:t>
            </a:r>
            <a:r>
              <a:rPr lang="en-US" sz="1200" dirty="0" err="1"/>
              <a:t>Limongi</a:t>
            </a:r>
            <a:r>
              <a:rPr lang="en-US" sz="1200" dirty="0"/>
              <a:t> (2020) – </a:t>
            </a:r>
            <a:r>
              <a:rPr lang="en-US" sz="1200" dirty="0" err="1"/>
              <a:t>ApJ</a:t>
            </a:r>
            <a:r>
              <a:rPr lang="en-US" sz="1200" dirty="0"/>
              <a:t> 890,43</a:t>
            </a:r>
          </a:p>
        </p:txBody>
      </p:sp>
    </p:spTree>
    <p:extLst>
      <p:ext uri="{BB962C8B-B14F-4D97-AF65-F5344CB8AC3E}">
        <p14:creationId xmlns:p14="http://schemas.microsoft.com/office/powerpoint/2010/main" val="36851178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B11CC7FF-E1D5-D849-889A-601EFDEF2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2130" y="1098000"/>
            <a:ext cx="4113870" cy="288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C3B7EC-B64D-204F-B4AA-EAFB92C46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6752" y="1098000"/>
            <a:ext cx="4113870" cy="288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E593851-7A51-6D42-B64F-96FCFDA6E1B9}"/>
              </a:ext>
            </a:extLst>
          </p:cNvPr>
          <p:cNvSpPr txBox="1"/>
          <p:nvPr/>
        </p:nvSpPr>
        <p:spPr>
          <a:xfrm>
            <a:off x="0" y="195262"/>
            <a:ext cx="12192000" cy="58332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1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dirty="0">
                <a:solidFill>
                  <a:srgbClr val="FFFFFF"/>
                </a:solidFill>
                <a:latin typeface="Arial" pitchFamily="34"/>
                <a:ea typeface="DejaVu Sans" pitchFamily="2"/>
                <a:cs typeface="DejaVu Sans" pitchFamily="2"/>
              </a:rPr>
              <a:t>C burning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CCB88C-A3EB-3447-BB86-80C669C8A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6752" y="3978000"/>
            <a:ext cx="4113870" cy="288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FE060F-1467-0249-B479-98D9BC4B69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2130" y="3978000"/>
            <a:ext cx="4113870" cy="288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ED7E87-2B59-2A43-B609-B986D4675785}"/>
              </a:ext>
            </a:extLst>
          </p:cNvPr>
          <p:cNvSpPr txBox="1"/>
          <p:nvPr/>
        </p:nvSpPr>
        <p:spPr>
          <a:xfrm>
            <a:off x="2517648" y="1247975"/>
            <a:ext cx="1048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2400" b="1" dirty="0"/>
              <a:t>CF88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E3784B-9EF8-C648-80B5-92F0B8AD6A51}"/>
              </a:ext>
            </a:extLst>
          </p:cNvPr>
          <p:cNvSpPr txBox="1"/>
          <p:nvPr/>
        </p:nvSpPr>
        <p:spPr>
          <a:xfrm>
            <a:off x="6552270" y="1247974"/>
            <a:ext cx="1048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2400" b="1" dirty="0"/>
              <a:t>THM</a:t>
            </a:r>
          </a:p>
        </p:txBody>
      </p:sp>
    </p:spTree>
    <p:extLst>
      <p:ext uri="{BB962C8B-B14F-4D97-AF65-F5344CB8AC3E}">
        <p14:creationId xmlns:p14="http://schemas.microsoft.com/office/powerpoint/2010/main" val="40365452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41A011D-792D-6F40-84FC-07E903E3BD76}"/>
              </a:ext>
            </a:extLst>
          </p:cNvPr>
          <p:cNvSpPr txBox="1"/>
          <p:nvPr/>
        </p:nvSpPr>
        <p:spPr>
          <a:xfrm>
            <a:off x="0" y="195262"/>
            <a:ext cx="12192000" cy="58332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1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dirty="0">
                <a:solidFill>
                  <a:srgbClr val="FFFFFF"/>
                </a:solidFill>
                <a:latin typeface="Arial" pitchFamily="34"/>
                <a:ea typeface="DejaVu Sans" pitchFamily="2"/>
                <a:cs typeface="DejaVu Sans" pitchFamily="2"/>
              </a:rPr>
              <a:t>C burning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D7495F-58C4-5647-853A-9A770603C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529" y="1195310"/>
            <a:ext cx="6450941" cy="48396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282158-39E9-EF44-82E2-64EBB2AA4E3D}"/>
              </a:ext>
            </a:extLst>
          </p:cNvPr>
          <p:cNvSpPr txBox="1"/>
          <p:nvPr/>
        </p:nvSpPr>
        <p:spPr>
          <a:xfrm>
            <a:off x="4482353" y="1739153"/>
            <a:ext cx="842682" cy="376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dirty="0">
                <a:solidFill>
                  <a:srgbClr val="FF0000"/>
                </a:solidFill>
              </a:rPr>
              <a:t>CF88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2CB837-7D2B-C242-9042-73CFABCBED59}"/>
              </a:ext>
            </a:extLst>
          </p:cNvPr>
          <p:cNvSpPr txBox="1"/>
          <p:nvPr/>
        </p:nvSpPr>
        <p:spPr>
          <a:xfrm>
            <a:off x="4482353" y="2115671"/>
            <a:ext cx="842682" cy="376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dirty="0">
                <a:solidFill>
                  <a:srgbClr val="0432FF"/>
                </a:solidFill>
              </a:rPr>
              <a:t>THM</a:t>
            </a:r>
          </a:p>
        </p:txBody>
      </p:sp>
    </p:spTree>
    <p:extLst>
      <p:ext uri="{BB962C8B-B14F-4D97-AF65-F5344CB8AC3E}">
        <p14:creationId xmlns:p14="http://schemas.microsoft.com/office/powerpoint/2010/main" val="10804392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5F16D0-1396-E548-9820-9953DAC7B5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0" b="1912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22462D-09F8-E74A-93C6-52F4800196D3}"/>
              </a:ext>
            </a:extLst>
          </p:cNvPr>
          <p:cNvSpPr txBox="1"/>
          <p:nvPr/>
        </p:nvSpPr>
        <p:spPr>
          <a:xfrm>
            <a:off x="2832100" y="2644170"/>
            <a:ext cx="652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9600" b="1" dirty="0">
                <a:solidFill>
                  <a:srgbClr val="FF0000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5851536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EBAF47-C7C3-8569-70A4-7B88DB652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5452" y="896471"/>
            <a:ext cx="5581095" cy="55367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DB575B-BB3D-2657-1CBF-FFF1C71FC177}"/>
              </a:ext>
            </a:extLst>
          </p:cNvPr>
          <p:cNvSpPr txBox="1"/>
          <p:nvPr/>
        </p:nvSpPr>
        <p:spPr>
          <a:xfrm>
            <a:off x="4472491" y="424772"/>
            <a:ext cx="3247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400" b="1" dirty="0">
                <a:solidFill>
                  <a:schemeClr val="bg1"/>
                </a:solidFill>
              </a:rPr>
              <a:t>Masses of SN type II P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63C77D-7C75-470E-CDA7-424E518952A1}"/>
              </a:ext>
            </a:extLst>
          </p:cNvPr>
          <p:cNvSpPr txBox="1"/>
          <p:nvPr/>
        </p:nvSpPr>
        <p:spPr>
          <a:xfrm>
            <a:off x="6035039" y="5247861"/>
            <a:ext cx="2313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Smartt+ (2009) 47,63</a:t>
            </a:r>
          </a:p>
        </p:txBody>
      </p:sp>
    </p:spTree>
    <p:extLst>
      <p:ext uri="{BB962C8B-B14F-4D97-AF65-F5344CB8AC3E}">
        <p14:creationId xmlns:p14="http://schemas.microsoft.com/office/powerpoint/2010/main" val="1907646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E8EA82-780E-524A-B6FB-60D3E5E72C5B}"/>
              </a:ext>
            </a:extLst>
          </p:cNvPr>
          <p:cNvSpPr txBox="1"/>
          <p:nvPr/>
        </p:nvSpPr>
        <p:spPr>
          <a:xfrm>
            <a:off x="1" y="62011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3200" b="1" dirty="0">
                <a:solidFill>
                  <a:schemeClr val="bg1"/>
                </a:solidFill>
              </a:rPr>
              <a:t>In collaboration with</a:t>
            </a:r>
          </a:p>
        </p:txBody>
      </p:sp>
      <p:pic>
        <p:nvPicPr>
          <p:cNvPr id="1028" name="Picture 4" descr="LORENZO ROBERTI | ASTRONOMIA">
            <a:extLst>
              <a:ext uri="{FF2B5EF4-FFF2-40B4-BE49-F238E27FC236}">
                <a16:creationId xmlns:a16="http://schemas.microsoft.com/office/drawing/2014/main" id="{6BDBEC5E-691B-F34D-9CB7-A97C02248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754" y="1700612"/>
            <a:ext cx="252288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DF7788-E777-CD48-97D6-16D01FE51C89}"/>
              </a:ext>
            </a:extLst>
          </p:cNvPr>
          <p:cNvSpPr txBox="1"/>
          <p:nvPr/>
        </p:nvSpPr>
        <p:spPr>
          <a:xfrm>
            <a:off x="286477" y="4640625"/>
            <a:ext cx="35191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2000" dirty="0">
                <a:solidFill>
                  <a:schemeClr val="bg1"/>
                </a:solidFill>
              </a:rPr>
              <a:t>Marco Limongi – INAF </a:t>
            </a:r>
          </a:p>
          <a:p>
            <a:pPr algn="ctr"/>
            <a:r>
              <a:rPr lang="en-IT" sz="2000" dirty="0">
                <a:solidFill>
                  <a:schemeClr val="bg1"/>
                </a:solidFill>
              </a:rPr>
              <a:t>(Osservatorio astron. di Roma)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108B8B-532F-3F45-B8A2-F6715609A6F1}"/>
              </a:ext>
            </a:extLst>
          </p:cNvPr>
          <p:cNvSpPr txBox="1"/>
          <p:nvPr/>
        </p:nvSpPr>
        <p:spPr>
          <a:xfrm>
            <a:off x="4104883" y="4640625"/>
            <a:ext cx="3796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2000" dirty="0">
                <a:solidFill>
                  <a:schemeClr val="bg1"/>
                </a:solidFill>
              </a:rPr>
              <a:t>Lorenzo Roberti – INAF</a:t>
            </a:r>
          </a:p>
          <a:p>
            <a:pPr algn="ctr"/>
            <a:r>
              <a:rPr lang="en-IT" sz="2000" dirty="0">
                <a:solidFill>
                  <a:schemeClr val="bg1"/>
                </a:solidFill>
              </a:rPr>
              <a:t>(Osservatorio astron. di Palermo)</a:t>
            </a:r>
          </a:p>
        </p:txBody>
      </p:sp>
      <p:pic>
        <p:nvPicPr>
          <p:cNvPr id="4" name="Picture 3" descr="Agnese FALLA | PhD Student | Master of Science | Sapienza ...">
            <a:extLst>
              <a:ext uri="{FF2B5EF4-FFF2-40B4-BE49-F238E27FC236}">
                <a16:creationId xmlns:a16="http://schemas.microsoft.com/office/drawing/2014/main" id="{F1DB63D5-7563-A0A0-F40B-6E40305DC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3099" y="1700612"/>
            <a:ext cx="3308108" cy="288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99C334-D895-5F0B-A983-726F0CCCE3DD}"/>
              </a:ext>
            </a:extLst>
          </p:cNvPr>
          <p:cNvSpPr txBox="1"/>
          <p:nvPr/>
        </p:nvSpPr>
        <p:spPr>
          <a:xfrm>
            <a:off x="8623732" y="4644410"/>
            <a:ext cx="3308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2000" dirty="0">
                <a:solidFill>
                  <a:schemeClr val="bg1"/>
                </a:solidFill>
              </a:rPr>
              <a:t>Agnese Falla</a:t>
            </a:r>
          </a:p>
          <a:p>
            <a:pPr algn="ctr"/>
            <a:r>
              <a:rPr lang="en-IT" sz="2000" dirty="0">
                <a:solidFill>
                  <a:schemeClr val="bg1"/>
                </a:solidFill>
              </a:rPr>
              <a:t> (Universita' la Sapienza)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3E713B-189A-BE3C-56E0-1831B5032B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492" y="1700612"/>
            <a:ext cx="2589797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553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55F6C42-2E29-3B4B-AF16-AD6F33443B4A}"/>
              </a:ext>
            </a:extLst>
          </p:cNvPr>
          <p:cNvSpPr/>
          <p:nvPr/>
        </p:nvSpPr>
        <p:spPr>
          <a:xfrm>
            <a:off x="220816" y="4406127"/>
            <a:ext cx="11750351" cy="1754155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B2AEE33-6336-5B41-BFC1-3D43FAC8126D}"/>
              </a:ext>
            </a:extLst>
          </p:cNvPr>
          <p:cNvSpPr/>
          <p:nvPr/>
        </p:nvSpPr>
        <p:spPr>
          <a:xfrm>
            <a:off x="220816" y="2549343"/>
            <a:ext cx="11750351" cy="124607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F6999B-2A87-194A-BFD1-DDED33F157FC}"/>
              </a:ext>
            </a:extLst>
          </p:cNvPr>
          <p:cNvSpPr txBox="1"/>
          <p:nvPr/>
        </p:nvSpPr>
        <p:spPr>
          <a:xfrm>
            <a:off x="0" y="5434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7200" dirty="0">
                <a:solidFill>
                  <a:schemeClr val="bg1"/>
                </a:solidFill>
              </a:rPr>
              <a:t>C burning: who was it?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AAF560-11E1-D04C-8CEF-D1BFA55B9A78}"/>
              </a:ext>
            </a:extLst>
          </p:cNvPr>
          <p:cNvSpPr txBox="1"/>
          <p:nvPr/>
        </p:nvSpPr>
        <p:spPr>
          <a:xfrm>
            <a:off x="0" y="1108863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1400" dirty="0">
                <a:solidFill>
                  <a:schemeClr val="bg1"/>
                </a:solidFill>
              </a:rPr>
              <a:t>Carneade, chi era costui? (I promessi sposi – Alessandro Manzoni)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E378B6-2DF4-A742-BEB2-3EABB675A211}"/>
              </a:ext>
            </a:extLst>
          </p:cNvPr>
          <p:cNvSpPr txBox="1"/>
          <p:nvPr/>
        </p:nvSpPr>
        <p:spPr>
          <a:xfrm>
            <a:off x="1854536" y="1681038"/>
            <a:ext cx="84829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2000" dirty="0">
                <a:solidFill>
                  <a:schemeClr val="bg1"/>
                </a:solidFill>
              </a:rPr>
              <a:t>In order to understand the role of the </a:t>
            </a:r>
            <a:r>
              <a:rPr lang="en-IT" sz="2000" baseline="30000" dirty="0">
                <a:solidFill>
                  <a:schemeClr val="bg1"/>
                </a:solidFill>
              </a:rPr>
              <a:t>12</a:t>
            </a:r>
            <a:r>
              <a:rPr lang="en-IT" sz="2000" dirty="0">
                <a:solidFill>
                  <a:schemeClr val="bg1"/>
                </a:solidFill>
              </a:rPr>
              <a:t>C</a:t>
            </a:r>
            <a:r>
              <a:rPr lang="en-IT" sz="2000" baseline="30000" dirty="0">
                <a:solidFill>
                  <a:schemeClr val="bg1"/>
                </a:solidFill>
              </a:rPr>
              <a:t>12</a:t>
            </a:r>
            <a:r>
              <a:rPr lang="en-IT" sz="2000" dirty="0">
                <a:solidFill>
                  <a:schemeClr val="bg1"/>
                </a:solidFill>
              </a:rPr>
              <a:t>C nuclear reaction rate we must first understand the pecularities of the C burning with respect to the other burnings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C0D4B3-C37F-9F49-AA6C-3EE15C684EB3}"/>
              </a:ext>
            </a:extLst>
          </p:cNvPr>
          <p:cNvSpPr txBox="1"/>
          <p:nvPr/>
        </p:nvSpPr>
        <p:spPr>
          <a:xfrm>
            <a:off x="391596" y="2627092"/>
            <a:ext cx="11408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dirty="0">
                <a:solidFill>
                  <a:schemeClr val="bg1"/>
                </a:solidFill>
              </a:rPr>
              <a:t>In both H and He burning the amount of fuel available for the burning does not depend on the mass: the only parameter that controls the H/He burning is the mass (the initial mass in H burning and the He core mass in He burning)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7E0B7A-F634-3B4E-A038-A961D6C95BF4}"/>
              </a:ext>
            </a:extLst>
          </p:cNvPr>
          <p:cNvSpPr txBox="1"/>
          <p:nvPr/>
        </p:nvSpPr>
        <p:spPr>
          <a:xfrm>
            <a:off x="4206638" y="3274866"/>
            <a:ext cx="3778713" cy="369332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IT" b="1" dirty="0">
                <a:solidFill>
                  <a:schemeClr val="bg1"/>
                </a:solidFill>
              </a:rPr>
              <a:t>Uni-parametric family of models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877D76-3F47-C24A-8491-69CB524D4F84}"/>
              </a:ext>
            </a:extLst>
          </p:cNvPr>
          <p:cNvSpPr txBox="1"/>
          <p:nvPr/>
        </p:nvSpPr>
        <p:spPr>
          <a:xfrm>
            <a:off x="391594" y="4450691"/>
            <a:ext cx="114088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dirty="0">
                <a:solidFill>
                  <a:schemeClr val="bg1"/>
                </a:solidFill>
              </a:rPr>
              <a:t>In C burning the amount of fuel available for the burning </a:t>
            </a:r>
            <a:r>
              <a:rPr lang="en-IT" b="1" dirty="0">
                <a:solidFill>
                  <a:srgbClr val="00FDFF"/>
                </a:solidFill>
              </a:rPr>
              <a:t>depends</a:t>
            </a:r>
            <a:r>
              <a:rPr lang="en-IT" dirty="0">
                <a:solidFill>
                  <a:schemeClr val="bg1"/>
                </a:solidFill>
              </a:rPr>
              <a:t> on the mass (He core mass) because of the interplay among 3𝛼, </a:t>
            </a:r>
            <a:r>
              <a:rPr lang="en-IT" baseline="30000" dirty="0">
                <a:solidFill>
                  <a:schemeClr val="bg1"/>
                </a:solidFill>
              </a:rPr>
              <a:t>12</a:t>
            </a:r>
            <a:r>
              <a:rPr lang="en-IT" dirty="0">
                <a:solidFill>
                  <a:schemeClr val="bg1"/>
                </a:solidFill>
              </a:rPr>
              <a:t>C(𝛼,𝛾)</a:t>
            </a:r>
            <a:r>
              <a:rPr lang="en-IT" baseline="30000" dirty="0">
                <a:solidFill>
                  <a:schemeClr val="bg1"/>
                </a:solidFill>
              </a:rPr>
              <a:t>16</a:t>
            </a:r>
            <a:r>
              <a:rPr lang="en-IT" dirty="0">
                <a:solidFill>
                  <a:schemeClr val="bg1"/>
                </a:solidFill>
              </a:rPr>
              <a:t>O and mixing: two parameters control the C burning: the CO core mass and the fraction of </a:t>
            </a:r>
            <a:r>
              <a:rPr lang="en-IT" baseline="30000" dirty="0">
                <a:solidFill>
                  <a:schemeClr val="bg1"/>
                </a:solidFill>
              </a:rPr>
              <a:t>12</a:t>
            </a:r>
            <a:r>
              <a:rPr lang="en-IT" dirty="0">
                <a:solidFill>
                  <a:schemeClr val="bg1"/>
                </a:solidFill>
              </a:rPr>
              <a:t>C left by the He burning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AE93AA-7B79-1C49-95CA-0ABC62C9A64F}"/>
              </a:ext>
            </a:extLst>
          </p:cNvPr>
          <p:cNvSpPr txBox="1"/>
          <p:nvPr/>
        </p:nvSpPr>
        <p:spPr>
          <a:xfrm>
            <a:off x="4206637" y="5408657"/>
            <a:ext cx="3778713" cy="369332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IT" b="1" dirty="0">
                <a:solidFill>
                  <a:schemeClr val="bg1"/>
                </a:solidFill>
              </a:rPr>
              <a:t>Bi-parametric family of models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77A60D-6F23-D944-AD29-CBB30D34BC0E}"/>
              </a:ext>
            </a:extLst>
          </p:cNvPr>
          <p:cNvSpPr txBox="1"/>
          <p:nvPr/>
        </p:nvSpPr>
        <p:spPr>
          <a:xfrm>
            <a:off x="391590" y="5812625"/>
            <a:ext cx="11408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dirty="0">
                <a:solidFill>
                  <a:schemeClr val="bg1"/>
                </a:solidFill>
              </a:rPr>
              <a:t>The shell burning plays a </a:t>
            </a:r>
            <a:r>
              <a:rPr lang="en-IT" b="1" dirty="0">
                <a:solidFill>
                  <a:srgbClr val="00FDFF"/>
                </a:solidFill>
              </a:rPr>
              <a:t>CRUCIAL</a:t>
            </a:r>
            <a:r>
              <a:rPr lang="en-IT" dirty="0">
                <a:solidFill>
                  <a:schemeClr val="bg1"/>
                </a:solidFill>
              </a:rPr>
              <a:t> role in the evolution of the inner core</a:t>
            </a:r>
          </a:p>
        </p:txBody>
      </p:sp>
    </p:spTree>
    <p:extLst>
      <p:ext uri="{BB962C8B-B14F-4D97-AF65-F5344CB8AC3E}">
        <p14:creationId xmlns:p14="http://schemas.microsoft.com/office/powerpoint/2010/main" val="25563217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1B67178-7C97-E93B-6970-684B632D383A}"/>
              </a:ext>
            </a:extLst>
          </p:cNvPr>
          <p:cNvGrpSpPr/>
          <p:nvPr/>
        </p:nvGrpSpPr>
        <p:grpSpPr>
          <a:xfrm>
            <a:off x="7294565" y="3149848"/>
            <a:ext cx="4726812" cy="3546152"/>
            <a:chOff x="458799" y="411949"/>
            <a:chExt cx="4726812" cy="3546152"/>
          </a:xfrm>
        </p:grpSpPr>
        <p:pic>
          <p:nvPicPr>
            <p:cNvPr id="8" name="Picture 7" descr="A graph of a graph showing the number of mass&#10;&#10;Description automatically generated with medium confidence">
              <a:extLst>
                <a:ext uri="{FF2B5EF4-FFF2-40B4-BE49-F238E27FC236}">
                  <a16:creationId xmlns:a16="http://schemas.microsoft.com/office/drawing/2014/main" id="{3470F320-4E03-A57F-FEC5-745C0FFD6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8799" y="411949"/>
              <a:ext cx="4726812" cy="354615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C84C129-ECFB-1A76-B9A0-A37E875C4ED7}"/>
                </a:ext>
              </a:extLst>
            </p:cNvPr>
            <p:cNvSpPr txBox="1"/>
            <p:nvPr/>
          </p:nvSpPr>
          <p:spPr>
            <a:xfrm>
              <a:off x="1107226" y="650219"/>
              <a:ext cx="2213489" cy="307777"/>
            </a:xfrm>
            <a:prstGeom prst="rect">
              <a:avLst/>
            </a:prstGeom>
            <a:solidFill>
              <a:srgbClr val="BEC4DF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IT" sz="1400" dirty="0"/>
                <a:t>Limongi + 2024 ApJS 270,29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1ABBB09-0627-BB81-AB09-92552FFC1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327" y="35560"/>
            <a:ext cx="5697769" cy="2232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5FF72B-721C-20A6-F1BE-AB07E34F33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2796" y="354904"/>
            <a:ext cx="4455160" cy="18206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E93C2D-2E46-FBD6-7355-2DE354EAB0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326" y="2267560"/>
            <a:ext cx="5697769" cy="2232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02AB2F-0CC1-4FE2-B2EC-F81F7FD0B7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326" y="4499560"/>
            <a:ext cx="5697769" cy="23329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6B230C-4180-ABBB-FB08-9507295B0426}"/>
              </a:ext>
            </a:extLst>
          </p:cNvPr>
          <p:cNvSpPr txBox="1"/>
          <p:nvPr/>
        </p:nvSpPr>
        <p:spPr>
          <a:xfrm>
            <a:off x="8295353" y="2188703"/>
            <a:ext cx="3022603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IT" sz="1400" dirty="0">
                <a:solidFill>
                  <a:srgbClr val="131413"/>
                </a:solidFill>
                <a:effectLst/>
                <a:latin typeface="Times"/>
              </a:rPr>
              <a:t>Chieffi + Eur. Phys. J. A (2025) 61:280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B50B0B-A051-0816-C316-A9117362B6E8}"/>
              </a:ext>
            </a:extLst>
          </p:cNvPr>
          <p:cNvSpPr txBox="1"/>
          <p:nvPr/>
        </p:nvSpPr>
        <p:spPr>
          <a:xfrm>
            <a:off x="2948996" y="6171698"/>
            <a:ext cx="3022603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IT" sz="1400" dirty="0">
                <a:solidFill>
                  <a:srgbClr val="131413"/>
                </a:solidFill>
                <a:effectLst/>
                <a:latin typeface="Times"/>
              </a:rPr>
              <a:t>Chieffi + Eur. Phys. J. A (2025) 61:280</a:t>
            </a:r>
          </a:p>
        </p:txBody>
      </p:sp>
    </p:spTree>
    <p:extLst>
      <p:ext uri="{BB962C8B-B14F-4D97-AF65-F5344CB8AC3E}">
        <p14:creationId xmlns:p14="http://schemas.microsoft.com/office/powerpoint/2010/main" val="12398923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showing different colored lines&#10;&#10;Description automatically generated">
            <a:extLst>
              <a:ext uri="{FF2B5EF4-FFF2-40B4-BE49-F238E27FC236}">
                <a16:creationId xmlns:a16="http://schemas.microsoft.com/office/drawing/2014/main" id="{21A7B7AD-4E0B-2D34-7618-EF64186BC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49" y="1052641"/>
            <a:ext cx="11908901" cy="47527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29057E-BE2B-91E2-55F5-959D65E21CDD}"/>
              </a:ext>
            </a:extLst>
          </p:cNvPr>
          <p:cNvSpPr txBox="1"/>
          <p:nvPr/>
        </p:nvSpPr>
        <p:spPr>
          <a:xfrm>
            <a:off x="1313410" y="1612670"/>
            <a:ext cx="19701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/>
              <a:t>SOLID – CF88</a:t>
            </a:r>
          </a:p>
          <a:p>
            <a:r>
              <a:rPr lang="en-IT" b="1" dirty="0"/>
              <a:t>DASHED – THM</a:t>
            </a:r>
          </a:p>
          <a:p>
            <a:r>
              <a:rPr lang="en-IT" b="1" dirty="0"/>
              <a:t>DOTTED - HIN</a:t>
            </a:r>
          </a:p>
        </p:txBody>
      </p:sp>
    </p:spTree>
    <p:extLst>
      <p:ext uri="{BB962C8B-B14F-4D97-AF65-F5344CB8AC3E}">
        <p14:creationId xmlns:p14="http://schemas.microsoft.com/office/powerpoint/2010/main" val="25812262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1C4D7D-0AF0-6A54-51A2-7E58A2A1C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9A45642-E45C-0491-1D9B-5A809A6F455B}"/>
              </a:ext>
            </a:extLst>
          </p:cNvPr>
          <p:cNvSpPr txBox="1"/>
          <p:nvPr/>
        </p:nvSpPr>
        <p:spPr>
          <a:xfrm>
            <a:off x="1600200" y="1117822"/>
            <a:ext cx="6156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IT" b="0" i="0" dirty="0">
                <a:solidFill>
                  <a:schemeClr val="bg1"/>
                </a:solidFill>
                <a:effectLst/>
              </a:rPr>
              <a:t>Carbon burning and Type I a Supernova Luciano Piersanti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D88FF6-D278-DEF5-48B9-9744F01FA32F}"/>
              </a:ext>
            </a:extLst>
          </p:cNvPr>
          <p:cNvSpPr txBox="1"/>
          <p:nvPr/>
        </p:nvSpPr>
        <p:spPr>
          <a:xfrm>
            <a:off x="1600200" y="1744868"/>
            <a:ext cx="84263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b="0" i="0" u="none" strike="noStrike" dirty="0">
                <a:solidFill>
                  <a:schemeClr val="bg1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12C+12C and 12C+160 reaction rates and stellar evolution</a:t>
            </a:r>
            <a:r>
              <a:rPr lang="en-IT" b="0" i="0" u="none" strike="noStrike" dirty="0">
                <a:solidFill>
                  <a:schemeClr val="bg1"/>
                </a:solidFill>
                <a:effectLst/>
              </a:rPr>
              <a:t> – Thibaud Dumont</a:t>
            </a:r>
            <a:endParaRPr lang="en-IT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9977D6-819E-650E-CB79-64D82CDB691A}"/>
              </a:ext>
            </a:extLst>
          </p:cNvPr>
          <p:cNvSpPr txBox="1"/>
          <p:nvPr/>
        </p:nvSpPr>
        <p:spPr>
          <a:xfrm>
            <a:off x="988828" y="2467882"/>
            <a:ext cx="106750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b="0" i="0" strike="noStrike" dirty="0">
                <a:solidFill>
                  <a:schemeClr val="bg1"/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Impact of 12C+12C on intermediate-mass stars and massive white dwarfs</a:t>
            </a:r>
            <a:r>
              <a:rPr lang="en-IT" b="0" i="0" strike="noStrike" dirty="0">
                <a:solidFill>
                  <a:schemeClr val="bg1"/>
                </a:solidFill>
                <a:effectLst/>
              </a:rPr>
              <a:t> – Marcelo Bertolami</a:t>
            </a:r>
            <a:endParaRPr lang="en-IT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6FFF4C-A200-606F-9CF0-4C640288C093}"/>
              </a:ext>
            </a:extLst>
          </p:cNvPr>
          <p:cNvSpPr txBox="1"/>
          <p:nvPr/>
        </p:nvSpPr>
        <p:spPr>
          <a:xfrm>
            <a:off x="845286" y="5555512"/>
            <a:ext cx="84236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b="0" i="0" strike="noStrike" dirty="0">
                <a:solidFill>
                  <a:schemeClr val="bg1"/>
                </a:solidFill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impact of the carbon fusion rate for superbursts</a:t>
            </a:r>
            <a:r>
              <a:rPr lang="en-IT" b="0" i="0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en-IT" b="0" i="0" u="none" strike="noStrike" dirty="0">
                <a:solidFill>
                  <a:schemeClr val="bg1"/>
                </a:solidFill>
                <a:effectLst/>
              </a:rPr>
              <a:t>– Martin Callejas</a:t>
            </a:r>
            <a:endParaRPr lang="en-IT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8B0894-EA41-D81E-D4D7-745387F212BB}"/>
              </a:ext>
            </a:extLst>
          </p:cNvPr>
          <p:cNvSpPr txBox="1"/>
          <p:nvPr/>
        </p:nvSpPr>
        <p:spPr>
          <a:xfrm>
            <a:off x="228598" y="3998970"/>
            <a:ext cx="112332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b="0" i="0" u="none" strike="noStrike" dirty="0">
                <a:solidFill>
                  <a:schemeClr val="bg1"/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17. Impact of 12C+12C on massive stars nucleosynthesis of the elements heavier than iron</a:t>
            </a:r>
            <a:r>
              <a:rPr lang="en-IT" b="0" i="0" u="none" strike="noStrike" dirty="0">
                <a:solidFill>
                  <a:schemeClr val="bg1"/>
                </a:solidFill>
                <a:effectLst/>
              </a:rPr>
              <a:t> Marco Pignatari</a:t>
            </a:r>
            <a:endParaRPr lang="en-IT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B687EB-7A38-7EA6-B7DA-C5ED53EFC640}"/>
              </a:ext>
            </a:extLst>
          </p:cNvPr>
          <p:cNvSpPr txBox="1"/>
          <p:nvPr/>
        </p:nvSpPr>
        <p:spPr>
          <a:xfrm>
            <a:off x="356188" y="4396310"/>
            <a:ext cx="105953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b="0" i="0" u="none" strike="noStrike" dirty="0">
                <a:solidFill>
                  <a:schemeClr val="bg1"/>
                </a:solidFill>
                <a:effectLst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5. Impact of 12C+12C on massive stars nucleosynthesis in general</a:t>
            </a:r>
            <a:r>
              <a:rPr lang="en-IT" b="0" i="0" u="none" strike="noStrike" dirty="0">
                <a:solidFill>
                  <a:schemeClr val="bg1"/>
                </a:solidFill>
                <a:effectLst/>
              </a:rPr>
              <a:t> – Lorenzo Roberti</a:t>
            </a:r>
            <a:endParaRPr lang="en-IT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2805FA-C69D-722C-333C-17DB4588912E}"/>
              </a:ext>
            </a:extLst>
          </p:cNvPr>
          <p:cNvSpPr txBox="1"/>
          <p:nvPr/>
        </p:nvSpPr>
        <p:spPr>
          <a:xfrm>
            <a:off x="845286" y="6051054"/>
            <a:ext cx="99999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b="0" i="0" u="none" strike="noStrike" dirty="0">
                <a:solidFill>
                  <a:schemeClr val="bg1"/>
                </a:solidFill>
                <a:effectLst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Low mass density deflagration burning led to premature type Iax supernovae</a:t>
            </a:r>
            <a:r>
              <a:rPr lang="en-IT" b="0" i="0" u="none" strike="noStrike" dirty="0">
                <a:solidFill>
                  <a:schemeClr val="bg1"/>
                </a:solidFill>
                <a:effectLst/>
              </a:rPr>
              <a:t> – Amir Michaelis </a:t>
            </a:r>
            <a:endParaRPr lang="en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4324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627B32-FD4C-7F4E-89C3-CC3C1B40A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4" name="Picture 3" descr="Chart, surface chart&#10;&#10;Description automatically generated">
            <a:extLst>
              <a:ext uri="{FF2B5EF4-FFF2-40B4-BE49-F238E27FC236}">
                <a16:creationId xmlns:a16="http://schemas.microsoft.com/office/drawing/2014/main" id="{A0EAB2DF-DC1A-5149-97F5-603C397FF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0800" y="911005"/>
            <a:ext cx="7188200" cy="53975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C712B6-DAE0-F84F-AC57-92DC7D6B155B}"/>
              </a:ext>
            </a:extLst>
          </p:cNvPr>
          <p:cNvSpPr txBox="1"/>
          <p:nvPr/>
        </p:nvSpPr>
        <p:spPr>
          <a:xfrm>
            <a:off x="0" y="222424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FDFF"/>
                </a:solidFill>
              </a:rPr>
              <a:t>perdite</a:t>
            </a:r>
            <a:r>
              <a:rPr lang="en-US" sz="2800" b="1" dirty="0">
                <a:solidFill>
                  <a:srgbClr val="00FDFF"/>
                </a:solidFill>
              </a:rPr>
              <a:t> di </a:t>
            </a:r>
            <a:r>
              <a:rPr lang="en-US" sz="2800" b="1" dirty="0" err="1">
                <a:solidFill>
                  <a:srgbClr val="00FDFF"/>
                </a:solidFill>
              </a:rPr>
              <a:t>energia</a:t>
            </a:r>
            <a:r>
              <a:rPr lang="en-US" sz="2800" b="1" dirty="0">
                <a:solidFill>
                  <a:srgbClr val="00FDFF"/>
                </a:solidFill>
              </a:rPr>
              <a:t> per </a:t>
            </a:r>
            <a:r>
              <a:rPr lang="en-US" sz="2800" b="1" dirty="0" err="1">
                <a:solidFill>
                  <a:srgbClr val="00FDFF"/>
                </a:solidFill>
              </a:rPr>
              <a:t>neutrini</a:t>
            </a:r>
            <a:endParaRPr lang="en-US" sz="2800" b="1" dirty="0">
              <a:solidFill>
                <a:srgbClr val="00FD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1518F7-7AC1-7843-99C5-0BC3519663B3}"/>
              </a:ext>
            </a:extLst>
          </p:cNvPr>
          <p:cNvSpPr txBox="1"/>
          <p:nvPr/>
        </p:nvSpPr>
        <p:spPr>
          <a:xfrm>
            <a:off x="16650" y="1039446"/>
            <a:ext cx="2101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Plasma neutrinos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0AE6EE-B986-8944-9766-51414C06AD9A}"/>
              </a:ext>
            </a:extLst>
          </p:cNvPr>
          <p:cNvSpPr txBox="1"/>
          <p:nvPr/>
        </p:nvSpPr>
        <p:spPr>
          <a:xfrm>
            <a:off x="0" y="2185422"/>
            <a:ext cx="2101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FA00"/>
                </a:solidFill>
              </a:rPr>
              <a:t>Photo neutrinos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4F089D-E4F6-5744-96B4-EAA4AFB89BC1}"/>
              </a:ext>
            </a:extLst>
          </p:cNvPr>
          <p:cNvSpPr txBox="1"/>
          <p:nvPr/>
        </p:nvSpPr>
        <p:spPr>
          <a:xfrm>
            <a:off x="16650" y="3209645"/>
            <a:ext cx="1869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B24FB"/>
                </a:solidFill>
              </a:rPr>
              <a:t>Pair neutrinos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47F414-7075-7942-A25B-61B6E551A37E}"/>
              </a:ext>
            </a:extLst>
          </p:cNvPr>
          <p:cNvSpPr txBox="1"/>
          <p:nvPr/>
        </p:nvSpPr>
        <p:spPr>
          <a:xfrm>
            <a:off x="0" y="4134946"/>
            <a:ext cx="185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FF00"/>
                </a:solidFill>
              </a:rPr>
              <a:t>Bremstrahlung</a:t>
            </a:r>
            <a:endParaRPr lang="en-US" sz="2000" b="1" dirty="0">
              <a:solidFill>
                <a:srgbClr val="FFFF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ACF9CB1-40EB-764E-A488-F3A9B5828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" y="1479721"/>
            <a:ext cx="1765300" cy="381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75ABC0-3A4A-9247-8E71-E2550193E0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50" y="2586913"/>
            <a:ext cx="3006090" cy="3543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B4740E-3D0D-974E-8F04-B09FCB7652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25" y="3515943"/>
            <a:ext cx="3371850" cy="4457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9B1F41-B0C6-1E41-AE8B-1588AF8AA8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650" y="4541070"/>
            <a:ext cx="3143250" cy="35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346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08FE56-1375-13EE-0226-611DF14DF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970" y="9447"/>
            <a:ext cx="7311548" cy="18211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8EFF41-A700-02E4-3657-E60332A43724}"/>
              </a:ext>
            </a:extLst>
          </p:cNvPr>
          <p:cNvSpPr txBox="1"/>
          <p:nvPr/>
        </p:nvSpPr>
        <p:spPr>
          <a:xfrm>
            <a:off x="0" y="0"/>
            <a:ext cx="965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2800" b="1" dirty="0">
                <a:solidFill>
                  <a:schemeClr val="bg1"/>
                </a:solidFill>
              </a:rPr>
              <a:t>1954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C129A7-75FC-23A9-51BE-A5B3CF6FC2EC}"/>
              </a:ext>
            </a:extLst>
          </p:cNvPr>
          <p:cNvSpPr txBox="1"/>
          <p:nvPr/>
        </p:nvSpPr>
        <p:spPr>
          <a:xfrm>
            <a:off x="213812" y="2469525"/>
            <a:ext cx="15584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0" u="none" strike="noStrike" dirty="0">
                <a:solidFill>
                  <a:schemeClr val="bg1"/>
                </a:solidFill>
                <a:effectLst/>
              </a:rPr>
              <a:t>Sir</a:t>
            </a:r>
            <a:r>
              <a:rPr lang="en-US" i="0" dirty="0">
                <a:solidFill>
                  <a:schemeClr val="bg1"/>
                </a:solidFill>
                <a:effectLst/>
              </a:rPr>
              <a:t> Fred Hoyle</a:t>
            </a:r>
            <a:endParaRPr lang="en-IT" dirty="0">
              <a:solidFill>
                <a:schemeClr val="bg1"/>
              </a:solidFill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F0F6770-9AE9-7FEC-CE03-B21422D0C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12" y="615088"/>
            <a:ext cx="1503725" cy="185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12B4FE-95D8-1618-94F9-77E5533B0E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7969" y="1801186"/>
            <a:ext cx="7311549" cy="505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395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8F4C2B-1878-4171-ABEE-3BBBD7696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97" y="2616474"/>
            <a:ext cx="4994380" cy="16729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BF7E22-FC45-3FBA-3D06-847C9305C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732" y="1294930"/>
            <a:ext cx="4994380" cy="17209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2F0032-53C7-25BA-EAB4-3FCB7C77A8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3745" y="4640918"/>
            <a:ext cx="4730354" cy="14160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0A5770-1F33-A839-7DDE-55FB9CA85B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1840" y="3230400"/>
            <a:ext cx="5614164" cy="11959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BD0B80-4E18-8F9B-99BF-65AB1FA1A4D6}"/>
              </a:ext>
            </a:extLst>
          </p:cNvPr>
          <p:cNvSpPr txBox="1"/>
          <p:nvPr/>
        </p:nvSpPr>
        <p:spPr>
          <a:xfrm>
            <a:off x="2569028" y="131479"/>
            <a:ext cx="7053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3200" b="1" dirty="0">
                <a:solidFill>
                  <a:schemeClr val="bg1"/>
                </a:solidFill>
              </a:rPr>
              <a:t>Adopted nuclear cross sections</a:t>
            </a:r>
          </a:p>
        </p:txBody>
      </p:sp>
    </p:spTree>
    <p:extLst>
      <p:ext uri="{BB962C8B-B14F-4D97-AF65-F5344CB8AC3E}">
        <p14:creationId xmlns:p14="http://schemas.microsoft.com/office/powerpoint/2010/main" val="3144091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a red line and blue line&#10;&#10;Description automatically generated">
            <a:extLst>
              <a:ext uri="{FF2B5EF4-FFF2-40B4-BE49-F238E27FC236}">
                <a16:creationId xmlns:a16="http://schemas.microsoft.com/office/drawing/2014/main" id="{77ACECEB-44C3-4F82-51FB-1462F2140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050473"/>
            <a:ext cx="7772400" cy="313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420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6C0E2C3-75E6-0314-FE29-134125EFF9EC}"/>
              </a:ext>
            </a:extLst>
          </p:cNvPr>
          <p:cNvGrpSpPr/>
          <p:nvPr/>
        </p:nvGrpSpPr>
        <p:grpSpPr>
          <a:xfrm>
            <a:off x="1963225" y="285274"/>
            <a:ext cx="7925308" cy="6287451"/>
            <a:chOff x="2414702" y="664774"/>
            <a:chExt cx="7362596" cy="5528451"/>
          </a:xfrm>
        </p:grpSpPr>
        <p:pic>
          <p:nvPicPr>
            <p:cNvPr id="3" name="Picture 2" descr="Diagram&#10;&#10;Description automatically generated">
              <a:extLst>
                <a:ext uri="{FF2B5EF4-FFF2-40B4-BE49-F238E27FC236}">
                  <a16:creationId xmlns:a16="http://schemas.microsoft.com/office/drawing/2014/main" id="{3A090A45-2F05-12DC-E8A2-5664F6792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4702" y="664774"/>
              <a:ext cx="7362596" cy="5528451"/>
            </a:xfrm>
            <a:prstGeom prst="rect">
              <a:avLst/>
            </a:prstGeom>
            <a:solidFill>
              <a:srgbClr val="AAAAAA"/>
            </a:solidFill>
          </p:spPr>
        </p:pic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620A65C9-EF20-BA0C-4FA4-B8A96DE21C10}"/>
                </a:ext>
              </a:extLst>
            </p:cNvPr>
            <p:cNvCxnSpPr>
              <a:cxnSpLocks/>
            </p:cNvCxnSpPr>
            <p:nvPr/>
          </p:nvCxnSpPr>
          <p:spPr>
            <a:xfrm>
              <a:off x="4548302" y="4532477"/>
              <a:ext cx="1240972" cy="0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EF9D18E-7B02-9AA8-5441-EC8F6E8E39EE}"/>
                </a:ext>
              </a:extLst>
            </p:cNvPr>
            <p:cNvSpPr txBox="1"/>
            <p:nvPr/>
          </p:nvSpPr>
          <p:spPr>
            <a:xfrm>
              <a:off x="5789274" y="4290289"/>
              <a:ext cx="583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sz="2400" b="1" dirty="0">
                  <a:solidFill>
                    <a:srgbClr val="FFC000"/>
                  </a:solidFill>
                </a:rPr>
                <a:t>H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ECF66047-705E-13E0-146E-0DA28E00100D}"/>
                </a:ext>
              </a:extLst>
            </p:cNvPr>
            <p:cNvCxnSpPr>
              <a:cxnSpLocks/>
            </p:cNvCxnSpPr>
            <p:nvPr/>
          </p:nvCxnSpPr>
          <p:spPr>
            <a:xfrm>
              <a:off x="5549786" y="3716049"/>
              <a:ext cx="1240972" cy="0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E87E85-713D-CC9D-F01A-B113E5342250}"/>
                </a:ext>
              </a:extLst>
            </p:cNvPr>
            <p:cNvSpPr txBox="1"/>
            <p:nvPr/>
          </p:nvSpPr>
          <p:spPr>
            <a:xfrm>
              <a:off x="6790757" y="3473861"/>
              <a:ext cx="670921" cy="599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sz="2400" b="1" dirty="0">
                  <a:solidFill>
                    <a:srgbClr val="FFC000"/>
                  </a:solidFill>
                </a:rPr>
                <a:t>He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5D62CA2-1CFB-12A7-660C-EAF443F53875}"/>
                </a:ext>
              </a:extLst>
            </p:cNvPr>
            <p:cNvCxnSpPr>
              <a:cxnSpLocks/>
            </p:cNvCxnSpPr>
            <p:nvPr/>
          </p:nvCxnSpPr>
          <p:spPr>
            <a:xfrm>
              <a:off x="6583931" y="2703678"/>
              <a:ext cx="1240972" cy="0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FB0E8AA-A80A-B44F-BD92-38FD11EF8981}"/>
                </a:ext>
              </a:extLst>
            </p:cNvPr>
            <p:cNvSpPr txBox="1"/>
            <p:nvPr/>
          </p:nvSpPr>
          <p:spPr>
            <a:xfrm>
              <a:off x="7824903" y="2461490"/>
              <a:ext cx="583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sz="2400" b="1" dirty="0">
                  <a:solidFill>
                    <a:srgbClr val="FFC000"/>
                  </a:solidFill>
                </a:rPr>
                <a:t>C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D690101-5C47-B53F-F109-566B4C3CA586}"/>
                </a:ext>
              </a:extLst>
            </p:cNvPr>
            <p:cNvCxnSpPr>
              <a:cxnSpLocks/>
            </p:cNvCxnSpPr>
            <p:nvPr/>
          </p:nvCxnSpPr>
          <p:spPr>
            <a:xfrm>
              <a:off x="6964927" y="2420649"/>
              <a:ext cx="1240972" cy="0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6BB5CE8-B08B-92E0-7E85-E4511C3A732A}"/>
                </a:ext>
              </a:extLst>
            </p:cNvPr>
            <p:cNvSpPr txBox="1"/>
            <p:nvPr/>
          </p:nvSpPr>
          <p:spPr>
            <a:xfrm>
              <a:off x="8205899" y="2178461"/>
              <a:ext cx="671346" cy="599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sz="2400" b="1" dirty="0">
                  <a:solidFill>
                    <a:srgbClr val="FFC000"/>
                  </a:solidFill>
                </a:rPr>
                <a:t>Ne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B98BDC0-B058-9E21-AA4C-47818B5880AB}"/>
                </a:ext>
              </a:extLst>
            </p:cNvPr>
            <p:cNvCxnSpPr>
              <a:cxnSpLocks/>
            </p:cNvCxnSpPr>
            <p:nvPr/>
          </p:nvCxnSpPr>
          <p:spPr>
            <a:xfrm>
              <a:off x="7149985" y="2115848"/>
              <a:ext cx="1240972" cy="0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3A93728-AA40-839F-8BFD-F83257D79068}"/>
                </a:ext>
              </a:extLst>
            </p:cNvPr>
            <p:cNvSpPr txBox="1"/>
            <p:nvPr/>
          </p:nvSpPr>
          <p:spPr>
            <a:xfrm>
              <a:off x="8390957" y="1873660"/>
              <a:ext cx="583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sz="2400" b="1" dirty="0">
                  <a:solidFill>
                    <a:srgbClr val="FFC000"/>
                  </a:solidFill>
                </a:rPr>
                <a:t>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6562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m05thm.mp4">
            <a:hlinkClick r:id="" action="ppaction://media"/>
            <a:extLst>
              <a:ext uri="{FF2B5EF4-FFF2-40B4-BE49-F238E27FC236}">
                <a16:creationId xmlns:a16="http://schemas.microsoft.com/office/drawing/2014/main" id="{030B973A-BAD5-882B-DB0B-925454A2B0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82474" y="1089166"/>
            <a:ext cx="9359336" cy="467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13159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m07cf88.mp4">
            <a:hlinkClick r:id="" action="ppaction://media"/>
            <a:extLst>
              <a:ext uri="{FF2B5EF4-FFF2-40B4-BE49-F238E27FC236}">
                <a16:creationId xmlns:a16="http://schemas.microsoft.com/office/drawing/2014/main" id="{D4358E2C-B359-6686-5517-2847CF7B58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4338" y="1186671"/>
            <a:ext cx="9391650" cy="469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83212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78FF53-4212-0156-065A-6D127D0DF61E}"/>
              </a:ext>
            </a:extLst>
          </p:cNvPr>
          <p:cNvSpPr txBox="1"/>
          <p:nvPr/>
        </p:nvSpPr>
        <p:spPr>
          <a:xfrm>
            <a:off x="1904246" y="4834031"/>
            <a:ext cx="2057379" cy="369332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IT" dirty="0"/>
              <a:t>CO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2B31AF-FC53-D86D-CC08-B73E8AA3A426}"/>
              </a:ext>
            </a:extLst>
          </p:cNvPr>
          <p:cNvSpPr txBox="1"/>
          <p:nvPr/>
        </p:nvSpPr>
        <p:spPr>
          <a:xfrm>
            <a:off x="1904246" y="5205186"/>
            <a:ext cx="4952979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IT" dirty="0"/>
              <a:t>electron degenerate core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275A38-0E49-8D7D-F4D1-41D71617DB28}"/>
              </a:ext>
            </a:extLst>
          </p:cNvPr>
          <p:cNvSpPr txBox="1"/>
          <p:nvPr/>
        </p:nvSpPr>
        <p:spPr>
          <a:xfrm>
            <a:off x="3961625" y="4835854"/>
            <a:ext cx="759993" cy="369332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IT" dirty="0"/>
              <a:t>CONe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4FF5BA-C16B-C258-E2AA-A4B18CD3D65C}"/>
              </a:ext>
            </a:extLst>
          </p:cNvPr>
          <p:cNvSpPr txBox="1"/>
          <p:nvPr/>
        </p:nvSpPr>
        <p:spPr>
          <a:xfrm>
            <a:off x="1904246" y="4464699"/>
            <a:ext cx="3764030" cy="369332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IT" dirty="0"/>
              <a:t>WD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FBE529-B378-B5E8-A238-5F35F49A7936}"/>
              </a:ext>
            </a:extLst>
          </p:cNvPr>
          <p:cNvSpPr txBox="1"/>
          <p:nvPr/>
        </p:nvSpPr>
        <p:spPr>
          <a:xfrm>
            <a:off x="5674292" y="4471991"/>
            <a:ext cx="81919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IT" dirty="0"/>
              <a:t>EC-SN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33DC95-D0A7-BC9B-230F-1A98EDD308B6}"/>
              </a:ext>
            </a:extLst>
          </p:cNvPr>
          <p:cNvSpPr txBox="1"/>
          <p:nvPr/>
        </p:nvSpPr>
        <p:spPr>
          <a:xfrm>
            <a:off x="6863241" y="4840990"/>
            <a:ext cx="3241503" cy="720000"/>
          </a:xfrm>
          <a:prstGeom prst="rect">
            <a:avLst/>
          </a:prstGeom>
          <a:solidFill>
            <a:srgbClr val="FF40FF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</a:t>
            </a:r>
            <a:r>
              <a:rPr lang="en-IT" dirty="0"/>
              <a:t>ontract freely</a:t>
            </a:r>
          </a:p>
          <a:p>
            <a:pPr algn="ctr"/>
            <a:r>
              <a:rPr lang="en-IT" dirty="0"/>
              <a:t> (massive stars)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5EC5D2-12D4-C1BF-90D5-467E0572633C}"/>
              </a:ext>
            </a:extLst>
          </p:cNvPr>
          <p:cNvSpPr txBox="1"/>
          <p:nvPr/>
        </p:nvSpPr>
        <p:spPr>
          <a:xfrm>
            <a:off x="6493482" y="4464699"/>
            <a:ext cx="3611262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IT" dirty="0"/>
              <a:t>CC-SN 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87CB60E5-0617-B151-422F-91A62A1988F2}"/>
              </a:ext>
            </a:extLst>
          </p:cNvPr>
          <p:cNvSpPr/>
          <p:nvPr/>
        </p:nvSpPr>
        <p:spPr>
          <a:xfrm>
            <a:off x="3886521" y="6076724"/>
            <a:ext cx="3905245" cy="757990"/>
          </a:xfrm>
          <a:prstGeom prst="rightArrow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dirty="0"/>
              <a:t>He core mass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F140E5-BB4F-61B2-B749-61B347CC7C44}"/>
              </a:ext>
            </a:extLst>
          </p:cNvPr>
          <p:cNvSpPr txBox="1"/>
          <p:nvPr/>
        </p:nvSpPr>
        <p:spPr>
          <a:xfrm>
            <a:off x="4715600" y="4839500"/>
            <a:ext cx="2141625" cy="369332"/>
          </a:xfrm>
          <a:prstGeom prst="rect">
            <a:avLst/>
          </a:prstGeom>
          <a:solidFill>
            <a:srgbClr val="D3A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IT" dirty="0"/>
              <a:t>ONeMg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53F050-F094-EE11-32EF-395CE1143B9E}"/>
              </a:ext>
            </a:extLst>
          </p:cNvPr>
          <p:cNvSpPr txBox="1"/>
          <p:nvPr/>
        </p:nvSpPr>
        <p:spPr>
          <a:xfrm>
            <a:off x="3448382" y="5586261"/>
            <a:ext cx="1026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3200" b="1" dirty="0">
                <a:solidFill>
                  <a:schemeClr val="bg1"/>
                </a:solidFill>
              </a:rPr>
              <a:t>M</a:t>
            </a:r>
            <a:r>
              <a:rPr lang="en-IT" sz="3200" b="1" baseline="-25000" dirty="0">
                <a:solidFill>
                  <a:schemeClr val="bg1"/>
                </a:solidFill>
              </a:rPr>
              <a:t>UP</a:t>
            </a:r>
          </a:p>
        </p:txBody>
      </p:sp>
      <p:sp>
        <p:nvSpPr>
          <p:cNvPr id="18" name="Up-Down Arrow 17">
            <a:extLst>
              <a:ext uri="{FF2B5EF4-FFF2-40B4-BE49-F238E27FC236}">
                <a16:creationId xmlns:a16="http://schemas.microsoft.com/office/drawing/2014/main" id="{F1FF4DEB-37BA-49DD-F802-E1139CEA077D}"/>
              </a:ext>
            </a:extLst>
          </p:cNvPr>
          <p:cNvSpPr/>
          <p:nvPr/>
        </p:nvSpPr>
        <p:spPr>
          <a:xfrm>
            <a:off x="3887671" y="4428268"/>
            <a:ext cx="141890" cy="1180857"/>
          </a:xfrm>
          <a:prstGeom prst="upDownArrow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CD4887-2B21-B777-1310-E682C97D2D0C}"/>
              </a:ext>
            </a:extLst>
          </p:cNvPr>
          <p:cNvSpPr txBox="1"/>
          <p:nvPr/>
        </p:nvSpPr>
        <p:spPr>
          <a:xfrm>
            <a:off x="6343983" y="5586261"/>
            <a:ext cx="1179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3200" b="1" dirty="0">
                <a:solidFill>
                  <a:schemeClr val="bg1"/>
                </a:solidFill>
              </a:rPr>
              <a:t>M</a:t>
            </a:r>
            <a:r>
              <a:rPr lang="en-IT" sz="3200" b="1" baseline="-25000" dirty="0">
                <a:solidFill>
                  <a:schemeClr val="bg1"/>
                </a:solidFill>
              </a:rPr>
              <a:t>mass</a:t>
            </a:r>
          </a:p>
        </p:txBody>
      </p:sp>
      <p:sp>
        <p:nvSpPr>
          <p:cNvPr id="20" name="Up-Down Arrow 19">
            <a:extLst>
              <a:ext uri="{FF2B5EF4-FFF2-40B4-BE49-F238E27FC236}">
                <a16:creationId xmlns:a16="http://schemas.microsoft.com/office/drawing/2014/main" id="{9E9D3DDA-9D4E-D738-94E5-EEBED594DF69}"/>
              </a:ext>
            </a:extLst>
          </p:cNvPr>
          <p:cNvSpPr/>
          <p:nvPr/>
        </p:nvSpPr>
        <p:spPr>
          <a:xfrm>
            <a:off x="6783272" y="4428268"/>
            <a:ext cx="141890" cy="1180857"/>
          </a:xfrm>
          <a:prstGeom prst="upDownArrow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9AAD2B5-C141-C0BB-0F2C-8BB8C3CAEADE}"/>
              </a:ext>
            </a:extLst>
          </p:cNvPr>
          <p:cNvGrpSpPr/>
          <p:nvPr/>
        </p:nvGrpSpPr>
        <p:grpSpPr>
          <a:xfrm>
            <a:off x="3097111" y="60187"/>
            <a:ext cx="5997778" cy="4258110"/>
            <a:chOff x="2414702" y="664774"/>
            <a:chExt cx="7362596" cy="5528451"/>
          </a:xfrm>
        </p:grpSpPr>
        <p:pic>
          <p:nvPicPr>
            <p:cNvPr id="17" name="Picture 16" descr="Diagram&#10;&#10;Description automatically generated">
              <a:extLst>
                <a:ext uri="{FF2B5EF4-FFF2-40B4-BE49-F238E27FC236}">
                  <a16:creationId xmlns:a16="http://schemas.microsoft.com/office/drawing/2014/main" id="{7E0CEE6F-4BFD-8179-6892-158A11575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4702" y="664774"/>
              <a:ext cx="7362596" cy="5528451"/>
            </a:xfrm>
            <a:prstGeom prst="rect">
              <a:avLst/>
            </a:prstGeom>
            <a:solidFill>
              <a:srgbClr val="AAAAAA"/>
            </a:solidFill>
          </p:spPr>
        </p:pic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E844F8F5-5F22-D493-9C3E-5BB5B17FF522}"/>
                </a:ext>
              </a:extLst>
            </p:cNvPr>
            <p:cNvCxnSpPr>
              <a:cxnSpLocks/>
            </p:cNvCxnSpPr>
            <p:nvPr/>
          </p:nvCxnSpPr>
          <p:spPr>
            <a:xfrm>
              <a:off x="4548302" y="4532477"/>
              <a:ext cx="1240972" cy="0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C88EA69-CDCF-553D-E9DC-46F3CAC49C19}"/>
                </a:ext>
              </a:extLst>
            </p:cNvPr>
            <p:cNvSpPr txBox="1"/>
            <p:nvPr/>
          </p:nvSpPr>
          <p:spPr>
            <a:xfrm>
              <a:off x="5789274" y="4290289"/>
              <a:ext cx="583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sz="2400" b="1" dirty="0">
                  <a:solidFill>
                    <a:srgbClr val="FFC000"/>
                  </a:solidFill>
                </a:rPr>
                <a:t>H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101E56BA-89E6-7989-AC2A-F801F2C0EA0D}"/>
                </a:ext>
              </a:extLst>
            </p:cNvPr>
            <p:cNvCxnSpPr>
              <a:cxnSpLocks/>
            </p:cNvCxnSpPr>
            <p:nvPr/>
          </p:nvCxnSpPr>
          <p:spPr>
            <a:xfrm>
              <a:off x="5549786" y="3716049"/>
              <a:ext cx="1240972" cy="0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350E60F-1EC8-1A03-9CA0-9D04502E6AD6}"/>
                </a:ext>
              </a:extLst>
            </p:cNvPr>
            <p:cNvSpPr txBox="1"/>
            <p:nvPr/>
          </p:nvSpPr>
          <p:spPr>
            <a:xfrm>
              <a:off x="6790757" y="3473861"/>
              <a:ext cx="670921" cy="599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sz="2400" b="1" dirty="0">
                  <a:solidFill>
                    <a:srgbClr val="FFC000"/>
                  </a:solidFill>
                </a:rPr>
                <a:t>He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1F6099D-B0B9-5C14-B5EE-D17C0CDE8C0C}"/>
                </a:ext>
              </a:extLst>
            </p:cNvPr>
            <p:cNvCxnSpPr>
              <a:cxnSpLocks/>
            </p:cNvCxnSpPr>
            <p:nvPr/>
          </p:nvCxnSpPr>
          <p:spPr>
            <a:xfrm>
              <a:off x="6583931" y="2703678"/>
              <a:ext cx="1240972" cy="0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DB52530-7537-2AD6-A39A-E4157B1DE495}"/>
                </a:ext>
              </a:extLst>
            </p:cNvPr>
            <p:cNvSpPr txBox="1"/>
            <p:nvPr/>
          </p:nvSpPr>
          <p:spPr>
            <a:xfrm>
              <a:off x="7824903" y="2461490"/>
              <a:ext cx="583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sz="2400" b="1" dirty="0">
                  <a:solidFill>
                    <a:srgbClr val="FFC000"/>
                  </a:solidFill>
                </a:rPr>
                <a:t>C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285B12B8-94A1-1F32-AC91-2A87F73BEE78}"/>
                </a:ext>
              </a:extLst>
            </p:cNvPr>
            <p:cNvCxnSpPr>
              <a:cxnSpLocks/>
            </p:cNvCxnSpPr>
            <p:nvPr/>
          </p:nvCxnSpPr>
          <p:spPr>
            <a:xfrm>
              <a:off x="6964927" y="2420649"/>
              <a:ext cx="1240972" cy="0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29DF535-0394-0D38-7971-24A97E92B3DC}"/>
                </a:ext>
              </a:extLst>
            </p:cNvPr>
            <p:cNvSpPr txBox="1"/>
            <p:nvPr/>
          </p:nvSpPr>
          <p:spPr>
            <a:xfrm>
              <a:off x="8205899" y="2178461"/>
              <a:ext cx="671346" cy="599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sz="2400" b="1" dirty="0">
                  <a:solidFill>
                    <a:srgbClr val="FFC000"/>
                  </a:solidFill>
                </a:rPr>
                <a:t>Ne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77EFAC71-3F77-D06C-DE5B-81852B17AE31}"/>
                </a:ext>
              </a:extLst>
            </p:cNvPr>
            <p:cNvCxnSpPr>
              <a:cxnSpLocks/>
            </p:cNvCxnSpPr>
            <p:nvPr/>
          </p:nvCxnSpPr>
          <p:spPr>
            <a:xfrm>
              <a:off x="7149985" y="2115848"/>
              <a:ext cx="1240972" cy="0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C88C62A-24F1-96A8-D7F4-0B51767364B6}"/>
                </a:ext>
              </a:extLst>
            </p:cNvPr>
            <p:cNvSpPr txBox="1"/>
            <p:nvPr/>
          </p:nvSpPr>
          <p:spPr>
            <a:xfrm>
              <a:off x="8390957" y="1873660"/>
              <a:ext cx="583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sz="2400" b="1" dirty="0">
                  <a:solidFill>
                    <a:srgbClr val="FFC000"/>
                  </a:solidFill>
                </a:rPr>
                <a:t>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146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 animBg="1"/>
      <p:bldP spid="19" grpId="0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30333</TotalTime>
  <Words>807</Words>
  <Application>Microsoft Macintosh PowerPoint</Application>
  <PresentationFormat>Widescreen</PresentationFormat>
  <Paragraphs>152</Paragraphs>
  <Slides>24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Baghdad</vt:lpstr>
      <vt:lpstr>Calibri</vt:lpstr>
      <vt:lpstr>Calibri Light</vt:lpstr>
      <vt:lpstr>Cambria Math</vt:lpstr>
      <vt:lpstr>Symbol</vt:lpstr>
      <vt:lpstr>Times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Alessandro.Chieffi</dc:creator>
  <cp:lastModifiedBy>Alessandro.Chieffi</cp:lastModifiedBy>
  <cp:revision>240</cp:revision>
  <dcterms:created xsi:type="dcterms:W3CDTF">2021-06-15T08:29:50Z</dcterms:created>
  <dcterms:modified xsi:type="dcterms:W3CDTF">2026-06-29T21:52:26Z</dcterms:modified>
</cp:coreProperties>
</file>