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comments+xml" PartName="/ppt/comments/comment2.xml"/>
  <Override ContentType="application/vnd.openxmlformats-officedocument.presentationml.comments+xml" PartName="/ppt/comments/comment3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2" name="Andrea Longhin"/>
  <p:cmAuthor clrIdx="1" id="1" initials="" lastIdx="1" name="Annamaria Zaltron"/>
  <p:cmAuthor clrIdx="2" id="2" initials="" lastIdx="2" name="Daniele Mengoni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commentAuthors" Target="commentAuthor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5-12-08T13:46:14.309">
    <p:pos x="76" y="2402"/>
    <p:text>ci vorrebbe qualcosa che metta in luce le migliori legate alla nuova strumentazione?</p:text>
  </p:cm>
  <p:cm authorId="1" idx="1" dt="2025-12-08T13:30:37.277">
    <p:pos x="76" y="2402"/>
    <p:text>sto aggiungendo sopra</p:text>
  </p:cm>
  <p:cm authorId="0" idx="2" dt="2025-12-08T13:46:14.309">
    <p:pos x="76" y="2402"/>
    <p:text>visto! grande</p:tex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2" idx="1" dt="2025-12-08T10:02:06.103">
    <p:pos x="196" y="280"/>
    <p:text>Cosa mettiamo qui?</p:text>
  </p:cm>
</p:cmLst>
</file>

<file path=ppt/comments/comment3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2" idx="2" dt="2025-12-08T13:53:55.689">
    <p:pos x="196" y="725"/>
    <p:text>Carlin e Rossin li portano al CERN, 
Le visite sono da sempre lasciate alla buona volontà dei singoli. 
I rappresentanti studenti  sono venuti a chiedere se riusciamo a ripetere, e magari istituzionalizzare, la visita ai LNGS. 
cercherò di muovermi in qualche modo ..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ae790817be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ae790817be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ae790817be_0_25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g3ae790817be_0_25:notes"/>
          <p:cNvSpPr/>
          <p:nvPr>
            <p:ph idx="2" type="sldImg"/>
          </p:nvPr>
        </p:nvSpPr>
        <p:spPr>
          <a:xfrm>
            <a:off x="1143208" y="685791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ae790817be_0_35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g3ae790817be_0_35:notes"/>
          <p:cNvSpPr/>
          <p:nvPr>
            <p:ph idx="2" type="sldImg"/>
          </p:nvPr>
        </p:nvSpPr>
        <p:spPr>
          <a:xfrm>
            <a:off x="1143208" y="685791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ae790817be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ae790817be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ae790817be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ae790817be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add932fb23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add932fb23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add932fb23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add932fb23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add932fb2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add932fb2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073bb59ce5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073bb59ce5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07e7204b0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07e7204b0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073bb59ce5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073bb59ce5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07f06ec01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307f06ec01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07f06ec016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07f06ec016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ade184c46d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3ade184c46d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add932fb23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add932fb23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ade184c46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ade184c46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ade184c46d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ade184c46d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add932fb23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add932fb23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ae790817b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ae790817b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ae790817be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ae790817be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ae790817be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ae790817be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titolo">
  <p:cSld name="TITLE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1142910" y="841860"/>
            <a:ext cx="6857700" cy="179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subTitle"/>
          </p:nvPr>
        </p:nvSpPr>
        <p:spPr>
          <a:xfrm>
            <a:off x="457110" y="1203390"/>
            <a:ext cx="82293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1" type="ftr"/>
          </p:nvPr>
        </p:nvSpPr>
        <p:spPr>
          <a:xfrm>
            <a:off x="3028860" y="4767390"/>
            <a:ext cx="3085800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4" name="Google Shape;54;p13"/>
          <p:cNvSpPr txBox="1"/>
          <p:nvPr>
            <p:ph idx="12" type="sldNum"/>
          </p:nvPr>
        </p:nvSpPr>
        <p:spPr>
          <a:xfrm>
            <a:off x="6457860" y="4767390"/>
            <a:ext cx="2057100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757575"/>
              </a:buClr>
              <a:buSzPts val="900"/>
              <a:buFont typeface="Arial"/>
              <a:buNone/>
              <a:defRPr b="0" sz="900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757575"/>
              </a:buClr>
              <a:buSzPts val="900"/>
              <a:buFont typeface="Arial"/>
              <a:buNone/>
              <a:defRPr b="0" sz="900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757575"/>
              </a:buClr>
              <a:buSzPts val="900"/>
              <a:buFont typeface="Arial"/>
              <a:buNone/>
              <a:defRPr b="0" sz="900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757575"/>
              </a:buClr>
              <a:buSzPts val="900"/>
              <a:buFont typeface="Arial"/>
              <a:buNone/>
              <a:defRPr b="0" sz="900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757575"/>
              </a:buClr>
              <a:buSzPts val="900"/>
              <a:buFont typeface="Arial"/>
              <a:buNone/>
              <a:defRPr b="0" sz="900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757575"/>
              </a:buClr>
              <a:buSzPts val="900"/>
              <a:buFont typeface="Arial"/>
              <a:buNone/>
              <a:defRPr b="0" sz="900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757575"/>
              </a:buClr>
              <a:buSzPts val="900"/>
              <a:buFont typeface="Arial"/>
              <a:buNone/>
              <a:defRPr b="0" sz="900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757575"/>
              </a:buClr>
              <a:buSzPts val="900"/>
              <a:buFont typeface="Arial"/>
              <a:buNone/>
              <a:defRPr b="0" sz="900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757575"/>
              </a:buClr>
              <a:buSzPts val="900"/>
              <a:buFont typeface="Arial"/>
              <a:buNone/>
              <a:defRPr b="0" sz="900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 sz="1000">
              <a:solidFill>
                <a:schemeClr val="dk2"/>
              </a:solidFill>
            </a:endParaRPr>
          </a:p>
        </p:txBody>
      </p:sp>
      <p:sp>
        <p:nvSpPr>
          <p:cNvPr id="55" name="Google Shape;55;p13"/>
          <p:cNvSpPr txBox="1"/>
          <p:nvPr>
            <p:ph idx="10" type="dt"/>
          </p:nvPr>
        </p:nvSpPr>
        <p:spPr>
          <a:xfrm>
            <a:off x="628560" y="4767390"/>
            <a:ext cx="2057100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400"/>
              <a:buChar char="●"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comments" Target="../comments/comment1.xml"/><Relationship Id="rId4" Type="http://schemas.openxmlformats.org/officeDocument/2006/relationships/image" Target="../media/image10.png"/><Relationship Id="rId5" Type="http://schemas.openxmlformats.org/officeDocument/2006/relationships/image" Target="../media/image9.png"/><Relationship Id="rId6" Type="http://schemas.openxmlformats.org/officeDocument/2006/relationships/image" Target="../media/image7.png"/><Relationship Id="rId7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28.png"/><Relationship Id="rId7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docs.google.com/document/d/1iCprsMUyfxJok7urnS7HVx0RrpHK0dWjUUkU1u3NjBw/edit?usp=sharing" TargetMode="External"/><Relationship Id="rId4" Type="http://schemas.openxmlformats.org/officeDocument/2006/relationships/image" Target="../media/image2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comments" Target="../comments/comment2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comments" Target="../comments/comment3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Relationship Id="rId4" Type="http://schemas.openxmlformats.org/officeDocument/2006/relationships/hyperlink" Target="https://indico.dfa.unipd.it/category/98/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png"/><Relationship Id="rId4" Type="http://schemas.openxmlformats.org/officeDocument/2006/relationships/image" Target="../media/image3.jpg"/><Relationship Id="rId5" Type="http://schemas.openxmlformats.org/officeDocument/2006/relationships/image" Target="../media/image21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1.png"/><Relationship Id="rId6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png"/><Relationship Id="rId4" Type="http://schemas.openxmlformats.org/officeDocument/2006/relationships/image" Target="../media/image29.png"/><Relationship Id="rId5" Type="http://schemas.openxmlformats.org/officeDocument/2006/relationships/image" Target="../media/image2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.png"/><Relationship Id="rId4" Type="http://schemas.openxmlformats.org/officeDocument/2006/relationships/image" Target="../media/image12.png"/><Relationship Id="rId5" Type="http://schemas.openxmlformats.org/officeDocument/2006/relationships/image" Target="../media/image14.png"/><Relationship Id="rId6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ctrTitle"/>
          </p:nvPr>
        </p:nvSpPr>
        <p:spPr>
          <a:xfrm>
            <a:off x="339433" y="3101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it" sz="3980"/>
              <a:t>TOPLab: </a:t>
            </a:r>
            <a:endParaRPr b="1" sz="398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it" sz="3080"/>
              <a:t>brevi aggiornamenti dalla </a:t>
            </a:r>
            <a:r>
              <a:rPr b="1" lang="it" sz="3080">
                <a:highlight>
                  <a:schemeClr val="lt1"/>
                </a:highlight>
              </a:rPr>
              <a:t>Laurea triennale in Fisica </a:t>
            </a:r>
            <a:r>
              <a:rPr b="1" lang="it" sz="3080">
                <a:highlight>
                  <a:schemeClr val="lt1"/>
                </a:highlight>
              </a:rPr>
              <a:t>e Astronomia</a:t>
            </a:r>
            <a:endParaRPr b="1" sz="3080">
              <a:highlight>
                <a:schemeClr val="lt1"/>
              </a:highlight>
            </a:endParaRPr>
          </a:p>
        </p:txBody>
      </p:sp>
      <p:sp>
        <p:nvSpPr>
          <p:cNvPr id="61" name="Google Shape;61;p14"/>
          <p:cNvSpPr txBox="1"/>
          <p:nvPr>
            <p:ph idx="1" type="subTitle"/>
          </p:nvPr>
        </p:nvSpPr>
        <p:spPr>
          <a:xfrm>
            <a:off x="311700" y="2834125"/>
            <a:ext cx="8520600" cy="19593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rmAutofit fontScale="47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4063"/>
              <a:t>9/12/2025</a:t>
            </a:r>
            <a:endParaRPr sz="4063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D. Bastieri, M. Doro, A. Longhin, M. Lunardon, </a:t>
            </a:r>
            <a:r>
              <a:rPr lang="it" u="sng"/>
              <a:t>F. Mazzola</a:t>
            </a:r>
            <a:r>
              <a:rPr lang="it"/>
              <a:t>, M. Mazzocco, D. Mengoni, A. Patelli, </a:t>
            </a:r>
            <a:r>
              <a:rPr lang="it" u="sng"/>
              <a:t>E. Prandini</a:t>
            </a:r>
            <a:r>
              <a:rPr lang="it"/>
              <a:t>,  D. De Salvador, C. Sada, F. Sgarbossa, R. Stroili, A. Zaltron, </a:t>
            </a:r>
            <a:r>
              <a:rPr lang="it"/>
              <a:t>S. </a:t>
            </a:r>
            <a:r>
              <a:rPr lang="it">
                <a:highlight>
                  <a:schemeClr val="lt1"/>
                </a:highlight>
              </a:rPr>
              <a:t>Ciro</a:t>
            </a:r>
            <a:r>
              <a:rPr lang="it">
                <a:highlight>
                  <a:schemeClr val="lt1"/>
                </a:highlight>
              </a:rPr>
              <a:t>i, P. Cassata </a:t>
            </a:r>
            <a:endParaRPr>
              <a:highlight>
                <a:schemeClr val="lt1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&amp;&amp; M.Carli, L.Gabelli, O.Pantano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&amp;&amp; G. Cogo, C. Carraro, P. Sartori, G. Viola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( +</a:t>
            </a:r>
            <a:r>
              <a:rPr lang="it"/>
              <a:t> E. Bernardini</a:t>
            </a:r>
            <a:r>
              <a:rPr lang="it"/>
              <a:t>)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3"/>
          <p:cNvSpPr txBox="1"/>
          <p:nvPr>
            <p:ph type="title"/>
          </p:nvPr>
        </p:nvSpPr>
        <p:spPr>
          <a:xfrm>
            <a:off x="131475" y="103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/>
              <a:t>News da Sperimentazioni di Fisica 2</a:t>
            </a:r>
            <a:endParaRPr b="1"/>
          </a:p>
        </p:txBody>
      </p:sp>
      <p:sp>
        <p:nvSpPr>
          <p:cNvPr id="136" name="Google Shape;136;p23"/>
          <p:cNvSpPr txBox="1"/>
          <p:nvPr>
            <p:ph idx="1" type="body"/>
          </p:nvPr>
        </p:nvSpPr>
        <p:spPr>
          <a:xfrm>
            <a:off x="179258" y="603531"/>
            <a:ext cx="8766000" cy="413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it"/>
              <a:t>maggior coordinamento tra i due moduli di ottica (geometrica e fisica) per sviluppo graduale delle competenze;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it"/>
              <a:t>I modulo: logbook in itinere + relazione su una esperienza con valutazione mirata degli strumenti statistici usati per l’analisi;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it"/>
              <a:t>II modulo: analisi dati in itinere per passare a fase sperimentale successiva (in laboratorio) e relazione complessiva finale;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/>
              <a:t>Aggiornamento degli apparati (con acquisti da fondi TOPLAB e non)</a:t>
            </a:r>
            <a:endParaRPr/>
          </a:p>
          <a:p>
            <a:pPr indent="-334327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it"/>
              <a:t>Ottica geometrica: esperienze “vecchie” (misura focale lente, aberrazioni) ma con nuovi strumenti di imaging (ultime due tornate di acquisti Thorlabs)</a:t>
            </a:r>
            <a:endParaRPr/>
          </a:p>
          <a:p>
            <a:pPr indent="6707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it"/>
              <a:t>imparano ad usare una CCD</a:t>
            </a:r>
            <a:endParaRPr/>
          </a:p>
          <a:p>
            <a:pPr indent="6707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it"/>
              <a:t>il setup di misura non è preconfezionato</a:t>
            </a:r>
            <a:endParaRPr/>
          </a:p>
          <a:p>
            <a:pPr indent="6707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it"/>
              <a:t>prime analisi di immagini con software ImageJ</a:t>
            </a:r>
            <a:endParaRPr/>
          </a:p>
          <a:p>
            <a:pPr indent="-286702" lvl="0" marL="899999" rtl="0" algn="l">
              <a:spcBef>
                <a:spcPts val="0"/>
              </a:spcBef>
              <a:spcAft>
                <a:spcPts val="0"/>
              </a:spcAft>
              <a:buSzPct val="100000"/>
              <a:buChar char="❖"/>
            </a:pPr>
            <a:r>
              <a:rPr lang="it"/>
              <a:t>elementi ottici già presenti sul banco da lavoro</a:t>
            </a:r>
            <a:endParaRPr/>
          </a:p>
          <a:p>
            <a:pPr indent="-286702" lvl="0" marL="899999" rtl="0" algn="l">
              <a:spcBef>
                <a:spcPts val="0"/>
              </a:spcBef>
              <a:spcAft>
                <a:spcPts val="0"/>
              </a:spcAft>
              <a:buSzPct val="100000"/>
              <a:buChar char="❖"/>
            </a:pPr>
            <a:r>
              <a:rPr lang="it"/>
              <a:t>uso di guida e carrellini per spostare lenti e diaframmi → allineamento facilitato 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4"/>
          <p:cNvSpPr/>
          <p:nvPr/>
        </p:nvSpPr>
        <p:spPr>
          <a:xfrm>
            <a:off x="0" y="0"/>
            <a:ext cx="9143700" cy="514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3750" lIns="67500" spcFirstLastPara="1" rIns="67500" wrap="square" tIns="33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24"/>
          <p:cNvSpPr/>
          <p:nvPr/>
        </p:nvSpPr>
        <p:spPr>
          <a:xfrm>
            <a:off x="0" y="-167940"/>
            <a:ext cx="7089131" cy="3756170"/>
          </a:xfrm>
          <a:custGeom>
            <a:rect b="b" l="l" r="r" t="t"/>
            <a:pathLst>
              <a:path extrusionOk="0" h="2969304" w="7215401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4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24"/>
          <p:cNvSpPr/>
          <p:nvPr/>
        </p:nvSpPr>
        <p:spPr>
          <a:xfrm>
            <a:off x="7190100" y="6210"/>
            <a:ext cx="1954506" cy="1453409"/>
          </a:xfrm>
          <a:custGeom>
            <a:rect b="b" l="l" r="r" t="t"/>
            <a:pathLst>
              <a:path extrusionOk="0" h="3750734" w="6569769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4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24"/>
          <p:cNvSpPr/>
          <p:nvPr/>
        </p:nvSpPr>
        <p:spPr>
          <a:xfrm>
            <a:off x="5351400" y="3325590"/>
            <a:ext cx="3804746" cy="1737512"/>
          </a:xfrm>
          <a:custGeom>
            <a:rect b="b" l="l" r="r" t="t"/>
            <a:pathLst>
              <a:path extrusionOk="0" h="2970106" w="8009991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4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24"/>
          <p:cNvSpPr/>
          <p:nvPr/>
        </p:nvSpPr>
        <p:spPr>
          <a:xfrm>
            <a:off x="5854680" y="0"/>
            <a:ext cx="1847342" cy="1453720"/>
          </a:xfrm>
          <a:custGeom>
            <a:rect b="b" l="l" r="r" t="t"/>
            <a:pathLst>
              <a:path extrusionOk="0" h="3751536" w="6209553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4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24"/>
          <p:cNvSpPr/>
          <p:nvPr/>
        </p:nvSpPr>
        <p:spPr>
          <a:xfrm>
            <a:off x="120950" y="3813792"/>
            <a:ext cx="5625000" cy="103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100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Misura della focale di una lente</a:t>
            </a:r>
            <a:endParaRPr b="0" sz="21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100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Metodo dei punti coniugati Metodo di Bessel</a:t>
            </a:r>
            <a:endParaRPr b="0" sz="21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magine che contiene computer, computer, interno, Dispositivo elettronico&#10;&#10;Il contenuto generato dall'IA potrebbe non essere corretto." id="151" name="Google Shape;151;p25"/>
          <p:cNvPicPr preferRelativeResize="0"/>
          <p:nvPr/>
        </p:nvPicPr>
        <p:blipFill rotWithShape="1">
          <a:blip r:embed="rId3">
            <a:alphaModFix/>
          </a:blip>
          <a:srcRect b="33482" l="6402" r="0" t="7589"/>
          <a:stretch/>
        </p:blipFill>
        <p:spPr>
          <a:xfrm>
            <a:off x="7351830" y="0"/>
            <a:ext cx="1791720" cy="1922129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5"/>
          <p:cNvSpPr/>
          <p:nvPr/>
        </p:nvSpPr>
        <p:spPr>
          <a:xfrm>
            <a:off x="214380" y="143640"/>
            <a:ext cx="5625000" cy="98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000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Aberrazione sferica </a:t>
            </a:r>
            <a:endParaRPr b="0" sz="30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000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Aberrazione cromatica</a:t>
            </a:r>
            <a:endParaRPr b="0" sz="30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magine che contiene Carattere, schizzo, cerchio, bianco&#10;&#10;Il contenuto generato dall'IA potrebbe non essere corretto." id="153" name="Google Shape;153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34580" y="1741770"/>
            <a:ext cx="1570860" cy="19267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elettronica, videocamera/fotocamera, Dispositivo elettronico, cerchio&#10;&#10;Il contenuto generato dall'IA potrebbe non essere corretto." id="154" name="Google Shape;154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09890" y="0"/>
            <a:ext cx="1347570" cy="20174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linea, diagramma, Parallelo, Diagramma&#10;&#10;Il contenuto generato dall'IA potrebbe non essere corretto." id="155" name="Google Shape;155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68890" y="2289060"/>
            <a:ext cx="5829026" cy="27105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macchina, Macchina utensile, strumento, mugnaio&#10;&#10;Il contenuto generato dall'IA potrebbe non essere corretto." id="156" name="Google Shape;156;p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1741770"/>
            <a:ext cx="1570861" cy="23203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6"/>
          <p:cNvSpPr txBox="1"/>
          <p:nvPr>
            <p:ph type="title"/>
          </p:nvPr>
        </p:nvSpPr>
        <p:spPr>
          <a:xfrm>
            <a:off x="131475" y="103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/>
              <a:t>News da Sperimentazioni di Fisica 2</a:t>
            </a:r>
            <a:endParaRPr b="1"/>
          </a:p>
        </p:txBody>
      </p:sp>
      <p:sp>
        <p:nvSpPr>
          <p:cNvPr id="162" name="Google Shape;162;p26"/>
          <p:cNvSpPr txBox="1"/>
          <p:nvPr>
            <p:ph idx="1" type="body"/>
          </p:nvPr>
        </p:nvSpPr>
        <p:spPr>
          <a:xfrm>
            <a:off x="179258" y="603531"/>
            <a:ext cx="8766000" cy="413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/>
              <a:t>Rinnovamento </a:t>
            </a:r>
            <a:r>
              <a:rPr b="1" lang="it"/>
              <a:t>degli apparati (con acquisti da fondi TOPLAB e non)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Ottica fisica→ esperienze completamente nuove, con nuovi componenti ottici e strumenti di imaging (ultime due tornate di acquisti Thorlabs):</a:t>
            </a:r>
            <a:endParaRPr/>
          </a:p>
          <a:p>
            <a:pPr indent="-294299" lvl="0" marL="719999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it"/>
              <a:t>determinazione della polarizzazione di un fascio laser (laser +polarizzatore</a:t>
            </a:r>
            <a:endParaRPr/>
          </a:p>
          <a:p>
            <a:pPr indent="-294299" lvl="0" marL="719999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t/>
            </a:r>
            <a:endParaRPr/>
          </a:p>
          <a:p>
            <a:pPr indent="0" lvl="0" marL="9144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95274" lvl="0" marL="899999" rtl="0" algn="l">
              <a:spcBef>
                <a:spcPts val="1200"/>
              </a:spcBef>
              <a:spcAft>
                <a:spcPts val="0"/>
              </a:spcAft>
              <a:buSzPts val="1800"/>
              <a:buChar char="❖"/>
            </a:pPr>
            <a:r>
              <a:rPr lang="it"/>
              <a:t>elementi ottici già presenti sul banco da lavoro</a:t>
            </a:r>
            <a:endParaRPr/>
          </a:p>
          <a:p>
            <a:pPr indent="-295274" lvl="0" marL="899999" rtl="0" algn="l">
              <a:spcBef>
                <a:spcPts val="0"/>
              </a:spcBef>
              <a:spcAft>
                <a:spcPts val="0"/>
              </a:spcAft>
              <a:buSzPts val="1800"/>
              <a:buChar char="❖"/>
            </a:pPr>
            <a:r>
              <a:rPr lang="it"/>
              <a:t>uso di guida e carrellini per spostare lenti e diaframmi → allineamento facilitato 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7"/>
          <p:cNvSpPr txBox="1"/>
          <p:nvPr>
            <p:ph type="title"/>
          </p:nvPr>
        </p:nvSpPr>
        <p:spPr>
          <a:xfrm>
            <a:off x="131475" y="103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/>
              <a:t>News da laboratorio del terzo anno</a:t>
            </a:r>
            <a:endParaRPr b="1"/>
          </a:p>
        </p:txBody>
      </p:sp>
      <p:sp>
        <p:nvSpPr>
          <p:cNvPr id="168" name="Google Shape;168;p27"/>
          <p:cNvSpPr txBox="1"/>
          <p:nvPr>
            <p:ph idx="1" type="body"/>
          </p:nvPr>
        </p:nvSpPr>
        <p:spPr>
          <a:xfrm>
            <a:off x="305050" y="834150"/>
            <a:ext cx="8766000" cy="413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riduzione del carico di relazioni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8"/>
          <p:cNvSpPr txBox="1"/>
          <p:nvPr>
            <p:ph type="title"/>
          </p:nvPr>
        </p:nvSpPr>
        <p:spPr>
          <a:xfrm>
            <a:off x="131475" y="103050"/>
            <a:ext cx="4078500" cy="88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/>
              <a:t>Progressione degli obiettivi formativi ++</a:t>
            </a:r>
            <a:endParaRPr b="1"/>
          </a:p>
        </p:txBody>
      </p:sp>
      <p:sp>
        <p:nvSpPr>
          <p:cNvPr id="174" name="Google Shape;174;p28"/>
          <p:cNvSpPr txBox="1"/>
          <p:nvPr>
            <p:ph idx="1" type="body"/>
          </p:nvPr>
        </p:nvSpPr>
        <p:spPr>
          <a:xfrm>
            <a:off x="270125" y="1337325"/>
            <a:ext cx="4025700" cy="367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Scrittura documento in corso: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it" u="sng">
                <a:solidFill>
                  <a:schemeClr val="hlink"/>
                </a:solidFill>
                <a:hlinkClick r:id="rId3"/>
              </a:rPr>
              <a:t>https://docs.google.com/document/d/1iCprsMUyfxJok7urnS7HVx0RrpHK0dWjUUkU1u3NjBw/edit?usp=sharing</a:t>
            </a:r>
            <a:endParaRPr/>
          </a:p>
        </p:txBody>
      </p:sp>
      <p:pic>
        <p:nvPicPr>
          <p:cNvPr id="175" name="Google Shape;17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65497" y="0"/>
            <a:ext cx="497850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Slides precedenti (7/10)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Orientamenti generali</a:t>
            </a:r>
            <a:endParaRPr/>
          </a:p>
        </p:txBody>
      </p:sp>
      <p:sp>
        <p:nvSpPr>
          <p:cNvPr id="186" name="Google Shape;186;p30"/>
          <p:cNvSpPr txBox="1"/>
          <p:nvPr>
            <p:ph idx="1" type="body"/>
          </p:nvPr>
        </p:nvSpPr>
        <p:spPr>
          <a:xfrm>
            <a:off x="311700" y="1152475"/>
            <a:ext cx="8751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it"/>
              <a:t>Favorire uno stile progettuale per le attività aumentando il coinvolgimento del discente piuttosto che attività completamente predeterminata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it"/>
              <a:t>Introduzione di presentazioni (discussione grafici, risultati col docente) in parallelo alle classiche “relazioni”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it"/>
              <a:t>Alleggerimento del carico per favorire un lavoro di maggiore riflessione/approfondimento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it"/>
              <a:t>In corso una riflessione dei docenti sugli obiettivi formativi sui singoli corsi e alla fine della LT (comunità di pratica primi incontri..)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it"/>
              <a:t>Innovazioni software: Python notebooks. Permettono “relazione integrata con analisi”.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it"/>
              <a:t>Visite sul campo (i.e. LNGS, LNL, </a:t>
            </a:r>
            <a:r>
              <a:rPr lang="it"/>
              <a:t>CERN</a:t>
            </a:r>
            <a:r>
              <a:rPr lang="it"/>
              <a:t>, Asiago, Elettra, ESRF, Museo Poleni)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it"/>
              <a:t>A livello LT abbiamo promosso degli incontri periodici per confrontarci (una volta al mese il giovedì in pausa pranzo). Il primo avuto il 3/10/24.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1"/>
          <p:cNvSpPr txBox="1"/>
          <p:nvPr>
            <p:ph type="title"/>
          </p:nvPr>
        </p:nvSpPr>
        <p:spPr>
          <a:xfrm>
            <a:off x="336025" y="1896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Acquisti </a:t>
            </a:r>
            <a:r>
              <a:rPr lang="it"/>
              <a:t>già</a:t>
            </a:r>
            <a:r>
              <a:rPr lang="it"/>
              <a:t> proposti </a:t>
            </a:r>
            <a:endParaRPr/>
          </a:p>
        </p:txBody>
      </p:sp>
      <p:sp>
        <p:nvSpPr>
          <p:cNvPr id="192" name="Google Shape;192;p31"/>
          <p:cNvSpPr txBox="1"/>
          <p:nvPr>
            <p:ph idx="1" type="body"/>
          </p:nvPr>
        </p:nvSpPr>
        <p:spPr>
          <a:xfrm>
            <a:off x="311700" y="7623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SF2: Banchi ottici per ottica fisica utilizzando imaging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SF2: </a:t>
            </a:r>
            <a:r>
              <a:rPr lang="it"/>
              <a:t>Ponte di Wheatstone</a:t>
            </a:r>
            <a:r>
              <a:rPr lang="it"/>
              <a:t> rinnovati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SF2: Stazioni di saldatura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SF1: Scintillatori per esperienze ad alta statistica (conteggio radiazione naturale), presenza segnale fisico rispetto a fondo 4-5 kit, circa ~5 kEUR/kit [Mengoni, De Salvador, Doro, Sada]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Cosmic Ray Cube per ‘misure Poisson’ (Asiago) per L Fisica + PCTO + offerta Asiago [Doro, Ciroi, Ochner, Siviero] → vedi slide dedicata alla fine di questa presentazione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2"/>
          <p:cNvSpPr txBox="1"/>
          <p:nvPr/>
        </p:nvSpPr>
        <p:spPr>
          <a:xfrm>
            <a:off x="300150" y="579800"/>
            <a:ext cx="8449800" cy="45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000">
                <a:solidFill>
                  <a:schemeClr val="dk1"/>
                </a:solidFill>
              </a:rPr>
              <a:t>Patelli, Longhin </a:t>
            </a:r>
            <a:endParaRPr b="1"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it" sz="1000">
                <a:solidFill>
                  <a:schemeClr val="dk1"/>
                </a:solidFill>
              </a:rPr>
              <a:t>Gruppo di lavoro: </a:t>
            </a:r>
            <a:r>
              <a:rPr b="1" lang="it" sz="1000">
                <a:solidFill>
                  <a:schemeClr val="dk1"/>
                </a:solidFill>
              </a:rPr>
              <a:t>LT Fisica</a:t>
            </a:r>
            <a:endParaRPr b="1"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it" sz="1000">
                <a:solidFill>
                  <a:schemeClr val="dk1"/>
                </a:solidFill>
              </a:rPr>
              <a:t>insegnamento: </a:t>
            </a:r>
            <a:r>
              <a:rPr b="1" lang="it" sz="1000">
                <a:solidFill>
                  <a:schemeClr val="dk1"/>
                </a:solidFill>
              </a:rPr>
              <a:t>Sperimentazioni di Fisica 2</a:t>
            </a:r>
            <a:endParaRPr b="1"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it" sz="1000">
                <a:solidFill>
                  <a:schemeClr val="dk1"/>
                </a:solidFill>
              </a:rPr>
              <a:t>acquisto di stazioni aspiranti dedicate e mobili per introdurre la saldatura nelle attività di laboratorio (in seconda priorità rispetto alla proposta per il Ponte di Wheatstone)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it" sz="1000">
                <a:solidFill>
                  <a:schemeClr val="dk1"/>
                </a:solidFill>
              </a:rPr>
              <a:t>costo stimato: </a:t>
            </a:r>
            <a:r>
              <a:rPr b="1" lang="it" sz="1000">
                <a:solidFill>
                  <a:schemeClr val="dk1"/>
                </a:solidFill>
              </a:rPr>
              <a:t>25 kEuro [si]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000">
                <a:solidFill>
                  <a:schemeClr val="dk1"/>
                </a:solidFill>
              </a:rPr>
              <a:t>Patelli, Longhin</a:t>
            </a:r>
            <a:endParaRPr b="1"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it" sz="1000">
                <a:solidFill>
                  <a:schemeClr val="dk1"/>
                </a:solidFill>
              </a:rPr>
              <a:t>Gruppo di lavoro: </a:t>
            </a:r>
            <a:r>
              <a:rPr b="1" lang="it" sz="1000">
                <a:solidFill>
                  <a:schemeClr val="dk1"/>
                </a:solidFill>
              </a:rPr>
              <a:t>LT Fisica</a:t>
            </a:r>
            <a:endParaRPr b="1"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it" sz="1000">
                <a:solidFill>
                  <a:schemeClr val="dk1"/>
                </a:solidFill>
              </a:rPr>
              <a:t>insegnamento: </a:t>
            </a:r>
            <a:r>
              <a:rPr b="1" lang="it" sz="1000">
                <a:solidFill>
                  <a:schemeClr val="dk1"/>
                </a:solidFill>
              </a:rPr>
              <a:t>Sperimentazioni di Fisica 2</a:t>
            </a:r>
            <a:endParaRPr b="1"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it" sz="1000">
                <a:solidFill>
                  <a:schemeClr val="dk1"/>
                </a:solidFill>
              </a:rPr>
              <a:t>circuiti stampati e minuteria (boccole, cavi, box in plexiglass) per miglioramento dell'esperienza del Ponte di Wheatstone (proposta nuova)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it" sz="1000">
                <a:solidFill>
                  <a:schemeClr val="dk1"/>
                </a:solidFill>
              </a:rPr>
              <a:t>costo stimato: </a:t>
            </a:r>
            <a:r>
              <a:rPr b="1" lang="it" sz="1000">
                <a:solidFill>
                  <a:schemeClr val="dk1"/>
                </a:solidFill>
              </a:rPr>
              <a:t>10 kEuro [si]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000">
                <a:solidFill>
                  <a:schemeClr val="dk1"/>
                </a:solidFill>
              </a:rPr>
              <a:t>Zaltron per gruppo docenti Bastieri, Longhin, Patelli, Sada, Zaltron </a:t>
            </a:r>
            <a:endParaRPr b="1"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it" sz="1000">
                <a:solidFill>
                  <a:schemeClr val="dk1"/>
                </a:solidFill>
              </a:rPr>
              <a:t>Gruppo di lavoro: </a:t>
            </a:r>
            <a:r>
              <a:rPr b="1" lang="it" sz="1000">
                <a:solidFill>
                  <a:schemeClr val="dk1"/>
                </a:solidFill>
              </a:rPr>
              <a:t>LT Fisica</a:t>
            </a:r>
            <a:endParaRPr b="1"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it" sz="1000">
                <a:solidFill>
                  <a:schemeClr val="dk1"/>
                </a:solidFill>
              </a:rPr>
              <a:t>insegnamento: </a:t>
            </a:r>
            <a:r>
              <a:rPr b="1" lang="it" sz="1000">
                <a:solidFill>
                  <a:schemeClr val="dk1"/>
                </a:solidFill>
              </a:rPr>
              <a:t>Sperimentazioni di Fisica 2</a:t>
            </a:r>
            <a:endParaRPr b="1"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it" sz="1000">
                <a:solidFill>
                  <a:schemeClr val="dk1"/>
                </a:solidFill>
              </a:rPr>
              <a:t>allestimento di banchi ottici per tecniche di imaging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it" sz="1000">
                <a:solidFill>
                  <a:schemeClr val="dk1"/>
                </a:solidFill>
              </a:rPr>
              <a:t>costo stimato:</a:t>
            </a:r>
            <a:endParaRPr sz="1000">
              <a:solidFill>
                <a:schemeClr val="dk1"/>
              </a:solidFill>
            </a:endParaRPr>
          </a:p>
          <a:p>
            <a:pPr indent="-2921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b="1" lang="it" sz="1000">
                <a:solidFill>
                  <a:schemeClr val="dk1"/>
                </a:solidFill>
              </a:rPr>
              <a:t>almeno 16 postazioni, per un totale di 56 kEuro, IVA ESCLUSA</a:t>
            </a:r>
            <a:endParaRPr b="1" sz="1000">
              <a:solidFill>
                <a:schemeClr val="dk1"/>
              </a:solidFill>
            </a:endParaRPr>
          </a:p>
          <a:p>
            <a:pPr indent="-2921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b="1" lang="it" sz="1000">
                <a:solidFill>
                  <a:schemeClr val="dk1"/>
                </a:solidFill>
              </a:rPr>
              <a:t>auspicabile 20 postazioni, per un totale di 70 kEuro, IVA ESCLUSA  [in principio si]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000">
                <a:solidFill>
                  <a:schemeClr val="dk1"/>
                </a:solidFill>
              </a:rPr>
              <a:t>Lunardon, Stroili, Sgarbossa, Calore:</a:t>
            </a:r>
            <a:endParaRPr b="1"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it" sz="1000">
                <a:solidFill>
                  <a:schemeClr val="dk1"/>
                </a:solidFill>
              </a:rPr>
              <a:t>Gruppo di lavoro: </a:t>
            </a:r>
            <a:r>
              <a:rPr b="1" lang="it" sz="1000">
                <a:solidFill>
                  <a:schemeClr val="dk1"/>
                </a:solidFill>
              </a:rPr>
              <a:t>LT Fisica</a:t>
            </a:r>
            <a:endParaRPr b="1"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it" sz="1000">
                <a:solidFill>
                  <a:schemeClr val="dk1"/>
                </a:solidFill>
              </a:rPr>
              <a:t>insegnamento:</a:t>
            </a:r>
            <a:r>
              <a:rPr b="1" lang="it" sz="1000">
                <a:solidFill>
                  <a:schemeClr val="dk1"/>
                </a:solidFill>
              </a:rPr>
              <a:t> </a:t>
            </a:r>
            <a:r>
              <a:rPr lang="it" sz="1000">
                <a:solidFill>
                  <a:schemeClr val="dk1"/>
                </a:solidFill>
              </a:rPr>
              <a:t>Lab Fisica 3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it" sz="1000">
                <a:solidFill>
                  <a:schemeClr val="dk1"/>
                </a:solidFill>
              </a:rPr>
              <a:t>manutenzione: sostituzione scintillatori NaI(Tl) per esperimento GAMMA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it" sz="1000">
                <a:solidFill>
                  <a:schemeClr val="dk1"/>
                </a:solidFill>
              </a:rPr>
              <a:t>costo: </a:t>
            </a:r>
            <a:r>
              <a:rPr b="1" lang="it" sz="1000">
                <a:solidFill>
                  <a:schemeClr val="dk1"/>
                </a:solidFill>
              </a:rPr>
              <a:t>4-6 kEuro (2 dispositivi), 6-9 kEuro (3 dispositivi) [si]</a:t>
            </a:r>
            <a:endParaRPr b="1"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it" sz="1000">
                <a:solidFill>
                  <a:schemeClr val="dk1"/>
                </a:solidFill>
              </a:rPr>
              <a:t>preventivi: in fase di raccolta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198" name="Google Shape;198;p32"/>
          <p:cNvSpPr txBox="1"/>
          <p:nvPr/>
        </p:nvSpPr>
        <p:spPr>
          <a:xfrm>
            <a:off x="168700" y="77575"/>
            <a:ext cx="65775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800">
                <a:solidFill>
                  <a:srgbClr val="0000FF"/>
                </a:solidFill>
              </a:rPr>
              <a:t>lista pervenuta in direzione</a:t>
            </a:r>
            <a:endParaRPr b="1" sz="18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title"/>
          </p:nvPr>
        </p:nvSpPr>
        <p:spPr>
          <a:xfrm>
            <a:off x="131475" y="103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/>
              <a:t>Incontri del </a:t>
            </a:r>
            <a:r>
              <a:rPr b="1" lang="it"/>
              <a:t>Giovedì</a:t>
            </a:r>
            <a:endParaRPr b="1"/>
          </a:p>
        </p:txBody>
      </p:sp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1565" y="32250"/>
            <a:ext cx="617322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5"/>
          <p:cNvSpPr txBox="1"/>
          <p:nvPr/>
        </p:nvSpPr>
        <p:spPr>
          <a:xfrm>
            <a:off x="131475" y="698738"/>
            <a:ext cx="3715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u="sng">
                <a:solidFill>
                  <a:schemeClr val="hlink"/>
                </a:solidFill>
                <a:hlinkClick r:id="rId4"/>
              </a:rPr>
              <a:t>https://indico.dfa.unipd.it/category/98/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270125" y="1337325"/>
            <a:ext cx="7137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Incontri informali ogni mese, il gioved</a:t>
            </a:r>
            <a:r>
              <a:rPr lang="it"/>
              <a:t>ì</a:t>
            </a:r>
            <a:r>
              <a:rPr lang="it"/>
              <a:t> in pausa pranzo [comunit</a:t>
            </a:r>
            <a:r>
              <a:rPr lang="it"/>
              <a:t>à di pratica laboratoriale –  TOPLab]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it"/>
              <a:t>(tipicamente in aula R)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/>
              <a:t>Annunciati tramite mailing lista. Informali. Aperti.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it"/>
              <a:t>Prossimo il 18/12. Minutes disponibili su indico.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it"/>
              <a:t>Di cosa parliamo grossomodo? </a:t>
            </a:r>
            <a:r>
              <a:rPr lang="it"/>
              <a:t>coerenza tra i programmi dei tre anni, percorsi formativi, metodi di valutazione, impressioni sul rapporto con gli studenti, strumenti didattici utilizzati, strumenti software… (spesso a ruota libera) 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900" y="755250"/>
            <a:ext cx="4384250" cy="215282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3"/>
          <p:cNvSpPr txBox="1"/>
          <p:nvPr/>
        </p:nvSpPr>
        <p:spPr>
          <a:xfrm>
            <a:off x="1017175" y="268700"/>
            <a:ext cx="3617700" cy="3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</a:rPr>
              <a:t>ponte di wheatstone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05" name="Google Shape;20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01602" y="2144577"/>
            <a:ext cx="2883800" cy="288377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3"/>
          <p:cNvSpPr txBox="1"/>
          <p:nvPr/>
        </p:nvSpPr>
        <p:spPr>
          <a:xfrm>
            <a:off x="6322675" y="2245350"/>
            <a:ext cx="2524200" cy="3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</a:rPr>
              <a:t>aspirazione fumi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07" name="Google Shape;207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0250" y="3068225"/>
            <a:ext cx="2524200" cy="189315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3"/>
          <p:cNvSpPr txBox="1"/>
          <p:nvPr/>
        </p:nvSpPr>
        <p:spPr>
          <a:xfrm>
            <a:off x="3471500" y="3626025"/>
            <a:ext cx="2524200" cy="3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</a:rPr>
              <a:t>ottica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Cosmic Ray Cube</a:t>
            </a:r>
            <a:endParaRPr/>
          </a:p>
        </p:txBody>
      </p:sp>
      <p:sp>
        <p:nvSpPr>
          <p:cNvPr id="214" name="Google Shape;214;p34"/>
          <p:cNvSpPr txBox="1"/>
          <p:nvPr>
            <p:ph idx="1" type="body"/>
          </p:nvPr>
        </p:nvSpPr>
        <p:spPr>
          <a:xfrm>
            <a:off x="2300875" y="1152475"/>
            <a:ext cx="6531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10000"/>
          </a:bodyPr>
          <a:lstStyle/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b="1" lang="it"/>
              <a:t>Strumento:</a:t>
            </a:r>
            <a:r>
              <a:rPr lang="it"/>
              <a:t> 4 piani di scintillatore segmentato + SIPM per tracciare muoni cosmici. Sviluppato da INFN Roma3 e prodotto da Age Scientific  (Lucca). Costo ~10k. Da aggiungere eventuale supporto orientabile da realizzare in officina interna o esterna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b="1" lang="it"/>
              <a:t>Note</a:t>
            </a:r>
            <a:r>
              <a:rPr lang="it"/>
              <a:t>: usato per ICD Padova + INFN-PD ne ha </a:t>
            </a:r>
            <a:r>
              <a:rPr lang="it"/>
              <a:t>già</a:t>
            </a:r>
            <a:r>
              <a:rPr lang="it"/>
              <a:t> uno in dotazione a Padova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b="1" lang="it"/>
              <a:t>Scopo LT Fisica</a:t>
            </a:r>
            <a:r>
              <a:rPr lang="it"/>
              <a:t>: misura Poissoniane ‘senza fondo’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b="1" lang="it"/>
              <a:t>Scopo PCTO</a:t>
            </a:r>
            <a:r>
              <a:rPr lang="it"/>
              <a:t>: attività di analisi lungo termine (correlazione con parametri atmosferici, effetto estate-inverno, correlazione con attività solare). </a:t>
            </a:r>
            <a:r>
              <a:rPr lang="it"/>
              <a:t>Già</a:t>
            </a:r>
            <a:r>
              <a:rPr lang="it"/>
              <a:t> lunga esperienza (Doro, Miceli, OCRA)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b="1" lang="it"/>
              <a:t>Scopo Asiago</a:t>
            </a:r>
            <a:r>
              <a:rPr lang="it"/>
              <a:t>: posizionarlo ad Asiago (aule) e lasciarlo acceso per long-term data + come proposta per visite di istruzione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i="1" lang="it"/>
              <a:t>Proposta non sottomessa ancora per TopLAB, interessa?</a:t>
            </a:r>
            <a:endParaRPr i="1"/>
          </a:p>
        </p:txBody>
      </p:sp>
      <p:pic>
        <p:nvPicPr>
          <p:cNvPr id="215" name="Google Shape;21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1911350" cy="195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OUTLOOK (poche idee ma disordinate ..)</a:t>
            </a:r>
            <a:endParaRPr/>
          </a:p>
        </p:txBody>
      </p:sp>
      <p:sp>
        <p:nvSpPr>
          <p:cNvPr id="221" name="Google Shape;221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terminare stesura documento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it"/>
              <a:t>linguaggio di programmazione I anno e ss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it"/>
              <a:t>apertura extra laboratorio??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it"/>
              <a:t>alcune idee di riforma L in Fisica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>
            <p:ph type="title"/>
          </p:nvPr>
        </p:nvSpPr>
        <p:spPr>
          <a:xfrm>
            <a:off x="131475" y="103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/>
              <a:t>News da Sperimentazioni di Fisica 1</a:t>
            </a:r>
            <a:endParaRPr b="1"/>
          </a:p>
        </p:txBody>
      </p:sp>
      <p:sp>
        <p:nvSpPr>
          <p:cNvPr id="75" name="Google Shape;75;p16"/>
          <p:cNvSpPr txBox="1"/>
          <p:nvPr>
            <p:ph idx="1" type="body"/>
          </p:nvPr>
        </p:nvSpPr>
        <p:spPr>
          <a:xfrm>
            <a:off x="270125" y="1337325"/>
            <a:ext cx="8457900" cy="38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OBIETTIVI FORMATIVI: </a:t>
            </a:r>
            <a:endParaRPr/>
          </a:p>
          <a:p>
            <a:pPr indent="-325755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it"/>
              <a:t>evitare esperienze </a:t>
            </a:r>
            <a:r>
              <a:rPr lang="it"/>
              <a:t>"doppione"</a:t>
            </a:r>
            <a:endParaRPr/>
          </a:p>
          <a:p>
            <a:pPr indent="-325755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it"/>
              <a:t>sviluppo all</a:t>
            </a:r>
            <a:r>
              <a:rPr lang="it"/>
              <a:t>'interno del corso (orizzontali) e lungo la L Fisica (verticali) ragionando sulla domanda: "che fisico vogliamo"?</a:t>
            </a:r>
            <a:r>
              <a:rPr lang="it"/>
              <a:t> 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LABORATORIO: </a:t>
            </a:r>
            <a:endParaRPr/>
          </a:p>
          <a:p>
            <a:pPr indent="-325755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it"/>
              <a:t>Anticipo laboratorio per armonizzazione con lezioni statistica ed informatica; criticit</a:t>
            </a:r>
            <a:r>
              <a:rPr lang="it"/>
              <a:t>à legate alla tempistica dei corsi di analisi, geometria (I sem) e di fisica (II sem).</a:t>
            </a:r>
            <a:r>
              <a:rPr lang="it"/>
              <a:t>  </a:t>
            </a:r>
            <a:endParaRPr/>
          </a:p>
          <a:p>
            <a:pPr indent="-325755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it"/>
              <a:t>Aggiornamento esperienze: alleggerimento carico (richiesto da anni dalle parti) per lo sviluppo pensiero riflessivo.</a:t>
            </a:r>
            <a:endParaRPr/>
          </a:p>
          <a:p>
            <a:pPr indent="-325755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it"/>
              <a:t>Maggior integrazione tra statistica ed informatica con argomenti ed esercizi condivisi tra i moduli </a:t>
            </a:r>
            <a:endParaRPr/>
          </a:p>
          <a:p>
            <a:pPr indent="-325755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it"/>
              <a:t>Diverse tipologie consegna: relazioni ma anche parziali e anche slides [TOPLab]</a:t>
            </a:r>
            <a:endParaRPr/>
          </a:p>
          <a:p>
            <a:pPr indent="-325755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it"/>
              <a:t>Turnazione membri del gruppo per evitare troppa specializzazione [TOPLab]</a:t>
            </a:r>
            <a:endParaRPr/>
          </a:p>
          <a:p>
            <a:pPr indent="-325755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it"/>
              <a:t>Introduzione notebook jpynb per grafica, </a:t>
            </a:r>
            <a:r>
              <a:rPr lang="it" u="sng"/>
              <a:t>ma necessità rinnovo postazioni aula informatica</a:t>
            </a:r>
            <a:endParaRPr u="sng"/>
          </a:p>
        </p:txBody>
      </p:sp>
      <p:sp>
        <p:nvSpPr>
          <p:cNvPr id="76" name="Google Shape;76;p16"/>
          <p:cNvSpPr txBox="1"/>
          <p:nvPr/>
        </p:nvSpPr>
        <p:spPr>
          <a:xfrm>
            <a:off x="171450" y="542925"/>
            <a:ext cx="56292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300">
                <a:solidFill>
                  <a:schemeClr val="dk2"/>
                </a:solidFill>
              </a:rPr>
              <a:t>Federico Mazzola, Elisa Prandini (can. matr. PARI)</a:t>
            </a:r>
            <a:endParaRPr sz="13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300">
                <a:solidFill>
                  <a:schemeClr val="dk2"/>
                </a:solidFill>
              </a:rPr>
              <a:t>Daniele Mengoni, Davide  De Salvador (can. matr. DISPARI)</a:t>
            </a:r>
            <a:endParaRPr sz="13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2321" y="103050"/>
            <a:ext cx="588150" cy="70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77150" y="141150"/>
            <a:ext cx="917775" cy="66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10493" y="838200"/>
            <a:ext cx="637630" cy="86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87417" y="926251"/>
            <a:ext cx="542099" cy="761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7" name="Google Shape;8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330" y="0"/>
            <a:ext cx="859134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Aggiornamenti apparati/esperienze</a:t>
            </a:r>
            <a:endParaRPr/>
          </a:p>
        </p:txBody>
      </p:sp>
      <p:sp>
        <p:nvSpPr>
          <p:cNvPr id="93" name="Google Shape;93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/>
          <p:nvPr>
            <p:ph type="title"/>
          </p:nvPr>
        </p:nvSpPr>
        <p:spPr>
          <a:xfrm>
            <a:off x="131475" y="103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/>
              <a:t>News da Sperimentazioni di Fisica 2</a:t>
            </a:r>
            <a:endParaRPr b="1"/>
          </a:p>
        </p:txBody>
      </p:sp>
      <p:sp>
        <p:nvSpPr>
          <p:cNvPr id="99" name="Google Shape;99;p19"/>
          <p:cNvSpPr txBox="1"/>
          <p:nvPr>
            <p:ph idx="1" type="body"/>
          </p:nvPr>
        </p:nvSpPr>
        <p:spPr>
          <a:xfrm>
            <a:off x="189012" y="675750"/>
            <a:ext cx="8766000" cy="413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500"/>
              <a:t>Metodologia: </a:t>
            </a:r>
            <a:r>
              <a:rPr b="1" lang="it" sz="1500"/>
              <a:t>valutazione</a:t>
            </a:r>
            <a:r>
              <a:rPr lang="it" sz="1500"/>
              <a:t>. P</a:t>
            </a:r>
            <a:r>
              <a:rPr lang="it" sz="1500"/>
              <a:t>er l’esperienza di Wheatstone invece di una relazione, chiediamo agli studenti di presentare i loro risultati (tre plots) in 10’ e li discutiamo insieme (feedback “ricco” e immediato). Molto apprezzato anche da loro. Permette anche di migliorare la conoscenza reciproca tra studenti e docenti all’inizio del corso -&gt; effetti positivi nel seguito (interazioni “oliate”)</a:t>
            </a:r>
            <a:endParaRPr sz="15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1500"/>
              <a:t>Obiettivi formativi</a:t>
            </a:r>
            <a:r>
              <a:rPr lang="it" sz="1500"/>
              <a:t> esplicitati per ogni esperienza nelle dispense</a:t>
            </a:r>
            <a:endParaRPr sz="15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1500"/>
              <a:t>Gruppi</a:t>
            </a:r>
            <a:r>
              <a:rPr lang="it" sz="1500"/>
              <a:t>: da quest’anno creati “top-down”: maggiore </a:t>
            </a:r>
            <a:r>
              <a:rPr lang="it" sz="1500"/>
              <a:t>uniformità,</a:t>
            </a:r>
            <a:r>
              <a:rPr lang="it" sz="1500"/>
              <a:t> motivare a essere polivalenti (apparato-misure-analisi) e non settorializzati/specialisti.</a:t>
            </a:r>
            <a:endParaRPr sz="1500"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100" name="Google Shape;100;p19"/>
          <p:cNvSpPr txBox="1"/>
          <p:nvPr/>
        </p:nvSpPr>
        <p:spPr>
          <a:xfrm>
            <a:off x="5926196" y="221854"/>
            <a:ext cx="36759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300">
                <a:solidFill>
                  <a:srgbClr val="0000FF"/>
                </a:solidFill>
              </a:rPr>
              <a:t>C. Sada, A. Zaltron, A. Patelli, A. Longhin</a:t>
            </a:r>
            <a:endParaRPr sz="1800">
              <a:solidFill>
                <a:srgbClr val="0000FF"/>
              </a:solidFill>
            </a:endParaRPr>
          </a:p>
        </p:txBody>
      </p:sp>
      <p:pic>
        <p:nvPicPr>
          <p:cNvPr id="101" name="Google Shape;10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0768" y="3026010"/>
            <a:ext cx="5059534" cy="209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/>
          <p:nvPr>
            <p:ph type="title"/>
          </p:nvPr>
        </p:nvSpPr>
        <p:spPr>
          <a:xfrm>
            <a:off x="131475" y="103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/>
              <a:t>News da Sperimentazioni di Fisica 2</a:t>
            </a:r>
            <a:endParaRPr b="1"/>
          </a:p>
        </p:txBody>
      </p:sp>
      <p:sp>
        <p:nvSpPr>
          <p:cNvPr id="107" name="Google Shape;107;p20"/>
          <p:cNvSpPr txBox="1"/>
          <p:nvPr>
            <p:ph idx="1" type="body"/>
          </p:nvPr>
        </p:nvSpPr>
        <p:spPr>
          <a:xfrm>
            <a:off x="305050" y="806196"/>
            <a:ext cx="8766000" cy="413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/>
              <a:t>“</a:t>
            </a:r>
            <a:r>
              <a:rPr b="1" lang="it"/>
              <a:t>Scambio dei logbook”</a:t>
            </a:r>
            <a:r>
              <a:rPr lang="it"/>
              <a:t> nelle misure di capacità dalla misura della costante di tempo con confronto </a:t>
            </a:r>
            <a:r>
              <a:rPr lang="it"/>
              <a:t>compatibilità</a:t>
            </a:r>
            <a:r>
              <a:rPr lang="it"/>
              <a:t> risultati “indipendenti” della stessa </a:t>
            </a:r>
            <a:r>
              <a:rPr lang="it"/>
              <a:t>quantità</a:t>
            </a:r>
            <a:r>
              <a:rPr lang="it"/>
              <a:t> (misura ripetibile &lt;-&gt; misura indipendente &lt;-&gt; valutazione delle sistematiche)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/>
              <a:t>C</a:t>
            </a:r>
            <a:r>
              <a:rPr b="1" lang="it"/>
              <a:t>ondivisione dei risultati</a:t>
            </a:r>
            <a:r>
              <a:rPr lang="it"/>
              <a:t> con fogli di calcolo condivisi proiettati in lab in tempo reale -&gt; “comunità scientifica”. Analisi offline dei risultati complessivi di tutti i gruppi.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8" name="Google Shape;10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275" y="2867300"/>
            <a:ext cx="3727152" cy="212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5175" y="2839737"/>
            <a:ext cx="3823649" cy="218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4350" y="2770325"/>
            <a:ext cx="3631001" cy="223985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1"/>
          <p:cNvSpPr txBox="1"/>
          <p:nvPr>
            <p:ph type="title"/>
          </p:nvPr>
        </p:nvSpPr>
        <p:spPr>
          <a:xfrm>
            <a:off x="54602" y="68108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/>
              <a:t>News da Sperimentazioni di Fisica 2</a:t>
            </a:r>
            <a:endParaRPr b="1"/>
          </a:p>
        </p:txBody>
      </p:sp>
      <p:sp>
        <p:nvSpPr>
          <p:cNvPr id="116" name="Google Shape;116;p21"/>
          <p:cNvSpPr txBox="1"/>
          <p:nvPr>
            <p:ph idx="1" type="body"/>
          </p:nvPr>
        </p:nvSpPr>
        <p:spPr>
          <a:xfrm>
            <a:off x="109361" y="512685"/>
            <a:ext cx="8936700" cy="413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it"/>
              <a:t>Approccio “challenge”</a:t>
            </a:r>
            <a:r>
              <a:rPr lang="it"/>
              <a:t> </a:t>
            </a:r>
            <a:r>
              <a:rPr lang="it" sz="1200"/>
              <a:t>invece che meramente “esecutivo”: diamo agli studenti un problema, senza anticiparlo o spiegarlo. Hanno una sorgente di onde radio impulsiva (accendigas piezoelettrico) e due antenne e un oscilloscopio. Divisi in 4 gruppi. Devono usare gli strumenti/conoscenze a loro disposizione (in un contesto nuovo) per fornire una misura della velocita` di propagazione delle onde. Mettono in pratica il concetto di “trigger” in un caso interessante. Importanza correzione legata all lunghezza dei cavi coassiali. Capiscono la </a:t>
            </a:r>
            <a:r>
              <a:rPr lang="it" sz="1200"/>
              <a:t>centralità</a:t>
            </a:r>
            <a:r>
              <a:rPr lang="it" sz="1200"/>
              <a:t> del problema del rumore (le antenne pickuppano le radio FM!). Gli facciamo fare la FFT in cui si vedono i picchi corrispondenti alle stazioni FM. Sperimentato per la prima volta l’anno scorso: alcuni si “gasano” e trainano il gruppo. Altri lo vivono piu’ passivamente (come se non fosse una cosa seria’ perche’ non viene valutata) -&gt; ulteriore tuning per la prossima primavera.</a:t>
            </a:r>
            <a:endParaRPr sz="1200"/>
          </a:p>
        </p:txBody>
      </p:sp>
      <p:pic>
        <p:nvPicPr>
          <p:cNvPr id="117" name="Google Shape;11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12224" y="3346056"/>
            <a:ext cx="3064051" cy="151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1075" y="2447312"/>
            <a:ext cx="1707175" cy="2689201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1"/>
          <p:cNvSpPr txBox="1"/>
          <p:nvPr/>
        </p:nvSpPr>
        <p:spPr>
          <a:xfrm>
            <a:off x="2509175" y="2558878"/>
            <a:ext cx="3096000" cy="3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chemeClr val="dk2"/>
                </a:solidFill>
              </a:rPr>
              <a:t>ritardo (le due antenne sono ai capi del bancone)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120" name="Google Shape;120;p21"/>
          <p:cNvSpPr txBox="1"/>
          <p:nvPr/>
        </p:nvSpPr>
        <p:spPr>
          <a:xfrm>
            <a:off x="5950059" y="2905852"/>
            <a:ext cx="3096000" cy="3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chemeClr val="dk2"/>
                </a:solidFill>
              </a:rPr>
              <a:t>spettro rumore “radio FM”</a:t>
            </a:r>
            <a:endParaRPr sz="9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/>
          <p:nvPr>
            <p:ph type="title"/>
          </p:nvPr>
        </p:nvSpPr>
        <p:spPr>
          <a:xfrm>
            <a:off x="131475" y="103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/>
              <a:t>News da Sperimentazioni di Fisica 2</a:t>
            </a:r>
            <a:endParaRPr b="1"/>
          </a:p>
        </p:txBody>
      </p:sp>
      <p:sp>
        <p:nvSpPr>
          <p:cNvPr id="126" name="Google Shape;126;p22"/>
          <p:cNvSpPr txBox="1"/>
          <p:nvPr>
            <p:ph idx="1" type="body"/>
          </p:nvPr>
        </p:nvSpPr>
        <p:spPr>
          <a:xfrm>
            <a:off x="179258" y="603531"/>
            <a:ext cx="8766000" cy="413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/>
              <a:t>Aggiornamento degli apparati (con acquisti da fondi TOPLAB e non)</a:t>
            </a:r>
            <a:endParaRPr b="1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nuovo ponte di Wheatstone (svecchiato, più appealing, si “vede tutto”, non ci sono “black box”). Nella stessa direzione: utilizzo di induttori in aria “fatti a mano” con differenti parametri geometrici (invece che usare componentistica)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Adattamento in impedenza di un circuito incognito -&gt; si accende un Nixie tube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Introduzione banchi per la saldatura (saldatore+aspiratore): sviluppo manualit</a:t>
            </a:r>
            <a:r>
              <a:rPr lang="it"/>
              <a:t>à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7" name="Google Shape;12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414" y="3347473"/>
            <a:ext cx="3278824" cy="150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6855158" y="2621173"/>
            <a:ext cx="1530475" cy="295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15169" y="3347475"/>
            <a:ext cx="2541299" cy="150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53726" y="1"/>
            <a:ext cx="1290275" cy="129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