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300" r:id="rId4"/>
    <p:sldId id="353" r:id="rId5"/>
    <p:sldId id="393" r:id="rId6"/>
    <p:sldId id="354" r:id="rId7"/>
    <p:sldId id="301" r:id="rId8"/>
    <p:sldId id="397" r:id="rId9"/>
    <p:sldId id="325" r:id="rId10"/>
    <p:sldId id="326" r:id="rId11"/>
    <p:sldId id="330" r:id="rId12"/>
    <p:sldId id="333" r:id="rId13"/>
    <p:sldId id="327" r:id="rId14"/>
    <p:sldId id="334" r:id="rId15"/>
    <p:sldId id="328" r:id="rId16"/>
    <p:sldId id="337" r:id="rId17"/>
    <p:sldId id="336" r:id="rId18"/>
    <p:sldId id="338" r:id="rId19"/>
    <p:sldId id="349" r:id="rId20"/>
    <p:sldId id="355" r:id="rId21"/>
    <p:sldId id="356" r:id="rId22"/>
    <p:sldId id="357" r:id="rId23"/>
    <p:sldId id="345" r:id="rId24"/>
    <p:sldId id="258" r:id="rId25"/>
    <p:sldId id="381" r:id="rId26"/>
    <p:sldId id="314" r:id="rId27"/>
    <p:sldId id="315" r:id="rId28"/>
    <p:sldId id="316" r:id="rId29"/>
    <p:sldId id="276" r:id="rId30"/>
    <p:sldId id="385" r:id="rId31"/>
    <p:sldId id="277" r:id="rId32"/>
    <p:sldId id="278" r:id="rId33"/>
    <p:sldId id="279" r:id="rId34"/>
    <p:sldId id="352" r:id="rId35"/>
    <p:sldId id="282" r:id="rId36"/>
    <p:sldId id="351" r:id="rId37"/>
    <p:sldId id="285" r:id="rId38"/>
    <p:sldId id="365" r:id="rId39"/>
    <p:sldId id="296" r:id="rId40"/>
    <p:sldId id="367" r:id="rId41"/>
    <p:sldId id="371" r:id="rId42"/>
    <p:sldId id="319" r:id="rId43"/>
    <p:sldId id="366" r:id="rId44"/>
    <p:sldId id="359" r:id="rId45"/>
    <p:sldId id="320" r:id="rId46"/>
    <p:sldId id="373" r:id="rId47"/>
    <p:sldId id="363" r:id="rId48"/>
    <p:sldId id="369" r:id="rId49"/>
    <p:sldId id="382" r:id="rId50"/>
    <p:sldId id="383" r:id="rId51"/>
    <p:sldId id="386" r:id="rId52"/>
    <p:sldId id="387" r:id="rId53"/>
    <p:sldId id="388" r:id="rId54"/>
    <p:sldId id="389" r:id="rId55"/>
    <p:sldId id="391" r:id="rId56"/>
    <p:sldId id="390" r:id="rId57"/>
    <p:sldId id="392" r:id="rId58"/>
    <p:sldId id="368" r:id="rId59"/>
    <p:sldId id="394" r:id="rId60"/>
    <p:sldId id="395" r:id="rId61"/>
    <p:sldId id="313" r:id="rId62"/>
    <p:sldId id="374" r:id="rId63"/>
    <p:sldId id="375" r:id="rId64"/>
    <p:sldId id="376" r:id="rId65"/>
    <p:sldId id="377" r:id="rId66"/>
    <p:sldId id="378" r:id="rId67"/>
    <p:sldId id="379" r:id="rId68"/>
    <p:sldId id="380" r:id="rId69"/>
  </p:sldIdLst>
  <p:sldSz cx="12192000" cy="6858000"/>
  <p:notesSz cx="6858000" cy="9144000"/>
  <p:embeddedFontLst>
    <p:embeddedFont>
      <p:font typeface="Avenir Book" panose="02000503020000020003" pitchFamily="2" charset="0"/>
      <p:regular r:id="rId71"/>
      <p:italic r:id="rId72"/>
    </p:embeddedFont>
    <p:embeddedFont>
      <p:font typeface="Avenir Next LT Pro" panose="020B0504020202020204" pitchFamily="34" charset="77"/>
      <p:regular r:id="rId73"/>
      <p:bold r:id="rId74"/>
      <p:italic r:id="rId75"/>
      <p:boldItalic r:id="rId76"/>
    </p:embeddedFont>
    <p:embeddedFont>
      <p:font typeface="Corbel" panose="020B0503020204020204" pitchFamily="34" charset="0"/>
      <p:regular r:id="rId77"/>
      <p:bold r:id="rId78"/>
      <p:italic r:id="rId79"/>
      <p:boldItalic r:id="rId80"/>
    </p:embeddedFont>
    <p:embeddedFont>
      <p:font typeface="Noto Sans Symbols" pitchFamily="2" charset="0"/>
      <p:regular r:id="rId81"/>
      <p:bold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4" roundtripDataSignature="AMtx7mjo7QA9BmGQd91Jp8+/wFVd7Tlh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CE"/>
    <a:srgbClr val="AFABAB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32FCC6-A436-4F3A-BE6F-DFC7462D94AC}">
  <a:tblStyle styleId="{C832FCC6-A436-4F3A-BE6F-DFC7462D94A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591243A-91F0-46E2-8635-A06250912CD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8D0AB92-F3D3-481F-B076-4B6BADE456C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61"/>
    <p:restoredTop sz="94170"/>
  </p:normalViewPr>
  <p:slideViewPr>
    <p:cSldViewPr snapToGrid="0">
      <p:cViewPr varScale="1">
        <p:scale>
          <a:sx n="71" d="100"/>
          <a:sy n="71" d="100"/>
        </p:scale>
        <p:origin x="168" y="1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customschemas.google.com/relationships/presentationmetadata" Target="meta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E34CCCBC-9B1A-3932-7D59-0565A72BA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275D3EA1-3A02-0248-0B7D-7ABFB8F7AA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27052533-B5BD-2FE8-D9B0-93C0E2CCEB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86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B3D87733-0DF5-1EE7-B1FD-C1684DE6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C6D93B82-F9B2-C5E5-AE35-C4B28D4BCB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1B4A60DE-BF51-5EF4-4FD2-7105C61FC4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1651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A9F53A51-8F23-B04A-4706-573DECAC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F29BF85F-68B9-625D-AFDF-51DC679BF5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4C521022-D1B2-52A0-9DF0-2351A2CF4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169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0AC14FC9-E2E8-C874-4BF5-FFEBB090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71E7FAC8-7B8E-FF8A-7A5E-4EEEEFB7FC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EEA40279-BDC3-3759-562D-0DAC8D034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780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1a9a71880c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g21a9a71880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>
          <a:extLst>
            <a:ext uri="{FF2B5EF4-FFF2-40B4-BE49-F238E27FC236}">
              <a16:creationId xmlns:a16="http://schemas.microsoft.com/office/drawing/2014/main" id="{AAD947AD-6509-2C89-F564-6AB372558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:notes">
            <a:extLst>
              <a:ext uri="{FF2B5EF4-FFF2-40B4-BE49-F238E27FC236}">
                <a16:creationId xmlns:a16="http://schemas.microsoft.com/office/drawing/2014/main" id="{7C4530A3-8D45-9E70-34DE-B0A707CC5C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2:notes">
            <a:extLst>
              <a:ext uri="{FF2B5EF4-FFF2-40B4-BE49-F238E27FC236}">
                <a16:creationId xmlns:a16="http://schemas.microsoft.com/office/drawing/2014/main" id="{CC78A2FB-523A-B5D1-990D-10F53EA436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127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7C5985EC-17B2-8DD7-6D36-2778C892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5E583361-707C-F181-9BD8-2B8F95280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A5FC3405-6123-403F-D02D-827F688CFD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427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1" name="Google Shape;92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Other tumours: (esophagus, colon, and gastrointestinal stromal tumors).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37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17E708E5-96C4-298E-076A-D40F4D331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A4E14626-6CCF-DDA9-932D-38A0D5F32B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07061738-3E03-E387-81E7-B83E723063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014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218f52e3aa8_19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g218f52e3aa8_19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87076C90-92C9-F98E-8516-4D9812CD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9438C7EF-EAF3-EB62-4828-1005CA82C8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48CFA038-A10B-6336-7F13-BF7DB12167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9189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81F22B52-1AD6-AC17-068D-9641C5AE4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50FF549E-C9D0-9EDC-35CF-4053AD8AA4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4F0307D4-B4C1-0B68-5FFF-E87D110971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456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343F1949-2D08-0B4B-48A0-42940E849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540725D4-8EB6-6911-B361-F45FA854D9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7A3832BC-318B-E204-0CDE-82233D6780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261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B7074BD2-79E5-16F0-3C39-F61A7B62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2F29A507-F61F-6126-A26E-20C2932B68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574F68C8-8BAE-9686-5E85-7C527C94BA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136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724F7557-E2EF-E8BC-453B-2C5B9528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D2298847-12E0-7E68-FBC5-E4275A999A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A0A531EC-406D-A3D9-D614-353B820F4D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98CB9D64-7CCB-2C15-EFBD-4929E217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D4139C05-4422-E7D1-C7A1-A7248AB12F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A5A66FD3-D5E6-418F-CA0C-768316ADA1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727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F2D3A7EE-C7D4-72F5-3D77-6BCB7FE0F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>
            <a:extLst>
              <a:ext uri="{FF2B5EF4-FFF2-40B4-BE49-F238E27FC236}">
                <a16:creationId xmlns:a16="http://schemas.microsoft.com/office/drawing/2014/main" id="{82803028-2A03-0291-67B7-F5C0FBA6CE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:notes">
            <a:extLst>
              <a:ext uri="{FF2B5EF4-FFF2-40B4-BE49-F238E27FC236}">
                <a16:creationId xmlns:a16="http://schemas.microsoft.com/office/drawing/2014/main" id="{D8216421-00C1-E6E2-D3AB-0192B9EF9C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046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00441D11-35CB-B1B2-7137-512D0781B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D1554C96-6F82-5687-765A-08D8172CF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8ADD77AF-D40B-E88C-0B1D-8358FE5B4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21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DBFB1C34-D7D9-A1E6-0336-4D6BE74E7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60F2D172-4F1B-B578-F11F-E581B858D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C2454414-B10C-28AB-715B-7A8E161D8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190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>
          <a:extLst>
            <a:ext uri="{FF2B5EF4-FFF2-40B4-BE49-F238E27FC236}">
              <a16:creationId xmlns:a16="http://schemas.microsoft.com/office/drawing/2014/main" id="{789A54D2-DDF6-AD61-5364-D7DA9257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:notes">
            <a:extLst>
              <a:ext uri="{FF2B5EF4-FFF2-40B4-BE49-F238E27FC236}">
                <a16:creationId xmlns:a16="http://schemas.microsoft.com/office/drawing/2014/main" id="{FC225C7B-8472-1FB0-003F-0DF8A885A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8" name="Google Shape;1148;p34:notes">
            <a:extLst>
              <a:ext uri="{FF2B5EF4-FFF2-40B4-BE49-F238E27FC236}">
                <a16:creationId xmlns:a16="http://schemas.microsoft.com/office/drawing/2014/main" id="{E1278D3D-BF3B-66BF-CBDE-3B27261850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944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39993F06-4E45-5381-531E-D704F814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7:notes">
            <a:extLst>
              <a:ext uri="{FF2B5EF4-FFF2-40B4-BE49-F238E27FC236}">
                <a16:creationId xmlns:a16="http://schemas.microsoft.com/office/drawing/2014/main" id="{9EC1A687-8ED5-EA6F-0A2A-8BB29BE6B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7:notes">
            <a:extLst>
              <a:ext uri="{FF2B5EF4-FFF2-40B4-BE49-F238E27FC236}">
                <a16:creationId xmlns:a16="http://schemas.microsoft.com/office/drawing/2014/main" id="{7BEA5C75-CD67-C302-F710-1662592483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4731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4714EFF7-EBD1-E787-4E61-0C983DF8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7:notes">
            <a:extLst>
              <a:ext uri="{FF2B5EF4-FFF2-40B4-BE49-F238E27FC236}">
                <a16:creationId xmlns:a16="http://schemas.microsoft.com/office/drawing/2014/main" id="{32536C7F-FF2D-F74D-E331-9B739604E3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7:notes">
            <a:extLst>
              <a:ext uri="{FF2B5EF4-FFF2-40B4-BE49-F238E27FC236}">
                <a16:creationId xmlns:a16="http://schemas.microsoft.com/office/drawing/2014/main" id="{92347917-D553-AACB-B09C-E0FEB2D8F4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84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>
          <a:extLst>
            <a:ext uri="{FF2B5EF4-FFF2-40B4-BE49-F238E27FC236}">
              <a16:creationId xmlns:a16="http://schemas.microsoft.com/office/drawing/2014/main" id="{B9D1DC10-1F4F-816B-4BBE-8A54A5AE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7:notes">
            <a:extLst>
              <a:ext uri="{FF2B5EF4-FFF2-40B4-BE49-F238E27FC236}">
                <a16:creationId xmlns:a16="http://schemas.microsoft.com/office/drawing/2014/main" id="{C213515F-4DE1-D11B-0A30-0976DE3176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7:notes">
            <a:extLst>
              <a:ext uri="{FF2B5EF4-FFF2-40B4-BE49-F238E27FC236}">
                <a16:creationId xmlns:a16="http://schemas.microsoft.com/office/drawing/2014/main" id="{4B20DC28-E430-6299-E4F6-4055F71123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7904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FDED747F-314B-4373-4876-D8AD5A53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B4A2789D-21B2-4874-81D9-6C8448B93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146E6DAE-6F80-81E9-3D77-40127F353E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3811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7E81DFDE-F5C3-CC80-53B5-809559F85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07F65525-5EAE-4610-2A9F-97C2981A4A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CE42FFF9-DF6C-CDF5-6651-C86BED16B8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799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66ED4315-02C6-CA33-C804-AD134C968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85F6DB2C-0267-DC6C-C2BB-13AEF140D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22214990-E59F-1BBF-E5C2-FC8885F63A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8334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9562921F-95FE-F163-FE64-4113B55C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54557E16-98FD-33C3-6F97-39E30F328C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77C80B1B-6F65-88B1-D6FB-47BEFEDB97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64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38FB19E7-FC74-6C33-08F0-60886E64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>
            <a:extLst>
              <a:ext uri="{FF2B5EF4-FFF2-40B4-BE49-F238E27FC236}">
                <a16:creationId xmlns:a16="http://schemas.microsoft.com/office/drawing/2014/main" id="{B8DAB058-3854-0831-F758-F7C5B3859E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:notes">
            <a:extLst>
              <a:ext uri="{FF2B5EF4-FFF2-40B4-BE49-F238E27FC236}">
                <a16:creationId xmlns:a16="http://schemas.microsoft.com/office/drawing/2014/main" id="{33FDCCC9-CFDA-959B-37FC-4A7D14F0E2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0254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744DF30B-CEC5-7FD4-C480-3816EEB65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41787CB0-29AE-161F-27A1-1F41E94CB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EC83F7BB-3450-DBE7-6412-EEC12B09B9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8322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5F555393-61DF-265E-A2E4-5A086EBB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21929BDD-C328-479F-3200-CCCF244C4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2BBE0084-36FB-4176-DD2E-330DE53FAB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6229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C0642161-F411-682E-E0CF-010F6CDA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762EA715-4782-D5CA-1A98-0E1EC77C1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6F72CED0-DB2D-E22B-4420-7F5A739B46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1255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D6EB0951-B2AC-89F3-41E3-0BCDC9C0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>
            <a:extLst>
              <a:ext uri="{FF2B5EF4-FFF2-40B4-BE49-F238E27FC236}">
                <a16:creationId xmlns:a16="http://schemas.microsoft.com/office/drawing/2014/main" id="{FDAD0462-A605-D8F5-5FDB-983E5E1B4E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:notes">
            <a:extLst>
              <a:ext uri="{FF2B5EF4-FFF2-40B4-BE49-F238E27FC236}">
                <a16:creationId xmlns:a16="http://schemas.microsoft.com/office/drawing/2014/main" id="{E0C883BA-3267-179D-2F02-ADDF6963E0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67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81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08AB2-287A-7180-3C3D-A373EDD36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8AA11B-50D1-1906-B4FE-FF9478110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BBAE8D-FD87-4280-08D6-5E726F2DE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52540A-60B9-DED5-3701-7869D039C2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80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53C124A0-D42F-417C-7366-62BB946AA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48FFC412-60B5-B967-002B-B1A7E8EFF9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9A8D0396-FF83-6F02-0503-E932408F94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372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C2BACC1E-9511-4AFF-714B-174C98AE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91109796-4CD5-D2DB-29C2-CEE1EEF6E0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655798B6-34C7-3DF9-9F6C-68B413E857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335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  <a:defRPr sz="4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154745" y="1018014"/>
            <a:ext cx="11859063" cy="515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/>
          <p:nvPr/>
        </p:nvSpPr>
        <p:spPr>
          <a:xfrm>
            <a:off x="0" y="6223349"/>
            <a:ext cx="12192000" cy="48877"/>
          </a:xfrm>
          <a:prstGeom prst="rect">
            <a:avLst/>
          </a:prstGeom>
          <a:gradFill>
            <a:gsLst>
              <a:gs pos="0">
                <a:srgbClr val="0D2D49"/>
              </a:gs>
              <a:gs pos="33000">
                <a:srgbClr val="13416A"/>
              </a:gs>
              <a:gs pos="6600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4836" y="6267882"/>
            <a:ext cx="2382328" cy="5746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0"/>
          <p:cNvSpPr txBox="1"/>
          <p:nvPr/>
        </p:nvSpPr>
        <p:spPr>
          <a:xfrm>
            <a:off x="813122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0"/>
          <p:cNvSpPr txBox="1"/>
          <p:nvPr/>
        </p:nvSpPr>
        <p:spPr>
          <a:xfrm>
            <a:off x="1289439" y="63563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0"/>
          <p:cNvSpPr txBox="1"/>
          <p:nvPr/>
        </p:nvSpPr>
        <p:spPr>
          <a:xfrm>
            <a:off x="10874424" y="6356347"/>
            <a:ext cx="11393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fld id="{00000000-1234-1234-1234-123412341234}" type="slidenum">
              <a:rPr lang="it-IT" sz="16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6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6070" y="0"/>
            <a:ext cx="1285929" cy="713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2" y="73853"/>
            <a:ext cx="1296559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0"/>
          <p:cNvSpPr txBox="1">
            <a:spLocks noGrp="1"/>
          </p:cNvSpPr>
          <p:nvPr>
            <p:ph type="dt" idx="10"/>
          </p:nvPr>
        </p:nvSpPr>
        <p:spPr>
          <a:xfrm>
            <a:off x="146219" y="6356350"/>
            <a:ext cx="1213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9" Type="http://schemas.openxmlformats.org/officeDocument/2006/relationships/image" Target="../media/image6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/>
          <p:nvPr/>
        </p:nvSpPr>
        <p:spPr>
          <a:xfrm>
            <a:off x="0" y="3936364"/>
            <a:ext cx="12192000" cy="2989384"/>
          </a:xfrm>
          <a:prstGeom prst="rect">
            <a:avLst/>
          </a:prstGeom>
          <a:gradFill>
            <a:gsLst>
              <a:gs pos="0">
                <a:srgbClr val="97B4E4"/>
              </a:gs>
              <a:gs pos="50000">
                <a:srgbClr val="BFCFEC"/>
              </a:gs>
              <a:gs pos="100000">
                <a:srgbClr val="E0E8F4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31100" y="2571280"/>
            <a:ext cx="107298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i="1" u="none" strike="noStrike" cap="none" dirty="0">
                <a:solidFill>
                  <a:srgbClr val="0D2D4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ISOLPHARM and LARAMED projects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i="1" dirty="0">
              <a:solidFill>
                <a:srgbClr val="0D2D49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1" u="none" strike="noStrike" cap="none" dirty="0">
              <a:solidFill>
                <a:srgbClr val="0D2D49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i="1" dirty="0">
                <a:solidFill>
                  <a:srgbClr val="0D2D4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Aurora Leso</a:t>
            </a:r>
            <a:endParaRPr sz="1200" dirty="0">
              <a:latin typeface="Avenir Book" panose="02000503020000020003" pitchFamily="2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i="1" dirty="0" err="1">
                <a:solidFill>
                  <a:srgbClr val="0D2D4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UniFe</a:t>
            </a:r>
            <a:r>
              <a:rPr lang="it-IT" i="1" dirty="0">
                <a:solidFill>
                  <a:srgbClr val="0D2D4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, INFN-LNL</a:t>
            </a:r>
            <a:endParaRPr sz="1800" b="0" i="1" u="none" strike="noStrike" cap="none" dirty="0">
              <a:solidFill>
                <a:srgbClr val="0D2D49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1701" y="6054805"/>
            <a:ext cx="2812520" cy="67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0938" y="0"/>
            <a:ext cx="1571061" cy="87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25" y="58290"/>
            <a:ext cx="1332000" cy="8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/>
        </p:nvSpPr>
        <p:spPr>
          <a:xfrm>
            <a:off x="376990" y="611549"/>
            <a:ext cx="114381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 i="0" u="none" strike="noStrike" cap="none" dirty="0">
                <a:solidFill>
                  <a:srgbClr val="1E4E7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Radionuclide production </a:t>
            </a:r>
            <a:r>
              <a:rPr lang="it-IT" sz="5400" b="1" i="0" u="none" strike="noStrike" cap="none" dirty="0" err="1">
                <a:solidFill>
                  <a:srgbClr val="1E4E7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technologies</a:t>
            </a:r>
            <a:r>
              <a:rPr lang="it-IT" sz="5400" b="1" i="0" u="none" strike="noStrike" cap="none" dirty="0">
                <a:solidFill>
                  <a:srgbClr val="1E4E7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it-IT" sz="5400" b="1" i="0" u="none" strike="noStrike" cap="none" dirty="0" err="1">
                <a:solidFill>
                  <a:srgbClr val="1E4E7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at</a:t>
            </a:r>
            <a:r>
              <a:rPr lang="it-IT" sz="5400" b="1" i="0" u="none" strike="noStrike" cap="none" dirty="0">
                <a:solidFill>
                  <a:srgbClr val="1E4E79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INFN-LNL</a:t>
            </a:r>
            <a:endParaRPr sz="5400" b="1" i="0" u="none" strike="noStrike" cap="none" dirty="0">
              <a:solidFill>
                <a:srgbClr val="1E4E79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0" name="Google Shape;100;p1"/>
          <p:cNvGrpSpPr/>
          <p:nvPr/>
        </p:nvGrpSpPr>
        <p:grpSpPr>
          <a:xfrm>
            <a:off x="2848862" y="4374046"/>
            <a:ext cx="6540040" cy="1609049"/>
            <a:chOff x="2126885" y="3622215"/>
            <a:chExt cx="7940816" cy="1953680"/>
          </a:xfrm>
        </p:grpSpPr>
        <p:sp>
          <p:nvSpPr>
            <p:cNvPr id="101" name="Google Shape;101;p1"/>
            <p:cNvSpPr/>
            <p:nvPr/>
          </p:nvSpPr>
          <p:spPr>
            <a:xfrm>
              <a:off x="7293009" y="4471141"/>
              <a:ext cx="457200" cy="2771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441791" y="4442109"/>
              <a:ext cx="457200" cy="2771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" name="Google Shape;103;p1"/>
            <p:cNvPicPr preferRelativeResize="0"/>
            <p:nvPr/>
          </p:nvPicPr>
          <p:blipFill rotWithShape="1">
            <a:blip r:embed="rId6">
              <a:alphaModFix/>
            </a:blip>
            <a:srcRect b="16922"/>
            <a:stretch/>
          </p:blipFill>
          <p:spPr>
            <a:xfrm>
              <a:off x="2126885" y="3622215"/>
              <a:ext cx="2314906" cy="1923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"/>
            <p:cNvPicPr preferRelativeResize="0"/>
            <p:nvPr/>
          </p:nvPicPr>
          <p:blipFill rotWithShape="1">
            <a:blip r:embed="rId7">
              <a:alphaModFix/>
            </a:blip>
            <a:srcRect b="17715"/>
            <a:stretch/>
          </p:blipFill>
          <p:spPr>
            <a:xfrm>
              <a:off x="4935586" y="3635680"/>
              <a:ext cx="2320828" cy="1909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"/>
            <p:cNvPicPr preferRelativeResize="0"/>
            <p:nvPr/>
          </p:nvPicPr>
          <p:blipFill rotWithShape="1">
            <a:blip r:embed="rId8">
              <a:alphaModFix/>
            </a:blip>
            <a:srcRect b="16619"/>
            <a:stretch/>
          </p:blipFill>
          <p:spPr>
            <a:xfrm>
              <a:off x="7750209" y="3643549"/>
              <a:ext cx="2317492" cy="19323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B86FC-DCE7-FF6C-1039-B12C218A0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323FA136-DE76-6421-B012-A5CB92D4773E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058" r="57450" b="38294"/>
          <a:stretch/>
        </p:blipFill>
        <p:spPr>
          <a:xfrm>
            <a:off x="4804753" y="0"/>
            <a:ext cx="3693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519D76C0-1AA7-7FD4-426E-CE89B46FD676}"/>
              </a:ext>
            </a:extLst>
          </p:cNvPr>
          <p:cNvSpPr/>
          <p:nvPr/>
        </p:nvSpPr>
        <p:spPr>
          <a:xfrm>
            <a:off x="216128" y="477981"/>
            <a:ext cx="4389119" cy="3969317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7 disk-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shaped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targets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spaced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dissipate the energy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8 kW of power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200 µA 40 MeV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giving a temperature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almost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2000 °C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Google Shape;261;p7" descr="Diagram, engineering drawing&#10;&#10;Description automatically generated">
            <a:extLst>
              <a:ext uri="{FF2B5EF4-FFF2-40B4-BE49-F238E27FC236}">
                <a16:creationId xmlns:a16="http://schemas.microsoft.com/office/drawing/2014/main" id="{5883A544-9327-5C82-8CD6-230D6A400F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22" t="4407" r="3137" b="4729"/>
          <a:stretch/>
        </p:blipFill>
        <p:spPr>
          <a:xfrm>
            <a:off x="8779726" y="357449"/>
            <a:ext cx="3295061" cy="3071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25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81226-807A-E304-CEE6-AB9DD1692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D95ECE84-D2FD-0D57-B16E-3916AEBABF9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058" r="57450" b="38294"/>
          <a:stretch/>
        </p:blipFill>
        <p:spPr>
          <a:xfrm>
            <a:off x="4804753" y="0"/>
            <a:ext cx="36931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61;p7" descr="Diagram, engineering drawing&#10;&#10;Description automatically generated">
            <a:extLst>
              <a:ext uri="{FF2B5EF4-FFF2-40B4-BE49-F238E27FC236}">
                <a16:creationId xmlns:a16="http://schemas.microsoft.com/office/drawing/2014/main" id="{C216BD81-C0B6-CE9D-D40C-0A43F436B2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22" t="4407" r="3137" b="4729"/>
          <a:stretch/>
        </p:blipFill>
        <p:spPr>
          <a:xfrm>
            <a:off x="8779726" y="357449"/>
            <a:ext cx="3295061" cy="307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62;p7" descr="A picture containing shape&#10;&#10;Description automatically generated">
            <a:extLst>
              <a:ext uri="{FF2B5EF4-FFF2-40B4-BE49-F238E27FC236}">
                <a16:creationId xmlns:a16="http://schemas.microsoft.com/office/drawing/2014/main" id="{10CA3931-2AA8-5049-C7EC-11DC314718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8565" y="4837619"/>
            <a:ext cx="3412274" cy="17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7;p7">
            <a:extLst>
              <a:ext uri="{FF2B5EF4-FFF2-40B4-BE49-F238E27FC236}">
                <a16:creationId xmlns:a16="http://schemas.microsoft.com/office/drawing/2014/main" id="{9C273D37-621C-7FEC-802A-56762139C996}"/>
              </a:ext>
            </a:extLst>
          </p:cNvPr>
          <p:cNvSpPr txBox="1"/>
          <p:nvPr/>
        </p:nvSpPr>
        <p:spPr>
          <a:xfrm>
            <a:off x="964270" y="5097875"/>
            <a:ext cx="38404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Temperature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distribution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calculated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with ANSYS®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when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target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impinged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</a:t>
            </a:r>
            <a:endParaRPr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67;p7">
            <a:extLst>
              <a:ext uri="{FF2B5EF4-FFF2-40B4-BE49-F238E27FC236}">
                <a16:creationId xmlns:a16="http://schemas.microsoft.com/office/drawing/2014/main" id="{ADE4F013-71F6-E109-AFED-850B2C068182}"/>
              </a:ext>
            </a:extLst>
          </p:cNvPr>
          <p:cNvSpPr txBox="1"/>
          <p:nvPr/>
        </p:nvSpPr>
        <p:spPr>
          <a:xfrm>
            <a:off x="8599271" y="5236375"/>
            <a:ext cx="369327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Disk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spacing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was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designed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guarantee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homogeneous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temperature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level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in the target.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2" name="Rettangolo con due angoli in diagonale arrotondati 1">
            <a:extLst>
              <a:ext uri="{FF2B5EF4-FFF2-40B4-BE49-F238E27FC236}">
                <a16:creationId xmlns:a16="http://schemas.microsoft.com/office/drawing/2014/main" id="{106B8624-AA9A-17C2-BDE1-D2787ADF45AB}"/>
              </a:ext>
            </a:extLst>
          </p:cNvPr>
          <p:cNvSpPr/>
          <p:nvPr/>
        </p:nvSpPr>
        <p:spPr>
          <a:xfrm>
            <a:off x="216128" y="477981"/>
            <a:ext cx="4389119" cy="3969317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7 disk-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shaped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targets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spaced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dissipate the energy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8 kW of power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200 µA 40 MeV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giving a temperature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almost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2000 °C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74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E4C7F-40AA-BDA7-353B-54E1DDCA3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5A4D16E5-5FC4-7A4D-E280-B58DF177851E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4058" r="57450" b="38294"/>
          <a:stretch/>
        </p:blipFill>
        <p:spPr>
          <a:xfrm>
            <a:off x="4804753" y="0"/>
            <a:ext cx="3693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con due angoli in diagonale arrotondati 6">
            <a:extLst>
              <a:ext uri="{FF2B5EF4-FFF2-40B4-BE49-F238E27FC236}">
                <a16:creationId xmlns:a16="http://schemas.microsoft.com/office/drawing/2014/main" id="{56E96A7E-9EDB-8705-4420-37A88F2DCA9C}"/>
              </a:ext>
            </a:extLst>
          </p:cNvPr>
          <p:cNvSpPr/>
          <p:nvPr/>
        </p:nvSpPr>
        <p:spPr>
          <a:xfrm>
            <a:off x="216128" y="477982"/>
            <a:ext cx="4195839" cy="3639754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Changing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primary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allow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populate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different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regions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the nuclide chart.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Proton-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induced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fission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238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UC</a:t>
            </a:r>
            <a:r>
              <a:rPr lang="it-IT" sz="2000" baseline="-25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X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disks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produce a wide range of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neutron-rich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radionuclides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lang="it-IT" sz="2000" dirty="0">
              <a:latin typeface="Avenir Next LT Pro" panose="020B0504020202020204" pitchFamily="34" charset="77"/>
            </a:endParaRPr>
          </a:p>
        </p:txBody>
      </p:sp>
      <p:graphicFrame>
        <p:nvGraphicFramePr>
          <p:cNvPr id="8" name="Google Shape;282;p8">
            <a:extLst>
              <a:ext uri="{FF2B5EF4-FFF2-40B4-BE49-F238E27FC236}">
                <a16:creationId xmlns:a16="http://schemas.microsoft.com/office/drawing/2014/main" id="{8730E600-CFA5-731B-2FA0-017376181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372268"/>
              </p:ext>
            </p:extLst>
          </p:nvPr>
        </p:nvGraphicFramePr>
        <p:xfrm>
          <a:off x="205578" y="4487681"/>
          <a:ext cx="5654450" cy="1742400"/>
        </p:xfrm>
        <a:graphic>
          <a:graphicData uri="http://schemas.openxmlformats.org/drawingml/2006/table">
            <a:tbl>
              <a:tblPr firstRow="1" bandRow="1">
                <a:noFill/>
                <a:tableStyleId>{C832FCC6-A436-4F3A-BE6F-DFC7462D94AC}</a:tableStyleId>
              </a:tblPr>
              <a:tblGrid>
                <a:gridCol w="28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u="none" strike="noStrike" cap="none"/>
                        <a:t>Nuclide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t-IT" sz="1800"/>
                        <a:t>Yield [pps]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Silver-111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t-IT" sz="1800"/>
                        <a:t>1.41 x 10</a:t>
                      </a:r>
                      <a:r>
                        <a:rPr lang="it-IT" sz="1800" baseline="30000"/>
                        <a:t>8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it-IT" sz="1800" u="none" strike="noStrike"/>
                        <a:t>Cesium-136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8.00 x 10</a:t>
                      </a:r>
                      <a:r>
                        <a:rPr lang="it-IT" sz="1800" baseline="30000"/>
                        <a:t>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/>
                        <a:t>Iodine-131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dirty="0"/>
                        <a:t>1.55 x 10</a:t>
                      </a:r>
                      <a:r>
                        <a:rPr lang="it-IT" sz="1800" baseline="30000" dirty="0"/>
                        <a:t>10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4" name="Google Shape;278;p8">
            <a:extLst>
              <a:ext uri="{FF2B5EF4-FFF2-40B4-BE49-F238E27FC236}">
                <a16:creationId xmlns:a16="http://schemas.microsoft.com/office/drawing/2014/main" id="{2059D092-D933-5CAD-EB94-65B62605452E}"/>
              </a:ext>
            </a:extLst>
          </p:cNvPr>
          <p:cNvCxnSpPr/>
          <p:nvPr/>
        </p:nvCxnSpPr>
        <p:spPr>
          <a:xfrm rot="10800000">
            <a:off x="5027646" y="5277"/>
            <a:ext cx="14868" cy="2821037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" name="Google Shape;279;p8">
            <a:extLst>
              <a:ext uri="{FF2B5EF4-FFF2-40B4-BE49-F238E27FC236}">
                <a16:creationId xmlns:a16="http://schemas.microsoft.com/office/drawing/2014/main" id="{16D4E0FD-6767-0F77-0409-CEE76AD6ADB1}"/>
              </a:ext>
            </a:extLst>
          </p:cNvPr>
          <p:cNvCxnSpPr/>
          <p:nvPr/>
        </p:nvCxnSpPr>
        <p:spPr>
          <a:xfrm>
            <a:off x="5042514" y="2817155"/>
            <a:ext cx="5346345" cy="18319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" name="Google Shape;280;p8">
            <a:extLst>
              <a:ext uri="{FF2B5EF4-FFF2-40B4-BE49-F238E27FC236}">
                <a16:creationId xmlns:a16="http://schemas.microsoft.com/office/drawing/2014/main" id="{5A5A1A99-52F7-5702-7EF5-B337B6E36ACD}"/>
              </a:ext>
            </a:extLst>
          </p:cNvPr>
          <p:cNvSpPr txBox="1"/>
          <p:nvPr/>
        </p:nvSpPr>
        <p:spPr>
          <a:xfrm>
            <a:off x="9422250" y="2937109"/>
            <a:ext cx="1368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Neutrons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1;p8">
            <a:extLst>
              <a:ext uri="{FF2B5EF4-FFF2-40B4-BE49-F238E27FC236}">
                <a16:creationId xmlns:a16="http://schemas.microsoft.com/office/drawing/2014/main" id="{6AE9C841-8A68-3CBD-98A1-E4A44D7D3908}"/>
              </a:ext>
            </a:extLst>
          </p:cNvPr>
          <p:cNvSpPr txBox="1"/>
          <p:nvPr/>
        </p:nvSpPr>
        <p:spPr>
          <a:xfrm rot="-5400000">
            <a:off x="4282497" y="443253"/>
            <a:ext cx="10740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Protons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74;p8" descr="Chart&#10;&#10;Description automatically generated">
            <a:extLst>
              <a:ext uri="{FF2B5EF4-FFF2-40B4-BE49-F238E27FC236}">
                <a16:creationId xmlns:a16="http://schemas.microsoft.com/office/drawing/2014/main" id="{95A9B664-8C6B-7727-7FAC-790EE73C44F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685" t="15789" b="22931"/>
          <a:stretch/>
        </p:blipFill>
        <p:spPr>
          <a:xfrm>
            <a:off x="8490833" y="4488296"/>
            <a:ext cx="2809196" cy="11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76;p8">
            <a:extLst>
              <a:ext uri="{FF2B5EF4-FFF2-40B4-BE49-F238E27FC236}">
                <a16:creationId xmlns:a16="http://schemas.microsoft.com/office/drawing/2014/main" id="{052146DA-E3FB-CF3B-F85D-6549917CF6F4}"/>
              </a:ext>
            </a:extLst>
          </p:cNvPr>
          <p:cNvSpPr txBox="1"/>
          <p:nvPr/>
        </p:nvSpPr>
        <p:spPr>
          <a:xfrm>
            <a:off x="6690133" y="5746457"/>
            <a:ext cx="53079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FLUKA Monte Carlo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simulation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the target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85;p8">
            <a:extLst>
              <a:ext uri="{FF2B5EF4-FFF2-40B4-BE49-F238E27FC236}">
                <a16:creationId xmlns:a16="http://schemas.microsoft.com/office/drawing/2014/main" id="{50E435B6-A1A0-DE30-0B6D-B447E41D4337}"/>
              </a:ext>
            </a:extLst>
          </p:cNvPr>
          <p:cNvSpPr txBox="1"/>
          <p:nvPr/>
        </p:nvSpPr>
        <p:spPr>
          <a:xfrm rot="-600000">
            <a:off x="6879917" y="5092405"/>
            <a:ext cx="1681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C00000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 </a:t>
            </a:r>
            <a:r>
              <a:rPr lang="it-IT" sz="1800" b="1" dirty="0" err="1">
                <a:solidFill>
                  <a:srgbClr val="C00000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</a:t>
            </a:r>
            <a:endParaRPr sz="1800" b="1" dirty="0">
              <a:solidFill>
                <a:srgbClr val="C00000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275;p8">
            <a:extLst>
              <a:ext uri="{FF2B5EF4-FFF2-40B4-BE49-F238E27FC236}">
                <a16:creationId xmlns:a16="http://schemas.microsoft.com/office/drawing/2014/main" id="{C1AD757A-B1D0-8C5D-60AD-3C785DB364BA}"/>
              </a:ext>
            </a:extLst>
          </p:cNvPr>
          <p:cNvCxnSpPr/>
          <p:nvPr/>
        </p:nvCxnSpPr>
        <p:spPr>
          <a:xfrm rot="10800000" flipH="1">
            <a:off x="7282665" y="5231202"/>
            <a:ext cx="1761671" cy="302078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1461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77353-2F79-E49E-B8B5-3BEB2888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F9075314-6BE4-AAB7-2B5F-3AE2DA2C7F69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46" t="9873" r="43245" b="40578"/>
          <a:stretch/>
        </p:blipFill>
        <p:spPr>
          <a:xfrm>
            <a:off x="2128058" y="426028"/>
            <a:ext cx="9788356" cy="550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53FF8D72-50FE-EA84-9092-9C3C6B7650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070" t="14244" r="41951" b="65974"/>
          <a:stretch/>
        </p:blipFill>
        <p:spPr>
          <a:xfrm>
            <a:off x="8379229" y="925179"/>
            <a:ext cx="3796146" cy="21941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4E428C08-68E4-4FB4-2DD8-97A50AD77AD2}"/>
              </a:ext>
            </a:extLst>
          </p:cNvPr>
          <p:cNvSpPr/>
          <p:nvPr/>
        </p:nvSpPr>
        <p:spPr>
          <a:xfrm>
            <a:off x="528193" y="671252"/>
            <a:ext cx="4488876" cy="404414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Nuclei diffuse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through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 grains and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pores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up to target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chamber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where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escapes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through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dedicated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cavity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Diffusion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effusion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processes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mediated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the target high temperature.</a:t>
            </a:r>
            <a:endParaRPr lang="it-IT" sz="2000" dirty="0">
              <a:latin typeface="Avenir Next LT Pro" panose="020B0504020202020204" pitchFamily="34" charset="77"/>
            </a:endParaRPr>
          </a:p>
        </p:txBody>
      </p:sp>
      <p:pic>
        <p:nvPicPr>
          <p:cNvPr id="4" name="Google Shape;295;p9" descr="Back with solid fill">
            <a:extLst>
              <a:ext uri="{FF2B5EF4-FFF2-40B4-BE49-F238E27FC236}">
                <a16:creationId xmlns:a16="http://schemas.microsoft.com/office/drawing/2014/main" id="{0E635436-53B2-96EB-4D2B-E9BDD61BDC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275586" y="5249668"/>
            <a:ext cx="516674" cy="4218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6;p9">
            <a:extLst>
              <a:ext uri="{FF2B5EF4-FFF2-40B4-BE49-F238E27FC236}">
                <a16:creationId xmlns:a16="http://schemas.microsoft.com/office/drawing/2014/main" id="{6DC97D79-7913-A2DD-4544-8DE0D1C6958B}"/>
              </a:ext>
            </a:extLst>
          </p:cNvPr>
          <p:cNvSpPr txBox="1"/>
          <p:nvPr/>
        </p:nvSpPr>
        <p:spPr>
          <a:xfrm>
            <a:off x="829394" y="5271120"/>
            <a:ext cx="388647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overall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extraction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efficiency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strongly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influenced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whole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system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geometry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93;p9" descr="Diagram, polygon&#10;&#10;Description automatically generated">
            <a:extLst>
              <a:ext uri="{FF2B5EF4-FFF2-40B4-BE49-F238E27FC236}">
                <a16:creationId xmlns:a16="http://schemas.microsoft.com/office/drawing/2014/main" id="{FD06617B-64CD-AA03-AB70-2B6292D672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35390" y="4355870"/>
            <a:ext cx="5981023" cy="25021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149E874-7142-BE2F-C5C7-A064E1CE8C4D}"/>
              </a:ext>
            </a:extLst>
          </p:cNvPr>
          <p:cNvSpPr/>
          <p:nvPr/>
        </p:nvSpPr>
        <p:spPr>
          <a:xfrm>
            <a:off x="9144001" y="3036226"/>
            <a:ext cx="1945178" cy="3761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804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3BA88-826D-AA72-D4BE-670A4CBC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85E0EFE2-AD79-5342-339D-0FFE12F5FBEE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46" t="9873" r="43245" b="40578"/>
          <a:stretch/>
        </p:blipFill>
        <p:spPr>
          <a:xfrm>
            <a:off x="2128058" y="426028"/>
            <a:ext cx="9788356" cy="550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70D48F62-ECB8-8498-2F51-2F69271CAB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070" t="8244" r="41951" b="65974"/>
          <a:stretch/>
        </p:blipFill>
        <p:spPr>
          <a:xfrm>
            <a:off x="8379229" y="259773"/>
            <a:ext cx="3796146" cy="28595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1C947C3F-DD67-2E8E-F1D9-87CF6330BF25}"/>
              </a:ext>
            </a:extLst>
          </p:cNvPr>
          <p:cNvSpPr/>
          <p:nvPr/>
        </p:nvSpPr>
        <p:spPr>
          <a:xfrm>
            <a:off x="528193" y="671252"/>
            <a:ext cx="4488876" cy="404414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Before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acceleration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nuclei are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ionized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ionization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technologies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Surface Ion Source (SIS)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Plasma Ion Source (PIS)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Laser Ion Source (LIS)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295;p9" descr="Back with solid fill">
            <a:extLst>
              <a:ext uri="{FF2B5EF4-FFF2-40B4-BE49-F238E27FC236}">
                <a16:creationId xmlns:a16="http://schemas.microsoft.com/office/drawing/2014/main" id="{386F961A-4E8F-242B-EBEF-E2199BD7B1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275586" y="5510931"/>
            <a:ext cx="516674" cy="4218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6;p9">
            <a:extLst>
              <a:ext uri="{FF2B5EF4-FFF2-40B4-BE49-F238E27FC236}">
                <a16:creationId xmlns:a16="http://schemas.microsoft.com/office/drawing/2014/main" id="{104728C1-E01C-1828-9814-152D8C74AC3E}"/>
              </a:ext>
            </a:extLst>
          </p:cNvPr>
          <p:cNvSpPr txBox="1"/>
          <p:nvPr/>
        </p:nvSpPr>
        <p:spPr>
          <a:xfrm>
            <a:off x="870388" y="5437375"/>
            <a:ext cx="49800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Selection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ionization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technology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depends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on 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first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ionization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potential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chemical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element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lang="it-IT"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307;p10" descr="Diagram&#10;&#10;Description automatically generated">
            <a:extLst>
              <a:ext uri="{FF2B5EF4-FFF2-40B4-BE49-F238E27FC236}">
                <a16:creationId xmlns:a16="http://schemas.microsoft.com/office/drawing/2014/main" id="{04FFBD7B-92A9-8F62-B233-FE8B284B65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3773" y="4214265"/>
            <a:ext cx="4980034" cy="25933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4FEE186-4C59-AF39-6744-F52670B6A2BA}"/>
              </a:ext>
            </a:extLst>
          </p:cNvPr>
          <p:cNvSpPr/>
          <p:nvPr/>
        </p:nvSpPr>
        <p:spPr>
          <a:xfrm>
            <a:off x="9128128" y="3792683"/>
            <a:ext cx="1945178" cy="3761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398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F1299-96F4-8C3A-7AD4-F0D46F10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37E3B5C7-57DE-566E-34CF-668EF7EB6A4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9441" r="-2" b="32341"/>
          <a:stretch/>
        </p:blipFill>
        <p:spPr>
          <a:xfrm>
            <a:off x="0" y="-661556"/>
            <a:ext cx="12094983" cy="751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563D01A1-35D9-6BFC-150D-A257877A74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30" t="14985" r="24198" b="49897"/>
          <a:stretch/>
        </p:blipFill>
        <p:spPr>
          <a:xfrm>
            <a:off x="2809695" y="1004552"/>
            <a:ext cx="4474604" cy="3895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E654D1F6-CB58-8D77-9600-7B19C834957B}"/>
              </a:ext>
            </a:extLst>
          </p:cNvPr>
          <p:cNvSpPr/>
          <p:nvPr/>
        </p:nvSpPr>
        <p:spPr>
          <a:xfrm>
            <a:off x="7327479" y="306427"/>
            <a:ext cx="4813005" cy="4732021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Exotic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are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extracted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potential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difference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between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Target-Ion-Source (25 kV) and an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extraction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electrode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(ground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potential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masses are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singly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charged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accelerated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almost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same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energy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so the mass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separation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done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a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velocity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filter.</a:t>
            </a: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9" name="Immagine 28" descr="Immagine che contiene schermata, testo, linea, diagramma&#10;&#10;Descrizione generata automaticamente">
            <a:extLst>
              <a:ext uri="{FF2B5EF4-FFF2-40B4-BE49-F238E27FC236}">
                <a16:creationId xmlns:a16="http://schemas.microsoft.com/office/drawing/2014/main" id="{8B00E8AE-E202-8A81-728D-58B7A9CE1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9" y="4285658"/>
            <a:ext cx="5685597" cy="25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86D70-C247-51D6-4BD1-99BE70F1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C59C5B75-7AC0-FD52-6685-89140FE389F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9311" r="-1" b="32341"/>
          <a:stretch/>
        </p:blipFill>
        <p:spPr>
          <a:xfrm>
            <a:off x="0" y="-661556"/>
            <a:ext cx="12120741" cy="751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5517790F-1BE1-E83E-2BEF-094DAE0F22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8744" t="8830" r="-340" b="49898"/>
          <a:stretch/>
        </p:blipFill>
        <p:spPr>
          <a:xfrm>
            <a:off x="5872766" y="321972"/>
            <a:ext cx="6319234" cy="457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magine 28" descr="Immagine che contiene schermata, testo, linea, diagramma&#10;&#10;Descrizione generata automaticamente">
            <a:extLst>
              <a:ext uri="{FF2B5EF4-FFF2-40B4-BE49-F238E27FC236}">
                <a16:creationId xmlns:a16="http://schemas.microsoft.com/office/drawing/2014/main" id="{19C06469-3495-5314-B15D-19BDAC4E7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9" y="4285658"/>
            <a:ext cx="5685597" cy="25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5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CF1D-509F-3BCB-8A61-8868985E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E5E4D3E9-E00B-BBE0-B43D-0E75A1994380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2888" t="14722" r="130" b="41252"/>
          <a:stretch/>
        </p:blipFill>
        <p:spPr>
          <a:xfrm>
            <a:off x="0" y="888641"/>
            <a:ext cx="11838376" cy="594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AB306BE4-B428-89DD-9089-3FD8AFF42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1079" r="-2808" b="62891"/>
          <a:stretch/>
        </p:blipFill>
        <p:spPr>
          <a:xfrm>
            <a:off x="7096261" y="-1072591"/>
            <a:ext cx="5482107" cy="49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con due angoli in diagonale arrotondati 2">
            <a:extLst>
              <a:ext uri="{FF2B5EF4-FFF2-40B4-BE49-F238E27FC236}">
                <a16:creationId xmlns:a16="http://schemas.microsoft.com/office/drawing/2014/main" id="{4519867B-6118-CCD7-07DF-CAFB8ADE80B9}"/>
              </a:ext>
            </a:extLst>
          </p:cNvPr>
          <p:cNvSpPr/>
          <p:nvPr/>
        </p:nvSpPr>
        <p:spPr>
          <a:xfrm>
            <a:off x="375029" y="377040"/>
            <a:ext cx="3716642" cy="262188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so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obtained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RIB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onto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dedicated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target.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Many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non-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metallic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or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salt-based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tested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 </a:t>
            </a:r>
          </a:p>
        </p:txBody>
      </p:sp>
      <p:pic>
        <p:nvPicPr>
          <p:cNvPr id="8" name="Google Shape;403;p16" descr="Back with solid fill">
            <a:extLst>
              <a:ext uri="{FF2B5EF4-FFF2-40B4-BE49-F238E27FC236}">
                <a16:creationId xmlns:a16="http://schemas.microsoft.com/office/drawing/2014/main" id="{8D225941-00C3-7071-F6F8-D57AF03B39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203330" y="592856"/>
            <a:ext cx="516674" cy="421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04;p16">
            <a:extLst>
              <a:ext uri="{FF2B5EF4-FFF2-40B4-BE49-F238E27FC236}">
                <a16:creationId xmlns:a16="http://schemas.microsoft.com/office/drawing/2014/main" id="{524D6F54-D99E-53F3-5E39-82597DFF2661}"/>
              </a:ext>
            </a:extLst>
          </p:cNvPr>
          <p:cNvSpPr txBox="1"/>
          <p:nvPr/>
        </p:nvSpPr>
        <p:spPr>
          <a:xfrm>
            <a:off x="4720004" y="377040"/>
            <a:ext cx="4729235" cy="923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Optimizing 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radionuclide recovery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Reducing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amount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metallic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impurities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74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3B872-97C0-9D7B-9221-AE99012B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FFC7C3FC-13D6-E6AB-81FC-0F01C98658C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2888" t="14722" r="130" b="41252"/>
          <a:stretch/>
        </p:blipFill>
        <p:spPr>
          <a:xfrm>
            <a:off x="0" y="888641"/>
            <a:ext cx="11838376" cy="594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BE7F3321-FBF8-1C6A-1A33-4E9968B48B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1079" r="-2808" b="62891"/>
          <a:stretch/>
        </p:blipFill>
        <p:spPr>
          <a:xfrm>
            <a:off x="7096261" y="-1072591"/>
            <a:ext cx="5482107" cy="49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01;p16">
            <a:extLst>
              <a:ext uri="{FF2B5EF4-FFF2-40B4-BE49-F238E27FC236}">
                <a16:creationId xmlns:a16="http://schemas.microsoft.com/office/drawing/2014/main" id="{58F3B197-1431-4756-E6B4-71460E6D6834}"/>
              </a:ext>
            </a:extLst>
          </p:cNvPr>
          <p:cNvSpPr txBox="1"/>
          <p:nvPr/>
        </p:nvSpPr>
        <p:spPr>
          <a:xfrm>
            <a:off x="296565" y="6535362"/>
            <a:ext cx="603968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M. Ballan, E. Vettorato et al. </a:t>
            </a:r>
            <a:r>
              <a:rPr lang="it-IT" sz="1400" i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Applied </a:t>
            </a:r>
            <a:r>
              <a:rPr lang="it-IT" sz="1400" i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Radiation</a:t>
            </a:r>
            <a:r>
              <a:rPr lang="it-IT" sz="1400" i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1400" i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Isotopes</a:t>
            </a:r>
            <a:r>
              <a:rPr lang="it-IT" sz="1400" i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2021</a:t>
            </a:r>
            <a:endParaRPr sz="14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02;p16">
            <a:extLst>
              <a:ext uri="{FF2B5EF4-FFF2-40B4-BE49-F238E27FC236}">
                <a16:creationId xmlns:a16="http://schemas.microsoft.com/office/drawing/2014/main" id="{B4F5713B-C7E4-9132-FF7F-21F28AA8C02A}"/>
              </a:ext>
            </a:extLst>
          </p:cNvPr>
          <p:cNvSpPr txBox="1"/>
          <p:nvPr/>
        </p:nvSpPr>
        <p:spPr>
          <a:xfrm>
            <a:off x="5739215" y="4164716"/>
            <a:ext cx="4241910" cy="923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SRIM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simulation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the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distribution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along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implantation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axis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for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different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materials</a:t>
            </a:r>
            <a:endParaRPr dirty="0">
              <a:latin typeface="Avenir Next LT Pro" panose="020B0504020202020204" pitchFamily="34" charset="77"/>
            </a:endParaRPr>
          </a:p>
        </p:txBody>
      </p:sp>
      <p:pic>
        <p:nvPicPr>
          <p:cNvPr id="8" name="Google Shape;403;p16" descr="Back with solid fill">
            <a:extLst>
              <a:ext uri="{FF2B5EF4-FFF2-40B4-BE49-F238E27FC236}">
                <a16:creationId xmlns:a16="http://schemas.microsoft.com/office/drawing/2014/main" id="{E53D0A79-6E1D-B5E9-0469-FCB1401CAE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4203330" y="592856"/>
            <a:ext cx="516674" cy="42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97;p16" descr="Chart&#10;&#10;Description automatically generated">
            <a:extLst>
              <a:ext uri="{FF2B5EF4-FFF2-40B4-BE49-F238E27FC236}">
                <a16:creationId xmlns:a16="http://schemas.microsoft.com/office/drawing/2014/main" id="{BC7F82ED-ED6D-A4DE-9A7A-4F614F76E3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9773" y="3123406"/>
            <a:ext cx="5378255" cy="33990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5" name="Rettangolo con due angoli in diagonale arrotondati 4">
            <a:extLst>
              <a:ext uri="{FF2B5EF4-FFF2-40B4-BE49-F238E27FC236}">
                <a16:creationId xmlns:a16="http://schemas.microsoft.com/office/drawing/2014/main" id="{F77518B3-91F2-C97A-C65F-315889BEC7F8}"/>
              </a:ext>
            </a:extLst>
          </p:cNvPr>
          <p:cNvSpPr/>
          <p:nvPr/>
        </p:nvSpPr>
        <p:spPr>
          <a:xfrm>
            <a:off x="375029" y="377040"/>
            <a:ext cx="3716642" cy="262188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so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obtained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RIB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onto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dedicated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deposition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target.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Many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non-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metallic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or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salt-based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tested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 </a:t>
            </a:r>
          </a:p>
        </p:txBody>
      </p:sp>
      <p:sp>
        <p:nvSpPr>
          <p:cNvPr id="11" name="Google Shape;404;p16">
            <a:extLst>
              <a:ext uri="{FF2B5EF4-FFF2-40B4-BE49-F238E27FC236}">
                <a16:creationId xmlns:a16="http://schemas.microsoft.com/office/drawing/2014/main" id="{6EBE844F-9D4E-3F1C-BB49-252B5E102613}"/>
              </a:ext>
            </a:extLst>
          </p:cNvPr>
          <p:cNvSpPr txBox="1"/>
          <p:nvPr/>
        </p:nvSpPr>
        <p:spPr>
          <a:xfrm>
            <a:off x="4720004" y="377040"/>
            <a:ext cx="4729235" cy="9232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Optimizing 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radionuclide recovery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Reducing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amount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metallic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impurities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453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832A3-DAB1-55C9-C9BB-9F7D4BCF8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ABC2795A-927B-1D0F-2500-A6F2AFEE97B9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21" t="-865" r="590" b="500"/>
          <a:stretch/>
        </p:blipFill>
        <p:spPr>
          <a:xfrm>
            <a:off x="-62874" y="-85344"/>
            <a:ext cx="12254874" cy="694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49A68A83-59A6-1467-684C-302A83FCEA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5611" t="37918" b="927"/>
          <a:stretch/>
        </p:blipFill>
        <p:spPr>
          <a:xfrm>
            <a:off x="9254928" y="2572512"/>
            <a:ext cx="2999945" cy="427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A8353D11-DD4C-7E3C-857F-E540F3C9CDB1}"/>
              </a:ext>
            </a:extLst>
          </p:cNvPr>
          <p:cNvSpPr/>
          <p:nvPr/>
        </p:nvSpPr>
        <p:spPr>
          <a:xfrm>
            <a:off x="9230414" y="4344816"/>
            <a:ext cx="880260" cy="83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9A0FB63-27C6-0EC9-39EE-A3C3535B473D}"/>
              </a:ext>
            </a:extLst>
          </p:cNvPr>
          <p:cNvSpPr/>
          <p:nvPr/>
        </p:nvSpPr>
        <p:spPr>
          <a:xfrm>
            <a:off x="9050786" y="4491534"/>
            <a:ext cx="727550" cy="109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796099C-7E47-72D3-EB41-FE7274C1A8C6}"/>
              </a:ext>
            </a:extLst>
          </p:cNvPr>
          <p:cNvSpPr/>
          <p:nvPr/>
        </p:nvSpPr>
        <p:spPr>
          <a:xfrm>
            <a:off x="8776824" y="5280743"/>
            <a:ext cx="790291" cy="483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806E358-57A4-C0C8-7C1B-680CB6969983}"/>
              </a:ext>
            </a:extLst>
          </p:cNvPr>
          <p:cNvSpPr/>
          <p:nvPr/>
        </p:nvSpPr>
        <p:spPr>
          <a:xfrm>
            <a:off x="8738598" y="4119165"/>
            <a:ext cx="1441722" cy="83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DC34A5-C19B-6622-B95D-FBB3A3EB2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5" r="1868"/>
          <a:stretch/>
        </p:blipFill>
        <p:spPr>
          <a:xfrm>
            <a:off x="1724499" y="3429000"/>
            <a:ext cx="7530429" cy="3313813"/>
          </a:xfrm>
          <a:prstGeom prst="rect">
            <a:avLst/>
          </a:prstGeom>
        </p:spPr>
      </p:pic>
      <p:grpSp>
        <p:nvGrpSpPr>
          <p:cNvPr id="4" name="Google Shape;682;p17">
            <a:extLst>
              <a:ext uri="{FF2B5EF4-FFF2-40B4-BE49-F238E27FC236}">
                <a16:creationId xmlns:a16="http://schemas.microsoft.com/office/drawing/2014/main" id="{34EA484F-C0BA-9694-2E37-CE30D74AE3B4}"/>
              </a:ext>
            </a:extLst>
          </p:cNvPr>
          <p:cNvGrpSpPr/>
          <p:nvPr/>
        </p:nvGrpSpPr>
        <p:grpSpPr>
          <a:xfrm>
            <a:off x="1243235" y="655479"/>
            <a:ext cx="1848653" cy="2511294"/>
            <a:chOff x="8982750" y="1330786"/>
            <a:chExt cx="2213001" cy="3200964"/>
          </a:xfrm>
          <a:solidFill>
            <a:schemeClr val="bg1"/>
          </a:solidFill>
        </p:grpSpPr>
        <p:pic>
          <p:nvPicPr>
            <p:cNvPr id="5" name="Google Shape;683;p17">
              <a:extLst>
                <a:ext uri="{FF2B5EF4-FFF2-40B4-BE49-F238E27FC236}">
                  <a16:creationId xmlns:a16="http://schemas.microsoft.com/office/drawing/2014/main" id="{6F4B1985-ED2A-B6FA-A4F5-D0852596DD7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59270" y="1330786"/>
              <a:ext cx="2059958" cy="196448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6" name="Google Shape;684;p17">
              <a:extLst>
                <a:ext uri="{FF2B5EF4-FFF2-40B4-BE49-F238E27FC236}">
                  <a16:creationId xmlns:a16="http://schemas.microsoft.com/office/drawing/2014/main" id="{F5B3067F-939A-D3A8-1A17-81B703B203A5}"/>
                </a:ext>
              </a:extLst>
            </p:cNvPr>
            <p:cNvSpPr txBox="1"/>
            <p:nvPr/>
          </p:nvSpPr>
          <p:spPr>
            <a:xfrm>
              <a:off x="8982750" y="3629510"/>
              <a:ext cx="2213001" cy="90224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baseline="30000" dirty="0">
                  <a:solidFill>
                    <a:schemeClr val="dk1"/>
                  </a:solidFill>
                  <a:latin typeface="Avenir Next LT Pro" panose="020B0504020202020204" pitchFamily="34" charset="77"/>
                  <a:ea typeface="Calibri"/>
                  <a:cs typeface="Calibri"/>
                  <a:sym typeface="Calibri"/>
                </a:rPr>
                <a:t>107</a:t>
              </a:r>
              <a:r>
                <a:rPr lang="it-IT" sz="2000" dirty="0">
                  <a:solidFill>
                    <a:schemeClr val="dk1"/>
                  </a:solidFill>
                  <a:latin typeface="Avenir Next LT Pro" panose="020B0504020202020204" pitchFamily="34" charset="77"/>
                  <a:ea typeface="Calibri"/>
                  <a:cs typeface="Calibri"/>
                  <a:sym typeface="Calibri"/>
                </a:rPr>
                <a:t>Ag and </a:t>
              </a:r>
              <a:r>
                <a:rPr lang="it-IT" sz="2000" baseline="30000" dirty="0">
                  <a:solidFill>
                    <a:schemeClr val="dk1"/>
                  </a:solidFill>
                  <a:latin typeface="Avenir Next LT Pro" panose="020B0504020202020204" pitchFamily="34" charset="77"/>
                  <a:ea typeface="Calibri"/>
                  <a:cs typeface="Calibri"/>
                  <a:sym typeface="Calibri"/>
                </a:rPr>
                <a:t>109</a:t>
              </a:r>
              <a:r>
                <a:rPr lang="it-IT" sz="2000" dirty="0">
                  <a:solidFill>
                    <a:schemeClr val="dk1"/>
                  </a:solidFill>
                  <a:latin typeface="Avenir Next LT Pro" panose="020B0504020202020204" pitchFamily="34" charset="77"/>
                  <a:ea typeface="Calibri"/>
                  <a:cs typeface="Calibri"/>
                  <a:sym typeface="Calibri"/>
                </a:rPr>
                <a:t>Ag</a:t>
              </a:r>
              <a:endParaRPr dirty="0">
                <a:latin typeface="Avenir Next LT Pro" panose="020B0504020202020204" pitchFamily="34" charset="77"/>
              </a:endParaRPr>
            </a:p>
          </p:txBody>
        </p:sp>
      </p:grpSp>
      <p:pic>
        <p:nvPicPr>
          <p:cNvPr id="7" name="Google Shape;685;p17">
            <a:extLst>
              <a:ext uri="{FF2B5EF4-FFF2-40B4-BE49-F238E27FC236}">
                <a16:creationId xmlns:a16="http://schemas.microsoft.com/office/drawing/2014/main" id="{670AE722-E428-C426-AAE8-EC2C670C60C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51925" y="917857"/>
            <a:ext cx="4028186" cy="123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92CC7DE-C0AC-9F87-0826-07C249873CB7}"/>
              </a:ext>
            </a:extLst>
          </p:cNvPr>
          <p:cNvSpPr/>
          <p:nvPr/>
        </p:nvSpPr>
        <p:spPr>
          <a:xfrm>
            <a:off x="3455950" y="2328159"/>
            <a:ext cx="1339500" cy="83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sp>
        <p:nvSpPr>
          <p:cNvPr id="8" name="Google Shape;686;p17">
            <a:extLst>
              <a:ext uri="{FF2B5EF4-FFF2-40B4-BE49-F238E27FC236}">
                <a16:creationId xmlns:a16="http://schemas.microsoft.com/office/drawing/2014/main" id="{C01BC62F-8DEB-9573-8D55-0A031E0DF79E}"/>
              </a:ext>
            </a:extLst>
          </p:cNvPr>
          <p:cNvSpPr txBox="1"/>
          <p:nvPr/>
        </p:nvSpPr>
        <p:spPr>
          <a:xfrm>
            <a:off x="4484775" y="2281878"/>
            <a:ext cx="4051505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materials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get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highest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resistance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the best radionuclide recovery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101819A-868B-0008-069B-E3A9D7EE8A26}"/>
              </a:ext>
            </a:extLst>
          </p:cNvPr>
          <p:cNvSpPr/>
          <p:nvPr/>
        </p:nvSpPr>
        <p:spPr>
          <a:xfrm>
            <a:off x="8560664" y="2475199"/>
            <a:ext cx="1339500" cy="83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99B8E47-0DCC-DAE1-53AE-F7EC38D113DA}"/>
              </a:ext>
            </a:extLst>
          </p:cNvPr>
          <p:cNvSpPr/>
          <p:nvPr/>
        </p:nvSpPr>
        <p:spPr>
          <a:xfrm>
            <a:off x="934208" y="4225678"/>
            <a:ext cx="790291" cy="483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5834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>
                <a:latin typeface="Avenir Book" panose="02000503020000020003" pitchFamily="2" charset="0"/>
              </a:rPr>
              <a:t>Outline</a:t>
            </a:r>
            <a:endParaRPr>
              <a:latin typeface="Avenir Book" panose="02000503020000020003" pitchFamily="2" charset="0"/>
            </a:endParaRPr>
          </a:p>
        </p:txBody>
      </p:sp>
      <p:grpSp>
        <p:nvGrpSpPr>
          <p:cNvPr id="113" name="Google Shape;113;p2"/>
          <p:cNvGrpSpPr/>
          <p:nvPr/>
        </p:nvGrpSpPr>
        <p:grpSpPr>
          <a:xfrm>
            <a:off x="952485" y="2246656"/>
            <a:ext cx="531450" cy="593523"/>
            <a:chOff x="1306712" y="1789754"/>
            <a:chExt cx="948439" cy="1059217"/>
          </a:xfrm>
        </p:grpSpPr>
        <p:sp>
          <p:nvSpPr>
            <p:cNvPr id="114" name="Google Shape;114;p2"/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952485" y="3011686"/>
            <a:ext cx="531450" cy="593523"/>
            <a:chOff x="1306712" y="1789754"/>
            <a:chExt cx="948439" cy="1059217"/>
          </a:xfrm>
        </p:grpSpPr>
        <p:sp>
          <p:nvSpPr>
            <p:cNvPr id="117" name="Google Shape;117;p2"/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945848" y="3752848"/>
            <a:ext cx="531450" cy="593523"/>
            <a:chOff x="1306712" y="1789754"/>
            <a:chExt cx="948439" cy="1059217"/>
          </a:xfrm>
        </p:grpSpPr>
        <p:sp>
          <p:nvSpPr>
            <p:cNvPr id="120" name="Google Shape;120;p2"/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2"/>
          <p:cNvSpPr txBox="1"/>
          <p:nvPr/>
        </p:nvSpPr>
        <p:spPr>
          <a:xfrm>
            <a:off x="2209613" y="2283770"/>
            <a:ext cx="95237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Production of </a:t>
            </a:r>
            <a:r>
              <a:rPr lang="it-IT" sz="2000" b="1" dirty="0" err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radionuclides</a:t>
            </a: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medical</a:t>
            </a: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interest</a:t>
            </a: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through</a:t>
            </a: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the ISOL technique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2209613" y="3079205"/>
            <a:ext cx="66493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u="none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ISOLPHARM_EIRA </a:t>
            </a:r>
            <a:r>
              <a:rPr lang="it-IT" sz="2000" b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</a:t>
            </a:r>
            <a:r>
              <a:rPr lang="it-IT" sz="2000" b="1" u="none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xperiment (2020-2022)</a:t>
            </a:r>
            <a:endParaRPr>
              <a:latin typeface="Avenir Book" panose="02000503020000020003" pitchFamily="2" charset="0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2202976" y="3850773"/>
            <a:ext cx="66493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ADMIRAL </a:t>
            </a:r>
            <a:r>
              <a:rPr lang="it-IT" sz="2000" b="1" dirty="0" err="1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experiment</a:t>
            </a: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 (2023-2025)</a:t>
            </a:r>
            <a:endParaRPr sz="2000" b="1" u="none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119;p2">
            <a:extLst>
              <a:ext uri="{FF2B5EF4-FFF2-40B4-BE49-F238E27FC236}">
                <a16:creationId xmlns:a16="http://schemas.microsoft.com/office/drawing/2014/main" id="{01CB2317-1CA1-3197-CEB7-C8F1BA550358}"/>
              </a:ext>
            </a:extLst>
          </p:cNvPr>
          <p:cNvGrpSpPr/>
          <p:nvPr/>
        </p:nvGrpSpPr>
        <p:grpSpPr>
          <a:xfrm>
            <a:off x="945848" y="4519395"/>
            <a:ext cx="531450" cy="593523"/>
            <a:chOff x="1306712" y="1789754"/>
            <a:chExt cx="948439" cy="1059217"/>
          </a:xfrm>
        </p:grpSpPr>
        <p:sp>
          <p:nvSpPr>
            <p:cNvPr id="7" name="Google Shape;120;p2">
              <a:extLst>
                <a:ext uri="{FF2B5EF4-FFF2-40B4-BE49-F238E27FC236}">
                  <a16:creationId xmlns:a16="http://schemas.microsoft.com/office/drawing/2014/main" id="{2191F4BB-BCBE-73D4-1EE4-F89F318248E2}"/>
                </a:ext>
              </a:extLst>
            </p:cNvPr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1;p2">
              <a:extLst>
                <a:ext uri="{FF2B5EF4-FFF2-40B4-BE49-F238E27FC236}">
                  <a16:creationId xmlns:a16="http://schemas.microsoft.com/office/drawing/2014/main" id="{A8550714-8FAB-EE9B-6D5E-D8D68CB9D831}"/>
                </a:ext>
              </a:extLst>
            </p:cNvPr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124;p2">
            <a:extLst>
              <a:ext uri="{FF2B5EF4-FFF2-40B4-BE49-F238E27FC236}">
                <a16:creationId xmlns:a16="http://schemas.microsoft.com/office/drawing/2014/main" id="{E12B82A5-905B-0EE8-0676-7F96BEAA3DC0}"/>
              </a:ext>
            </a:extLst>
          </p:cNvPr>
          <p:cNvSpPr txBox="1"/>
          <p:nvPr/>
        </p:nvSpPr>
        <p:spPr>
          <a:xfrm>
            <a:off x="2202976" y="4617320"/>
            <a:ext cx="66493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LARAMED project</a:t>
            </a:r>
            <a:endParaRPr sz="2000" b="1" u="none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119;p2">
            <a:extLst>
              <a:ext uri="{FF2B5EF4-FFF2-40B4-BE49-F238E27FC236}">
                <a16:creationId xmlns:a16="http://schemas.microsoft.com/office/drawing/2014/main" id="{2AC33B32-B068-C4E2-DD31-D9FEDBCE79EB}"/>
              </a:ext>
            </a:extLst>
          </p:cNvPr>
          <p:cNvGrpSpPr/>
          <p:nvPr/>
        </p:nvGrpSpPr>
        <p:grpSpPr>
          <a:xfrm>
            <a:off x="952485" y="5281597"/>
            <a:ext cx="531450" cy="593523"/>
            <a:chOff x="1306712" y="1789754"/>
            <a:chExt cx="948439" cy="1059217"/>
          </a:xfrm>
        </p:grpSpPr>
        <p:sp>
          <p:nvSpPr>
            <p:cNvPr id="11" name="Google Shape;120;p2">
              <a:extLst>
                <a:ext uri="{FF2B5EF4-FFF2-40B4-BE49-F238E27FC236}">
                  <a16:creationId xmlns:a16="http://schemas.microsoft.com/office/drawing/2014/main" id="{B45C3953-74F5-4554-0399-812250A9A1D5}"/>
                </a:ext>
              </a:extLst>
            </p:cNvPr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1;p2">
              <a:extLst>
                <a:ext uri="{FF2B5EF4-FFF2-40B4-BE49-F238E27FC236}">
                  <a16:creationId xmlns:a16="http://schemas.microsoft.com/office/drawing/2014/main" id="{88DB5444-C28B-F55C-27F8-70481BE4E477}"/>
                </a:ext>
              </a:extLst>
            </p:cNvPr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24;p2">
            <a:extLst>
              <a:ext uri="{FF2B5EF4-FFF2-40B4-BE49-F238E27FC236}">
                <a16:creationId xmlns:a16="http://schemas.microsoft.com/office/drawing/2014/main" id="{1E321B42-2F18-53C5-8ABC-0C9F7E0FE4DD}"/>
              </a:ext>
            </a:extLst>
          </p:cNvPr>
          <p:cNvSpPr txBox="1"/>
          <p:nvPr/>
        </p:nvSpPr>
        <p:spPr>
          <a:xfrm>
            <a:off x="2209613" y="5379522"/>
            <a:ext cx="66493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LARAMED facility</a:t>
            </a:r>
            <a:endParaRPr sz="2000" b="1" u="none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4" name="Google Shape;119;p2">
            <a:extLst>
              <a:ext uri="{FF2B5EF4-FFF2-40B4-BE49-F238E27FC236}">
                <a16:creationId xmlns:a16="http://schemas.microsoft.com/office/drawing/2014/main" id="{8D457BD9-20A2-A2A5-EEAC-D27A1CBBE91D}"/>
              </a:ext>
            </a:extLst>
          </p:cNvPr>
          <p:cNvGrpSpPr/>
          <p:nvPr/>
        </p:nvGrpSpPr>
        <p:grpSpPr>
          <a:xfrm>
            <a:off x="952485" y="1443264"/>
            <a:ext cx="531450" cy="593523"/>
            <a:chOff x="1306712" y="1789754"/>
            <a:chExt cx="948439" cy="1059217"/>
          </a:xfrm>
        </p:grpSpPr>
        <p:sp>
          <p:nvSpPr>
            <p:cNvPr id="35" name="Google Shape;120;p2">
              <a:extLst>
                <a:ext uri="{FF2B5EF4-FFF2-40B4-BE49-F238E27FC236}">
                  <a16:creationId xmlns:a16="http://schemas.microsoft.com/office/drawing/2014/main" id="{E21D6417-6B0F-6810-B14F-7EB82BA2B3AB}"/>
                </a:ext>
              </a:extLst>
            </p:cNvPr>
            <p:cNvSpPr/>
            <p:nvPr/>
          </p:nvSpPr>
          <p:spPr>
            <a:xfrm>
              <a:off x="1697471" y="2239944"/>
              <a:ext cx="158836" cy="158836"/>
            </a:xfrm>
            <a:custGeom>
              <a:avLst/>
              <a:gdLst/>
              <a:ahLst/>
              <a:cxnLst/>
              <a:rect l="l" t="t" r="r" b="b"/>
              <a:pathLst>
                <a:path w="158836" h="158836" extrusionOk="0">
                  <a:moveTo>
                    <a:pt x="158837" y="79418"/>
                  </a:moveTo>
                  <a:cubicBezTo>
                    <a:pt x="158837" y="123280"/>
                    <a:pt x="123280" y="158837"/>
                    <a:pt x="79418" y="158837"/>
                  </a:cubicBezTo>
                  <a:cubicBezTo>
                    <a:pt x="35557" y="158837"/>
                    <a:pt x="0" y="123280"/>
                    <a:pt x="0" y="79418"/>
                  </a:cubicBezTo>
                  <a:cubicBezTo>
                    <a:pt x="0" y="35557"/>
                    <a:pt x="35557" y="0"/>
                    <a:pt x="79418" y="0"/>
                  </a:cubicBezTo>
                  <a:cubicBezTo>
                    <a:pt x="123280" y="0"/>
                    <a:pt x="158837" y="35557"/>
                    <a:pt x="158837" y="794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1;p2">
              <a:extLst>
                <a:ext uri="{FF2B5EF4-FFF2-40B4-BE49-F238E27FC236}">
                  <a16:creationId xmlns:a16="http://schemas.microsoft.com/office/drawing/2014/main" id="{90E962FE-566B-1694-97AD-A524CB33A518}"/>
                </a:ext>
              </a:extLst>
            </p:cNvPr>
            <p:cNvSpPr/>
            <p:nvPr/>
          </p:nvSpPr>
          <p:spPr>
            <a:xfrm>
              <a:off x="1306712" y="1789754"/>
              <a:ext cx="948439" cy="1059217"/>
            </a:xfrm>
            <a:custGeom>
              <a:avLst/>
              <a:gdLst/>
              <a:ahLst/>
              <a:cxnLst/>
              <a:rect l="l" t="t" r="r" b="b"/>
              <a:pathLst>
                <a:path w="948439" h="1059217" extrusionOk="0">
                  <a:moveTo>
                    <a:pt x="18939" y="793092"/>
                  </a:moveTo>
                  <a:cubicBezTo>
                    <a:pt x="41436" y="831485"/>
                    <a:pt x="91722" y="850019"/>
                    <a:pt x="160530" y="850019"/>
                  </a:cubicBezTo>
                  <a:cubicBezTo>
                    <a:pt x="206520" y="849027"/>
                    <a:pt x="252246" y="842810"/>
                    <a:pt x="296830" y="831485"/>
                  </a:cubicBezTo>
                  <a:cubicBezTo>
                    <a:pt x="335204" y="969181"/>
                    <a:pt x="398721" y="1059217"/>
                    <a:pt x="470180" y="1059217"/>
                  </a:cubicBezTo>
                  <a:cubicBezTo>
                    <a:pt x="541636" y="1059217"/>
                    <a:pt x="606478" y="969181"/>
                    <a:pt x="643530" y="831485"/>
                  </a:cubicBezTo>
                  <a:cubicBezTo>
                    <a:pt x="690144" y="844255"/>
                    <a:pt x="738130" y="851366"/>
                    <a:pt x="786445" y="852670"/>
                  </a:cubicBezTo>
                  <a:cubicBezTo>
                    <a:pt x="855256" y="852670"/>
                    <a:pt x="905539" y="834131"/>
                    <a:pt x="928036" y="795743"/>
                  </a:cubicBezTo>
                  <a:cubicBezTo>
                    <a:pt x="963764" y="733505"/>
                    <a:pt x="918773" y="635527"/>
                    <a:pt x="820849" y="534902"/>
                  </a:cubicBezTo>
                  <a:cubicBezTo>
                    <a:pt x="925388" y="430307"/>
                    <a:pt x="973026" y="328354"/>
                    <a:pt x="935974" y="264804"/>
                  </a:cubicBezTo>
                  <a:cubicBezTo>
                    <a:pt x="913480" y="226411"/>
                    <a:pt x="863194" y="207871"/>
                    <a:pt x="794383" y="207871"/>
                  </a:cubicBezTo>
                  <a:cubicBezTo>
                    <a:pt x="743794" y="209069"/>
                    <a:pt x="693554" y="216633"/>
                    <a:pt x="644854" y="230383"/>
                  </a:cubicBezTo>
                  <a:cubicBezTo>
                    <a:pt x="606478" y="91357"/>
                    <a:pt x="542960" y="0"/>
                    <a:pt x="470180" y="0"/>
                  </a:cubicBezTo>
                  <a:cubicBezTo>
                    <a:pt x="398721" y="0"/>
                    <a:pt x="333882" y="90036"/>
                    <a:pt x="296830" y="227732"/>
                  </a:cubicBezTo>
                  <a:cubicBezTo>
                    <a:pt x="250213" y="214962"/>
                    <a:pt x="202231" y="207851"/>
                    <a:pt x="153916" y="206547"/>
                  </a:cubicBezTo>
                  <a:cubicBezTo>
                    <a:pt x="85105" y="206547"/>
                    <a:pt x="34821" y="225087"/>
                    <a:pt x="12325" y="263483"/>
                  </a:cubicBezTo>
                  <a:cubicBezTo>
                    <a:pt x="-24730" y="327033"/>
                    <a:pt x="24235" y="428986"/>
                    <a:pt x="126126" y="532260"/>
                  </a:cubicBezTo>
                  <a:cubicBezTo>
                    <a:pt x="28201" y="632882"/>
                    <a:pt x="-16789" y="730863"/>
                    <a:pt x="18939" y="793092"/>
                  </a:cubicBezTo>
                  <a:close/>
                  <a:moveTo>
                    <a:pt x="883042" y="767935"/>
                  </a:moveTo>
                  <a:cubicBezTo>
                    <a:pt x="871135" y="787796"/>
                    <a:pt x="836728" y="798385"/>
                    <a:pt x="787766" y="798385"/>
                  </a:cubicBezTo>
                  <a:cubicBezTo>
                    <a:pt x="743947" y="797526"/>
                    <a:pt x="700395" y="791300"/>
                    <a:pt x="658085" y="779852"/>
                  </a:cubicBezTo>
                  <a:cubicBezTo>
                    <a:pt x="666583" y="738298"/>
                    <a:pt x="672767" y="696303"/>
                    <a:pt x="676613" y="654064"/>
                  </a:cubicBezTo>
                  <a:cubicBezTo>
                    <a:pt x="714150" y="628189"/>
                    <a:pt x="749958" y="599885"/>
                    <a:pt x="783797" y="569332"/>
                  </a:cubicBezTo>
                  <a:cubicBezTo>
                    <a:pt x="868487" y="656718"/>
                    <a:pt x="902891" y="733505"/>
                    <a:pt x="883042" y="767935"/>
                  </a:cubicBezTo>
                  <a:close/>
                  <a:moveTo>
                    <a:pt x="680579" y="479296"/>
                  </a:moveTo>
                  <a:cubicBezTo>
                    <a:pt x="704400" y="497829"/>
                    <a:pt x="725572" y="515047"/>
                    <a:pt x="745421" y="533581"/>
                  </a:cubicBezTo>
                  <a:cubicBezTo>
                    <a:pt x="725572" y="550793"/>
                    <a:pt x="704400" y="569332"/>
                    <a:pt x="680579" y="586541"/>
                  </a:cubicBezTo>
                  <a:cubicBezTo>
                    <a:pt x="681906" y="568002"/>
                    <a:pt x="681906" y="549469"/>
                    <a:pt x="681906" y="530930"/>
                  </a:cubicBezTo>
                  <a:cubicBezTo>
                    <a:pt x="681903" y="512396"/>
                    <a:pt x="681903" y="495187"/>
                    <a:pt x="680579" y="479296"/>
                  </a:cubicBezTo>
                  <a:close/>
                  <a:moveTo>
                    <a:pt x="794383" y="260832"/>
                  </a:moveTo>
                  <a:cubicBezTo>
                    <a:pt x="843345" y="260832"/>
                    <a:pt x="879073" y="272748"/>
                    <a:pt x="889660" y="291291"/>
                  </a:cubicBezTo>
                  <a:cubicBezTo>
                    <a:pt x="909508" y="325712"/>
                    <a:pt x="873780" y="406475"/>
                    <a:pt x="783797" y="496508"/>
                  </a:cubicBezTo>
                  <a:cubicBezTo>
                    <a:pt x="749987" y="465511"/>
                    <a:pt x="714183" y="436762"/>
                    <a:pt x="676613" y="410447"/>
                  </a:cubicBezTo>
                  <a:cubicBezTo>
                    <a:pt x="672888" y="366804"/>
                    <a:pt x="666256" y="323455"/>
                    <a:pt x="656764" y="280695"/>
                  </a:cubicBezTo>
                  <a:cubicBezTo>
                    <a:pt x="701625" y="268338"/>
                    <a:pt x="747860" y="261665"/>
                    <a:pt x="794383" y="260832"/>
                  </a:cubicBezTo>
                  <a:close/>
                  <a:moveTo>
                    <a:pt x="321972" y="687167"/>
                  </a:moveTo>
                  <a:cubicBezTo>
                    <a:pt x="336531" y="696432"/>
                    <a:pt x="349762" y="704379"/>
                    <a:pt x="365641" y="713650"/>
                  </a:cubicBezTo>
                  <a:cubicBezTo>
                    <a:pt x="380197" y="721595"/>
                    <a:pt x="396076" y="730866"/>
                    <a:pt x="411956" y="738810"/>
                  </a:cubicBezTo>
                  <a:cubicBezTo>
                    <a:pt x="385490" y="749396"/>
                    <a:pt x="360348" y="758661"/>
                    <a:pt x="335206" y="766608"/>
                  </a:cubicBezTo>
                  <a:cubicBezTo>
                    <a:pt x="329910" y="741449"/>
                    <a:pt x="325941" y="714972"/>
                    <a:pt x="321972" y="687167"/>
                  </a:cubicBezTo>
                  <a:close/>
                  <a:moveTo>
                    <a:pt x="470180" y="1006256"/>
                  </a:moveTo>
                  <a:cubicBezTo>
                    <a:pt x="430480" y="1006256"/>
                    <a:pt x="380197" y="937413"/>
                    <a:pt x="347117" y="818248"/>
                  </a:cubicBezTo>
                  <a:cubicBezTo>
                    <a:pt x="390365" y="804372"/>
                    <a:pt x="432781" y="788016"/>
                    <a:pt x="474149" y="769259"/>
                  </a:cubicBezTo>
                  <a:cubicBezTo>
                    <a:pt x="512867" y="787122"/>
                    <a:pt x="552637" y="802598"/>
                    <a:pt x="593247" y="815600"/>
                  </a:cubicBezTo>
                  <a:cubicBezTo>
                    <a:pt x="560161" y="937410"/>
                    <a:pt x="509877" y="1006253"/>
                    <a:pt x="470180" y="1006253"/>
                  </a:cubicBezTo>
                  <a:close/>
                  <a:moveTo>
                    <a:pt x="606478" y="765287"/>
                  </a:moveTo>
                  <a:cubicBezTo>
                    <a:pt x="583981" y="757343"/>
                    <a:pt x="560164" y="749399"/>
                    <a:pt x="536346" y="738810"/>
                  </a:cubicBezTo>
                  <a:cubicBezTo>
                    <a:pt x="552222" y="730866"/>
                    <a:pt x="568105" y="721598"/>
                    <a:pt x="583981" y="712324"/>
                  </a:cubicBezTo>
                  <a:cubicBezTo>
                    <a:pt x="595892" y="705709"/>
                    <a:pt x="607802" y="699083"/>
                    <a:pt x="618388" y="692463"/>
                  </a:cubicBezTo>
                  <a:cubicBezTo>
                    <a:pt x="614416" y="717617"/>
                    <a:pt x="610447" y="742770"/>
                    <a:pt x="606478" y="765284"/>
                  </a:cubicBezTo>
                  <a:close/>
                  <a:moveTo>
                    <a:pt x="619712" y="372053"/>
                  </a:moveTo>
                  <a:cubicBezTo>
                    <a:pt x="605154" y="362785"/>
                    <a:pt x="591923" y="354841"/>
                    <a:pt x="576043" y="345567"/>
                  </a:cubicBezTo>
                  <a:cubicBezTo>
                    <a:pt x="562809" y="338952"/>
                    <a:pt x="549577" y="331005"/>
                    <a:pt x="535022" y="323061"/>
                  </a:cubicBezTo>
                  <a:cubicBezTo>
                    <a:pt x="558840" y="312466"/>
                    <a:pt x="582657" y="304528"/>
                    <a:pt x="606478" y="296584"/>
                  </a:cubicBezTo>
                  <a:cubicBezTo>
                    <a:pt x="611771" y="320410"/>
                    <a:pt x="615740" y="345564"/>
                    <a:pt x="619712" y="372050"/>
                  </a:cubicBezTo>
                  <a:close/>
                  <a:moveTo>
                    <a:pt x="470180" y="52964"/>
                  </a:moveTo>
                  <a:cubicBezTo>
                    <a:pt x="509877" y="52964"/>
                    <a:pt x="561485" y="123137"/>
                    <a:pt x="594568" y="244944"/>
                  </a:cubicBezTo>
                  <a:cubicBezTo>
                    <a:pt x="556195" y="258190"/>
                    <a:pt x="515170" y="274072"/>
                    <a:pt x="474149" y="292612"/>
                  </a:cubicBezTo>
                  <a:cubicBezTo>
                    <a:pt x="432796" y="273443"/>
                    <a:pt x="390380" y="256645"/>
                    <a:pt x="347117" y="242299"/>
                  </a:cubicBezTo>
                  <a:cubicBezTo>
                    <a:pt x="380197" y="121807"/>
                    <a:pt x="430480" y="52961"/>
                    <a:pt x="470180" y="52961"/>
                  </a:cubicBezTo>
                  <a:close/>
                  <a:moveTo>
                    <a:pt x="333882" y="293933"/>
                  </a:moveTo>
                  <a:cubicBezTo>
                    <a:pt x="359024" y="301877"/>
                    <a:pt x="385490" y="312466"/>
                    <a:pt x="411956" y="323061"/>
                  </a:cubicBezTo>
                  <a:cubicBezTo>
                    <a:pt x="398721" y="329684"/>
                    <a:pt x="384166" y="337623"/>
                    <a:pt x="370935" y="345567"/>
                  </a:cubicBezTo>
                  <a:cubicBezTo>
                    <a:pt x="355055" y="356162"/>
                    <a:pt x="337852" y="366757"/>
                    <a:pt x="320651" y="377346"/>
                  </a:cubicBezTo>
                  <a:cubicBezTo>
                    <a:pt x="324617" y="348215"/>
                    <a:pt x="328586" y="320410"/>
                    <a:pt x="333882" y="293933"/>
                  </a:cubicBezTo>
                  <a:close/>
                  <a:moveTo>
                    <a:pt x="314034" y="444868"/>
                  </a:moveTo>
                  <a:cubicBezTo>
                    <a:pt x="340497" y="426335"/>
                    <a:pt x="368286" y="409123"/>
                    <a:pt x="398721" y="391913"/>
                  </a:cubicBezTo>
                  <a:cubicBezTo>
                    <a:pt x="423866" y="377346"/>
                    <a:pt x="449008" y="364103"/>
                    <a:pt x="474149" y="352190"/>
                  </a:cubicBezTo>
                  <a:cubicBezTo>
                    <a:pt x="499291" y="364106"/>
                    <a:pt x="524433" y="377346"/>
                    <a:pt x="549577" y="391913"/>
                  </a:cubicBezTo>
                  <a:cubicBezTo>
                    <a:pt x="576043" y="407801"/>
                    <a:pt x="602509" y="423693"/>
                    <a:pt x="626326" y="439575"/>
                  </a:cubicBezTo>
                  <a:cubicBezTo>
                    <a:pt x="628975" y="468701"/>
                    <a:pt x="628975" y="497832"/>
                    <a:pt x="628975" y="529609"/>
                  </a:cubicBezTo>
                  <a:cubicBezTo>
                    <a:pt x="628975" y="562709"/>
                    <a:pt x="627653" y="594486"/>
                    <a:pt x="625005" y="624938"/>
                  </a:cubicBezTo>
                  <a:cubicBezTo>
                    <a:pt x="603833" y="639505"/>
                    <a:pt x="581336" y="652745"/>
                    <a:pt x="557519" y="667304"/>
                  </a:cubicBezTo>
                  <a:cubicBezTo>
                    <a:pt x="529729" y="683195"/>
                    <a:pt x="501939" y="697759"/>
                    <a:pt x="474152" y="711002"/>
                  </a:cubicBezTo>
                  <a:cubicBezTo>
                    <a:pt x="446362" y="697762"/>
                    <a:pt x="418573" y="683198"/>
                    <a:pt x="390783" y="667304"/>
                  </a:cubicBezTo>
                  <a:cubicBezTo>
                    <a:pt x="364320" y="651416"/>
                    <a:pt x="337855" y="635527"/>
                    <a:pt x="314034" y="619645"/>
                  </a:cubicBezTo>
                  <a:cubicBezTo>
                    <a:pt x="311386" y="590517"/>
                    <a:pt x="311386" y="561388"/>
                    <a:pt x="311386" y="529609"/>
                  </a:cubicBezTo>
                  <a:cubicBezTo>
                    <a:pt x="311386" y="500480"/>
                    <a:pt x="312710" y="472673"/>
                    <a:pt x="314031" y="444865"/>
                  </a:cubicBezTo>
                  <a:close/>
                  <a:moveTo>
                    <a:pt x="160533" y="798385"/>
                  </a:moveTo>
                  <a:cubicBezTo>
                    <a:pt x="111570" y="798385"/>
                    <a:pt x="75842" y="786469"/>
                    <a:pt x="65256" y="767935"/>
                  </a:cubicBezTo>
                  <a:cubicBezTo>
                    <a:pt x="45408" y="733505"/>
                    <a:pt x="79812" y="656718"/>
                    <a:pt x="164502" y="569332"/>
                  </a:cubicBezTo>
                  <a:cubicBezTo>
                    <a:pt x="194937" y="595810"/>
                    <a:pt x="228020" y="622290"/>
                    <a:pt x="263748" y="648773"/>
                  </a:cubicBezTo>
                  <a:cubicBezTo>
                    <a:pt x="267378" y="693305"/>
                    <a:pt x="274010" y="737539"/>
                    <a:pt x="283599" y="781176"/>
                  </a:cubicBezTo>
                  <a:cubicBezTo>
                    <a:pt x="243508" y="792292"/>
                    <a:pt x="202131" y="798076"/>
                    <a:pt x="160530" y="798385"/>
                  </a:cubicBezTo>
                  <a:close/>
                  <a:moveTo>
                    <a:pt x="259778" y="579921"/>
                  </a:moveTo>
                  <a:cubicBezTo>
                    <a:pt x="240003" y="565025"/>
                    <a:pt x="221011" y="549116"/>
                    <a:pt x="202878" y="532263"/>
                  </a:cubicBezTo>
                  <a:cubicBezTo>
                    <a:pt x="220078" y="516374"/>
                    <a:pt x="239930" y="500483"/>
                    <a:pt x="259778" y="484592"/>
                  </a:cubicBezTo>
                  <a:cubicBezTo>
                    <a:pt x="259778" y="499162"/>
                    <a:pt x="258455" y="513720"/>
                    <a:pt x="258455" y="529609"/>
                  </a:cubicBezTo>
                  <a:cubicBezTo>
                    <a:pt x="258455" y="546818"/>
                    <a:pt x="258455" y="564030"/>
                    <a:pt x="259778" y="579918"/>
                  </a:cubicBezTo>
                  <a:close/>
                  <a:moveTo>
                    <a:pt x="57315" y="291291"/>
                  </a:moveTo>
                  <a:cubicBezTo>
                    <a:pt x="69225" y="271430"/>
                    <a:pt x="103632" y="260832"/>
                    <a:pt x="152592" y="260832"/>
                  </a:cubicBezTo>
                  <a:cubicBezTo>
                    <a:pt x="196408" y="261783"/>
                    <a:pt x="239948" y="268006"/>
                    <a:pt x="282275" y="279366"/>
                  </a:cubicBezTo>
                  <a:cubicBezTo>
                    <a:pt x="272695" y="324347"/>
                    <a:pt x="266063" y="369905"/>
                    <a:pt x="262424" y="415749"/>
                  </a:cubicBezTo>
                  <a:cubicBezTo>
                    <a:pt x="227475" y="440290"/>
                    <a:pt x="194310" y="467277"/>
                    <a:pt x="163178" y="496511"/>
                  </a:cubicBezTo>
                  <a:cubicBezTo>
                    <a:pt x="74518" y="406472"/>
                    <a:pt x="37466" y="325712"/>
                    <a:pt x="57315" y="291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124;p2">
            <a:extLst>
              <a:ext uri="{FF2B5EF4-FFF2-40B4-BE49-F238E27FC236}">
                <a16:creationId xmlns:a16="http://schemas.microsoft.com/office/drawing/2014/main" id="{F0E3B52F-0062-FD91-C1B2-9946137D6B21}"/>
              </a:ext>
            </a:extLst>
          </p:cNvPr>
          <p:cNvSpPr txBox="1"/>
          <p:nvPr/>
        </p:nvSpPr>
        <p:spPr>
          <a:xfrm>
            <a:off x="2209613" y="1541189"/>
            <a:ext cx="66493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The ISOLPHARM project</a:t>
            </a:r>
            <a:endParaRPr sz="2000" b="1" u="none" dirty="0">
              <a:solidFill>
                <a:schemeClr val="dk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  <p:bldP spid="9" grpId="0"/>
      <p:bldP spid="13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12F32-ACC0-7EBF-7722-A84796CA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BFB3A732-8AE4-2609-54E8-59EBD1106EA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21" t="-865" r="590" b="500"/>
          <a:stretch/>
        </p:blipFill>
        <p:spPr>
          <a:xfrm>
            <a:off x="-62874" y="-85344"/>
            <a:ext cx="12254874" cy="694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376F5132-52C2-6806-5D34-4240FC0D1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8949" t="45596" b="927"/>
          <a:stretch/>
        </p:blipFill>
        <p:spPr>
          <a:xfrm>
            <a:off x="7205472" y="3108960"/>
            <a:ext cx="5049401" cy="373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FCFBD0BD-1E9A-E874-6019-C359862281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027143" y="1402080"/>
            <a:ext cx="6415063" cy="25781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725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CCBE2-85B7-53ED-F4D5-F8C5B4A1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45A659FC-7351-A596-C38D-7ECEFD843FF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21" t="-865" r="590" b="500"/>
          <a:stretch/>
        </p:blipFill>
        <p:spPr>
          <a:xfrm>
            <a:off x="-62874" y="-85344"/>
            <a:ext cx="12254874" cy="694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8244E804-8DF6-3BD5-3044-3772D4C2AB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530" t="45596" r="1" b="927"/>
          <a:stretch/>
        </p:blipFill>
        <p:spPr>
          <a:xfrm>
            <a:off x="4693920" y="3108960"/>
            <a:ext cx="7560953" cy="373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ECFF76C2-36AB-19D9-A1AF-21B930999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027143" y="1402080"/>
            <a:ext cx="6415063" cy="25781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611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0F141-03F8-6382-6FE7-946A8F3A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6424252D-A762-35FE-E376-D4FF22E64E3C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21" t="-865" r="590" b="500"/>
          <a:stretch/>
        </p:blipFill>
        <p:spPr>
          <a:xfrm>
            <a:off x="-62874" y="-85344"/>
            <a:ext cx="12254874" cy="694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EC1A47BC-A378-C84B-00CA-49AE84CDED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010" t="45596" r="1" b="927"/>
          <a:stretch/>
        </p:blipFill>
        <p:spPr>
          <a:xfrm>
            <a:off x="816864" y="3108960"/>
            <a:ext cx="11438009" cy="373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DDB01010-9A22-2A25-DF6E-70AF0186C5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027143" y="1402080"/>
            <a:ext cx="6415063" cy="257817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5095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EB14A620-DFE3-3566-57F7-7F753687A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EA126941-2A85-D7E7-3688-3CF28A084A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dirty="0" err="1">
                <a:latin typeface="Avenir Book" panose="02000503020000020003" pitchFamily="2" charset="0"/>
              </a:rPr>
              <a:t>Radiopharmaceuticals</a:t>
            </a:r>
            <a:endParaRPr dirty="0"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215FF22B-6FC3-988D-97F8-2EBAF5B6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6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dirty="0" err="1">
                <a:latin typeface="Avenir Book" panose="02000503020000020003" pitchFamily="2" charset="0"/>
              </a:rPr>
              <a:t>Radiopharmaceuticals</a:t>
            </a:r>
            <a:endParaRPr dirty="0"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A6778DDA-ECEF-2955-2335-42EB7E65E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DEBA8D7B-7AD5-AD12-6CA2-3B0C64AA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24" t="23755" b="26420"/>
          <a:stretch/>
        </p:blipFill>
        <p:spPr>
          <a:xfrm>
            <a:off x="6930887" y="2491409"/>
            <a:ext cx="4062480" cy="196132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5D18CC-E794-E956-8C3E-3E06008E85A8}"/>
              </a:ext>
            </a:extLst>
          </p:cNvPr>
          <p:cNvSpPr/>
          <p:nvPr/>
        </p:nvSpPr>
        <p:spPr>
          <a:xfrm>
            <a:off x="8809149" y="2730321"/>
            <a:ext cx="2184218" cy="13136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70264171-D0CE-B29E-02F2-734B3A7BE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36507848-DE97-8790-3A1E-0145C9DE3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dirty="0" err="1">
                <a:latin typeface="Avenir Book" panose="02000503020000020003" pitchFamily="2" charset="0"/>
              </a:rPr>
              <a:t>Radiopharmaceuticals</a:t>
            </a:r>
            <a:endParaRPr dirty="0"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A65CB75A-17C7-0C1A-7B26-6474E8A2E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0EA535D1-63F8-DEBE-B7B7-1D1F584FA4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24" t="23755" b="26420"/>
          <a:stretch/>
        </p:blipFill>
        <p:spPr>
          <a:xfrm>
            <a:off x="6930887" y="2491409"/>
            <a:ext cx="4062480" cy="196132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1E929DC-7668-FA69-9DF5-BE0E27C2E7ED}"/>
              </a:ext>
            </a:extLst>
          </p:cNvPr>
          <p:cNvSpPr/>
          <p:nvPr/>
        </p:nvSpPr>
        <p:spPr>
          <a:xfrm>
            <a:off x="7106991" y="4619117"/>
            <a:ext cx="2062766" cy="8478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796D5D57-5FDC-B744-3124-A420D404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43FAD4E4-DB18-8AB2-C7B5-2DB3F359B1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>
                <a:latin typeface="Avenir Book" panose="02000503020000020003" pitchFamily="2" charset="0"/>
              </a:rPr>
              <a:t>Radiopharmaceuticals</a:t>
            </a:r>
            <a:endParaRPr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2F9F23F6-71DC-A2B1-01A9-8BA51C7C2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9E948356-BAE9-CB47-3C84-650A578F05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3"/>
          <a:stretch/>
        </p:blipFill>
        <p:spPr>
          <a:xfrm>
            <a:off x="5777948" y="1556302"/>
            <a:ext cx="5215419" cy="393645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7DF8CB0-BDE2-D5BE-0FAC-FD56D2F60635}"/>
              </a:ext>
            </a:extLst>
          </p:cNvPr>
          <p:cNvSpPr/>
          <p:nvPr/>
        </p:nvSpPr>
        <p:spPr>
          <a:xfrm>
            <a:off x="6980349" y="1556302"/>
            <a:ext cx="2184218" cy="8778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63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EAE0B1D3-ABC2-1F0B-CE07-68E8C6A9F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003D8199-D20C-0E29-42D1-441CE871DD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>
                <a:latin typeface="Avenir Book" panose="02000503020000020003" pitchFamily="2" charset="0"/>
              </a:rPr>
              <a:t>Radiopharmaceuticals</a:t>
            </a:r>
            <a:endParaRPr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3523D33B-AF25-90A5-3099-F96FE5ADC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C27AC562-1A2D-649E-9DBC-8252288EE9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2"/>
          <a:stretch/>
        </p:blipFill>
        <p:spPr>
          <a:xfrm>
            <a:off x="3975652" y="1556302"/>
            <a:ext cx="7017715" cy="393645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460D35E-BD8B-520D-8496-21575C8F9D8A}"/>
              </a:ext>
            </a:extLst>
          </p:cNvPr>
          <p:cNvSpPr/>
          <p:nvPr/>
        </p:nvSpPr>
        <p:spPr>
          <a:xfrm>
            <a:off x="3758484" y="4153350"/>
            <a:ext cx="2230192" cy="10239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6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20165ADB-2C3F-7DB9-E794-AE1AE354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BBB1B310-3C31-6AA4-8B32-2B0C804ACB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>
                <a:latin typeface="Avenir Book" panose="02000503020000020003" pitchFamily="2" charset="0"/>
              </a:rPr>
              <a:t>Radiopharmaceuticals</a:t>
            </a:r>
            <a:endParaRPr>
              <a:latin typeface="Avenir Book" panose="02000503020000020003" pitchFamily="2" charset="0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4A61DABF-59D2-EAD4-A3ED-C472F55D4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9D3D7F21-375F-12A4-81A1-FF970694D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198630" y="1556302"/>
            <a:ext cx="9794737" cy="39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1"/>
          <p:cNvSpPr/>
          <p:nvPr/>
        </p:nvSpPr>
        <p:spPr>
          <a:xfrm>
            <a:off x="8737598" y="920850"/>
            <a:ext cx="3285000" cy="427805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it-IT" sz="1600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111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Ag can be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produced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not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only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high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purity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but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also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with 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high production rate;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600" b="1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All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Ag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isotopic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contaminants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will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be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removed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online mass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separation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endParaRPr sz="1200" dirty="0">
              <a:latin typeface="Avenir Next LT Pro" panose="020B0504020202020204" pitchFamily="34" charset="77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Only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111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Ag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low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amounts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its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stable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daughter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111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Cd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will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be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collected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on the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secondary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target.</a:t>
            </a:r>
            <a:endParaRPr sz="1200" dirty="0">
              <a:latin typeface="Avenir Next LT Pro" panose="020B0504020202020204" pitchFamily="34" charset="77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Cd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toxic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element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possible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combined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chemotherapeutic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radioactive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effect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?</a:t>
            </a:r>
            <a:endParaRPr sz="1200" dirty="0">
              <a:latin typeface="Avenir Next LT Pro" panose="020B0504020202020204" pitchFamily="34" charset="77"/>
            </a:endParaRPr>
          </a:p>
        </p:txBody>
      </p:sp>
      <p:graphicFrame>
        <p:nvGraphicFramePr>
          <p:cNvPr id="786" name="Google Shape;786;p21"/>
          <p:cNvGraphicFramePr/>
          <p:nvPr>
            <p:extLst>
              <p:ext uri="{D42A27DB-BD31-4B8C-83A1-F6EECF244321}">
                <p14:modId xmlns:p14="http://schemas.microsoft.com/office/powerpoint/2010/main" val="1830634698"/>
              </p:ext>
            </p:extLst>
          </p:nvPr>
        </p:nvGraphicFramePr>
        <p:xfrm>
          <a:off x="251942" y="4227585"/>
          <a:ext cx="7062875" cy="1885875"/>
        </p:xfrm>
        <a:graphic>
          <a:graphicData uri="http://schemas.openxmlformats.org/drawingml/2006/table">
            <a:tbl>
              <a:tblPr firstRow="1" firstCol="1" bandRow="1">
                <a:noFill/>
                <a:tableStyleId>{4591243A-91F0-46E2-8635-A06250912CDE}</a:tableStyleId>
              </a:tblPr>
              <a:tblGrid>
                <a:gridCol w="176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0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111 isobaric chain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t</a:t>
                      </a:r>
                      <a:r>
                        <a:rPr lang="it-IT" sz="1600" baseline="-25000"/>
                        <a:t>½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Decay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solidFill>
                            <a:schemeClr val="bg1"/>
                          </a:solidFill>
                        </a:rPr>
                        <a:t>Target Yield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aseline="30000"/>
                        <a:t>111</a:t>
                      </a:r>
                      <a:r>
                        <a:rPr lang="it-IT" sz="1600"/>
                        <a:t>Cd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Stable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 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yield production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aseline="30000"/>
                        <a:t>111</a:t>
                      </a:r>
                      <a:r>
                        <a:rPr lang="it-IT" sz="1600"/>
                        <a:t>Ag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7.45 days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β</a:t>
                      </a:r>
                      <a:r>
                        <a:rPr lang="it-IT" sz="1600" baseline="30000"/>
                        <a:t>─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Good yield production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aseline="30000"/>
                        <a:t>111</a:t>
                      </a:r>
                      <a:r>
                        <a:rPr lang="it-IT" sz="1600"/>
                        <a:t>Pd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23.4 min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β</a:t>
                      </a:r>
                      <a:r>
                        <a:rPr lang="it-IT" sz="1600" baseline="30000"/>
                        <a:t>─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 err="1">
                          <a:solidFill>
                            <a:schemeClr val="tx1"/>
                          </a:solidFill>
                        </a:rPr>
                        <a:t>Bad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 release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i="0" u="none" strike="noStrike" baseline="30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111</a:t>
                      </a:r>
                      <a:r>
                        <a:rPr lang="it-IT" sz="1600" b="1" i="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Rh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sec.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β</a:t>
                      </a:r>
                      <a:r>
                        <a:rPr lang="it-IT" sz="1600" baseline="30000"/>
                        <a:t>─</a:t>
                      </a:r>
                      <a:endParaRPr sz="16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1600"/>
                        <a:buFont typeface="Calibri"/>
                        <a:buNone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No release</a:t>
                      </a:r>
                      <a:endParaRPr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7" name="Google Shape;787;p21"/>
          <p:cNvSpPr txBox="1"/>
          <p:nvPr/>
        </p:nvSpPr>
        <p:spPr>
          <a:xfrm>
            <a:off x="4568645" y="920850"/>
            <a:ext cx="3620100" cy="2800726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arial"/>
                <a:cs typeface="arial"/>
                <a:sym typeface="arial"/>
              </a:rPr>
              <a:t>111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arial"/>
                <a:cs typeface="arial"/>
                <a:sym typeface="arial"/>
              </a:rPr>
              <a:t>Ag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arial"/>
                <a:cs typeface="arial"/>
                <a:sym typeface="arial"/>
              </a:rPr>
              <a:t>properties</a:t>
            </a:r>
            <a:endParaRPr sz="1600" b="1" dirty="0">
              <a:solidFill>
                <a:schemeClr val="dk1"/>
              </a:solidFill>
              <a:latin typeface="Avenir Next LT Pro" panose="020B0504020202020204" pitchFamily="34" charset="77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arial"/>
                <a:cs typeface="arial"/>
                <a:sym typeface="arial"/>
              </a:rPr>
              <a:t>β</a:t>
            </a:r>
            <a:r>
              <a:rPr lang="it-IT" sz="1600" b="1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─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arial"/>
                <a:cs typeface="arial"/>
                <a:sym typeface="arial"/>
              </a:rPr>
              <a:t>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emitter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(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average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energy 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360 </a:t>
            </a:r>
            <a:r>
              <a:rPr lang="it-IT" sz="16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keV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)</a:t>
            </a:r>
            <a:endParaRPr dirty="0">
              <a:latin typeface="Avenir Next LT Pro" panose="020B0504020202020204" pitchFamily="34" charset="77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Medium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half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-life (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7.45 days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)</a:t>
            </a:r>
            <a:endParaRPr dirty="0">
              <a:latin typeface="Avenir Next LT Pro" panose="020B0504020202020204" pitchFamily="34" charset="77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1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Medium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tissue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penetration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(</a:t>
            </a:r>
            <a:r>
              <a:rPr lang="it-IT" sz="16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~1.5 mm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Low energy </a:t>
            </a:r>
            <a:r>
              <a:rPr lang="it-IT" sz="1600" dirty="0" err="1">
                <a:solidFill>
                  <a:schemeClr val="dk1"/>
                </a:solidFill>
                <a:latin typeface="Avenir Next LT Pro" panose="020B0504020202020204" pitchFamily="34" charset="77"/>
                <a:ea typeface="Times New Roman"/>
                <a:cs typeface="Times New Roman"/>
                <a:sym typeface="Times New Roman"/>
              </a:rPr>
              <a:t>γ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rays (SPECT?)</a:t>
            </a: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788" name="Google Shape;7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00" y="4784214"/>
            <a:ext cx="935474" cy="77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391" y="1013114"/>
            <a:ext cx="3446866" cy="3080766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21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baseline="30000" dirty="0">
                <a:latin typeface="Avenir Next LT Pro" panose="020B0504020202020204" pitchFamily="34" charset="77"/>
              </a:rPr>
              <a:t>111</a:t>
            </a:r>
            <a:r>
              <a:rPr lang="it-IT" b="0" dirty="0">
                <a:latin typeface="Avenir Next LT Pro" panose="020B0504020202020204" pitchFamily="34" charset="77"/>
              </a:rPr>
              <a:t>Ag: a </a:t>
            </a:r>
            <a:r>
              <a:rPr lang="it-IT" b="0" dirty="0" err="1">
                <a:latin typeface="Avenir Next LT Pro" panose="020B0504020202020204" pitchFamily="34" charset="77"/>
              </a:rPr>
              <a:t>challenging</a:t>
            </a:r>
            <a:r>
              <a:rPr lang="it-IT" b="0" dirty="0">
                <a:latin typeface="Avenir Next LT Pro" panose="020B0504020202020204" pitchFamily="34" charset="77"/>
              </a:rPr>
              <a:t> isotope</a:t>
            </a:r>
            <a:endParaRPr b="0" dirty="0">
              <a:latin typeface="Avenir Next LT Pro" panose="020B0504020202020204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2">
            <a:extLst>
              <a:ext uri="{FF2B5EF4-FFF2-40B4-BE49-F238E27FC236}">
                <a16:creationId xmlns:a16="http://schemas.microsoft.com/office/drawing/2014/main" id="{1752E4E6-3747-1373-1E94-9179921F6BEC}"/>
              </a:ext>
            </a:extLst>
          </p:cNvPr>
          <p:cNvSpPr/>
          <p:nvPr/>
        </p:nvSpPr>
        <p:spPr>
          <a:xfrm>
            <a:off x="0" y="44160"/>
            <a:ext cx="18288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867"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7" name="Picture 2" descr="FISICA E SCUOLA: AI LABORATORI DI LEGNARO PARTE IL PRIMO CORSO PER DOCENTI  “PID”">
            <a:extLst>
              <a:ext uri="{FF2B5EF4-FFF2-40B4-BE49-F238E27FC236}">
                <a16:creationId xmlns:a16="http://schemas.microsoft.com/office/drawing/2014/main" id="{18AF9D21-688E-B505-BF94-99C796E11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2470" r="2036" b="-292"/>
          <a:stretch/>
        </p:blipFill>
        <p:spPr bwMode="auto">
          <a:xfrm>
            <a:off x="6223379" y="1077998"/>
            <a:ext cx="5166869" cy="47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6528EA-3014-AC02-672D-6B45E8E91CD9}"/>
              </a:ext>
            </a:extLst>
          </p:cNvPr>
          <p:cNvSpPr txBox="1"/>
          <p:nvPr/>
        </p:nvSpPr>
        <p:spPr>
          <a:xfrm>
            <a:off x="182881" y="1077998"/>
            <a:ext cx="4621132" cy="41043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572332" indent="-380990" algn="just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Led by LNL-INFN</a:t>
            </a:r>
          </a:p>
        </p:txBody>
      </p:sp>
      <p:sp>
        <p:nvSpPr>
          <p:cNvPr id="2" name="Google Shape;1150;p34">
            <a:extLst>
              <a:ext uri="{FF2B5EF4-FFF2-40B4-BE49-F238E27FC236}">
                <a16:creationId xmlns:a16="http://schemas.microsoft.com/office/drawing/2014/main" id="{178826BA-157D-BAC5-325C-2FA9D4B48F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4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400" b="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69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E8D41DF8-42BF-7796-A82E-235FA51B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9B974C2D-6310-46D3-75C6-3A1C0EF26B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264" y="2710319"/>
            <a:ext cx="8397471" cy="143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0" dirty="0" err="1">
                <a:solidFill>
                  <a:srgbClr val="064268"/>
                </a:solidFill>
                <a:latin typeface="Avenir Next LT Pro" panose="020B0504020202020204" pitchFamily="34" charset="77"/>
              </a:rPr>
              <a:t>Important</a:t>
            </a:r>
            <a:r>
              <a:rPr lang="it-IT" b="0" dirty="0">
                <a:solidFill>
                  <a:srgbClr val="064268"/>
                </a:solidFill>
                <a:latin typeface="Avenir Next LT Pro" panose="020B0504020202020204" pitchFamily="34" charset="77"/>
              </a:rPr>
              <a:t> </a:t>
            </a:r>
            <a:r>
              <a:rPr lang="it-IT" b="0" dirty="0" err="1">
                <a:solidFill>
                  <a:srgbClr val="064268"/>
                </a:solidFill>
                <a:latin typeface="Avenir Next LT Pro" panose="020B0504020202020204" pitchFamily="34" charset="77"/>
              </a:rPr>
              <a:t>outcomes</a:t>
            </a:r>
            <a:r>
              <a:rPr lang="it-IT" b="0" dirty="0">
                <a:solidFill>
                  <a:srgbClr val="064268"/>
                </a:solidFill>
                <a:latin typeface="Avenir Next LT Pro" panose="020B0504020202020204" pitchFamily="34" charset="77"/>
              </a:rPr>
              <a:t> from</a:t>
            </a:r>
            <a:b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</a:br>
            <a: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ISOLPHARM_EIRA </a:t>
            </a:r>
            <a:r>
              <a:rPr lang="it-IT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experiment</a:t>
            </a:r>
            <a: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66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22"/>
          <p:cNvGrpSpPr/>
          <p:nvPr/>
        </p:nvGrpSpPr>
        <p:grpSpPr>
          <a:xfrm>
            <a:off x="1440493" y="1202498"/>
            <a:ext cx="9507255" cy="3899367"/>
            <a:chOff x="1440493" y="1202498"/>
            <a:chExt cx="9507255" cy="3899367"/>
          </a:xfrm>
        </p:grpSpPr>
        <p:sp>
          <p:nvSpPr>
            <p:cNvPr id="797" name="Google Shape;797;p22"/>
            <p:cNvSpPr/>
            <p:nvPr/>
          </p:nvSpPr>
          <p:spPr>
            <a:xfrm>
              <a:off x="1440493" y="1202498"/>
              <a:ext cx="9507255" cy="3858016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8" name="Google Shape;798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30309" y="1326225"/>
              <a:ext cx="8926070" cy="3775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9" name="Google Shape;79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4899" y="2746192"/>
            <a:ext cx="838091" cy="773621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22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Production of </a:t>
            </a:r>
            <a:r>
              <a:rPr lang="it-IT" b="0" baseline="30000" dirty="0">
                <a:latin typeface="Avenir Next LT Pro" panose="020B0504020202020204" pitchFamily="34" charset="77"/>
              </a:rPr>
              <a:t>111</a:t>
            </a:r>
            <a:r>
              <a:rPr lang="it-IT" b="0" dirty="0">
                <a:latin typeface="Avenir Next LT Pro" panose="020B0504020202020204" pitchFamily="34" charset="77"/>
              </a:rPr>
              <a:t>Ag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802" name="Google Shape;802;p22"/>
          <p:cNvSpPr/>
          <p:nvPr/>
        </p:nvSpPr>
        <p:spPr>
          <a:xfrm>
            <a:off x="1440494" y="1308974"/>
            <a:ext cx="9720196" cy="385801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865" y="2732315"/>
            <a:ext cx="853125" cy="787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D3FFFCB-07A1-4370-B60E-7F7B1A94DD5A}"/>
              </a:ext>
            </a:extLst>
          </p:cNvPr>
          <p:cNvSpPr/>
          <p:nvPr/>
        </p:nvSpPr>
        <p:spPr>
          <a:xfrm>
            <a:off x="8876872" y="2373329"/>
            <a:ext cx="2283818" cy="1808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14D141D7-5456-BA12-CDCC-100F89949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12" t="28034" b="34642"/>
          <a:stretch/>
        </p:blipFill>
        <p:spPr>
          <a:xfrm>
            <a:off x="7048072" y="2321959"/>
            <a:ext cx="4112618" cy="146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3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Production of </a:t>
            </a:r>
            <a:r>
              <a:rPr lang="it-IT" b="0" baseline="30000" dirty="0">
                <a:latin typeface="Avenir Next LT Pro" panose="020B0504020202020204" pitchFamily="34" charset="77"/>
              </a:rPr>
              <a:t>111</a:t>
            </a:r>
            <a:r>
              <a:rPr lang="it-IT" b="0" dirty="0">
                <a:latin typeface="Avenir Next LT Pro" panose="020B0504020202020204" pitchFamily="34" charset="77"/>
              </a:rPr>
              <a:t>Ag</a:t>
            </a:r>
            <a:endParaRPr b="0" dirty="0">
              <a:latin typeface="Avenir Next LT Pro" panose="020B0504020202020204" pitchFamily="34" charset="77"/>
            </a:endParaRPr>
          </a:p>
        </p:txBody>
      </p:sp>
      <p:pic>
        <p:nvPicPr>
          <p:cNvPr id="810" name="Google Shape;810;p23" descr="A picture containing indoor, floor, yell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2802" r="365" b="274"/>
          <a:stretch/>
        </p:blipFill>
        <p:spPr>
          <a:xfrm>
            <a:off x="9285066" y="1134560"/>
            <a:ext cx="2619390" cy="269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23" descr="Chart, histo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98" t="546" r="-272" b="-122"/>
          <a:stretch/>
        </p:blipFill>
        <p:spPr>
          <a:xfrm>
            <a:off x="119968" y="3067826"/>
            <a:ext cx="5358114" cy="3129588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23"/>
          <p:cNvSpPr txBox="1"/>
          <p:nvPr/>
        </p:nvSpPr>
        <p:spPr>
          <a:xfrm>
            <a:off x="9219235" y="4087792"/>
            <a:ext cx="27432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LENA Triga Mark II research reactor</a:t>
            </a:r>
            <a:endParaRPr sz="18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13" name="Google Shape;813;p23" descr="A picture containing indoor, blue, tub, dirt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22770" r="-253" b="-235"/>
          <a:stretch/>
        </p:blipFill>
        <p:spPr>
          <a:xfrm>
            <a:off x="6686490" y="1130460"/>
            <a:ext cx="2472847" cy="339371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23"/>
          <p:cNvSpPr txBox="1"/>
          <p:nvPr/>
        </p:nvSpPr>
        <p:spPr>
          <a:xfrm>
            <a:off x="312056" y="1120358"/>
            <a:ext cx="5824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Silver-111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produced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LENA Triga Mark II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reactor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samples of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natural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110-enriched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palladium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exploiting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radiative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neutron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capture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reaction: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815" name="Google Shape;815;p23"/>
          <p:cNvSpPr txBox="1"/>
          <p:nvPr/>
        </p:nvSpPr>
        <p:spPr>
          <a:xfrm>
            <a:off x="6103717" y="4849793"/>
            <a:ext cx="5125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Irradiated samples were spectroscopically characterized using a LaBr</a:t>
            </a:r>
            <a:r>
              <a:rPr lang="it-IT" sz="1800" baseline="-25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3</a:t>
            </a:r>
            <a:r>
              <a:rPr lang="it-IT"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and an HPGe detector.</a:t>
            </a:r>
            <a:endParaRPr sz="18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16" name="Google Shape;816;p23" descr="Bac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5590295" y="4787513"/>
            <a:ext cx="516674" cy="42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7521" y="2510115"/>
            <a:ext cx="3717403" cy="401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1a9a71880c_0_4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Monte Carlo </a:t>
            </a:r>
            <a:r>
              <a:rPr lang="it-IT" b="0" dirty="0" err="1">
                <a:latin typeface="Avenir Next LT Pro" panose="020B0504020202020204" pitchFamily="34" charset="77"/>
              </a:rPr>
              <a:t>simulations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824" name="Google Shape;824;g21a9a71880c_0_4"/>
          <p:cNvSpPr txBox="1"/>
          <p:nvPr/>
        </p:nvSpPr>
        <p:spPr>
          <a:xfrm>
            <a:off x="312051" y="1120350"/>
            <a:ext cx="51348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All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nuclear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measurements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compared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results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Monte Carlo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simulations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different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codes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such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Geant4, FLUKA, MCNP and PHITS.</a:t>
            </a:r>
            <a:endParaRPr dirty="0">
              <a:latin typeface="Avenir Next LT Pro" panose="020B0504020202020204" pitchFamily="34" charset="77"/>
            </a:endParaRPr>
          </a:p>
        </p:txBody>
      </p:sp>
      <p:pic>
        <p:nvPicPr>
          <p:cNvPr id="825" name="Google Shape;825;g21a9a71880c_0_4"/>
          <p:cNvPicPr preferRelativeResize="0"/>
          <p:nvPr/>
        </p:nvPicPr>
        <p:blipFill rotWithShape="1">
          <a:blip r:embed="rId3">
            <a:alphaModFix/>
          </a:blip>
          <a:srcRect l="4321" r="4312"/>
          <a:stretch/>
        </p:blipFill>
        <p:spPr>
          <a:xfrm>
            <a:off x="408475" y="2473150"/>
            <a:ext cx="6175750" cy="34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g21a9a71880c_0_4"/>
          <p:cNvSpPr txBox="1"/>
          <p:nvPr/>
        </p:nvSpPr>
        <p:spPr>
          <a:xfrm>
            <a:off x="7084713" y="5119575"/>
            <a:ext cx="4681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Geant4 simulation of the LaBr</a:t>
            </a:r>
            <a:r>
              <a:rPr lang="it-IT" sz="1800" baseline="-25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3</a:t>
            </a:r>
            <a:r>
              <a:rPr lang="it-IT"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detector used at LENA and in the ex-vivo studies (see below).</a:t>
            </a:r>
            <a:endParaRPr sz="1800"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27" name="Google Shape;827;g21a9a71880c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4925" y="2728467"/>
            <a:ext cx="1859825" cy="7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1a9a71880c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2628825"/>
            <a:ext cx="1859825" cy="59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1a9a71880c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7634" y="1225699"/>
            <a:ext cx="2712591" cy="9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21a9a71880c_0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34200" y="1272741"/>
            <a:ext cx="1241263" cy="1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>
          <a:extLst>
            <a:ext uri="{FF2B5EF4-FFF2-40B4-BE49-F238E27FC236}">
              <a16:creationId xmlns:a16="http://schemas.microsoft.com/office/drawing/2014/main" id="{FE2E42CC-0289-DAD6-5FEC-9996685FA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22">
            <a:extLst>
              <a:ext uri="{FF2B5EF4-FFF2-40B4-BE49-F238E27FC236}">
                <a16:creationId xmlns:a16="http://schemas.microsoft.com/office/drawing/2014/main" id="{A684D8B5-9502-393E-B05E-87DDA1259433}"/>
              </a:ext>
            </a:extLst>
          </p:cNvPr>
          <p:cNvGrpSpPr/>
          <p:nvPr/>
        </p:nvGrpSpPr>
        <p:grpSpPr>
          <a:xfrm>
            <a:off x="1440493" y="1202498"/>
            <a:ext cx="9507255" cy="3899367"/>
            <a:chOff x="1440493" y="1202498"/>
            <a:chExt cx="9507255" cy="3899367"/>
          </a:xfrm>
        </p:grpSpPr>
        <p:sp>
          <p:nvSpPr>
            <p:cNvPr id="797" name="Google Shape;797;p22">
              <a:extLst>
                <a:ext uri="{FF2B5EF4-FFF2-40B4-BE49-F238E27FC236}">
                  <a16:creationId xmlns:a16="http://schemas.microsoft.com/office/drawing/2014/main" id="{1042632B-999C-E12E-A476-C62DD9B87B80}"/>
                </a:ext>
              </a:extLst>
            </p:cNvPr>
            <p:cNvSpPr/>
            <p:nvPr/>
          </p:nvSpPr>
          <p:spPr>
            <a:xfrm>
              <a:off x="1440493" y="1202498"/>
              <a:ext cx="9507255" cy="3858016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98" name="Google Shape;798;p22">
              <a:extLst>
                <a:ext uri="{FF2B5EF4-FFF2-40B4-BE49-F238E27FC236}">
                  <a16:creationId xmlns:a16="http://schemas.microsoft.com/office/drawing/2014/main" id="{B435A34A-B912-8A8E-87A6-57835CFF363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30309" y="1326225"/>
              <a:ext cx="8926070" cy="37756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9" name="Google Shape;799;p22">
            <a:extLst>
              <a:ext uri="{FF2B5EF4-FFF2-40B4-BE49-F238E27FC236}">
                <a16:creationId xmlns:a16="http://schemas.microsoft.com/office/drawing/2014/main" id="{20286B26-A102-76BD-EC6C-59B726289F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4899" y="2746192"/>
            <a:ext cx="838091" cy="773621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22">
            <a:extLst>
              <a:ext uri="{FF2B5EF4-FFF2-40B4-BE49-F238E27FC236}">
                <a16:creationId xmlns:a16="http://schemas.microsoft.com/office/drawing/2014/main" id="{4C69AF34-585E-835F-05B4-C6E1EF24F6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Production of </a:t>
            </a:r>
            <a:r>
              <a:rPr lang="it-IT" b="0" baseline="30000" dirty="0">
                <a:latin typeface="Avenir Next LT Pro" panose="020B0504020202020204" pitchFamily="34" charset="77"/>
              </a:rPr>
              <a:t>111</a:t>
            </a:r>
            <a:r>
              <a:rPr lang="it-IT" b="0" dirty="0">
                <a:latin typeface="Avenir Next LT Pro" panose="020B0504020202020204" pitchFamily="34" charset="77"/>
              </a:rPr>
              <a:t>Ag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802" name="Google Shape;802;p22">
            <a:extLst>
              <a:ext uri="{FF2B5EF4-FFF2-40B4-BE49-F238E27FC236}">
                <a16:creationId xmlns:a16="http://schemas.microsoft.com/office/drawing/2014/main" id="{D89C631A-9784-A9B4-58C1-7DE3C3D34616}"/>
              </a:ext>
            </a:extLst>
          </p:cNvPr>
          <p:cNvSpPr/>
          <p:nvPr/>
        </p:nvSpPr>
        <p:spPr>
          <a:xfrm>
            <a:off x="1440494" y="1308974"/>
            <a:ext cx="9720196" cy="3858016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22">
            <a:extLst>
              <a:ext uri="{FF2B5EF4-FFF2-40B4-BE49-F238E27FC236}">
                <a16:creationId xmlns:a16="http://schemas.microsoft.com/office/drawing/2014/main" id="{11FC98AA-E8CE-9F6A-7145-865B232719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865" y="2732315"/>
            <a:ext cx="853125" cy="7874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1535C2E-6930-D450-C14E-30C75DBA0261}"/>
              </a:ext>
            </a:extLst>
          </p:cNvPr>
          <p:cNvSpPr/>
          <p:nvPr/>
        </p:nvSpPr>
        <p:spPr>
          <a:xfrm>
            <a:off x="7006976" y="3893800"/>
            <a:ext cx="2283818" cy="1808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E535EF82-EC3A-87DC-4A40-2D3F359D3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012" t="64055" b="-750"/>
          <a:stretch/>
        </p:blipFill>
        <p:spPr>
          <a:xfrm>
            <a:off x="7027524" y="3719245"/>
            <a:ext cx="4112618" cy="1444448"/>
          </a:xfrm>
          <a:prstGeom prst="rect">
            <a:avLst/>
          </a:prstGeom>
        </p:spPr>
      </p:pic>
      <p:grpSp>
        <p:nvGrpSpPr>
          <p:cNvPr id="2" name="Google Shape;855;p24">
            <a:extLst>
              <a:ext uri="{FF2B5EF4-FFF2-40B4-BE49-F238E27FC236}">
                <a16:creationId xmlns:a16="http://schemas.microsoft.com/office/drawing/2014/main" id="{971E9E5B-1AFF-8CA2-F1FB-DFBE316ADF00}"/>
              </a:ext>
            </a:extLst>
          </p:cNvPr>
          <p:cNvGrpSpPr/>
          <p:nvPr/>
        </p:nvGrpSpPr>
        <p:grpSpPr>
          <a:xfrm>
            <a:off x="7408055" y="2526671"/>
            <a:ext cx="1221957" cy="1230658"/>
            <a:chOff x="7390979" y="2793430"/>
            <a:chExt cx="1113654" cy="1110038"/>
          </a:xfrm>
        </p:grpSpPr>
        <p:sp>
          <p:nvSpPr>
            <p:cNvPr id="5" name="Google Shape;856;p24">
              <a:extLst>
                <a:ext uri="{FF2B5EF4-FFF2-40B4-BE49-F238E27FC236}">
                  <a16:creationId xmlns:a16="http://schemas.microsoft.com/office/drawing/2014/main" id="{F4B46BC1-FD09-F1B9-79A9-0BE87581AD67}"/>
                </a:ext>
              </a:extLst>
            </p:cNvPr>
            <p:cNvSpPr/>
            <p:nvPr/>
          </p:nvSpPr>
          <p:spPr>
            <a:xfrm>
              <a:off x="7424633" y="2823468"/>
              <a:ext cx="1080000" cy="1080000"/>
            </a:xfrm>
            <a:prstGeom prst="donut">
              <a:avLst>
                <a:gd name="adj" fmla="val 16803"/>
              </a:avLst>
            </a:prstGeom>
            <a:solidFill>
              <a:srgbClr val="833C0B"/>
            </a:solidFill>
            <a:ln w="1270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57;p24">
              <a:extLst>
                <a:ext uri="{FF2B5EF4-FFF2-40B4-BE49-F238E27FC236}">
                  <a16:creationId xmlns:a16="http://schemas.microsoft.com/office/drawing/2014/main" id="{E09BF00D-377F-A022-4664-74C4B06CBB19}"/>
                </a:ext>
              </a:extLst>
            </p:cNvPr>
            <p:cNvSpPr/>
            <p:nvPr/>
          </p:nvSpPr>
          <p:spPr>
            <a:xfrm>
              <a:off x="7390979" y="2793430"/>
              <a:ext cx="1080000" cy="1080000"/>
            </a:xfrm>
            <a:prstGeom prst="donut">
              <a:avLst>
                <a:gd name="adj" fmla="val 16803"/>
              </a:avLst>
            </a:prstGeom>
            <a:gradFill>
              <a:gsLst>
                <a:gs pos="0">
                  <a:srgbClr val="FFFFFF"/>
                </a:gs>
                <a:gs pos="54000">
                  <a:srgbClr val="C55A11"/>
                </a:gs>
                <a:gs pos="94690">
                  <a:srgbClr val="AD4F0F"/>
                </a:gs>
                <a:gs pos="100000">
                  <a:srgbClr val="AD4F0F"/>
                </a:gs>
              </a:gsLst>
              <a:lin ang="5400000" scaled="0"/>
            </a:gradFill>
            <a:ln w="1270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58;p24">
              <a:extLst>
                <a:ext uri="{FF2B5EF4-FFF2-40B4-BE49-F238E27FC236}">
                  <a16:creationId xmlns:a16="http://schemas.microsoft.com/office/drawing/2014/main" id="{9EA09F89-CBCF-E107-B7CD-909468F024E9}"/>
                </a:ext>
              </a:extLst>
            </p:cNvPr>
            <p:cNvSpPr/>
            <p:nvPr/>
          </p:nvSpPr>
          <p:spPr>
            <a:xfrm>
              <a:off x="7417538" y="3284857"/>
              <a:ext cx="132718" cy="133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4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4698" y="1058974"/>
            <a:ext cx="8207451" cy="474005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25"/>
          <p:cNvSpPr txBox="1">
            <a:spLocks noGrp="1"/>
          </p:cNvSpPr>
          <p:nvPr>
            <p:ph type="title"/>
          </p:nvPr>
        </p:nvSpPr>
        <p:spPr>
          <a:xfrm>
            <a:off x="1559501" y="260606"/>
            <a:ext cx="93477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Design and </a:t>
            </a:r>
            <a:r>
              <a:rPr lang="it-IT" b="0" dirty="0" err="1">
                <a:latin typeface="Avenir Next LT Pro" panose="020B0504020202020204" pitchFamily="34" charset="77"/>
              </a:rPr>
              <a:t>synthesis</a:t>
            </a:r>
            <a:r>
              <a:rPr lang="it-IT" b="0" dirty="0">
                <a:latin typeface="Avenir Next LT Pro" panose="020B0504020202020204" pitchFamily="34" charset="77"/>
              </a:rPr>
              <a:t> of new </a:t>
            </a:r>
            <a:r>
              <a:rPr lang="it-IT" b="0" dirty="0" err="1">
                <a:latin typeface="Avenir Next LT Pro" panose="020B0504020202020204" pitchFamily="34" charset="77"/>
              </a:rPr>
              <a:t>chelators</a:t>
            </a:r>
            <a:r>
              <a:rPr lang="it-IT" b="0" dirty="0">
                <a:latin typeface="Avenir Next LT Pro" panose="020B0504020202020204" pitchFamily="34" charset="77"/>
              </a:rPr>
              <a:t> for Ag</a:t>
            </a:r>
            <a:r>
              <a:rPr lang="it-IT" b="0" baseline="30000" dirty="0">
                <a:latin typeface="Avenir Next LT Pro" panose="020B0504020202020204" pitchFamily="34" charset="77"/>
              </a:rPr>
              <a:t>+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865" name="Google Shape;865;p25"/>
          <p:cNvSpPr/>
          <p:nvPr/>
        </p:nvSpPr>
        <p:spPr>
          <a:xfrm>
            <a:off x="9696400" y="4869160"/>
            <a:ext cx="504056" cy="288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25"/>
          <p:cNvSpPr/>
          <p:nvPr/>
        </p:nvSpPr>
        <p:spPr>
          <a:xfrm>
            <a:off x="10506379" y="5943463"/>
            <a:ext cx="1556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UNIPD</a:t>
            </a:r>
            <a:r>
              <a:rPr lang="it-IT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4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DSC-DSF</a:t>
            </a:r>
            <a:endParaRPr dirty="0">
              <a:latin typeface="Avenir Next LT Pro" panose="020B0504020202020204" pitchFamily="34" charset="77"/>
            </a:endParaRPr>
          </a:p>
        </p:txBody>
      </p:sp>
      <p:sp>
        <p:nvSpPr>
          <p:cNvPr id="868" name="Google Shape;868;p25"/>
          <p:cNvSpPr txBox="1"/>
          <p:nvPr/>
        </p:nvSpPr>
        <p:spPr>
          <a:xfrm>
            <a:off x="9948428" y="3307843"/>
            <a:ext cx="21139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Tosato et al., 2020, </a:t>
            </a:r>
            <a:r>
              <a:rPr lang="it-IT" sz="1600" i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Inorg</a:t>
            </a:r>
            <a:r>
              <a:rPr lang="it-IT" sz="1600" i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 </a:t>
            </a:r>
            <a:r>
              <a:rPr lang="it-IT" sz="1600" i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Chem</a:t>
            </a:r>
            <a:r>
              <a:rPr lang="it-IT" sz="1600" i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.</a:t>
            </a:r>
            <a:r>
              <a:rPr lang="it-IT" sz="16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59, 10907-10919</a:t>
            </a:r>
            <a:endParaRPr sz="16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564687-EBD8-509D-F65C-0BD07386B3B7}"/>
              </a:ext>
            </a:extLst>
          </p:cNvPr>
          <p:cNvSpPr/>
          <p:nvPr/>
        </p:nvSpPr>
        <p:spPr>
          <a:xfrm>
            <a:off x="3595666" y="1024086"/>
            <a:ext cx="2230192" cy="24017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>
          <a:extLst>
            <a:ext uri="{FF2B5EF4-FFF2-40B4-BE49-F238E27FC236}">
              <a16:creationId xmlns:a16="http://schemas.microsoft.com/office/drawing/2014/main" id="{8750ABA7-20ED-28A9-492D-EA36B66F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>
            <a:extLst>
              <a:ext uri="{FF2B5EF4-FFF2-40B4-BE49-F238E27FC236}">
                <a16:creationId xmlns:a16="http://schemas.microsoft.com/office/drawing/2014/main" id="{B4C6988D-2F14-73B2-03DF-B27B4BEC5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>
                <a:latin typeface="Avenir Next LT Pro" panose="020B0504020202020204" pitchFamily="34" charset="77"/>
              </a:rPr>
              <a:t>Radiopharmaceuticals</a:t>
            </a:r>
            <a:endParaRPr b="0">
              <a:latin typeface="Avenir Next LT Pro" panose="020B0504020202020204" pitchFamily="34" charset="77"/>
            </a:endParaRPr>
          </a:p>
        </p:txBody>
      </p:sp>
      <p:pic>
        <p:nvPicPr>
          <p:cNvPr id="3" name="Immagine 2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BDB9F903-A0DF-B860-796A-F63CBD367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631" y="1556302"/>
            <a:ext cx="9794737" cy="3936450"/>
          </a:xfrm>
          <a:prstGeom prst="rect">
            <a:avLst/>
          </a:prstGeom>
        </p:spPr>
      </p:pic>
      <p:pic>
        <p:nvPicPr>
          <p:cNvPr id="4" name="Immagine 3" descr="Immagine che contiene cerchio, palla&#10;&#10;Descrizione generata automaticamente">
            <a:extLst>
              <a:ext uri="{FF2B5EF4-FFF2-40B4-BE49-F238E27FC236}">
                <a16:creationId xmlns:a16="http://schemas.microsoft.com/office/drawing/2014/main" id="{36E205CD-069F-B16C-9883-1FF16D9B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2" r="38571" b="34026"/>
          <a:stretch/>
        </p:blipFill>
        <p:spPr>
          <a:xfrm>
            <a:off x="3975652" y="1556302"/>
            <a:ext cx="3239795" cy="259704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C00A32C-5675-12EC-DD0E-7AA1FC0FCABC}"/>
              </a:ext>
            </a:extLst>
          </p:cNvPr>
          <p:cNvSpPr/>
          <p:nvPr/>
        </p:nvSpPr>
        <p:spPr>
          <a:xfrm>
            <a:off x="3758484" y="4153350"/>
            <a:ext cx="2230192" cy="10239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8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 err="1">
                <a:latin typeface="Avenir Next LT Pro" panose="020B0504020202020204" pitchFamily="34" charset="77"/>
              </a:rPr>
              <a:t>Molecular</a:t>
            </a:r>
            <a:r>
              <a:rPr lang="it-IT" b="0" dirty="0">
                <a:latin typeface="Avenir Next LT Pro" panose="020B0504020202020204" pitchFamily="34" charset="77"/>
              </a:rPr>
              <a:t> target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926" name="Google Shape;926;p28"/>
          <p:cNvSpPr/>
          <p:nvPr/>
        </p:nvSpPr>
        <p:spPr>
          <a:xfrm>
            <a:off x="215153" y="928304"/>
            <a:ext cx="1181996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receptor 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CCK2R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binds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two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principal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hormones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(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gastrin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cholecystokinin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) and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overexpressed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many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cancers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(e.g.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lung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pancreas,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liver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…)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Possible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candidate for </a:t>
            </a: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ligand-targeted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drug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delivery</a:t>
            </a:r>
            <a:endParaRPr sz="1800" dirty="0">
              <a:latin typeface="Avenir Next LT Pro" panose="020B0504020202020204" pitchFamily="34" charset="77"/>
            </a:endParaRPr>
          </a:p>
        </p:txBody>
      </p:sp>
      <p:pic>
        <p:nvPicPr>
          <p:cNvPr id="927" name="Google Shape;92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319" y="4465719"/>
            <a:ext cx="5404851" cy="1772082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28"/>
          <p:cNvSpPr/>
          <p:nvPr/>
        </p:nvSpPr>
        <p:spPr>
          <a:xfrm>
            <a:off x="2262044" y="3801153"/>
            <a:ext cx="984590" cy="369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CCK2R</a:t>
            </a:r>
            <a:endParaRPr dirty="0">
              <a:latin typeface="Avenir Next LT Pro" panose="020B0504020202020204" pitchFamily="34" charset="77"/>
            </a:endParaRPr>
          </a:p>
        </p:txBody>
      </p:sp>
      <p:graphicFrame>
        <p:nvGraphicFramePr>
          <p:cNvPr id="929" name="Google Shape;929;p28"/>
          <p:cNvGraphicFramePr/>
          <p:nvPr>
            <p:extLst>
              <p:ext uri="{D42A27DB-BD31-4B8C-83A1-F6EECF244321}">
                <p14:modId xmlns:p14="http://schemas.microsoft.com/office/powerpoint/2010/main" val="366305661"/>
              </p:ext>
            </p:extLst>
          </p:nvPr>
        </p:nvGraphicFramePr>
        <p:xfrm>
          <a:off x="4007630" y="2711366"/>
          <a:ext cx="7828775" cy="254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7828775" imgH="2540750" progId="ChemDraw.Document.6.0">
                  <p:embed/>
                </p:oleObj>
              </mc:Choice>
              <mc:Fallback>
                <p:oleObj r:id="rId4" imgW="7828775" imgH="2540750" progId="ChemDraw.Document.6.0">
                  <p:embed/>
                  <p:pic>
                    <p:nvPicPr>
                      <p:cNvPr id="929" name="Google Shape;929;p2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4007630" y="2711366"/>
                        <a:ext cx="7828775" cy="254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0" name="Google Shape;930;p28"/>
          <p:cNvSpPr/>
          <p:nvPr/>
        </p:nvSpPr>
        <p:spPr>
          <a:xfrm rot="-5400000">
            <a:off x="4739815" y="2142632"/>
            <a:ext cx="235869" cy="1981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28"/>
          <p:cNvSpPr txBox="1"/>
          <p:nvPr/>
        </p:nvSpPr>
        <p:spPr>
          <a:xfrm>
            <a:off x="3805038" y="2658796"/>
            <a:ext cx="24095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Targeting agents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28"/>
          <p:cNvSpPr/>
          <p:nvPr/>
        </p:nvSpPr>
        <p:spPr>
          <a:xfrm rot="-5400000">
            <a:off x="7168691" y="1949872"/>
            <a:ext cx="235869" cy="2571753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28"/>
          <p:cNvSpPr txBox="1"/>
          <p:nvPr/>
        </p:nvSpPr>
        <p:spPr>
          <a:xfrm>
            <a:off x="6287976" y="2677729"/>
            <a:ext cx="24095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Hydrophilic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linker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28"/>
          <p:cNvSpPr/>
          <p:nvPr/>
        </p:nvSpPr>
        <p:spPr>
          <a:xfrm rot="-5400000" flipH="1">
            <a:off x="9369431" y="3704687"/>
            <a:ext cx="225896" cy="170331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28"/>
          <p:cNvSpPr txBox="1"/>
          <p:nvPr/>
        </p:nvSpPr>
        <p:spPr>
          <a:xfrm>
            <a:off x="8854416" y="4745969"/>
            <a:ext cx="12559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Chelator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grpSp>
        <p:nvGrpSpPr>
          <p:cNvPr id="936" name="Google Shape;936;p28"/>
          <p:cNvGrpSpPr/>
          <p:nvPr/>
        </p:nvGrpSpPr>
        <p:grpSpPr>
          <a:xfrm>
            <a:off x="7541192" y="4834604"/>
            <a:ext cx="1125767" cy="1358506"/>
            <a:chOff x="7607017" y="4650897"/>
            <a:chExt cx="939521" cy="1085163"/>
          </a:xfrm>
        </p:grpSpPr>
        <p:pic>
          <p:nvPicPr>
            <p:cNvPr id="937" name="Google Shape;937;p28" descr="Granchio contorn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873062">
              <a:off x="7607017" y="48216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042035" y="4650897"/>
              <a:ext cx="504503" cy="46569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53602AA-0E66-7127-0C1E-DEBF61210FC2}"/>
              </a:ext>
            </a:extLst>
          </p:cNvPr>
          <p:cNvCxnSpPr/>
          <p:nvPr/>
        </p:nvCxnSpPr>
        <p:spPr>
          <a:xfrm>
            <a:off x="5876010" y="1574614"/>
            <a:ext cx="0" cy="297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7 4">
            <a:extLst>
              <a:ext uri="{FF2B5EF4-FFF2-40B4-BE49-F238E27FC236}">
                <a16:creationId xmlns:a16="http://schemas.microsoft.com/office/drawing/2014/main" id="{54F24EA7-5B67-EF8D-B714-103C2DE446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49255" y="4171914"/>
            <a:ext cx="498849" cy="49590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Qual è l'origine del simbolo “pericolo radiazioni” e cosa rappresenta?">
            <a:extLst>
              <a:ext uri="{FF2B5EF4-FFF2-40B4-BE49-F238E27FC236}">
                <a16:creationId xmlns:a16="http://schemas.microsoft.com/office/drawing/2014/main" id="{7BED7963-DAE0-4CD2-48EF-00E88D9F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65" y="3331651"/>
            <a:ext cx="386388" cy="3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958;p29">
            <a:extLst>
              <a:ext uri="{FF2B5EF4-FFF2-40B4-BE49-F238E27FC236}">
                <a16:creationId xmlns:a16="http://schemas.microsoft.com/office/drawing/2014/main" id="{870B4CE3-CC25-7B46-8D44-6C2C6E39D3BA}"/>
              </a:ext>
            </a:extLst>
          </p:cNvPr>
          <p:cNvGrpSpPr/>
          <p:nvPr/>
        </p:nvGrpSpPr>
        <p:grpSpPr>
          <a:xfrm>
            <a:off x="6744656" y="2414919"/>
            <a:ext cx="1139484" cy="290131"/>
            <a:chOff x="5870284" y="3160942"/>
            <a:chExt cx="1676021" cy="457980"/>
          </a:xfrm>
        </p:grpSpPr>
        <p:sp>
          <p:nvSpPr>
            <p:cNvPr id="10" name="Google Shape;959;p29">
              <a:extLst>
                <a:ext uri="{FF2B5EF4-FFF2-40B4-BE49-F238E27FC236}">
                  <a16:creationId xmlns:a16="http://schemas.microsoft.com/office/drawing/2014/main" id="{E33F2EA3-CDCA-D1FC-9312-696BAAF4FB5B}"/>
                </a:ext>
              </a:extLst>
            </p:cNvPr>
            <p:cNvSpPr/>
            <p:nvPr/>
          </p:nvSpPr>
          <p:spPr>
            <a:xfrm rot="420434">
              <a:off x="6147105" y="3263486"/>
              <a:ext cx="493325" cy="326564"/>
            </a:xfrm>
            <a:prstGeom prst="donut">
              <a:avLst>
                <a:gd name="adj" fmla="val 24578"/>
              </a:avLst>
            </a:prstGeom>
            <a:gradFill>
              <a:gsLst>
                <a:gs pos="0">
                  <a:srgbClr val="FFFFFF"/>
                </a:gs>
                <a:gs pos="35000">
                  <a:srgbClr val="AEABAB"/>
                </a:gs>
                <a:gs pos="100000">
                  <a:srgbClr val="757070"/>
                </a:gs>
              </a:gsLst>
              <a:lin ang="5400000" scaled="0"/>
            </a:gradFill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60;p29">
              <a:extLst>
                <a:ext uri="{FF2B5EF4-FFF2-40B4-BE49-F238E27FC236}">
                  <a16:creationId xmlns:a16="http://schemas.microsoft.com/office/drawing/2014/main" id="{9F97DBE3-CE65-7A25-2330-5C03FA876457}"/>
                </a:ext>
              </a:extLst>
            </p:cNvPr>
            <p:cNvSpPr/>
            <p:nvPr/>
          </p:nvSpPr>
          <p:spPr>
            <a:xfrm rot="1574546">
              <a:off x="5868614" y="3264567"/>
              <a:ext cx="493778" cy="1075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FFFF"/>
                </a:gs>
                <a:gs pos="35000">
                  <a:srgbClr val="AEABAB"/>
                </a:gs>
                <a:gs pos="100000">
                  <a:srgbClr val="AEABAB"/>
                </a:gs>
              </a:gsLst>
              <a:lin ang="5400000" scaled="0"/>
            </a:gradFill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61;p29">
              <a:extLst>
                <a:ext uri="{FF2B5EF4-FFF2-40B4-BE49-F238E27FC236}">
                  <a16:creationId xmlns:a16="http://schemas.microsoft.com/office/drawing/2014/main" id="{42D558DF-D55E-0916-FCBB-38AA3796D70D}"/>
                </a:ext>
              </a:extLst>
            </p:cNvPr>
            <p:cNvSpPr/>
            <p:nvPr/>
          </p:nvSpPr>
          <p:spPr>
            <a:xfrm>
              <a:off x="6745985" y="3263486"/>
              <a:ext cx="493325" cy="326564"/>
            </a:xfrm>
            <a:prstGeom prst="donut">
              <a:avLst>
                <a:gd name="adj" fmla="val 24578"/>
              </a:avLst>
            </a:prstGeom>
            <a:gradFill>
              <a:gsLst>
                <a:gs pos="0">
                  <a:srgbClr val="FFFFFF"/>
                </a:gs>
                <a:gs pos="35000">
                  <a:srgbClr val="AEABAB"/>
                </a:gs>
                <a:gs pos="100000">
                  <a:srgbClr val="757070"/>
                </a:gs>
              </a:gsLst>
              <a:lin ang="5400000" scaled="0"/>
            </a:gradFill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62;p29">
              <a:extLst>
                <a:ext uri="{FF2B5EF4-FFF2-40B4-BE49-F238E27FC236}">
                  <a16:creationId xmlns:a16="http://schemas.microsoft.com/office/drawing/2014/main" id="{22C646C3-8901-3B92-3A83-68D6BA32FF08}"/>
                </a:ext>
              </a:extLst>
            </p:cNvPr>
            <p:cNvSpPr/>
            <p:nvPr/>
          </p:nvSpPr>
          <p:spPr>
            <a:xfrm>
              <a:off x="6455178" y="3372231"/>
              <a:ext cx="493778" cy="1075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FFFF"/>
                </a:gs>
                <a:gs pos="35000">
                  <a:srgbClr val="AEABAB"/>
                </a:gs>
                <a:gs pos="100000">
                  <a:srgbClr val="AEABAB"/>
                </a:gs>
              </a:gsLst>
              <a:lin ang="5400000" scaled="0"/>
            </a:gradFill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63;p29">
              <a:extLst>
                <a:ext uri="{FF2B5EF4-FFF2-40B4-BE49-F238E27FC236}">
                  <a16:creationId xmlns:a16="http://schemas.microsoft.com/office/drawing/2014/main" id="{20B9DE94-BD35-2725-8106-5ABFD48F0B2F}"/>
                </a:ext>
              </a:extLst>
            </p:cNvPr>
            <p:cNvSpPr/>
            <p:nvPr/>
          </p:nvSpPr>
          <p:spPr>
            <a:xfrm rot="-626786">
              <a:off x="7046870" y="3332665"/>
              <a:ext cx="493778" cy="10754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FFFF"/>
                </a:gs>
                <a:gs pos="35000">
                  <a:srgbClr val="AEABAB"/>
                </a:gs>
                <a:gs pos="100000">
                  <a:srgbClr val="AEABAB"/>
                </a:gs>
              </a:gsLst>
              <a:lin ang="5400000" scaled="0"/>
            </a:gradFill>
            <a:ln w="12700" cap="flat" cmpd="sng">
              <a:solidFill>
                <a:srgbClr val="75707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948;p29">
            <a:extLst>
              <a:ext uri="{FF2B5EF4-FFF2-40B4-BE49-F238E27FC236}">
                <a16:creationId xmlns:a16="http://schemas.microsoft.com/office/drawing/2014/main" id="{691F0D28-3E7F-225C-DE3D-345A822C34B7}"/>
              </a:ext>
            </a:extLst>
          </p:cNvPr>
          <p:cNvGrpSpPr/>
          <p:nvPr/>
        </p:nvGrpSpPr>
        <p:grpSpPr>
          <a:xfrm>
            <a:off x="4639235" y="2405591"/>
            <a:ext cx="643499" cy="297139"/>
            <a:chOff x="4307781" y="1503290"/>
            <a:chExt cx="1429430" cy="676593"/>
          </a:xfrm>
        </p:grpSpPr>
        <p:sp>
          <p:nvSpPr>
            <p:cNvPr id="16" name="Google Shape;949;p29">
              <a:extLst>
                <a:ext uri="{FF2B5EF4-FFF2-40B4-BE49-F238E27FC236}">
                  <a16:creationId xmlns:a16="http://schemas.microsoft.com/office/drawing/2014/main" id="{27BEB0AE-C988-FB19-CD36-2707FF93496D}"/>
                </a:ext>
              </a:extLst>
            </p:cNvPr>
            <p:cNvSpPr/>
            <p:nvPr/>
          </p:nvSpPr>
          <p:spPr>
            <a:xfrm>
              <a:off x="4470157" y="1793588"/>
              <a:ext cx="80355" cy="228454"/>
            </a:xfrm>
            <a:prstGeom prst="roundRect">
              <a:avLst>
                <a:gd name="adj" fmla="val 16667"/>
              </a:avLst>
            </a:prstGeom>
            <a:solidFill>
              <a:srgbClr val="7F6000"/>
            </a:soli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50;p29">
              <a:extLst>
                <a:ext uri="{FF2B5EF4-FFF2-40B4-BE49-F238E27FC236}">
                  <a16:creationId xmlns:a16="http://schemas.microsoft.com/office/drawing/2014/main" id="{350CE310-DC3E-8597-770B-1C7A37051E73}"/>
                </a:ext>
              </a:extLst>
            </p:cNvPr>
            <p:cNvSpPr/>
            <p:nvPr/>
          </p:nvSpPr>
          <p:spPr>
            <a:xfrm>
              <a:off x="4579627" y="1833857"/>
              <a:ext cx="88162" cy="311773"/>
            </a:xfrm>
            <a:prstGeom prst="roundRect">
              <a:avLst>
                <a:gd name="adj" fmla="val 16667"/>
              </a:avLst>
            </a:prstGeom>
            <a:solidFill>
              <a:srgbClr val="7F6000"/>
            </a:soli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51;p29">
              <a:extLst>
                <a:ext uri="{FF2B5EF4-FFF2-40B4-BE49-F238E27FC236}">
                  <a16:creationId xmlns:a16="http://schemas.microsoft.com/office/drawing/2014/main" id="{3437CEE4-EE36-AA0A-8456-E49731CC01F5}"/>
                </a:ext>
              </a:extLst>
            </p:cNvPr>
            <p:cNvSpPr/>
            <p:nvPr/>
          </p:nvSpPr>
          <p:spPr>
            <a:xfrm>
              <a:off x="4349550" y="1838476"/>
              <a:ext cx="88162" cy="311773"/>
            </a:xfrm>
            <a:prstGeom prst="roundRect">
              <a:avLst>
                <a:gd name="adj" fmla="val 16667"/>
              </a:avLst>
            </a:prstGeom>
            <a:solidFill>
              <a:srgbClr val="7F6000"/>
            </a:soli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52;p29">
              <a:extLst>
                <a:ext uri="{FF2B5EF4-FFF2-40B4-BE49-F238E27FC236}">
                  <a16:creationId xmlns:a16="http://schemas.microsoft.com/office/drawing/2014/main" id="{27DD68D8-B319-9B62-5DDC-C17E72081744}"/>
                </a:ext>
              </a:extLst>
            </p:cNvPr>
            <p:cNvSpPr/>
            <p:nvPr/>
          </p:nvSpPr>
          <p:spPr>
            <a:xfrm>
              <a:off x="4455331" y="1793718"/>
              <a:ext cx="80355" cy="2284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/>
                </a:gs>
                <a:gs pos="100000">
                  <a:srgbClr val="7F6000"/>
                </a:gs>
              </a:gsLst>
              <a:lin ang="5400000" scaled="0"/>
            </a:gra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53;p29">
              <a:extLst>
                <a:ext uri="{FF2B5EF4-FFF2-40B4-BE49-F238E27FC236}">
                  <a16:creationId xmlns:a16="http://schemas.microsoft.com/office/drawing/2014/main" id="{89EEE53A-DE55-211D-01D4-47F4D35782BA}"/>
                </a:ext>
              </a:extLst>
            </p:cNvPr>
            <p:cNvSpPr/>
            <p:nvPr/>
          </p:nvSpPr>
          <p:spPr>
            <a:xfrm>
              <a:off x="5153011" y="1519248"/>
              <a:ext cx="584200" cy="660635"/>
            </a:xfrm>
            <a:prstGeom prst="donut">
              <a:avLst>
                <a:gd name="adj" fmla="val 25000"/>
              </a:avLst>
            </a:prstGeom>
            <a:solidFill>
              <a:srgbClr val="7F6000"/>
            </a:soli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4;p29">
              <a:extLst>
                <a:ext uri="{FF2B5EF4-FFF2-40B4-BE49-F238E27FC236}">
                  <a16:creationId xmlns:a16="http://schemas.microsoft.com/office/drawing/2014/main" id="{345F4EA6-33C1-D121-F0BC-EC72FAC9F568}"/>
                </a:ext>
              </a:extLst>
            </p:cNvPr>
            <p:cNvSpPr/>
            <p:nvPr/>
          </p:nvSpPr>
          <p:spPr>
            <a:xfrm>
              <a:off x="4336694" y="1833615"/>
              <a:ext cx="88162" cy="31177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/>
                </a:gs>
                <a:gs pos="100000">
                  <a:srgbClr val="7F6000"/>
                </a:gs>
              </a:gsLst>
              <a:lin ang="5400000" scaled="0"/>
            </a:gra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55;p29">
              <a:extLst>
                <a:ext uri="{FF2B5EF4-FFF2-40B4-BE49-F238E27FC236}">
                  <a16:creationId xmlns:a16="http://schemas.microsoft.com/office/drawing/2014/main" id="{5713B0C7-0289-445A-7324-9EBB897E17CF}"/>
                </a:ext>
              </a:extLst>
            </p:cNvPr>
            <p:cNvSpPr/>
            <p:nvPr/>
          </p:nvSpPr>
          <p:spPr>
            <a:xfrm>
              <a:off x="4566500" y="1833714"/>
              <a:ext cx="88162" cy="31177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/>
                </a:gs>
                <a:gs pos="100000">
                  <a:srgbClr val="7F6000"/>
                </a:gs>
              </a:gsLst>
              <a:lin ang="5400000" scaled="0"/>
            </a:gra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956;p29">
              <a:extLst>
                <a:ext uri="{FF2B5EF4-FFF2-40B4-BE49-F238E27FC236}">
                  <a16:creationId xmlns:a16="http://schemas.microsoft.com/office/drawing/2014/main" id="{40767967-5DA7-CCA4-4106-DFC5521E55A9}"/>
                </a:ext>
              </a:extLst>
            </p:cNvPr>
            <p:cNvSpPr/>
            <p:nvPr/>
          </p:nvSpPr>
          <p:spPr>
            <a:xfrm>
              <a:off x="4307781" y="1773407"/>
              <a:ext cx="882678" cy="12367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/>
                </a:gs>
                <a:gs pos="60000">
                  <a:srgbClr val="BF9000"/>
                </a:gs>
                <a:gs pos="100000">
                  <a:srgbClr val="7F6000"/>
                </a:gs>
              </a:gsLst>
              <a:lin ang="5400000" scaled="0"/>
            </a:gra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57;p29">
              <a:extLst>
                <a:ext uri="{FF2B5EF4-FFF2-40B4-BE49-F238E27FC236}">
                  <a16:creationId xmlns:a16="http://schemas.microsoft.com/office/drawing/2014/main" id="{B84D4FEA-9848-CEDB-D9CF-45EE8C2B57F8}"/>
                </a:ext>
              </a:extLst>
            </p:cNvPr>
            <p:cNvSpPr/>
            <p:nvPr/>
          </p:nvSpPr>
          <p:spPr>
            <a:xfrm>
              <a:off x="5117434" y="1503290"/>
              <a:ext cx="584200" cy="660635"/>
            </a:xfrm>
            <a:prstGeom prst="donut">
              <a:avLst>
                <a:gd name="adj" fmla="val 25000"/>
              </a:avLst>
            </a:prstGeom>
            <a:gradFill>
              <a:gsLst>
                <a:gs pos="0">
                  <a:srgbClr val="FFFFFF"/>
                </a:gs>
                <a:gs pos="65000">
                  <a:srgbClr val="BF9000"/>
                </a:gs>
                <a:gs pos="100000">
                  <a:srgbClr val="7F6000"/>
                </a:gs>
              </a:gsLst>
              <a:lin ang="5400000" scaled="0"/>
            </a:gradFill>
            <a:ln w="12700" cap="flat" cmpd="sng">
              <a:solidFill>
                <a:srgbClr val="7F6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3CEC7C37-670A-B899-21EB-B8410FF3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B3B03360-10FA-59C9-4BB5-44988671D4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264" y="2710319"/>
            <a:ext cx="8397471" cy="143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The </a:t>
            </a:r>
            <a:r>
              <a:rPr lang="it-IT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latest</a:t>
            </a:r>
            <a: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 updates: </a:t>
            </a:r>
            <a:b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</a:br>
            <a:r>
              <a:rPr lang="it-IT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ADMIRAL </a:t>
            </a:r>
            <a:r>
              <a:rPr lang="it-IT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experiment</a:t>
            </a:r>
            <a:r>
              <a:rPr lang="it-IT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390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g218f52e3aa8_19_51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ADMIRAL </a:t>
            </a:r>
            <a:r>
              <a:rPr lang="it-IT" b="0" dirty="0" err="1">
                <a:latin typeface="Avenir Next LT Pro" panose="020B0504020202020204" pitchFamily="34" charset="77"/>
              </a:rPr>
              <a:t>organization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1268" name="Google Shape;1268;g218f52e3aa8_19_51"/>
          <p:cNvSpPr/>
          <p:nvPr/>
        </p:nvSpPr>
        <p:spPr>
          <a:xfrm>
            <a:off x="3312334" y="3429000"/>
            <a:ext cx="2083800" cy="2768600"/>
          </a:xfrm>
          <a:prstGeom prst="snip1Rect">
            <a:avLst>
              <a:gd name="adj" fmla="val 1464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69" name="Google Shape;1269;g218f52e3aa8_19_51"/>
          <p:cNvSpPr txBox="1"/>
          <p:nvPr/>
        </p:nvSpPr>
        <p:spPr>
          <a:xfrm>
            <a:off x="349298" y="2586217"/>
            <a:ext cx="23943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WP1: </a:t>
            </a:r>
            <a:endParaRPr b="1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Radiopharmaceutical</a:t>
            </a:r>
            <a:endParaRPr b="1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Production</a:t>
            </a:r>
            <a:endParaRPr b="1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218f52e3aa8_19_51"/>
          <p:cNvSpPr txBox="1"/>
          <p:nvPr/>
        </p:nvSpPr>
        <p:spPr>
          <a:xfrm>
            <a:off x="3257808" y="2579921"/>
            <a:ext cx="2148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WP2: 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β-imaging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g218f52e3aa8_19_51"/>
          <p:cNvSpPr txBox="1"/>
          <p:nvPr/>
        </p:nvSpPr>
        <p:spPr>
          <a:xfrm>
            <a:off x="5985096" y="2577128"/>
            <a:ext cx="22932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WP3: 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γ-imaging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g218f52e3aa8_19_51"/>
          <p:cNvSpPr txBox="1"/>
          <p:nvPr/>
        </p:nvSpPr>
        <p:spPr>
          <a:xfrm>
            <a:off x="8293356" y="2548826"/>
            <a:ext cx="35853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WP4: 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1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Targeted Radiobiology</a:t>
            </a:r>
            <a:endParaRPr b="1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g218f52e3aa8_19_51"/>
          <p:cNvSpPr txBox="1"/>
          <p:nvPr/>
        </p:nvSpPr>
        <p:spPr>
          <a:xfrm>
            <a:off x="3313573" y="3556555"/>
            <a:ext cx="21000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Mechanics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&amp;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electronics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design </a:t>
            </a:r>
            <a:r>
              <a:rPr lang="it-IT" sz="12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using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ALPIDE chips 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900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Monte Carlo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simulations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for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mechanics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detector design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-18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Detector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characterization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tests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with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fluorescence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1274" name="Google Shape;1274;g218f52e3aa8_19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000" y="1701774"/>
            <a:ext cx="1117322" cy="840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g218f52e3aa8_19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6708" y="1426831"/>
            <a:ext cx="1886444" cy="117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g218f52e3aa8_19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9647" y="1479715"/>
            <a:ext cx="1117322" cy="10624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g218f52e3aa8_19_51"/>
          <p:cNvSpPr/>
          <p:nvPr/>
        </p:nvSpPr>
        <p:spPr>
          <a:xfrm>
            <a:off x="389529" y="995670"/>
            <a:ext cx="2723100" cy="327600"/>
          </a:xfrm>
          <a:prstGeom prst="homePlate">
            <a:avLst>
              <a:gd name="adj" fmla="val 50000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78" name="Google Shape;1278;g218f52e3aa8_19_51"/>
          <p:cNvSpPr/>
          <p:nvPr/>
        </p:nvSpPr>
        <p:spPr>
          <a:xfrm>
            <a:off x="3028568" y="995670"/>
            <a:ext cx="5867700" cy="327600"/>
          </a:xfrm>
          <a:prstGeom prst="chevron">
            <a:avLst>
              <a:gd name="adj" fmla="val 50000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79" name="Google Shape;1279;g218f52e3aa8_19_51"/>
          <p:cNvSpPr/>
          <p:nvPr/>
        </p:nvSpPr>
        <p:spPr>
          <a:xfrm>
            <a:off x="8830405" y="995670"/>
            <a:ext cx="2995200" cy="3276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80" name="Google Shape;1280;g218f52e3aa8_19_51"/>
          <p:cNvSpPr txBox="1"/>
          <p:nvPr/>
        </p:nvSpPr>
        <p:spPr>
          <a:xfrm>
            <a:off x="4894365" y="940996"/>
            <a:ext cx="23943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b="1" i="0" u="none" strike="noStrike" cap="none">
                <a:solidFill>
                  <a:srgbClr val="FFFFFF"/>
                </a:solidFill>
                <a:latin typeface="Avenir Next LT Pro" panose="020B0504020202020204" pitchFamily="34" charset="77"/>
                <a:ea typeface="Merriweather"/>
                <a:cs typeface="Merriweather"/>
                <a:sym typeface="Merriweather"/>
              </a:rPr>
              <a:t>INSTRUMENTATION</a:t>
            </a:r>
            <a:endParaRPr b="1" i="0" u="none" strike="noStrike" cap="none">
              <a:solidFill>
                <a:srgbClr val="FFFFFF"/>
              </a:solidFill>
              <a:latin typeface="Avenir Next LT Pro" panose="020B0504020202020204" pitchFamily="34" charset="77"/>
              <a:ea typeface="Merriweather"/>
              <a:cs typeface="Merriweather"/>
              <a:sym typeface="Merriweather"/>
            </a:endParaRPr>
          </a:p>
        </p:txBody>
      </p:sp>
      <p:sp>
        <p:nvSpPr>
          <p:cNvPr id="1281" name="Google Shape;1281;g218f52e3aa8_19_51"/>
          <p:cNvSpPr txBox="1"/>
          <p:nvPr/>
        </p:nvSpPr>
        <p:spPr>
          <a:xfrm>
            <a:off x="339546" y="940328"/>
            <a:ext cx="23943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b="1" i="0" u="none" strike="noStrike" cap="none">
                <a:solidFill>
                  <a:srgbClr val="FFFFFF"/>
                </a:solidFill>
                <a:latin typeface="Avenir Next LT Pro" panose="020B0504020202020204" pitchFamily="34" charset="77"/>
                <a:ea typeface="Merriweather"/>
                <a:cs typeface="Merriweather"/>
                <a:sym typeface="Merriweather"/>
              </a:rPr>
              <a:t>ISOLPHARM_EIRA</a:t>
            </a:r>
            <a:endParaRPr b="1" i="0" u="none" strike="noStrike" cap="none">
              <a:solidFill>
                <a:srgbClr val="FFFFFF"/>
              </a:solidFill>
              <a:latin typeface="Avenir Next LT Pro" panose="020B0504020202020204" pitchFamily="34" charset="77"/>
              <a:ea typeface="Merriweather"/>
              <a:cs typeface="Merriweather"/>
              <a:sym typeface="Merriweather"/>
            </a:endParaRPr>
          </a:p>
        </p:txBody>
      </p:sp>
      <p:sp>
        <p:nvSpPr>
          <p:cNvPr id="1282" name="Google Shape;1282;g218f52e3aa8_19_51"/>
          <p:cNvSpPr txBox="1"/>
          <p:nvPr/>
        </p:nvSpPr>
        <p:spPr>
          <a:xfrm>
            <a:off x="9070429" y="941980"/>
            <a:ext cx="23943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b="1" i="0" u="none" strike="noStrike" cap="none">
                <a:solidFill>
                  <a:srgbClr val="FFFFFF"/>
                </a:solidFill>
                <a:latin typeface="Avenir Next LT Pro" panose="020B0504020202020204" pitchFamily="34" charset="77"/>
                <a:ea typeface="Merriweather"/>
                <a:cs typeface="Merriweather"/>
                <a:sym typeface="Merriweather"/>
              </a:rPr>
              <a:t>RADIOBIOLOGY</a:t>
            </a:r>
            <a:endParaRPr b="1" i="0" u="none" strike="noStrike" cap="none">
              <a:solidFill>
                <a:srgbClr val="FFFFFF"/>
              </a:solidFill>
              <a:latin typeface="Avenir Next LT Pro" panose="020B0504020202020204" pitchFamily="34" charset="77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83" name="Google Shape;1283;g218f52e3aa8_19_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5795" y="1417773"/>
            <a:ext cx="1241590" cy="1186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g218f52e3aa8_19_51"/>
          <p:cNvSpPr/>
          <p:nvPr/>
        </p:nvSpPr>
        <p:spPr>
          <a:xfrm>
            <a:off x="504606" y="3456802"/>
            <a:ext cx="2083800" cy="2739115"/>
          </a:xfrm>
          <a:prstGeom prst="snip1Rect">
            <a:avLst>
              <a:gd name="adj" fmla="val 1464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85" name="Google Shape;1285;g218f52e3aa8_19_51"/>
          <p:cNvSpPr txBox="1"/>
          <p:nvPr/>
        </p:nvSpPr>
        <p:spPr>
          <a:xfrm>
            <a:off x="504597" y="3556555"/>
            <a:ext cx="21000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Production of Ag-111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LENA facilities,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purification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quality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control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Radiochemistry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Ag-111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900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900"/>
              <a:buFont typeface="Calibri"/>
              <a:buNone/>
            </a:pP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Pharmacology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1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 vivo </a:t>
            </a:r>
            <a:r>
              <a:rPr lang="it-IT" sz="1200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testing</a:t>
            </a:r>
            <a:endParaRPr sz="1200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g218f52e3aa8_19_51"/>
          <p:cNvSpPr/>
          <p:nvPr/>
        </p:nvSpPr>
        <p:spPr>
          <a:xfrm>
            <a:off x="6138721" y="3429000"/>
            <a:ext cx="2083800" cy="2768600"/>
          </a:xfrm>
          <a:prstGeom prst="snip1Rect">
            <a:avLst>
              <a:gd name="adj" fmla="val 1464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87" name="Google Shape;1287;g218f52e3aa8_19_51"/>
          <p:cNvSpPr txBox="1"/>
          <p:nvPr/>
        </p:nvSpPr>
        <p:spPr>
          <a:xfrm>
            <a:off x="6138712" y="3556555"/>
            <a:ext cx="21000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Monte Carlo simulations for detector design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900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Planar imaging detector construction for Ag-111 γ detection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-18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Characterization and test of the planar system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g218f52e3aa8_19_51"/>
          <p:cNvSpPr/>
          <p:nvPr/>
        </p:nvSpPr>
        <p:spPr>
          <a:xfrm>
            <a:off x="9120329" y="3429000"/>
            <a:ext cx="2083800" cy="2768600"/>
          </a:xfrm>
          <a:prstGeom prst="snip1Rect">
            <a:avLst>
              <a:gd name="adj" fmla="val 1464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289" name="Google Shape;1289;g218f52e3aa8_19_51"/>
          <p:cNvSpPr txBox="1"/>
          <p:nvPr/>
        </p:nvSpPr>
        <p:spPr>
          <a:xfrm>
            <a:off x="9112238" y="3556555"/>
            <a:ext cx="2100000" cy="1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Cell survival in 2D flask </a:t>
            </a:r>
            <a:r>
              <a:rPr lang="it-IT" sz="120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cultures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Cell survival in 3D scaffold</a:t>
            </a:r>
            <a:r>
              <a:rPr lang="it-IT" sz="120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  <a:p>
            <a:pPr marL="360000" marR="0" lvl="0" indent="-1662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200"/>
              <a:buFont typeface="Calibri"/>
              <a:buChar char="●"/>
            </a:pPr>
            <a:r>
              <a:rPr lang="it-IT" sz="1200" b="0" i="0" u="none" strike="noStrike" cap="none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Dose computation in cell cultures with different Monte Carlo codes</a:t>
            </a:r>
            <a:endParaRPr sz="1200" b="0" i="0" u="none" strike="noStrike" cap="none">
              <a:solidFill>
                <a:srgbClr val="064268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8DF8E-7A51-C992-3B88-2D29B69C5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ISICA E SCUOLA: AI LABORATORI DI LEGNARO PARTE IL PRIMO CORSO PER DOCENTI  “PID”">
            <a:extLst>
              <a:ext uri="{FF2B5EF4-FFF2-40B4-BE49-F238E27FC236}">
                <a16:creationId xmlns:a16="http://schemas.microsoft.com/office/drawing/2014/main" id="{CB60E3A5-D549-ACDE-1100-106A120C3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4704" r="36471" b="4697"/>
          <a:stretch/>
        </p:blipFill>
        <p:spPr bwMode="auto">
          <a:xfrm>
            <a:off x="5312364" y="815999"/>
            <a:ext cx="6607756" cy="557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iangolo rettangolo 1">
            <a:extLst>
              <a:ext uri="{FF2B5EF4-FFF2-40B4-BE49-F238E27FC236}">
                <a16:creationId xmlns:a16="http://schemas.microsoft.com/office/drawing/2014/main" id="{424412B2-9BDB-77B8-8527-E92820AF19CF}"/>
              </a:ext>
            </a:extLst>
          </p:cNvPr>
          <p:cNvSpPr/>
          <p:nvPr/>
        </p:nvSpPr>
        <p:spPr>
          <a:xfrm flipV="1">
            <a:off x="5312364" y="3234519"/>
            <a:ext cx="3272077" cy="2730318"/>
          </a:xfrm>
          <a:prstGeom prst="rtTriangle">
            <a:avLst/>
          </a:prstGeom>
          <a:solidFill>
            <a:schemeClr val="bg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pic>
        <p:nvPicPr>
          <p:cNvPr id="29700" name="Picture 4" descr="Laramed e Isolpharm | Pint of Science IT">
            <a:extLst>
              <a:ext uri="{FF2B5EF4-FFF2-40B4-BE49-F238E27FC236}">
                <a16:creationId xmlns:a16="http://schemas.microsoft.com/office/drawing/2014/main" id="{90895A24-91BB-07DA-804E-9D9E19D1D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8" y="3234521"/>
            <a:ext cx="5057606" cy="27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05F39D-B361-B338-F190-78C80F8DA9DA}"/>
              </a:ext>
            </a:extLst>
          </p:cNvPr>
          <p:cNvSpPr txBox="1"/>
          <p:nvPr/>
        </p:nvSpPr>
        <p:spPr>
          <a:xfrm>
            <a:off x="182881" y="1077998"/>
            <a:ext cx="4621132" cy="155972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572332" indent="-380990" algn="just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Led by LNL-INFN</a:t>
            </a:r>
          </a:p>
          <a:p>
            <a:pPr marL="572332" indent="-380990" algn="just">
              <a:buFont typeface="Arial"/>
              <a:buChar char="•"/>
            </a:pPr>
            <a:endParaRPr lang="it-IT" sz="1867" dirty="0">
              <a:solidFill>
                <a:srgbClr val="050E17"/>
              </a:solidFill>
              <a:latin typeface="Avenir Next LT Pro" panose="020B0504020202020204" pitchFamily="34" charset="77"/>
              <a:ea typeface="Calibri"/>
              <a:cs typeface="Arial" panose="020B0604020202020204" pitchFamily="34" charset="0"/>
            </a:endParaRPr>
          </a:p>
          <a:p>
            <a:pPr marL="572332" indent="-380990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Produce 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high-</a:t>
            </a:r>
            <a:r>
              <a:rPr lang="it-IT" sz="1867" b="1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purity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</a:t>
            </a:r>
            <a:r>
              <a:rPr lang="it-IT" sz="1867" b="1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radioisotopes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using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the second-generation ISOL facility 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SPES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150;p34">
            <a:extLst>
              <a:ext uri="{FF2B5EF4-FFF2-40B4-BE49-F238E27FC236}">
                <a16:creationId xmlns:a16="http://schemas.microsoft.com/office/drawing/2014/main" id="{E2FC9353-7BD6-30CF-95BC-9501D342C7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4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400" b="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16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361AD884-268B-D10C-389C-6F0BB6D0B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5FF711B0-A413-FC06-7B35-2F84FEB813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264" y="147676"/>
            <a:ext cx="8397471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WP1: </a:t>
            </a:r>
            <a:r>
              <a:rPr lang="it-IT" b="0" i="1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in vivo </a:t>
            </a:r>
            <a:r>
              <a:rPr lang="it-IT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experiment</a:t>
            </a:r>
            <a:endParaRPr lang="it-IT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sym typeface="Calibri"/>
            </a:endParaRPr>
          </a:p>
        </p:txBody>
      </p:sp>
      <p:sp>
        <p:nvSpPr>
          <p:cNvPr id="3" name="Google Shape;1153;p34">
            <a:extLst>
              <a:ext uri="{FF2B5EF4-FFF2-40B4-BE49-F238E27FC236}">
                <a16:creationId xmlns:a16="http://schemas.microsoft.com/office/drawing/2014/main" id="{EFBB9BCE-4E1A-3510-8449-B795D773A8A4}"/>
              </a:ext>
            </a:extLst>
          </p:cNvPr>
          <p:cNvSpPr txBox="1"/>
          <p:nvPr/>
        </p:nvSpPr>
        <p:spPr>
          <a:xfrm>
            <a:off x="580102" y="1158408"/>
            <a:ext cx="44250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150 mg of </a:t>
            </a:r>
            <a:r>
              <a:rPr lang="it-IT" sz="1800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110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Pd</a:t>
            </a:r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irradiated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at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L.E.N.A.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AFB661B4-BEFD-AC8D-6933-88F3DDE8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2" y="1926604"/>
            <a:ext cx="4148310" cy="27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53;p34">
            <a:extLst>
              <a:ext uri="{FF2B5EF4-FFF2-40B4-BE49-F238E27FC236}">
                <a16:creationId xmlns:a16="http://schemas.microsoft.com/office/drawing/2014/main" id="{1AE8C7D4-6968-F886-2620-3923684CA19F}"/>
              </a:ext>
            </a:extLst>
          </p:cNvPr>
          <p:cNvSpPr txBox="1"/>
          <p:nvPr/>
        </p:nvSpPr>
        <p:spPr>
          <a:xfrm>
            <a:off x="580101" y="4919499"/>
            <a:ext cx="471379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88 </a:t>
            </a:r>
            <a:r>
              <a:rPr lang="it-IT" sz="1800" b="1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MBq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of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b="1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111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Ag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obtained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and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sent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to CAPIR</a:t>
            </a:r>
          </a:p>
        </p:txBody>
      </p:sp>
      <p:pic>
        <p:nvPicPr>
          <p:cNvPr id="6159" name="Picture 15">
            <a:extLst>
              <a:ext uri="{FF2B5EF4-FFF2-40B4-BE49-F238E27FC236}">
                <a16:creationId xmlns:a16="http://schemas.microsoft.com/office/drawing/2014/main" id="{7EF82E59-B660-F48D-BB15-7ED3B30F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10" y="913392"/>
            <a:ext cx="3084095" cy="231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63E0C7F4-3CA6-38EA-1A4B-F3C69AA2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17" y="2794025"/>
            <a:ext cx="1151229" cy="111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DD52F931-810F-A55D-AB80-90FE0BCD7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92" y="2245516"/>
            <a:ext cx="578141" cy="5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05418485-5C63-255D-6B7A-7D234D75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94" y="3325946"/>
            <a:ext cx="2985511" cy="26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153;p34">
            <a:extLst>
              <a:ext uri="{FF2B5EF4-FFF2-40B4-BE49-F238E27FC236}">
                <a16:creationId xmlns:a16="http://schemas.microsoft.com/office/drawing/2014/main" id="{959A64D7-BA50-12C0-DE24-5DEA1E4A81C1}"/>
              </a:ext>
            </a:extLst>
          </p:cNvPr>
          <p:cNvSpPr txBox="1"/>
          <p:nvPr/>
        </p:nvSpPr>
        <p:spPr>
          <a:xfrm>
            <a:off x="5289418" y="1806144"/>
            <a:ext cx="8208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111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Ag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3A771C7-8E44-AFEC-D8F5-98373C43A37F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6118746" y="2245516"/>
            <a:ext cx="1142715" cy="1108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E557039-5626-0909-B87A-2BB21D281B53}"/>
              </a:ext>
            </a:extLst>
          </p:cNvPr>
          <p:cNvCxnSpPr>
            <a:cxnSpLocks/>
          </p:cNvCxnSpPr>
          <p:nvPr/>
        </p:nvCxnSpPr>
        <p:spPr>
          <a:xfrm>
            <a:off x="6118746" y="3368109"/>
            <a:ext cx="1016633" cy="1164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153;p34">
            <a:extLst>
              <a:ext uri="{FF2B5EF4-FFF2-40B4-BE49-F238E27FC236}">
                <a16:creationId xmlns:a16="http://schemas.microsoft.com/office/drawing/2014/main" id="{435F2792-2668-7F51-12D3-E7A400CE0B82}"/>
              </a:ext>
            </a:extLst>
          </p:cNvPr>
          <p:cNvSpPr txBox="1"/>
          <p:nvPr/>
        </p:nvSpPr>
        <p:spPr>
          <a:xfrm rot="3073300">
            <a:off x="5887107" y="4262348"/>
            <a:ext cx="1410629" cy="276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200" b="1" i="1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In-vivo</a:t>
            </a:r>
            <a:r>
              <a:rPr lang="it-IT" sz="12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imaging</a:t>
            </a:r>
          </a:p>
        </p:txBody>
      </p:sp>
      <p:pic>
        <p:nvPicPr>
          <p:cNvPr id="12" name="Elemento grafico 11" descr="Radioattivo con riempimento a tinta unita">
            <a:extLst>
              <a:ext uri="{FF2B5EF4-FFF2-40B4-BE49-F238E27FC236}">
                <a16:creationId xmlns:a16="http://schemas.microsoft.com/office/drawing/2014/main" id="{FA87A126-C6AC-A2DE-0B17-32D57648EA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5176" y="2108768"/>
            <a:ext cx="449299" cy="449299"/>
          </a:xfrm>
          <a:prstGeom prst="rect">
            <a:avLst/>
          </a:prstGeom>
        </p:spPr>
      </p:pic>
      <p:sp>
        <p:nvSpPr>
          <p:cNvPr id="13" name="Google Shape;1153;p34">
            <a:extLst>
              <a:ext uri="{FF2B5EF4-FFF2-40B4-BE49-F238E27FC236}">
                <a16:creationId xmlns:a16="http://schemas.microsoft.com/office/drawing/2014/main" id="{24B1D4B6-BE62-6EE8-1FD9-FE481721C55D}"/>
              </a:ext>
            </a:extLst>
          </p:cNvPr>
          <p:cNvSpPr txBox="1"/>
          <p:nvPr/>
        </p:nvSpPr>
        <p:spPr>
          <a:xfrm rot="18903692">
            <a:off x="5908301" y="2422715"/>
            <a:ext cx="1351157" cy="276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Biodistribution</a:t>
            </a:r>
            <a:endParaRPr lang="it-IT" sz="1200" b="1" i="0" u="none" strike="noStrike" dirty="0">
              <a:solidFill>
                <a:schemeClr val="tx1"/>
              </a:solidFill>
              <a:effectLst/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8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6682955C-9BD9-E219-9A1D-C598C6F3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ACE4DDE0-A110-F3CD-9E55-80A0EE582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264" y="147676"/>
            <a:ext cx="8397471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b="0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WP1: </a:t>
            </a:r>
            <a:r>
              <a:rPr lang="it-IT" b="0" i="1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in vivo </a:t>
            </a:r>
            <a:r>
              <a:rPr lang="it-IT" b="0" i="0" u="none" strike="noStrike" cap="none" dirty="0" err="1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experiment</a:t>
            </a:r>
            <a:endParaRPr lang="it-IT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sym typeface="Calibri"/>
            </a:endParaRPr>
          </a:p>
        </p:txBody>
      </p:sp>
      <p:sp>
        <p:nvSpPr>
          <p:cNvPr id="3" name="Google Shape;1153;p34">
            <a:extLst>
              <a:ext uri="{FF2B5EF4-FFF2-40B4-BE49-F238E27FC236}">
                <a16:creationId xmlns:a16="http://schemas.microsoft.com/office/drawing/2014/main" id="{3FC94CB1-5BAE-4E50-07A5-00C3D8FA782B}"/>
              </a:ext>
            </a:extLst>
          </p:cNvPr>
          <p:cNvSpPr txBox="1"/>
          <p:nvPr/>
        </p:nvSpPr>
        <p:spPr>
          <a:xfrm>
            <a:off x="580102" y="1158408"/>
            <a:ext cx="44250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150 mg of </a:t>
            </a:r>
            <a:r>
              <a:rPr lang="it-IT" sz="1800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110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Pd</a:t>
            </a:r>
            <a:r>
              <a:rPr lang="it-IT" sz="2800" dirty="0">
                <a:solidFill>
                  <a:schemeClr val="tx1"/>
                </a:solidFill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irradiated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at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L.E.N.A.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41E234BF-6DB5-4991-35C6-98D9FF73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2" y="1926604"/>
            <a:ext cx="4148310" cy="27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53;p34">
            <a:extLst>
              <a:ext uri="{FF2B5EF4-FFF2-40B4-BE49-F238E27FC236}">
                <a16:creationId xmlns:a16="http://schemas.microsoft.com/office/drawing/2014/main" id="{7DBCC03C-F44A-1A95-9AE5-6D2A51C1CB8D}"/>
              </a:ext>
            </a:extLst>
          </p:cNvPr>
          <p:cNvSpPr txBox="1"/>
          <p:nvPr/>
        </p:nvSpPr>
        <p:spPr>
          <a:xfrm>
            <a:off x="580101" y="4919499"/>
            <a:ext cx="471379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88 </a:t>
            </a:r>
            <a:r>
              <a:rPr lang="it-IT" sz="1800" b="1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MBq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of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1800" b="1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111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Ag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obtained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and </a:t>
            </a:r>
            <a:r>
              <a:rPr lang="it-IT" sz="1800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sent</a:t>
            </a:r>
            <a:r>
              <a:rPr lang="it-IT" sz="1800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to CAPIR</a:t>
            </a: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F81F5A4E-B173-8184-11CD-20ACACFD4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17" y="2794025"/>
            <a:ext cx="1151229" cy="111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>
            <a:extLst>
              <a:ext uri="{FF2B5EF4-FFF2-40B4-BE49-F238E27FC236}">
                <a16:creationId xmlns:a16="http://schemas.microsoft.com/office/drawing/2014/main" id="{995F45F0-619E-8C67-A844-C2E53C82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92" y="2245516"/>
            <a:ext cx="578141" cy="5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>
            <a:extLst>
              <a:ext uri="{FF2B5EF4-FFF2-40B4-BE49-F238E27FC236}">
                <a16:creationId xmlns:a16="http://schemas.microsoft.com/office/drawing/2014/main" id="{D760FBCC-1E39-514E-D15B-B503968E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94" y="3325946"/>
            <a:ext cx="2985511" cy="26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153;p34">
            <a:extLst>
              <a:ext uri="{FF2B5EF4-FFF2-40B4-BE49-F238E27FC236}">
                <a16:creationId xmlns:a16="http://schemas.microsoft.com/office/drawing/2014/main" id="{B172CB81-ED71-229D-8E40-4AEF61526041}"/>
              </a:ext>
            </a:extLst>
          </p:cNvPr>
          <p:cNvSpPr txBox="1"/>
          <p:nvPr/>
        </p:nvSpPr>
        <p:spPr>
          <a:xfrm>
            <a:off x="5289418" y="1806144"/>
            <a:ext cx="8208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111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Ag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7A47DE0-C588-6E8E-E679-3CCD83BC25FD}"/>
              </a:ext>
            </a:extLst>
          </p:cNvPr>
          <p:cNvCxnSpPr>
            <a:cxnSpLocks/>
            <a:stCxn id="6156" idx="3"/>
          </p:cNvCxnSpPr>
          <p:nvPr/>
        </p:nvCxnSpPr>
        <p:spPr>
          <a:xfrm flipV="1">
            <a:off x="6118746" y="2245516"/>
            <a:ext cx="1142715" cy="1108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867A964-1A0E-3117-7C74-3F686C0B13D0}"/>
              </a:ext>
            </a:extLst>
          </p:cNvPr>
          <p:cNvCxnSpPr>
            <a:cxnSpLocks/>
          </p:cNvCxnSpPr>
          <p:nvPr/>
        </p:nvCxnSpPr>
        <p:spPr>
          <a:xfrm>
            <a:off x="6118746" y="3368109"/>
            <a:ext cx="1016633" cy="11644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153;p34">
            <a:extLst>
              <a:ext uri="{FF2B5EF4-FFF2-40B4-BE49-F238E27FC236}">
                <a16:creationId xmlns:a16="http://schemas.microsoft.com/office/drawing/2014/main" id="{7DC512C6-BC29-30F4-D531-98390EB8D8A0}"/>
              </a:ext>
            </a:extLst>
          </p:cNvPr>
          <p:cNvSpPr txBox="1"/>
          <p:nvPr/>
        </p:nvSpPr>
        <p:spPr>
          <a:xfrm rot="18903692">
            <a:off x="5908301" y="2422715"/>
            <a:ext cx="1351157" cy="276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dirty="0" err="1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Biodistribution</a:t>
            </a:r>
            <a:endParaRPr lang="it-IT" sz="1200" b="1" i="0" u="none" strike="noStrike" dirty="0">
              <a:solidFill>
                <a:schemeClr val="tx1"/>
              </a:solidFill>
              <a:effectLst/>
              <a:latin typeface="Avenir Next LT Pro" panose="020B0504020202020204" pitchFamily="34" charset="77"/>
            </a:endParaRPr>
          </a:p>
        </p:txBody>
      </p:sp>
      <p:sp>
        <p:nvSpPr>
          <p:cNvPr id="29" name="Google Shape;1153;p34">
            <a:extLst>
              <a:ext uri="{FF2B5EF4-FFF2-40B4-BE49-F238E27FC236}">
                <a16:creationId xmlns:a16="http://schemas.microsoft.com/office/drawing/2014/main" id="{78CEC84C-C33F-5174-8979-0E6935C4E78D}"/>
              </a:ext>
            </a:extLst>
          </p:cNvPr>
          <p:cNvSpPr txBox="1"/>
          <p:nvPr/>
        </p:nvSpPr>
        <p:spPr>
          <a:xfrm rot="3073300">
            <a:off x="5887107" y="4262348"/>
            <a:ext cx="1410629" cy="276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200" b="1" i="1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In-vivo</a:t>
            </a:r>
            <a:r>
              <a:rPr lang="it-IT" sz="12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 imaging</a:t>
            </a:r>
          </a:p>
        </p:txBody>
      </p:sp>
      <p:pic>
        <p:nvPicPr>
          <p:cNvPr id="33" name="Elemento grafico 32" descr="Radioattivo con riempimento a tinta unita">
            <a:extLst>
              <a:ext uri="{FF2B5EF4-FFF2-40B4-BE49-F238E27FC236}">
                <a16:creationId xmlns:a16="http://schemas.microsoft.com/office/drawing/2014/main" id="{FDFB03CB-0271-F207-00F9-D33735D78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5176" y="2108768"/>
            <a:ext cx="449299" cy="4492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C037C2-E25C-93F3-4772-8821061FF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1461" y="849798"/>
            <a:ext cx="4754301" cy="20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3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EC2349BD-2E21-114F-7F74-6C7EC638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34">
            <a:extLst>
              <a:ext uri="{FF2B5EF4-FFF2-40B4-BE49-F238E27FC236}">
                <a16:creationId xmlns:a16="http://schemas.microsoft.com/office/drawing/2014/main" id="{CCACCA2A-EDB0-8016-EE9B-6939CC3D8713}"/>
              </a:ext>
            </a:extLst>
          </p:cNvPr>
          <p:cNvSpPr txBox="1"/>
          <p:nvPr/>
        </p:nvSpPr>
        <p:spPr>
          <a:xfrm>
            <a:off x="580102" y="1158408"/>
            <a:ext cx="540810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dirty="0">
                <a:effectLst/>
                <a:latin typeface="Avenir Next LT Pro" panose="020B0504020202020204" pitchFamily="34" charset="77"/>
              </a:rPr>
              <a:t>A 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high-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resolution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and 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cost-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effective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detector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capable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of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detecting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beta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radiation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emitted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by </a:t>
            </a:r>
            <a:r>
              <a:rPr lang="it-IT" sz="2000" baseline="30000" dirty="0">
                <a:effectLst/>
                <a:latin typeface="Avenir Next LT Pro" panose="020B0504020202020204" pitchFamily="34" charset="77"/>
              </a:rPr>
              <a:t>111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Ag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is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under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development</a:t>
            </a:r>
            <a:r>
              <a:rPr lang="it-IT" sz="2000" dirty="0">
                <a:latin typeface="Avenir Next LT Pro" panose="020B0504020202020204" pitchFamily="34" charset="77"/>
              </a:rPr>
              <a:t>.</a:t>
            </a:r>
            <a:endParaRPr lang="it-IT" sz="2000" dirty="0">
              <a:effectLst/>
              <a:latin typeface="Avenir Next LT Pro" panose="020B0504020202020204" pitchFamily="34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F58B9D0-884A-F03D-51D9-71DA7B838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744" y="840070"/>
            <a:ext cx="5525154" cy="5177859"/>
          </a:xfrm>
          <a:prstGeom prst="rect">
            <a:avLst/>
          </a:prstGeom>
        </p:spPr>
      </p:pic>
      <p:sp>
        <p:nvSpPr>
          <p:cNvPr id="6" name="Google Shape;1150;p34">
            <a:extLst>
              <a:ext uri="{FF2B5EF4-FFF2-40B4-BE49-F238E27FC236}">
                <a16:creationId xmlns:a16="http://schemas.microsoft.com/office/drawing/2014/main" id="{1AF052CA-E55B-27D3-8CA0-BA5B36130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WP2: the Beta-detector</a:t>
            </a:r>
            <a:endParaRPr b="0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763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C2A4CA73-8159-82CE-ADAC-BA1ADF3C2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098EE5CB-E0EE-6E4C-DDE8-63BAF519FE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WP2: the Beta-detector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1153" name="Google Shape;1153;p34">
            <a:extLst>
              <a:ext uri="{FF2B5EF4-FFF2-40B4-BE49-F238E27FC236}">
                <a16:creationId xmlns:a16="http://schemas.microsoft.com/office/drawing/2014/main" id="{238157BF-83FD-19E2-EB83-30DE9376B433}"/>
              </a:ext>
            </a:extLst>
          </p:cNvPr>
          <p:cNvSpPr txBox="1"/>
          <p:nvPr/>
        </p:nvSpPr>
        <p:spPr>
          <a:xfrm>
            <a:off x="580102" y="2752176"/>
            <a:ext cx="540810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dirty="0" err="1">
                <a:effectLst/>
                <a:latin typeface="Avenir Next LT Pro" panose="020B0504020202020204" pitchFamily="34" charset="77"/>
              </a:rPr>
              <a:t>It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will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consist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of 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4 or 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potentially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 8 ALPIDE chips 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arranged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 in a 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flat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geometry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. </a:t>
            </a:r>
          </a:p>
          <a:p>
            <a:endParaRPr lang="it-IT" sz="2000" dirty="0">
              <a:latin typeface="Avenir Next LT Pro" panose="020B0504020202020204" pitchFamily="34" charset="77"/>
            </a:endParaRPr>
          </a:p>
          <a:p>
            <a:endParaRPr lang="it-IT" sz="2000" dirty="0">
              <a:latin typeface="Avenir Next LT Pro" panose="020B0504020202020204" pitchFamily="34" charset="77"/>
            </a:endParaRPr>
          </a:p>
          <a:p>
            <a:r>
              <a:rPr lang="it-IT" sz="2000" dirty="0" err="1">
                <a:effectLst/>
                <a:latin typeface="Avenir Next LT Pro" panose="020B0504020202020204" pitchFamily="34" charset="77"/>
              </a:rPr>
              <a:t>This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design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will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allow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>
                <a:latin typeface="Avenir Next LT Pro" panose="020B0504020202020204" pitchFamily="34" charset="77"/>
              </a:rPr>
              <a:t>to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adhere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to the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surface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of the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cell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cultures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involved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in 2D and 3D </a:t>
            </a:r>
            <a:r>
              <a:rPr lang="it-IT" sz="2000" i="1" dirty="0">
                <a:effectLst/>
                <a:latin typeface="Avenir Next LT Pro" panose="020B0504020202020204" pitchFamily="34" charset="77"/>
              </a:rPr>
              <a:t>in- vitro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tests</a:t>
            </a:r>
            <a:r>
              <a:rPr lang="it-IT" sz="2000" dirty="0">
                <a:latin typeface="Avenir Next LT Pro" panose="020B0504020202020204" pitchFamily="34" charset="77"/>
              </a:rPr>
              <a:t>.</a:t>
            </a:r>
            <a:endParaRPr lang="it-IT" sz="2000" dirty="0">
              <a:effectLst/>
              <a:latin typeface="Avenir Next LT Pro" panose="020B0504020202020204" pitchFamily="34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8B6342-3AC8-BDA1-76BC-D14333265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190" y="944911"/>
            <a:ext cx="4826229" cy="4968177"/>
          </a:xfrm>
          <a:prstGeom prst="rect">
            <a:avLst/>
          </a:prstGeom>
        </p:spPr>
      </p:pic>
      <p:sp>
        <p:nvSpPr>
          <p:cNvPr id="2" name="Google Shape;1153;p34">
            <a:extLst>
              <a:ext uri="{FF2B5EF4-FFF2-40B4-BE49-F238E27FC236}">
                <a16:creationId xmlns:a16="http://schemas.microsoft.com/office/drawing/2014/main" id="{8B832255-9F2A-263F-F2E6-BBCC9DEBEA2A}"/>
              </a:ext>
            </a:extLst>
          </p:cNvPr>
          <p:cNvSpPr txBox="1"/>
          <p:nvPr/>
        </p:nvSpPr>
        <p:spPr>
          <a:xfrm>
            <a:off x="580102" y="1158408"/>
            <a:ext cx="540810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000" dirty="0">
                <a:effectLst/>
                <a:latin typeface="Avenir Next LT Pro" panose="020B0504020202020204" pitchFamily="34" charset="77"/>
              </a:rPr>
              <a:t>A 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high-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resolution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and </a:t>
            </a:r>
            <a:r>
              <a:rPr lang="it-IT" sz="2000" b="1" dirty="0">
                <a:effectLst/>
                <a:latin typeface="Avenir Next LT Pro" panose="020B0504020202020204" pitchFamily="34" charset="77"/>
              </a:rPr>
              <a:t>cost-</a:t>
            </a:r>
            <a:r>
              <a:rPr lang="it-IT" sz="2000" b="1" dirty="0" err="1">
                <a:effectLst/>
                <a:latin typeface="Avenir Next LT Pro" panose="020B0504020202020204" pitchFamily="34" charset="77"/>
              </a:rPr>
              <a:t>effective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detector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capable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of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detecting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beta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radiation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emitted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by </a:t>
            </a:r>
            <a:r>
              <a:rPr lang="it-IT" sz="2000" baseline="30000" dirty="0">
                <a:effectLst/>
                <a:latin typeface="Avenir Next LT Pro" panose="020B0504020202020204" pitchFamily="34" charset="77"/>
              </a:rPr>
              <a:t>111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Ag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is</a:t>
            </a:r>
            <a:r>
              <a:rPr lang="it-IT" sz="2000" dirty="0">
                <a:effectLst/>
                <a:latin typeface="Avenir Next LT Pro" panose="020B0504020202020204" pitchFamily="34" charset="77"/>
              </a:rPr>
              <a:t> under </a:t>
            </a:r>
            <a:r>
              <a:rPr lang="it-IT" sz="2000" dirty="0" err="1">
                <a:effectLst/>
                <a:latin typeface="Avenir Next LT Pro" panose="020B0504020202020204" pitchFamily="34" charset="77"/>
              </a:rPr>
              <a:t>development</a:t>
            </a:r>
            <a:r>
              <a:rPr lang="it-IT" sz="2000" dirty="0">
                <a:latin typeface="Avenir Next LT Pro" panose="020B0504020202020204" pitchFamily="34" charset="77"/>
              </a:rPr>
              <a:t>.</a:t>
            </a:r>
            <a:endParaRPr lang="it-IT" sz="2000" dirty="0">
              <a:effectLst/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383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BE4818ED-3C1F-CD5B-314C-42A7F1A19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4C6C30AD-6433-7D31-E2D7-DB3A8CED70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WP3: Gamma-detector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1153" name="Google Shape;1153;p34">
            <a:extLst>
              <a:ext uri="{FF2B5EF4-FFF2-40B4-BE49-F238E27FC236}">
                <a16:creationId xmlns:a16="http://schemas.microsoft.com/office/drawing/2014/main" id="{386075BA-BBED-3F74-2EC1-C7A58658D0D2}"/>
              </a:ext>
            </a:extLst>
          </p:cNvPr>
          <p:cNvSpPr txBox="1"/>
          <p:nvPr/>
        </p:nvSpPr>
        <p:spPr>
          <a:xfrm>
            <a:off x="328863" y="785429"/>
            <a:ext cx="5720436" cy="48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9458" indent="-342900"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Device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used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to image </a:t>
            </a:r>
            <a:r>
              <a:rPr lang="el-GR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γ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radiation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emitting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radioisotopes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;</a:t>
            </a:r>
            <a:endParaRPr lang="it-IT" sz="2000" dirty="0">
              <a:latin typeface="Avenir Next LT Pro" panose="020B0504020202020204" pitchFamily="34" charset="77"/>
            </a:endParaRPr>
          </a:p>
          <a:p>
            <a:pPr marL="389458" indent="-342900"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Selected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elements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:</a:t>
            </a:r>
          </a:p>
          <a:p>
            <a:pPr marL="656146"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Electronics</a:t>
            </a:r>
          </a:p>
          <a:p>
            <a:pPr marL="79584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CAEN FERS DT5202</a:t>
            </a:r>
          </a:p>
          <a:p>
            <a:pPr marL="656146"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b="1" dirty="0">
                <a:latin typeface="Avenir Next LT Pro" panose="020B0504020202020204" pitchFamily="34" charset="77"/>
              </a:rPr>
              <a:t>O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ptical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photon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detectors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SiPM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)</a:t>
            </a:r>
          </a:p>
          <a:p>
            <a:pPr marL="79584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Hamamatsu S14161 8x8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ch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3x3 mm²</a:t>
            </a:r>
          </a:p>
          <a:p>
            <a:pPr marL="656146"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b="1" dirty="0" err="1">
                <a:latin typeface="Avenir Next LT Pro" panose="020B0504020202020204" pitchFamily="34" charset="77"/>
              </a:rPr>
              <a:t>C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ollimator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tungsten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)</a:t>
            </a:r>
          </a:p>
          <a:p>
            <a:pPr marL="79584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2 mm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holes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, 1 mm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septa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, 30 mm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length</a:t>
            </a:r>
            <a:endParaRPr lang="it-IT" sz="2000" b="0" i="0" u="none" strike="noStrike" dirty="0">
              <a:solidFill>
                <a:srgbClr val="000000"/>
              </a:solidFill>
              <a:effectLst/>
              <a:latin typeface="Avenir Next LT Pro" panose="020B0504020202020204" pitchFamily="34" charset="77"/>
            </a:endParaRPr>
          </a:p>
          <a:p>
            <a:pPr marL="656146" algn="l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b="1" dirty="0" err="1">
                <a:latin typeface="Avenir Next LT Pro" panose="020B0504020202020204" pitchFamily="34" charset="77"/>
              </a:rPr>
              <a:t>S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cintillating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1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crystal</a:t>
            </a:r>
            <a:r>
              <a:rPr lang="it-IT" sz="2000" b="1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(GAGG)</a:t>
            </a:r>
          </a:p>
          <a:p>
            <a:pPr marL="79584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1x1x26 mm</a:t>
            </a:r>
            <a:r>
              <a:rPr lang="it-IT" sz="2000" b="0" i="0" u="none" strike="noStrike" baseline="30000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3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matrix</a:t>
            </a:r>
            <a:endParaRPr lang="it-IT" sz="2000" b="0" i="0" u="none" strike="noStrike" dirty="0">
              <a:solidFill>
                <a:srgbClr val="000000"/>
              </a:solidFill>
              <a:effectLst/>
              <a:latin typeface="Avenir Next LT Pro" panose="020B0504020202020204" pitchFamily="34" charset="77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189ACE6-D846-11A7-E86A-CFA1C0CC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26" y="2064265"/>
            <a:ext cx="5858711" cy="27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E94C024-DD1B-E320-164F-F4B47537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37" y="100704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 small square object with small holes&#10;&#10;Description automatically generated with medium confidence">
            <a:extLst>
              <a:ext uri="{FF2B5EF4-FFF2-40B4-BE49-F238E27FC236}">
                <a16:creationId xmlns:a16="http://schemas.microsoft.com/office/drawing/2014/main" id="{04B3BE72-4AC2-FD31-FA72-3BF9B138C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59" y="4385643"/>
            <a:ext cx="1684421" cy="16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AEE54C5C-44C4-9390-E03B-9CFDD8C1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52" y="4359616"/>
            <a:ext cx="1988893" cy="17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15572EE8-FC26-C3CC-051C-558375F5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091" y="281196"/>
            <a:ext cx="1881718" cy="18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8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BCCE2E6A-475A-969A-1981-10D767DD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dificio, ingegneria, acciaio, industria&#10;&#10;Descrizione generata automaticamente">
            <a:extLst>
              <a:ext uri="{FF2B5EF4-FFF2-40B4-BE49-F238E27FC236}">
                <a16:creationId xmlns:a16="http://schemas.microsoft.com/office/drawing/2014/main" id="{F075D598-4F16-4E65-598E-E3CDCE5D9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1"/>
          <a:stretch/>
        </p:blipFill>
        <p:spPr>
          <a:xfrm rot="5400000">
            <a:off x="5135816" y="1352048"/>
            <a:ext cx="3929370" cy="3908580"/>
          </a:xfrm>
          <a:prstGeom prst="rect">
            <a:avLst/>
          </a:prstGeom>
        </p:spPr>
      </p:pic>
      <p:sp>
        <p:nvSpPr>
          <p:cNvPr id="16" name="Triangolo rettangolo 15">
            <a:extLst>
              <a:ext uri="{FF2B5EF4-FFF2-40B4-BE49-F238E27FC236}">
                <a16:creationId xmlns:a16="http://schemas.microsoft.com/office/drawing/2014/main" id="{5D536218-9A6A-F53C-978E-D547FF414722}"/>
              </a:ext>
            </a:extLst>
          </p:cNvPr>
          <p:cNvSpPr/>
          <p:nvPr/>
        </p:nvSpPr>
        <p:spPr>
          <a:xfrm rot="3619032">
            <a:off x="7494972" y="2051696"/>
            <a:ext cx="2816083" cy="1576768"/>
          </a:xfrm>
          <a:prstGeom prst="rtTriangle">
            <a:avLst/>
          </a:prstGeom>
          <a:solidFill>
            <a:srgbClr val="D0CECE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77"/>
            </a:endParaRPr>
          </a:p>
        </p:txBody>
      </p:sp>
      <p:pic>
        <p:nvPicPr>
          <p:cNvPr id="18" name="Immagine 17" descr="Immagine che contiene ingegneria, pialla/aereo&#10;&#10;Descrizione generata automaticamente">
            <a:extLst>
              <a:ext uri="{FF2B5EF4-FFF2-40B4-BE49-F238E27FC236}">
                <a16:creationId xmlns:a16="http://schemas.microsoft.com/office/drawing/2014/main" id="{C66AAA0B-1EEE-4BB2-DE28-20B5E9A5B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31"/>
          <a:stretch/>
        </p:blipFill>
        <p:spPr>
          <a:xfrm rot="5400000">
            <a:off x="8614464" y="1503794"/>
            <a:ext cx="3227371" cy="2672576"/>
          </a:xfrm>
          <a:prstGeom prst="rect">
            <a:avLst/>
          </a:prstGeom>
        </p:spPr>
      </p:pic>
      <p:sp>
        <p:nvSpPr>
          <p:cNvPr id="6" name="Google Shape;1150;p34">
            <a:extLst>
              <a:ext uri="{FF2B5EF4-FFF2-40B4-BE49-F238E27FC236}">
                <a16:creationId xmlns:a16="http://schemas.microsoft.com/office/drawing/2014/main" id="{01E29050-9A02-8ABA-D419-37A495E556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2D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4" name="Google Shape;1153;p34">
            <a:extLst>
              <a:ext uri="{FF2B5EF4-FFF2-40B4-BE49-F238E27FC236}">
                <a16:creationId xmlns:a16="http://schemas.microsoft.com/office/drawing/2014/main" id="{6F08CB38-E0C2-039B-202D-731CC8C12C7A}"/>
              </a:ext>
            </a:extLst>
          </p:cNvPr>
          <p:cNvSpPr txBox="1"/>
          <p:nvPr/>
        </p:nvSpPr>
        <p:spPr>
          <a:xfrm>
            <a:off x="533493" y="1767027"/>
            <a:ext cx="4376709" cy="204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In April the 1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st  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in vitro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experiment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with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111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Ag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baseline="30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baseline="30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Enriched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110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Pd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irradiated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L.E.N.A. (PV) and 23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MBq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of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111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Ag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produced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.</a:t>
            </a:r>
            <a:endParaRPr lang="it-IT" sz="20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3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2EA4F405-B1F6-A608-5B65-537FC325A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34">
            <a:extLst>
              <a:ext uri="{FF2B5EF4-FFF2-40B4-BE49-F238E27FC236}">
                <a16:creationId xmlns:a16="http://schemas.microsoft.com/office/drawing/2014/main" id="{3EF5C0F9-4A0D-828F-8BFD-C058C0AE92D0}"/>
              </a:ext>
            </a:extLst>
          </p:cNvPr>
          <p:cNvSpPr txBox="1"/>
          <p:nvPr/>
        </p:nvSpPr>
        <p:spPr>
          <a:xfrm>
            <a:off x="533493" y="1767027"/>
            <a:ext cx="4376709" cy="358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In April the 1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st  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in vitro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experiment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with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111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Ag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baseline="30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baseline="30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Enriched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110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Pd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irradiated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L.E.N.A. (PV) and 23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MBq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of </a:t>
            </a:r>
            <a:r>
              <a:rPr lang="it-IT" sz="2000" baseline="30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111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Ag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produced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.</a:t>
            </a:r>
            <a:endParaRPr lang="it-IT" sz="2000" dirty="0">
              <a:latin typeface="Avenir Book" panose="02000503020000020003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Book" panose="02000503020000020003" pitchFamily="2" charset="0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Then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, the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radioisotope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was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injected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in </a:t>
            </a:r>
            <a:r>
              <a:rPr lang="it-IT" sz="2000" i="1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petri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dishes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containing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UMR-106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cells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various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concentrations</a:t>
            </a: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15C18C-04F8-869F-428C-329F3A5F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939" y="1953526"/>
            <a:ext cx="6327656" cy="2950948"/>
          </a:xfrm>
          <a:prstGeom prst="rect">
            <a:avLst/>
          </a:prstGeom>
        </p:spPr>
      </p:pic>
      <p:sp>
        <p:nvSpPr>
          <p:cNvPr id="5" name="Google Shape;1150;p34">
            <a:extLst>
              <a:ext uri="{FF2B5EF4-FFF2-40B4-BE49-F238E27FC236}">
                <a16:creationId xmlns:a16="http://schemas.microsoft.com/office/drawing/2014/main" id="{52503D01-C541-8451-8B80-4212108AA3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2D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879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E18C44E1-988B-7C65-B27C-37E9ED8EB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1C62BF-C29D-C5A7-A8C5-D7F95FDB3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6" t="23605" r="13402" b="8306"/>
          <a:stretch/>
        </p:blipFill>
        <p:spPr>
          <a:xfrm>
            <a:off x="5559219" y="1202780"/>
            <a:ext cx="5252970" cy="21317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1957B6E-BC9C-04FE-76AE-05359CE85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219" y="3807156"/>
            <a:ext cx="5252970" cy="2101188"/>
          </a:xfrm>
          <a:prstGeom prst="rect">
            <a:avLst/>
          </a:prstGeom>
        </p:spPr>
      </p:pic>
      <p:sp>
        <p:nvSpPr>
          <p:cNvPr id="4" name="Google Shape;1153;p34">
            <a:extLst>
              <a:ext uri="{FF2B5EF4-FFF2-40B4-BE49-F238E27FC236}">
                <a16:creationId xmlns:a16="http://schemas.microsoft.com/office/drawing/2014/main" id="{B0DE14B7-9BF6-1C79-7027-88C4636BE1E2}"/>
              </a:ext>
            </a:extLst>
          </p:cNvPr>
          <p:cNvSpPr txBox="1"/>
          <p:nvPr/>
        </p:nvSpPr>
        <p:spPr>
          <a:xfrm>
            <a:off x="7764426" y="802711"/>
            <a:ext cx="106062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4 days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5" name="Google Shape;1153;p34">
            <a:extLst>
              <a:ext uri="{FF2B5EF4-FFF2-40B4-BE49-F238E27FC236}">
                <a16:creationId xmlns:a16="http://schemas.microsoft.com/office/drawing/2014/main" id="{9A6AF57E-2D92-36E4-0D27-037C72E89346}"/>
              </a:ext>
            </a:extLst>
          </p:cNvPr>
          <p:cNvSpPr txBox="1"/>
          <p:nvPr/>
        </p:nvSpPr>
        <p:spPr>
          <a:xfrm>
            <a:off x="7655391" y="3429638"/>
            <a:ext cx="106062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Book" panose="02000503020000020003" pitchFamily="2" charset="0"/>
                <a:cs typeface="Calibri"/>
                <a:sym typeface="Calibri"/>
              </a:rPr>
              <a:t>10 days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8" name="Google Shape;1150;p34">
            <a:extLst>
              <a:ext uri="{FF2B5EF4-FFF2-40B4-BE49-F238E27FC236}">
                <a16:creationId xmlns:a16="http://schemas.microsoft.com/office/drawing/2014/main" id="{5EF0F2A6-E916-3444-03B8-055D15FB22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2D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6" name="Google Shape;1153;p34">
            <a:extLst>
              <a:ext uri="{FF2B5EF4-FFF2-40B4-BE49-F238E27FC236}">
                <a16:creationId xmlns:a16="http://schemas.microsoft.com/office/drawing/2014/main" id="{98D774BD-441D-E730-C0D1-259B2B4B0F6C}"/>
              </a:ext>
            </a:extLst>
          </p:cNvPr>
          <p:cNvSpPr txBox="1"/>
          <p:nvPr/>
        </p:nvSpPr>
        <p:spPr>
          <a:xfrm>
            <a:off x="221965" y="1590283"/>
            <a:ext cx="4725816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latin typeface="Avenir Next LT Pro" panose="020B0504020202020204" pitchFamily="34" charset="77"/>
              </a:rPr>
              <a:t>Some </a:t>
            </a:r>
            <a:r>
              <a:rPr lang="it-IT" sz="2000" dirty="0" err="1">
                <a:latin typeface="Avenir Next LT Pro" panose="020B0504020202020204" pitchFamily="34" charset="77"/>
              </a:rPr>
              <a:t>petri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were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used</a:t>
            </a:r>
            <a:r>
              <a:rPr lang="it-IT" sz="2000" dirty="0">
                <a:latin typeface="Avenir Next LT Pro" panose="020B0504020202020204" pitchFamily="34" charset="77"/>
              </a:rPr>
              <a:t> to fix </a:t>
            </a:r>
            <a:r>
              <a:rPr lang="it-IT" sz="2000" dirty="0" err="1">
                <a:latin typeface="Avenir Next LT Pro" panose="020B0504020202020204" pitchFamily="34" charset="77"/>
              </a:rPr>
              <a:t>cells</a:t>
            </a:r>
            <a:r>
              <a:rPr lang="it-IT" sz="2000" dirty="0">
                <a:latin typeface="Avenir Next LT Pro" panose="020B0504020202020204" pitchFamily="34" charset="77"/>
              </a:rPr>
              <a:t> with 70% </a:t>
            </a:r>
            <a:r>
              <a:rPr lang="it-IT" sz="2000" dirty="0" err="1">
                <a:latin typeface="Avenir Next LT Pro" panose="020B0504020202020204" pitchFamily="34" charset="77"/>
              </a:rPr>
              <a:t>ethanol</a:t>
            </a:r>
            <a:r>
              <a:rPr lang="it-IT" sz="2000" dirty="0">
                <a:latin typeface="Avenir Next LT Pro" panose="020B0504020202020204" pitchFamily="34" charset="77"/>
              </a:rPr>
              <a:t> and </a:t>
            </a:r>
            <a:r>
              <a:rPr lang="it-IT" sz="2000" dirty="0" err="1">
                <a:latin typeface="Avenir Next LT Pro" panose="020B0504020202020204" pitchFamily="34" charset="77"/>
              </a:rPr>
              <a:t>staining</a:t>
            </a:r>
            <a:r>
              <a:rPr lang="it-IT" sz="2000" dirty="0">
                <a:latin typeface="Avenir Next LT Pro" panose="020B0504020202020204" pitchFamily="34" charset="77"/>
              </a:rPr>
              <a:t> with Toluidine Blue in order to </a:t>
            </a:r>
            <a:r>
              <a:rPr lang="it-IT" sz="2000" dirty="0" err="1">
                <a:latin typeface="Avenir Next LT Pro" panose="020B0504020202020204" pitchFamily="34" charset="77"/>
              </a:rPr>
              <a:t>observe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them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macroscopically</a:t>
            </a:r>
            <a:r>
              <a:rPr lang="it-IT" sz="2000" dirty="0">
                <a:latin typeface="Avenir Next LT Pro" panose="020B0504020202020204" pitchFamily="34" charset="77"/>
              </a:rPr>
              <a:t> and </a:t>
            </a:r>
            <a:r>
              <a:rPr lang="it-IT" sz="2000" dirty="0" err="1">
                <a:latin typeface="Avenir Next LT Pro" panose="020B0504020202020204" pitchFamily="34" charset="77"/>
              </a:rPr>
              <a:t>microscopically</a:t>
            </a:r>
            <a:r>
              <a:rPr lang="it-IT" sz="2000" dirty="0">
                <a:latin typeface="Avenir Next LT Pro" panose="020B0504020202020204" pitchFamily="34" charset="77"/>
              </a:rPr>
              <a:t>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latin typeface="Avenir Next LT Pro" panose="020B0504020202020204" pitchFamily="34" charset="77"/>
              </a:rPr>
              <a:t>Others </a:t>
            </a:r>
            <a:r>
              <a:rPr lang="it-IT" sz="2000" dirty="0" err="1">
                <a:latin typeface="Avenir Next LT Pro" panose="020B0504020202020204" pitchFamily="34" charset="77"/>
              </a:rPr>
              <a:t>were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used</a:t>
            </a:r>
            <a:r>
              <a:rPr lang="it-IT" sz="2000" dirty="0">
                <a:latin typeface="Avenir Next LT Pro" panose="020B0504020202020204" pitchFamily="34" charset="77"/>
              </a:rPr>
              <a:t> in the </a:t>
            </a:r>
            <a:r>
              <a:rPr lang="it-IT" sz="2000" dirty="0" err="1">
                <a:latin typeface="Avenir Next LT Pro" panose="020B0504020202020204" pitchFamily="34" charset="77"/>
              </a:rPr>
              <a:t>Burker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chamber</a:t>
            </a:r>
            <a:r>
              <a:rPr lang="it-IT" sz="2000" dirty="0">
                <a:latin typeface="Avenir Next LT Pro" panose="020B0504020202020204" pitchFamily="34" charset="77"/>
              </a:rPr>
              <a:t> for the </a:t>
            </a:r>
            <a:r>
              <a:rPr lang="it-IT" sz="2000" dirty="0" err="1">
                <a:latin typeface="Avenir Next LT Pro" panose="020B0504020202020204" pitchFamily="34" charset="77"/>
              </a:rPr>
              <a:t>count</a:t>
            </a:r>
            <a:r>
              <a:rPr lang="it-IT" sz="2000" dirty="0">
                <a:latin typeface="Avenir Next LT Pro" panose="020B0504020202020204" pitchFamily="34" charset="77"/>
              </a:rPr>
              <a:t> of </a:t>
            </a:r>
            <a:r>
              <a:rPr lang="it-IT" sz="2000" dirty="0" err="1">
                <a:latin typeface="Avenir Next LT Pro" panose="020B0504020202020204" pitchFamily="34" charset="77"/>
              </a:rPr>
              <a:t>cells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present</a:t>
            </a:r>
            <a:r>
              <a:rPr lang="it-IT" sz="2000" dirty="0">
                <a:latin typeface="Avenir Next LT Pro" panose="020B0504020202020204" pitchFamily="34" charset="77"/>
              </a:rPr>
              <a:t> in the </a:t>
            </a:r>
            <a:r>
              <a:rPr lang="it-IT" sz="2000" dirty="0" err="1">
                <a:latin typeface="Avenir Next LT Pro" panose="020B0504020202020204" pitchFamily="34" charset="77"/>
              </a:rPr>
              <a:t>various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conditions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examined</a:t>
            </a:r>
            <a:r>
              <a:rPr lang="it-IT" sz="2000" dirty="0">
                <a:latin typeface="Avenir Next LT Pro" panose="020B0504020202020204" pitchFamily="34" charset="77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latin typeface="Avenir Next LT Pro" panose="020B0504020202020204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latin typeface="Avenir Next LT Pro" panose="020B0504020202020204" pitchFamily="34" charset="77"/>
              </a:rPr>
              <a:t>Survival data </a:t>
            </a:r>
            <a:r>
              <a:rPr lang="it-IT" sz="2000" dirty="0" err="1">
                <a:latin typeface="Avenir Next LT Pro" panose="020B0504020202020204" pitchFamily="34" charset="77"/>
              </a:rPr>
              <a:t>were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then</a:t>
            </a:r>
            <a:r>
              <a:rPr lang="it-IT" sz="2000" dirty="0">
                <a:latin typeface="Avenir Next LT Pro" panose="020B0504020202020204" pitchFamily="34" charset="77"/>
              </a:rPr>
              <a:t> </a:t>
            </a:r>
            <a:r>
              <a:rPr lang="it-IT" sz="2000" dirty="0" err="1">
                <a:latin typeface="Avenir Next LT Pro" panose="020B0504020202020204" pitchFamily="34" charset="77"/>
              </a:rPr>
              <a:t>analyzed</a:t>
            </a:r>
            <a:r>
              <a:rPr lang="it-IT" sz="2000" dirty="0">
                <a:latin typeface="Avenir Next LT Pro" panose="020B05040202020202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19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3;p34">
            <a:extLst>
              <a:ext uri="{FF2B5EF4-FFF2-40B4-BE49-F238E27FC236}">
                <a16:creationId xmlns:a16="http://schemas.microsoft.com/office/drawing/2014/main" id="{A0CC6CF6-D47F-408B-6A48-285D4D8EBF11}"/>
              </a:ext>
            </a:extLst>
          </p:cNvPr>
          <p:cNvSpPr txBox="1"/>
          <p:nvPr/>
        </p:nvSpPr>
        <p:spPr>
          <a:xfrm>
            <a:off x="435193" y="1708105"/>
            <a:ext cx="555224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Printing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a DLP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printer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with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GelMA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Gelatin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Methacrylate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are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being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BIOtech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, in Trento.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D9F6B4F-FEB6-0AAE-9EA3-44AEEA5D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11" y="1449000"/>
            <a:ext cx="4339552" cy="3960000"/>
          </a:xfrm>
          <a:prstGeom prst="rect">
            <a:avLst/>
          </a:prstGeom>
        </p:spPr>
      </p:pic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88C7A329-5AAE-A14A-3137-D1AF9EA8A2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3D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208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664B2-453E-FC80-E432-FD1506DD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3;p34">
            <a:extLst>
              <a:ext uri="{FF2B5EF4-FFF2-40B4-BE49-F238E27FC236}">
                <a16:creationId xmlns:a16="http://schemas.microsoft.com/office/drawing/2014/main" id="{C462407C-2FC9-8DDB-3F21-A9E4889E29A3}"/>
              </a:ext>
            </a:extLst>
          </p:cNvPr>
          <p:cNvSpPr txBox="1"/>
          <p:nvPr/>
        </p:nvSpPr>
        <p:spPr>
          <a:xfrm>
            <a:off x="435193" y="1708105"/>
            <a:ext cx="555224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Printing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a DLP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printer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with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GelMA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Gelatin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Methacrylate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are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being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BIOtech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, in Trento.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Same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recently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performed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inserting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cells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in the printing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material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.</a:t>
            </a:r>
          </a:p>
        </p:txBody>
      </p:sp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945B225F-E6F0-2983-69E5-0A8C00390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3D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83CD49-BA04-CE4C-9571-FCD1E8E90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500" y="1449000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0BC1A-1E79-5EED-6C20-2DFEE3BE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A42E9BE4-A4BC-767A-72A7-528BD0C06C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3514285" y="947038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73;p10">
            <a:extLst>
              <a:ext uri="{FF2B5EF4-FFF2-40B4-BE49-F238E27FC236}">
                <a16:creationId xmlns:a16="http://schemas.microsoft.com/office/drawing/2014/main" id="{66B5E9DE-46AA-591E-F9F6-E902A6E461ED}"/>
              </a:ext>
            </a:extLst>
          </p:cNvPr>
          <p:cNvSpPr/>
          <p:nvPr/>
        </p:nvSpPr>
        <p:spPr>
          <a:xfrm>
            <a:off x="4161856" y="4460556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4;p10">
            <a:extLst>
              <a:ext uri="{FF2B5EF4-FFF2-40B4-BE49-F238E27FC236}">
                <a16:creationId xmlns:a16="http://schemas.microsoft.com/office/drawing/2014/main" id="{562CC298-DDED-9E1A-163D-CF61514A0003}"/>
              </a:ext>
            </a:extLst>
          </p:cNvPr>
          <p:cNvSpPr/>
          <p:nvPr/>
        </p:nvSpPr>
        <p:spPr>
          <a:xfrm rot="5400000">
            <a:off x="3618901" y="429656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77;p10">
            <a:extLst>
              <a:ext uri="{FF2B5EF4-FFF2-40B4-BE49-F238E27FC236}">
                <a16:creationId xmlns:a16="http://schemas.microsoft.com/office/drawing/2014/main" id="{6A825872-E003-49DD-2DD4-8DADB751D088}"/>
              </a:ext>
            </a:extLst>
          </p:cNvPr>
          <p:cNvSpPr txBox="1"/>
          <p:nvPr/>
        </p:nvSpPr>
        <p:spPr>
          <a:xfrm>
            <a:off x="686344" y="3798340"/>
            <a:ext cx="2815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ISOL technology </a:t>
            </a:r>
            <a:endParaRPr sz="2000" b="0" i="0" u="none" strike="noStrike" cap="none" dirty="0">
              <a:solidFill>
                <a:srgbClr val="FF0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79;p10">
            <a:extLst>
              <a:ext uri="{FF2B5EF4-FFF2-40B4-BE49-F238E27FC236}">
                <a16:creationId xmlns:a16="http://schemas.microsoft.com/office/drawing/2014/main" id="{1CC7DEEA-3719-7C12-CDA0-3B4656EE26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718" y="4227432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79;p17">
            <a:extLst>
              <a:ext uri="{FF2B5EF4-FFF2-40B4-BE49-F238E27FC236}">
                <a16:creationId xmlns:a16="http://schemas.microsoft.com/office/drawing/2014/main" id="{FC12C4C1-428F-A3A3-7907-28B3BD0F70D7}"/>
              </a:ext>
            </a:extLst>
          </p:cNvPr>
          <p:cNvSpPr txBox="1"/>
          <p:nvPr/>
        </p:nvSpPr>
        <p:spPr>
          <a:xfrm>
            <a:off x="306221" y="4715604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https://isolpharm.pd.infn.it/web//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  <p:sp>
        <p:nvSpPr>
          <p:cNvPr id="6" name="Google Shape;1150;p34">
            <a:extLst>
              <a:ext uri="{FF2B5EF4-FFF2-40B4-BE49-F238E27FC236}">
                <a16:creationId xmlns:a16="http://schemas.microsoft.com/office/drawing/2014/main" id="{F474F474-9717-DCFF-6A37-FC2DEA084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4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400" b="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4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9C06-1F61-0276-48D9-993ED3FF8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9B6A2247-D18D-3DE0-772D-691FD10BAE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WP4: 3D </a:t>
            </a:r>
            <a:r>
              <a:rPr lang="it-IT" b="0" i="1" dirty="0">
                <a:latin typeface="Avenir Next LT Pro" panose="020B0504020202020204" pitchFamily="34" charset="77"/>
              </a:rPr>
              <a:t>In-vitro</a:t>
            </a:r>
            <a:r>
              <a:rPr lang="it-IT" b="0" dirty="0">
                <a:latin typeface="Avenir Next LT Pro" panose="020B0504020202020204" pitchFamily="34" charset="77"/>
              </a:rPr>
              <a:t> study</a:t>
            </a:r>
            <a:endParaRPr b="0" dirty="0">
              <a:latin typeface="Avenir Next LT Pro" panose="020B0504020202020204" pitchFamily="34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2FF59C-D40B-76F0-5D99-4011D1885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500" y="1449000"/>
            <a:ext cx="3960000" cy="3960000"/>
          </a:xfrm>
          <a:prstGeom prst="rect">
            <a:avLst/>
          </a:prstGeom>
        </p:spPr>
      </p:pic>
      <p:sp>
        <p:nvSpPr>
          <p:cNvPr id="2" name="Google Shape;1153;p34">
            <a:extLst>
              <a:ext uri="{FF2B5EF4-FFF2-40B4-BE49-F238E27FC236}">
                <a16:creationId xmlns:a16="http://schemas.microsoft.com/office/drawing/2014/main" id="{6B5FB117-52A4-B4A1-B63F-4AB4CE861CF6}"/>
              </a:ext>
            </a:extLst>
          </p:cNvPr>
          <p:cNvSpPr txBox="1"/>
          <p:nvPr/>
        </p:nvSpPr>
        <p:spPr>
          <a:xfrm>
            <a:off x="435193" y="1708105"/>
            <a:ext cx="5552247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Printing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a DLP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printer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with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GelMA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(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Gelatin</a:t>
            </a:r>
            <a:r>
              <a:rPr lang="it-IT" sz="2000" b="0" i="0" u="none" strike="noStrike" dirty="0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 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Avenir Next LT Pro" panose="020B0504020202020204" pitchFamily="34" charset="77"/>
              </a:rPr>
              <a:t>Methacrylate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) are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being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BIOtech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, in Trento.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Same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tests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were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recently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performed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inserting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cells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in the printing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material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Other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experiments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will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conducted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cells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irradiated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 with </a:t>
            </a:r>
            <a:r>
              <a:rPr lang="it-IT" sz="2000" baseline="30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111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Ag. </a:t>
            </a:r>
            <a:endParaRPr sz="2000" dirty="0">
              <a:latin typeface="Avenir Next LT Pro" panose="020B0504020202020204" pitchFamily="34" charset="77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3342C7AC-5715-9B6A-841F-C7A516EF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5427">
            <a:off x="6559406" y="2036442"/>
            <a:ext cx="578141" cy="5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153;p34">
            <a:extLst>
              <a:ext uri="{FF2B5EF4-FFF2-40B4-BE49-F238E27FC236}">
                <a16:creationId xmlns:a16="http://schemas.microsoft.com/office/drawing/2014/main" id="{17225C41-D2D8-89C3-C803-A3497E3B0F0D}"/>
              </a:ext>
            </a:extLst>
          </p:cNvPr>
          <p:cNvSpPr txBox="1"/>
          <p:nvPr/>
        </p:nvSpPr>
        <p:spPr>
          <a:xfrm>
            <a:off x="6425235" y="2641500"/>
            <a:ext cx="8208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i="0" u="none" strike="noStrike" baseline="30000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111</a:t>
            </a:r>
            <a:r>
              <a:rPr lang="it-IT" sz="1800" b="1" i="0" u="none" strike="noStrike" dirty="0">
                <a:solidFill>
                  <a:schemeClr val="tx1"/>
                </a:solidFill>
                <a:effectLst/>
                <a:latin typeface="Avenir Next LT Pro" panose="020B0504020202020204" pitchFamily="34" charset="77"/>
              </a:rPr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343364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>
          <a:extLst>
            <a:ext uri="{FF2B5EF4-FFF2-40B4-BE49-F238E27FC236}">
              <a16:creationId xmlns:a16="http://schemas.microsoft.com/office/drawing/2014/main" id="{77720BED-1627-C5D3-C7F6-522CF02D9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4">
            <a:extLst>
              <a:ext uri="{FF2B5EF4-FFF2-40B4-BE49-F238E27FC236}">
                <a16:creationId xmlns:a16="http://schemas.microsoft.com/office/drawing/2014/main" id="{77E72BE3-7F61-AB05-BFDF-DAA0BAE715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264" y="2710319"/>
            <a:ext cx="8397471" cy="143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i="0" u="none" strike="noStrike" cap="none" dirty="0">
                <a:solidFill>
                  <a:srgbClr val="064268"/>
                </a:solidFill>
                <a:latin typeface="Avenir Next LT Pro" panose="020B0504020202020204" pitchFamily="34" charset="77"/>
                <a:sym typeface="Calibri"/>
              </a:rPr>
              <a:t>The LARAMED project</a:t>
            </a:r>
            <a:endParaRPr lang="it-IT" b="0" i="0" u="none" strike="noStrike" cap="none" dirty="0">
              <a:solidFill>
                <a:srgbClr val="064268"/>
              </a:solidFill>
              <a:latin typeface="Avenir Next LT Pro" panose="020B0504020202020204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3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87D1F-2A3E-A476-3CFC-6B1484480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8F2800CA-7775-CB51-E610-776C5B419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The </a:t>
            </a:r>
            <a:r>
              <a:rPr lang="it-IT" b="0" dirty="0" err="1">
                <a:latin typeface="Avenir Next LT Pro" panose="020B0504020202020204" pitchFamily="34" charset="77"/>
              </a:rPr>
              <a:t>direct</a:t>
            </a:r>
            <a:r>
              <a:rPr lang="it-IT" b="0" dirty="0">
                <a:latin typeface="Avenir Next LT Pro" panose="020B0504020202020204" pitchFamily="34" charset="77"/>
              </a:rPr>
              <a:t> activation </a:t>
            </a:r>
            <a:r>
              <a:rPr lang="it-IT" b="0" dirty="0" err="1">
                <a:latin typeface="Avenir Next LT Pro" panose="020B0504020202020204" pitchFamily="34" charset="77"/>
              </a:rPr>
              <a:t>method</a:t>
            </a:r>
            <a:endParaRPr b="0" dirty="0">
              <a:latin typeface="Avenir Next LT Pro" panose="020B0504020202020204" pitchFamily="34" charset="77"/>
            </a:endParaRPr>
          </a:p>
        </p:txBody>
      </p:sp>
      <p:pic>
        <p:nvPicPr>
          <p:cNvPr id="9" name="Google Shape;333;p15">
            <a:extLst>
              <a:ext uri="{FF2B5EF4-FFF2-40B4-BE49-F238E27FC236}">
                <a16:creationId xmlns:a16="http://schemas.microsoft.com/office/drawing/2014/main" id="{3185DC8A-5CEB-3ABF-2238-47983B9F84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4979" y="1600751"/>
            <a:ext cx="10541091" cy="4379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34;p15">
            <a:extLst>
              <a:ext uri="{FF2B5EF4-FFF2-40B4-BE49-F238E27FC236}">
                <a16:creationId xmlns:a16="http://schemas.microsoft.com/office/drawing/2014/main" id="{7E48E377-F335-B6E2-575D-3E0E448A92BB}"/>
              </a:ext>
            </a:extLst>
          </p:cNvPr>
          <p:cNvSpPr txBox="1"/>
          <p:nvPr/>
        </p:nvSpPr>
        <p:spPr>
          <a:xfrm>
            <a:off x="9246539" y="4383544"/>
            <a:ext cx="305402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2 (maybe soon 3) International INFN patents on production methods (</a:t>
            </a:r>
            <a:r>
              <a:rPr lang="en-US" sz="1800" i="0" u="none" strike="noStrike" cap="none" baseline="30000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67</a:t>
            </a:r>
            <a:r>
              <a:rPr lang="en-US" sz="180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Cu and </a:t>
            </a:r>
            <a:r>
              <a:rPr lang="en-US" sz="1800" i="0" u="none" strike="noStrike" cap="none" baseline="30000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47</a:t>
            </a:r>
            <a:r>
              <a:rPr lang="en-US" sz="180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Sc) and targets manufacturing </a:t>
            </a:r>
            <a:endParaRPr sz="1400" i="0" u="none" strike="noStrike" cap="none" dirty="0">
              <a:solidFill>
                <a:srgbClr val="083776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335;p15" descr="Patents – Intellectual Property Office">
            <a:extLst>
              <a:ext uri="{FF2B5EF4-FFF2-40B4-BE49-F238E27FC236}">
                <a16:creationId xmlns:a16="http://schemas.microsoft.com/office/drawing/2014/main" id="{E81F00E2-DEC3-1633-E0BA-1AB1C69826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412" t="8682" r="27076" b="9281"/>
          <a:stretch/>
        </p:blipFill>
        <p:spPr>
          <a:xfrm>
            <a:off x="11272162" y="4044805"/>
            <a:ext cx="662305" cy="6481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79;p17">
            <a:extLst>
              <a:ext uri="{FF2B5EF4-FFF2-40B4-BE49-F238E27FC236}">
                <a16:creationId xmlns:a16="http://schemas.microsoft.com/office/drawing/2014/main" id="{27E1814F-6582-EACA-CA71-6168EF7AEAF8}"/>
              </a:ext>
            </a:extLst>
          </p:cNvPr>
          <p:cNvSpPr txBox="1"/>
          <p:nvPr/>
        </p:nvSpPr>
        <p:spPr>
          <a:xfrm>
            <a:off x="8243326" y="1247555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83776"/>
                </a:solidFill>
                <a:latin typeface="Avenir Next LT Pro" panose="020B0504020202020204" pitchFamily="34" charset="77"/>
                <a:cs typeface="Calibri"/>
                <a:sym typeface="Calibri"/>
              </a:rPr>
              <a:t>https://web.infn.it/LARAMED/</a:t>
            </a:r>
            <a:endParaRPr sz="1600" dirty="0">
              <a:solidFill>
                <a:srgbClr val="083776"/>
              </a:solidFill>
              <a:latin typeface="Avenir Next LT Pro" panose="020B0504020202020204" pitchFamily="34" charset="77"/>
              <a:cs typeface="Calibri"/>
              <a:sym typeface="Corbel"/>
            </a:endParaRPr>
          </a:p>
        </p:txBody>
      </p:sp>
      <p:pic>
        <p:nvPicPr>
          <p:cNvPr id="14" name="Picture 2" descr="Blue splash new labels business painted Royalty Free Vector">
            <a:extLst>
              <a:ext uri="{FF2B5EF4-FFF2-40B4-BE49-F238E27FC236}">
                <a16:creationId xmlns:a16="http://schemas.microsoft.com/office/drawing/2014/main" id="{7E7AAEFB-E337-9D0D-FB37-76113F2CE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12231"/>
          <a:stretch/>
        </p:blipFill>
        <p:spPr bwMode="auto">
          <a:xfrm>
            <a:off x="7380274" y="934346"/>
            <a:ext cx="1096975" cy="96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8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35B76-7EBD-D55C-48EE-C9941A40F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47554E8A-1F08-00F0-5B3C-6779E29A8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8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800" b="0" dirty="0">
              <a:latin typeface="Avenir Book" panose="02000503020000020003" pitchFamily="2" charset="0"/>
            </a:endParaRPr>
          </a:p>
        </p:txBody>
      </p:sp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CE7DE819-D3E8-6475-A4C5-F1FD842A0B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3514285" y="947038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265;p10">
            <a:extLst>
              <a:ext uri="{FF2B5EF4-FFF2-40B4-BE49-F238E27FC236}">
                <a16:creationId xmlns:a16="http://schemas.microsoft.com/office/drawing/2014/main" id="{453D2316-BB9A-65F8-EE16-43446DB6B802}"/>
              </a:ext>
            </a:extLst>
          </p:cNvPr>
          <p:cNvGrpSpPr/>
          <p:nvPr/>
        </p:nvGrpSpPr>
        <p:grpSpPr>
          <a:xfrm>
            <a:off x="8965406" y="1736070"/>
            <a:ext cx="2989222" cy="1753725"/>
            <a:chOff x="8226941" y="2811811"/>
            <a:chExt cx="2989222" cy="1753725"/>
          </a:xfrm>
        </p:grpSpPr>
        <p:grpSp>
          <p:nvGrpSpPr>
            <p:cNvPr id="9" name="Google Shape;266;p10">
              <a:extLst>
                <a:ext uri="{FF2B5EF4-FFF2-40B4-BE49-F238E27FC236}">
                  <a16:creationId xmlns:a16="http://schemas.microsoft.com/office/drawing/2014/main" id="{BBE9D2BB-D921-3839-170B-13CD06AEBDB4}"/>
                </a:ext>
              </a:extLst>
            </p:cNvPr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11" name="Google Shape;267;p10">
                <a:extLst>
                  <a:ext uri="{FF2B5EF4-FFF2-40B4-BE49-F238E27FC236}">
                    <a16:creationId xmlns:a16="http://schemas.microsoft.com/office/drawing/2014/main" id="{0E55E1C3-1BD2-B147-1F72-B4D2CC43FC4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268;p10">
                <a:extLst>
                  <a:ext uri="{FF2B5EF4-FFF2-40B4-BE49-F238E27FC236}">
                    <a16:creationId xmlns:a16="http://schemas.microsoft.com/office/drawing/2014/main" id="{872BE041-7C67-6C24-B366-DEC9D07206E0}"/>
                  </a:ext>
                </a:extLst>
              </p:cNvPr>
              <p:cNvSpPr txBox="1"/>
              <p:nvPr/>
            </p:nvSpPr>
            <p:spPr>
              <a:xfrm>
                <a:off x="8583453" y="3166792"/>
                <a:ext cx="2815128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000" b="0" i="0" u="none" strike="noStrike" cap="none" dirty="0">
                    <a:solidFill>
                      <a:srgbClr val="FF0000"/>
                    </a:solidFill>
                    <a:latin typeface="Avenir Book" panose="02000503020000020003" pitchFamily="2" charset="0"/>
                    <a:ea typeface="Calibri"/>
                    <a:cs typeface="Calibri"/>
                    <a:sym typeface="Calibri"/>
                  </a:rPr>
                  <a:t>DIRECT technology </a:t>
                </a:r>
                <a:endParaRPr sz="2000" b="0" i="0" u="none" strike="noStrike" cap="none" dirty="0">
                  <a:solidFill>
                    <a:srgbClr val="FF0000"/>
                  </a:solidFill>
                  <a:latin typeface="Avenir Book" panose="02000503020000020003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269;p10">
              <a:extLst>
                <a:ext uri="{FF2B5EF4-FFF2-40B4-BE49-F238E27FC236}">
                  <a16:creationId xmlns:a16="http://schemas.microsoft.com/office/drawing/2014/main" id="{89BFBA11-AC41-2C5D-E36B-7C96E9E97E3C}"/>
                </a:ext>
              </a:extLst>
            </p:cNvPr>
            <p:cNvSpPr/>
            <p:nvPr/>
          </p:nvSpPr>
          <p:spPr>
            <a:xfrm>
              <a:off x="9523944" y="3528372"/>
              <a:ext cx="1692219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b="0" i="0" u="none" strike="noStrike" cap="none">
                  <a:solidFill>
                    <a:srgbClr val="00B05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LA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boratory of </a:t>
              </a:r>
              <a:r>
                <a:rPr lang="en-US" b="0" i="0" u="none" strike="noStrike" cap="none">
                  <a:solidFill>
                    <a:srgbClr val="FF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Ra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diouclides for </a:t>
              </a:r>
              <a:r>
                <a:rPr lang="en-US" b="0" i="0" u="none" strike="noStrike" cap="none">
                  <a:solidFill>
                    <a:srgbClr val="3477B2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MED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icine</a:t>
              </a:r>
              <a:endParaRPr b="0" i="0" u="none" strike="noStrike" cap="none">
                <a:solidFill>
                  <a:srgbClr val="000000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900" b="0" i="0" u="none" strike="noStrike" cap="none">
                <a:solidFill>
                  <a:srgbClr val="194D81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" name="Google Shape;270;p10">
            <a:extLst>
              <a:ext uri="{FF2B5EF4-FFF2-40B4-BE49-F238E27FC236}">
                <a16:creationId xmlns:a16="http://schemas.microsoft.com/office/drawing/2014/main" id="{D2383DE9-F7F4-B47D-1C3D-6B1A26095EAF}"/>
              </a:ext>
            </a:extLst>
          </p:cNvPr>
          <p:cNvSpPr/>
          <p:nvPr/>
        </p:nvSpPr>
        <p:spPr>
          <a:xfrm>
            <a:off x="6368726" y="3826528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71;p10">
            <a:extLst>
              <a:ext uri="{FF2B5EF4-FFF2-40B4-BE49-F238E27FC236}">
                <a16:creationId xmlns:a16="http://schemas.microsoft.com/office/drawing/2014/main" id="{A9887031-A223-B4E5-17B5-1FEBADF044DF}"/>
              </a:ext>
            </a:extLst>
          </p:cNvPr>
          <p:cNvSpPr/>
          <p:nvPr/>
        </p:nvSpPr>
        <p:spPr>
          <a:xfrm>
            <a:off x="6787826" y="1736070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72;p10">
            <a:extLst>
              <a:ext uri="{FF2B5EF4-FFF2-40B4-BE49-F238E27FC236}">
                <a16:creationId xmlns:a16="http://schemas.microsoft.com/office/drawing/2014/main" id="{CE3813A6-1023-868F-6123-964E869CF800}"/>
              </a:ext>
            </a:extLst>
          </p:cNvPr>
          <p:cNvSpPr txBox="1"/>
          <p:nvPr/>
        </p:nvSpPr>
        <p:spPr>
          <a:xfrm>
            <a:off x="6557639" y="5184349"/>
            <a:ext cx="1117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RIFAC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16" name="Google Shape;273;p10">
            <a:extLst>
              <a:ext uri="{FF2B5EF4-FFF2-40B4-BE49-F238E27FC236}">
                <a16:creationId xmlns:a16="http://schemas.microsoft.com/office/drawing/2014/main" id="{50E4E39A-69AD-6B77-6E7B-179314CA9F4B}"/>
              </a:ext>
            </a:extLst>
          </p:cNvPr>
          <p:cNvSpPr/>
          <p:nvPr/>
        </p:nvSpPr>
        <p:spPr>
          <a:xfrm>
            <a:off x="4161856" y="4460556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4;p10">
            <a:extLst>
              <a:ext uri="{FF2B5EF4-FFF2-40B4-BE49-F238E27FC236}">
                <a16:creationId xmlns:a16="http://schemas.microsoft.com/office/drawing/2014/main" id="{03CAE709-A078-1601-85D9-68ACDD20049D}"/>
              </a:ext>
            </a:extLst>
          </p:cNvPr>
          <p:cNvSpPr/>
          <p:nvPr/>
        </p:nvSpPr>
        <p:spPr>
          <a:xfrm rot="5400000">
            <a:off x="3618901" y="429656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75;p10">
            <a:extLst>
              <a:ext uri="{FF2B5EF4-FFF2-40B4-BE49-F238E27FC236}">
                <a16:creationId xmlns:a16="http://schemas.microsoft.com/office/drawing/2014/main" id="{F5C57223-143E-FDB6-00DB-CFA513B3EB7D}"/>
              </a:ext>
            </a:extLst>
          </p:cNvPr>
          <p:cNvSpPr txBox="1"/>
          <p:nvPr/>
        </p:nvSpPr>
        <p:spPr>
          <a:xfrm>
            <a:off x="6787826" y="1179477"/>
            <a:ext cx="990600" cy="4000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RILAB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0" name="Google Shape;277;p10">
            <a:extLst>
              <a:ext uri="{FF2B5EF4-FFF2-40B4-BE49-F238E27FC236}">
                <a16:creationId xmlns:a16="http://schemas.microsoft.com/office/drawing/2014/main" id="{9F8743EC-5235-2265-C39F-C9A412736F55}"/>
              </a:ext>
            </a:extLst>
          </p:cNvPr>
          <p:cNvSpPr txBox="1"/>
          <p:nvPr/>
        </p:nvSpPr>
        <p:spPr>
          <a:xfrm>
            <a:off x="686344" y="3798340"/>
            <a:ext cx="2815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ISOL technology </a:t>
            </a:r>
            <a:endParaRPr sz="2000" b="0" i="0" u="none" strike="noStrike" cap="none" dirty="0">
              <a:solidFill>
                <a:srgbClr val="FF0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78;p10">
            <a:extLst>
              <a:ext uri="{FF2B5EF4-FFF2-40B4-BE49-F238E27FC236}">
                <a16:creationId xmlns:a16="http://schemas.microsoft.com/office/drawing/2014/main" id="{5A7437B7-236F-C407-49FC-C59A8F109620}"/>
              </a:ext>
            </a:extLst>
          </p:cNvPr>
          <p:cNvSpPr txBox="1"/>
          <p:nvPr/>
        </p:nvSpPr>
        <p:spPr>
          <a:xfrm>
            <a:off x="8989046" y="4611940"/>
            <a:ext cx="2965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1800" b="0" i="0" u="none" strike="noStrike" cap="none">
                <a:solidFill>
                  <a:srgbClr val="083776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Possible collaboration with industry for production</a:t>
            </a:r>
            <a:endParaRPr sz="1800" b="0" i="0" u="none" strike="noStrike" cap="none">
              <a:solidFill>
                <a:srgbClr val="083776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79;p10">
            <a:extLst>
              <a:ext uri="{FF2B5EF4-FFF2-40B4-BE49-F238E27FC236}">
                <a16:creationId xmlns:a16="http://schemas.microsoft.com/office/drawing/2014/main" id="{27A64E6A-E758-2302-67B1-ED73A2181E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718" y="4227432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80;p10">
            <a:extLst>
              <a:ext uri="{FF2B5EF4-FFF2-40B4-BE49-F238E27FC236}">
                <a16:creationId xmlns:a16="http://schemas.microsoft.com/office/drawing/2014/main" id="{1C89D386-1D3E-3F00-40A6-0E35565E7FFC}"/>
              </a:ext>
            </a:extLst>
          </p:cNvPr>
          <p:cNvSpPr/>
          <p:nvPr/>
        </p:nvSpPr>
        <p:spPr>
          <a:xfrm rot="-5400000">
            <a:off x="8434817" y="239987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81;p10">
            <a:extLst>
              <a:ext uri="{FF2B5EF4-FFF2-40B4-BE49-F238E27FC236}">
                <a16:creationId xmlns:a16="http://schemas.microsoft.com/office/drawing/2014/main" id="{D28C0AD5-C8F7-0759-F49F-DEBBED7F5101}"/>
              </a:ext>
            </a:extLst>
          </p:cNvPr>
          <p:cNvSpPr/>
          <p:nvPr/>
        </p:nvSpPr>
        <p:spPr>
          <a:xfrm rot="-5400000">
            <a:off x="8428701" y="466655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79;p17">
            <a:extLst>
              <a:ext uri="{FF2B5EF4-FFF2-40B4-BE49-F238E27FC236}">
                <a16:creationId xmlns:a16="http://schemas.microsoft.com/office/drawing/2014/main" id="{BEA669E7-CAE3-CE70-7A95-57525356A04D}"/>
              </a:ext>
            </a:extLst>
          </p:cNvPr>
          <p:cNvSpPr txBox="1"/>
          <p:nvPr/>
        </p:nvSpPr>
        <p:spPr>
          <a:xfrm>
            <a:off x="8764319" y="3418088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https://web.infn.it/LARAMED/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  <p:sp>
        <p:nvSpPr>
          <p:cNvPr id="28" name="Google Shape;379;p17">
            <a:extLst>
              <a:ext uri="{FF2B5EF4-FFF2-40B4-BE49-F238E27FC236}">
                <a16:creationId xmlns:a16="http://schemas.microsoft.com/office/drawing/2014/main" id="{C1D354D6-0524-BB94-98DB-ADDC96BF0802}"/>
              </a:ext>
            </a:extLst>
          </p:cNvPr>
          <p:cNvSpPr txBox="1"/>
          <p:nvPr/>
        </p:nvSpPr>
        <p:spPr>
          <a:xfrm>
            <a:off x="306221" y="4715604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https://isolpharm.pd.infn.it/web//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911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1;p16">
            <a:extLst>
              <a:ext uri="{FF2B5EF4-FFF2-40B4-BE49-F238E27FC236}">
                <a16:creationId xmlns:a16="http://schemas.microsoft.com/office/drawing/2014/main" id="{56748E59-9280-121E-8B7E-9AE8610AD7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b="0" dirty="0">
                <a:latin typeface="Avenir Next LT Pro" panose="020B0504020202020204" pitchFamily="34" charset="77"/>
                <a:sym typeface="Calibri"/>
              </a:rPr>
              <a:t>The LARAMED facility</a:t>
            </a:r>
            <a:endParaRPr b="0" dirty="0">
              <a:latin typeface="Avenir Next LT Pro" panose="020B0504020202020204" pitchFamily="34" charset="77"/>
              <a:sym typeface="Calibri"/>
            </a:endParaRPr>
          </a:p>
        </p:txBody>
      </p:sp>
      <p:sp>
        <p:nvSpPr>
          <p:cNvPr id="5" name="Google Shape;343;p16">
            <a:extLst>
              <a:ext uri="{FF2B5EF4-FFF2-40B4-BE49-F238E27FC236}">
                <a16:creationId xmlns:a16="http://schemas.microsoft.com/office/drawing/2014/main" id="{BF3FAD62-86A2-26AD-6812-A7219C94BEA5}"/>
              </a:ext>
            </a:extLst>
          </p:cNvPr>
          <p:cNvSpPr txBox="1"/>
          <p:nvPr/>
        </p:nvSpPr>
        <p:spPr>
          <a:xfrm>
            <a:off x="838200" y="1222444"/>
            <a:ext cx="10515600" cy="4560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  <a:p>
            <a:pPr marL="228600" marR="0" lvl="0" indent="-1143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83776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44;p16">
            <a:extLst>
              <a:ext uri="{FF2B5EF4-FFF2-40B4-BE49-F238E27FC236}">
                <a16:creationId xmlns:a16="http://schemas.microsoft.com/office/drawing/2014/main" id="{D224FDF6-9F7E-40B0-CDE7-8BAD5D328C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3963" y="1222444"/>
            <a:ext cx="10369837" cy="4649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015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C060-0B2A-8731-97F6-E1059E321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3183D67B-6716-2462-59E5-FA80FE9DA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8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800" b="0" dirty="0">
              <a:latin typeface="Avenir Book" panose="02000503020000020003" pitchFamily="2" charset="0"/>
            </a:endParaRPr>
          </a:p>
        </p:txBody>
      </p:sp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A84E257E-5D2A-53A9-E347-99D158B8A6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3514285" y="947038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265;p10">
            <a:extLst>
              <a:ext uri="{FF2B5EF4-FFF2-40B4-BE49-F238E27FC236}">
                <a16:creationId xmlns:a16="http://schemas.microsoft.com/office/drawing/2014/main" id="{18CC21DE-C66D-E1E9-A19F-E5180770C909}"/>
              </a:ext>
            </a:extLst>
          </p:cNvPr>
          <p:cNvGrpSpPr/>
          <p:nvPr/>
        </p:nvGrpSpPr>
        <p:grpSpPr>
          <a:xfrm>
            <a:off x="8965406" y="1736070"/>
            <a:ext cx="2989222" cy="1753725"/>
            <a:chOff x="8226941" y="2811811"/>
            <a:chExt cx="2989222" cy="1753725"/>
          </a:xfrm>
        </p:grpSpPr>
        <p:grpSp>
          <p:nvGrpSpPr>
            <p:cNvPr id="9" name="Google Shape;266;p10">
              <a:extLst>
                <a:ext uri="{FF2B5EF4-FFF2-40B4-BE49-F238E27FC236}">
                  <a16:creationId xmlns:a16="http://schemas.microsoft.com/office/drawing/2014/main" id="{692AD16E-D675-2702-E8ED-D0DC3EC3E1E0}"/>
                </a:ext>
              </a:extLst>
            </p:cNvPr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11" name="Google Shape;267;p10">
                <a:extLst>
                  <a:ext uri="{FF2B5EF4-FFF2-40B4-BE49-F238E27FC236}">
                    <a16:creationId xmlns:a16="http://schemas.microsoft.com/office/drawing/2014/main" id="{D646D1C8-38F9-0E29-3214-C57A8318557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268;p10">
                <a:extLst>
                  <a:ext uri="{FF2B5EF4-FFF2-40B4-BE49-F238E27FC236}">
                    <a16:creationId xmlns:a16="http://schemas.microsoft.com/office/drawing/2014/main" id="{B4B9385F-6CFC-9F2D-C9C3-524EDA81D448}"/>
                  </a:ext>
                </a:extLst>
              </p:cNvPr>
              <p:cNvSpPr txBox="1"/>
              <p:nvPr/>
            </p:nvSpPr>
            <p:spPr>
              <a:xfrm>
                <a:off x="8583453" y="3166792"/>
                <a:ext cx="2815128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000" b="0" i="0" u="none" strike="noStrike" cap="none" dirty="0">
                    <a:solidFill>
                      <a:srgbClr val="FF0000"/>
                    </a:solidFill>
                    <a:latin typeface="Avenir Book" panose="02000503020000020003" pitchFamily="2" charset="0"/>
                    <a:ea typeface="Calibri"/>
                    <a:cs typeface="Calibri"/>
                    <a:sym typeface="Calibri"/>
                  </a:rPr>
                  <a:t>DIRECT technology </a:t>
                </a:r>
                <a:endParaRPr sz="2000" b="0" i="0" u="none" strike="noStrike" cap="none" dirty="0">
                  <a:solidFill>
                    <a:srgbClr val="FF0000"/>
                  </a:solidFill>
                  <a:latin typeface="Avenir Book" panose="02000503020000020003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269;p10">
              <a:extLst>
                <a:ext uri="{FF2B5EF4-FFF2-40B4-BE49-F238E27FC236}">
                  <a16:creationId xmlns:a16="http://schemas.microsoft.com/office/drawing/2014/main" id="{75613D7D-E2DA-77FF-9C02-382D7216DDF6}"/>
                </a:ext>
              </a:extLst>
            </p:cNvPr>
            <p:cNvSpPr/>
            <p:nvPr/>
          </p:nvSpPr>
          <p:spPr>
            <a:xfrm>
              <a:off x="9523944" y="3528372"/>
              <a:ext cx="1692219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b="0" i="0" u="none" strike="noStrike" cap="none">
                  <a:solidFill>
                    <a:srgbClr val="00B05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LA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boratory of </a:t>
              </a:r>
              <a:r>
                <a:rPr lang="en-US" b="0" i="0" u="none" strike="noStrike" cap="none">
                  <a:solidFill>
                    <a:srgbClr val="FF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Ra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diouclides for </a:t>
              </a:r>
              <a:r>
                <a:rPr lang="en-US" b="0" i="0" u="none" strike="noStrike" cap="none">
                  <a:solidFill>
                    <a:srgbClr val="3477B2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MED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icine</a:t>
              </a:r>
              <a:endParaRPr b="0" i="0" u="none" strike="noStrike" cap="none">
                <a:solidFill>
                  <a:srgbClr val="000000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900" b="0" i="0" u="none" strike="noStrike" cap="none">
                <a:solidFill>
                  <a:srgbClr val="194D81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" name="Google Shape;270;p10">
            <a:extLst>
              <a:ext uri="{FF2B5EF4-FFF2-40B4-BE49-F238E27FC236}">
                <a16:creationId xmlns:a16="http://schemas.microsoft.com/office/drawing/2014/main" id="{EA12A7BC-2C0E-FC90-EF79-78F30F1DEECF}"/>
              </a:ext>
            </a:extLst>
          </p:cNvPr>
          <p:cNvSpPr/>
          <p:nvPr/>
        </p:nvSpPr>
        <p:spPr>
          <a:xfrm>
            <a:off x="6368726" y="3826528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71;p10">
            <a:extLst>
              <a:ext uri="{FF2B5EF4-FFF2-40B4-BE49-F238E27FC236}">
                <a16:creationId xmlns:a16="http://schemas.microsoft.com/office/drawing/2014/main" id="{0B32CF5D-5342-9D5F-C939-0167B92BECC0}"/>
              </a:ext>
            </a:extLst>
          </p:cNvPr>
          <p:cNvSpPr/>
          <p:nvPr/>
        </p:nvSpPr>
        <p:spPr>
          <a:xfrm>
            <a:off x="6787826" y="1736070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72;p10">
            <a:extLst>
              <a:ext uri="{FF2B5EF4-FFF2-40B4-BE49-F238E27FC236}">
                <a16:creationId xmlns:a16="http://schemas.microsoft.com/office/drawing/2014/main" id="{08B5CB84-97D1-213F-776E-608A20550703}"/>
              </a:ext>
            </a:extLst>
          </p:cNvPr>
          <p:cNvSpPr txBox="1"/>
          <p:nvPr/>
        </p:nvSpPr>
        <p:spPr>
          <a:xfrm>
            <a:off x="6557639" y="5184349"/>
            <a:ext cx="1117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RIFAC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16" name="Google Shape;273;p10">
            <a:extLst>
              <a:ext uri="{FF2B5EF4-FFF2-40B4-BE49-F238E27FC236}">
                <a16:creationId xmlns:a16="http://schemas.microsoft.com/office/drawing/2014/main" id="{B261CF14-71C0-65F1-5D83-DA567141DE9A}"/>
              </a:ext>
            </a:extLst>
          </p:cNvPr>
          <p:cNvSpPr/>
          <p:nvPr/>
        </p:nvSpPr>
        <p:spPr>
          <a:xfrm>
            <a:off x="4161856" y="4460556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4;p10">
            <a:extLst>
              <a:ext uri="{FF2B5EF4-FFF2-40B4-BE49-F238E27FC236}">
                <a16:creationId xmlns:a16="http://schemas.microsoft.com/office/drawing/2014/main" id="{B7CB09B3-AD44-0BB7-B6AE-2FF117EB8552}"/>
              </a:ext>
            </a:extLst>
          </p:cNvPr>
          <p:cNvSpPr/>
          <p:nvPr/>
        </p:nvSpPr>
        <p:spPr>
          <a:xfrm rot="5400000">
            <a:off x="3618901" y="429656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75;p10">
            <a:extLst>
              <a:ext uri="{FF2B5EF4-FFF2-40B4-BE49-F238E27FC236}">
                <a16:creationId xmlns:a16="http://schemas.microsoft.com/office/drawing/2014/main" id="{467FCC68-E906-752B-9091-BA573B294D8E}"/>
              </a:ext>
            </a:extLst>
          </p:cNvPr>
          <p:cNvSpPr txBox="1"/>
          <p:nvPr/>
        </p:nvSpPr>
        <p:spPr>
          <a:xfrm>
            <a:off x="6787826" y="1179477"/>
            <a:ext cx="990600" cy="4000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RILAB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0" name="Google Shape;277;p10">
            <a:extLst>
              <a:ext uri="{FF2B5EF4-FFF2-40B4-BE49-F238E27FC236}">
                <a16:creationId xmlns:a16="http://schemas.microsoft.com/office/drawing/2014/main" id="{175583E3-687B-A966-970F-DADFA0C9A784}"/>
              </a:ext>
            </a:extLst>
          </p:cNvPr>
          <p:cNvSpPr txBox="1"/>
          <p:nvPr/>
        </p:nvSpPr>
        <p:spPr>
          <a:xfrm>
            <a:off x="686344" y="3798340"/>
            <a:ext cx="2815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ISOL technology </a:t>
            </a:r>
            <a:endParaRPr sz="2000" b="0" i="0" u="none" strike="noStrike" cap="none" dirty="0">
              <a:solidFill>
                <a:srgbClr val="FF0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78;p10">
            <a:extLst>
              <a:ext uri="{FF2B5EF4-FFF2-40B4-BE49-F238E27FC236}">
                <a16:creationId xmlns:a16="http://schemas.microsoft.com/office/drawing/2014/main" id="{0B81B4D3-D331-50F4-E748-CA24940FDA5E}"/>
              </a:ext>
            </a:extLst>
          </p:cNvPr>
          <p:cNvSpPr txBox="1"/>
          <p:nvPr/>
        </p:nvSpPr>
        <p:spPr>
          <a:xfrm>
            <a:off x="8989046" y="4611940"/>
            <a:ext cx="2965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1800" b="0" i="0" u="none" strike="noStrike" cap="none">
                <a:solidFill>
                  <a:srgbClr val="083776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Possible collaboration with industry for production</a:t>
            </a:r>
            <a:endParaRPr sz="1800" b="0" i="0" u="none" strike="noStrike" cap="none">
              <a:solidFill>
                <a:srgbClr val="083776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79;p10">
            <a:extLst>
              <a:ext uri="{FF2B5EF4-FFF2-40B4-BE49-F238E27FC236}">
                <a16:creationId xmlns:a16="http://schemas.microsoft.com/office/drawing/2014/main" id="{05BB02A3-B156-7E48-CC4C-408863C3C7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718" y="4227432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80;p10">
            <a:extLst>
              <a:ext uri="{FF2B5EF4-FFF2-40B4-BE49-F238E27FC236}">
                <a16:creationId xmlns:a16="http://schemas.microsoft.com/office/drawing/2014/main" id="{4F3CB5F4-2D59-1D93-AC16-B087640C54A5}"/>
              </a:ext>
            </a:extLst>
          </p:cNvPr>
          <p:cNvSpPr/>
          <p:nvPr/>
        </p:nvSpPr>
        <p:spPr>
          <a:xfrm rot="-5400000">
            <a:off x="8434817" y="239987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81;p10">
            <a:extLst>
              <a:ext uri="{FF2B5EF4-FFF2-40B4-BE49-F238E27FC236}">
                <a16:creationId xmlns:a16="http://schemas.microsoft.com/office/drawing/2014/main" id="{31C9AD52-74D3-607A-B9BE-0B67393FCEE7}"/>
              </a:ext>
            </a:extLst>
          </p:cNvPr>
          <p:cNvSpPr/>
          <p:nvPr/>
        </p:nvSpPr>
        <p:spPr>
          <a:xfrm rot="-5400000">
            <a:off x="8428701" y="466655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79;p17">
            <a:extLst>
              <a:ext uri="{FF2B5EF4-FFF2-40B4-BE49-F238E27FC236}">
                <a16:creationId xmlns:a16="http://schemas.microsoft.com/office/drawing/2014/main" id="{3660233C-91E4-82DE-3ACA-1C1612BC57CC}"/>
              </a:ext>
            </a:extLst>
          </p:cNvPr>
          <p:cNvSpPr txBox="1"/>
          <p:nvPr/>
        </p:nvSpPr>
        <p:spPr>
          <a:xfrm>
            <a:off x="8764319" y="3418088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https://web.infn.it/LARAMED/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  <p:sp>
        <p:nvSpPr>
          <p:cNvPr id="28" name="Google Shape;379;p17">
            <a:extLst>
              <a:ext uri="{FF2B5EF4-FFF2-40B4-BE49-F238E27FC236}">
                <a16:creationId xmlns:a16="http://schemas.microsoft.com/office/drawing/2014/main" id="{894B9BD8-635C-E0D0-F5B5-CFF1F08B4CDE}"/>
              </a:ext>
            </a:extLst>
          </p:cNvPr>
          <p:cNvSpPr txBox="1"/>
          <p:nvPr/>
        </p:nvSpPr>
        <p:spPr>
          <a:xfrm>
            <a:off x="306221" y="4715604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https://isolpharm.pd.infn.it/web//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3697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8B5D-608C-5BF9-7F0A-5161E908D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50;p34">
            <a:extLst>
              <a:ext uri="{FF2B5EF4-FFF2-40B4-BE49-F238E27FC236}">
                <a16:creationId xmlns:a16="http://schemas.microsoft.com/office/drawing/2014/main" id="{6DA29C23-55A8-8517-774B-3A2D38CCA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2586" y="91324"/>
            <a:ext cx="9546826" cy="95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en-US" sz="2800" b="0" dirty="0">
                <a:latin typeface="Avenir Book" panose="02000503020000020003" pitchFamily="2" charset="0"/>
                <a:sym typeface="Calibri"/>
              </a:rPr>
              <a:t>The “Radioisotopes for Medicine and Applied Physics” service</a:t>
            </a:r>
            <a:endParaRPr sz="2800" b="0" dirty="0">
              <a:latin typeface="Avenir Book" panose="02000503020000020003" pitchFamily="2" charset="0"/>
            </a:endParaRPr>
          </a:p>
        </p:txBody>
      </p:sp>
      <p:pic>
        <p:nvPicPr>
          <p:cNvPr id="5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20EEFA89-577B-9F01-E432-266D7A1A95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7414" b="6631"/>
          <a:stretch/>
        </p:blipFill>
        <p:spPr>
          <a:xfrm>
            <a:off x="3514285" y="947038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265;p10">
            <a:extLst>
              <a:ext uri="{FF2B5EF4-FFF2-40B4-BE49-F238E27FC236}">
                <a16:creationId xmlns:a16="http://schemas.microsoft.com/office/drawing/2014/main" id="{948B7A88-C40C-E41F-6C53-336039D87310}"/>
              </a:ext>
            </a:extLst>
          </p:cNvPr>
          <p:cNvGrpSpPr/>
          <p:nvPr/>
        </p:nvGrpSpPr>
        <p:grpSpPr>
          <a:xfrm>
            <a:off x="8965406" y="1736070"/>
            <a:ext cx="2989222" cy="1753725"/>
            <a:chOff x="8226941" y="2811811"/>
            <a:chExt cx="2989222" cy="1753725"/>
          </a:xfrm>
        </p:grpSpPr>
        <p:grpSp>
          <p:nvGrpSpPr>
            <p:cNvPr id="9" name="Google Shape;266;p10">
              <a:extLst>
                <a:ext uri="{FF2B5EF4-FFF2-40B4-BE49-F238E27FC236}">
                  <a16:creationId xmlns:a16="http://schemas.microsoft.com/office/drawing/2014/main" id="{CFB2B712-9E10-065F-8496-83B711D5DF97}"/>
                </a:ext>
              </a:extLst>
            </p:cNvPr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11" name="Google Shape;267;p10">
                <a:extLst>
                  <a:ext uri="{FF2B5EF4-FFF2-40B4-BE49-F238E27FC236}">
                    <a16:creationId xmlns:a16="http://schemas.microsoft.com/office/drawing/2014/main" id="{3C21242A-55DB-8497-44CE-6951D313AFC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Google Shape;268;p10">
                <a:extLst>
                  <a:ext uri="{FF2B5EF4-FFF2-40B4-BE49-F238E27FC236}">
                    <a16:creationId xmlns:a16="http://schemas.microsoft.com/office/drawing/2014/main" id="{4D2465ED-85F3-E756-28C8-02822A3EFB34}"/>
                  </a:ext>
                </a:extLst>
              </p:cNvPr>
              <p:cNvSpPr txBox="1"/>
              <p:nvPr/>
            </p:nvSpPr>
            <p:spPr>
              <a:xfrm>
                <a:off x="8583453" y="3166792"/>
                <a:ext cx="2815128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000" b="0" i="0" u="none" strike="noStrike" cap="none" dirty="0">
                    <a:solidFill>
                      <a:srgbClr val="FF0000"/>
                    </a:solidFill>
                    <a:latin typeface="Avenir Book" panose="02000503020000020003" pitchFamily="2" charset="0"/>
                    <a:ea typeface="Calibri"/>
                    <a:cs typeface="Calibri"/>
                    <a:sym typeface="Calibri"/>
                  </a:rPr>
                  <a:t>DIRECT technology </a:t>
                </a:r>
                <a:endParaRPr sz="2000" b="0" i="0" u="none" strike="noStrike" cap="none" dirty="0">
                  <a:solidFill>
                    <a:srgbClr val="FF0000"/>
                  </a:solidFill>
                  <a:latin typeface="Avenir Book" panose="02000503020000020003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" name="Google Shape;269;p10">
              <a:extLst>
                <a:ext uri="{FF2B5EF4-FFF2-40B4-BE49-F238E27FC236}">
                  <a16:creationId xmlns:a16="http://schemas.microsoft.com/office/drawing/2014/main" id="{A462B27B-0909-8F54-6334-D815A4E16EF7}"/>
                </a:ext>
              </a:extLst>
            </p:cNvPr>
            <p:cNvSpPr/>
            <p:nvPr/>
          </p:nvSpPr>
          <p:spPr>
            <a:xfrm>
              <a:off x="9523944" y="3528372"/>
              <a:ext cx="1692219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b="0" i="0" u="none" strike="noStrike" cap="none">
                  <a:solidFill>
                    <a:srgbClr val="00B05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LA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boratory of </a:t>
              </a:r>
              <a:r>
                <a:rPr lang="en-US" b="0" i="0" u="none" strike="noStrike" cap="none">
                  <a:solidFill>
                    <a:srgbClr val="FF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Ra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diouclides for </a:t>
              </a:r>
              <a:r>
                <a:rPr lang="en-US" b="0" i="0" u="none" strike="noStrike" cap="none">
                  <a:solidFill>
                    <a:srgbClr val="3477B2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MED</a:t>
              </a:r>
              <a:r>
                <a:rPr lang="en-US" b="0" i="0" u="none" strike="noStrike" cap="none">
                  <a:solidFill>
                    <a:srgbClr val="000000"/>
                  </a:solidFill>
                  <a:latin typeface="Avenir Book" panose="02000503020000020003" pitchFamily="2" charset="0"/>
                  <a:ea typeface="Corbel"/>
                  <a:cs typeface="Corbel"/>
                  <a:sym typeface="Corbel"/>
                </a:rPr>
                <a:t>icine</a:t>
              </a:r>
              <a:endParaRPr b="0" i="0" u="none" strike="noStrike" cap="none">
                <a:solidFill>
                  <a:srgbClr val="000000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900" b="0" i="0" u="none" strike="noStrike" cap="none">
                <a:solidFill>
                  <a:srgbClr val="194D81"/>
                </a:solidFill>
                <a:latin typeface="Avenir Book" panose="02000503020000020003" pitchFamily="2" charset="0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" name="Google Shape;270;p10">
            <a:extLst>
              <a:ext uri="{FF2B5EF4-FFF2-40B4-BE49-F238E27FC236}">
                <a16:creationId xmlns:a16="http://schemas.microsoft.com/office/drawing/2014/main" id="{1ADD74FF-A4B1-E776-6830-D1B2EE313B30}"/>
              </a:ext>
            </a:extLst>
          </p:cNvPr>
          <p:cNvSpPr/>
          <p:nvPr/>
        </p:nvSpPr>
        <p:spPr>
          <a:xfrm>
            <a:off x="6368726" y="3826528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71;p10">
            <a:extLst>
              <a:ext uri="{FF2B5EF4-FFF2-40B4-BE49-F238E27FC236}">
                <a16:creationId xmlns:a16="http://schemas.microsoft.com/office/drawing/2014/main" id="{24884A08-3104-A0E8-2513-71A9FDB405FC}"/>
              </a:ext>
            </a:extLst>
          </p:cNvPr>
          <p:cNvSpPr/>
          <p:nvPr/>
        </p:nvSpPr>
        <p:spPr>
          <a:xfrm>
            <a:off x="6787826" y="1736070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72;p10">
            <a:extLst>
              <a:ext uri="{FF2B5EF4-FFF2-40B4-BE49-F238E27FC236}">
                <a16:creationId xmlns:a16="http://schemas.microsoft.com/office/drawing/2014/main" id="{49414B82-2D4C-9437-BC7C-B7A426EC259E}"/>
              </a:ext>
            </a:extLst>
          </p:cNvPr>
          <p:cNvSpPr txBox="1"/>
          <p:nvPr/>
        </p:nvSpPr>
        <p:spPr>
          <a:xfrm>
            <a:off x="6557639" y="5184349"/>
            <a:ext cx="1117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RIFAC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16" name="Google Shape;273;p10">
            <a:extLst>
              <a:ext uri="{FF2B5EF4-FFF2-40B4-BE49-F238E27FC236}">
                <a16:creationId xmlns:a16="http://schemas.microsoft.com/office/drawing/2014/main" id="{7518D90C-C27A-38D3-FBB8-97266BD8496A}"/>
              </a:ext>
            </a:extLst>
          </p:cNvPr>
          <p:cNvSpPr/>
          <p:nvPr/>
        </p:nvSpPr>
        <p:spPr>
          <a:xfrm>
            <a:off x="4161856" y="4460556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74;p10">
            <a:extLst>
              <a:ext uri="{FF2B5EF4-FFF2-40B4-BE49-F238E27FC236}">
                <a16:creationId xmlns:a16="http://schemas.microsoft.com/office/drawing/2014/main" id="{5C68151D-5803-242A-A534-EDBF05B6E532}"/>
              </a:ext>
            </a:extLst>
          </p:cNvPr>
          <p:cNvSpPr/>
          <p:nvPr/>
        </p:nvSpPr>
        <p:spPr>
          <a:xfrm rot="5400000">
            <a:off x="3618901" y="429656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75;p10">
            <a:extLst>
              <a:ext uri="{FF2B5EF4-FFF2-40B4-BE49-F238E27FC236}">
                <a16:creationId xmlns:a16="http://schemas.microsoft.com/office/drawing/2014/main" id="{C53D9BDB-B087-DC25-262D-04FF871CAE8D}"/>
              </a:ext>
            </a:extLst>
          </p:cNvPr>
          <p:cNvSpPr txBox="1"/>
          <p:nvPr/>
        </p:nvSpPr>
        <p:spPr>
          <a:xfrm>
            <a:off x="6787826" y="1179477"/>
            <a:ext cx="990600" cy="4000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RILAB</a:t>
            </a:r>
            <a:endParaRPr sz="1200" b="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19" name="Google Shape;276;p10">
            <a:extLst>
              <a:ext uri="{FF2B5EF4-FFF2-40B4-BE49-F238E27FC236}">
                <a16:creationId xmlns:a16="http://schemas.microsoft.com/office/drawing/2014/main" id="{D87213CE-715F-0BF8-6390-A8CACA096BBF}"/>
              </a:ext>
            </a:extLst>
          </p:cNvPr>
          <p:cNvSpPr/>
          <p:nvPr/>
        </p:nvSpPr>
        <p:spPr>
          <a:xfrm>
            <a:off x="5089202" y="3826527"/>
            <a:ext cx="495300" cy="57128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77;p10">
            <a:extLst>
              <a:ext uri="{FF2B5EF4-FFF2-40B4-BE49-F238E27FC236}">
                <a16:creationId xmlns:a16="http://schemas.microsoft.com/office/drawing/2014/main" id="{D49AE3E6-9B87-C921-DE29-AF2535E5A9DC}"/>
              </a:ext>
            </a:extLst>
          </p:cNvPr>
          <p:cNvSpPr txBox="1"/>
          <p:nvPr/>
        </p:nvSpPr>
        <p:spPr>
          <a:xfrm>
            <a:off x="686344" y="3798340"/>
            <a:ext cx="28151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ISOL technology </a:t>
            </a:r>
            <a:endParaRPr sz="2000" b="0" i="0" u="none" strike="noStrike" cap="none" dirty="0">
              <a:solidFill>
                <a:srgbClr val="FF0000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78;p10">
            <a:extLst>
              <a:ext uri="{FF2B5EF4-FFF2-40B4-BE49-F238E27FC236}">
                <a16:creationId xmlns:a16="http://schemas.microsoft.com/office/drawing/2014/main" id="{FB4A05D9-7012-C8A2-6EA0-CFA8FA83F5C2}"/>
              </a:ext>
            </a:extLst>
          </p:cNvPr>
          <p:cNvSpPr txBox="1"/>
          <p:nvPr/>
        </p:nvSpPr>
        <p:spPr>
          <a:xfrm>
            <a:off x="8989046" y="4611940"/>
            <a:ext cx="2965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1800" b="0" i="0" u="none" strike="noStrike" cap="none">
                <a:solidFill>
                  <a:srgbClr val="083776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Possible collaboration with industry for production</a:t>
            </a:r>
            <a:endParaRPr sz="1800" b="0" i="0" u="none" strike="noStrike" cap="none">
              <a:solidFill>
                <a:srgbClr val="083776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79;p10">
            <a:extLst>
              <a:ext uri="{FF2B5EF4-FFF2-40B4-BE49-F238E27FC236}">
                <a16:creationId xmlns:a16="http://schemas.microsoft.com/office/drawing/2014/main" id="{1B3E6A9D-4C68-CD64-DD0B-59EC1E65C8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718" y="4227432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80;p10">
            <a:extLst>
              <a:ext uri="{FF2B5EF4-FFF2-40B4-BE49-F238E27FC236}">
                <a16:creationId xmlns:a16="http://schemas.microsoft.com/office/drawing/2014/main" id="{185D9C93-B82B-FF24-6619-C27E3814E3C6}"/>
              </a:ext>
            </a:extLst>
          </p:cNvPr>
          <p:cNvSpPr/>
          <p:nvPr/>
        </p:nvSpPr>
        <p:spPr>
          <a:xfrm rot="-5400000">
            <a:off x="8434817" y="239987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81;p10">
            <a:extLst>
              <a:ext uri="{FF2B5EF4-FFF2-40B4-BE49-F238E27FC236}">
                <a16:creationId xmlns:a16="http://schemas.microsoft.com/office/drawing/2014/main" id="{29CFB296-D40F-8616-F1D7-BEF5C3132FF7}"/>
              </a:ext>
            </a:extLst>
          </p:cNvPr>
          <p:cNvSpPr/>
          <p:nvPr/>
        </p:nvSpPr>
        <p:spPr>
          <a:xfrm rot="-5400000">
            <a:off x="8428701" y="466655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2;p10">
            <a:extLst>
              <a:ext uri="{FF2B5EF4-FFF2-40B4-BE49-F238E27FC236}">
                <a16:creationId xmlns:a16="http://schemas.microsoft.com/office/drawing/2014/main" id="{F530A35D-A46D-9528-0ADC-C818FB2466CE}"/>
              </a:ext>
            </a:extLst>
          </p:cNvPr>
          <p:cNvSpPr txBox="1"/>
          <p:nvPr/>
        </p:nvSpPr>
        <p:spPr>
          <a:xfrm>
            <a:off x="4829094" y="5586336"/>
            <a:ext cx="4159952" cy="584735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ISOL-2 </a:t>
            </a:r>
            <a:r>
              <a:rPr lang="en-US" sz="1200" i="0" u="none" strike="noStrike" cap="none" dirty="0">
                <a:solidFill>
                  <a:srgbClr val="002060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rPr>
              <a:t>temporarily dedicated to nuclear cross section measurements</a:t>
            </a:r>
            <a:endParaRPr sz="1200" i="0" u="none" strike="noStrike" cap="none" dirty="0">
              <a:solidFill>
                <a:srgbClr val="002060"/>
              </a:solidFill>
              <a:latin typeface="Avenir Book" panose="02000503020000020003" pitchFamily="2" charset="0"/>
              <a:sym typeface="Arial"/>
            </a:endParaRPr>
          </a:p>
        </p:txBody>
      </p:sp>
      <p:sp>
        <p:nvSpPr>
          <p:cNvPr id="26" name="Google Shape;281;p10">
            <a:extLst>
              <a:ext uri="{FF2B5EF4-FFF2-40B4-BE49-F238E27FC236}">
                <a16:creationId xmlns:a16="http://schemas.microsoft.com/office/drawing/2014/main" id="{C4B30687-9E00-ADC6-33B4-C82B00DC3B78}"/>
              </a:ext>
            </a:extLst>
          </p:cNvPr>
          <p:cNvSpPr/>
          <p:nvPr/>
        </p:nvSpPr>
        <p:spPr>
          <a:xfrm>
            <a:off x="5176186" y="507420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venir Book" panose="02000503020000020003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79;p17">
            <a:extLst>
              <a:ext uri="{FF2B5EF4-FFF2-40B4-BE49-F238E27FC236}">
                <a16:creationId xmlns:a16="http://schemas.microsoft.com/office/drawing/2014/main" id="{92684D46-ED58-23CA-FEB3-3316F0FF7665}"/>
              </a:ext>
            </a:extLst>
          </p:cNvPr>
          <p:cNvSpPr txBox="1"/>
          <p:nvPr/>
        </p:nvSpPr>
        <p:spPr>
          <a:xfrm>
            <a:off x="8764319" y="3418088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https://web.infn.it/LARAMED/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  <p:sp>
        <p:nvSpPr>
          <p:cNvPr id="28" name="Google Shape;379;p17">
            <a:extLst>
              <a:ext uri="{FF2B5EF4-FFF2-40B4-BE49-F238E27FC236}">
                <a16:creationId xmlns:a16="http://schemas.microsoft.com/office/drawing/2014/main" id="{9E41963F-8FC7-1786-9561-1C22CF011A00}"/>
              </a:ext>
            </a:extLst>
          </p:cNvPr>
          <p:cNvSpPr txBox="1"/>
          <p:nvPr/>
        </p:nvSpPr>
        <p:spPr>
          <a:xfrm>
            <a:off x="306221" y="4715604"/>
            <a:ext cx="321638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b="1" dirty="0">
                <a:solidFill>
                  <a:srgbClr val="083776"/>
                </a:solidFill>
                <a:latin typeface="Avenir Book" panose="02000503020000020003" pitchFamily="2" charset="0"/>
                <a:cs typeface="Calibri"/>
                <a:sym typeface="Calibri"/>
              </a:rPr>
              <a:t>https://isolpharm.pd.infn.it/web//</a:t>
            </a:r>
            <a:endParaRPr b="1" dirty="0">
              <a:solidFill>
                <a:srgbClr val="083776"/>
              </a:solidFill>
              <a:latin typeface="Avenir Book" panose="02000503020000020003" pitchFamily="2" charset="0"/>
              <a:cs typeface="Calibri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4018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A17A0B-BB17-67E2-5817-A4E5BE3B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Avenir Next LT Pro" panose="020B0504020202020204" pitchFamily="34" charset="77"/>
              </a:rPr>
              <a:t>Cross section measurements in ISOL-2</a:t>
            </a:r>
          </a:p>
        </p:txBody>
      </p:sp>
      <p:pic>
        <p:nvPicPr>
          <p:cNvPr id="5" name="Google Shape;351;p27">
            <a:extLst>
              <a:ext uri="{FF2B5EF4-FFF2-40B4-BE49-F238E27FC236}">
                <a16:creationId xmlns:a16="http://schemas.microsoft.com/office/drawing/2014/main" id="{B7A62F1B-AB2A-8F47-AD04-05FB585A44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787" y="1485900"/>
            <a:ext cx="6200775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2;p27">
            <a:extLst>
              <a:ext uri="{FF2B5EF4-FFF2-40B4-BE49-F238E27FC236}">
                <a16:creationId xmlns:a16="http://schemas.microsoft.com/office/drawing/2014/main" id="{0E16CB36-FC8D-8B34-A9A5-DD346E7C68EB}"/>
              </a:ext>
            </a:extLst>
          </p:cNvPr>
          <p:cNvSpPr txBox="1"/>
          <p:nvPr/>
        </p:nvSpPr>
        <p:spPr>
          <a:xfrm>
            <a:off x="1676400" y="5562699"/>
            <a:ext cx="1104900" cy="33855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Cyclotron</a:t>
            </a:r>
            <a:endParaRPr sz="16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7" name="Google Shape;353;p27">
            <a:extLst>
              <a:ext uri="{FF2B5EF4-FFF2-40B4-BE49-F238E27FC236}">
                <a16:creationId xmlns:a16="http://schemas.microsoft.com/office/drawing/2014/main" id="{AEEAD8B5-F126-06A9-26C0-64A08A246154}"/>
              </a:ext>
            </a:extLst>
          </p:cNvPr>
          <p:cNvSpPr/>
          <p:nvPr/>
        </p:nvSpPr>
        <p:spPr>
          <a:xfrm>
            <a:off x="3581399" y="3943350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8" name="Google Shape;354;p27">
            <a:extLst>
              <a:ext uri="{FF2B5EF4-FFF2-40B4-BE49-F238E27FC236}">
                <a16:creationId xmlns:a16="http://schemas.microsoft.com/office/drawing/2014/main" id="{894B0A2F-09C2-3118-F4B8-807DCC3EC053}"/>
              </a:ext>
            </a:extLst>
          </p:cNvPr>
          <p:cNvSpPr txBox="1"/>
          <p:nvPr/>
        </p:nvSpPr>
        <p:spPr>
          <a:xfrm>
            <a:off x="8410574" y="1650097"/>
            <a:ext cx="1838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Target Station (TS)</a:t>
            </a:r>
            <a:endParaRPr sz="1600" b="0" i="0" u="none" strike="noStrike" cap="none">
              <a:solidFill>
                <a:srgbClr val="083776"/>
              </a:solidFill>
              <a:latin typeface="Avenir Next LT Pro" panose="020B0504020202020204" pitchFamily="34" charset="77"/>
              <a:sym typeface="Arial"/>
            </a:endParaRPr>
          </a:p>
        </p:txBody>
      </p:sp>
      <p:pic>
        <p:nvPicPr>
          <p:cNvPr id="9" name="Google Shape;355;p27">
            <a:extLst>
              <a:ext uri="{FF2B5EF4-FFF2-40B4-BE49-F238E27FC236}">
                <a16:creationId xmlns:a16="http://schemas.microsoft.com/office/drawing/2014/main" id="{929853DE-3B5F-4CC8-A50E-9C96376A85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079"/>
          <a:stretch/>
        </p:blipFill>
        <p:spPr>
          <a:xfrm>
            <a:off x="6958012" y="1988651"/>
            <a:ext cx="4000500" cy="3702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56;p27">
            <a:extLst>
              <a:ext uri="{FF2B5EF4-FFF2-40B4-BE49-F238E27FC236}">
                <a16:creationId xmlns:a16="http://schemas.microsoft.com/office/drawing/2014/main" id="{4D7DFA8C-19A4-6A70-0745-0A9FDE29D615}"/>
              </a:ext>
            </a:extLst>
          </p:cNvPr>
          <p:cNvCxnSpPr/>
          <p:nvPr/>
        </p:nvCxnSpPr>
        <p:spPr>
          <a:xfrm>
            <a:off x="1453662" y="1817077"/>
            <a:ext cx="914400" cy="91440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357;p27">
            <a:extLst>
              <a:ext uri="{FF2B5EF4-FFF2-40B4-BE49-F238E27FC236}">
                <a16:creationId xmlns:a16="http://schemas.microsoft.com/office/drawing/2014/main" id="{0C7F1538-785B-D9A8-C8D0-E62ED133C3DC}"/>
              </a:ext>
            </a:extLst>
          </p:cNvPr>
          <p:cNvCxnSpPr/>
          <p:nvPr/>
        </p:nvCxnSpPr>
        <p:spPr>
          <a:xfrm rot="10800000" flipH="1">
            <a:off x="2391510" y="4613031"/>
            <a:ext cx="633046" cy="646184"/>
          </a:xfrm>
          <a:prstGeom prst="straightConnector1">
            <a:avLst/>
          </a:prstGeom>
          <a:noFill/>
          <a:ln w="2857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358;p27">
            <a:extLst>
              <a:ext uri="{FF2B5EF4-FFF2-40B4-BE49-F238E27FC236}">
                <a16:creationId xmlns:a16="http://schemas.microsoft.com/office/drawing/2014/main" id="{28266435-51E5-0FF2-082C-935669492A43}"/>
              </a:ext>
            </a:extLst>
          </p:cNvPr>
          <p:cNvCxnSpPr/>
          <p:nvPr/>
        </p:nvCxnSpPr>
        <p:spPr>
          <a:xfrm rot="10800000">
            <a:off x="3024556" y="4043362"/>
            <a:ext cx="0" cy="575846"/>
          </a:xfrm>
          <a:prstGeom prst="straightConnector1">
            <a:avLst/>
          </a:prstGeom>
          <a:noFill/>
          <a:ln w="2857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359;p27">
            <a:extLst>
              <a:ext uri="{FF2B5EF4-FFF2-40B4-BE49-F238E27FC236}">
                <a16:creationId xmlns:a16="http://schemas.microsoft.com/office/drawing/2014/main" id="{725DE4BB-3A15-F556-B3F2-83E1A823349E}"/>
              </a:ext>
            </a:extLst>
          </p:cNvPr>
          <p:cNvCxnSpPr>
            <a:endCxn id="7" idx="1"/>
          </p:cNvCxnSpPr>
          <p:nvPr/>
        </p:nvCxnSpPr>
        <p:spPr>
          <a:xfrm>
            <a:off x="3024599" y="4043363"/>
            <a:ext cx="556800" cy="0"/>
          </a:xfrm>
          <a:prstGeom prst="straightConnector1">
            <a:avLst/>
          </a:prstGeom>
          <a:noFill/>
          <a:ln w="2857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360;p27">
            <a:extLst>
              <a:ext uri="{FF2B5EF4-FFF2-40B4-BE49-F238E27FC236}">
                <a16:creationId xmlns:a16="http://schemas.microsoft.com/office/drawing/2014/main" id="{91CB99FE-D1FC-4F5B-A1DF-8E38BDAAA337}"/>
              </a:ext>
            </a:extLst>
          </p:cNvPr>
          <p:cNvSpPr/>
          <p:nvPr/>
        </p:nvSpPr>
        <p:spPr>
          <a:xfrm>
            <a:off x="3886200" y="3171825"/>
            <a:ext cx="157161" cy="33855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5" name="Google Shape;361;p27">
            <a:extLst>
              <a:ext uri="{FF2B5EF4-FFF2-40B4-BE49-F238E27FC236}">
                <a16:creationId xmlns:a16="http://schemas.microsoft.com/office/drawing/2014/main" id="{C797DA3C-AD67-E55D-B6A2-9D33A00DE69D}"/>
              </a:ext>
            </a:extLst>
          </p:cNvPr>
          <p:cNvSpPr txBox="1"/>
          <p:nvPr/>
        </p:nvSpPr>
        <p:spPr>
          <a:xfrm>
            <a:off x="7961539" y="1351839"/>
            <a:ext cx="31173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Experimental area to recover the irradiated samples</a:t>
            </a:r>
            <a:endParaRPr sz="1600" b="0" i="0" u="none" strike="noStrike" cap="none">
              <a:solidFill>
                <a:srgbClr val="083776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6" name="Google Shape;362;p27">
            <a:extLst>
              <a:ext uri="{FF2B5EF4-FFF2-40B4-BE49-F238E27FC236}">
                <a16:creationId xmlns:a16="http://schemas.microsoft.com/office/drawing/2014/main" id="{4182D388-B914-B012-C642-F907E6429E2E}"/>
              </a:ext>
            </a:extLst>
          </p:cNvPr>
          <p:cNvSpPr/>
          <p:nvPr/>
        </p:nvSpPr>
        <p:spPr>
          <a:xfrm>
            <a:off x="8201024" y="1746444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17" name="Google Shape;363;p27">
            <a:extLst>
              <a:ext uri="{FF2B5EF4-FFF2-40B4-BE49-F238E27FC236}">
                <a16:creationId xmlns:a16="http://schemas.microsoft.com/office/drawing/2014/main" id="{07D30BE9-EAC9-8120-BBDD-229E0F771496}"/>
              </a:ext>
            </a:extLst>
          </p:cNvPr>
          <p:cNvSpPr/>
          <p:nvPr/>
        </p:nvSpPr>
        <p:spPr>
          <a:xfrm>
            <a:off x="7726817" y="1501703"/>
            <a:ext cx="157161" cy="33855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pic>
        <p:nvPicPr>
          <p:cNvPr id="18" name="Google Shape;364;p27" descr="Immagine che contiene interni, stanzadabagno, parete, serbatoio&#10;&#10;Descrizione generata automaticamente">
            <a:extLst>
              <a:ext uri="{FF2B5EF4-FFF2-40B4-BE49-F238E27FC236}">
                <a16:creationId xmlns:a16="http://schemas.microsoft.com/office/drawing/2014/main" id="{1046BB83-DCA5-35B4-5F7E-70A169922A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251" b="29843"/>
          <a:stretch/>
        </p:blipFill>
        <p:spPr>
          <a:xfrm>
            <a:off x="9424154" y="2645439"/>
            <a:ext cx="1929646" cy="270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5;p27">
            <a:extLst>
              <a:ext uri="{FF2B5EF4-FFF2-40B4-BE49-F238E27FC236}">
                <a16:creationId xmlns:a16="http://schemas.microsoft.com/office/drawing/2014/main" id="{D02A33C2-4008-7302-C41F-2EE46A0E81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366" y="2042816"/>
            <a:ext cx="2208245" cy="392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66;p27">
            <a:extLst>
              <a:ext uri="{FF2B5EF4-FFF2-40B4-BE49-F238E27FC236}">
                <a16:creationId xmlns:a16="http://schemas.microsoft.com/office/drawing/2014/main" id="{8C4160FC-E681-C883-68F8-C49B773B9E8A}"/>
              </a:ext>
            </a:extLst>
          </p:cNvPr>
          <p:cNvSpPr/>
          <p:nvPr/>
        </p:nvSpPr>
        <p:spPr>
          <a:xfrm>
            <a:off x="4200523" y="3117395"/>
            <a:ext cx="157161" cy="33855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21" name="Google Shape;367;p27">
            <a:extLst>
              <a:ext uri="{FF2B5EF4-FFF2-40B4-BE49-F238E27FC236}">
                <a16:creationId xmlns:a16="http://schemas.microsoft.com/office/drawing/2014/main" id="{FA55208A-D579-FF0C-6686-915F227CB425}"/>
              </a:ext>
            </a:extLst>
          </p:cNvPr>
          <p:cNvSpPr/>
          <p:nvPr/>
        </p:nvSpPr>
        <p:spPr>
          <a:xfrm>
            <a:off x="7726817" y="1512249"/>
            <a:ext cx="157161" cy="33855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venir Next LT Pro" panose="020B0504020202020204" pitchFamily="34" charset="77"/>
              <a:sym typeface="Arial"/>
            </a:endParaRPr>
          </a:p>
        </p:txBody>
      </p:sp>
      <p:sp>
        <p:nvSpPr>
          <p:cNvPr id="22" name="Google Shape;368;p27">
            <a:extLst>
              <a:ext uri="{FF2B5EF4-FFF2-40B4-BE49-F238E27FC236}">
                <a16:creationId xmlns:a16="http://schemas.microsoft.com/office/drawing/2014/main" id="{E889F9CF-68B6-3775-1D97-C32A9617CDBE}"/>
              </a:ext>
            </a:extLst>
          </p:cNvPr>
          <p:cNvSpPr txBox="1"/>
          <p:nvPr/>
        </p:nvSpPr>
        <p:spPr>
          <a:xfrm>
            <a:off x="7961539" y="1351839"/>
            <a:ext cx="311739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Experimental area for </a:t>
            </a:r>
            <a:endParaRPr dirty="0">
              <a:latin typeface="Avenir Next LT Pro" panose="020B0504020202020204" pitchFamily="34" charset="77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γ-spectrometry (2 </a:t>
            </a:r>
            <a:r>
              <a:rPr lang="en-US" sz="1600" b="0" i="0" u="none" strike="noStrike" cap="none" dirty="0" err="1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HPGe</a:t>
            </a:r>
            <a:r>
              <a:rPr lang="en-US" sz="1600" b="0" i="0" u="none" strike="noStrike" cap="none" dirty="0">
                <a:solidFill>
                  <a:srgbClr val="083776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detectors)</a:t>
            </a:r>
            <a:endParaRPr sz="1600" b="0" i="0" u="none" strike="noStrike" cap="none" dirty="0">
              <a:solidFill>
                <a:srgbClr val="083776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C69F9BB-2990-AA79-A5F3-E229051D4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487" y="2074462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696603F9-0895-F506-05E7-4CDB8F5B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37">
            <a:extLst>
              <a:ext uri="{FF2B5EF4-FFF2-40B4-BE49-F238E27FC236}">
                <a16:creationId xmlns:a16="http://schemas.microsoft.com/office/drawing/2014/main" id="{BE09A1FF-270D-6EB8-4EB0-F0289A30E8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The end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1298" name="Google Shape;1298;p37">
            <a:extLst>
              <a:ext uri="{FF2B5EF4-FFF2-40B4-BE49-F238E27FC236}">
                <a16:creationId xmlns:a16="http://schemas.microsoft.com/office/drawing/2014/main" id="{FA66C38C-4010-0FE4-9152-FBE4D388E5AB}"/>
              </a:ext>
            </a:extLst>
          </p:cNvPr>
          <p:cNvSpPr txBox="1"/>
          <p:nvPr/>
        </p:nvSpPr>
        <p:spPr>
          <a:xfrm>
            <a:off x="3603135" y="2979988"/>
            <a:ext cx="49857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Thank </a:t>
            </a:r>
            <a:r>
              <a:rPr lang="it-IT" sz="28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you</a:t>
            </a: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for </a:t>
            </a:r>
            <a:r>
              <a:rPr lang="it-IT" sz="28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your</a:t>
            </a: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attention</a:t>
            </a: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!</a:t>
            </a:r>
            <a:endParaRPr sz="2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298;p37">
            <a:extLst>
              <a:ext uri="{FF2B5EF4-FFF2-40B4-BE49-F238E27FC236}">
                <a16:creationId xmlns:a16="http://schemas.microsoft.com/office/drawing/2014/main" id="{91E89C58-109A-32AB-3313-2E7B499CE669}"/>
              </a:ext>
            </a:extLst>
          </p:cNvPr>
          <p:cNvSpPr txBox="1"/>
          <p:nvPr/>
        </p:nvSpPr>
        <p:spPr>
          <a:xfrm>
            <a:off x="5692472" y="4517203"/>
            <a:ext cx="458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Any</a:t>
            </a: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questions</a:t>
            </a:r>
            <a:r>
              <a:rPr lang="it-IT" sz="28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?</a:t>
            </a:r>
            <a:endParaRPr sz="2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3d man sitting on a big red question mark and reading a book isolated over  white background with shadow 3D rendering Stock Illustration | Adobe Stock">
            <a:extLst>
              <a:ext uri="{FF2B5EF4-FFF2-40B4-BE49-F238E27FC236}">
                <a16:creationId xmlns:a16="http://schemas.microsoft.com/office/drawing/2014/main" id="{2E5CD74D-9410-2080-CE70-F3B84305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0" b="90000" l="10000" r="90000">
                        <a14:foregroundMark x1="47800" y1="9400" x2="47800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51" y="2839797"/>
            <a:ext cx="3878012" cy="38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9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FFA45D33-652F-FF51-54C3-FEB7DB52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7">
            <a:extLst>
              <a:ext uri="{FF2B5EF4-FFF2-40B4-BE49-F238E27FC236}">
                <a16:creationId xmlns:a16="http://schemas.microsoft.com/office/drawing/2014/main" id="{0802A88A-F233-CA99-5252-E442E9EED48B}"/>
              </a:ext>
            </a:extLst>
          </p:cNvPr>
          <p:cNvSpPr txBox="1"/>
          <p:nvPr/>
        </p:nvSpPr>
        <p:spPr>
          <a:xfrm>
            <a:off x="4156993" y="3036605"/>
            <a:ext cx="3878013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Backup slides</a:t>
            </a:r>
            <a:endParaRPr sz="45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540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A29C-2B43-FFB6-2FA4-2B2D09B1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1">
            <a:extLst>
              <a:ext uri="{FF2B5EF4-FFF2-40B4-BE49-F238E27FC236}">
                <a16:creationId xmlns:a16="http://schemas.microsoft.com/office/drawing/2014/main" id="{70C00DD4-B62B-39B9-BBF0-444C06CAC8EA}"/>
              </a:ext>
            </a:extLst>
          </p:cNvPr>
          <p:cNvSpPr/>
          <p:nvPr/>
        </p:nvSpPr>
        <p:spPr>
          <a:xfrm>
            <a:off x="1553280" y="52320"/>
            <a:ext cx="9544800" cy="76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200" tIns="45600" rIns="91200" bIns="45600" anchor="ctr">
            <a:norm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it" sz="4000" spc="-1" dirty="0">
                <a:solidFill>
                  <a:srgbClr val="1E4E79"/>
                </a:solidFill>
                <a:latin typeface="Avenir Next LT Pro" panose="020B0504020202020204" pitchFamily="34" charset="77"/>
                <a:ea typeface="Calibri"/>
                <a:cs typeface="Calibri" panose="020F0502020204030204" pitchFamily="34" charset="0"/>
              </a:rPr>
              <a:t>The ISOLPHARM project</a:t>
            </a:r>
            <a:endParaRPr lang="en-US" sz="4000" spc="-1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066B8EEA-8A36-FDCD-CE11-D88684E1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82" y="4726502"/>
            <a:ext cx="2560882" cy="81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92806F51-8997-57BD-59DC-80AA54D8D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8"/>
          <a:stretch/>
        </p:blipFill>
        <p:spPr bwMode="auto">
          <a:xfrm>
            <a:off x="4974771" y="1271360"/>
            <a:ext cx="5296109" cy="49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D0FD7C77-750A-C3B9-59E4-A0F9DB84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68" y="857559"/>
            <a:ext cx="940031" cy="82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889385E0-313B-3A6A-AAD2-1205B7347609}"/>
              </a:ext>
            </a:extLst>
          </p:cNvPr>
          <p:cNvSpPr/>
          <p:nvPr/>
        </p:nvSpPr>
        <p:spPr>
          <a:xfrm>
            <a:off x="0" y="44160"/>
            <a:ext cx="182880" cy="36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sz="1867">
              <a:latin typeface="Avenir Next LT Pro" panose="020B0504020202020204" pitchFamily="34" charset="77"/>
              <a:cs typeface="Arial" panose="020B06040202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9D8A013-305A-069D-2023-D79FB4A5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28" y="2879300"/>
            <a:ext cx="1411607" cy="8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C4B5B6-BCA6-6F9B-1CE9-B78D217BFB41}"/>
              </a:ext>
            </a:extLst>
          </p:cNvPr>
          <p:cNvSpPr txBox="1"/>
          <p:nvPr/>
        </p:nvSpPr>
        <p:spPr>
          <a:xfrm>
            <a:off x="182881" y="1077998"/>
            <a:ext cx="4621132" cy="242168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572332" indent="-380990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Led by LNL-INFN</a:t>
            </a:r>
          </a:p>
          <a:p>
            <a:pPr marL="572332" indent="-380990">
              <a:buFont typeface="Arial"/>
              <a:buChar char="•"/>
            </a:pPr>
            <a:endParaRPr lang="it-IT" sz="1867" dirty="0">
              <a:solidFill>
                <a:srgbClr val="050E17"/>
              </a:solidFill>
              <a:latin typeface="Avenir Next LT Pro" panose="020B0504020202020204" pitchFamily="34" charset="77"/>
              <a:ea typeface="Calibri"/>
              <a:cs typeface="Arial" panose="020B0604020202020204" pitchFamily="34" charset="0"/>
            </a:endParaRPr>
          </a:p>
          <a:p>
            <a:pPr marL="572332" indent="-380990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Produce 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high-</a:t>
            </a:r>
            <a:r>
              <a:rPr lang="it-IT" sz="1867" b="1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purity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</a:t>
            </a:r>
            <a:r>
              <a:rPr lang="it-IT" sz="1867" b="1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radioisotopes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using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the second-generation ISOL facility </a:t>
            </a:r>
            <a:r>
              <a:rPr lang="it-IT" sz="1867" b="1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SPES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.</a:t>
            </a:r>
          </a:p>
          <a:p>
            <a:pPr marL="572332" indent="-380990">
              <a:buFont typeface="Arial"/>
              <a:buChar char="•"/>
            </a:pPr>
            <a:endParaRPr lang="it-IT" sz="1867" dirty="0">
              <a:solidFill>
                <a:srgbClr val="050E17"/>
              </a:solidFill>
              <a:latin typeface="Avenir Next LT Pro" panose="020B0504020202020204" pitchFamily="34" charset="77"/>
              <a:ea typeface="Calibri"/>
              <a:cs typeface="Arial" panose="020B0604020202020204" pitchFamily="34" charset="0"/>
            </a:endParaRPr>
          </a:p>
          <a:p>
            <a:pPr marL="572332" indent="-380990">
              <a:buFont typeface="Arial"/>
              <a:buChar char="•"/>
            </a:pP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3 </a:t>
            </a:r>
            <a:r>
              <a:rPr lang="it-IT" sz="1867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experiments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conducted</a:t>
            </a:r>
            <a:r>
              <a:rPr lang="it-IT" sz="1867" dirty="0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 up to </a:t>
            </a:r>
            <a:r>
              <a:rPr lang="it-IT" sz="1867" dirty="0" err="1">
                <a:solidFill>
                  <a:srgbClr val="050E17"/>
                </a:solidFill>
                <a:latin typeface="Avenir Next LT Pro" panose="020B0504020202020204" pitchFamily="34" charset="77"/>
                <a:ea typeface="Calibri"/>
                <a:cs typeface="Arial" panose="020B0604020202020204" pitchFamily="34" charset="0"/>
              </a:rPr>
              <a:t>now</a:t>
            </a:r>
            <a:endParaRPr lang="it-IT" sz="1867" dirty="0">
              <a:solidFill>
                <a:srgbClr val="050E17"/>
              </a:solidFill>
              <a:latin typeface="Avenir Next LT Pro" panose="020B0504020202020204" pitchFamily="34" charset="77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E49EF2-FD7F-2391-23FD-34D96A51C818}"/>
              </a:ext>
            </a:extLst>
          </p:cNvPr>
          <p:cNvSpPr txBox="1"/>
          <p:nvPr/>
        </p:nvSpPr>
        <p:spPr>
          <a:xfrm>
            <a:off x="5743294" y="1637653"/>
            <a:ext cx="116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Next LT Pro" panose="020B0504020202020204" pitchFamily="34" charset="77"/>
              </a:rPr>
              <a:t>2018-2019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936EB3-FD20-C199-B98E-878B2CBC9C78}"/>
              </a:ext>
            </a:extLst>
          </p:cNvPr>
          <p:cNvSpPr txBox="1"/>
          <p:nvPr/>
        </p:nvSpPr>
        <p:spPr>
          <a:xfrm>
            <a:off x="7972945" y="3683823"/>
            <a:ext cx="116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Next LT Pro" panose="020B0504020202020204" pitchFamily="34" charset="77"/>
              </a:rPr>
              <a:t>2020-2022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6C2961-17AC-9C4E-C544-8187A6E9A36A}"/>
              </a:ext>
            </a:extLst>
          </p:cNvPr>
          <p:cNvSpPr txBox="1"/>
          <p:nvPr/>
        </p:nvSpPr>
        <p:spPr>
          <a:xfrm>
            <a:off x="10238223" y="5387723"/>
            <a:ext cx="116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Next LT Pro" panose="020B0504020202020204" pitchFamily="34" charset="77"/>
              </a:rPr>
              <a:t>2023-2025</a:t>
            </a:r>
          </a:p>
        </p:txBody>
      </p:sp>
    </p:spTree>
    <p:extLst>
      <p:ext uri="{BB962C8B-B14F-4D97-AF65-F5344CB8AC3E}">
        <p14:creationId xmlns:p14="http://schemas.microsoft.com/office/powerpoint/2010/main" val="28079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>
          <a:extLst>
            <a:ext uri="{FF2B5EF4-FFF2-40B4-BE49-F238E27FC236}">
              <a16:creationId xmlns:a16="http://schemas.microsoft.com/office/drawing/2014/main" id="{F433B330-0550-B3C0-737A-517901299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7">
            <a:extLst>
              <a:ext uri="{FF2B5EF4-FFF2-40B4-BE49-F238E27FC236}">
                <a16:creationId xmlns:a16="http://schemas.microsoft.com/office/drawing/2014/main" id="{AC48A3AC-9819-2A7D-B430-0F880C3BBF1F}"/>
              </a:ext>
            </a:extLst>
          </p:cNvPr>
          <p:cNvSpPr txBox="1"/>
          <p:nvPr/>
        </p:nvSpPr>
        <p:spPr>
          <a:xfrm>
            <a:off x="2481417" y="2690356"/>
            <a:ext cx="722916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 dirty="0">
                <a:solidFill>
                  <a:srgbClr val="064268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ISOLPHARM production yield</a:t>
            </a:r>
            <a:endParaRPr sz="45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632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5A07DB26-D7C8-4AE1-E2DD-124FEB1C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C2DDD60A-B0B1-910D-8FD2-BCFF3E7328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6D864E01-AA81-E4A8-2E83-23EB5755CE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AD5E7A8E-832D-ED15-8997-FFD8C3A74B8F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specific isotope, </a:t>
            </a:r>
            <a:r>
              <a:rPr lang="it-IT" sz="2000" b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is a function of </a:t>
            </a:r>
            <a:r>
              <a:rPr lang="it-IT" sz="2000" b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 parameters </a:t>
            </a:r>
            <a:r>
              <a:rPr lang="it-IT" sz="200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expressed as:</a:t>
            </a:r>
            <a:endParaRPr sz="200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9CAAD5DC-722E-32BC-4306-132BF08CFF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A470F262-C05C-A0F4-71A9-511DFAF44EBB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911EF296-5B08-B673-3897-0BA3DCC492FD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DB777FC7-CAF4-B102-A7A4-F0A4BBFEAF59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9FCA8AE9-5038-87E2-F357-B2884116A1C8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D151E48D-C038-500E-2ACE-2880D6012900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13369FCF-B8C4-9050-94B5-9AE4C6080342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237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90F417A3-29B1-ECC3-02A7-FBF82EF3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7BEEAA8D-5107-00D5-3682-1EBFA403CB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15F548BD-9265-D5AF-E3EC-8CBD4D84D6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97D67ECC-E6F4-C6FB-662C-70A52F1EA371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2803D596-D2F5-FAD1-C8C7-CB5ECD658C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0FF1418A-3BF2-D4A8-7616-E190300B1BE5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014F5C5C-CFD9-F30D-7A8E-876A29D4922C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F36C8614-74D5-7CB1-D460-DC4FA171E868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F31E5E43-5603-062D-E093-0ED6658DC13A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5C961BF2-7024-2EA0-6770-070C9E3B748F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1D53A110-D5EB-727A-3500-FF81D9840FEB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5477595E-2BAB-2ECF-B2F1-249823EB870B}"/>
              </a:ext>
            </a:extLst>
          </p:cNvPr>
          <p:cNvSpPr/>
          <p:nvPr/>
        </p:nvSpPr>
        <p:spPr>
          <a:xfrm>
            <a:off x="4133384" y="1957892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1090058C-0E5F-37E9-47CE-C4EAA3B6E2BD}"/>
              </a:ext>
            </a:extLst>
          </p:cNvPr>
          <p:cNvSpPr txBox="1"/>
          <p:nvPr/>
        </p:nvSpPr>
        <p:spPr>
          <a:xfrm>
            <a:off x="3409133" y="2656015"/>
            <a:ext cx="1775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Cross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section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8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91FE061A-E792-B83A-4BE9-0483A6C72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344AD8EE-BCF4-2B6A-5244-F38EA6865B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7548E8D9-0AEA-E05A-C864-D6F7E8F37F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0B8C4FC5-914C-CB9E-D467-A28A0B57F508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6AFF2E58-B2D3-EA6C-41F5-536C6DC4FA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6A6109B6-CAC0-3D9F-50B8-DA901FCCA029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950ABC24-0DC2-A7E2-911A-80EF8F2A6187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5B480DB8-A7BA-48C1-6476-B504F4635370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0AE62D0C-C590-42AD-274F-E614AE292042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82331C34-6516-6997-0638-4B0544D371F1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26C88FD3-128D-5058-DEFA-48A296CC091F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52B6E38-EF71-AAC6-0E64-6A43A4F8BDBA}"/>
              </a:ext>
            </a:extLst>
          </p:cNvPr>
          <p:cNvSpPr/>
          <p:nvPr/>
        </p:nvSpPr>
        <p:spPr>
          <a:xfrm>
            <a:off x="4812543" y="1923467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FE564534-C381-075E-2291-78C2C6621C2E}"/>
              </a:ext>
            </a:extLst>
          </p:cNvPr>
          <p:cNvSpPr txBox="1"/>
          <p:nvPr/>
        </p:nvSpPr>
        <p:spPr>
          <a:xfrm>
            <a:off x="4244762" y="2664685"/>
            <a:ext cx="177503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Particle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flux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90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2AE0AC24-0A80-3A10-6975-5E99D3D9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EB0ADC39-84E8-C133-AD9D-8DC165FC92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DDAC617B-A43B-76D1-6F52-3EB481652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81E1B66A-C442-E31D-E872-05CB66276E76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ACAA918A-5593-E98C-49ED-DC884F9EE6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35A93354-E8DD-5A21-5EA6-C199C870CA93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D9445434-64C8-8E2F-ABCB-AD4C24BEC353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987C7C6B-49CD-61FD-8B20-D6696B05AEAA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DE06CECA-4D20-FAF8-0D88-C1F2C8EF6D8A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B574B3AD-A627-727B-A7AE-035CAFBCCFA1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A6FF50B4-B134-2CFA-1666-9594C4FB8BD3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00A567A-694E-9C75-DA23-54CE16CD94C3}"/>
              </a:ext>
            </a:extLst>
          </p:cNvPr>
          <p:cNvSpPr/>
          <p:nvPr/>
        </p:nvSpPr>
        <p:spPr>
          <a:xfrm>
            <a:off x="5544066" y="1923467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32F6CB02-18BF-7153-0B17-0492982EF12A}"/>
              </a:ext>
            </a:extLst>
          </p:cNvPr>
          <p:cNvSpPr txBox="1"/>
          <p:nvPr/>
        </p:nvSpPr>
        <p:spPr>
          <a:xfrm>
            <a:off x="4641129" y="2696740"/>
            <a:ext cx="26610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atoms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in target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0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E8D3C2A6-9BB9-9CDF-E9AC-773DA72D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CBCA2556-53DA-8780-6A31-416490990C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FE6DF094-6888-8C96-4873-E8AC0E8994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BB23A0E5-87D8-4E2D-9C7D-878CFA287A47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E4B7C919-912C-C3A0-DAC8-82DA30ECB6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CA1EE9F4-0ECA-D930-3D52-4A388F6850F3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9D5FA4EA-AE56-8133-0353-E12D8CDBBD61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6B0EE6CA-C844-E278-F451-43EE90271819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0EEAAD10-A904-F6BB-2FDC-96B66D64D99A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367C9738-5322-9406-C62E-BCCD40058207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8F36E863-1F3E-4385-5699-58C3D2037AF4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CD059685-B026-74EE-34E8-A40A94D5E73D}"/>
              </a:ext>
            </a:extLst>
          </p:cNvPr>
          <p:cNvSpPr/>
          <p:nvPr/>
        </p:nvSpPr>
        <p:spPr>
          <a:xfrm>
            <a:off x="6340132" y="1944983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FC7345AB-5E52-E667-0C58-89D665C2197E}"/>
              </a:ext>
            </a:extLst>
          </p:cNvPr>
          <p:cNvSpPr txBox="1"/>
          <p:nvPr/>
        </p:nvSpPr>
        <p:spPr>
          <a:xfrm>
            <a:off x="5688980" y="2674812"/>
            <a:ext cx="26610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Diffusion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efficience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647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C2A4E22F-73F7-3C79-EAE4-6110E346C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3EDCC3F1-0846-ECA9-52C6-676A198E52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D06F9C8F-20BD-EB19-7904-D45C2DA80C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EE5D478E-228B-DC4F-5D63-56C36328621A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6D6D2A75-C076-64F2-75A8-20A609F68D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692F87F5-61F6-7863-A3E2-2B40E45FD3C8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1190A367-AEE1-A487-BDBF-6BD56F1E0F8F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A9447BFA-982A-00D0-1C22-DBD5B9EA14CA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28A2F55D-E557-D12E-83F3-1FB3532F7F91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E80BA088-4F6F-6D1E-A5A8-BAA8461FFCB8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9ADFC1CD-57EC-C402-CE0C-4ADDD0F44BE4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E535A383-50EE-35F6-8462-376DE4AA53E6}"/>
              </a:ext>
            </a:extLst>
          </p:cNvPr>
          <p:cNvSpPr/>
          <p:nvPr/>
        </p:nvSpPr>
        <p:spPr>
          <a:xfrm>
            <a:off x="7103924" y="1944983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06DB7ECF-D1BE-8F64-D81F-BD1F224758BA}"/>
              </a:ext>
            </a:extLst>
          </p:cNvPr>
          <p:cNvSpPr txBox="1"/>
          <p:nvPr/>
        </p:nvSpPr>
        <p:spPr>
          <a:xfrm>
            <a:off x="6536582" y="2673975"/>
            <a:ext cx="26610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Effusion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efficience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80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00E5CF40-952C-6A57-F5C4-8E78F962D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165B952A-62B0-549B-4FBC-CD544F1085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85CABE96-2AAA-9448-8E8D-D7A6F68B6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1404D5C8-1E59-7180-4E2F-56E8A542C774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40272AF2-5032-9C70-9984-6F1B7C626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19F4B284-2B8D-F398-55BF-F362714F1417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E38B877E-FBB5-5C2D-DABB-D3E25CD23AB8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A1DCFF1B-5928-DC4B-4C14-3EA460376EE3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216B7814-C949-7BB4-1D66-D4F80ADCAD34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FE497029-DD28-5D80-AD8D-FDBCFA051E2B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F4D1E6C7-A58C-2FE2-1AE9-48D8E977148B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86B1771B-5977-B1CC-744B-CB249C411F51}"/>
              </a:ext>
            </a:extLst>
          </p:cNvPr>
          <p:cNvSpPr/>
          <p:nvPr/>
        </p:nvSpPr>
        <p:spPr>
          <a:xfrm>
            <a:off x="7867131" y="1955473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E49C62C5-0A7B-913C-F037-E83E49E89F4F}"/>
              </a:ext>
            </a:extLst>
          </p:cNvPr>
          <p:cNvSpPr txBox="1"/>
          <p:nvPr/>
        </p:nvSpPr>
        <p:spPr>
          <a:xfrm>
            <a:off x="6536582" y="2673975"/>
            <a:ext cx="26610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Ionization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efficience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0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DD41CB52-6A71-8694-C065-53EAE3CB1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5555A018-402B-CEBC-9BD5-E3988FD546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815" t="2144" b="50000"/>
          <a:stretch/>
        </p:blipFill>
        <p:spPr>
          <a:xfrm>
            <a:off x="966766" y="2951424"/>
            <a:ext cx="10496354" cy="29028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">
            <a:extLst>
              <a:ext uri="{FF2B5EF4-FFF2-40B4-BE49-F238E27FC236}">
                <a16:creationId xmlns:a16="http://schemas.microsoft.com/office/drawing/2014/main" id="{E5031CA8-26C7-1B5B-446C-126AD5A38F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Radionuclide production </a:t>
            </a:r>
            <a:r>
              <a:rPr lang="it-IT" b="0" dirty="0" err="1">
                <a:latin typeface="Avenir Next LT Pro" panose="020B0504020202020204" pitchFamily="34" charset="77"/>
              </a:rPr>
              <a:t>through</a:t>
            </a:r>
            <a:r>
              <a:rPr lang="it-IT" b="0" dirty="0">
                <a:latin typeface="Avenir Next LT Pro" panose="020B0504020202020204" pitchFamily="34" charset="77"/>
              </a:rPr>
              <a:t> ISOL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30" name="Google Shape;230;p5">
            <a:extLst>
              <a:ext uri="{FF2B5EF4-FFF2-40B4-BE49-F238E27FC236}">
                <a16:creationId xmlns:a16="http://schemas.microsoft.com/office/drawing/2014/main" id="{14BF3FF7-63E1-3047-F124-C4D13D97E629}"/>
              </a:ext>
            </a:extLst>
          </p:cNvPr>
          <p:cNvSpPr txBox="1"/>
          <p:nvPr/>
        </p:nvSpPr>
        <p:spPr>
          <a:xfrm>
            <a:off x="202579" y="1003749"/>
            <a:ext cx="1193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yield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specific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isotope,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function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various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parameters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 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and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expressed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: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5">
            <a:extLst>
              <a:ext uri="{FF2B5EF4-FFF2-40B4-BE49-F238E27FC236}">
                <a16:creationId xmlns:a16="http://schemas.microsoft.com/office/drawing/2014/main" id="{1CC70F3C-C709-2F34-AFF9-CD2AD6695E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693" y="2040742"/>
            <a:ext cx="5763322" cy="3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>
            <a:extLst>
              <a:ext uri="{FF2B5EF4-FFF2-40B4-BE49-F238E27FC236}">
                <a16:creationId xmlns:a16="http://schemas.microsoft.com/office/drawing/2014/main" id="{4BD4E2C9-FC25-3787-6DA9-6DF6DBFF19BF}"/>
              </a:ext>
            </a:extLst>
          </p:cNvPr>
          <p:cNvSpPr/>
          <p:nvPr/>
        </p:nvSpPr>
        <p:spPr>
          <a:xfrm>
            <a:off x="4133384" y="1782337"/>
            <a:ext cx="1886414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>
            <a:extLst>
              <a:ext uri="{FF2B5EF4-FFF2-40B4-BE49-F238E27FC236}">
                <a16:creationId xmlns:a16="http://schemas.microsoft.com/office/drawing/2014/main" id="{64586D0E-9296-4328-C3B1-47F67061C177}"/>
              </a:ext>
            </a:extLst>
          </p:cNvPr>
          <p:cNvSpPr/>
          <p:nvPr/>
        </p:nvSpPr>
        <p:spPr>
          <a:xfrm>
            <a:off x="890211" y="3071497"/>
            <a:ext cx="4157777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>
            <a:extLst>
              <a:ext uri="{FF2B5EF4-FFF2-40B4-BE49-F238E27FC236}">
                <a16:creationId xmlns:a16="http://schemas.microsoft.com/office/drawing/2014/main" id="{560752F6-8D77-2D5E-BA2E-A445FC8F6651}"/>
              </a:ext>
            </a:extLst>
          </p:cNvPr>
          <p:cNvSpPr/>
          <p:nvPr/>
        </p:nvSpPr>
        <p:spPr>
          <a:xfrm>
            <a:off x="6214944" y="1782337"/>
            <a:ext cx="2137316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>
            <a:extLst>
              <a:ext uri="{FF2B5EF4-FFF2-40B4-BE49-F238E27FC236}">
                <a16:creationId xmlns:a16="http://schemas.microsoft.com/office/drawing/2014/main" id="{1B6DB8DA-7D61-B50A-05AE-74C5C5B65F39}"/>
              </a:ext>
            </a:extLst>
          </p:cNvPr>
          <p:cNvSpPr/>
          <p:nvPr/>
        </p:nvSpPr>
        <p:spPr>
          <a:xfrm>
            <a:off x="2977130" y="3071497"/>
            <a:ext cx="3127450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5">
            <a:extLst>
              <a:ext uri="{FF2B5EF4-FFF2-40B4-BE49-F238E27FC236}">
                <a16:creationId xmlns:a16="http://schemas.microsoft.com/office/drawing/2014/main" id="{68C186C5-1C84-2CFC-3D54-05323FF293E1}"/>
              </a:ext>
            </a:extLst>
          </p:cNvPr>
          <p:cNvSpPr/>
          <p:nvPr/>
        </p:nvSpPr>
        <p:spPr>
          <a:xfrm>
            <a:off x="8547407" y="1782337"/>
            <a:ext cx="529682" cy="9106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>
            <a:extLst>
              <a:ext uri="{FF2B5EF4-FFF2-40B4-BE49-F238E27FC236}">
                <a16:creationId xmlns:a16="http://schemas.microsoft.com/office/drawing/2014/main" id="{92627A90-9046-DAAD-A8A3-C872B90FB403}"/>
              </a:ext>
            </a:extLst>
          </p:cNvPr>
          <p:cNvSpPr/>
          <p:nvPr/>
        </p:nvSpPr>
        <p:spPr>
          <a:xfrm>
            <a:off x="6214943" y="3071497"/>
            <a:ext cx="5371632" cy="290282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28CE62B8-04C4-EC24-302B-F3A26A59BD40}"/>
              </a:ext>
            </a:extLst>
          </p:cNvPr>
          <p:cNvSpPr/>
          <p:nvPr/>
        </p:nvSpPr>
        <p:spPr>
          <a:xfrm>
            <a:off x="8583937" y="1967554"/>
            <a:ext cx="449374" cy="6239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230;p5">
            <a:extLst>
              <a:ext uri="{FF2B5EF4-FFF2-40B4-BE49-F238E27FC236}">
                <a16:creationId xmlns:a16="http://schemas.microsoft.com/office/drawing/2014/main" id="{81598989-7194-1415-E45A-239CCB2E4FB8}"/>
              </a:ext>
            </a:extLst>
          </p:cNvPr>
          <p:cNvSpPr txBox="1"/>
          <p:nvPr/>
        </p:nvSpPr>
        <p:spPr>
          <a:xfrm>
            <a:off x="7884320" y="2671428"/>
            <a:ext cx="266109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Transfer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efficience</a:t>
            </a:r>
            <a:endParaRPr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5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6929DB03-2CC5-758F-3044-B0D9068B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">
            <a:extLst>
              <a:ext uri="{FF2B5EF4-FFF2-40B4-BE49-F238E27FC236}">
                <a16:creationId xmlns:a16="http://schemas.microsoft.com/office/drawing/2014/main" id="{332AE09B-C408-DA75-5920-685A9EB28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-IT" b="0" dirty="0">
                <a:latin typeface="Avenir Next LT Pro" panose="020B0504020202020204" pitchFamily="34" charset="77"/>
              </a:rPr>
              <a:t>The ISOLPHARM </a:t>
            </a:r>
            <a:r>
              <a:rPr lang="it-IT" b="0" dirty="0" err="1">
                <a:latin typeface="Avenir Next LT Pro" panose="020B0504020202020204" pitchFamily="34" charset="77"/>
              </a:rPr>
              <a:t>method</a:t>
            </a:r>
            <a:endParaRPr b="0" dirty="0">
              <a:latin typeface="Avenir Next LT Pro" panose="020B0504020202020204" pitchFamily="34" charset="77"/>
            </a:endParaRPr>
          </a:p>
        </p:txBody>
      </p:sp>
      <p:sp>
        <p:nvSpPr>
          <p:cNvPr id="216" name="Google Shape;216;p4">
            <a:extLst>
              <a:ext uri="{FF2B5EF4-FFF2-40B4-BE49-F238E27FC236}">
                <a16:creationId xmlns:a16="http://schemas.microsoft.com/office/drawing/2014/main" id="{57A72BF0-88F7-528B-054C-1BE5C5F936D1}"/>
              </a:ext>
            </a:extLst>
          </p:cNvPr>
          <p:cNvSpPr txBox="1"/>
          <p:nvPr/>
        </p:nvSpPr>
        <p:spPr>
          <a:xfrm>
            <a:off x="8972096" y="2236510"/>
            <a:ext cx="30684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ISOLPHARM project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aims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to study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innovative </a:t>
            </a: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radiopharmaceuticals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for </a:t>
            </a:r>
            <a:r>
              <a:rPr lang="it-IT" sz="18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targeted</a:t>
            </a:r>
            <a:r>
              <a:rPr lang="it-IT" sz="18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radionuclide therapy</a:t>
            </a:r>
            <a:endParaRPr sz="18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4" descr="Back with solid fill">
            <a:extLst>
              <a:ext uri="{FF2B5EF4-FFF2-40B4-BE49-F238E27FC236}">
                <a16:creationId xmlns:a16="http://schemas.microsoft.com/office/drawing/2014/main" id="{ACDF7B76-47E6-676E-D69C-C9BB721191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464715" y="2185099"/>
            <a:ext cx="516674" cy="421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8;p4">
            <a:extLst>
              <a:ext uri="{FF2B5EF4-FFF2-40B4-BE49-F238E27FC236}">
                <a16:creationId xmlns:a16="http://schemas.microsoft.com/office/drawing/2014/main" id="{6FC3FED1-4F6B-177B-9EEB-187B3E9AB618}"/>
              </a:ext>
            </a:extLst>
          </p:cNvPr>
          <p:cNvSpPr txBox="1"/>
          <p:nvPr/>
        </p:nvSpPr>
        <p:spPr>
          <a:xfrm>
            <a:off x="8981389" y="3990264"/>
            <a:ext cx="306844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focus </a:t>
            </a:r>
            <a:r>
              <a:rPr lang="it-IT" sz="18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on </a:t>
            </a:r>
            <a:r>
              <a:rPr lang="it-IT" sz="1800" b="1" baseline="30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111</a:t>
            </a:r>
            <a:r>
              <a:rPr lang="it-IT" sz="18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Ag, </a:t>
            </a:r>
            <a:r>
              <a:rPr lang="it-IT" sz="1800" dirty="0">
                <a:effectLst/>
                <a:latin typeface="Avenir Next LT Pro" panose="020B0504020202020204" pitchFamily="34" charset="77"/>
              </a:rPr>
              <a:t>a </a:t>
            </a:r>
            <a:r>
              <a:rPr lang="el-GR" sz="1800" dirty="0">
                <a:effectLst/>
                <a:latin typeface="Avenir Next LT Pro" panose="020B0504020202020204" pitchFamily="34" charset="77"/>
              </a:rPr>
              <a:t>β-</a:t>
            </a:r>
            <a:r>
              <a:rPr lang="it-IT" sz="1800" b="1" dirty="0" err="1">
                <a:effectLst/>
                <a:latin typeface="Avenir Next LT Pro" panose="020B0504020202020204" pitchFamily="34" charset="77"/>
              </a:rPr>
              <a:t>emitter</a:t>
            </a:r>
            <a:r>
              <a:rPr lang="it-IT" sz="1800" dirty="0">
                <a:effectLst/>
                <a:latin typeface="Avenir Next LT Pro" panose="020B0504020202020204" pitchFamily="34" charset="77"/>
              </a:rPr>
              <a:t> with </a:t>
            </a:r>
            <a:r>
              <a:rPr lang="it-IT" sz="1800" dirty="0" err="1">
                <a:effectLst/>
                <a:latin typeface="Avenir Next LT Pro" panose="020B0504020202020204" pitchFamily="34" charset="77"/>
              </a:rPr>
              <a:t>potential</a:t>
            </a:r>
            <a:r>
              <a:rPr lang="it-IT" sz="1800" dirty="0">
                <a:effectLst/>
                <a:latin typeface="Avenir Next LT Pro" panose="020B0504020202020204" pitchFamily="34" charset="77"/>
              </a:rPr>
              <a:t> theranostic </a:t>
            </a:r>
            <a:r>
              <a:rPr lang="it-IT" sz="1800" dirty="0" err="1">
                <a:effectLst/>
                <a:latin typeface="Avenir Next LT Pro" panose="020B0504020202020204" pitchFamily="34" charset="77"/>
              </a:rPr>
              <a:t>applications</a:t>
            </a:r>
            <a:r>
              <a:rPr lang="it-IT" sz="1800" dirty="0">
                <a:effectLst/>
                <a:latin typeface="Avenir Next LT Pro" panose="020B0504020202020204" pitchFamily="34" charset="77"/>
              </a:rPr>
              <a:t>. </a:t>
            </a:r>
            <a:endParaRPr lang="it-IT" dirty="0">
              <a:effectLst/>
              <a:latin typeface="Avenir Next LT Pro" panose="020B0504020202020204" pitchFamily="34" charset="77"/>
            </a:endParaRPr>
          </a:p>
        </p:txBody>
      </p:sp>
      <p:pic>
        <p:nvPicPr>
          <p:cNvPr id="4" name="Google Shape;219;p4" descr="Back with solid fill">
            <a:extLst>
              <a:ext uri="{FF2B5EF4-FFF2-40B4-BE49-F238E27FC236}">
                <a16:creationId xmlns:a16="http://schemas.microsoft.com/office/drawing/2014/main" id="{C098957A-E23D-C105-5EB1-8F0AF053E8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464715" y="3941538"/>
            <a:ext cx="516674" cy="42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E566F93D-BD93-F124-CAEA-B8AAF26CEB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008" y="1129502"/>
            <a:ext cx="7082680" cy="4513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89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>
          <a:extLst>
            <a:ext uri="{FF2B5EF4-FFF2-40B4-BE49-F238E27FC236}">
              <a16:creationId xmlns:a16="http://schemas.microsoft.com/office/drawing/2014/main" id="{DF8CAA6D-915B-AEFE-7DE3-3589ED27D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81A579D6-C8E9-3E78-F861-6951225F6B1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11474" y="701458"/>
            <a:ext cx="9169052" cy="5275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005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C2A61-684D-1930-50F2-EAE4BAA1A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15;p4" descr="A picture containing text&#10;&#10;Description automatically generated">
            <a:extLst>
              <a:ext uri="{FF2B5EF4-FFF2-40B4-BE49-F238E27FC236}">
                <a16:creationId xmlns:a16="http://schemas.microsoft.com/office/drawing/2014/main" id="{4ECC4AFA-1096-86B1-3238-ED3CC7373B38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" r="74776" b="38294"/>
          <a:stretch/>
        </p:blipFill>
        <p:spPr>
          <a:xfrm>
            <a:off x="0" y="0"/>
            <a:ext cx="5037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con due angoli in diagonale arrotondati 6">
            <a:extLst>
              <a:ext uri="{FF2B5EF4-FFF2-40B4-BE49-F238E27FC236}">
                <a16:creationId xmlns:a16="http://schemas.microsoft.com/office/drawing/2014/main" id="{94720E69-42E3-D500-E52B-A12376345B33}"/>
              </a:ext>
            </a:extLst>
          </p:cNvPr>
          <p:cNvSpPr/>
          <p:nvPr/>
        </p:nvSpPr>
        <p:spPr>
          <a:xfrm>
            <a:off x="5876364" y="236388"/>
            <a:ext cx="5155474" cy="3996342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primary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driver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 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B70 </a:t>
            </a:r>
            <a:r>
              <a:rPr lang="it-IT" sz="2000" b="1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cyclotron</a:t>
            </a:r>
            <a:r>
              <a:rPr lang="it-IT" sz="2000" b="1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produced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by BEST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Cyclotron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System:</a:t>
            </a:r>
          </a:p>
          <a:p>
            <a:pPr marL="285750" lvl="4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Protons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energy 30 – 70 MeV, max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current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intensity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of 750 µA.​</a:t>
            </a:r>
          </a:p>
          <a:p>
            <a:pPr marL="285750" lvl="4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can be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modulated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divided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into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two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beams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,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extracted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at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the </a:t>
            </a:r>
            <a:r>
              <a:rPr lang="it-IT" sz="2000" dirty="0" err="1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same</a:t>
            </a:r>
            <a:r>
              <a:rPr lang="it-IT" sz="2000" dirty="0">
                <a:solidFill>
                  <a:schemeClr val="dk1"/>
                </a:solidFill>
                <a:latin typeface="Avenir Next LT Pro" panose="020B0504020202020204" pitchFamily="34" charset="77"/>
                <a:ea typeface="Calibri"/>
                <a:cs typeface="Calibri"/>
                <a:sym typeface="Calibri"/>
              </a:rPr>
              <a:t> energy.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>
              <a:solidFill>
                <a:schemeClr val="dk1"/>
              </a:solidFill>
              <a:latin typeface="Avenir Next LT Pro" panose="020B0504020202020204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43;p6" descr="A picture containing indoor, ceiling, equipment, several&#10;&#10;Description automatically generated">
            <a:extLst>
              <a:ext uri="{FF2B5EF4-FFF2-40B4-BE49-F238E27FC236}">
                <a16:creationId xmlns:a16="http://schemas.microsoft.com/office/drawing/2014/main" id="{580532F9-D5D7-A034-2ED1-920ED9D326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88" t="26729" r="-312" b="30281"/>
          <a:stretch/>
        </p:blipFill>
        <p:spPr>
          <a:xfrm>
            <a:off x="5575630" y="4469118"/>
            <a:ext cx="5756941" cy="2062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85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9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25616</TotalTime>
  <Words>1975</Words>
  <Application>Microsoft Macintosh PowerPoint</Application>
  <PresentationFormat>Widescreen</PresentationFormat>
  <Paragraphs>334</Paragraphs>
  <Slides>68</Slides>
  <Notes>43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6" baseType="lpstr">
      <vt:lpstr>Arial</vt:lpstr>
      <vt:lpstr>Avenir Book</vt:lpstr>
      <vt:lpstr>Avenir Next LT Pro</vt:lpstr>
      <vt:lpstr>Calibri</vt:lpstr>
      <vt:lpstr>Noto Sans Symbols</vt:lpstr>
      <vt:lpstr>Corbel</vt:lpstr>
      <vt:lpstr>1_Tema di Office</vt:lpstr>
      <vt:lpstr>ChemDraw.Document.6.0</vt:lpstr>
      <vt:lpstr>Presentazione standard di PowerPoint</vt:lpstr>
      <vt:lpstr>Outline</vt:lpstr>
      <vt:lpstr>The “Radioisotopes for Medicine and Applied Physics” service</vt:lpstr>
      <vt:lpstr>The “Radioisotopes for Medicine and Applied Physics” service</vt:lpstr>
      <vt:lpstr>The “Radioisotopes for Medicine and Applied Physics” service</vt:lpstr>
      <vt:lpstr>Presentazione standard di PowerPoint</vt:lpstr>
      <vt:lpstr>The ISOLPHARM method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Radiopharmaceuticals</vt:lpstr>
      <vt:lpstr>Radiopharmaceuticals</vt:lpstr>
      <vt:lpstr>Radiopharmaceuticals</vt:lpstr>
      <vt:lpstr>Radiopharmaceuticals</vt:lpstr>
      <vt:lpstr>Radiopharmaceuticals</vt:lpstr>
      <vt:lpstr>Radiopharmaceuticals</vt:lpstr>
      <vt:lpstr>111Ag: a challenging isotope</vt:lpstr>
      <vt:lpstr>Important outcomes from ISOLPHARM_EIRA experiment </vt:lpstr>
      <vt:lpstr>Production of 111Ag</vt:lpstr>
      <vt:lpstr>Production of 111Ag</vt:lpstr>
      <vt:lpstr>Monte Carlo simulations</vt:lpstr>
      <vt:lpstr>Production of 111Ag</vt:lpstr>
      <vt:lpstr>Design and synthesis of new chelators for Ag+</vt:lpstr>
      <vt:lpstr>Radiopharmaceuticals</vt:lpstr>
      <vt:lpstr>Molecular target</vt:lpstr>
      <vt:lpstr>The latest updates:  ADMIRAL experiment </vt:lpstr>
      <vt:lpstr>ADMIRAL organization</vt:lpstr>
      <vt:lpstr>WP1: in vivo experiment</vt:lpstr>
      <vt:lpstr>WP1: in vivo experiment</vt:lpstr>
      <vt:lpstr>WP2: the Beta-detector</vt:lpstr>
      <vt:lpstr>WP2: the Beta-detector</vt:lpstr>
      <vt:lpstr>WP3: Gamma-detector</vt:lpstr>
      <vt:lpstr>WP4: 2D In-vitro study</vt:lpstr>
      <vt:lpstr>WP4: 2D In-vitro study</vt:lpstr>
      <vt:lpstr>WP4: 2D In-vitro study</vt:lpstr>
      <vt:lpstr>WP4: 3D In-vitro study</vt:lpstr>
      <vt:lpstr>WP4: 3D In-vitro study</vt:lpstr>
      <vt:lpstr>WP4: 3D In-vitro study</vt:lpstr>
      <vt:lpstr>The LARAMED project</vt:lpstr>
      <vt:lpstr>The direct activation method</vt:lpstr>
      <vt:lpstr>The “Radioisotopes for Medicine and Applied Physics” service</vt:lpstr>
      <vt:lpstr>The LARAMED facility</vt:lpstr>
      <vt:lpstr>The “Radioisotopes for Medicine and Applied Physics” service</vt:lpstr>
      <vt:lpstr>The “Radioisotopes for Medicine and Applied Physics” service</vt:lpstr>
      <vt:lpstr>Cross section measurements in ISOL-2</vt:lpstr>
      <vt:lpstr>The end</vt:lpstr>
      <vt:lpstr>Presentazione standard di PowerPoint</vt:lpstr>
      <vt:lpstr>Presentazione standard di PowerPoint</vt:lpstr>
      <vt:lpstr>Radionuclide production through ISOL</vt:lpstr>
      <vt:lpstr>Radionuclide production through ISOL</vt:lpstr>
      <vt:lpstr>Radionuclide production through ISOL</vt:lpstr>
      <vt:lpstr>Radionuclide production through ISOL</vt:lpstr>
      <vt:lpstr>Radionuclide production through ISOL</vt:lpstr>
      <vt:lpstr>Radionuclide production through ISOL</vt:lpstr>
      <vt:lpstr>Radionuclide production through ISOL</vt:lpstr>
      <vt:lpstr>Radionuclide production through ISOL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Ballan</dc:creator>
  <cp:lastModifiedBy>aurora leso</cp:lastModifiedBy>
  <cp:revision>87</cp:revision>
  <dcterms:created xsi:type="dcterms:W3CDTF">2019-05-28T09:58:40Z</dcterms:created>
  <dcterms:modified xsi:type="dcterms:W3CDTF">2024-09-18T09:06:31Z</dcterms:modified>
</cp:coreProperties>
</file>