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7" r:id="rId2"/>
    <p:sldId id="386" r:id="rId3"/>
    <p:sldId id="405" r:id="rId4"/>
    <p:sldId id="291" r:id="rId5"/>
    <p:sldId id="411" r:id="rId6"/>
    <p:sldId id="403" r:id="rId7"/>
    <p:sldId id="408" r:id="rId8"/>
    <p:sldId id="389" r:id="rId9"/>
    <p:sldId id="404" r:id="rId10"/>
    <p:sldId id="406" r:id="rId11"/>
    <p:sldId id="402" r:id="rId12"/>
    <p:sldId id="286" r:id="rId13"/>
    <p:sldId id="287" r:id="rId14"/>
    <p:sldId id="266" r:id="rId15"/>
    <p:sldId id="407" r:id="rId16"/>
    <p:sldId id="390" r:id="rId17"/>
    <p:sldId id="412" r:id="rId18"/>
    <p:sldId id="392" r:id="rId19"/>
    <p:sldId id="393" r:id="rId20"/>
    <p:sldId id="269" r:id="rId21"/>
    <p:sldId id="413" r:id="rId22"/>
    <p:sldId id="409" r:id="rId23"/>
    <p:sldId id="336" r:id="rId24"/>
    <p:sldId id="333" r:id="rId25"/>
    <p:sldId id="334" r:id="rId26"/>
    <p:sldId id="394" r:id="rId27"/>
    <p:sldId id="288" r:id="rId28"/>
    <p:sldId id="397" r:id="rId29"/>
    <p:sldId id="415" r:id="rId30"/>
    <p:sldId id="410" r:id="rId31"/>
    <p:sldId id="338" r:id="rId32"/>
    <p:sldId id="327" r:id="rId33"/>
    <p:sldId id="395" r:id="rId34"/>
    <p:sldId id="414" r:id="rId35"/>
    <p:sldId id="401" r:id="rId36"/>
    <p:sldId id="391" r:id="rId37"/>
    <p:sldId id="399" r:id="rId38"/>
    <p:sldId id="400" r:id="rId39"/>
    <p:sldId id="294" r:id="rId40"/>
    <p:sldId id="258" r:id="rId41"/>
    <p:sldId id="259" r:id="rId42"/>
    <p:sldId id="260" r:id="rId43"/>
    <p:sldId id="264" r:id="rId44"/>
    <p:sldId id="261" r:id="rId45"/>
    <p:sldId id="262" r:id="rId46"/>
    <p:sldId id="267" r:id="rId47"/>
    <p:sldId id="265" r:id="rId48"/>
    <p:sldId id="263" r:id="rId49"/>
    <p:sldId id="268" r:id="rId50"/>
    <p:sldId id="279" r:id="rId51"/>
    <p:sldId id="270" r:id="rId52"/>
    <p:sldId id="385" r:id="rId53"/>
    <p:sldId id="271" r:id="rId54"/>
    <p:sldId id="272" r:id="rId55"/>
    <p:sldId id="274" r:id="rId56"/>
    <p:sldId id="275" r:id="rId57"/>
    <p:sldId id="277" r:id="rId58"/>
    <p:sldId id="278" r:id="rId59"/>
    <p:sldId id="384" r:id="rId60"/>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0000"/>
    <a:srgbClr val="339933"/>
    <a:srgbClr val="3399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8" d="100"/>
          <a:sy n="98" d="100"/>
        </p:scale>
        <p:origin x="749"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16-4E55-8650-7CCC37BE6B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16-4E55-8650-7CCC37BE6B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16-4E55-8650-7CCC37BE6B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16-4E55-8650-7CCC37BE6B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16-4E55-8650-7CCC37BE6BEA}"/>
              </c:ext>
            </c:extLst>
          </c:dPt>
          <c:dLbls>
            <c:dLbl>
              <c:idx val="0"/>
              <c:delete val="1"/>
              <c:extLst>
                <c:ext xmlns:c15="http://schemas.microsoft.com/office/drawing/2012/chart" uri="{CE6537A1-D6FC-4f65-9D91-7224C49458BB}"/>
                <c:ext xmlns:c16="http://schemas.microsoft.com/office/drawing/2014/chart" uri="{C3380CC4-5D6E-409C-BE32-E72D297353CC}">
                  <c16:uniqueId val="{00000001-2A16-4E55-8650-7CCC37BE6BEA}"/>
                </c:ext>
              </c:extLst>
            </c:dLbl>
            <c:dLbl>
              <c:idx val="1"/>
              <c:layout>
                <c:manualLayout>
                  <c:x val="7.3435904071342071E-3"/>
                  <c:y val="1.5190444022744306E-2"/>
                </c:manualLayout>
              </c:layout>
              <c:tx>
                <c:rich>
                  <a:bodyPr/>
                  <a:lstStyle/>
                  <a:p>
                    <a:fld id="{9E397690-5E3A-47E1-BD03-25E7FA27DB7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A16-4E55-8650-7CCC37BE6BEA}"/>
                </c:ext>
              </c:extLst>
            </c:dLbl>
            <c:dLbl>
              <c:idx val="2"/>
              <c:tx>
                <c:rich>
                  <a:bodyPr/>
                  <a:lstStyle/>
                  <a:p>
                    <a:fld id="{AFFEA556-462D-4E6B-932B-64E693124B3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A16-4E55-8650-7CCC37BE6BEA}"/>
                </c:ext>
              </c:extLst>
            </c:dLbl>
            <c:dLbl>
              <c:idx val="3"/>
              <c:layout>
                <c:manualLayout>
                  <c:x val="1.8468534905641366E-2"/>
                  <c:y val="-4.4678155703608974E-3"/>
                </c:manualLayout>
              </c:layout>
              <c:tx>
                <c:rich>
                  <a:bodyPr/>
                  <a:lstStyle/>
                  <a:p>
                    <a:fld id="{4015B9A1-838B-4AA1-9982-E0A41A9E0D6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A16-4E55-8650-7CCC37BE6BEA}"/>
                </c:ext>
              </c:extLst>
            </c:dLbl>
            <c:dLbl>
              <c:idx val="4"/>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A16-4E55-8650-7CCC37BE6BEA}"/>
                </c:ext>
              </c:extLst>
            </c:dLbl>
            <c:spPr>
              <a:noFill/>
              <a:ln>
                <a:noFill/>
              </a:ln>
              <a:effectLst/>
            </c:spPr>
            <c:txPr>
              <a:bodyPr rot="0" spcFirstLastPara="1" vertOverflow="ellipsis" vert="horz" wrap="square" lIns="38100" tIns="19050" rIns="38100" bIns="19050" anchor="ctr" anchorCtr="1">
                <a:spAutoFit/>
              </a:bodyPr>
              <a:lstStyle/>
              <a:p>
                <a:pPr>
                  <a:defRPr sz="17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Combustibili fossili</c:v>
                </c:pt>
                <c:pt idx="1">
                  <c:v>Fissione nucleare</c:v>
                </c:pt>
                <c:pt idx="2">
                  <c:v>Idroelettrico</c:v>
                </c:pt>
                <c:pt idx="3">
                  <c:v>Biomasse</c:v>
                </c:pt>
                <c:pt idx="4">
                  <c:v>Altre rinnovabili</c:v>
                </c:pt>
              </c:strCache>
            </c:strRef>
          </c:cat>
          <c:val>
            <c:numRef>
              <c:f>Sheet1!$B$2:$B$6</c:f>
              <c:numCache>
                <c:formatCode>General</c:formatCode>
                <c:ptCount val="5"/>
                <c:pt idx="0">
                  <c:v>80</c:v>
                </c:pt>
                <c:pt idx="1">
                  <c:v>5</c:v>
                </c:pt>
                <c:pt idx="2">
                  <c:v>2</c:v>
                </c:pt>
                <c:pt idx="3">
                  <c:v>10</c:v>
                </c:pt>
                <c:pt idx="4">
                  <c:v>3</c:v>
                </c:pt>
              </c:numCache>
            </c:numRef>
          </c:val>
          <c:extLst>
            <c:ext xmlns:c16="http://schemas.microsoft.com/office/drawing/2014/chart" uri="{C3380CC4-5D6E-409C-BE32-E72D297353CC}">
              <c16:uniqueId val="{0000000A-2A16-4E55-8650-7CCC37BE6BEA}"/>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1697588347743043E-2"/>
          <c:y val="2.5495168210226682E-2"/>
          <c:w val="0.22689780385119945"/>
          <c:h val="0.9639409854719718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A4-4040-BDF3-AC8A7BDD07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A4-4040-BDF3-AC8A7BDD07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A4-4040-BDF3-AC8A7BDD07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A4-4040-BDF3-AC8A7BDD079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2A4-4040-BDF3-AC8A7BDD0793}"/>
              </c:ext>
            </c:extLst>
          </c:dPt>
          <c:dLbls>
            <c:dLbl>
              <c:idx val="0"/>
              <c:layout>
                <c:manualLayout>
                  <c:x val="-0.25746650702002283"/>
                  <c:y val="1.9009165102480009E-2"/>
                </c:manualLayout>
              </c:layout>
              <c:tx>
                <c:rich>
                  <a:bodyPr/>
                  <a:lstStyle/>
                  <a:p>
                    <a:fld id="{EB34EA60-B325-4245-A4FD-A26C6CF5CC88}" type="VALUE">
                      <a:rPr lang="en-US" sz="2400" smtClean="0"/>
                      <a:pPr/>
                      <a:t>[VALUE]</a:t>
                    </a:fld>
                    <a:r>
                      <a:rPr lang="en-US" sz="2400"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A4-4040-BDF3-AC8A7BDD0793}"/>
                </c:ext>
              </c:extLst>
            </c:dLbl>
            <c:dLbl>
              <c:idx val="1"/>
              <c:layout>
                <c:manualLayout>
                  <c:x val="7.3435904071342071E-3"/>
                  <c:y val="1.5190444022744306E-2"/>
                </c:manualLayout>
              </c:layout>
              <c:tx>
                <c:rich>
                  <a:bodyPr/>
                  <a:lstStyle/>
                  <a:p>
                    <a:fld id="{9E397690-5E3A-47E1-BD03-25E7FA27DB7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2A4-4040-BDF3-AC8A7BDD0793}"/>
                </c:ext>
              </c:extLst>
            </c:dLbl>
            <c:dLbl>
              <c:idx val="2"/>
              <c:tx>
                <c:rich>
                  <a:bodyPr/>
                  <a:lstStyle/>
                  <a:p>
                    <a:fld id="{AFFEA556-462D-4E6B-932B-64E693124B3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A4-4040-BDF3-AC8A7BDD0793}"/>
                </c:ext>
              </c:extLst>
            </c:dLbl>
            <c:dLbl>
              <c:idx val="3"/>
              <c:layout>
                <c:manualLayout>
                  <c:x val="1.8468534905641366E-2"/>
                  <c:y val="-4.4678155703608974E-3"/>
                </c:manualLayout>
              </c:layout>
              <c:tx>
                <c:rich>
                  <a:bodyPr/>
                  <a:lstStyle/>
                  <a:p>
                    <a:fld id="{4015B9A1-838B-4AA1-9982-E0A41A9E0D6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2A4-4040-BDF3-AC8A7BDD0793}"/>
                </c:ext>
              </c:extLst>
            </c:dLbl>
            <c:dLbl>
              <c:idx val="4"/>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2A4-4040-BDF3-AC8A7BDD0793}"/>
                </c:ext>
              </c:extLst>
            </c:dLbl>
            <c:spPr>
              <a:noFill/>
              <a:ln>
                <a:noFill/>
              </a:ln>
              <a:effectLst/>
            </c:spPr>
            <c:txPr>
              <a:bodyPr rot="0" spcFirstLastPara="1" vertOverflow="ellipsis" vert="horz" wrap="square" lIns="38100" tIns="19050" rIns="38100" bIns="19050" anchor="ctr" anchorCtr="1">
                <a:spAutoFit/>
              </a:bodyPr>
              <a:lstStyle/>
              <a:p>
                <a:pPr>
                  <a:defRPr sz="17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Combustibili fossili</c:v>
                </c:pt>
                <c:pt idx="1">
                  <c:v>Fissione nucleare</c:v>
                </c:pt>
                <c:pt idx="2">
                  <c:v>Idroelettrico</c:v>
                </c:pt>
                <c:pt idx="3">
                  <c:v>Biomasse</c:v>
                </c:pt>
                <c:pt idx="4">
                  <c:v>Altre rinnovabili</c:v>
                </c:pt>
              </c:strCache>
            </c:strRef>
          </c:cat>
          <c:val>
            <c:numRef>
              <c:f>Sheet1!$B$2:$B$6</c:f>
              <c:numCache>
                <c:formatCode>General</c:formatCode>
                <c:ptCount val="5"/>
                <c:pt idx="0">
                  <c:v>80</c:v>
                </c:pt>
                <c:pt idx="1">
                  <c:v>5</c:v>
                </c:pt>
                <c:pt idx="2">
                  <c:v>2</c:v>
                </c:pt>
                <c:pt idx="3">
                  <c:v>10</c:v>
                </c:pt>
                <c:pt idx="4">
                  <c:v>3</c:v>
                </c:pt>
              </c:numCache>
            </c:numRef>
          </c:val>
          <c:extLst>
            <c:ext xmlns:c16="http://schemas.microsoft.com/office/drawing/2014/chart" uri="{C3380CC4-5D6E-409C-BE32-E72D297353CC}">
              <c16:uniqueId val="{0000000A-A2A4-4040-BDF3-AC8A7BDD0793}"/>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1697588347743043E-2"/>
          <c:y val="2.5495168210226682E-2"/>
          <c:w val="0.22689780385119945"/>
          <c:h val="0.9639409854719718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A4-4040-BDF3-AC8A7BDD07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A4-4040-BDF3-AC8A7BDD07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A4-4040-BDF3-AC8A7BDD07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A4-4040-BDF3-AC8A7BDD079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2A4-4040-BDF3-AC8A7BDD0793}"/>
              </c:ext>
            </c:extLst>
          </c:dPt>
          <c:dLbls>
            <c:dLbl>
              <c:idx val="0"/>
              <c:layout>
                <c:manualLayout>
                  <c:x val="-0.25746650702002283"/>
                  <c:y val="1.9009165102480009E-2"/>
                </c:manualLayout>
              </c:layout>
              <c:tx>
                <c:rich>
                  <a:bodyPr/>
                  <a:lstStyle/>
                  <a:p>
                    <a:fld id="{EB34EA60-B325-4245-A4FD-A26C6CF5CC88}" type="VALUE">
                      <a:rPr lang="en-US" sz="2400" smtClean="0"/>
                      <a:pPr/>
                      <a:t>[VALUE]</a:t>
                    </a:fld>
                    <a:r>
                      <a:rPr lang="en-US" sz="2400"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A4-4040-BDF3-AC8A7BDD0793}"/>
                </c:ext>
              </c:extLst>
            </c:dLbl>
            <c:dLbl>
              <c:idx val="1"/>
              <c:layout>
                <c:manualLayout>
                  <c:x val="7.3435904071342071E-3"/>
                  <c:y val="1.5190444022744306E-2"/>
                </c:manualLayout>
              </c:layout>
              <c:tx>
                <c:rich>
                  <a:bodyPr/>
                  <a:lstStyle/>
                  <a:p>
                    <a:fld id="{9E397690-5E3A-47E1-BD03-25E7FA27DB7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2A4-4040-BDF3-AC8A7BDD0793}"/>
                </c:ext>
              </c:extLst>
            </c:dLbl>
            <c:dLbl>
              <c:idx val="2"/>
              <c:tx>
                <c:rich>
                  <a:bodyPr/>
                  <a:lstStyle/>
                  <a:p>
                    <a:fld id="{AFFEA556-462D-4E6B-932B-64E693124B3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A4-4040-BDF3-AC8A7BDD0793}"/>
                </c:ext>
              </c:extLst>
            </c:dLbl>
            <c:dLbl>
              <c:idx val="3"/>
              <c:layout>
                <c:manualLayout>
                  <c:x val="1.8468534905641366E-2"/>
                  <c:y val="-4.4678155703608974E-3"/>
                </c:manualLayout>
              </c:layout>
              <c:tx>
                <c:rich>
                  <a:bodyPr/>
                  <a:lstStyle/>
                  <a:p>
                    <a:fld id="{4015B9A1-838B-4AA1-9982-E0A41A9E0D6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2A4-4040-BDF3-AC8A7BDD0793}"/>
                </c:ext>
              </c:extLst>
            </c:dLbl>
            <c:dLbl>
              <c:idx val="4"/>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2A4-4040-BDF3-AC8A7BDD0793}"/>
                </c:ext>
              </c:extLst>
            </c:dLbl>
            <c:spPr>
              <a:noFill/>
              <a:ln>
                <a:noFill/>
              </a:ln>
              <a:effectLst/>
            </c:spPr>
            <c:txPr>
              <a:bodyPr rot="0" spcFirstLastPara="1" vertOverflow="ellipsis" vert="horz" wrap="square" lIns="38100" tIns="19050" rIns="38100" bIns="19050" anchor="ctr" anchorCtr="1">
                <a:spAutoFit/>
              </a:bodyPr>
              <a:lstStyle/>
              <a:p>
                <a:pPr>
                  <a:defRPr sz="17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Combustibili fossili</c:v>
                </c:pt>
                <c:pt idx="1">
                  <c:v>Fissione nucleare</c:v>
                </c:pt>
                <c:pt idx="2">
                  <c:v>Idroelettrico</c:v>
                </c:pt>
                <c:pt idx="3">
                  <c:v>Biomasse</c:v>
                </c:pt>
                <c:pt idx="4">
                  <c:v>Altre rinnovabili</c:v>
                </c:pt>
              </c:strCache>
            </c:strRef>
          </c:cat>
          <c:val>
            <c:numRef>
              <c:f>Sheet1!$B$2:$B$6</c:f>
              <c:numCache>
                <c:formatCode>General</c:formatCode>
                <c:ptCount val="5"/>
                <c:pt idx="0">
                  <c:v>80</c:v>
                </c:pt>
                <c:pt idx="1">
                  <c:v>5</c:v>
                </c:pt>
                <c:pt idx="2">
                  <c:v>2</c:v>
                </c:pt>
                <c:pt idx="3">
                  <c:v>10</c:v>
                </c:pt>
                <c:pt idx="4">
                  <c:v>3</c:v>
                </c:pt>
              </c:numCache>
            </c:numRef>
          </c:val>
          <c:extLst>
            <c:ext xmlns:c16="http://schemas.microsoft.com/office/drawing/2014/chart" uri="{C3380CC4-5D6E-409C-BE32-E72D297353CC}">
              <c16:uniqueId val="{0000000A-A2A4-4040-BDF3-AC8A7BDD0793}"/>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1697588347743043E-2"/>
          <c:y val="2.5495168210226682E-2"/>
          <c:w val="0.22689780385119945"/>
          <c:h val="0.9639409854719718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0.73684</cdr:x>
      <cdr:y>0.65803</cdr:y>
    </cdr:from>
    <cdr:to>
      <cdr:x>0.88965</cdr:x>
      <cdr:y>0.81012</cdr:y>
    </cdr:to>
    <cdr:sp macro="" textlink="">
      <cdr:nvSpPr>
        <cdr:cNvPr id="3" name="TextBox 11">
          <a:extLst xmlns:a="http://schemas.openxmlformats.org/drawingml/2006/main">
            <a:ext uri="{FF2B5EF4-FFF2-40B4-BE49-F238E27FC236}">
              <a16:creationId xmlns:a16="http://schemas.microsoft.com/office/drawing/2014/main" id="{B621F5C8-CD76-A266-9D66-4C715999FBF5}"/>
            </a:ext>
          </a:extLst>
        </cdr:cNvPr>
        <cdr:cNvSpPr txBox="1"/>
      </cdr:nvSpPr>
      <cdr:spPr>
        <a:xfrm xmlns:a="http://schemas.openxmlformats.org/drawingml/2006/main">
          <a:off x="6354560" y="3062578"/>
          <a:ext cx="1317812"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xmlns:a="http://schemas.openxmlformats.org/drawingml/2006/main">
          <a:r>
            <a:rPr lang="en-US" sz="4000" b="1" dirty="0">
              <a:latin typeface="Calibri" panose="020F0502020204030204" pitchFamily="34" charset="0"/>
              <a:cs typeface="Calibri" panose="020F0502020204030204" pitchFamily="34" charset="0"/>
            </a:rPr>
            <a:t>MA: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6575" cy="512763"/>
          </a:xfrm>
          <a:prstGeom prst="rect">
            <a:avLst/>
          </a:prstGeom>
        </p:spPr>
        <p:txBody>
          <a:bodyPr vert="horz" lIns="91428" tIns="45714" rIns="91428" bIns="45714" rtlCol="0"/>
          <a:lstStyle>
            <a:lvl1pPr algn="l">
              <a:defRPr sz="1200"/>
            </a:lvl1pPr>
          </a:lstStyle>
          <a:p>
            <a:endParaRPr lang="en-GB"/>
          </a:p>
        </p:txBody>
      </p:sp>
      <p:sp>
        <p:nvSpPr>
          <p:cNvPr id="3" name="Date Placeholder 2"/>
          <p:cNvSpPr>
            <a:spLocks noGrp="1"/>
          </p:cNvSpPr>
          <p:nvPr>
            <p:ph type="dt" sz="quarter" idx="1"/>
          </p:nvPr>
        </p:nvSpPr>
        <p:spPr>
          <a:xfrm>
            <a:off x="4021139" y="2"/>
            <a:ext cx="3076575" cy="512763"/>
          </a:xfrm>
          <a:prstGeom prst="rect">
            <a:avLst/>
          </a:prstGeom>
        </p:spPr>
        <p:txBody>
          <a:bodyPr vert="horz" lIns="91428" tIns="45714" rIns="91428" bIns="45714" rtlCol="0"/>
          <a:lstStyle>
            <a:lvl1pPr algn="r">
              <a:defRPr sz="1200"/>
            </a:lvl1pPr>
          </a:lstStyle>
          <a:p>
            <a:fld id="{48EB22E8-26DD-4477-A842-51C152EEC337}" type="datetimeFigureOut">
              <a:rPr lang="en-GB" smtClean="0"/>
              <a:t>17/09/2024</a:t>
            </a:fld>
            <a:endParaRPr lang="en-GB"/>
          </a:p>
        </p:txBody>
      </p:sp>
      <p:sp>
        <p:nvSpPr>
          <p:cNvPr id="4" name="Footer Placeholder 3"/>
          <p:cNvSpPr>
            <a:spLocks noGrp="1"/>
          </p:cNvSpPr>
          <p:nvPr>
            <p:ph type="ftr" sz="quarter" idx="2"/>
          </p:nvPr>
        </p:nvSpPr>
        <p:spPr>
          <a:xfrm>
            <a:off x="0" y="9721851"/>
            <a:ext cx="3076575" cy="512763"/>
          </a:xfrm>
          <a:prstGeom prst="rect">
            <a:avLst/>
          </a:prstGeom>
        </p:spPr>
        <p:txBody>
          <a:bodyPr vert="horz" lIns="91428" tIns="45714" rIns="91428" bIns="45714" rtlCol="0" anchor="b"/>
          <a:lstStyle>
            <a:lvl1pPr algn="l">
              <a:defRPr sz="1200"/>
            </a:lvl1pPr>
          </a:lstStyle>
          <a:p>
            <a:endParaRPr lang="en-GB"/>
          </a:p>
        </p:txBody>
      </p:sp>
      <p:sp>
        <p:nvSpPr>
          <p:cNvPr id="5" name="Slide Number Placeholder 4"/>
          <p:cNvSpPr>
            <a:spLocks noGrp="1"/>
          </p:cNvSpPr>
          <p:nvPr>
            <p:ph type="sldNum" sz="quarter" idx="3"/>
          </p:nvPr>
        </p:nvSpPr>
        <p:spPr>
          <a:xfrm>
            <a:off x="4021139" y="9721851"/>
            <a:ext cx="3076575" cy="512763"/>
          </a:xfrm>
          <a:prstGeom prst="rect">
            <a:avLst/>
          </a:prstGeom>
        </p:spPr>
        <p:txBody>
          <a:bodyPr vert="horz" lIns="91428" tIns="45714" rIns="91428" bIns="45714" rtlCol="0" anchor="b"/>
          <a:lstStyle>
            <a:lvl1pPr algn="r">
              <a:defRPr sz="1200"/>
            </a:lvl1pPr>
          </a:lstStyle>
          <a:p>
            <a:fld id="{617AB59B-3E78-41AE-A78F-5906D128025E}" type="slidenum">
              <a:rPr lang="en-GB" smtClean="0"/>
              <a:t>‹#›</a:t>
            </a:fld>
            <a:endParaRPr lang="en-GB"/>
          </a:p>
        </p:txBody>
      </p:sp>
    </p:spTree>
    <p:extLst>
      <p:ext uri="{BB962C8B-B14F-4D97-AF65-F5344CB8AC3E}">
        <p14:creationId xmlns:p14="http://schemas.microsoft.com/office/powerpoint/2010/main" val="2534089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6363" cy="511731"/>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4021296" y="1"/>
            <a:ext cx="3076363" cy="511731"/>
          </a:xfrm>
          <a:prstGeom prst="rect">
            <a:avLst/>
          </a:prstGeom>
        </p:spPr>
        <p:txBody>
          <a:bodyPr vert="horz" lIns="91428" tIns="45714" rIns="91428" bIns="45714" rtlCol="0"/>
          <a:lstStyle>
            <a:lvl1pPr algn="r">
              <a:defRPr sz="1200"/>
            </a:lvl1pPr>
          </a:lstStyle>
          <a:p>
            <a:fld id="{EFA361E6-CE7A-4247-B6C6-AA2177DED728}" type="datetimeFigureOut">
              <a:rPr lang="en-US" smtClean="0"/>
              <a:t>9/17/2024</a:t>
            </a:fld>
            <a:endParaRPr lang="en-US"/>
          </a:p>
        </p:txBody>
      </p:sp>
      <p:sp>
        <p:nvSpPr>
          <p:cNvPr id="4" name="Slide Image Placeholder 3"/>
          <p:cNvSpPr>
            <a:spLocks noGrp="1" noRot="1" noChangeAspect="1"/>
          </p:cNvSpPr>
          <p:nvPr>
            <p:ph type="sldImg" idx="2"/>
          </p:nvPr>
        </p:nvSpPr>
        <p:spPr>
          <a:xfrm>
            <a:off x="989013" y="765175"/>
            <a:ext cx="5121275" cy="3840163"/>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721106"/>
            <a:ext cx="3076363" cy="511731"/>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4021296" y="9721106"/>
            <a:ext cx="3076363" cy="511731"/>
          </a:xfrm>
          <a:prstGeom prst="rect">
            <a:avLst/>
          </a:prstGeom>
        </p:spPr>
        <p:txBody>
          <a:bodyPr vert="horz" lIns="91428" tIns="45714" rIns="91428" bIns="45714" rtlCol="0" anchor="b"/>
          <a:lstStyle>
            <a:lvl1pPr algn="r">
              <a:defRPr sz="1200"/>
            </a:lvl1pPr>
          </a:lstStyle>
          <a:p>
            <a:fld id="{534BEFEA-F77E-4389-8C5F-5C3BBD1A0E1F}" type="slidenum">
              <a:rPr lang="en-US" smtClean="0"/>
              <a:t>‹#›</a:t>
            </a:fld>
            <a:endParaRPr lang="en-US"/>
          </a:p>
        </p:txBody>
      </p:sp>
    </p:spTree>
    <p:extLst>
      <p:ext uri="{BB962C8B-B14F-4D97-AF65-F5344CB8AC3E}">
        <p14:creationId xmlns:p14="http://schemas.microsoft.com/office/powerpoint/2010/main" val="3018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a:t>
            </a:fld>
            <a:endParaRPr lang="en-US" dirty="0"/>
          </a:p>
        </p:txBody>
      </p:sp>
    </p:spTree>
    <p:extLst>
      <p:ext uri="{BB962C8B-B14F-4D97-AF65-F5344CB8AC3E}">
        <p14:creationId xmlns:p14="http://schemas.microsoft.com/office/powerpoint/2010/main" val="32338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10</a:t>
            </a:fld>
            <a:endParaRPr lang="en-US"/>
          </a:p>
        </p:txBody>
      </p:sp>
    </p:spTree>
    <p:extLst>
      <p:ext uri="{BB962C8B-B14F-4D97-AF65-F5344CB8AC3E}">
        <p14:creationId xmlns:p14="http://schemas.microsoft.com/office/powerpoint/2010/main" val="268313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11</a:t>
            </a:fld>
            <a:endParaRPr lang="en-US"/>
          </a:p>
        </p:txBody>
      </p:sp>
    </p:spTree>
    <p:extLst>
      <p:ext uri="{BB962C8B-B14F-4D97-AF65-F5344CB8AC3E}">
        <p14:creationId xmlns:p14="http://schemas.microsoft.com/office/powerpoint/2010/main" val="423233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12</a:t>
            </a:fld>
            <a:endParaRPr lang="en-US"/>
          </a:p>
        </p:txBody>
      </p:sp>
    </p:spTree>
    <p:extLst>
      <p:ext uri="{BB962C8B-B14F-4D97-AF65-F5344CB8AC3E}">
        <p14:creationId xmlns:p14="http://schemas.microsoft.com/office/powerpoint/2010/main" val="318807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13</a:t>
            </a:fld>
            <a:endParaRPr lang="en-US"/>
          </a:p>
        </p:txBody>
      </p:sp>
    </p:spTree>
    <p:extLst>
      <p:ext uri="{BB962C8B-B14F-4D97-AF65-F5344CB8AC3E}">
        <p14:creationId xmlns:p14="http://schemas.microsoft.com/office/powerpoint/2010/main" val="181501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14</a:t>
            </a:fld>
            <a:endParaRPr lang="en-US"/>
          </a:p>
        </p:txBody>
      </p:sp>
    </p:spTree>
    <p:extLst>
      <p:ext uri="{BB962C8B-B14F-4D97-AF65-F5344CB8AC3E}">
        <p14:creationId xmlns:p14="http://schemas.microsoft.com/office/powerpoint/2010/main" val="381905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15</a:t>
            </a:fld>
            <a:endParaRPr lang="en-US"/>
          </a:p>
        </p:txBody>
      </p:sp>
    </p:spTree>
    <p:extLst>
      <p:ext uri="{BB962C8B-B14F-4D97-AF65-F5344CB8AC3E}">
        <p14:creationId xmlns:p14="http://schemas.microsoft.com/office/powerpoint/2010/main" val="3233633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16</a:t>
            </a:fld>
            <a:endParaRPr lang="en-US"/>
          </a:p>
        </p:txBody>
      </p:sp>
    </p:spTree>
    <p:extLst>
      <p:ext uri="{BB962C8B-B14F-4D97-AF65-F5344CB8AC3E}">
        <p14:creationId xmlns:p14="http://schemas.microsoft.com/office/powerpoint/2010/main" val="237556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17</a:t>
            </a:fld>
            <a:endParaRPr lang="en-US"/>
          </a:p>
        </p:txBody>
      </p:sp>
    </p:spTree>
    <p:extLst>
      <p:ext uri="{BB962C8B-B14F-4D97-AF65-F5344CB8AC3E}">
        <p14:creationId xmlns:p14="http://schemas.microsoft.com/office/powerpoint/2010/main" val="2678377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18</a:t>
            </a:fld>
            <a:endParaRPr lang="en-US"/>
          </a:p>
        </p:txBody>
      </p:sp>
    </p:spTree>
    <p:extLst>
      <p:ext uri="{BB962C8B-B14F-4D97-AF65-F5344CB8AC3E}">
        <p14:creationId xmlns:p14="http://schemas.microsoft.com/office/powerpoint/2010/main" val="927552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19</a:t>
            </a:fld>
            <a:endParaRPr lang="en-US"/>
          </a:p>
        </p:txBody>
      </p:sp>
    </p:spTree>
    <p:extLst>
      <p:ext uri="{BB962C8B-B14F-4D97-AF65-F5344CB8AC3E}">
        <p14:creationId xmlns:p14="http://schemas.microsoft.com/office/powerpoint/2010/main" val="400199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2</a:t>
            </a:fld>
            <a:endParaRPr lang="en-US"/>
          </a:p>
        </p:txBody>
      </p:sp>
    </p:spTree>
    <p:extLst>
      <p:ext uri="{BB962C8B-B14F-4D97-AF65-F5344CB8AC3E}">
        <p14:creationId xmlns:p14="http://schemas.microsoft.com/office/powerpoint/2010/main" val="183723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20</a:t>
            </a:fld>
            <a:endParaRPr lang="en-US"/>
          </a:p>
        </p:txBody>
      </p:sp>
    </p:spTree>
    <p:extLst>
      <p:ext uri="{BB962C8B-B14F-4D97-AF65-F5344CB8AC3E}">
        <p14:creationId xmlns:p14="http://schemas.microsoft.com/office/powerpoint/2010/main" val="3192153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21</a:t>
            </a:fld>
            <a:endParaRPr lang="en-US"/>
          </a:p>
        </p:txBody>
      </p:sp>
    </p:spTree>
    <p:extLst>
      <p:ext uri="{BB962C8B-B14F-4D97-AF65-F5344CB8AC3E}">
        <p14:creationId xmlns:p14="http://schemas.microsoft.com/office/powerpoint/2010/main" val="1762572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22</a:t>
            </a:fld>
            <a:endParaRPr lang="en-US"/>
          </a:p>
        </p:txBody>
      </p:sp>
    </p:spTree>
    <p:extLst>
      <p:ext uri="{BB962C8B-B14F-4D97-AF65-F5344CB8AC3E}">
        <p14:creationId xmlns:p14="http://schemas.microsoft.com/office/powerpoint/2010/main" val="428662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26</a:t>
            </a:fld>
            <a:endParaRPr lang="en-US"/>
          </a:p>
        </p:txBody>
      </p:sp>
    </p:spTree>
    <p:extLst>
      <p:ext uri="{BB962C8B-B14F-4D97-AF65-F5344CB8AC3E}">
        <p14:creationId xmlns:p14="http://schemas.microsoft.com/office/powerpoint/2010/main" val="1250136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27</a:t>
            </a:fld>
            <a:endParaRPr lang="en-US"/>
          </a:p>
        </p:txBody>
      </p:sp>
    </p:spTree>
    <p:extLst>
      <p:ext uri="{BB962C8B-B14F-4D97-AF65-F5344CB8AC3E}">
        <p14:creationId xmlns:p14="http://schemas.microsoft.com/office/powerpoint/2010/main" val="505630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28</a:t>
            </a:fld>
            <a:endParaRPr lang="en-US"/>
          </a:p>
        </p:txBody>
      </p:sp>
    </p:spTree>
    <p:extLst>
      <p:ext uri="{BB962C8B-B14F-4D97-AF65-F5344CB8AC3E}">
        <p14:creationId xmlns:p14="http://schemas.microsoft.com/office/powerpoint/2010/main" val="1220120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29</a:t>
            </a:fld>
            <a:endParaRPr lang="en-US"/>
          </a:p>
        </p:txBody>
      </p:sp>
    </p:spTree>
    <p:extLst>
      <p:ext uri="{BB962C8B-B14F-4D97-AF65-F5344CB8AC3E}">
        <p14:creationId xmlns:p14="http://schemas.microsoft.com/office/powerpoint/2010/main" val="1112762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30</a:t>
            </a:fld>
            <a:endParaRPr lang="en-US"/>
          </a:p>
        </p:txBody>
      </p:sp>
    </p:spTree>
    <p:extLst>
      <p:ext uri="{BB962C8B-B14F-4D97-AF65-F5344CB8AC3E}">
        <p14:creationId xmlns:p14="http://schemas.microsoft.com/office/powerpoint/2010/main" val="3311345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9681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33</a:t>
            </a:fld>
            <a:endParaRPr lang="en-US"/>
          </a:p>
        </p:txBody>
      </p:sp>
    </p:spTree>
    <p:extLst>
      <p:ext uri="{BB962C8B-B14F-4D97-AF65-F5344CB8AC3E}">
        <p14:creationId xmlns:p14="http://schemas.microsoft.com/office/powerpoint/2010/main" val="160760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3</a:t>
            </a:fld>
            <a:endParaRPr lang="en-US"/>
          </a:p>
        </p:txBody>
      </p:sp>
    </p:spTree>
    <p:extLst>
      <p:ext uri="{BB962C8B-B14F-4D97-AF65-F5344CB8AC3E}">
        <p14:creationId xmlns:p14="http://schemas.microsoft.com/office/powerpoint/2010/main" val="2705496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34</a:t>
            </a:fld>
            <a:endParaRPr lang="en-US"/>
          </a:p>
        </p:txBody>
      </p:sp>
    </p:spTree>
    <p:extLst>
      <p:ext uri="{BB962C8B-B14F-4D97-AF65-F5344CB8AC3E}">
        <p14:creationId xmlns:p14="http://schemas.microsoft.com/office/powerpoint/2010/main" val="3522931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35</a:t>
            </a:fld>
            <a:endParaRPr lang="en-US"/>
          </a:p>
        </p:txBody>
      </p:sp>
    </p:spTree>
    <p:extLst>
      <p:ext uri="{BB962C8B-B14F-4D97-AF65-F5344CB8AC3E}">
        <p14:creationId xmlns:p14="http://schemas.microsoft.com/office/powerpoint/2010/main" val="3321117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37</a:t>
            </a:fld>
            <a:endParaRPr lang="en-US"/>
          </a:p>
        </p:txBody>
      </p:sp>
    </p:spTree>
    <p:extLst>
      <p:ext uri="{BB962C8B-B14F-4D97-AF65-F5344CB8AC3E}">
        <p14:creationId xmlns:p14="http://schemas.microsoft.com/office/powerpoint/2010/main" val="3335382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38</a:t>
            </a:fld>
            <a:endParaRPr lang="en-US"/>
          </a:p>
        </p:txBody>
      </p:sp>
    </p:spTree>
    <p:extLst>
      <p:ext uri="{BB962C8B-B14F-4D97-AF65-F5344CB8AC3E}">
        <p14:creationId xmlns:p14="http://schemas.microsoft.com/office/powerpoint/2010/main" val="1935036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39</a:t>
            </a:fld>
            <a:endParaRPr lang="en-US"/>
          </a:p>
        </p:txBody>
      </p:sp>
    </p:spTree>
    <p:extLst>
      <p:ext uri="{BB962C8B-B14F-4D97-AF65-F5344CB8AC3E}">
        <p14:creationId xmlns:p14="http://schemas.microsoft.com/office/powerpoint/2010/main" val="2843858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40</a:t>
            </a:fld>
            <a:endParaRPr lang="en-US"/>
          </a:p>
        </p:txBody>
      </p:sp>
    </p:spTree>
    <p:extLst>
      <p:ext uri="{BB962C8B-B14F-4D97-AF65-F5344CB8AC3E}">
        <p14:creationId xmlns:p14="http://schemas.microsoft.com/office/powerpoint/2010/main" val="1692842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41</a:t>
            </a:fld>
            <a:endParaRPr lang="en-US"/>
          </a:p>
        </p:txBody>
      </p:sp>
    </p:spTree>
    <p:extLst>
      <p:ext uri="{BB962C8B-B14F-4D97-AF65-F5344CB8AC3E}">
        <p14:creationId xmlns:p14="http://schemas.microsoft.com/office/powerpoint/2010/main" val="3678481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42</a:t>
            </a:fld>
            <a:endParaRPr lang="en-US"/>
          </a:p>
        </p:txBody>
      </p:sp>
    </p:spTree>
    <p:extLst>
      <p:ext uri="{BB962C8B-B14F-4D97-AF65-F5344CB8AC3E}">
        <p14:creationId xmlns:p14="http://schemas.microsoft.com/office/powerpoint/2010/main" val="1645009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43</a:t>
            </a:fld>
            <a:endParaRPr lang="en-US"/>
          </a:p>
        </p:txBody>
      </p:sp>
    </p:spTree>
    <p:extLst>
      <p:ext uri="{BB962C8B-B14F-4D97-AF65-F5344CB8AC3E}">
        <p14:creationId xmlns:p14="http://schemas.microsoft.com/office/powerpoint/2010/main" val="3889676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44</a:t>
            </a:fld>
            <a:endParaRPr lang="en-US"/>
          </a:p>
        </p:txBody>
      </p:sp>
    </p:spTree>
    <p:extLst>
      <p:ext uri="{BB962C8B-B14F-4D97-AF65-F5344CB8AC3E}">
        <p14:creationId xmlns:p14="http://schemas.microsoft.com/office/powerpoint/2010/main" val="323704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a:t>
            </a:fld>
            <a:endParaRPr lang="en-US"/>
          </a:p>
        </p:txBody>
      </p:sp>
    </p:spTree>
    <p:extLst>
      <p:ext uri="{BB962C8B-B14F-4D97-AF65-F5344CB8AC3E}">
        <p14:creationId xmlns:p14="http://schemas.microsoft.com/office/powerpoint/2010/main" val="1065820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45</a:t>
            </a:fld>
            <a:endParaRPr lang="en-US"/>
          </a:p>
        </p:txBody>
      </p:sp>
    </p:spTree>
    <p:extLst>
      <p:ext uri="{BB962C8B-B14F-4D97-AF65-F5344CB8AC3E}">
        <p14:creationId xmlns:p14="http://schemas.microsoft.com/office/powerpoint/2010/main" val="2905409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46</a:t>
            </a:fld>
            <a:endParaRPr lang="en-US"/>
          </a:p>
        </p:txBody>
      </p:sp>
    </p:spTree>
    <p:extLst>
      <p:ext uri="{BB962C8B-B14F-4D97-AF65-F5344CB8AC3E}">
        <p14:creationId xmlns:p14="http://schemas.microsoft.com/office/powerpoint/2010/main" val="1865064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47</a:t>
            </a:fld>
            <a:endParaRPr lang="en-US"/>
          </a:p>
        </p:txBody>
      </p:sp>
    </p:spTree>
    <p:extLst>
      <p:ext uri="{BB962C8B-B14F-4D97-AF65-F5344CB8AC3E}">
        <p14:creationId xmlns:p14="http://schemas.microsoft.com/office/powerpoint/2010/main" val="80094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48</a:t>
            </a:fld>
            <a:endParaRPr lang="en-US"/>
          </a:p>
        </p:txBody>
      </p:sp>
    </p:spTree>
    <p:extLst>
      <p:ext uri="{BB962C8B-B14F-4D97-AF65-F5344CB8AC3E}">
        <p14:creationId xmlns:p14="http://schemas.microsoft.com/office/powerpoint/2010/main" val="1119636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49</a:t>
            </a:fld>
            <a:endParaRPr lang="en-US"/>
          </a:p>
        </p:txBody>
      </p:sp>
    </p:spTree>
    <p:extLst>
      <p:ext uri="{BB962C8B-B14F-4D97-AF65-F5344CB8AC3E}">
        <p14:creationId xmlns:p14="http://schemas.microsoft.com/office/powerpoint/2010/main" val="26907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50</a:t>
            </a:fld>
            <a:endParaRPr lang="en-US"/>
          </a:p>
        </p:txBody>
      </p:sp>
    </p:spTree>
    <p:extLst>
      <p:ext uri="{BB962C8B-B14F-4D97-AF65-F5344CB8AC3E}">
        <p14:creationId xmlns:p14="http://schemas.microsoft.com/office/powerpoint/2010/main" val="3515804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51</a:t>
            </a:fld>
            <a:endParaRPr lang="en-US"/>
          </a:p>
        </p:txBody>
      </p:sp>
    </p:spTree>
    <p:extLst>
      <p:ext uri="{BB962C8B-B14F-4D97-AF65-F5344CB8AC3E}">
        <p14:creationId xmlns:p14="http://schemas.microsoft.com/office/powerpoint/2010/main" val="541632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52</a:t>
            </a:fld>
            <a:endParaRPr lang="en-US"/>
          </a:p>
        </p:txBody>
      </p:sp>
    </p:spTree>
    <p:extLst>
      <p:ext uri="{BB962C8B-B14F-4D97-AF65-F5344CB8AC3E}">
        <p14:creationId xmlns:p14="http://schemas.microsoft.com/office/powerpoint/2010/main" val="2678377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53</a:t>
            </a:fld>
            <a:endParaRPr lang="en-US"/>
          </a:p>
        </p:txBody>
      </p:sp>
    </p:spTree>
    <p:extLst>
      <p:ext uri="{BB962C8B-B14F-4D97-AF65-F5344CB8AC3E}">
        <p14:creationId xmlns:p14="http://schemas.microsoft.com/office/powerpoint/2010/main" val="10324201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54</a:t>
            </a:fld>
            <a:endParaRPr lang="en-US"/>
          </a:p>
        </p:txBody>
      </p:sp>
    </p:spTree>
    <p:extLst>
      <p:ext uri="{BB962C8B-B14F-4D97-AF65-F5344CB8AC3E}">
        <p14:creationId xmlns:p14="http://schemas.microsoft.com/office/powerpoint/2010/main" val="176257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a:t>
            </a:fld>
            <a:endParaRPr lang="en-US"/>
          </a:p>
        </p:txBody>
      </p:sp>
    </p:spTree>
    <p:extLst>
      <p:ext uri="{BB962C8B-B14F-4D97-AF65-F5344CB8AC3E}">
        <p14:creationId xmlns:p14="http://schemas.microsoft.com/office/powerpoint/2010/main" val="2787519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55</a:t>
            </a:fld>
            <a:endParaRPr lang="en-US"/>
          </a:p>
        </p:txBody>
      </p:sp>
    </p:spTree>
    <p:extLst>
      <p:ext uri="{BB962C8B-B14F-4D97-AF65-F5344CB8AC3E}">
        <p14:creationId xmlns:p14="http://schemas.microsoft.com/office/powerpoint/2010/main" val="1224390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56</a:t>
            </a:fld>
            <a:endParaRPr lang="en-US"/>
          </a:p>
        </p:txBody>
      </p:sp>
    </p:spTree>
    <p:extLst>
      <p:ext uri="{BB962C8B-B14F-4D97-AF65-F5344CB8AC3E}">
        <p14:creationId xmlns:p14="http://schemas.microsoft.com/office/powerpoint/2010/main" val="34091483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57</a:t>
            </a:fld>
            <a:endParaRPr lang="en-US"/>
          </a:p>
        </p:txBody>
      </p:sp>
    </p:spTree>
    <p:extLst>
      <p:ext uri="{BB962C8B-B14F-4D97-AF65-F5344CB8AC3E}">
        <p14:creationId xmlns:p14="http://schemas.microsoft.com/office/powerpoint/2010/main" val="3033394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58</a:t>
            </a:fld>
            <a:endParaRPr lang="en-US"/>
          </a:p>
        </p:txBody>
      </p:sp>
    </p:spTree>
    <p:extLst>
      <p:ext uri="{BB962C8B-B14F-4D97-AF65-F5344CB8AC3E}">
        <p14:creationId xmlns:p14="http://schemas.microsoft.com/office/powerpoint/2010/main" val="6027958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59</a:t>
            </a:fld>
            <a:endParaRPr lang="en-US"/>
          </a:p>
        </p:txBody>
      </p:sp>
    </p:spTree>
    <p:extLst>
      <p:ext uri="{BB962C8B-B14F-4D97-AF65-F5344CB8AC3E}">
        <p14:creationId xmlns:p14="http://schemas.microsoft.com/office/powerpoint/2010/main" val="381432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6</a:t>
            </a:fld>
            <a:endParaRPr lang="en-US"/>
          </a:p>
        </p:txBody>
      </p:sp>
    </p:spTree>
    <p:extLst>
      <p:ext uri="{BB962C8B-B14F-4D97-AF65-F5344CB8AC3E}">
        <p14:creationId xmlns:p14="http://schemas.microsoft.com/office/powerpoint/2010/main" val="211803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7</a:t>
            </a:fld>
            <a:endParaRPr lang="en-US"/>
          </a:p>
        </p:txBody>
      </p:sp>
    </p:spTree>
    <p:extLst>
      <p:ext uri="{BB962C8B-B14F-4D97-AF65-F5344CB8AC3E}">
        <p14:creationId xmlns:p14="http://schemas.microsoft.com/office/powerpoint/2010/main" val="118695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8</a:t>
            </a:fld>
            <a:endParaRPr lang="en-US"/>
          </a:p>
        </p:txBody>
      </p:sp>
    </p:spTree>
    <p:extLst>
      <p:ext uri="{BB962C8B-B14F-4D97-AF65-F5344CB8AC3E}">
        <p14:creationId xmlns:p14="http://schemas.microsoft.com/office/powerpoint/2010/main" val="3211346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BEFEA-F77E-4389-8C5F-5C3BBD1A0E1F}" type="slidenum">
              <a:rPr lang="en-US" smtClean="0"/>
              <a:t>9</a:t>
            </a:fld>
            <a:endParaRPr lang="en-US"/>
          </a:p>
        </p:txBody>
      </p:sp>
    </p:spTree>
    <p:extLst>
      <p:ext uri="{BB962C8B-B14F-4D97-AF65-F5344CB8AC3E}">
        <p14:creationId xmlns:p14="http://schemas.microsoft.com/office/powerpoint/2010/main" val="1526473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328D7F-43E3-4AD3-9435-028F54496767}"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2385340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28D7F-43E3-4AD3-9435-028F54496767}"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4231430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28D7F-43E3-4AD3-9435-028F54496767}"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681186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12" descr="logo_RFX"/>
          <p:cNvPicPr>
            <a:picLocks noChangeAspect="1" noChangeArrowheads="1"/>
          </p:cNvPicPr>
          <p:nvPr userDrawn="1"/>
        </p:nvPicPr>
        <p:blipFill>
          <a:blip r:embed="rId2">
            <a:extLst>
              <a:ext uri="{28A0092B-C50C-407E-A947-70E740481C1C}">
                <a14:useLocalDpi xmlns:a14="http://schemas.microsoft.com/office/drawing/2010/main" val="0"/>
              </a:ext>
            </a:extLst>
          </a:blip>
          <a:srcRect l="18384" t="25775" r="18214" b="25775"/>
          <a:stretch>
            <a:fillRect/>
          </a:stretch>
        </p:blipFill>
        <p:spPr bwMode="auto">
          <a:xfrm>
            <a:off x="260350" y="219075"/>
            <a:ext cx="10112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userDrawn="1"/>
        </p:nvSpPr>
        <p:spPr bwMode="auto">
          <a:xfrm>
            <a:off x="0" y="6623050"/>
            <a:ext cx="9144000" cy="246221"/>
          </a:xfrm>
          <a:prstGeom prst="rect">
            <a:avLst/>
          </a:prstGeom>
          <a:noFill/>
          <a:ln w="9525">
            <a:noFill/>
            <a:miter lim="800000"/>
            <a:headEnd/>
            <a:tailEnd/>
          </a:ln>
          <a:effec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50000"/>
              </a:spcBef>
            </a:pPr>
            <a:r>
              <a:rPr lang="en-GB" altLang="it-IT" sz="1000" dirty="0">
                <a:latin typeface="Arial" charset="0"/>
              </a:rPr>
              <a:t>									</a:t>
            </a:r>
            <a:fld id="{40D75676-0A73-43B9-9BBA-0692A19ABC64}" type="slidenum">
              <a:rPr lang="en-GB" altLang="it-IT" sz="1000" smtClean="0">
                <a:latin typeface="Arial" charset="0"/>
              </a:rPr>
              <a:pPr algn="ctr" eaLnBrk="1" hangingPunct="1">
                <a:spcBef>
                  <a:spcPct val="50000"/>
                </a:spcBef>
              </a:pPr>
              <a:t>‹#›</a:t>
            </a:fld>
            <a:r>
              <a:rPr lang="en-GB" altLang="it-IT" sz="1000" dirty="0">
                <a:latin typeface="Arial" charset="0"/>
              </a:rPr>
              <a:t>/28</a:t>
            </a:r>
          </a:p>
        </p:txBody>
      </p:sp>
      <p:sp>
        <p:nvSpPr>
          <p:cNvPr id="2" name="Title 1"/>
          <p:cNvSpPr>
            <a:spLocks noGrp="1"/>
          </p:cNvSpPr>
          <p:nvPr>
            <p:ph type="ctrTitle"/>
          </p:nvPr>
        </p:nvSpPr>
        <p:spPr>
          <a:xfrm>
            <a:off x="1271588" y="30163"/>
            <a:ext cx="7772400" cy="933934"/>
          </a:xfrm>
        </p:spPr>
        <p:txBody>
          <a:bodyPr/>
          <a:lstStyle>
            <a:lvl1pPr>
              <a:defRPr sz="2800">
                <a:latin typeface="Calibri" panose="020F0502020204030204" pitchFamily="34" charset="0"/>
              </a:defRPr>
            </a:lvl1pPr>
          </a:lstStyle>
          <a:p>
            <a:r>
              <a:rPr lang="en-US" dirty="0"/>
              <a:t>Click to edit Master title style</a:t>
            </a:r>
            <a:endParaRPr lang="it-IT" dirty="0"/>
          </a:p>
        </p:txBody>
      </p:sp>
    </p:spTree>
    <p:extLst>
      <p:ext uri="{BB962C8B-B14F-4D97-AF65-F5344CB8AC3E}">
        <p14:creationId xmlns:p14="http://schemas.microsoft.com/office/powerpoint/2010/main" val="2606164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5D11E439-823E-C141-BA73-FCF732113D3B}" type="datetime1">
              <a:t>9/17/2024</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219572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90513"/>
            <a:ext cx="7356231" cy="436562"/>
          </a:xfrm>
        </p:spPr>
        <p:txBody>
          <a:bodyPr/>
          <a:lstStyle/>
          <a:p>
            <a:r>
              <a:rPr lang="en-US"/>
              <a:t>Click to edit Master title style</a:t>
            </a:r>
          </a:p>
        </p:txBody>
      </p:sp>
      <p:sp>
        <p:nvSpPr>
          <p:cNvPr id="3" name="Content Placeholder 2"/>
          <p:cNvSpPr>
            <a:spLocks noGrp="1"/>
          </p:cNvSpPr>
          <p:nvPr>
            <p:ph sz="half" idx="1"/>
          </p:nvPr>
        </p:nvSpPr>
        <p:spPr>
          <a:xfrm>
            <a:off x="381000" y="1101725"/>
            <a:ext cx="83820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1000" y="3502025"/>
            <a:ext cx="83820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90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28D7F-43E3-4AD3-9435-028F54496767}"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382722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328D7F-43E3-4AD3-9435-028F54496767}"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1615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328D7F-43E3-4AD3-9435-028F54496767}"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51392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328D7F-43E3-4AD3-9435-028F54496767}" type="datetimeFigureOut">
              <a:rPr lang="en-US" smtClean="0"/>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204447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328D7F-43E3-4AD3-9435-028F54496767}" type="datetimeFigureOut">
              <a:rPr lang="en-US" smtClean="0"/>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2575870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28D7F-43E3-4AD3-9435-028F54496767}" type="datetimeFigureOut">
              <a:rPr lang="en-US" smtClean="0"/>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340194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328D7F-43E3-4AD3-9435-028F54496767}"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245239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328D7F-43E3-4AD3-9435-028F54496767}"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4B787-9291-4FDA-B132-4E396F716DA6}" type="slidenum">
              <a:rPr lang="en-US" smtClean="0"/>
              <a:t>‹#›</a:t>
            </a:fld>
            <a:endParaRPr lang="en-US"/>
          </a:p>
        </p:txBody>
      </p:sp>
    </p:spTree>
    <p:extLst>
      <p:ext uri="{BB962C8B-B14F-4D97-AF65-F5344CB8AC3E}">
        <p14:creationId xmlns:p14="http://schemas.microsoft.com/office/powerpoint/2010/main" val="47324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28D7F-43E3-4AD3-9435-028F54496767}" type="datetimeFigureOut">
              <a:rPr lang="en-US" smtClean="0"/>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4B787-9291-4FDA-B132-4E396F716DA6}" type="slidenum">
              <a:rPr lang="en-US" smtClean="0"/>
              <a:t>‹#›</a:t>
            </a:fld>
            <a:endParaRPr lang="en-US"/>
          </a:p>
        </p:txBody>
      </p:sp>
    </p:spTree>
    <p:extLst>
      <p:ext uri="{BB962C8B-B14F-4D97-AF65-F5344CB8AC3E}">
        <p14:creationId xmlns:p14="http://schemas.microsoft.com/office/powerpoint/2010/main" val="285044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2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s://www.igi.cnr.it/en/research/magnetic-confinement-research-in-padova/la-configurzione-rfp/" TargetMode="External"/><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hyperlink" Target="https://www.igi.cnr.it/ricerca/magnetic-confinement-research-in-padova/la-fisica-del-tokamak-la-centrale-a-fusion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iter.org/newsline/-/3113"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61.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png"/><Relationship Id="rId9"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24.jpe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D12CD6D-DC97-DE11-8A83-6261A4ABB9AC}"/>
              </a:ext>
            </a:extLst>
          </p:cNvPr>
          <p:cNvSpPr txBox="1"/>
          <p:nvPr/>
        </p:nvSpPr>
        <p:spPr>
          <a:xfrm>
            <a:off x="27632" y="2060848"/>
            <a:ext cx="9144000" cy="4324261"/>
          </a:xfrm>
          <a:prstGeom prst="rect">
            <a:avLst/>
          </a:prstGeom>
          <a:noFill/>
        </p:spPr>
        <p:txBody>
          <a:bodyPr wrap="square" rtlCol="0">
            <a:spAutoFit/>
          </a:bodyPr>
          <a:lstStyle/>
          <a:p>
            <a:pPr algn="ctr"/>
            <a:endParaRPr lang="en-US" dirty="0"/>
          </a:p>
          <a:p>
            <a:pPr algn="ctr"/>
            <a:r>
              <a:rPr lang="en-US" sz="4000" b="1" dirty="0">
                <a:solidFill>
                  <a:srgbClr val="C00000"/>
                </a:solidFill>
              </a:rPr>
              <a:t>Nuclear Fusion: </a:t>
            </a:r>
          </a:p>
          <a:p>
            <a:pPr algn="ctr"/>
            <a:r>
              <a:rPr lang="en-US" sz="4000" b="1" dirty="0">
                <a:solidFill>
                  <a:srgbClr val="C00000"/>
                </a:solidFill>
              </a:rPr>
              <a:t>The Energy of the Sun on Earth</a:t>
            </a:r>
          </a:p>
          <a:p>
            <a:pPr algn="ctr"/>
            <a:endParaRPr lang="en-US" sz="2800" dirty="0"/>
          </a:p>
          <a:p>
            <a:pPr algn="ctr"/>
            <a:endParaRPr lang="en-US" sz="100" dirty="0"/>
          </a:p>
          <a:p>
            <a:pPr algn="ctr"/>
            <a:r>
              <a:rPr lang="en-US" sz="2800" b="1" dirty="0"/>
              <a:t>Lidia Piron</a:t>
            </a:r>
          </a:p>
          <a:p>
            <a:pPr algn="ctr"/>
            <a:endParaRPr lang="en-US" sz="2000" b="1" dirty="0"/>
          </a:p>
          <a:p>
            <a:pPr algn="ctr"/>
            <a:r>
              <a:rPr lang="en-US" sz="2000" dirty="0" err="1"/>
              <a:t>Dipartimento</a:t>
            </a:r>
            <a:r>
              <a:rPr lang="en-US" sz="2000" dirty="0"/>
              <a:t> di </a:t>
            </a:r>
            <a:r>
              <a:rPr lang="en-US" sz="2000" dirty="0" err="1"/>
              <a:t>Fisica</a:t>
            </a:r>
            <a:r>
              <a:rPr lang="en-US" sz="2000" dirty="0"/>
              <a:t> e </a:t>
            </a:r>
            <a:r>
              <a:rPr lang="en-US" sz="2000" dirty="0" err="1"/>
              <a:t>Astronomia</a:t>
            </a:r>
            <a:r>
              <a:rPr lang="en-US" sz="2000" dirty="0"/>
              <a:t>, </a:t>
            </a:r>
          </a:p>
          <a:p>
            <a:pPr algn="ctr"/>
            <a:r>
              <a:rPr lang="en-US" sz="2000" dirty="0"/>
              <a:t>Università </a:t>
            </a:r>
            <a:r>
              <a:rPr lang="en-US" sz="2000" dirty="0" err="1"/>
              <a:t>degli</a:t>
            </a:r>
            <a:r>
              <a:rPr lang="en-US" sz="2000" dirty="0"/>
              <a:t> </a:t>
            </a:r>
            <a:r>
              <a:rPr lang="en-US" sz="2000" dirty="0" err="1"/>
              <a:t>Studi</a:t>
            </a:r>
            <a:r>
              <a:rPr lang="en-US" sz="2000" dirty="0"/>
              <a:t> di Padova</a:t>
            </a:r>
          </a:p>
          <a:p>
            <a:pPr algn="ctr"/>
            <a:endParaRPr lang="en-US" sz="2000" dirty="0"/>
          </a:p>
          <a:p>
            <a:pPr algn="ctr"/>
            <a:r>
              <a:rPr lang="en-US" sz="2000" dirty="0"/>
              <a:t> </a:t>
            </a:r>
          </a:p>
          <a:p>
            <a:pPr algn="ctr"/>
            <a:r>
              <a:rPr lang="en-US" sz="2000" dirty="0"/>
              <a:t>18</a:t>
            </a:r>
            <a:r>
              <a:rPr lang="en-US" sz="2000" baseline="30000" dirty="0"/>
              <a:t>th</a:t>
            </a:r>
            <a:r>
              <a:rPr lang="en-US" sz="2000" dirty="0"/>
              <a:t> of September 2024</a:t>
            </a:r>
          </a:p>
        </p:txBody>
      </p:sp>
      <p:sp>
        <p:nvSpPr>
          <p:cNvPr id="4" name="TextBox 3">
            <a:extLst>
              <a:ext uri="{FF2B5EF4-FFF2-40B4-BE49-F238E27FC236}">
                <a16:creationId xmlns:a16="http://schemas.microsoft.com/office/drawing/2014/main" id="{59141029-4ACA-D57C-7383-DEFCF950487F}"/>
              </a:ext>
            </a:extLst>
          </p:cNvPr>
          <p:cNvSpPr txBox="1"/>
          <p:nvPr/>
        </p:nvSpPr>
        <p:spPr>
          <a:xfrm>
            <a:off x="0" y="1306505"/>
            <a:ext cx="9144000" cy="646331"/>
          </a:xfrm>
          <a:prstGeom prst="rect">
            <a:avLst/>
          </a:prstGeom>
          <a:noFill/>
        </p:spPr>
        <p:txBody>
          <a:bodyPr wrap="square">
            <a:spAutoFit/>
          </a:bodyPr>
          <a:lstStyle/>
          <a:p>
            <a:pPr algn="ctr"/>
            <a:r>
              <a:rPr lang="en-US" b="0" i="0" dirty="0" err="1">
                <a:solidFill>
                  <a:srgbClr val="1F1F1F"/>
                </a:solidFill>
                <a:effectLst/>
                <a:latin typeface="Google Sans"/>
              </a:rPr>
              <a:t>aMUSE</a:t>
            </a:r>
            <a:r>
              <a:rPr lang="en-US" b="0" i="0" dirty="0">
                <a:solidFill>
                  <a:srgbClr val="1F1F1F"/>
                </a:solidFill>
                <a:effectLst/>
                <a:latin typeface="Google Sans"/>
              </a:rPr>
              <a:t>: general meeting workshop  </a:t>
            </a:r>
          </a:p>
          <a:p>
            <a:pPr algn="ctr"/>
            <a:r>
              <a:rPr lang="en-US" b="0" i="0" dirty="0">
                <a:solidFill>
                  <a:srgbClr val="1F1F1F"/>
                </a:solidFill>
                <a:effectLst/>
                <a:latin typeface="Google Sans"/>
              </a:rPr>
              <a:t>Padova 17-19 </a:t>
            </a:r>
            <a:r>
              <a:rPr lang="en-US" dirty="0">
                <a:solidFill>
                  <a:srgbClr val="1F1F1F"/>
                </a:solidFill>
                <a:latin typeface="Google Sans"/>
              </a:rPr>
              <a:t>S</a:t>
            </a:r>
            <a:r>
              <a:rPr lang="en-US" b="0" i="0" dirty="0">
                <a:solidFill>
                  <a:srgbClr val="1F1F1F"/>
                </a:solidFill>
                <a:effectLst/>
                <a:latin typeface="Google Sans"/>
              </a:rPr>
              <a:t>eptember</a:t>
            </a:r>
            <a:endParaRPr lang="en-US" dirty="0"/>
          </a:p>
        </p:txBody>
      </p:sp>
    </p:spTree>
    <p:extLst>
      <p:ext uri="{BB962C8B-B14F-4D97-AF65-F5344CB8AC3E}">
        <p14:creationId xmlns:p14="http://schemas.microsoft.com/office/powerpoint/2010/main" val="101954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9443" y="44624"/>
            <a:ext cx="7190869"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b="1" dirty="0">
                <a:solidFill>
                  <a:schemeClr val="bg1"/>
                </a:solidFill>
                <a:latin typeface="Arial" panose="020B0604020202020204" pitchFamily="34" charset="0"/>
                <a:cs typeface="Arial" panose="020B0604020202020204" pitchFamily="34" charset="0"/>
              </a:rPr>
              <a:t>5 </a:t>
            </a:r>
            <a:r>
              <a:rPr lang="it-IT" sz="3600" b="1" dirty="0" err="1">
                <a:solidFill>
                  <a:schemeClr val="bg1"/>
                </a:solidFill>
                <a:latin typeface="Arial" panose="020B0604020202020204" pitchFamily="34" charset="0"/>
                <a:cs typeface="Arial" panose="020B0604020202020204" pitchFamily="34" charset="0"/>
              </a:rPr>
              <a:t>Ws</a:t>
            </a:r>
            <a:r>
              <a:rPr lang="it-IT" sz="3600" b="1" dirty="0">
                <a:solidFill>
                  <a:schemeClr val="bg1"/>
                </a:solidFill>
                <a:latin typeface="Arial" panose="020B0604020202020204" pitchFamily="34" charset="0"/>
                <a:cs typeface="Arial" panose="020B0604020202020204" pitchFamily="34" charset="0"/>
              </a:rPr>
              <a:t> </a:t>
            </a:r>
            <a:r>
              <a:rPr lang="it-IT" sz="3600" b="1" dirty="0" err="1">
                <a:solidFill>
                  <a:schemeClr val="bg1"/>
                </a:solidFill>
                <a:latin typeface="Arial" panose="020B0604020202020204" pitchFamily="34" charset="0"/>
                <a:cs typeface="Arial" panose="020B0604020202020204" pitchFamily="34" charset="0"/>
              </a:rPr>
              <a:t>questions</a:t>
            </a:r>
            <a:r>
              <a:rPr lang="it-IT" sz="3600" b="1" dirty="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3">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951112" y="1809676"/>
            <a:ext cx="5291107" cy="3897213"/>
          </a:xfrm>
          <a:prstGeom prst="rect">
            <a:avLst/>
          </a:prstGeom>
          <a:effectLst/>
        </p:spPr>
      </p:pic>
      <p:sp>
        <p:nvSpPr>
          <p:cNvPr id="7" name="Rectangle 6"/>
          <p:cNvSpPr/>
          <p:nvPr/>
        </p:nvSpPr>
        <p:spPr>
          <a:xfrm>
            <a:off x="6754073" y="155679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p:cNvSpPr/>
          <p:nvPr/>
        </p:nvSpPr>
        <p:spPr>
          <a:xfrm>
            <a:off x="6728309" y="521601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1215122" y="149796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1115616" y="5191498"/>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 2">
            <a:extLst>
              <a:ext uri="{FF2B5EF4-FFF2-40B4-BE49-F238E27FC236}">
                <a16:creationId xmlns:a16="http://schemas.microsoft.com/office/drawing/2014/main" id="{F1EA7FD6-F858-58FC-EE74-E0574B43A74F}"/>
              </a:ext>
            </a:extLst>
          </p:cNvPr>
          <p:cNvSpPr/>
          <p:nvPr/>
        </p:nvSpPr>
        <p:spPr>
          <a:xfrm>
            <a:off x="2267744" y="3645024"/>
            <a:ext cx="1340480" cy="972108"/>
          </a:xfrm>
          <a:prstGeom prst="ellipse">
            <a:avLst/>
          </a:prstGeom>
          <a:noFill/>
          <a:ln w="168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60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chemeClr val="bg1"/>
                </a:solidFill>
                <a:latin typeface="Arial" panose="020B0604020202020204" pitchFamily="34" charset="0"/>
                <a:cs typeface="Arial" panose="020B0604020202020204" pitchFamily="34" charset="0"/>
              </a:rPr>
              <a:t>The plasma state</a:t>
            </a:r>
            <a:endParaRPr lang="en-US" sz="32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189443" y="1412776"/>
            <a:ext cx="5390669" cy="4824535"/>
          </a:xfrm>
        </p:spPr>
        <p:txBody>
          <a:bodyPr>
            <a:noAutofit/>
          </a:bodyPr>
          <a:lstStyle/>
          <a:p>
            <a:pPr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Plasma is a </a:t>
            </a:r>
            <a:r>
              <a:rPr lang="en-GB" sz="1800" dirty="0">
                <a:solidFill>
                  <a:srgbClr val="FF0000"/>
                </a:solidFill>
                <a:latin typeface="Arial" panose="020B0604020202020204" pitchFamily="34" charset="0"/>
                <a:cs typeface="Arial" panose="020B0604020202020204" pitchFamily="34" charset="0"/>
              </a:rPr>
              <a:t>fully ionized gas </a:t>
            </a:r>
            <a:r>
              <a:rPr lang="en-GB" sz="1800" dirty="0">
                <a:latin typeface="Arial" panose="020B0604020202020204" pitchFamily="34" charset="0"/>
                <a:cs typeface="Arial" panose="020B0604020202020204" pitchFamily="34" charset="0"/>
              </a:rPr>
              <a:t>and is the </a:t>
            </a:r>
            <a:r>
              <a:rPr lang="en-GB" sz="1800" dirty="0">
                <a:solidFill>
                  <a:srgbClr val="FF0000"/>
                </a:solidFill>
                <a:latin typeface="Arial" panose="020B0604020202020204" pitchFamily="34" charset="0"/>
                <a:cs typeface="Arial" panose="020B0604020202020204" pitchFamily="34" charset="0"/>
              </a:rPr>
              <a:t>fourth state of matter</a:t>
            </a:r>
            <a:r>
              <a:rPr lang="en-GB" sz="1800" dirty="0">
                <a:latin typeface="Arial" panose="020B0604020202020204" pitchFamily="34" charset="0"/>
                <a:cs typeface="Arial" panose="020B0604020202020204" pitchFamily="34" charset="0"/>
              </a:rPr>
              <a:t>.</a:t>
            </a:r>
          </a:p>
          <a:p>
            <a:pPr algn="just"/>
            <a:endParaRPr lang="en-GB"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The degree of ionization can vary from very low to fully ionized, depending on the input power, density and on confinement level.</a:t>
            </a:r>
          </a:p>
          <a:p>
            <a:pPr algn="just"/>
            <a:endParaRPr lang="en-GB"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A plasma can be seen as a collection of neutral atoms, ions and electrons</a:t>
            </a:r>
          </a:p>
          <a:p>
            <a:pPr algn="just"/>
            <a:endParaRPr lang="en-GB"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In very general terms, a plasma is always electrically neutral, apart from local fluctuations (quasi-neutrality).</a:t>
            </a:r>
          </a:p>
          <a:p>
            <a:pPr marL="0" indent="0" algn="just">
              <a:buNone/>
            </a:pPr>
            <a:endParaRPr lang="en-GB"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Different types of plasma are present around us</a:t>
            </a:r>
          </a:p>
        </p:txBody>
      </p:sp>
      <p:pic>
        <p:nvPicPr>
          <p:cNvPr id="3" name="Picture 2"/>
          <p:cNvPicPr>
            <a:picLocks noChangeAspect="1"/>
          </p:cNvPicPr>
          <p:nvPr/>
        </p:nvPicPr>
        <p:blipFill>
          <a:blip r:embed="rId5"/>
          <a:stretch>
            <a:fillRect/>
          </a:stretch>
        </p:blipFill>
        <p:spPr>
          <a:xfrm>
            <a:off x="6108751" y="1426191"/>
            <a:ext cx="1322901" cy="1954623"/>
          </a:xfrm>
          <a:prstGeom prst="rect">
            <a:avLst/>
          </a:prstGeom>
        </p:spPr>
      </p:pic>
      <p:pic>
        <p:nvPicPr>
          <p:cNvPr id="4" name="Picture 3"/>
          <p:cNvPicPr>
            <a:picLocks noChangeAspect="1"/>
          </p:cNvPicPr>
          <p:nvPr/>
        </p:nvPicPr>
        <p:blipFill>
          <a:blip r:embed="rId6"/>
          <a:stretch>
            <a:fillRect/>
          </a:stretch>
        </p:blipFill>
        <p:spPr>
          <a:xfrm>
            <a:off x="7454970" y="2406004"/>
            <a:ext cx="1315469" cy="1999216"/>
          </a:xfrm>
          <a:prstGeom prst="rect">
            <a:avLst/>
          </a:prstGeom>
        </p:spPr>
      </p:pic>
      <p:pic>
        <p:nvPicPr>
          <p:cNvPr id="5" name="Picture 4"/>
          <p:cNvPicPr>
            <a:picLocks noChangeAspect="1"/>
          </p:cNvPicPr>
          <p:nvPr/>
        </p:nvPicPr>
        <p:blipFill>
          <a:blip r:embed="rId7"/>
          <a:stretch>
            <a:fillRect/>
          </a:stretch>
        </p:blipFill>
        <p:spPr>
          <a:xfrm>
            <a:off x="6139501" y="3895253"/>
            <a:ext cx="1315469" cy="1984352"/>
          </a:xfrm>
          <a:prstGeom prst="rect">
            <a:avLst/>
          </a:prstGeom>
        </p:spPr>
      </p:pic>
      <p:pic>
        <p:nvPicPr>
          <p:cNvPr id="6" name="Picture 5"/>
          <p:cNvPicPr>
            <a:picLocks noChangeAspect="1"/>
          </p:cNvPicPr>
          <p:nvPr/>
        </p:nvPicPr>
        <p:blipFill rotWithShape="1">
          <a:blip r:embed="rId8"/>
          <a:srcRect b="7444"/>
          <a:stretch/>
        </p:blipFill>
        <p:spPr>
          <a:xfrm>
            <a:off x="7596336" y="4796481"/>
            <a:ext cx="1203989" cy="1946699"/>
          </a:xfrm>
          <a:prstGeom prst="rect">
            <a:avLst/>
          </a:prstGeom>
        </p:spPr>
      </p:pic>
      <p:sp>
        <p:nvSpPr>
          <p:cNvPr id="7" name="Down Arrow 6"/>
          <p:cNvSpPr/>
          <p:nvPr/>
        </p:nvSpPr>
        <p:spPr>
          <a:xfrm>
            <a:off x="5436096" y="1196752"/>
            <a:ext cx="864096" cy="5648504"/>
          </a:xfrm>
          <a:prstGeom prst="downArrow">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Incres</a:t>
            </a:r>
            <a:endParaRPr lang="it-IT" dirty="0"/>
          </a:p>
        </p:txBody>
      </p:sp>
      <p:sp>
        <p:nvSpPr>
          <p:cNvPr id="8" name="TextBox 7"/>
          <p:cNvSpPr txBox="1"/>
          <p:nvPr/>
        </p:nvSpPr>
        <p:spPr>
          <a:xfrm>
            <a:off x="5765411" y="1412776"/>
            <a:ext cx="158041" cy="5262979"/>
          </a:xfrm>
          <a:prstGeom prst="rect">
            <a:avLst/>
          </a:prstGeom>
          <a:noFill/>
        </p:spPr>
        <p:txBody>
          <a:bodyPr wrap="square" rtlCol="0">
            <a:spAutoFit/>
          </a:bodyPr>
          <a:lstStyle/>
          <a:p>
            <a:r>
              <a:rPr lang="en-GB" sz="1600" b="1" dirty="0" err="1"/>
              <a:t>Incresing</a:t>
            </a:r>
            <a:r>
              <a:rPr lang="en-GB" sz="1600" b="1" dirty="0"/>
              <a:t> </a:t>
            </a:r>
          </a:p>
          <a:p>
            <a:endParaRPr lang="en-GB" sz="1600" b="1" dirty="0"/>
          </a:p>
          <a:p>
            <a:r>
              <a:rPr lang="en-GB" sz="1600" b="1" dirty="0"/>
              <a:t>T</a:t>
            </a:r>
          </a:p>
          <a:p>
            <a:r>
              <a:rPr lang="en-GB" sz="1600" b="1" dirty="0" err="1"/>
              <a:t>emperature</a:t>
            </a:r>
            <a:endParaRPr lang="it-IT" sz="1600" b="1" dirty="0"/>
          </a:p>
        </p:txBody>
      </p:sp>
    </p:spTree>
    <p:extLst>
      <p:ext uri="{BB962C8B-B14F-4D97-AF65-F5344CB8AC3E}">
        <p14:creationId xmlns:p14="http://schemas.microsoft.com/office/powerpoint/2010/main" val="245777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winner2004">
            <a:extLst>
              <a:ext uri="{FF2B5EF4-FFF2-40B4-BE49-F238E27FC236}">
                <a16:creationId xmlns:a16="http://schemas.microsoft.com/office/drawing/2014/main" id="{2DD0A221-853A-2D15-2A76-49ACF3956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94" t="565" r="13367" b="2446"/>
          <a:stretch>
            <a:fillRect/>
          </a:stretch>
        </p:blipFill>
        <p:spPr bwMode="auto">
          <a:xfrm>
            <a:off x="3419872" y="2170849"/>
            <a:ext cx="2554318" cy="34183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5">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523220"/>
          </a:xfrm>
          <a:prstGeom prst="rect">
            <a:avLst/>
          </a:prstGeom>
          <a:noFill/>
        </p:spPr>
        <p:txBody>
          <a:bodyPr wrap="square">
            <a:spAutoFit/>
          </a:bodyPr>
          <a:lstStyle/>
          <a:p>
            <a:r>
              <a:rPr lang="it-IT" sz="2800" b="1" dirty="0">
                <a:solidFill>
                  <a:schemeClr val="bg1"/>
                </a:solidFill>
              </a:rPr>
              <a:t>Plasma in Nature</a:t>
            </a:r>
            <a:endParaRPr lang="en-US" sz="2800" b="1" dirty="0">
              <a:solidFill>
                <a:schemeClr val="bg1"/>
              </a:solidFill>
            </a:endParaRPr>
          </a:p>
        </p:txBody>
      </p:sp>
      <p:sp>
        <p:nvSpPr>
          <p:cNvPr id="13" name="Text Box 6">
            <a:extLst>
              <a:ext uri="{FF2B5EF4-FFF2-40B4-BE49-F238E27FC236}">
                <a16:creationId xmlns:a16="http://schemas.microsoft.com/office/drawing/2014/main" id="{7CA81B81-4443-A21B-F79A-FC17255954E7}"/>
              </a:ext>
            </a:extLst>
          </p:cNvPr>
          <p:cNvSpPr txBox="1">
            <a:spLocks noChangeArrowheads="1"/>
          </p:cNvSpPr>
          <p:nvPr/>
        </p:nvSpPr>
        <p:spPr bwMode="auto">
          <a:xfrm>
            <a:off x="2560894" y="1668651"/>
            <a:ext cx="43924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20000"/>
              </a:spcBef>
              <a:buClr>
                <a:schemeClr val="tx2"/>
              </a:buClr>
              <a:buSzPct val="80000"/>
              <a:buFont typeface="Wingdings" pitchFamily="2" charset="2"/>
              <a:buNone/>
            </a:pPr>
            <a:r>
              <a:rPr lang="it-IT" altLang="it-IT" sz="2400" dirty="0">
                <a:latin typeface="+mn-lt"/>
              </a:rPr>
              <a:t>Aurore</a:t>
            </a:r>
          </a:p>
        </p:txBody>
      </p:sp>
      <p:pic>
        <p:nvPicPr>
          <p:cNvPr id="15" name="Picture 4" descr="fulmine">
            <a:extLst>
              <a:ext uri="{FF2B5EF4-FFF2-40B4-BE49-F238E27FC236}">
                <a16:creationId xmlns:a16="http://schemas.microsoft.com/office/drawing/2014/main" id="{756461D9-ADBF-EFDA-CA37-3192696E25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5568" y="2884214"/>
            <a:ext cx="2743009" cy="20569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6">
            <a:extLst>
              <a:ext uri="{FF2B5EF4-FFF2-40B4-BE49-F238E27FC236}">
                <a16:creationId xmlns:a16="http://schemas.microsoft.com/office/drawing/2014/main" id="{E5895FF6-3120-BA35-A84D-91362D2EE7DE}"/>
              </a:ext>
            </a:extLst>
          </p:cNvPr>
          <p:cNvSpPr txBox="1">
            <a:spLocks noChangeArrowheads="1"/>
          </p:cNvSpPr>
          <p:nvPr/>
        </p:nvSpPr>
        <p:spPr bwMode="auto">
          <a:xfrm>
            <a:off x="5834882" y="2361148"/>
            <a:ext cx="33091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20000"/>
              </a:spcBef>
              <a:buClr>
                <a:schemeClr val="tx2"/>
              </a:buClr>
              <a:buSzPct val="80000"/>
              <a:buFont typeface="Wingdings" pitchFamily="2" charset="2"/>
              <a:buNone/>
            </a:pPr>
            <a:r>
              <a:rPr lang="it-IT" altLang="it-IT" sz="2400" dirty="0">
                <a:latin typeface="+mn-lt"/>
              </a:rPr>
              <a:t>Lightning</a:t>
            </a:r>
          </a:p>
        </p:txBody>
      </p:sp>
      <p:sp>
        <p:nvSpPr>
          <p:cNvPr id="19" name="Text Box 6">
            <a:extLst>
              <a:ext uri="{FF2B5EF4-FFF2-40B4-BE49-F238E27FC236}">
                <a16:creationId xmlns:a16="http://schemas.microsoft.com/office/drawing/2014/main" id="{0DB48E11-AFD4-34D5-1773-EF29E664A20A}"/>
              </a:ext>
            </a:extLst>
          </p:cNvPr>
          <p:cNvSpPr txBox="1">
            <a:spLocks noChangeArrowheads="1"/>
          </p:cNvSpPr>
          <p:nvPr/>
        </p:nvSpPr>
        <p:spPr bwMode="auto">
          <a:xfrm>
            <a:off x="174013" y="1899483"/>
            <a:ext cx="3240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20000"/>
              </a:spcBef>
              <a:buClr>
                <a:schemeClr val="tx2"/>
              </a:buClr>
              <a:buSzPct val="80000"/>
              <a:buFont typeface="Wingdings" pitchFamily="2" charset="2"/>
              <a:buNone/>
            </a:pPr>
            <a:r>
              <a:rPr lang="it-IT" altLang="it-IT" sz="2400" dirty="0">
                <a:latin typeface="+mn-lt"/>
              </a:rPr>
              <a:t>Sun</a:t>
            </a:r>
          </a:p>
        </p:txBody>
      </p:sp>
      <p:pic>
        <p:nvPicPr>
          <p:cNvPr id="20" name="Picture 6" descr="http://nunzyconti.files.wordpress.com/2008/08/accecante.jpg">
            <a:extLst>
              <a:ext uri="{FF2B5EF4-FFF2-40B4-BE49-F238E27FC236}">
                <a16:creationId xmlns:a16="http://schemas.microsoft.com/office/drawing/2014/main" id="{C8105A09-4BC1-0B30-0857-574DE25A14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978" y="2348880"/>
            <a:ext cx="2930688" cy="293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7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32656"/>
            <a:ext cx="7344816" cy="523220"/>
          </a:xfrm>
          <a:prstGeom prst="rect">
            <a:avLst/>
          </a:prstGeom>
          <a:noFill/>
        </p:spPr>
        <p:txBody>
          <a:bodyPr wrap="square">
            <a:spAutoFit/>
          </a:bodyPr>
          <a:lstStyle/>
          <a:p>
            <a:r>
              <a:rPr lang="it-IT" sz="2800" b="1" dirty="0">
                <a:solidFill>
                  <a:schemeClr val="bg1"/>
                </a:solidFill>
              </a:rPr>
              <a:t>Plasma in industrial </a:t>
            </a:r>
            <a:r>
              <a:rPr lang="it-IT" sz="2800" b="1" dirty="0" err="1">
                <a:solidFill>
                  <a:schemeClr val="bg1"/>
                </a:solidFill>
              </a:rPr>
              <a:t>applications</a:t>
            </a:r>
            <a:endParaRPr lang="it-IT" sz="2800" b="1" dirty="0">
              <a:solidFill>
                <a:schemeClr val="bg1"/>
              </a:solidFill>
            </a:endParaRPr>
          </a:p>
        </p:txBody>
      </p:sp>
      <p:pic>
        <p:nvPicPr>
          <p:cNvPr id="18" name="Picture 5">
            <a:extLst>
              <a:ext uri="{FF2B5EF4-FFF2-40B4-BE49-F238E27FC236}">
                <a16:creationId xmlns:a16="http://schemas.microsoft.com/office/drawing/2014/main" id="{209F1295-BB8E-7186-F793-1D49E5D95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399" y="1588567"/>
            <a:ext cx="3280643" cy="194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a:extLst>
              <a:ext uri="{FF2B5EF4-FFF2-40B4-BE49-F238E27FC236}">
                <a16:creationId xmlns:a16="http://schemas.microsoft.com/office/drawing/2014/main" id="{02D5D85C-8A91-D472-75FF-FBD58CC76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563" y="1599836"/>
            <a:ext cx="1970473" cy="181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a:extLst>
              <a:ext uri="{FF2B5EF4-FFF2-40B4-BE49-F238E27FC236}">
                <a16:creationId xmlns:a16="http://schemas.microsoft.com/office/drawing/2014/main" id="{EC3216C0-5CA3-2F98-55BD-C2CD4C7E5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4048641"/>
            <a:ext cx="2763850" cy="187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extLst>
              <a:ext uri="{FF2B5EF4-FFF2-40B4-BE49-F238E27FC236}">
                <a16:creationId xmlns:a16="http://schemas.microsoft.com/office/drawing/2014/main" id="{BA5BF4E2-8B28-A788-FB1A-61142E6FC1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4180" y="4048640"/>
            <a:ext cx="2504589" cy="1879915"/>
          </a:xfrm>
          <a:prstGeom prst="rect">
            <a:avLst/>
          </a:prstGeom>
        </p:spPr>
      </p:pic>
      <p:pic>
        <p:nvPicPr>
          <p:cNvPr id="22" name="Picture 21">
            <a:extLst>
              <a:ext uri="{FF2B5EF4-FFF2-40B4-BE49-F238E27FC236}">
                <a16:creationId xmlns:a16="http://schemas.microsoft.com/office/drawing/2014/main" id="{305804F8-2C52-CC6B-69D1-24ED106D5E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873" y="4080707"/>
            <a:ext cx="2466975" cy="1847850"/>
          </a:xfrm>
          <a:prstGeom prst="rect">
            <a:avLst/>
          </a:prstGeom>
        </p:spPr>
      </p:pic>
      <p:sp>
        <p:nvSpPr>
          <p:cNvPr id="2" name="TextBox 1">
            <a:extLst>
              <a:ext uri="{FF2B5EF4-FFF2-40B4-BE49-F238E27FC236}">
                <a16:creationId xmlns:a16="http://schemas.microsoft.com/office/drawing/2014/main" id="{C40E98F1-D96D-5AB6-613C-C9FF09C3B123}"/>
              </a:ext>
            </a:extLst>
          </p:cNvPr>
          <p:cNvSpPr txBox="1"/>
          <p:nvPr/>
        </p:nvSpPr>
        <p:spPr>
          <a:xfrm>
            <a:off x="2672848" y="1250646"/>
            <a:ext cx="907813" cy="369332"/>
          </a:xfrm>
          <a:prstGeom prst="rect">
            <a:avLst/>
          </a:prstGeom>
          <a:noFill/>
        </p:spPr>
        <p:txBody>
          <a:bodyPr wrap="none" rtlCol="0">
            <a:spAutoFit/>
          </a:bodyPr>
          <a:lstStyle/>
          <a:p>
            <a:r>
              <a:rPr lang="en-US" dirty="0"/>
              <a:t>Screens</a:t>
            </a:r>
          </a:p>
        </p:txBody>
      </p:sp>
      <p:sp>
        <p:nvSpPr>
          <p:cNvPr id="24" name="TextBox 23">
            <a:extLst>
              <a:ext uri="{FF2B5EF4-FFF2-40B4-BE49-F238E27FC236}">
                <a16:creationId xmlns:a16="http://schemas.microsoft.com/office/drawing/2014/main" id="{41DFC30F-6A93-F3C9-522E-53085595C9C8}"/>
              </a:ext>
            </a:extLst>
          </p:cNvPr>
          <p:cNvSpPr txBox="1"/>
          <p:nvPr/>
        </p:nvSpPr>
        <p:spPr>
          <a:xfrm>
            <a:off x="4412763" y="1192699"/>
            <a:ext cx="4700681" cy="369332"/>
          </a:xfrm>
          <a:prstGeom prst="rect">
            <a:avLst/>
          </a:prstGeom>
          <a:noFill/>
        </p:spPr>
        <p:txBody>
          <a:bodyPr wrap="square">
            <a:spAutoFit/>
          </a:bodyPr>
          <a:lstStyle/>
          <a:p>
            <a:pPr algn="ctr"/>
            <a:r>
              <a:rPr lang="en-US" altLang="en-US" sz="1800" dirty="0">
                <a:latin typeface="Calibri" panose="020F0502020204030204" pitchFamily="34" charset="0"/>
                <a:cs typeface="Calibri" panose="020F0502020204030204" pitchFamily="34" charset="0"/>
              </a:rPr>
              <a:t>Torches</a:t>
            </a:r>
          </a:p>
        </p:txBody>
      </p:sp>
      <p:sp>
        <p:nvSpPr>
          <p:cNvPr id="25" name="TextBox 24">
            <a:extLst>
              <a:ext uri="{FF2B5EF4-FFF2-40B4-BE49-F238E27FC236}">
                <a16:creationId xmlns:a16="http://schemas.microsoft.com/office/drawing/2014/main" id="{4C798F99-E236-E116-9675-E0C196722439}"/>
              </a:ext>
            </a:extLst>
          </p:cNvPr>
          <p:cNvSpPr txBox="1"/>
          <p:nvPr/>
        </p:nvSpPr>
        <p:spPr>
          <a:xfrm>
            <a:off x="6267672" y="3675495"/>
            <a:ext cx="2324527" cy="369332"/>
          </a:xfrm>
          <a:prstGeom prst="rect">
            <a:avLst/>
          </a:prstGeom>
          <a:noFill/>
        </p:spPr>
        <p:txBody>
          <a:bodyPr wrap="square">
            <a:spAutoFit/>
          </a:bodyPr>
          <a:lstStyle/>
          <a:p>
            <a:pPr algn="ctr"/>
            <a:r>
              <a:rPr lang="en-US" altLang="en-US" dirty="0">
                <a:latin typeface="Calibri" panose="020F0502020204030204" pitchFamily="34" charset="0"/>
                <a:cs typeface="Calibri" panose="020F0502020204030204" pitchFamily="34" charset="0"/>
              </a:rPr>
              <a:t>Light t</a:t>
            </a:r>
            <a:r>
              <a:rPr lang="en-US" altLang="en-US" sz="1800" dirty="0">
                <a:latin typeface="Calibri" panose="020F0502020204030204" pitchFamily="34" charset="0"/>
                <a:cs typeface="Calibri" panose="020F0502020204030204" pitchFamily="34" charset="0"/>
              </a:rPr>
              <a:t>ubes</a:t>
            </a:r>
          </a:p>
        </p:txBody>
      </p:sp>
      <p:sp>
        <p:nvSpPr>
          <p:cNvPr id="26" name="TextBox 25">
            <a:extLst>
              <a:ext uri="{FF2B5EF4-FFF2-40B4-BE49-F238E27FC236}">
                <a16:creationId xmlns:a16="http://schemas.microsoft.com/office/drawing/2014/main" id="{B5CCFA53-BBD6-F5F5-1775-2E637267EEAA}"/>
              </a:ext>
            </a:extLst>
          </p:cNvPr>
          <p:cNvSpPr txBox="1"/>
          <p:nvPr/>
        </p:nvSpPr>
        <p:spPr>
          <a:xfrm>
            <a:off x="707278" y="3717032"/>
            <a:ext cx="1967285" cy="369332"/>
          </a:xfrm>
          <a:prstGeom prst="rect">
            <a:avLst/>
          </a:prstGeom>
          <a:noFill/>
        </p:spPr>
        <p:txBody>
          <a:bodyPr wrap="square">
            <a:spAutoFit/>
          </a:bodyPr>
          <a:lstStyle/>
          <a:p>
            <a:pPr algn="l"/>
            <a:r>
              <a:rPr lang="en-US" altLang="en-US" sz="1800" dirty="0">
                <a:latin typeface="Calibri" panose="020F0502020204030204" pitchFamily="34" charset="0"/>
                <a:cs typeface="Calibri" panose="020F0502020204030204" pitchFamily="34" charset="0"/>
              </a:rPr>
              <a:t>Medical sector</a:t>
            </a:r>
          </a:p>
        </p:txBody>
      </p:sp>
      <p:sp>
        <p:nvSpPr>
          <p:cNvPr id="27" name="TextBox 26">
            <a:extLst>
              <a:ext uri="{FF2B5EF4-FFF2-40B4-BE49-F238E27FC236}">
                <a16:creationId xmlns:a16="http://schemas.microsoft.com/office/drawing/2014/main" id="{A0719B7A-2DB3-488C-13CB-478285B93BAC}"/>
              </a:ext>
            </a:extLst>
          </p:cNvPr>
          <p:cNvSpPr txBox="1"/>
          <p:nvPr/>
        </p:nvSpPr>
        <p:spPr>
          <a:xfrm>
            <a:off x="3171316" y="3706509"/>
            <a:ext cx="2763850" cy="369332"/>
          </a:xfrm>
          <a:prstGeom prst="rect">
            <a:avLst/>
          </a:prstGeom>
          <a:noFill/>
        </p:spPr>
        <p:txBody>
          <a:bodyPr wrap="square">
            <a:spAutoFit/>
          </a:bodyPr>
          <a:lstStyle/>
          <a:p>
            <a:pPr algn="l"/>
            <a:r>
              <a:rPr lang="en-US" altLang="en-US" sz="1800" dirty="0">
                <a:latin typeface="Calibri" panose="020F0502020204030204" pitchFamily="34" charset="0"/>
                <a:cs typeface="Calibri" panose="020F0502020204030204" pitchFamily="34" charset="0"/>
              </a:rPr>
              <a:t>Aero-spatial engines</a:t>
            </a:r>
          </a:p>
        </p:txBody>
      </p:sp>
    </p:spTree>
    <p:extLst>
      <p:ext uri="{BB962C8B-B14F-4D97-AF65-F5344CB8AC3E}">
        <p14:creationId xmlns:p14="http://schemas.microsoft.com/office/powerpoint/2010/main" val="170224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The plasma state</a:t>
            </a:r>
            <a:endParaRPr lang="en-US" sz="36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plasm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2134595"/>
            <a:ext cx="738097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16712" y="1342508"/>
            <a:ext cx="8359744" cy="646331"/>
          </a:xfrm>
          <a:prstGeom prst="rect">
            <a:avLst/>
          </a:prstGeom>
        </p:spPr>
        <p:txBody>
          <a:bodyPr wrap="square">
            <a:spAutoFit/>
          </a:bodyPr>
          <a:lstStyle/>
          <a:p>
            <a:pPr marL="285750" indent="-285750">
              <a:buFont typeface="Wingdings" panose="05000000000000000000" pitchFamily="2" charset="2"/>
              <a:buChar char="q"/>
            </a:pPr>
            <a:r>
              <a:rPr lang="it-IT" dirty="0" err="1">
                <a:latin typeface="Arial" panose="020B0604020202020204" pitchFamily="34" charset="0"/>
                <a:cs typeface="Arial" panose="020B0604020202020204" pitchFamily="34" charset="0"/>
              </a:rPr>
              <a:t>Plasmas</a:t>
            </a:r>
            <a:r>
              <a:rPr lang="it-IT" dirty="0">
                <a:latin typeface="Arial" panose="020B0604020202020204" pitchFamily="34" charset="0"/>
                <a:cs typeface="Arial" panose="020B0604020202020204" pitchFamily="34" charset="0"/>
              </a:rPr>
              <a:t> can </a:t>
            </a:r>
            <a:r>
              <a:rPr lang="it-IT" dirty="0" err="1">
                <a:latin typeface="Arial" panose="020B0604020202020204" pitchFamily="34" charset="0"/>
                <a:cs typeface="Arial" panose="020B0604020202020204" pitchFamily="34" charset="0"/>
              </a:rPr>
              <a:t>exist</a:t>
            </a:r>
            <a:r>
              <a:rPr lang="it-IT" dirty="0">
                <a:latin typeface="Arial" panose="020B0604020202020204" pitchFamily="34" charset="0"/>
                <a:cs typeface="Arial" panose="020B0604020202020204" pitchFamily="34" charset="0"/>
              </a:rPr>
              <a:t> in a </a:t>
            </a:r>
            <a:r>
              <a:rPr lang="it-IT" dirty="0" err="1">
                <a:latin typeface="Arial" panose="020B0604020202020204" pitchFamily="34" charset="0"/>
                <a:cs typeface="Arial" panose="020B0604020202020204" pitchFamily="34" charset="0"/>
              </a:rPr>
              <a:t>very</a:t>
            </a:r>
            <a:r>
              <a:rPr lang="it-IT" dirty="0">
                <a:latin typeface="Arial" panose="020B0604020202020204" pitchFamily="34" charset="0"/>
                <a:cs typeface="Arial" panose="020B0604020202020204" pitchFamily="34" charset="0"/>
              </a:rPr>
              <a:t> large </a:t>
            </a:r>
            <a:r>
              <a:rPr lang="it-IT" dirty="0" err="1">
                <a:latin typeface="Arial" panose="020B0604020202020204" pitchFamily="34" charset="0"/>
                <a:cs typeface="Arial" panose="020B0604020202020204" pitchFamily="34" charset="0"/>
              </a:rPr>
              <a:t>range</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density</a:t>
            </a:r>
            <a:r>
              <a:rPr lang="it-IT" dirty="0">
                <a:latin typeface="Arial" panose="020B0604020202020204" pitchFamily="34" charset="0"/>
                <a:cs typeface="Arial" panose="020B0604020202020204" pitchFamily="34" charset="0"/>
              </a:rPr>
              <a:t> and electron temperature </a:t>
            </a:r>
            <a:r>
              <a:rPr lang="it-IT" dirty="0" err="1">
                <a:latin typeface="Arial" panose="020B0604020202020204" pitchFamily="34" charset="0"/>
                <a:cs typeface="Arial" panose="020B0604020202020204" pitchFamily="34" charset="0"/>
              </a:rPr>
              <a:t>values</a:t>
            </a:r>
            <a:r>
              <a:rPr lang="it-IT" dirty="0">
                <a:latin typeface="Arial" panose="020B0604020202020204" pitchFamily="34" charset="0"/>
                <a:cs typeface="Arial" panose="020B0604020202020204" pitchFamily="34" charset="0"/>
              </a:rPr>
              <a:t>:</a:t>
            </a:r>
          </a:p>
        </p:txBody>
      </p:sp>
      <p:sp>
        <p:nvSpPr>
          <p:cNvPr id="2" name="Oval 1">
            <a:extLst>
              <a:ext uri="{FF2B5EF4-FFF2-40B4-BE49-F238E27FC236}">
                <a16:creationId xmlns:a16="http://schemas.microsoft.com/office/drawing/2014/main" id="{4904D557-E012-A532-7526-D788C7628452}"/>
              </a:ext>
            </a:extLst>
          </p:cNvPr>
          <p:cNvSpPr/>
          <p:nvPr/>
        </p:nvSpPr>
        <p:spPr>
          <a:xfrm>
            <a:off x="4067944" y="2420888"/>
            <a:ext cx="2016224" cy="129614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231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9443" y="44624"/>
            <a:ext cx="7190869"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b="1" dirty="0">
                <a:solidFill>
                  <a:schemeClr val="bg1"/>
                </a:solidFill>
                <a:latin typeface="Arial" panose="020B0604020202020204" pitchFamily="34" charset="0"/>
                <a:cs typeface="Arial" panose="020B0604020202020204" pitchFamily="34" charset="0"/>
              </a:rPr>
              <a:t>5 </a:t>
            </a:r>
            <a:r>
              <a:rPr lang="it-IT" sz="3600" b="1" dirty="0" err="1">
                <a:solidFill>
                  <a:schemeClr val="bg1"/>
                </a:solidFill>
                <a:latin typeface="Arial" panose="020B0604020202020204" pitchFamily="34" charset="0"/>
                <a:cs typeface="Arial" panose="020B0604020202020204" pitchFamily="34" charset="0"/>
              </a:rPr>
              <a:t>Ws</a:t>
            </a:r>
            <a:r>
              <a:rPr lang="it-IT" sz="3600" b="1" dirty="0">
                <a:solidFill>
                  <a:schemeClr val="bg1"/>
                </a:solidFill>
                <a:latin typeface="Arial" panose="020B0604020202020204" pitchFamily="34" charset="0"/>
                <a:cs typeface="Arial" panose="020B0604020202020204" pitchFamily="34" charset="0"/>
              </a:rPr>
              <a:t> </a:t>
            </a:r>
            <a:r>
              <a:rPr lang="it-IT" sz="3600" b="1" dirty="0" err="1">
                <a:solidFill>
                  <a:schemeClr val="bg1"/>
                </a:solidFill>
                <a:latin typeface="Arial" panose="020B0604020202020204" pitchFamily="34" charset="0"/>
                <a:cs typeface="Arial" panose="020B0604020202020204" pitchFamily="34" charset="0"/>
              </a:rPr>
              <a:t>questions</a:t>
            </a:r>
            <a:r>
              <a:rPr lang="it-IT" sz="3600" b="1" dirty="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3">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951112" y="1809676"/>
            <a:ext cx="5291107" cy="3897213"/>
          </a:xfrm>
          <a:prstGeom prst="rect">
            <a:avLst/>
          </a:prstGeom>
          <a:effectLst/>
        </p:spPr>
      </p:pic>
      <p:sp>
        <p:nvSpPr>
          <p:cNvPr id="7" name="Rectangle 6"/>
          <p:cNvSpPr/>
          <p:nvPr/>
        </p:nvSpPr>
        <p:spPr>
          <a:xfrm>
            <a:off x="6754073" y="155679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p:cNvSpPr/>
          <p:nvPr/>
        </p:nvSpPr>
        <p:spPr>
          <a:xfrm>
            <a:off x="6728309" y="521601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1215122" y="149796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1115616" y="5191498"/>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 2">
            <a:extLst>
              <a:ext uri="{FF2B5EF4-FFF2-40B4-BE49-F238E27FC236}">
                <a16:creationId xmlns:a16="http://schemas.microsoft.com/office/drawing/2014/main" id="{F1EA7FD6-F858-58FC-EE74-E0574B43A74F}"/>
              </a:ext>
            </a:extLst>
          </p:cNvPr>
          <p:cNvSpPr/>
          <p:nvPr/>
        </p:nvSpPr>
        <p:spPr>
          <a:xfrm>
            <a:off x="4027549" y="4705444"/>
            <a:ext cx="1340480" cy="972108"/>
          </a:xfrm>
          <a:prstGeom prst="ellipse">
            <a:avLst/>
          </a:prstGeom>
          <a:noFill/>
          <a:ln w="168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515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179512" y="266674"/>
            <a:ext cx="6912768" cy="646331"/>
          </a:xfrm>
          <a:prstGeom prst="rect">
            <a:avLst/>
          </a:prstGeom>
          <a:noFill/>
        </p:spPr>
        <p:txBody>
          <a:bodyPr wrap="square">
            <a:spAutoFit/>
          </a:bodyPr>
          <a:lstStyle/>
          <a:p>
            <a:r>
              <a:rPr lang="it-IT" sz="3600" b="1" dirty="0" err="1">
                <a:solidFill>
                  <a:schemeClr val="bg1"/>
                </a:solidFill>
              </a:rPr>
              <a:t>Where</a:t>
            </a:r>
            <a:endParaRPr lang="en-US" sz="3600" b="1" dirty="0">
              <a:solidFill>
                <a:schemeClr val="bg1"/>
              </a:solidFill>
            </a:endParaRPr>
          </a:p>
        </p:txBody>
      </p:sp>
      <p:grpSp>
        <p:nvGrpSpPr>
          <p:cNvPr id="2" name="Group 5">
            <a:extLst>
              <a:ext uri="{FF2B5EF4-FFF2-40B4-BE49-F238E27FC236}">
                <a16:creationId xmlns:a16="http://schemas.microsoft.com/office/drawing/2014/main" id="{1746A7A1-BA7A-A2DB-3BAF-82F19F75F1F3}"/>
              </a:ext>
            </a:extLst>
          </p:cNvPr>
          <p:cNvGrpSpPr>
            <a:grpSpLocks/>
          </p:cNvGrpSpPr>
          <p:nvPr/>
        </p:nvGrpSpPr>
        <p:grpSpPr bwMode="auto">
          <a:xfrm>
            <a:off x="602738" y="1916832"/>
            <a:ext cx="4833357" cy="3816424"/>
            <a:chOff x="2614" y="1306"/>
            <a:chExt cx="2970" cy="2108"/>
          </a:xfrm>
        </p:grpSpPr>
        <p:pic>
          <p:nvPicPr>
            <p:cNvPr id="3" name="Picture 6">
              <a:extLst>
                <a:ext uri="{FF2B5EF4-FFF2-40B4-BE49-F238E27FC236}">
                  <a16:creationId xmlns:a16="http://schemas.microsoft.com/office/drawing/2014/main" id="{53076589-3B03-D7FE-2794-DC59C78F0262}"/>
                </a:ext>
              </a:extLst>
            </p:cNvPr>
            <p:cNvPicPr>
              <a:picLocks noChangeAspect="1" noChangeArrowheads="1"/>
            </p:cNvPicPr>
            <p:nvPr/>
          </p:nvPicPr>
          <p:blipFill>
            <a:blip r:embed="rId5"/>
            <a:srcRect/>
            <a:stretch>
              <a:fillRect/>
            </a:stretch>
          </p:blipFill>
          <p:spPr bwMode="auto">
            <a:xfrm>
              <a:off x="2614" y="1644"/>
              <a:ext cx="2821" cy="1770"/>
            </a:xfrm>
            <a:prstGeom prst="rect">
              <a:avLst/>
            </a:prstGeom>
            <a:noFill/>
            <a:ln w="9525">
              <a:noFill/>
              <a:miter lim="800000"/>
              <a:headEnd/>
              <a:tailEnd/>
            </a:ln>
          </p:spPr>
        </p:pic>
        <p:sp>
          <p:nvSpPr>
            <p:cNvPr id="4" name="Text Box 7">
              <a:extLst>
                <a:ext uri="{FF2B5EF4-FFF2-40B4-BE49-F238E27FC236}">
                  <a16:creationId xmlns:a16="http://schemas.microsoft.com/office/drawing/2014/main" id="{91F8C78A-3876-D387-5C37-447179B0A63A}"/>
                </a:ext>
              </a:extLst>
            </p:cNvPr>
            <p:cNvSpPr txBox="1">
              <a:spLocks noChangeArrowheads="1"/>
            </p:cNvSpPr>
            <p:nvPr/>
          </p:nvSpPr>
          <p:spPr bwMode="auto">
            <a:xfrm>
              <a:off x="2618" y="1306"/>
              <a:ext cx="2966" cy="244"/>
            </a:xfrm>
            <a:prstGeom prst="rect">
              <a:avLst/>
            </a:prstGeom>
            <a:noFill/>
            <a:ln w="9525">
              <a:noFill/>
              <a:miter lim="800000"/>
              <a:headEnd/>
              <a:tailEnd/>
            </a:ln>
            <a:effectLst/>
          </p:spPr>
          <p:txBody>
            <a:bodyPr>
              <a:spAutoFit/>
            </a:bodyPr>
            <a:lstStyle/>
            <a:p>
              <a:pPr algn="ctr">
                <a:spcBef>
                  <a:spcPct val="50000"/>
                </a:spcBef>
              </a:pPr>
              <a:endParaRPr lang="it-IT" dirty="0">
                <a:solidFill>
                  <a:srgbClr val="FF0000"/>
                </a:solidFill>
                <a:latin typeface="Arial" charset="0"/>
              </a:endParaRPr>
            </a:p>
          </p:txBody>
        </p:sp>
      </p:grpSp>
      <p:sp>
        <p:nvSpPr>
          <p:cNvPr id="9" name="Content Placeholder 1">
            <a:extLst>
              <a:ext uri="{FF2B5EF4-FFF2-40B4-BE49-F238E27FC236}">
                <a16:creationId xmlns:a16="http://schemas.microsoft.com/office/drawing/2014/main" id="{A281432F-A0D4-C8F5-940C-58CDDCC8AFAF}"/>
              </a:ext>
            </a:extLst>
          </p:cNvPr>
          <p:cNvSpPr>
            <a:spLocks noGrp="1"/>
          </p:cNvSpPr>
          <p:nvPr>
            <p:ph idx="1"/>
          </p:nvPr>
        </p:nvSpPr>
        <p:spPr>
          <a:xfrm>
            <a:off x="179512" y="1256255"/>
            <a:ext cx="8198981" cy="752508"/>
          </a:xfrm>
        </p:spPr>
        <p:txBody>
          <a:bodyPr>
            <a:noAutofit/>
          </a:bodyPr>
          <a:lstStyle/>
          <a:p>
            <a:pPr>
              <a:buFont typeface="Wingdings" panose="05000000000000000000" pitchFamily="2" charset="2"/>
              <a:buChar char="q"/>
            </a:pPr>
            <a:r>
              <a:rPr lang="en-GB" sz="1800" dirty="0">
                <a:latin typeface="Arial" panose="020B0604020202020204" pitchFamily="34" charset="0"/>
                <a:cs typeface="Arial" panose="020B0604020202020204" pitchFamily="34" charset="0"/>
              </a:rPr>
              <a:t>I study plasma dynamics in a doughnut shape device, named tokamak.</a:t>
            </a:r>
          </a:p>
        </p:txBody>
      </p:sp>
      <p:sp>
        <p:nvSpPr>
          <p:cNvPr id="13" name="TextBox 12">
            <a:extLst>
              <a:ext uri="{FF2B5EF4-FFF2-40B4-BE49-F238E27FC236}">
                <a16:creationId xmlns:a16="http://schemas.microsoft.com/office/drawing/2014/main" id="{1E7E4B24-6701-41AD-ABD5-523FD79A1BE3}"/>
              </a:ext>
            </a:extLst>
          </p:cNvPr>
          <p:cNvSpPr txBox="1"/>
          <p:nvPr/>
        </p:nvSpPr>
        <p:spPr>
          <a:xfrm>
            <a:off x="6698816" y="2234077"/>
            <a:ext cx="1592295" cy="461665"/>
          </a:xfrm>
          <a:prstGeom prst="rect">
            <a:avLst/>
          </a:prstGeom>
          <a:noFill/>
        </p:spPr>
        <p:txBody>
          <a:bodyPr wrap="none" rtlCol="0">
            <a:spAutoFit/>
          </a:bodyPr>
          <a:lstStyle/>
          <a:p>
            <a:r>
              <a:rPr lang="en-GB" sz="2400" b="1" dirty="0">
                <a:solidFill>
                  <a:srgbClr val="0066FF"/>
                </a:solidFill>
              </a:rPr>
              <a:t>Laboratory</a:t>
            </a:r>
            <a:endParaRPr lang="it-IT" sz="2400" b="1" dirty="0">
              <a:solidFill>
                <a:srgbClr val="0066FF"/>
              </a:solidFill>
            </a:endParaRPr>
          </a:p>
        </p:txBody>
      </p:sp>
      <p:pic>
        <p:nvPicPr>
          <p:cNvPr id="15" name="Picture 14">
            <a:extLst>
              <a:ext uri="{FF2B5EF4-FFF2-40B4-BE49-F238E27FC236}">
                <a16:creationId xmlns:a16="http://schemas.microsoft.com/office/drawing/2014/main" id="{4F7A5C7B-179C-80C7-7083-C3897AF335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0704" y="2691966"/>
            <a:ext cx="3326891"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161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Fusion devices </a:t>
            </a:r>
          </a:p>
        </p:txBody>
      </p:sp>
      <p:pic>
        <p:nvPicPr>
          <p:cNvPr id="15" name="Picture 6">
            <a:extLst>
              <a:ext uri="{FF2B5EF4-FFF2-40B4-BE49-F238E27FC236}">
                <a16:creationId xmlns:a16="http://schemas.microsoft.com/office/drawing/2014/main" id="{7FD2E033-6BF5-0092-4B34-D83D4666F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393" t="15088" r="13881" b="22708"/>
          <a:stretch>
            <a:fillRect/>
          </a:stretch>
        </p:blipFill>
        <p:spPr bwMode="auto">
          <a:xfrm>
            <a:off x="599246" y="1566111"/>
            <a:ext cx="3360686" cy="22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1B4E4B4-D66D-AD10-6956-AB6FD4F42CC5}"/>
              </a:ext>
            </a:extLst>
          </p:cNvPr>
          <p:cNvSpPr txBox="1"/>
          <p:nvPr/>
        </p:nvSpPr>
        <p:spPr>
          <a:xfrm>
            <a:off x="683568" y="1213710"/>
            <a:ext cx="3038204" cy="369332"/>
          </a:xfrm>
          <a:prstGeom prst="rect">
            <a:avLst/>
          </a:prstGeom>
          <a:noFill/>
        </p:spPr>
        <p:txBody>
          <a:bodyPr wrap="none" rtlCol="0">
            <a:spAutoFit/>
          </a:bodyPr>
          <a:lstStyle/>
          <a:p>
            <a:r>
              <a:rPr lang="en-US" dirty="0"/>
              <a:t>RFX-mod, </a:t>
            </a:r>
            <a:r>
              <a:rPr lang="en-US" dirty="0" err="1"/>
              <a:t>Consorzio</a:t>
            </a:r>
            <a:r>
              <a:rPr lang="en-US" dirty="0"/>
              <a:t> RFX, Italia</a:t>
            </a:r>
          </a:p>
        </p:txBody>
      </p:sp>
      <p:pic>
        <p:nvPicPr>
          <p:cNvPr id="4" name="Picture 3">
            <a:extLst>
              <a:ext uri="{FF2B5EF4-FFF2-40B4-BE49-F238E27FC236}">
                <a16:creationId xmlns:a16="http://schemas.microsoft.com/office/drawing/2014/main" id="{FEBFC728-323E-8688-E44A-FDB3D239ECBD}"/>
              </a:ext>
            </a:extLst>
          </p:cNvPr>
          <p:cNvPicPr>
            <a:picLocks noChangeAspect="1"/>
          </p:cNvPicPr>
          <p:nvPr/>
        </p:nvPicPr>
        <p:blipFill>
          <a:blip r:embed="rId6"/>
          <a:stretch>
            <a:fillRect/>
          </a:stretch>
        </p:blipFill>
        <p:spPr>
          <a:xfrm>
            <a:off x="4239020" y="1559378"/>
            <a:ext cx="4230459" cy="2229662"/>
          </a:xfrm>
          <a:prstGeom prst="rect">
            <a:avLst/>
          </a:prstGeom>
        </p:spPr>
      </p:pic>
      <p:sp>
        <p:nvSpPr>
          <p:cNvPr id="18" name="TextBox 17">
            <a:extLst>
              <a:ext uri="{FF2B5EF4-FFF2-40B4-BE49-F238E27FC236}">
                <a16:creationId xmlns:a16="http://schemas.microsoft.com/office/drawing/2014/main" id="{6E21AE8A-6404-F16B-11C8-5656F966B461}"/>
              </a:ext>
            </a:extLst>
          </p:cNvPr>
          <p:cNvSpPr txBox="1"/>
          <p:nvPr/>
        </p:nvSpPr>
        <p:spPr>
          <a:xfrm>
            <a:off x="5220072" y="1196779"/>
            <a:ext cx="2305952" cy="369332"/>
          </a:xfrm>
          <a:prstGeom prst="rect">
            <a:avLst/>
          </a:prstGeom>
          <a:noFill/>
        </p:spPr>
        <p:txBody>
          <a:bodyPr wrap="none" rtlCol="0">
            <a:spAutoFit/>
          </a:bodyPr>
          <a:lstStyle/>
          <a:p>
            <a:r>
              <a:rPr lang="en-US" dirty="0"/>
              <a:t>JET, CCFE, Regno </a:t>
            </a:r>
            <a:r>
              <a:rPr lang="en-US" dirty="0" err="1"/>
              <a:t>Unito</a:t>
            </a:r>
            <a:endParaRPr lang="en-US" dirty="0"/>
          </a:p>
        </p:txBody>
      </p:sp>
      <p:pic>
        <p:nvPicPr>
          <p:cNvPr id="6" name="Picture 5">
            <a:extLst>
              <a:ext uri="{FF2B5EF4-FFF2-40B4-BE49-F238E27FC236}">
                <a16:creationId xmlns:a16="http://schemas.microsoft.com/office/drawing/2014/main" id="{F21F31CE-D265-9F83-FCA4-6C91B950CE02}"/>
              </a:ext>
            </a:extLst>
          </p:cNvPr>
          <p:cNvPicPr>
            <a:picLocks noChangeAspect="1"/>
          </p:cNvPicPr>
          <p:nvPr/>
        </p:nvPicPr>
        <p:blipFill>
          <a:blip r:embed="rId7"/>
          <a:stretch>
            <a:fillRect/>
          </a:stretch>
        </p:blipFill>
        <p:spPr>
          <a:xfrm>
            <a:off x="1043608" y="4222783"/>
            <a:ext cx="2562842" cy="2520280"/>
          </a:xfrm>
          <a:prstGeom prst="rect">
            <a:avLst/>
          </a:prstGeom>
        </p:spPr>
      </p:pic>
      <p:sp>
        <p:nvSpPr>
          <p:cNvPr id="21" name="TextBox 20">
            <a:extLst>
              <a:ext uri="{FF2B5EF4-FFF2-40B4-BE49-F238E27FC236}">
                <a16:creationId xmlns:a16="http://schemas.microsoft.com/office/drawing/2014/main" id="{FDE38154-2A7F-F681-A46A-8996605B43FF}"/>
              </a:ext>
            </a:extLst>
          </p:cNvPr>
          <p:cNvSpPr txBox="1"/>
          <p:nvPr/>
        </p:nvSpPr>
        <p:spPr>
          <a:xfrm>
            <a:off x="4860032" y="3853451"/>
            <a:ext cx="3459665" cy="369332"/>
          </a:xfrm>
          <a:prstGeom prst="rect">
            <a:avLst/>
          </a:prstGeom>
          <a:noFill/>
        </p:spPr>
        <p:txBody>
          <a:bodyPr wrap="none" rtlCol="0">
            <a:spAutoFit/>
          </a:bodyPr>
          <a:lstStyle/>
          <a:p>
            <a:r>
              <a:rPr lang="en-US" dirty="0"/>
              <a:t>DIII-D, General Atomics, </a:t>
            </a:r>
            <a:r>
              <a:rPr lang="en-US" dirty="0" err="1"/>
              <a:t>Stati</a:t>
            </a:r>
            <a:r>
              <a:rPr lang="en-US" dirty="0"/>
              <a:t> </a:t>
            </a:r>
            <a:r>
              <a:rPr lang="en-US" dirty="0" err="1"/>
              <a:t>Uniti</a:t>
            </a:r>
            <a:endParaRPr lang="en-US" dirty="0"/>
          </a:p>
        </p:txBody>
      </p:sp>
      <p:pic>
        <p:nvPicPr>
          <p:cNvPr id="9" name="Picture 8">
            <a:extLst>
              <a:ext uri="{FF2B5EF4-FFF2-40B4-BE49-F238E27FC236}">
                <a16:creationId xmlns:a16="http://schemas.microsoft.com/office/drawing/2014/main" id="{6C8A6000-FE97-5092-33FB-C568CE83CAE4}"/>
              </a:ext>
            </a:extLst>
          </p:cNvPr>
          <p:cNvPicPr>
            <a:picLocks noChangeAspect="1"/>
          </p:cNvPicPr>
          <p:nvPr/>
        </p:nvPicPr>
        <p:blipFill>
          <a:blip r:embed="rId8"/>
          <a:stretch>
            <a:fillRect/>
          </a:stretch>
        </p:blipFill>
        <p:spPr>
          <a:xfrm>
            <a:off x="4477152" y="4168533"/>
            <a:ext cx="3939560" cy="2617093"/>
          </a:xfrm>
          <a:prstGeom prst="rect">
            <a:avLst/>
          </a:prstGeom>
        </p:spPr>
      </p:pic>
      <p:sp>
        <p:nvSpPr>
          <p:cNvPr id="24" name="TextBox 23">
            <a:extLst>
              <a:ext uri="{FF2B5EF4-FFF2-40B4-BE49-F238E27FC236}">
                <a16:creationId xmlns:a16="http://schemas.microsoft.com/office/drawing/2014/main" id="{E35309FA-8D10-4B43-11C0-40A52CA8A9FC}"/>
              </a:ext>
            </a:extLst>
          </p:cNvPr>
          <p:cNvSpPr txBox="1"/>
          <p:nvPr/>
        </p:nvSpPr>
        <p:spPr>
          <a:xfrm>
            <a:off x="1259632" y="3888094"/>
            <a:ext cx="2207912" cy="369332"/>
          </a:xfrm>
          <a:prstGeom prst="rect">
            <a:avLst/>
          </a:prstGeom>
          <a:noFill/>
        </p:spPr>
        <p:txBody>
          <a:bodyPr wrap="none" rtlCol="0">
            <a:spAutoFit/>
          </a:bodyPr>
          <a:lstStyle/>
          <a:p>
            <a:r>
              <a:rPr lang="en-US" dirty="0"/>
              <a:t>ASDEX, IPP, Germania</a:t>
            </a:r>
          </a:p>
        </p:txBody>
      </p:sp>
    </p:spTree>
    <p:extLst>
      <p:ext uri="{BB962C8B-B14F-4D97-AF65-F5344CB8AC3E}">
        <p14:creationId xmlns:p14="http://schemas.microsoft.com/office/powerpoint/2010/main" val="844720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74008"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Hot, dense and well confined plasmas</a:t>
            </a:r>
            <a:endParaRPr lang="fr-FR" sz="32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5713983-5F07-A4DA-A393-8FC7DE63844C}"/>
              </a:ext>
            </a:extLst>
          </p:cNvPr>
          <p:cNvSpPr/>
          <p:nvPr/>
        </p:nvSpPr>
        <p:spPr>
          <a:xfrm>
            <a:off x="8066895" y="1154685"/>
            <a:ext cx="88766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17A520-B801-2780-B12D-F47F97CC456B}"/>
              </a:ext>
            </a:extLst>
          </p:cNvPr>
          <p:cNvPicPr>
            <a:picLocks noChangeAspect="1"/>
          </p:cNvPicPr>
          <p:nvPr/>
        </p:nvPicPr>
        <p:blipFill rotWithShape="1">
          <a:blip r:embed="rId5"/>
          <a:srcRect t="10187"/>
          <a:stretch/>
        </p:blipFill>
        <p:spPr>
          <a:xfrm>
            <a:off x="683568" y="1785082"/>
            <a:ext cx="7524328" cy="4892260"/>
          </a:xfrm>
          <a:prstGeom prst="rect">
            <a:avLst/>
          </a:prstGeom>
        </p:spPr>
      </p:pic>
      <p:sp>
        <p:nvSpPr>
          <p:cNvPr id="4" name="Content Placeholder 8">
            <a:extLst>
              <a:ext uri="{FF2B5EF4-FFF2-40B4-BE49-F238E27FC236}">
                <a16:creationId xmlns:a16="http://schemas.microsoft.com/office/drawing/2014/main" id="{50711A4D-A74D-782C-0E69-B3264060C19D}"/>
              </a:ext>
            </a:extLst>
          </p:cNvPr>
          <p:cNvSpPr>
            <a:spLocks noGrp="1"/>
          </p:cNvSpPr>
          <p:nvPr>
            <p:ph idx="1"/>
          </p:nvPr>
        </p:nvSpPr>
        <p:spPr>
          <a:xfrm>
            <a:off x="307621" y="1208985"/>
            <a:ext cx="8676456" cy="664471"/>
          </a:xfrm>
        </p:spPr>
        <p:txBody>
          <a:bodyPr>
            <a:noAutofit/>
          </a:bodyPr>
          <a:lstStyle/>
          <a:p>
            <a:pPr>
              <a:lnSpc>
                <a:spcPct val="114000"/>
              </a:lnSpc>
              <a:buFont typeface="Wingdings" panose="05000000000000000000" pitchFamily="2" charset="2"/>
              <a:buChar char="q"/>
            </a:pPr>
            <a:r>
              <a:rPr lang="it-IT" sz="1800" dirty="0">
                <a:latin typeface="Arial" panose="020B0604020202020204" pitchFamily="34" charset="0"/>
                <a:cs typeface="Arial" panose="020B0604020202020204" pitchFamily="34" charset="0"/>
              </a:rPr>
              <a:t>A </a:t>
            </a:r>
            <a:r>
              <a:rPr lang="it-IT" sz="1800" dirty="0" err="1">
                <a:latin typeface="Arial" panose="020B0604020202020204" pitchFamily="34" charset="0"/>
                <a:cs typeface="Arial" panose="020B0604020202020204" pitchFamily="34" charset="0"/>
              </a:rPr>
              <a:t>huge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number</a:t>
            </a:r>
            <a:r>
              <a:rPr lang="it-IT" sz="1800" dirty="0">
                <a:latin typeface="Arial" panose="020B0604020202020204" pitchFamily="34" charset="0"/>
                <a:cs typeface="Arial" panose="020B0604020202020204" pitchFamily="34" charset="0"/>
              </a:rPr>
              <a:t> of systems </a:t>
            </a:r>
            <a:r>
              <a:rPr lang="it-IT" sz="1800" dirty="0" err="1">
                <a:latin typeface="Arial" panose="020B0604020202020204" pitchFamily="34" charset="0"/>
                <a:cs typeface="Arial" panose="020B0604020202020204" pitchFamily="34" charset="0"/>
              </a:rPr>
              <a:t>is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involved</a:t>
            </a:r>
            <a:r>
              <a:rPr lang="it-IT" sz="1800" dirty="0">
                <a:latin typeface="Arial" panose="020B0604020202020204" pitchFamily="34" charset="0"/>
                <a:cs typeface="Arial" panose="020B0604020202020204" pitchFamily="34" charset="0"/>
              </a:rPr>
              <a:t> in tokamak </a:t>
            </a:r>
            <a:r>
              <a:rPr lang="it-IT" sz="1800" dirty="0" err="1">
                <a:latin typeface="Arial" panose="020B0604020202020204" pitchFamily="34" charset="0"/>
                <a:cs typeface="Arial" panose="020B0604020202020204" pitchFamily="34" charset="0"/>
              </a:rPr>
              <a:t>operation</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including</a:t>
            </a:r>
            <a:r>
              <a:rPr lang="it-IT" sz="1800" dirty="0">
                <a:latin typeface="Arial" panose="020B0604020202020204" pitchFamily="34" charset="0"/>
                <a:cs typeface="Arial" panose="020B0604020202020204" pitchFamily="34" charset="0"/>
              </a:rPr>
              <a:t>:</a:t>
            </a:r>
            <a:endParaRPr lang="it-IT" sz="1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6930C81-6210-4218-F781-8CA3A1C53C2B}"/>
              </a:ext>
            </a:extLst>
          </p:cNvPr>
          <p:cNvSpPr/>
          <p:nvPr/>
        </p:nvSpPr>
        <p:spPr>
          <a:xfrm>
            <a:off x="608671" y="1785082"/>
            <a:ext cx="4526573" cy="439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B77141-A6A0-C665-FB72-500372C9837E}"/>
              </a:ext>
            </a:extLst>
          </p:cNvPr>
          <p:cNvSpPr/>
          <p:nvPr/>
        </p:nvSpPr>
        <p:spPr>
          <a:xfrm>
            <a:off x="7474189" y="6021288"/>
            <a:ext cx="1202267"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0899B5-DD51-70F5-A99A-F074D13103F1}"/>
              </a:ext>
            </a:extLst>
          </p:cNvPr>
          <p:cNvSpPr/>
          <p:nvPr/>
        </p:nvSpPr>
        <p:spPr>
          <a:xfrm>
            <a:off x="6804248" y="5157192"/>
            <a:ext cx="1800200" cy="800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17D1B6F8-6122-89BB-1214-71103B76ED98}"/>
              </a:ext>
            </a:extLst>
          </p:cNvPr>
          <p:cNvCxnSpPr>
            <a:cxnSpLocks/>
          </p:cNvCxnSpPr>
          <p:nvPr/>
        </p:nvCxnSpPr>
        <p:spPr>
          <a:xfrm flipV="1">
            <a:off x="3557552" y="3861048"/>
            <a:ext cx="238267" cy="290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49175DD-5FA7-2E26-9897-A244F4981C27}"/>
              </a:ext>
            </a:extLst>
          </p:cNvPr>
          <p:cNvSpPr txBox="1"/>
          <p:nvPr/>
        </p:nvSpPr>
        <p:spPr>
          <a:xfrm>
            <a:off x="3567801" y="3491716"/>
            <a:ext cx="1388585" cy="369332"/>
          </a:xfrm>
          <a:prstGeom prst="rect">
            <a:avLst/>
          </a:prstGeom>
          <a:noFill/>
        </p:spPr>
        <p:txBody>
          <a:bodyPr wrap="none" rtlCol="0">
            <a:spAutoFit/>
          </a:bodyPr>
          <a:lstStyle/>
          <a:p>
            <a:r>
              <a:rPr lang="en-US" dirty="0">
                <a:solidFill>
                  <a:srgbClr val="0066FF"/>
                </a:solidFill>
              </a:rPr>
              <a:t>Temperature</a:t>
            </a:r>
          </a:p>
        </p:txBody>
      </p:sp>
      <p:cxnSp>
        <p:nvCxnSpPr>
          <p:cNvPr id="17" name="Straight Arrow Connector 16">
            <a:extLst>
              <a:ext uri="{FF2B5EF4-FFF2-40B4-BE49-F238E27FC236}">
                <a16:creationId xmlns:a16="http://schemas.microsoft.com/office/drawing/2014/main" id="{18C67210-9AFF-BA49-81D8-59B78981B2FF}"/>
              </a:ext>
            </a:extLst>
          </p:cNvPr>
          <p:cNvCxnSpPr>
            <a:cxnSpLocks/>
          </p:cNvCxnSpPr>
          <p:nvPr/>
        </p:nvCxnSpPr>
        <p:spPr>
          <a:xfrm flipV="1">
            <a:off x="1393399" y="2154414"/>
            <a:ext cx="238267" cy="290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C3598C-8493-CB4F-48E4-5BB57BA146DE}"/>
              </a:ext>
            </a:extLst>
          </p:cNvPr>
          <p:cNvSpPr txBox="1"/>
          <p:nvPr/>
        </p:nvSpPr>
        <p:spPr>
          <a:xfrm>
            <a:off x="3515735" y="1752816"/>
            <a:ext cx="1755865" cy="369332"/>
          </a:xfrm>
          <a:prstGeom prst="rect">
            <a:avLst/>
          </a:prstGeom>
          <a:noFill/>
        </p:spPr>
        <p:txBody>
          <a:bodyPr wrap="none" rtlCol="0">
            <a:spAutoFit/>
          </a:bodyPr>
          <a:lstStyle/>
          <a:p>
            <a:r>
              <a:rPr lang="en-US" dirty="0">
                <a:solidFill>
                  <a:srgbClr val="0066FF"/>
                </a:solidFill>
              </a:rPr>
              <a:t>Confined plasma</a:t>
            </a:r>
          </a:p>
        </p:txBody>
      </p:sp>
      <p:cxnSp>
        <p:nvCxnSpPr>
          <p:cNvPr id="19" name="Straight Arrow Connector 18">
            <a:extLst>
              <a:ext uri="{FF2B5EF4-FFF2-40B4-BE49-F238E27FC236}">
                <a16:creationId xmlns:a16="http://schemas.microsoft.com/office/drawing/2014/main" id="{6540F451-9A37-727C-1B0E-3C3D57EB81FA}"/>
              </a:ext>
            </a:extLst>
          </p:cNvPr>
          <p:cNvCxnSpPr>
            <a:cxnSpLocks/>
          </p:cNvCxnSpPr>
          <p:nvPr/>
        </p:nvCxnSpPr>
        <p:spPr>
          <a:xfrm flipV="1">
            <a:off x="3635896" y="2086870"/>
            <a:ext cx="238267" cy="290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690B82-E13F-05E7-9219-00614C95A361}"/>
              </a:ext>
            </a:extLst>
          </p:cNvPr>
          <p:cNvSpPr txBox="1"/>
          <p:nvPr/>
        </p:nvSpPr>
        <p:spPr>
          <a:xfrm>
            <a:off x="1556048" y="1937482"/>
            <a:ext cx="1492716" cy="369332"/>
          </a:xfrm>
          <a:prstGeom prst="rect">
            <a:avLst/>
          </a:prstGeom>
          <a:noFill/>
        </p:spPr>
        <p:txBody>
          <a:bodyPr wrap="none" rtlCol="0">
            <a:spAutoFit/>
          </a:bodyPr>
          <a:lstStyle/>
          <a:p>
            <a:r>
              <a:rPr lang="en-US" dirty="0">
                <a:solidFill>
                  <a:srgbClr val="0066FF"/>
                </a:solidFill>
              </a:rPr>
              <a:t>Dense plasma</a:t>
            </a:r>
          </a:p>
        </p:txBody>
      </p:sp>
      <p:cxnSp>
        <p:nvCxnSpPr>
          <p:cNvPr id="21" name="Straight Arrow Connector 20">
            <a:extLst>
              <a:ext uri="{FF2B5EF4-FFF2-40B4-BE49-F238E27FC236}">
                <a16:creationId xmlns:a16="http://schemas.microsoft.com/office/drawing/2014/main" id="{D7E79B5F-249C-46F5-CF0F-329F5D21240B}"/>
              </a:ext>
            </a:extLst>
          </p:cNvPr>
          <p:cNvCxnSpPr>
            <a:cxnSpLocks/>
          </p:cNvCxnSpPr>
          <p:nvPr/>
        </p:nvCxnSpPr>
        <p:spPr>
          <a:xfrm>
            <a:off x="6001911" y="5286248"/>
            <a:ext cx="4422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694DB6D-1091-F00A-2DB5-27090268617D}"/>
              </a:ext>
            </a:extLst>
          </p:cNvPr>
          <p:cNvSpPr txBox="1"/>
          <p:nvPr/>
        </p:nvSpPr>
        <p:spPr>
          <a:xfrm>
            <a:off x="6486788" y="5019779"/>
            <a:ext cx="2340769" cy="646331"/>
          </a:xfrm>
          <a:prstGeom prst="rect">
            <a:avLst/>
          </a:prstGeom>
          <a:noFill/>
        </p:spPr>
        <p:txBody>
          <a:bodyPr wrap="none" rtlCol="0">
            <a:spAutoFit/>
          </a:bodyPr>
          <a:lstStyle/>
          <a:p>
            <a:pPr algn="ctr"/>
            <a:r>
              <a:rPr lang="en-US" dirty="0">
                <a:solidFill>
                  <a:srgbClr val="0066FF"/>
                </a:solidFill>
              </a:rPr>
              <a:t>Investigate the plasma </a:t>
            </a:r>
          </a:p>
          <a:p>
            <a:pPr algn="ctr"/>
            <a:r>
              <a:rPr lang="en-US" dirty="0">
                <a:solidFill>
                  <a:srgbClr val="0066FF"/>
                </a:solidFill>
              </a:rPr>
              <a:t>dynamics</a:t>
            </a:r>
          </a:p>
        </p:txBody>
      </p:sp>
    </p:spTree>
    <p:extLst>
      <p:ext uri="{BB962C8B-B14F-4D97-AF65-F5344CB8AC3E}">
        <p14:creationId xmlns:p14="http://schemas.microsoft.com/office/powerpoint/2010/main" val="1042145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74008"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Hot, dense and well confined plasmas</a:t>
            </a:r>
            <a:endParaRPr lang="fr-FR" sz="32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8">
            <a:extLst>
              <a:ext uri="{FF2B5EF4-FFF2-40B4-BE49-F238E27FC236}">
                <a16:creationId xmlns:a16="http://schemas.microsoft.com/office/drawing/2014/main" id="{77FFECD4-5718-0377-A129-A3AB59271B08}"/>
              </a:ext>
            </a:extLst>
          </p:cNvPr>
          <p:cNvPicPr>
            <a:picLocks noGrp="1" noChangeAspect="1"/>
          </p:cNvPicPr>
          <p:nvPr>
            <p:ph idx="1"/>
          </p:nvPr>
        </p:nvPicPr>
        <p:blipFill>
          <a:blip r:embed="rId5"/>
          <a:stretch>
            <a:fillRect/>
          </a:stretch>
        </p:blipFill>
        <p:spPr>
          <a:xfrm>
            <a:off x="395536" y="1484784"/>
            <a:ext cx="8352928" cy="4846060"/>
          </a:xfrm>
          <a:prstGeom prst="rect">
            <a:avLst/>
          </a:prstGeom>
        </p:spPr>
      </p:pic>
    </p:spTree>
    <p:extLst>
      <p:ext uri="{BB962C8B-B14F-4D97-AF65-F5344CB8AC3E}">
        <p14:creationId xmlns:p14="http://schemas.microsoft.com/office/powerpoint/2010/main" val="3630001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9443" y="44624"/>
            <a:ext cx="7190869"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b="1" dirty="0">
                <a:solidFill>
                  <a:schemeClr val="bg1"/>
                </a:solidFill>
                <a:latin typeface="Arial" panose="020B0604020202020204" pitchFamily="34" charset="0"/>
                <a:cs typeface="Arial" panose="020B0604020202020204" pitchFamily="34" charset="0"/>
              </a:rPr>
              <a:t>5 </a:t>
            </a:r>
            <a:r>
              <a:rPr lang="it-IT" sz="3600" b="1" dirty="0" err="1">
                <a:solidFill>
                  <a:schemeClr val="bg1"/>
                </a:solidFill>
                <a:latin typeface="Arial" panose="020B0604020202020204" pitchFamily="34" charset="0"/>
                <a:cs typeface="Arial" panose="020B0604020202020204" pitchFamily="34" charset="0"/>
              </a:rPr>
              <a:t>Ws</a:t>
            </a:r>
            <a:r>
              <a:rPr lang="it-IT" sz="3600" b="1" dirty="0">
                <a:solidFill>
                  <a:schemeClr val="bg1"/>
                </a:solidFill>
                <a:latin typeface="Arial" panose="020B0604020202020204" pitchFamily="34" charset="0"/>
                <a:cs typeface="Arial" panose="020B0604020202020204" pitchFamily="34" charset="0"/>
              </a:rPr>
              <a:t> </a:t>
            </a:r>
            <a:r>
              <a:rPr lang="it-IT" sz="3600" b="1" dirty="0" err="1">
                <a:solidFill>
                  <a:schemeClr val="bg1"/>
                </a:solidFill>
                <a:latin typeface="Arial" panose="020B0604020202020204" pitchFamily="34" charset="0"/>
                <a:cs typeface="Arial" panose="020B0604020202020204" pitchFamily="34" charset="0"/>
              </a:rPr>
              <a:t>questions</a:t>
            </a:r>
            <a:r>
              <a:rPr lang="it-IT" sz="3600" b="1" dirty="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3">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951112" y="1809676"/>
            <a:ext cx="5291107" cy="3897213"/>
          </a:xfrm>
          <a:prstGeom prst="rect">
            <a:avLst/>
          </a:prstGeom>
          <a:effectLst/>
        </p:spPr>
      </p:pic>
      <p:sp>
        <p:nvSpPr>
          <p:cNvPr id="7" name="Rectangle 6"/>
          <p:cNvSpPr/>
          <p:nvPr/>
        </p:nvSpPr>
        <p:spPr>
          <a:xfrm>
            <a:off x="6754073" y="155679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p:cNvSpPr/>
          <p:nvPr/>
        </p:nvSpPr>
        <p:spPr>
          <a:xfrm>
            <a:off x="6728309" y="521601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1215122" y="149796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1115616" y="5191498"/>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776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p:cNvSpPr txBox="1">
            <a:spLocks/>
          </p:cNvSpPr>
          <p:nvPr/>
        </p:nvSpPr>
        <p:spPr>
          <a:xfrm>
            <a:off x="459878" y="1334473"/>
            <a:ext cx="8224243" cy="34626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it-IT" sz="1900" dirty="0">
                <a:latin typeface="Arial" panose="020B0604020202020204" pitchFamily="34" charset="0"/>
                <a:cs typeface="Arial" panose="020B0604020202020204" pitchFamily="34" charset="0"/>
              </a:rPr>
              <a:t>DT fusion reaction </a:t>
            </a:r>
            <a:r>
              <a:rPr lang="it-IT" sz="1900" dirty="0" err="1">
                <a:latin typeface="Arial" panose="020B0604020202020204" pitchFamily="34" charset="0"/>
                <a:cs typeface="Arial" panose="020B0604020202020204" pitchFamily="34" charset="0"/>
              </a:rPr>
              <a:t>produces</a:t>
            </a:r>
            <a:r>
              <a:rPr lang="it-IT" sz="1900" dirty="0">
                <a:latin typeface="Arial" panose="020B0604020202020204" pitchFamily="34" charset="0"/>
                <a:cs typeface="Arial" panose="020B0604020202020204" pitchFamily="34" charset="0"/>
              </a:rPr>
              <a:t> an </a:t>
            </a:r>
            <a:r>
              <a:rPr lang="it-IT" sz="1900" baseline="30000" dirty="0">
                <a:latin typeface="Arial" panose="020B0604020202020204" pitchFamily="34" charset="0"/>
                <a:cs typeface="Arial" panose="020B0604020202020204" pitchFamily="34" charset="0"/>
              </a:rPr>
              <a:t>4</a:t>
            </a:r>
            <a:r>
              <a:rPr lang="it-IT" sz="1900" dirty="0">
                <a:latin typeface="Arial" panose="020B0604020202020204" pitchFamily="34" charset="0"/>
                <a:cs typeface="Arial" panose="020B0604020202020204" pitchFamily="34" charset="0"/>
              </a:rPr>
              <a:t>He </a:t>
            </a:r>
            <a:r>
              <a:rPr lang="it-IT" sz="1900" dirty="0" err="1">
                <a:latin typeface="Arial" panose="020B0604020202020204" pitchFamily="34" charset="0"/>
                <a:cs typeface="Arial" panose="020B0604020202020204" pitchFamily="34" charset="0"/>
              </a:rPr>
              <a:t>nucleus</a:t>
            </a:r>
            <a:r>
              <a:rPr lang="it-IT" sz="1900" dirty="0">
                <a:latin typeface="Arial" panose="020B0604020202020204" pitchFamily="34" charset="0"/>
                <a:cs typeface="Arial" panose="020B0604020202020204" pitchFamily="34" charset="0"/>
              </a:rPr>
              <a:t> a </a:t>
            </a:r>
            <a:r>
              <a:rPr lang="it-IT" sz="1900" dirty="0" err="1">
                <a:latin typeface="Arial" panose="020B0604020202020204" pitchFamily="34" charset="0"/>
                <a:cs typeface="Arial" panose="020B0604020202020204" pitchFamily="34" charset="0"/>
              </a:rPr>
              <a:t>neutron</a:t>
            </a:r>
            <a:r>
              <a:rPr lang="it-IT" sz="1900" dirty="0">
                <a:latin typeface="Arial" panose="020B0604020202020204" pitchFamily="34" charset="0"/>
                <a:cs typeface="Arial" panose="020B0604020202020204" pitchFamily="34" charset="0"/>
              </a:rPr>
              <a:t> and release of energy.</a:t>
            </a:r>
          </a:p>
          <a:p>
            <a:pPr>
              <a:buFont typeface="Wingdings" panose="05000000000000000000" pitchFamily="2" charset="2"/>
              <a:buChar char="q"/>
            </a:pPr>
            <a:endParaRPr lang="it-IT" sz="1900" dirty="0">
              <a:latin typeface="Arial" panose="020B0604020202020204" pitchFamily="34" charset="0"/>
              <a:cs typeface="Arial" panose="020B0604020202020204" pitchFamily="34" charset="0"/>
            </a:endParaRPr>
          </a:p>
          <a:p>
            <a:pPr>
              <a:buFont typeface="Wingdings" panose="05000000000000000000" pitchFamily="2" charset="2"/>
              <a:buChar char="q"/>
            </a:pPr>
            <a:r>
              <a:rPr lang="it-IT" sz="1900" dirty="0">
                <a:latin typeface="Arial" panose="020B0604020202020204" pitchFamily="34" charset="0"/>
                <a:cs typeface="Arial" panose="020B0604020202020204" pitchFamily="34" charset="0"/>
              </a:rPr>
              <a:t>The </a:t>
            </a:r>
            <a:r>
              <a:rPr lang="it-IT" sz="1900" dirty="0" err="1">
                <a:latin typeface="Arial" panose="020B0604020202020204" pitchFamily="34" charset="0"/>
                <a:cs typeface="Arial" panose="020B0604020202020204" pitchFamily="34" charset="0"/>
              </a:rPr>
              <a:t>neutron</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carries</a:t>
            </a:r>
            <a:r>
              <a:rPr lang="it-IT" sz="1900" dirty="0">
                <a:latin typeface="Arial" panose="020B0604020202020204" pitchFamily="34" charset="0"/>
                <a:cs typeface="Arial" panose="020B0604020202020204" pitchFamily="34" charset="0"/>
              </a:rPr>
              <a:t> 4/5 of the </a:t>
            </a:r>
            <a:r>
              <a:rPr lang="it-IT" sz="1900" dirty="0" err="1">
                <a:latin typeface="Arial" panose="020B0604020202020204" pitchFamily="34" charset="0"/>
                <a:cs typeface="Arial" panose="020B0604020202020204" pitchFamily="34" charset="0"/>
              </a:rPr>
              <a:t>total</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produced</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energy</a:t>
            </a:r>
            <a:r>
              <a:rPr lang="it-IT" sz="1900" dirty="0">
                <a:latin typeface="Arial" panose="020B0604020202020204" pitchFamily="34" charset="0"/>
                <a:cs typeface="Arial" panose="020B0604020202020204" pitchFamily="34" charset="0"/>
              </a:rPr>
              <a:t>.</a:t>
            </a:r>
          </a:p>
          <a:p>
            <a:endParaRPr lang="en-GB" sz="1800" baseline="30000" dirty="0">
              <a:latin typeface="Arial" panose="020B0604020202020204" pitchFamily="34" charset="0"/>
              <a:cs typeface="Arial" panose="020B0604020202020204" pitchFamily="34" charset="0"/>
            </a:endParaRPr>
          </a:p>
          <a:p>
            <a:endParaRPr lang="en-GB" sz="1800" baseline="30000" dirty="0">
              <a:latin typeface="Arial" panose="020B0604020202020204" pitchFamily="34" charset="0"/>
              <a:cs typeface="Arial" panose="020B0604020202020204" pitchFamily="34" charset="0"/>
            </a:endParaRPr>
          </a:p>
          <a:p>
            <a:endParaRPr lang="en-GB" sz="1800" baseline="30000" dirty="0">
              <a:latin typeface="Arial" panose="020B0604020202020204" pitchFamily="34" charset="0"/>
              <a:cs typeface="Arial" panose="020B0604020202020204" pitchFamily="34" charset="0"/>
            </a:endParaRPr>
          </a:p>
          <a:p>
            <a:endParaRPr lang="en-GB" sz="1800" baseline="30000" dirty="0">
              <a:latin typeface="Arial" panose="020B0604020202020204" pitchFamily="34" charset="0"/>
              <a:cs typeface="Arial" panose="020B0604020202020204" pitchFamily="34" charset="0"/>
            </a:endParaRPr>
          </a:p>
          <a:p>
            <a:endParaRPr lang="en-GB" sz="1800" baseline="30000" dirty="0">
              <a:latin typeface="Arial" panose="020B0604020202020204" pitchFamily="34" charset="0"/>
              <a:cs typeface="Arial" panose="020B0604020202020204" pitchFamily="34" charset="0"/>
            </a:endParaRPr>
          </a:p>
          <a:p>
            <a:endParaRPr lang="en-GB" sz="1800" baseline="30000" dirty="0">
              <a:latin typeface="Arial" panose="020B0604020202020204" pitchFamily="34" charset="0"/>
              <a:cs typeface="Arial" panose="020B0604020202020204" pitchFamily="34" charset="0"/>
            </a:endParaRPr>
          </a:p>
          <a:p>
            <a:endParaRPr lang="en-GB" sz="1800" baseline="30000" dirty="0">
              <a:latin typeface="Arial" panose="020B0604020202020204" pitchFamily="34" charset="0"/>
              <a:cs typeface="Arial" panose="020B0604020202020204" pitchFamily="34" charset="0"/>
            </a:endParaRPr>
          </a:p>
          <a:p>
            <a:endParaRPr lang="it-IT" sz="2200" dirty="0"/>
          </a:p>
          <a:p>
            <a:endParaRPr lang="it-IT" sz="1800" baseline="300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5"/>
          <a:srcRect l="14785" t="48232" b="26021"/>
          <a:stretch/>
        </p:blipFill>
        <p:spPr>
          <a:xfrm>
            <a:off x="316787" y="335375"/>
            <a:ext cx="4049897" cy="418356"/>
          </a:xfrm>
          <a:prstGeom prst="rect">
            <a:avLst/>
          </a:prstGeom>
        </p:spPr>
      </p:pic>
      <p:pic>
        <p:nvPicPr>
          <p:cNvPr id="3" name="Picture 2"/>
          <p:cNvPicPr>
            <a:picLocks noChangeAspect="1"/>
          </p:cNvPicPr>
          <p:nvPr/>
        </p:nvPicPr>
        <p:blipFill>
          <a:blip r:embed="rId6"/>
          <a:stretch>
            <a:fillRect/>
          </a:stretch>
        </p:blipFill>
        <p:spPr>
          <a:xfrm>
            <a:off x="4211960" y="4725144"/>
            <a:ext cx="4620990" cy="1584176"/>
          </a:xfrm>
          <a:prstGeom prst="rect">
            <a:avLst/>
          </a:prstGeom>
        </p:spPr>
      </p:pic>
      <p:pic>
        <p:nvPicPr>
          <p:cNvPr id="4" name="Picture 3">
            <a:extLst>
              <a:ext uri="{FF2B5EF4-FFF2-40B4-BE49-F238E27FC236}">
                <a16:creationId xmlns:a16="http://schemas.microsoft.com/office/drawing/2014/main" id="{839A6700-5539-D7AE-3701-E195F34F3FF3}"/>
              </a:ext>
            </a:extLst>
          </p:cNvPr>
          <p:cNvPicPr>
            <a:picLocks noChangeAspect="1"/>
          </p:cNvPicPr>
          <p:nvPr/>
        </p:nvPicPr>
        <p:blipFill>
          <a:blip r:embed="rId7"/>
          <a:stretch>
            <a:fillRect/>
          </a:stretch>
        </p:blipFill>
        <p:spPr>
          <a:xfrm>
            <a:off x="481972" y="2953209"/>
            <a:ext cx="3585971" cy="2817349"/>
          </a:xfrm>
          <a:prstGeom prst="rect">
            <a:avLst/>
          </a:prstGeom>
        </p:spPr>
      </p:pic>
    </p:spTree>
    <p:extLst>
      <p:ext uri="{BB962C8B-B14F-4D97-AF65-F5344CB8AC3E}">
        <p14:creationId xmlns:p14="http://schemas.microsoft.com/office/powerpoint/2010/main" val="29750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Future fusion </a:t>
            </a:r>
            <a:r>
              <a:rPr lang="it-IT" sz="2800" b="1" dirty="0" err="1">
                <a:solidFill>
                  <a:schemeClr val="bg1"/>
                </a:solidFill>
              </a:rPr>
              <a:t>reactors</a:t>
            </a:r>
            <a:endParaRPr lang="it-IT" sz="2800" b="1" dirty="0">
              <a:solidFill>
                <a:schemeClr val="bg1"/>
              </a:solidFill>
            </a:endParaRPr>
          </a:p>
        </p:txBody>
      </p:sp>
      <p:grpSp>
        <p:nvGrpSpPr>
          <p:cNvPr id="17" name="Group 16">
            <a:extLst>
              <a:ext uri="{FF2B5EF4-FFF2-40B4-BE49-F238E27FC236}">
                <a16:creationId xmlns:a16="http://schemas.microsoft.com/office/drawing/2014/main" id="{815CBC49-CB77-2000-FAE1-5357CA51DA8F}"/>
              </a:ext>
            </a:extLst>
          </p:cNvPr>
          <p:cNvGrpSpPr/>
          <p:nvPr/>
        </p:nvGrpSpPr>
        <p:grpSpPr>
          <a:xfrm>
            <a:off x="5004048" y="2132856"/>
            <a:ext cx="3833630" cy="4032448"/>
            <a:chOff x="1243584" y="769777"/>
            <a:chExt cx="6391656" cy="6080117"/>
          </a:xfrm>
        </p:grpSpPr>
        <p:pic>
          <p:nvPicPr>
            <p:cNvPr id="20" name="Picture 4" descr="http://www.michaelcapewell.com/creative_content/fusion_files/image004.png">
              <a:extLst>
                <a:ext uri="{FF2B5EF4-FFF2-40B4-BE49-F238E27FC236}">
                  <a16:creationId xmlns:a16="http://schemas.microsoft.com/office/drawing/2014/main" id="{D3F96640-5A38-EC01-DB2D-F74EFF2E6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216" y="769777"/>
              <a:ext cx="5965024" cy="582186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19C534F-229B-7D41-8B91-8BCF3B592B98}"/>
                </a:ext>
              </a:extLst>
            </p:cNvPr>
            <p:cNvSpPr/>
            <p:nvPr/>
          </p:nvSpPr>
          <p:spPr>
            <a:xfrm>
              <a:off x="1243584" y="6263640"/>
              <a:ext cx="4818888" cy="586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 name="Picture 1">
            <a:extLst>
              <a:ext uri="{FF2B5EF4-FFF2-40B4-BE49-F238E27FC236}">
                <a16:creationId xmlns:a16="http://schemas.microsoft.com/office/drawing/2014/main" id="{534FD2E6-96E5-3EB3-29B8-47A1C23341E2}"/>
              </a:ext>
            </a:extLst>
          </p:cNvPr>
          <p:cNvPicPr>
            <a:picLocks noChangeAspect="1"/>
          </p:cNvPicPr>
          <p:nvPr/>
        </p:nvPicPr>
        <p:blipFill rotWithShape="1">
          <a:blip r:embed="rId6"/>
          <a:srcRect l="14785" t="48232" b="26021"/>
          <a:stretch/>
        </p:blipFill>
        <p:spPr>
          <a:xfrm>
            <a:off x="2463828" y="1232950"/>
            <a:ext cx="4049897" cy="418356"/>
          </a:xfrm>
          <a:prstGeom prst="rect">
            <a:avLst/>
          </a:prstGeom>
        </p:spPr>
      </p:pic>
      <p:sp>
        <p:nvSpPr>
          <p:cNvPr id="3" name="TextBox 2">
            <a:extLst>
              <a:ext uri="{FF2B5EF4-FFF2-40B4-BE49-F238E27FC236}">
                <a16:creationId xmlns:a16="http://schemas.microsoft.com/office/drawing/2014/main" id="{357649AB-711C-9291-8009-0313E84FE30A}"/>
              </a:ext>
            </a:extLst>
          </p:cNvPr>
          <p:cNvSpPr txBox="1"/>
          <p:nvPr/>
        </p:nvSpPr>
        <p:spPr>
          <a:xfrm>
            <a:off x="306322" y="1741618"/>
            <a:ext cx="4406995" cy="4524315"/>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t>The 14 MeV neutrons leaving the plasma are absorbed in the lithium blanket functions:</a:t>
            </a:r>
          </a:p>
          <a:p>
            <a:pPr marL="285750" indent="-285750" algn="just">
              <a:buFont typeface="Wingdings" panose="05000000000000000000" pitchFamily="2" charset="2"/>
              <a:buChar char="q"/>
            </a:pPr>
            <a:endParaRPr lang="en-US" dirty="0"/>
          </a:p>
          <a:p>
            <a:pPr marL="742950" lvl="1" indent="-285750" algn="just">
              <a:buFont typeface="Wingdings" panose="05000000000000000000" pitchFamily="2" charset="2"/>
              <a:buChar char="§"/>
            </a:pPr>
            <a:r>
              <a:rPr lang="en-US" dirty="0"/>
              <a:t>convert neutron kinetic energy into heat, which is then removed by an appropriate cooling circuit and used to drive a turbine and produce electricity;</a:t>
            </a:r>
          </a:p>
          <a:p>
            <a:pPr marL="742950" lvl="1" indent="-285750" algn="just">
              <a:buFont typeface="Wingdings" panose="05000000000000000000" pitchFamily="2" charset="2"/>
              <a:buChar char="§"/>
            </a:pPr>
            <a:endParaRPr lang="en-US" dirty="0"/>
          </a:p>
          <a:p>
            <a:pPr marL="742950" lvl="1" indent="-285750" algn="just">
              <a:buFont typeface="Wingdings" panose="05000000000000000000" pitchFamily="2" charset="2"/>
              <a:buChar char="§"/>
            </a:pPr>
            <a:r>
              <a:rPr lang="en-US" dirty="0"/>
              <a:t> screen superconducting magnets and other external components from the effect of neutron radiation;</a:t>
            </a:r>
          </a:p>
          <a:p>
            <a:pPr marL="742950" lvl="1" indent="-285750" algn="just">
              <a:buFont typeface="Wingdings" panose="05000000000000000000" pitchFamily="2" charset="2"/>
              <a:buChar char="§"/>
            </a:pPr>
            <a:endParaRPr lang="en-US" dirty="0"/>
          </a:p>
          <a:p>
            <a:pPr marL="742950" lvl="1" indent="-285750" algn="just">
              <a:buFont typeface="Wingdings" panose="05000000000000000000" pitchFamily="2" charset="2"/>
              <a:buChar char="§"/>
            </a:pPr>
            <a:r>
              <a:rPr lang="en-US" dirty="0"/>
              <a:t>allow transmutation of lithium into tritium.</a:t>
            </a:r>
          </a:p>
        </p:txBody>
      </p:sp>
    </p:spTree>
    <p:extLst>
      <p:ext uri="{BB962C8B-B14F-4D97-AF65-F5344CB8AC3E}">
        <p14:creationId xmlns:p14="http://schemas.microsoft.com/office/powerpoint/2010/main" val="288030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9443" y="44624"/>
            <a:ext cx="7190869"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b="1" dirty="0">
                <a:solidFill>
                  <a:schemeClr val="bg1"/>
                </a:solidFill>
                <a:latin typeface="Arial" panose="020B0604020202020204" pitchFamily="34" charset="0"/>
                <a:cs typeface="Arial" panose="020B0604020202020204" pitchFamily="34" charset="0"/>
              </a:rPr>
              <a:t>5 </a:t>
            </a:r>
            <a:r>
              <a:rPr lang="it-IT" sz="3600" b="1" dirty="0" err="1">
                <a:solidFill>
                  <a:schemeClr val="bg1"/>
                </a:solidFill>
                <a:latin typeface="Arial" panose="020B0604020202020204" pitchFamily="34" charset="0"/>
                <a:cs typeface="Arial" panose="020B0604020202020204" pitchFamily="34" charset="0"/>
              </a:rPr>
              <a:t>Ws</a:t>
            </a:r>
            <a:r>
              <a:rPr lang="it-IT" sz="3600" b="1" dirty="0">
                <a:solidFill>
                  <a:schemeClr val="bg1"/>
                </a:solidFill>
                <a:latin typeface="Arial" panose="020B0604020202020204" pitchFamily="34" charset="0"/>
                <a:cs typeface="Arial" panose="020B0604020202020204" pitchFamily="34" charset="0"/>
              </a:rPr>
              <a:t> </a:t>
            </a:r>
            <a:r>
              <a:rPr lang="it-IT" sz="3600" b="1" dirty="0" err="1">
                <a:solidFill>
                  <a:schemeClr val="bg1"/>
                </a:solidFill>
                <a:latin typeface="Arial" panose="020B0604020202020204" pitchFamily="34" charset="0"/>
                <a:cs typeface="Arial" panose="020B0604020202020204" pitchFamily="34" charset="0"/>
              </a:rPr>
              <a:t>questions</a:t>
            </a:r>
            <a:r>
              <a:rPr lang="it-IT" sz="3600" b="1" dirty="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3">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951112" y="1809676"/>
            <a:ext cx="5291107" cy="3897213"/>
          </a:xfrm>
          <a:prstGeom prst="rect">
            <a:avLst/>
          </a:prstGeom>
          <a:effectLst/>
        </p:spPr>
      </p:pic>
      <p:sp>
        <p:nvSpPr>
          <p:cNvPr id="7" name="Rectangle 6"/>
          <p:cNvSpPr/>
          <p:nvPr/>
        </p:nvSpPr>
        <p:spPr>
          <a:xfrm>
            <a:off x="6754073" y="155679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p:cNvSpPr/>
          <p:nvPr/>
        </p:nvSpPr>
        <p:spPr>
          <a:xfrm>
            <a:off x="6728309" y="521601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1215122" y="149796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1115616" y="5191498"/>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 2">
            <a:extLst>
              <a:ext uri="{FF2B5EF4-FFF2-40B4-BE49-F238E27FC236}">
                <a16:creationId xmlns:a16="http://schemas.microsoft.com/office/drawing/2014/main" id="{F1EA7FD6-F858-58FC-EE74-E0574B43A74F}"/>
              </a:ext>
            </a:extLst>
          </p:cNvPr>
          <p:cNvSpPr/>
          <p:nvPr/>
        </p:nvSpPr>
        <p:spPr>
          <a:xfrm>
            <a:off x="5652120" y="3631413"/>
            <a:ext cx="1340480" cy="972108"/>
          </a:xfrm>
          <a:prstGeom prst="ellipse">
            <a:avLst/>
          </a:prstGeom>
          <a:noFill/>
          <a:ln w="168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34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8C813-AC57-ECED-18EB-ACCDA1AE9B73}"/>
              </a:ext>
            </a:extLst>
          </p:cNvPr>
          <p:cNvSpPr>
            <a:spLocks noGrp="1"/>
          </p:cNvSpPr>
          <p:nvPr>
            <p:ph type="sldNum" sz="quarter" idx="12"/>
          </p:nvPr>
        </p:nvSpPr>
        <p:spPr>
          <a:xfrm>
            <a:off x="8432894" y="361016"/>
            <a:ext cx="506506" cy="365125"/>
          </a:xfrm>
        </p:spPr>
        <p:txBody>
          <a:bodyPr/>
          <a:lstStyle/>
          <a:p>
            <a:fld id="{57AF16DE-A0D5-4438-950F-5B1E159C2C28}" type="slidenum">
              <a:rPr lang="en-US" smtClean="0"/>
              <a:t>23</a:t>
            </a:fld>
            <a:endParaRPr lang="en-US"/>
          </a:p>
        </p:txBody>
      </p:sp>
      <p:sp>
        <p:nvSpPr>
          <p:cNvPr id="4" name="Titolo 1">
            <a:extLst>
              <a:ext uri="{FF2B5EF4-FFF2-40B4-BE49-F238E27FC236}">
                <a16:creationId xmlns:a16="http://schemas.microsoft.com/office/drawing/2014/main" id="{A24F5144-30D0-5339-1CB7-AFE0A79E8026}"/>
              </a:ext>
            </a:extLst>
          </p:cNvPr>
          <p:cNvSpPr txBox="1">
            <a:spLocks/>
          </p:cNvSpPr>
          <p:nvPr/>
        </p:nvSpPr>
        <p:spPr>
          <a:xfrm>
            <a:off x="253999" y="177800"/>
            <a:ext cx="6508376" cy="749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a:solidFill>
                  <a:srgbClr val="CC0000"/>
                </a:solidFill>
              </a:rPr>
              <a:t>When</a:t>
            </a:r>
            <a:endParaRPr lang="it-IT" dirty="0">
              <a:solidFill>
                <a:srgbClr val="CC0000"/>
              </a:solidFill>
            </a:endParaRPr>
          </a:p>
        </p:txBody>
      </p:sp>
      <p:sp>
        <p:nvSpPr>
          <p:cNvPr id="5" name="TextBox 4">
            <a:extLst>
              <a:ext uri="{FF2B5EF4-FFF2-40B4-BE49-F238E27FC236}">
                <a16:creationId xmlns:a16="http://schemas.microsoft.com/office/drawing/2014/main" id="{DDB7B74E-3CE3-67FF-16C6-DBBF0B43D2BC}"/>
              </a:ext>
            </a:extLst>
          </p:cNvPr>
          <p:cNvSpPr txBox="1"/>
          <p:nvPr/>
        </p:nvSpPr>
        <p:spPr>
          <a:xfrm>
            <a:off x="269530" y="1251820"/>
            <a:ext cx="4572000" cy="1200329"/>
          </a:xfrm>
          <a:prstGeom prst="rect">
            <a:avLst/>
          </a:prstGeom>
          <a:noFill/>
        </p:spPr>
        <p:txBody>
          <a:bodyPr wrap="square">
            <a:spAutoFit/>
          </a:bodyPr>
          <a:lstStyle/>
          <a:p>
            <a:pPr algn="l"/>
            <a:r>
              <a:rPr lang="en-US" b="1" i="0" dirty="0">
                <a:solidFill>
                  <a:srgbClr val="333333"/>
                </a:solidFill>
                <a:effectLst/>
                <a:latin typeface="Roboto" panose="02000000000000000000" pitchFamily="2" charset="0"/>
              </a:rPr>
              <a:t>Headquarters</a:t>
            </a:r>
          </a:p>
          <a:p>
            <a:pPr algn="l"/>
            <a:endParaRPr lang="en-US" b="0" i="0" dirty="0">
              <a:solidFill>
                <a:srgbClr val="333333"/>
              </a:solidFill>
              <a:effectLst/>
              <a:latin typeface="Roboto" panose="02000000000000000000" pitchFamily="2" charset="0"/>
            </a:endParaRPr>
          </a:p>
          <a:p>
            <a:pPr algn="l"/>
            <a:r>
              <a:rPr lang="en-US" b="0" i="0" dirty="0" err="1">
                <a:solidFill>
                  <a:srgbClr val="333333"/>
                </a:solidFill>
                <a:effectLst/>
                <a:latin typeface="Roboto" panose="02000000000000000000" pitchFamily="2" charset="0"/>
              </a:rPr>
              <a:t>Consorzio</a:t>
            </a:r>
            <a:r>
              <a:rPr lang="en-US" b="0" i="0" dirty="0">
                <a:solidFill>
                  <a:srgbClr val="333333"/>
                </a:solidFill>
                <a:effectLst/>
                <a:latin typeface="Roboto" panose="02000000000000000000" pitchFamily="2" charset="0"/>
              </a:rPr>
              <a:t> RFX in the CNR Research Area,</a:t>
            </a:r>
            <a:br>
              <a:rPr lang="en-US" b="0" i="0" dirty="0">
                <a:solidFill>
                  <a:srgbClr val="333333"/>
                </a:solidFill>
                <a:effectLst/>
                <a:latin typeface="Roboto" panose="02000000000000000000" pitchFamily="2" charset="0"/>
              </a:rPr>
            </a:br>
            <a:r>
              <a:rPr lang="en-US" b="0" i="0" dirty="0">
                <a:solidFill>
                  <a:srgbClr val="333333"/>
                </a:solidFill>
                <a:effectLst/>
                <a:latin typeface="Roboto" panose="02000000000000000000" pitchFamily="2" charset="0"/>
              </a:rPr>
              <a:t>Corso </a:t>
            </a:r>
            <a:r>
              <a:rPr lang="en-US" b="0" i="0" dirty="0" err="1">
                <a:solidFill>
                  <a:srgbClr val="333333"/>
                </a:solidFill>
                <a:effectLst/>
                <a:latin typeface="Roboto" panose="02000000000000000000" pitchFamily="2" charset="0"/>
              </a:rPr>
              <a:t>Stati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Uniti</a:t>
            </a:r>
            <a:r>
              <a:rPr lang="en-US" b="0" i="0" dirty="0">
                <a:solidFill>
                  <a:srgbClr val="333333"/>
                </a:solidFill>
                <a:effectLst/>
                <a:latin typeface="Roboto" panose="02000000000000000000" pitchFamily="2" charset="0"/>
              </a:rPr>
              <a:t>, 4 – 35127 Padua (Italy)</a:t>
            </a:r>
          </a:p>
        </p:txBody>
      </p:sp>
      <p:pic>
        <p:nvPicPr>
          <p:cNvPr id="7" name="Picture 6">
            <a:extLst>
              <a:ext uri="{FF2B5EF4-FFF2-40B4-BE49-F238E27FC236}">
                <a16:creationId xmlns:a16="http://schemas.microsoft.com/office/drawing/2014/main" id="{FAA25F11-8939-59EC-01F7-136C1121F15D}"/>
              </a:ext>
            </a:extLst>
          </p:cNvPr>
          <p:cNvPicPr>
            <a:picLocks noChangeAspect="1"/>
          </p:cNvPicPr>
          <p:nvPr/>
        </p:nvPicPr>
        <p:blipFill>
          <a:blip r:embed="rId2"/>
          <a:stretch>
            <a:fillRect/>
          </a:stretch>
        </p:blipFill>
        <p:spPr>
          <a:xfrm>
            <a:off x="1364788" y="2540100"/>
            <a:ext cx="5644412" cy="4140100"/>
          </a:xfrm>
          <a:prstGeom prst="rect">
            <a:avLst/>
          </a:prstGeom>
        </p:spPr>
      </p:pic>
      <p:sp>
        <p:nvSpPr>
          <p:cNvPr id="8" name="TextBox 7">
            <a:extLst>
              <a:ext uri="{FF2B5EF4-FFF2-40B4-BE49-F238E27FC236}">
                <a16:creationId xmlns:a16="http://schemas.microsoft.com/office/drawing/2014/main" id="{708FAAB0-5497-9905-AD9E-E5B8104A5F9B}"/>
              </a:ext>
            </a:extLst>
          </p:cNvPr>
          <p:cNvSpPr txBox="1"/>
          <p:nvPr/>
        </p:nvSpPr>
        <p:spPr>
          <a:xfrm>
            <a:off x="3056400" y="4924800"/>
            <a:ext cx="2865015" cy="1200329"/>
          </a:xfrm>
          <a:prstGeom prst="rect">
            <a:avLst/>
          </a:prstGeom>
          <a:noFill/>
        </p:spPr>
        <p:txBody>
          <a:bodyPr wrap="none" rtlCol="0">
            <a:spAutoFit/>
          </a:bodyPr>
          <a:lstStyle/>
          <a:p>
            <a:r>
              <a:rPr lang="en-US" sz="3600" dirty="0">
                <a:solidFill>
                  <a:srgbClr val="00B0F0"/>
                </a:solidFill>
              </a:rPr>
              <a:t>Neutral Beam </a:t>
            </a:r>
          </a:p>
          <a:p>
            <a:r>
              <a:rPr lang="en-US" sz="3600" dirty="0">
                <a:solidFill>
                  <a:srgbClr val="00B0F0"/>
                </a:solidFill>
              </a:rPr>
              <a:t>Test Facility</a:t>
            </a:r>
          </a:p>
        </p:txBody>
      </p:sp>
      <p:sp>
        <p:nvSpPr>
          <p:cNvPr id="9" name="TextBox 8">
            <a:extLst>
              <a:ext uri="{FF2B5EF4-FFF2-40B4-BE49-F238E27FC236}">
                <a16:creationId xmlns:a16="http://schemas.microsoft.com/office/drawing/2014/main" id="{BD8D4D41-6CF5-19B2-B8C0-D121AE9641E3}"/>
              </a:ext>
            </a:extLst>
          </p:cNvPr>
          <p:cNvSpPr txBox="1"/>
          <p:nvPr/>
        </p:nvSpPr>
        <p:spPr>
          <a:xfrm>
            <a:off x="4418400" y="4148400"/>
            <a:ext cx="2175596" cy="646331"/>
          </a:xfrm>
          <a:prstGeom prst="rect">
            <a:avLst/>
          </a:prstGeom>
          <a:noFill/>
        </p:spPr>
        <p:txBody>
          <a:bodyPr wrap="none" rtlCol="0">
            <a:spAutoFit/>
          </a:bodyPr>
          <a:lstStyle/>
          <a:p>
            <a:r>
              <a:rPr lang="en-US" sz="3600" dirty="0">
                <a:solidFill>
                  <a:srgbClr val="FFFF00"/>
                </a:solidFill>
              </a:rPr>
              <a:t>RFX-mod</a:t>
            </a:r>
          </a:p>
        </p:txBody>
      </p:sp>
      <p:sp>
        <p:nvSpPr>
          <p:cNvPr id="2" name="Rectangle 1">
            <a:extLst>
              <a:ext uri="{FF2B5EF4-FFF2-40B4-BE49-F238E27FC236}">
                <a16:creationId xmlns:a16="http://schemas.microsoft.com/office/drawing/2014/main" id="{97D48115-7C6A-EF59-859A-0431DFA68074}"/>
              </a:ext>
            </a:extLst>
          </p:cNvPr>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159B7F0C-689C-1EA8-6145-D018129DC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2D33FCD5-7341-EA9A-F562-BB81A3596606}"/>
              </a:ext>
            </a:extLst>
          </p:cNvPr>
          <p:cNvSpPr/>
          <p:nvPr/>
        </p:nvSpPr>
        <p:spPr>
          <a:xfrm>
            <a:off x="-3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94FD74B-FD58-BAE3-8EFB-68AE0CF47A37}"/>
              </a:ext>
            </a:extLst>
          </p:cNvPr>
          <p:cNvSpPr txBox="1">
            <a:spLocks/>
          </p:cNvSpPr>
          <p:nvPr/>
        </p:nvSpPr>
        <p:spPr>
          <a:xfrm>
            <a:off x="174008"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When</a:t>
            </a:r>
            <a:endParaRPr lang="fr-FR" sz="3200" b="1"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FB0FF49-130A-AC96-5A5A-BFE18229EE3D}"/>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406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8C813-AC57-ECED-18EB-ACCDA1AE9B73}"/>
              </a:ext>
            </a:extLst>
          </p:cNvPr>
          <p:cNvSpPr>
            <a:spLocks noGrp="1"/>
          </p:cNvSpPr>
          <p:nvPr>
            <p:ph type="sldNum" sz="quarter" idx="12"/>
          </p:nvPr>
        </p:nvSpPr>
        <p:spPr>
          <a:xfrm>
            <a:off x="8432894" y="361016"/>
            <a:ext cx="506506" cy="365125"/>
          </a:xfrm>
        </p:spPr>
        <p:txBody>
          <a:bodyPr/>
          <a:lstStyle/>
          <a:p>
            <a:fld id="{57AF16DE-A0D5-4438-950F-5B1E159C2C28}" type="slidenum">
              <a:rPr lang="en-US" smtClean="0"/>
              <a:t>24</a:t>
            </a:fld>
            <a:endParaRPr lang="en-US"/>
          </a:p>
        </p:txBody>
      </p:sp>
      <p:sp>
        <p:nvSpPr>
          <p:cNvPr id="4" name="Titolo 1">
            <a:extLst>
              <a:ext uri="{FF2B5EF4-FFF2-40B4-BE49-F238E27FC236}">
                <a16:creationId xmlns:a16="http://schemas.microsoft.com/office/drawing/2014/main" id="{A24F5144-30D0-5339-1CB7-AFE0A79E8026}"/>
              </a:ext>
            </a:extLst>
          </p:cNvPr>
          <p:cNvSpPr txBox="1">
            <a:spLocks/>
          </p:cNvSpPr>
          <p:nvPr/>
        </p:nvSpPr>
        <p:spPr>
          <a:xfrm>
            <a:off x="253998" y="177800"/>
            <a:ext cx="8557200" cy="749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a:solidFill>
                  <a:srgbClr val="CC0000"/>
                </a:solidFill>
              </a:rPr>
              <a:t>Fusion Research in Padova: RFX-MOD</a:t>
            </a:r>
            <a:endParaRPr lang="it-IT" dirty="0">
              <a:solidFill>
                <a:srgbClr val="CC0000"/>
              </a:solidFill>
            </a:endParaRPr>
          </a:p>
        </p:txBody>
      </p:sp>
      <p:sp>
        <p:nvSpPr>
          <p:cNvPr id="8" name="TextBox 7">
            <a:extLst>
              <a:ext uri="{FF2B5EF4-FFF2-40B4-BE49-F238E27FC236}">
                <a16:creationId xmlns:a16="http://schemas.microsoft.com/office/drawing/2014/main" id="{FD275094-5E4F-969C-892D-E3F2A49E83D7}"/>
              </a:ext>
            </a:extLst>
          </p:cNvPr>
          <p:cNvSpPr txBox="1"/>
          <p:nvPr/>
        </p:nvSpPr>
        <p:spPr>
          <a:xfrm>
            <a:off x="5446359" y="1922498"/>
            <a:ext cx="2215671" cy="646331"/>
          </a:xfrm>
          <a:prstGeom prst="rect">
            <a:avLst/>
          </a:prstGeom>
          <a:noFill/>
        </p:spPr>
        <p:txBody>
          <a:bodyPr wrap="none" rtlCol="0">
            <a:spAutoFit/>
          </a:bodyPr>
          <a:lstStyle/>
          <a:p>
            <a:r>
              <a:rPr lang="en-US" sz="3600" b="1" dirty="0">
                <a:solidFill>
                  <a:schemeClr val="accent2">
                    <a:lumMod val="75000"/>
                    <a:lumOff val="25000"/>
                  </a:schemeClr>
                </a:solidFill>
              </a:rPr>
              <a:t>RFX-mod</a:t>
            </a:r>
          </a:p>
        </p:txBody>
      </p:sp>
      <p:pic>
        <p:nvPicPr>
          <p:cNvPr id="16" name="Picture 15">
            <a:extLst>
              <a:ext uri="{FF2B5EF4-FFF2-40B4-BE49-F238E27FC236}">
                <a16:creationId xmlns:a16="http://schemas.microsoft.com/office/drawing/2014/main" id="{63186C85-94FD-24CA-754F-9E701C584E94}"/>
              </a:ext>
            </a:extLst>
          </p:cNvPr>
          <p:cNvPicPr>
            <a:picLocks noChangeAspect="1"/>
          </p:cNvPicPr>
          <p:nvPr/>
        </p:nvPicPr>
        <p:blipFill>
          <a:blip r:embed="rId2"/>
          <a:stretch>
            <a:fillRect/>
          </a:stretch>
        </p:blipFill>
        <p:spPr>
          <a:xfrm>
            <a:off x="4142788" y="2568829"/>
            <a:ext cx="4822814" cy="2771338"/>
          </a:xfrm>
          <a:prstGeom prst="rect">
            <a:avLst/>
          </a:prstGeom>
        </p:spPr>
      </p:pic>
      <p:sp>
        <p:nvSpPr>
          <p:cNvPr id="20" name="TextBox 19">
            <a:extLst>
              <a:ext uri="{FF2B5EF4-FFF2-40B4-BE49-F238E27FC236}">
                <a16:creationId xmlns:a16="http://schemas.microsoft.com/office/drawing/2014/main" id="{79A060E0-A317-2573-0AE2-23A867AEA187}"/>
              </a:ext>
            </a:extLst>
          </p:cNvPr>
          <p:cNvSpPr txBox="1"/>
          <p:nvPr/>
        </p:nvSpPr>
        <p:spPr>
          <a:xfrm>
            <a:off x="253998" y="1922498"/>
            <a:ext cx="3760002" cy="3416320"/>
          </a:xfrm>
          <a:prstGeom prst="rect">
            <a:avLst/>
          </a:prstGeom>
          <a:noFill/>
        </p:spPr>
        <p:txBody>
          <a:bodyPr wrap="square">
            <a:spAutoFit/>
          </a:bodyPr>
          <a:lstStyle/>
          <a:p>
            <a:pPr algn="just"/>
            <a:endParaRPr lang="en-US" b="0" i="0" dirty="0">
              <a:solidFill>
                <a:srgbClr val="333333"/>
              </a:solidFill>
              <a:effectLst/>
              <a:latin typeface="+mj-lt"/>
            </a:endParaRPr>
          </a:p>
          <a:p>
            <a:pPr algn="just"/>
            <a:endParaRPr lang="en-US" b="0" i="0" dirty="0">
              <a:solidFill>
                <a:srgbClr val="333333"/>
              </a:solidFill>
              <a:effectLst/>
              <a:latin typeface="+mj-lt"/>
            </a:endParaRPr>
          </a:p>
          <a:p>
            <a:pPr marL="285750" indent="-285750" algn="just">
              <a:buFont typeface="Wingdings" panose="05000000000000000000" pitchFamily="2" charset="2"/>
              <a:buChar char="q"/>
            </a:pPr>
            <a:r>
              <a:rPr lang="en-US" b="0" i="0" dirty="0">
                <a:solidFill>
                  <a:srgbClr val="333333"/>
                </a:solidFill>
                <a:effectLst/>
                <a:latin typeface="+mj-lt"/>
              </a:rPr>
              <a:t>Uniquely in the wo</a:t>
            </a:r>
            <a:r>
              <a:rPr lang="en-US" dirty="0">
                <a:solidFill>
                  <a:srgbClr val="333333"/>
                </a:solidFill>
                <a:latin typeface="+mj-lt"/>
              </a:rPr>
              <a:t>rd,</a:t>
            </a:r>
          </a:p>
          <a:p>
            <a:pPr algn="just"/>
            <a:endParaRPr lang="en-US" dirty="0">
              <a:solidFill>
                <a:srgbClr val="333333"/>
              </a:solidFill>
              <a:latin typeface="+mj-lt"/>
            </a:endParaRPr>
          </a:p>
          <a:p>
            <a:pPr marL="285750" indent="-285750" algn="just">
              <a:buFontTx/>
              <a:buChar char="-"/>
            </a:pPr>
            <a:r>
              <a:rPr lang="en-US" dirty="0">
                <a:solidFill>
                  <a:srgbClr val="333333"/>
                </a:solidFill>
                <a:latin typeface="+mj-lt"/>
              </a:rPr>
              <a:t>RFX-mod can be configured as</a:t>
            </a:r>
            <a:r>
              <a:rPr lang="en-US" b="0" i="0" dirty="0">
                <a:solidFill>
                  <a:srgbClr val="333333"/>
                </a:solidFill>
                <a:effectLst/>
                <a:latin typeface="+mj-lt"/>
              </a:rPr>
              <a:t>  the </a:t>
            </a:r>
            <a:r>
              <a:rPr lang="en-US" b="1" i="0" u="none" strike="noStrike" dirty="0">
                <a:solidFill>
                  <a:srgbClr val="00B2DD"/>
                </a:solidFill>
                <a:effectLst/>
                <a:latin typeface="+mj-lt"/>
                <a:hlinkClick r:id="rId3"/>
              </a:rPr>
              <a:t>Reversed Field Pinch</a:t>
            </a:r>
            <a:r>
              <a:rPr lang="en-US" b="0" i="0" dirty="0">
                <a:solidFill>
                  <a:srgbClr val="333333"/>
                </a:solidFill>
                <a:effectLst/>
                <a:latin typeface="+mj-lt"/>
              </a:rPr>
              <a:t> and a </a:t>
            </a:r>
            <a:r>
              <a:rPr lang="en-US" b="1" i="0" u="sng" dirty="0">
                <a:solidFill>
                  <a:srgbClr val="003875"/>
                </a:solidFill>
                <a:effectLst/>
                <a:latin typeface="+mj-lt"/>
                <a:hlinkClick r:id="rId4"/>
              </a:rPr>
              <a:t>Tokamak</a:t>
            </a:r>
            <a:r>
              <a:rPr lang="en-US" b="1" i="0" u="sng" dirty="0">
                <a:solidFill>
                  <a:srgbClr val="003875"/>
                </a:solidFill>
                <a:effectLst/>
                <a:latin typeface="+mj-lt"/>
              </a:rPr>
              <a:t>,</a:t>
            </a:r>
            <a:endParaRPr lang="en-US" b="1" u="sng" dirty="0">
              <a:solidFill>
                <a:srgbClr val="003875"/>
              </a:solidFill>
              <a:latin typeface="+mj-lt"/>
            </a:endParaRPr>
          </a:p>
          <a:p>
            <a:pPr marL="285750" indent="-285750" algn="just">
              <a:buFontTx/>
              <a:buChar char="-"/>
            </a:pPr>
            <a:r>
              <a:rPr lang="en-US" b="0" i="0" dirty="0">
                <a:solidFill>
                  <a:srgbClr val="333333"/>
                </a:solidFill>
                <a:effectLst/>
                <a:latin typeface="+mj-lt"/>
              </a:rPr>
              <a:t>RFX-mod  is equipped with the </a:t>
            </a:r>
            <a:r>
              <a:rPr lang="en-US" b="0" i="0" dirty="0">
                <a:solidFill>
                  <a:srgbClr val="FF0000"/>
                </a:solidFill>
                <a:effectLst/>
                <a:latin typeface="+mj-lt"/>
              </a:rPr>
              <a:t>most sophisticated real-time </a:t>
            </a:r>
            <a:r>
              <a:rPr lang="en-US" dirty="0">
                <a:solidFill>
                  <a:srgbClr val="FF0000"/>
                </a:solidFill>
                <a:latin typeface="+mj-lt"/>
              </a:rPr>
              <a:t>control </a:t>
            </a:r>
            <a:r>
              <a:rPr lang="en-US" b="0" i="0" dirty="0">
                <a:solidFill>
                  <a:srgbClr val="FF0000"/>
                </a:solidFill>
                <a:effectLst/>
                <a:latin typeface="+mj-lt"/>
              </a:rPr>
              <a:t>system</a:t>
            </a:r>
            <a:r>
              <a:rPr lang="en-US" dirty="0">
                <a:solidFill>
                  <a:srgbClr val="FF0000"/>
                </a:solidFill>
                <a:latin typeface="+mj-lt"/>
              </a:rPr>
              <a:t> </a:t>
            </a:r>
            <a:r>
              <a:rPr lang="en-US" dirty="0">
                <a:solidFill>
                  <a:srgbClr val="333333"/>
                </a:solidFill>
                <a:latin typeface="+mj-lt"/>
              </a:rPr>
              <a:t>and a wide range of plasma diagnostics.</a:t>
            </a:r>
            <a:endParaRPr lang="en-US" b="0" i="0" dirty="0">
              <a:solidFill>
                <a:srgbClr val="333333"/>
              </a:solidFill>
              <a:effectLst/>
              <a:latin typeface="+mj-lt"/>
            </a:endParaRPr>
          </a:p>
          <a:p>
            <a:pPr algn="just"/>
            <a:endParaRPr lang="en-US" b="0" i="0" dirty="0">
              <a:solidFill>
                <a:srgbClr val="333333"/>
              </a:solidFill>
              <a:effectLst/>
              <a:latin typeface="+mj-lt"/>
            </a:endParaRPr>
          </a:p>
        </p:txBody>
      </p:sp>
      <p:sp>
        <p:nvSpPr>
          <p:cNvPr id="22" name="TextBox 21">
            <a:extLst>
              <a:ext uri="{FF2B5EF4-FFF2-40B4-BE49-F238E27FC236}">
                <a16:creationId xmlns:a16="http://schemas.microsoft.com/office/drawing/2014/main" id="{64E38E19-7FFF-FB14-05E0-202BBE48BB30}"/>
              </a:ext>
            </a:extLst>
          </p:cNvPr>
          <p:cNvSpPr txBox="1"/>
          <p:nvPr/>
        </p:nvSpPr>
        <p:spPr>
          <a:xfrm>
            <a:off x="478800" y="5744737"/>
            <a:ext cx="8251200" cy="646331"/>
          </a:xfrm>
          <a:prstGeom prst="rect">
            <a:avLst/>
          </a:prstGeom>
          <a:noFill/>
        </p:spPr>
        <p:txBody>
          <a:bodyPr wrap="square">
            <a:spAutoFit/>
          </a:bodyPr>
          <a:lstStyle/>
          <a:p>
            <a:pPr marL="285750" indent="-285750">
              <a:buFont typeface="Wingdings" panose="05000000000000000000" pitchFamily="2" charset="2"/>
              <a:buChar char="q"/>
            </a:pPr>
            <a:r>
              <a:rPr lang="en-US" dirty="0">
                <a:solidFill>
                  <a:srgbClr val="333333"/>
                </a:solidFill>
                <a:latin typeface="+mj-lt"/>
              </a:rPr>
              <a:t>Presently RFX-mod is under a significant upgrade (</a:t>
            </a:r>
            <a:r>
              <a:rPr lang="en-US" dirty="0">
                <a:solidFill>
                  <a:srgbClr val="00B0F0"/>
                </a:solidFill>
                <a:latin typeface="+mj-lt"/>
              </a:rPr>
              <a:t>RFX-mod2</a:t>
            </a:r>
            <a:r>
              <a:rPr lang="en-US" dirty="0">
                <a:solidFill>
                  <a:srgbClr val="333333"/>
                </a:solidFill>
                <a:latin typeface="+mj-lt"/>
              </a:rPr>
              <a:t>) to extend the operational plasma scenario.</a:t>
            </a:r>
            <a:endParaRPr lang="en-US" dirty="0">
              <a:latin typeface="+mj-lt"/>
            </a:endParaRPr>
          </a:p>
        </p:txBody>
      </p:sp>
      <p:sp>
        <p:nvSpPr>
          <p:cNvPr id="23" name="TextBox 22">
            <a:extLst>
              <a:ext uri="{FF2B5EF4-FFF2-40B4-BE49-F238E27FC236}">
                <a16:creationId xmlns:a16="http://schemas.microsoft.com/office/drawing/2014/main" id="{4CAF8472-3C75-7641-9366-4A1DE8889100}"/>
              </a:ext>
            </a:extLst>
          </p:cNvPr>
          <p:cNvSpPr txBox="1"/>
          <p:nvPr/>
        </p:nvSpPr>
        <p:spPr>
          <a:xfrm>
            <a:off x="172800" y="1031305"/>
            <a:ext cx="8557200" cy="923330"/>
          </a:xfrm>
          <a:prstGeom prst="rect">
            <a:avLst/>
          </a:prstGeom>
          <a:noFill/>
        </p:spPr>
        <p:txBody>
          <a:bodyPr wrap="square">
            <a:spAutoFit/>
          </a:bodyPr>
          <a:lstStyle/>
          <a:p>
            <a:pPr marL="285750" indent="-285750" algn="just">
              <a:buFont typeface="Wingdings" panose="05000000000000000000" pitchFamily="2" charset="2"/>
              <a:buChar char="q"/>
            </a:pPr>
            <a:r>
              <a:rPr lang="en-US" b="0" i="0" dirty="0">
                <a:solidFill>
                  <a:srgbClr val="333333"/>
                </a:solidFill>
                <a:effectLst/>
                <a:latin typeface="+mj-lt"/>
              </a:rPr>
              <a:t>RFX-mod is a toroidal machine, i.e. in the shape of a doughnut, which uses the magnetic field to confine the plasma. </a:t>
            </a:r>
          </a:p>
          <a:p>
            <a:endParaRPr lang="en-US" b="0" i="0" dirty="0">
              <a:solidFill>
                <a:srgbClr val="333333"/>
              </a:solidFill>
              <a:effectLst/>
              <a:latin typeface="+mj-lt"/>
            </a:endParaRPr>
          </a:p>
        </p:txBody>
      </p:sp>
    </p:spTree>
    <p:extLst>
      <p:ext uri="{BB962C8B-B14F-4D97-AF65-F5344CB8AC3E}">
        <p14:creationId xmlns:p14="http://schemas.microsoft.com/office/powerpoint/2010/main" val="1696689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CAF8472-3C75-7641-9366-4A1DE8889100}"/>
              </a:ext>
            </a:extLst>
          </p:cNvPr>
          <p:cNvSpPr txBox="1"/>
          <p:nvPr/>
        </p:nvSpPr>
        <p:spPr>
          <a:xfrm>
            <a:off x="195000" y="3495202"/>
            <a:ext cx="8557200" cy="646331"/>
          </a:xfrm>
          <a:prstGeom prst="rect">
            <a:avLst/>
          </a:prstGeom>
          <a:noFill/>
        </p:spPr>
        <p:txBody>
          <a:bodyPr wrap="square">
            <a:spAutoFit/>
          </a:bodyPr>
          <a:lstStyle/>
          <a:p>
            <a:pPr marL="285750" indent="-285750">
              <a:buFont typeface="Wingdings" panose="05000000000000000000" pitchFamily="2" charset="2"/>
              <a:buChar char="q"/>
            </a:pPr>
            <a:r>
              <a:rPr lang="en-US" b="0" i="0" dirty="0">
                <a:solidFill>
                  <a:srgbClr val="333333"/>
                </a:solidFill>
                <a:effectLst/>
                <a:latin typeface="+mj-lt"/>
              </a:rPr>
              <a:t>Two prototypes were designed to develop the heating system in Padua for ITER at </a:t>
            </a:r>
            <a:r>
              <a:rPr lang="en-US" b="0" i="0" dirty="0" err="1">
                <a:solidFill>
                  <a:srgbClr val="333333"/>
                </a:solidFill>
                <a:effectLst/>
                <a:latin typeface="+mj-lt"/>
              </a:rPr>
              <a:t>Consorzio</a:t>
            </a:r>
            <a:r>
              <a:rPr lang="en-US" b="0" i="0" dirty="0">
                <a:solidFill>
                  <a:srgbClr val="333333"/>
                </a:solidFill>
                <a:effectLst/>
                <a:latin typeface="+mj-lt"/>
              </a:rPr>
              <a:t> RFX:</a:t>
            </a:r>
          </a:p>
        </p:txBody>
      </p:sp>
      <p:sp>
        <p:nvSpPr>
          <p:cNvPr id="3" name="Slide Number Placeholder 2">
            <a:extLst>
              <a:ext uri="{FF2B5EF4-FFF2-40B4-BE49-F238E27FC236}">
                <a16:creationId xmlns:a16="http://schemas.microsoft.com/office/drawing/2014/main" id="{C628C813-AC57-ECED-18EB-ACCDA1AE9B73}"/>
              </a:ext>
            </a:extLst>
          </p:cNvPr>
          <p:cNvSpPr>
            <a:spLocks noGrp="1"/>
          </p:cNvSpPr>
          <p:nvPr>
            <p:ph type="sldNum" sz="quarter" idx="12"/>
          </p:nvPr>
        </p:nvSpPr>
        <p:spPr>
          <a:xfrm>
            <a:off x="8432894" y="361016"/>
            <a:ext cx="506506" cy="365125"/>
          </a:xfrm>
        </p:spPr>
        <p:txBody>
          <a:bodyPr/>
          <a:lstStyle/>
          <a:p>
            <a:fld id="{57AF16DE-A0D5-4438-950F-5B1E159C2C28}" type="slidenum">
              <a:rPr lang="en-US" smtClean="0"/>
              <a:t>25</a:t>
            </a:fld>
            <a:endParaRPr lang="en-US"/>
          </a:p>
        </p:txBody>
      </p:sp>
      <p:sp>
        <p:nvSpPr>
          <p:cNvPr id="8" name="TextBox 7">
            <a:extLst>
              <a:ext uri="{FF2B5EF4-FFF2-40B4-BE49-F238E27FC236}">
                <a16:creationId xmlns:a16="http://schemas.microsoft.com/office/drawing/2014/main" id="{FD275094-5E4F-969C-892D-E3F2A49E83D7}"/>
              </a:ext>
            </a:extLst>
          </p:cNvPr>
          <p:cNvSpPr txBox="1"/>
          <p:nvPr/>
        </p:nvSpPr>
        <p:spPr>
          <a:xfrm>
            <a:off x="5243212" y="4027043"/>
            <a:ext cx="3345788" cy="400110"/>
          </a:xfrm>
          <a:prstGeom prst="rect">
            <a:avLst/>
          </a:prstGeom>
          <a:noFill/>
        </p:spPr>
        <p:txBody>
          <a:bodyPr wrap="none" rtlCol="0">
            <a:spAutoFit/>
          </a:bodyPr>
          <a:lstStyle/>
          <a:p>
            <a:r>
              <a:rPr lang="en-US" sz="2000" b="1" dirty="0">
                <a:solidFill>
                  <a:schemeClr val="accent2">
                    <a:lumMod val="75000"/>
                    <a:lumOff val="25000"/>
                  </a:schemeClr>
                </a:solidFill>
              </a:rPr>
              <a:t>Neutral Beam Test Facility</a:t>
            </a:r>
          </a:p>
        </p:txBody>
      </p:sp>
      <p:pic>
        <p:nvPicPr>
          <p:cNvPr id="5" name="Picture 4">
            <a:extLst>
              <a:ext uri="{FF2B5EF4-FFF2-40B4-BE49-F238E27FC236}">
                <a16:creationId xmlns:a16="http://schemas.microsoft.com/office/drawing/2014/main" id="{534BE558-7D06-2FA7-CF78-A09823983EB8}"/>
              </a:ext>
            </a:extLst>
          </p:cNvPr>
          <p:cNvPicPr>
            <a:picLocks noChangeAspect="1"/>
          </p:cNvPicPr>
          <p:nvPr/>
        </p:nvPicPr>
        <p:blipFill>
          <a:blip r:embed="rId2"/>
          <a:stretch>
            <a:fillRect/>
          </a:stretch>
        </p:blipFill>
        <p:spPr>
          <a:xfrm>
            <a:off x="5243212" y="4403320"/>
            <a:ext cx="3345788" cy="2311734"/>
          </a:xfrm>
          <a:prstGeom prst="rect">
            <a:avLst/>
          </a:prstGeom>
        </p:spPr>
      </p:pic>
      <p:sp>
        <p:nvSpPr>
          <p:cNvPr id="7" name="TextBox 6">
            <a:extLst>
              <a:ext uri="{FF2B5EF4-FFF2-40B4-BE49-F238E27FC236}">
                <a16:creationId xmlns:a16="http://schemas.microsoft.com/office/drawing/2014/main" id="{E23124E8-4D99-15C5-A833-FFE05C2289A6}"/>
              </a:ext>
            </a:extLst>
          </p:cNvPr>
          <p:cNvSpPr txBox="1"/>
          <p:nvPr/>
        </p:nvSpPr>
        <p:spPr>
          <a:xfrm>
            <a:off x="555000" y="4550708"/>
            <a:ext cx="3625200" cy="1200329"/>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FF0000"/>
                </a:solidFill>
              </a:rPr>
              <a:t>SPIDER</a:t>
            </a:r>
            <a:r>
              <a:rPr lang="en-US" dirty="0"/>
              <a:t>, the most powerful negative ion source in the world</a:t>
            </a:r>
          </a:p>
          <a:p>
            <a:pPr marL="285750" indent="-285750">
              <a:buFont typeface="Wingdings" panose="05000000000000000000" pitchFamily="2" charset="2"/>
              <a:buChar char="§"/>
            </a:pPr>
            <a:r>
              <a:rPr lang="en-US" dirty="0">
                <a:solidFill>
                  <a:srgbClr val="FF0000"/>
                </a:solidFill>
              </a:rPr>
              <a:t>MITICA</a:t>
            </a:r>
            <a:r>
              <a:rPr lang="en-US" dirty="0"/>
              <a:t>, the full -scale ITER neutral injector</a:t>
            </a:r>
          </a:p>
        </p:txBody>
      </p:sp>
      <p:sp>
        <p:nvSpPr>
          <p:cNvPr id="10" name="TextBox 9">
            <a:extLst>
              <a:ext uri="{FF2B5EF4-FFF2-40B4-BE49-F238E27FC236}">
                <a16:creationId xmlns:a16="http://schemas.microsoft.com/office/drawing/2014/main" id="{8464DE8A-707A-3831-8141-86D5A7C045BC}"/>
              </a:ext>
            </a:extLst>
          </p:cNvPr>
          <p:cNvSpPr txBox="1"/>
          <p:nvPr/>
        </p:nvSpPr>
        <p:spPr>
          <a:xfrm>
            <a:off x="349800" y="946752"/>
            <a:ext cx="8499000" cy="923330"/>
          </a:xfrm>
          <a:prstGeom prst="rect">
            <a:avLst/>
          </a:prstGeom>
          <a:noFill/>
        </p:spPr>
        <p:txBody>
          <a:bodyPr wrap="square">
            <a:spAutoFit/>
          </a:bodyPr>
          <a:lstStyle/>
          <a:p>
            <a:pPr marL="285750" indent="-285750">
              <a:buFont typeface="Wingdings" panose="05000000000000000000" pitchFamily="2" charset="2"/>
              <a:buChar char="q"/>
            </a:pPr>
            <a:r>
              <a:rPr lang="en-US" b="0" i="0" dirty="0">
                <a:solidFill>
                  <a:srgbClr val="333333"/>
                </a:solidFill>
                <a:effectLst/>
                <a:latin typeface="+mj-lt"/>
              </a:rPr>
              <a:t>In </a:t>
            </a:r>
            <a:r>
              <a:rPr lang="en-US" dirty="0">
                <a:solidFill>
                  <a:srgbClr val="333333"/>
                </a:solidFill>
                <a:latin typeface="+mj-lt"/>
              </a:rPr>
              <a:t>fusion devices,</a:t>
            </a:r>
            <a:r>
              <a:rPr lang="en-US" b="0" i="0" dirty="0">
                <a:solidFill>
                  <a:srgbClr val="333333"/>
                </a:solidFill>
                <a:effectLst/>
                <a:latin typeface="+mj-lt"/>
              </a:rPr>
              <a:t> the temperature to be reached is 150 million °C.</a:t>
            </a:r>
          </a:p>
          <a:p>
            <a:r>
              <a:rPr lang="en-US" b="0" i="0" dirty="0">
                <a:solidFill>
                  <a:srgbClr val="333333"/>
                </a:solidFill>
                <a:effectLst/>
                <a:latin typeface="+mj-lt"/>
              </a:rPr>
              <a:t> </a:t>
            </a:r>
          </a:p>
          <a:p>
            <a:r>
              <a:rPr lang="en-US" dirty="0">
                <a:solidFill>
                  <a:srgbClr val="FFC000"/>
                </a:solidFill>
                <a:latin typeface="+mj-lt"/>
              </a:rPr>
              <a:t>How do we heat the plasma at such high temperature?</a:t>
            </a:r>
          </a:p>
        </p:txBody>
      </p:sp>
      <p:sp>
        <p:nvSpPr>
          <p:cNvPr id="12" name="TextBox 11">
            <a:extLst>
              <a:ext uri="{FF2B5EF4-FFF2-40B4-BE49-F238E27FC236}">
                <a16:creationId xmlns:a16="http://schemas.microsoft.com/office/drawing/2014/main" id="{ADBA551D-327B-514B-ECEA-A3FE9B2ECAC6}"/>
              </a:ext>
            </a:extLst>
          </p:cNvPr>
          <p:cNvSpPr txBox="1"/>
          <p:nvPr/>
        </p:nvSpPr>
        <p:spPr>
          <a:xfrm>
            <a:off x="2915816" y="1999611"/>
            <a:ext cx="5428800" cy="1077218"/>
          </a:xfrm>
          <a:prstGeom prst="rect">
            <a:avLst/>
          </a:prstGeom>
          <a:noFill/>
        </p:spPr>
        <p:txBody>
          <a:bodyPr wrap="square">
            <a:spAutoFit/>
          </a:bodyPr>
          <a:lstStyle/>
          <a:p>
            <a:pPr algn="just"/>
            <a:r>
              <a:rPr lang="en-US" sz="1600" b="0" i="0" dirty="0">
                <a:solidFill>
                  <a:srgbClr val="333333"/>
                </a:solidFill>
                <a:effectLst/>
                <a:latin typeface="+mj-lt"/>
              </a:rPr>
              <a:t>The beam of neutral accelerated particles produced by the NBI transfers kinetic energy to the hydrogen isotopes magnetically confined in the reactor, heating the temperature to the point where the fusion reactions are able to start. </a:t>
            </a:r>
            <a:endParaRPr lang="en-US" sz="1600" dirty="0">
              <a:latin typeface="+mj-lt"/>
            </a:endParaRPr>
          </a:p>
        </p:txBody>
      </p:sp>
      <p:pic>
        <p:nvPicPr>
          <p:cNvPr id="14" name="Picture 13">
            <a:extLst>
              <a:ext uri="{FF2B5EF4-FFF2-40B4-BE49-F238E27FC236}">
                <a16:creationId xmlns:a16="http://schemas.microsoft.com/office/drawing/2014/main" id="{39A981CE-C2D2-C359-71A4-04C34D0A14A9}"/>
              </a:ext>
            </a:extLst>
          </p:cNvPr>
          <p:cNvPicPr>
            <a:picLocks noChangeAspect="1"/>
          </p:cNvPicPr>
          <p:nvPr/>
        </p:nvPicPr>
        <p:blipFill>
          <a:blip r:embed="rId3"/>
          <a:stretch>
            <a:fillRect/>
          </a:stretch>
        </p:blipFill>
        <p:spPr>
          <a:xfrm>
            <a:off x="1513779" y="1910742"/>
            <a:ext cx="1099822" cy="1283955"/>
          </a:xfrm>
          <a:prstGeom prst="rect">
            <a:avLst/>
          </a:prstGeom>
        </p:spPr>
      </p:pic>
      <p:sp>
        <p:nvSpPr>
          <p:cNvPr id="2" name="Titolo 1">
            <a:extLst>
              <a:ext uri="{FF2B5EF4-FFF2-40B4-BE49-F238E27FC236}">
                <a16:creationId xmlns:a16="http://schemas.microsoft.com/office/drawing/2014/main" id="{52D1BC62-2AE3-5699-5DDA-FEB1F240312E}"/>
              </a:ext>
            </a:extLst>
          </p:cNvPr>
          <p:cNvSpPr txBox="1">
            <a:spLocks/>
          </p:cNvSpPr>
          <p:nvPr/>
        </p:nvSpPr>
        <p:spPr>
          <a:xfrm>
            <a:off x="253998" y="177800"/>
            <a:ext cx="8557200" cy="749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a:solidFill>
                  <a:srgbClr val="CC0000"/>
                </a:solidFill>
              </a:rPr>
              <a:t>Fusion Research in Padova: NBI for ITER</a:t>
            </a:r>
            <a:endParaRPr lang="it-IT" dirty="0">
              <a:solidFill>
                <a:srgbClr val="CC0000"/>
              </a:solidFill>
            </a:endParaRPr>
          </a:p>
        </p:txBody>
      </p:sp>
    </p:spTree>
    <p:extLst>
      <p:ext uri="{BB962C8B-B14F-4D97-AF65-F5344CB8AC3E}">
        <p14:creationId xmlns:p14="http://schemas.microsoft.com/office/powerpoint/2010/main" val="2286030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74008"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When</a:t>
            </a:r>
            <a:endParaRPr lang="fr-FR" sz="32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45E4934-35E8-6EBD-35DD-012B71DBA965}"/>
              </a:ext>
            </a:extLst>
          </p:cNvPr>
          <p:cNvPicPr>
            <a:picLocks noChangeAspect="1"/>
          </p:cNvPicPr>
          <p:nvPr/>
        </p:nvPicPr>
        <p:blipFill>
          <a:blip r:embed="rId5"/>
          <a:stretch>
            <a:fillRect/>
          </a:stretch>
        </p:blipFill>
        <p:spPr>
          <a:xfrm>
            <a:off x="323528" y="1340768"/>
            <a:ext cx="3326385" cy="2661108"/>
          </a:xfrm>
          <a:prstGeom prst="rect">
            <a:avLst/>
          </a:prstGeom>
        </p:spPr>
      </p:pic>
      <p:pic>
        <p:nvPicPr>
          <p:cNvPr id="5" name="Picture 4">
            <a:extLst>
              <a:ext uri="{FF2B5EF4-FFF2-40B4-BE49-F238E27FC236}">
                <a16:creationId xmlns:a16="http://schemas.microsoft.com/office/drawing/2014/main" id="{6AF1E1C6-FB6F-493D-1F7A-BE1C8473DADB}"/>
              </a:ext>
            </a:extLst>
          </p:cNvPr>
          <p:cNvPicPr>
            <a:picLocks noChangeAspect="1"/>
          </p:cNvPicPr>
          <p:nvPr/>
        </p:nvPicPr>
        <p:blipFill>
          <a:blip r:embed="rId6"/>
          <a:stretch>
            <a:fillRect/>
          </a:stretch>
        </p:blipFill>
        <p:spPr>
          <a:xfrm>
            <a:off x="3419842" y="3356992"/>
            <a:ext cx="5724128" cy="3247039"/>
          </a:xfrm>
          <a:prstGeom prst="rect">
            <a:avLst/>
          </a:prstGeom>
        </p:spPr>
      </p:pic>
    </p:spTree>
    <p:extLst>
      <p:ext uri="{BB962C8B-B14F-4D97-AF65-F5344CB8AC3E}">
        <p14:creationId xmlns:p14="http://schemas.microsoft.com/office/powerpoint/2010/main" val="1118464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118861"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chemeClr val="bg1"/>
                </a:solidFill>
                <a:latin typeface="Arial" panose="020B0604020202020204" pitchFamily="34" charset="0"/>
                <a:cs typeface="Arial" panose="020B0604020202020204" pitchFamily="34" charset="0"/>
              </a:rPr>
              <a:t>D-T fusion studies in JET</a:t>
            </a: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6">
            <a:extLst>
              <a:ext uri="{FF2B5EF4-FFF2-40B4-BE49-F238E27FC236}">
                <a16:creationId xmlns:a16="http://schemas.microsoft.com/office/drawing/2014/main" id="{712058B2-D276-ED07-B5BD-EA72262DE110}"/>
              </a:ext>
            </a:extLst>
          </p:cNvPr>
          <p:cNvSpPr>
            <a:spLocks noChangeArrowheads="1"/>
          </p:cNvSpPr>
          <p:nvPr/>
        </p:nvSpPr>
        <p:spPr bwMode="auto">
          <a:xfrm>
            <a:off x="148106" y="1407268"/>
            <a:ext cx="463991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271463"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285750" indent="-285750" eaLnBrk="1" hangingPunct="1">
              <a:spcBef>
                <a:spcPts val="0"/>
              </a:spcBef>
              <a:spcAft>
                <a:spcPts val="600"/>
              </a:spcAft>
              <a:buFont typeface="Wingdings" panose="05000000000000000000" pitchFamily="2" charset="2"/>
              <a:buChar char="q"/>
            </a:pPr>
            <a:r>
              <a:rPr lang="it-IT" altLang="it-IT" sz="1800" b="1" dirty="0">
                <a:latin typeface="Calibri" pitchFamily="34" charset="0"/>
              </a:rPr>
              <a:t> </a:t>
            </a:r>
            <a:r>
              <a:rPr lang="it-IT" altLang="it-IT" sz="1800" b="1" dirty="0">
                <a:solidFill>
                  <a:srgbClr val="0066FF"/>
                </a:solidFill>
                <a:latin typeface="Calibri" pitchFamily="34" charset="0"/>
              </a:rPr>
              <a:t>JET</a:t>
            </a:r>
            <a:r>
              <a:rPr lang="it-IT" altLang="it-IT" sz="1800" dirty="0">
                <a:latin typeface="Calibri" pitchFamily="34" charset="0"/>
              </a:rPr>
              <a:t> </a:t>
            </a:r>
            <a:r>
              <a:rPr lang="it-IT" altLang="it-IT" sz="1800" dirty="0" err="1">
                <a:latin typeface="Calibri" pitchFamily="34" charset="0"/>
              </a:rPr>
              <a:t>is</a:t>
            </a:r>
            <a:r>
              <a:rPr lang="it-IT" altLang="it-IT" sz="1800" dirty="0">
                <a:latin typeface="Calibri" pitchFamily="34" charset="0"/>
              </a:rPr>
              <a:t> the</a:t>
            </a:r>
            <a:r>
              <a:rPr lang="en-US" altLang="it-IT" sz="1800" dirty="0">
                <a:latin typeface="Calibri" pitchFamily="34" charset="0"/>
              </a:rPr>
              <a:t> world's </a:t>
            </a:r>
            <a:r>
              <a:rPr lang="it-IT" altLang="it-IT" sz="1800" dirty="0" err="1">
                <a:latin typeface="Calibri" pitchFamily="34" charset="0"/>
              </a:rPr>
              <a:t>largest</a:t>
            </a:r>
            <a:r>
              <a:rPr lang="it-IT" altLang="it-IT" sz="1800" dirty="0">
                <a:latin typeface="Calibri" pitchFamily="34" charset="0"/>
              </a:rPr>
              <a:t> fusion device, </a:t>
            </a:r>
            <a:r>
              <a:rPr lang="it-IT" altLang="it-IT" sz="1800" dirty="0" err="1">
                <a:latin typeface="Calibri" pitchFamily="34" charset="0"/>
              </a:rPr>
              <a:t>which</a:t>
            </a:r>
            <a:r>
              <a:rPr lang="it-IT" altLang="it-IT" sz="1800" dirty="0">
                <a:latin typeface="Calibri" pitchFamily="34" charset="0"/>
              </a:rPr>
              <a:t> can operate in </a:t>
            </a:r>
            <a:r>
              <a:rPr lang="it-IT" altLang="it-IT" sz="1800" dirty="0" err="1">
                <a:latin typeface="Calibri" pitchFamily="34" charset="0"/>
              </a:rPr>
              <a:t>Deuterium</a:t>
            </a:r>
            <a:r>
              <a:rPr lang="it-IT" altLang="it-IT" sz="1800" dirty="0">
                <a:latin typeface="Calibri" pitchFamily="34" charset="0"/>
              </a:rPr>
              <a:t>-Tritium.</a:t>
            </a:r>
          </a:p>
          <a:p>
            <a:pPr eaLnBrk="1" hangingPunct="1">
              <a:spcBef>
                <a:spcPts val="0"/>
              </a:spcBef>
              <a:spcAft>
                <a:spcPts val="600"/>
              </a:spcAft>
            </a:pPr>
            <a:endParaRPr lang="it-IT" altLang="it-IT" sz="1800" dirty="0">
              <a:latin typeface="Calibri" pitchFamily="34" charset="0"/>
            </a:endParaRPr>
          </a:p>
          <a:p>
            <a:pPr marL="285750" indent="-285750" eaLnBrk="1" hangingPunct="1">
              <a:spcBef>
                <a:spcPts val="0"/>
              </a:spcBef>
              <a:spcAft>
                <a:spcPts val="600"/>
              </a:spcAft>
              <a:buFont typeface="Wingdings" panose="05000000000000000000" pitchFamily="2" charset="2"/>
              <a:buChar char="q"/>
            </a:pPr>
            <a:r>
              <a:rPr lang="it-IT" altLang="it-IT" sz="1800" dirty="0">
                <a:latin typeface="Calibri" pitchFamily="34" charset="0"/>
              </a:rPr>
              <a:t>In 2023, </a:t>
            </a:r>
            <a:r>
              <a:rPr lang="en-US" altLang="it-IT" sz="1800" dirty="0">
                <a:latin typeface="Calibri" pitchFamily="34" charset="0"/>
              </a:rPr>
              <a:t>stable plasmas with 69 MJ of energy output </a:t>
            </a:r>
            <a:r>
              <a:rPr lang="en-US" altLang="it-IT" sz="1800" dirty="0">
                <a:latin typeface="Calibri" pitchFamily="34" charset="0"/>
                <a:sym typeface="Wingdings" panose="05000000000000000000" pitchFamily="2" charset="2"/>
              </a:rPr>
              <a:t> ITER</a:t>
            </a:r>
            <a:endParaRPr lang="it-IT" altLang="it-IT" sz="1800" dirty="0">
              <a:latin typeface="Calibri" pitchFamily="34" charset="0"/>
            </a:endParaRPr>
          </a:p>
        </p:txBody>
      </p:sp>
      <p:pic>
        <p:nvPicPr>
          <p:cNvPr id="7" name="Picture 6">
            <a:extLst>
              <a:ext uri="{FF2B5EF4-FFF2-40B4-BE49-F238E27FC236}">
                <a16:creationId xmlns:a16="http://schemas.microsoft.com/office/drawing/2014/main" id="{1882CF92-C2B0-FA4E-EB6A-733000446D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8325" y="1604402"/>
            <a:ext cx="3582656" cy="23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D22D4DE0-EDFC-4044-E8E0-0C836CD08E6B}"/>
              </a:ext>
            </a:extLst>
          </p:cNvPr>
          <p:cNvSpPr/>
          <p:nvPr/>
        </p:nvSpPr>
        <p:spPr>
          <a:xfrm>
            <a:off x="5838312" y="1271102"/>
            <a:ext cx="2427608" cy="369332"/>
          </a:xfrm>
          <a:prstGeom prst="rect">
            <a:avLst/>
          </a:prstGeom>
        </p:spPr>
        <p:txBody>
          <a:bodyPr wrap="square">
            <a:spAutoFit/>
          </a:bodyPr>
          <a:lstStyle/>
          <a:p>
            <a:r>
              <a:rPr lang="it-IT" dirty="0">
                <a:solidFill>
                  <a:srgbClr val="0066FF"/>
                </a:solidFill>
                <a:latin typeface="Calibri" panose="020F0502020204030204" pitchFamily="34" charset="0"/>
              </a:rPr>
              <a:t>R = 2.96 m</a:t>
            </a:r>
            <a:r>
              <a:rPr lang="it-IT" dirty="0">
                <a:latin typeface="Calibri" panose="020F0502020204030204" pitchFamily="34" charset="0"/>
              </a:rPr>
              <a:t>, </a:t>
            </a:r>
            <a:r>
              <a:rPr lang="it-IT" dirty="0">
                <a:solidFill>
                  <a:srgbClr val="00B050"/>
                </a:solidFill>
                <a:latin typeface="Calibri" panose="020F0502020204030204" pitchFamily="34" charset="0"/>
              </a:rPr>
              <a:t>a = 1 m</a:t>
            </a:r>
            <a:endParaRPr lang="it-IT" dirty="0">
              <a:latin typeface="Calibri" panose="020F0502020204030204" pitchFamily="34" charset="0"/>
            </a:endParaRPr>
          </a:p>
        </p:txBody>
      </p:sp>
      <p:pic>
        <p:nvPicPr>
          <p:cNvPr id="18" name="Picture 17">
            <a:extLst>
              <a:ext uri="{FF2B5EF4-FFF2-40B4-BE49-F238E27FC236}">
                <a16:creationId xmlns:a16="http://schemas.microsoft.com/office/drawing/2014/main" id="{55F8ACF1-A989-8DFD-456C-D3367718B43D}"/>
              </a:ext>
            </a:extLst>
          </p:cNvPr>
          <p:cNvPicPr>
            <a:picLocks noChangeAspect="1"/>
          </p:cNvPicPr>
          <p:nvPr/>
        </p:nvPicPr>
        <p:blipFill>
          <a:blip r:embed="rId6"/>
          <a:stretch>
            <a:fillRect/>
          </a:stretch>
        </p:blipFill>
        <p:spPr>
          <a:xfrm>
            <a:off x="395536" y="4653136"/>
            <a:ext cx="3561815" cy="925319"/>
          </a:xfrm>
          <a:prstGeom prst="rect">
            <a:avLst/>
          </a:prstGeom>
        </p:spPr>
      </p:pic>
      <p:pic>
        <p:nvPicPr>
          <p:cNvPr id="22" name="Picture 21">
            <a:extLst>
              <a:ext uri="{FF2B5EF4-FFF2-40B4-BE49-F238E27FC236}">
                <a16:creationId xmlns:a16="http://schemas.microsoft.com/office/drawing/2014/main" id="{96C95237-06A4-4C8A-E5A2-2C18EB68BA3D}"/>
              </a:ext>
            </a:extLst>
          </p:cNvPr>
          <p:cNvPicPr>
            <a:picLocks noChangeAspect="1"/>
          </p:cNvPicPr>
          <p:nvPr/>
        </p:nvPicPr>
        <p:blipFill>
          <a:blip r:embed="rId7"/>
          <a:stretch>
            <a:fillRect/>
          </a:stretch>
        </p:blipFill>
        <p:spPr>
          <a:xfrm>
            <a:off x="604376" y="3463511"/>
            <a:ext cx="2995008" cy="1025067"/>
          </a:xfrm>
          <a:prstGeom prst="rect">
            <a:avLst/>
          </a:prstGeom>
        </p:spPr>
      </p:pic>
      <p:sp>
        <p:nvSpPr>
          <p:cNvPr id="23" name="TextBox 22">
            <a:extLst>
              <a:ext uri="{FF2B5EF4-FFF2-40B4-BE49-F238E27FC236}">
                <a16:creationId xmlns:a16="http://schemas.microsoft.com/office/drawing/2014/main" id="{695731FA-9109-7D27-C34E-E7D3B9B6D016}"/>
              </a:ext>
            </a:extLst>
          </p:cNvPr>
          <p:cNvSpPr txBox="1"/>
          <p:nvPr/>
        </p:nvSpPr>
        <p:spPr>
          <a:xfrm>
            <a:off x="3141536" y="6402318"/>
            <a:ext cx="5180066" cy="369332"/>
          </a:xfrm>
          <a:prstGeom prst="rect">
            <a:avLst/>
          </a:prstGeom>
          <a:noFill/>
        </p:spPr>
        <p:txBody>
          <a:bodyPr wrap="square">
            <a:spAutoFit/>
          </a:bodyPr>
          <a:lstStyle/>
          <a:p>
            <a:pPr algn="ctr"/>
            <a:r>
              <a:rPr lang="en-US" dirty="0">
                <a:solidFill>
                  <a:srgbClr val="0066FF"/>
                </a:solidFill>
              </a:rPr>
              <a:t>https://www.youtube.com/watch?v=H99hvPlC4is</a:t>
            </a:r>
          </a:p>
        </p:txBody>
      </p:sp>
      <p:pic>
        <p:nvPicPr>
          <p:cNvPr id="25" name="Picture 24">
            <a:extLst>
              <a:ext uri="{FF2B5EF4-FFF2-40B4-BE49-F238E27FC236}">
                <a16:creationId xmlns:a16="http://schemas.microsoft.com/office/drawing/2014/main" id="{4FB26D90-F0D7-498A-1B8B-946356F23FB4}"/>
              </a:ext>
            </a:extLst>
          </p:cNvPr>
          <p:cNvPicPr>
            <a:picLocks noChangeAspect="1"/>
          </p:cNvPicPr>
          <p:nvPr/>
        </p:nvPicPr>
        <p:blipFill>
          <a:blip r:embed="rId8"/>
          <a:stretch>
            <a:fillRect/>
          </a:stretch>
        </p:blipFill>
        <p:spPr>
          <a:xfrm>
            <a:off x="3923928" y="4385109"/>
            <a:ext cx="3780491" cy="1912409"/>
          </a:xfrm>
          <a:prstGeom prst="rect">
            <a:avLst/>
          </a:prstGeom>
        </p:spPr>
      </p:pic>
      <p:cxnSp>
        <p:nvCxnSpPr>
          <p:cNvPr id="4" name="Straight Arrow Connector 3">
            <a:extLst>
              <a:ext uri="{FF2B5EF4-FFF2-40B4-BE49-F238E27FC236}">
                <a16:creationId xmlns:a16="http://schemas.microsoft.com/office/drawing/2014/main" id="{DF1AEE7C-41DC-6FBF-C061-F0B3D8041147}"/>
              </a:ext>
            </a:extLst>
          </p:cNvPr>
          <p:cNvCxnSpPr/>
          <p:nvPr/>
        </p:nvCxnSpPr>
        <p:spPr>
          <a:xfrm>
            <a:off x="6863636" y="2852936"/>
            <a:ext cx="158417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02A0AD0-E282-3A49-8D03-94F0DB5D40F6}"/>
              </a:ext>
            </a:extLst>
          </p:cNvPr>
          <p:cNvCxnSpPr>
            <a:cxnSpLocks/>
          </p:cNvCxnSpPr>
          <p:nvPr/>
        </p:nvCxnSpPr>
        <p:spPr>
          <a:xfrm flipV="1">
            <a:off x="6863636" y="1749681"/>
            <a:ext cx="0" cy="110325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79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chemeClr val="bg1"/>
                </a:solidFill>
                <a:latin typeface="Arial" panose="020B0604020202020204" pitchFamily="34" charset="0"/>
                <a:cs typeface="Arial" panose="020B0604020202020204" pitchFamily="34" charset="0"/>
              </a:rPr>
              <a:t>ITER</a:t>
            </a:r>
            <a:endParaRPr lang="en-US" sz="32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34B0F9B-78E0-268A-FCC9-D5425888161E}"/>
              </a:ext>
            </a:extLst>
          </p:cNvPr>
          <p:cNvSpPr txBox="1"/>
          <p:nvPr/>
        </p:nvSpPr>
        <p:spPr>
          <a:xfrm>
            <a:off x="2051720" y="5805264"/>
            <a:ext cx="4586036" cy="646331"/>
          </a:xfrm>
          <a:prstGeom prst="rect">
            <a:avLst/>
          </a:prstGeom>
          <a:noFill/>
        </p:spPr>
        <p:txBody>
          <a:bodyPr wrap="square">
            <a:spAutoFit/>
          </a:bodyPr>
          <a:lstStyle/>
          <a:p>
            <a:r>
              <a:rPr lang="en-US" dirty="0">
                <a:solidFill>
                  <a:srgbClr val="0000FF"/>
                </a:solidFill>
                <a:hlinkClick r:id="rId5"/>
              </a:rPr>
              <a:t>https://www.iter.org/</a:t>
            </a:r>
            <a:endParaRPr lang="en-US" dirty="0">
              <a:solidFill>
                <a:srgbClr val="0000FF"/>
              </a:solidFill>
            </a:endParaRPr>
          </a:p>
          <a:p>
            <a:endParaRPr lang="en-US" dirty="0">
              <a:solidFill>
                <a:srgbClr val="0000FF"/>
              </a:solidFill>
            </a:endParaRPr>
          </a:p>
        </p:txBody>
      </p:sp>
      <p:sp>
        <p:nvSpPr>
          <p:cNvPr id="3" name="TextBox 2">
            <a:extLst>
              <a:ext uri="{FF2B5EF4-FFF2-40B4-BE49-F238E27FC236}">
                <a16:creationId xmlns:a16="http://schemas.microsoft.com/office/drawing/2014/main" id="{77F4AE4A-722A-F835-BD1C-6050C722736D}"/>
              </a:ext>
            </a:extLst>
          </p:cNvPr>
          <p:cNvSpPr txBox="1"/>
          <p:nvPr/>
        </p:nvSpPr>
        <p:spPr>
          <a:xfrm>
            <a:off x="251519" y="1268907"/>
            <a:ext cx="8766075" cy="1200329"/>
          </a:xfrm>
          <a:prstGeom prst="rect">
            <a:avLst/>
          </a:prstGeom>
          <a:noFill/>
        </p:spPr>
        <p:txBody>
          <a:bodyPr wrap="square">
            <a:spAutoFit/>
          </a:bodyPr>
          <a:lstStyle/>
          <a:p>
            <a:pPr marL="285750" indent="-285750" algn="l">
              <a:buFont typeface="Wingdings" panose="05000000000000000000" pitchFamily="2" charset="2"/>
              <a:buChar char="q"/>
            </a:pPr>
            <a:r>
              <a:rPr lang="en-US" b="0" i="0" dirty="0">
                <a:solidFill>
                  <a:srgbClr val="333333"/>
                </a:solidFill>
                <a:effectLst/>
                <a:latin typeface="Helvetica Neue"/>
              </a:rPr>
              <a:t>In southern France, 35 nations are collaborating to build the world's largest tokamak,</a:t>
            </a:r>
            <a:r>
              <a:rPr lang="en-US" b="0" i="0" dirty="0">
                <a:solidFill>
                  <a:srgbClr val="0066FF"/>
                </a:solidFill>
                <a:effectLst/>
                <a:latin typeface="Helvetica Neue"/>
              </a:rPr>
              <a:t> ITER</a:t>
            </a:r>
            <a:r>
              <a:rPr lang="en-US" b="0" i="0" dirty="0">
                <a:solidFill>
                  <a:srgbClr val="333333"/>
                </a:solidFill>
                <a:effectLst/>
                <a:latin typeface="Helvetica Neue"/>
              </a:rPr>
              <a:t>, a fusion device that has been designed to prove the feasibility of nuclear fusion as a large-scale and carbon-free source of energy.</a:t>
            </a:r>
          </a:p>
          <a:p>
            <a:pPr algn="l"/>
            <a:endParaRPr lang="en-US" b="0" i="0" dirty="0">
              <a:solidFill>
                <a:srgbClr val="333333"/>
              </a:solidFill>
              <a:effectLst/>
              <a:latin typeface="Helvetica Neue"/>
            </a:endParaRPr>
          </a:p>
        </p:txBody>
      </p:sp>
      <p:pic>
        <p:nvPicPr>
          <p:cNvPr id="7" name="Picture 6">
            <a:extLst>
              <a:ext uri="{FF2B5EF4-FFF2-40B4-BE49-F238E27FC236}">
                <a16:creationId xmlns:a16="http://schemas.microsoft.com/office/drawing/2014/main" id="{CBB9C60D-2ED2-3AE9-CD69-11564CE551AF}"/>
              </a:ext>
            </a:extLst>
          </p:cNvPr>
          <p:cNvPicPr>
            <a:picLocks noChangeAspect="1"/>
          </p:cNvPicPr>
          <p:nvPr/>
        </p:nvPicPr>
        <p:blipFill>
          <a:blip r:embed="rId6"/>
          <a:stretch>
            <a:fillRect/>
          </a:stretch>
        </p:blipFill>
        <p:spPr>
          <a:xfrm>
            <a:off x="167462" y="2658247"/>
            <a:ext cx="5756906" cy="3038312"/>
          </a:xfrm>
          <a:prstGeom prst="rect">
            <a:avLst/>
          </a:prstGeom>
        </p:spPr>
      </p:pic>
      <p:pic>
        <p:nvPicPr>
          <p:cNvPr id="8" name="Picture 7">
            <a:extLst>
              <a:ext uri="{FF2B5EF4-FFF2-40B4-BE49-F238E27FC236}">
                <a16:creationId xmlns:a16="http://schemas.microsoft.com/office/drawing/2014/main" id="{FB491260-3371-56D5-637F-38EEFCDF76D8}"/>
              </a:ext>
            </a:extLst>
          </p:cNvPr>
          <p:cNvPicPr>
            <a:picLocks noChangeAspect="1"/>
          </p:cNvPicPr>
          <p:nvPr/>
        </p:nvPicPr>
        <p:blipFill>
          <a:blip r:embed="rId7"/>
          <a:stretch>
            <a:fillRect/>
          </a:stretch>
        </p:blipFill>
        <p:spPr>
          <a:xfrm>
            <a:off x="6287501" y="3021132"/>
            <a:ext cx="2583154" cy="2380397"/>
          </a:xfrm>
          <a:prstGeom prst="rect">
            <a:avLst/>
          </a:prstGeom>
        </p:spPr>
      </p:pic>
      <p:sp>
        <p:nvSpPr>
          <p:cNvPr id="17" name="Rectangle 16">
            <a:extLst>
              <a:ext uri="{FF2B5EF4-FFF2-40B4-BE49-F238E27FC236}">
                <a16:creationId xmlns:a16="http://schemas.microsoft.com/office/drawing/2014/main" id="{8DBD12BD-27D9-2DD7-AE5C-D7AA6DA5EE2D}"/>
              </a:ext>
            </a:extLst>
          </p:cNvPr>
          <p:cNvSpPr/>
          <p:nvPr/>
        </p:nvSpPr>
        <p:spPr>
          <a:xfrm>
            <a:off x="6670564" y="2708920"/>
            <a:ext cx="2427608" cy="369332"/>
          </a:xfrm>
          <a:prstGeom prst="rect">
            <a:avLst/>
          </a:prstGeom>
        </p:spPr>
        <p:txBody>
          <a:bodyPr wrap="square">
            <a:spAutoFit/>
          </a:bodyPr>
          <a:lstStyle/>
          <a:p>
            <a:r>
              <a:rPr lang="it-IT" dirty="0">
                <a:solidFill>
                  <a:srgbClr val="0066FF"/>
                </a:solidFill>
                <a:latin typeface="Calibri" panose="020F0502020204030204" pitchFamily="34" charset="0"/>
              </a:rPr>
              <a:t>R = 6.2 m</a:t>
            </a:r>
            <a:r>
              <a:rPr lang="it-IT" dirty="0">
                <a:latin typeface="Calibri" panose="020F0502020204030204" pitchFamily="34" charset="0"/>
              </a:rPr>
              <a:t>, </a:t>
            </a:r>
            <a:r>
              <a:rPr lang="it-IT" dirty="0">
                <a:solidFill>
                  <a:srgbClr val="00B050"/>
                </a:solidFill>
                <a:latin typeface="Calibri" panose="020F0502020204030204" pitchFamily="34" charset="0"/>
              </a:rPr>
              <a:t>a = 2 m</a:t>
            </a:r>
            <a:endParaRPr lang="it-IT" dirty="0">
              <a:latin typeface="Calibri" panose="020F0502020204030204" pitchFamily="34" charset="0"/>
            </a:endParaRPr>
          </a:p>
        </p:txBody>
      </p:sp>
      <p:sp>
        <p:nvSpPr>
          <p:cNvPr id="18" name="Oval 17">
            <a:extLst>
              <a:ext uri="{FF2B5EF4-FFF2-40B4-BE49-F238E27FC236}">
                <a16:creationId xmlns:a16="http://schemas.microsoft.com/office/drawing/2014/main" id="{D586B843-62B5-1518-F8D3-B37334AE2D6F}"/>
              </a:ext>
            </a:extLst>
          </p:cNvPr>
          <p:cNvSpPr/>
          <p:nvPr/>
        </p:nvSpPr>
        <p:spPr>
          <a:xfrm>
            <a:off x="6084168" y="2486356"/>
            <a:ext cx="3059832" cy="3390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8FAD076-03FD-9CAC-E217-ACEBA410A776}"/>
              </a:ext>
            </a:extLst>
          </p:cNvPr>
          <p:cNvCxnSpPr>
            <a:cxnSpLocks/>
          </p:cNvCxnSpPr>
          <p:nvPr/>
        </p:nvCxnSpPr>
        <p:spPr>
          <a:xfrm>
            <a:off x="2413986" y="4315370"/>
            <a:ext cx="4750302" cy="149913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611CEB-CB9C-792C-46F8-12DD9820FD45}"/>
              </a:ext>
            </a:extLst>
          </p:cNvPr>
          <p:cNvCxnSpPr>
            <a:cxnSpLocks/>
          </p:cNvCxnSpPr>
          <p:nvPr/>
        </p:nvCxnSpPr>
        <p:spPr>
          <a:xfrm flipV="1">
            <a:off x="2413986" y="2636912"/>
            <a:ext cx="4534278" cy="144016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18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 Made in </a:t>
            </a:r>
            <a:r>
              <a:rPr lang="it-IT" sz="2800" b="1" dirty="0" err="1">
                <a:solidFill>
                  <a:schemeClr val="bg1"/>
                </a:solidFill>
              </a:rPr>
              <a:t>Italy</a:t>
            </a:r>
            <a:r>
              <a:rPr lang="it-IT" sz="2800" b="1" dirty="0">
                <a:solidFill>
                  <a:schemeClr val="bg1"/>
                </a:solidFill>
              </a:rPr>
              <a:t> </a:t>
            </a:r>
            <a:r>
              <a:rPr lang="it-IT" sz="2800" b="1" dirty="0" err="1">
                <a:solidFill>
                  <a:schemeClr val="bg1"/>
                </a:solidFill>
              </a:rPr>
              <a:t>experiment</a:t>
            </a:r>
            <a:r>
              <a:rPr lang="it-IT" sz="2800" b="1" dirty="0">
                <a:solidFill>
                  <a:schemeClr val="bg1"/>
                </a:solidFill>
              </a:rPr>
              <a:t>: DTT</a:t>
            </a:r>
          </a:p>
        </p:txBody>
      </p:sp>
      <p:sp>
        <p:nvSpPr>
          <p:cNvPr id="18" name="Rectangle 2">
            <a:extLst>
              <a:ext uri="{FF2B5EF4-FFF2-40B4-BE49-F238E27FC236}">
                <a16:creationId xmlns:a16="http://schemas.microsoft.com/office/drawing/2014/main" id="{ECABCBF8-3CF6-8581-C6D0-5FD1CF2751EE}"/>
              </a:ext>
            </a:extLst>
          </p:cNvPr>
          <p:cNvSpPr txBox="1">
            <a:spLocks noChangeArrowheads="1"/>
          </p:cNvSpPr>
          <p:nvPr/>
        </p:nvSpPr>
        <p:spPr>
          <a:xfrm>
            <a:off x="1282700" y="274638"/>
            <a:ext cx="7404100" cy="61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sz="2600" dirty="0">
              <a:latin typeface="Calibri" pitchFamily="34" charset="0"/>
            </a:endParaRPr>
          </a:p>
        </p:txBody>
      </p:sp>
      <p:sp>
        <p:nvSpPr>
          <p:cNvPr id="13" name="Rectangle 4">
            <a:extLst>
              <a:ext uri="{FF2B5EF4-FFF2-40B4-BE49-F238E27FC236}">
                <a16:creationId xmlns:a16="http://schemas.microsoft.com/office/drawing/2014/main" id="{26AFB047-9508-AF83-BD33-36324AB4C347}"/>
              </a:ext>
            </a:extLst>
          </p:cNvPr>
          <p:cNvSpPr txBox="1">
            <a:spLocks noChangeArrowheads="1"/>
          </p:cNvSpPr>
          <p:nvPr/>
        </p:nvSpPr>
        <p:spPr>
          <a:xfrm>
            <a:off x="151052" y="1188175"/>
            <a:ext cx="8741428" cy="4830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endParaRPr lang="it-IT" sz="2000" dirty="0">
              <a:latin typeface="Calibri" pitchFamily="34" charset="0"/>
            </a:endParaRPr>
          </a:p>
          <a:p>
            <a:pPr>
              <a:buFont typeface="Wingdings" panose="05000000000000000000" pitchFamily="2" charset="2"/>
              <a:buChar char="q"/>
            </a:pPr>
            <a:r>
              <a:rPr lang="en-US" sz="2000" dirty="0">
                <a:latin typeface="Calibri" pitchFamily="34" charset="0"/>
              </a:rPr>
              <a:t>DTT, Divertor Tokamak Test facility, is a fusion experiment under construction at the Frascati ENEA Research Center. </a:t>
            </a:r>
          </a:p>
          <a:p>
            <a:pPr>
              <a:buFont typeface="Wingdings" panose="05000000000000000000" pitchFamily="2" charset="2"/>
              <a:buChar char="q"/>
            </a:pPr>
            <a:endParaRPr lang="en-US" sz="2000" dirty="0">
              <a:latin typeface="Calibri" pitchFamily="34" charset="0"/>
            </a:endParaRPr>
          </a:p>
          <a:p>
            <a:pPr marL="0" indent="0">
              <a:buNone/>
            </a:pPr>
            <a:endParaRPr lang="it-IT" sz="2000" dirty="0">
              <a:latin typeface="Calibri" pitchFamily="34" charset="0"/>
            </a:endParaRPr>
          </a:p>
        </p:txBody>
      </p:sp>
      <p:pic>
        <p:nvPicPr>
          <p:cNvPr id="3" name="Picture 2">
            <a:extLst>
              <a:ext uri="{FF2B5EF4-FFF2-40B4-BE49-F238E27FC236}">
                <a16:creationId xmlns:a16="http://schemas.microsoft.com/office/drawing/2014/main" id="{6B0D239D-D613-1626-DD4D-19E787EAB3AB}"/>
              </a:ext>
            </a:extLst>
          </p:cNvPr>
          <p:cNvPicPr>
            <a:picLocks noChangeAspect="1"/>
          </p:cNvPicPr>
          <p:nvPr/>
        </p:nvPicPr>
        <p:blipFill>
          <a:blip r:embed="rId5"/>
          <a:stretch>
            <a:fillRect/>
          </a:stretch>
        </p:blipFill>
        <p:spPr>
          <a:xfrm>
            <a:off x="4521766" y="2355697"/>
            <a:ext cx="4139981" cy="3578199"/>
          </a:xfrm>
          <a:prstGeom prst="rect">
            <a:avLst/>
          </a:prstGeom>
        </p:spPr>
      </p:pic>
      <p:pic>
        <p:nvPicPr>
          <p:cNvPr id="4" name="Picture 3">
            <a:extLst>
              <a:ext uri="{FF2B5EF4-FFF2-40B4-BE49-F238E27FC236}">
                <a16:creationId xmlns:a16="http://schemas.microsoft.com/office/drawing/2014/main" id="{CB853344-9335-1776-3D37-B4436F081A0B}"/>
              </a:ext>
            </a:extLst>
          </p:cNvPr>
          <p:cNvPicPr>
            <a:picLocks noChangeAspect="1"/>
          </p:cNvPicPr>
          <p:nvPr/>
        </p:nvPicPr>
        <p:blipFill>
          <a:blip r:embed="rId6"/>
          <a:stretch>
            <a:fillRect/>
          </a:stretch>
        </p:blipFill>
        <p:spPr>
          <a:xfrm>
            <a:off x="611560" y="2538779"/>
            <a:ext cx="3419872" cy="1470061"/>
          </a:xfrm>
          <a:prstGeom prst="rect">
            <a:avLst/>
          </a:prstGeom>
        </p:spPr>
      </p:pic>
      <p:pic>
        <p:nvPicPr>
          <p:cNvPr id="6" name="Picture 5">
            <a:extLst>
              <a:ext uri="{FF2B5EF4-FFF2-40B4-BE49-F238E27FC236}">
                <a16:creationId xmlns:a16="http://schemas.microsoft.com/office/drawing/2014/main" id="{171FC698-D08B-AFD8-1220-7C4B1191A123}"/>
              </a:ext>
            </a:extLst>
          </p:cNvPr>
          <p:cNvPicPr>
            <a:picLocks noChangeAspect="1"/>
          </p:cNvPicPr>
          <p:nvPr/>
        </p:nvPicPr>
        <p:blipFill>
          <a:blip r:embed="rId7"/>
          <a:stretch>
            <a:fillRect/>
          </a:stretch>
        </p:blipFill>
        <p:spPr>
          <a:xfrm>
            <a:off x="611560" y="4122955"/>
            <a:ext cx="3419872" cy="1011309"/>
          </a:xfrm>
          <a:prstGeom prst="rect">
            <a:avLst/>
          </a:prstGeom>
        </p:spPr>
      </p:pic>
      <p:pic>
        <p:nvPicPr>
          <p:cNvPr id="9" name="Picture 8">
            <a:extLst>
              <a:ext uri="{FF2B5EF4-FFF2-40B4-BE49-F238E27FC236}">
                <a16:creationId xmlns:a16="http://schemas.microsoft.com/office/drawing/2014/main" id="{958684C7-4757-C69A-2D4B-F0A370950530}"/>
              </a:ext>
            </a:extLst>
          </p:cNvPr>
          <p:cNvPicPr>
            <a:picLocks noChangeAspect="1"/>
          </p:cNvPicPr>
          <p:nvPr/>
        </p:nvPicPr>
        <p:blipFill>
          <a:blip r:embed="rId8"/>
          <a:stretch>
            <a:fillRect/>
          </a:stretch>
        </p:blipFill>
        <p:spPr>
          <a:xfrm>
            <a:off x="611560" y="5285175"/>
            <a:ext cx="3419872" cy="641608"/>
          </a:xfrm>
          <a:prstGeom prst="rect">
            <a:avLst/>
          </a:prstGeom>
        </p:spPr>
      </p:pic>
      <p:sp>
        <p:nvSpPr>
          <p:cNvPr id="5" name="TextBox 4">
            <a:extLst>
              <a:ext uri="{FF2B5EF4-FFF2-40B4-BE49-F238E27FC236}">
                <a16:creationId xmlns:a16="http://schemas.microsoft.com/office/drawing/2014/main" id="{78CB571B-13A5-CDA0-9F36-BE9320E7F5DD}"/>
              </a:ext>
            </a:extLst>
          </p:cNvPr>
          <p:cNvSpPr txBox="1"/>
          <p:nvPr/>
        </p:nvSpPr>
        <p:spPr>
          <a:xfrm>
            <a:off x="3635896" y="6193380"/>
            <a:ext cx="4589508" cy="369332"/>
          </a:xfrm>
          <a:prstGeom prst="rect">
            <a:avLst/>
          </a:prstGeom>
          <a:noFill/>
        </p:spPr>
        <p:txBody>
          <a:bodyPr wrap="square">
            <a:spAutoFit/>
          </a:bodyPr>
          <a:lstStyle/>
          <a:p>
            <a:r>
              <a:rPr lang="en-US" dirty="0">
                <a:solidFill>
                  <a:srgbClr val="0066FF"/>
                </a:solidFill>
              </a:rPr>
              <a:t>www.dtt-project.it</a:t>
            </a:r>
          </a:p>
        </p:txBody>
      </p:sp>
    </p:spTree>
    <p:extLst>
      <p:ext uri="{BB962C8B-B14F-4D97-AF65-F5344CB8AC3E}">
        <p14:creationId xmlns:p14="http://schemas.microsoft.com/office/powerpoint/2010/main" val="484194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9443" y="44624"/>
            <a:ext cx="7190869"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b="1" dirty="0">
                <a:solidFill>
                  <a:schemeClr val="bg1"/>
                </a:solidFill>
                <a:latin typeface="Arial" panose="020B0604020202020204" pitchFamily="34" charset="0"/>
                <a:cs typeface="Arial" panose="020B0604020202020204" pitchFamily="34" charset="0"/>
              </a:rPr>
              <a:t>5 </a:t>
            </a:r>
            <a:r>
              <a:rPr lang="it-IT" sz="3600" b="1" dirty="0" err="1">
                <a:solidFill>
                  <a:schemeClr val="bg1"/>
                </a:solidFill>
                <a:latin typeface="Arial" panose="020B0604020202020204" pitchFamily="34" charset="0"/>
                <a:cs typeface="Arial" panose="020B0604020202020204" pitchFamily="34" charset="0"/>
              </a:rPr>
              <a:t>Ws</a:t>
            </a:r>
            <a:r>
              <a:rPr lang="it-IT" sz="3600" b="1" dirty="0">
                <a:solidFill>
                  <a:schemeClr val="bg1"/>
                </a:solidFill>
                <a:latin typeface="Arial" panose="020B0604020202020204" pitchFamily="34" charset="0"/>
                <a:cs typeface="Arial" panose="020B0604020202020204" pitchFamily="34" charset="0"/>
              </a:rPr>
              <a:t> </a:t>
            </a:r>
            <a:r>
              <a:rPr lang="it-IT" sz="3600" b="1" dirty="0" err="1">
                <a:solidFill>
                  <a:schemeClr val="bg1"/>
                </a:solidFill>
                <a:latin typeface="Arial" panose="020B0604020202020204" pitchFamily="34" charset="0"/>
                <a:cs typeface="Arial" panose="020B0604020202020204" pitchFamily="34" charset="0"/>
              </a:rPr>
              <a:t>questions</a:t>
            </a:r>
            <a:r>
              <a:rPr lang="it-IT" sz="3600" b="1" dirty="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3">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951112" y="1809676"/>
            <a:ext cx="5291107" cy="3897213"/>
          </a:xfrm>
          <a:prstGeom prst="rect">
            <a:avLst/>
          </a:prstGeom>
          <a:effectLst/>
        </p:spPr>
      </p:pic>
      <p:sp>
        <p:nvSpPr>
          <p:cNvPr id="7" name="Rectangle 6"/>
          <p:cNvSpPr/>
          <p:nvPr/>
        </p:nvSpPr>
        <p:spPr>
          <a:xfrm>
            <a:off x="6754073" y="155679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p:cNvSpPr/>
          <p:nvPr/>
        </p:nvSpPr>
        <p:spPr>
          <a:xfrm>
            <a:off x="6728309" y="521601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1215122" y="149796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1115616" y="5191498"/>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Oval 1">
            <a:extLst>
              <a:ext uri="{FF2B5EF4-FFF2-40B4-BE49-F238E27FC236}">
                <a16:creationId xmlns:a16="http://schemas.microsoft.com/office/drawing/2014/main" id="{FB4E6BD2-6DCF-16C6-D97A-AEBE9B4205D9}"/>
              </a:ext>
            </a:extLst>
          </p:cNvPr>
          <p:cNvSpPr/>
          <p:nvPr/>
        </p:nvSpPr>
        <p:spPr>
          <a:xfrm>
            <a:off x="5220072" y="1988840"/>
            <a:ext cx="1340480" cy="972108"/>
          </a:xfrm>
          <a:prstGeom prst="ellipse">
            <a:avLst/>
          </a:prstGeom>
          <a:noFill/>
          <a:ln w="168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795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9443" y="44624"/>
            <a:ext cx="7190869"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b="1" dirty="0">
                <a:solidFill>
                  <a:schemeClr val="bg1"/>
                </a:solidFill>
                <a:latin typeface="Arial" panose="020B0604020202020204" pitchFamily="34" charset="0"/>
                <a:cs typeface="Arial" panose="020B0604020202020204" pitchFamily="34" charset="0"/>
              </a:rPr>
              <a:t>5 </a:t>
            </a:r>
            <a:r>
              <a:rPr lang="it-IT" sz="3600" b="1" dirty="0" err="1">
                <a:solidFill>
                  <a:schemeClr val="bg1"/>
                </a:solidFill>
                <a:latin typeface="Arial" panose="020B0604020202020204" pitchFamily="34" charset="0"/>
                <a:cs typeface="Arial" panose="020B0604020202020204" pitchFamily="34" charset="0"/>
              </a:rPr>
              <a:t>Ws</a:t>
            </a:r>
            <a:r>
              <a:rPr lang="it-IT" sz="3600" b="1" dirty="0">
                <a:solidFill>
                  <a:schemeClr val="bg1"/>
                </a:solidFill>
                <a:latin typeface="Arial" panose="020B0604020202020204" pitchFamily="34" charset="0"/>
                <a:cs typeface="Arial" panose="020B0604020202020204" pitchFamily="34" charset="0"/>
              </a:rPr>
              <a:t> </a:t>
            </a:r>
            <a:r>
              <a:rPr lang="it-IT" sz="3600" b="1" dirty="0" err="1">
                <a:solidFill>
                  <a:schemeClr val="bg1"/>
                </a:solidFill>
                <a:latin typeface="Arial" panose="020B0604020202020204" pitchFamily="34" charset="0"/>
                <a:cs typeface="Arial" panose="020B0604020202020204" pitchFamily="34" charset="0"/>
              </a:rPr>
              <a:t>questions</a:t>
            </a:r>
            <a:r>
              <a:rPr lang="it-IT" sz="3600" b="1" dirty="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3">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951112" y="1809676"/>
            <a:ext cx="5291107" cy="3897213"/>
          </a:xfrm>
          <a:prstGeom prst="rect">
            <a:avLst/>
          </a:prstGeom>
          <a:effectLst/>
        </p:spPr>
      </p:pic>
      <p:sp>
        <p:nvSpPr>
          <p:cNvPr id="7" name="Rectangle 6"/>
          <p:cNvSpPr/>
          <p:nvPr/>
        </p:nvSpPr>
        <p:spPr>
          <a:xfrm>
            <a:off x="6754073" y="1556792"/>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p:cNvSpPr/>
          <p:nvPr/>
        </p:nvSpPr>
        <p:spPr>
          <a:xfrm>
            <a:off x="6728309" y="521601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1215122" y="1497967"/>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1115616" y="5191498"/>
            <a:ext cx="12241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 2">
            <a:extLst>
              <a:ext uri="{FF2B5EF4-FFF2-40B4-BE49-F238E27FC236}">
                <a16:creationId xmlns:a16="http://schemas.microsoft.com/office/drawing/2014/main" id="{F1EA7FD6-F858-58FC-EE74-E0574B43A74F}"/>
              </a:ext>
            </a:extLst>
          </p:cNvPr>
          <p:cNvSpPr/>
          <p:nvPr/>
        </p:nvSpPr>
        <p:spPr>
          <a:xfrm>
            <a:off x="3012113" y="1988840"/>
            <a:ext cx="1340480" cy="972108"/>
          </a:xfrm>
          <a:prstGeom prst="ellipse">
            <a:avLst/>
          </a:prstGeom>
          <a:noFill/>
          <a:ln w="168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934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1599F-F4DE-F364-3D8A-92577996FCB8}"/>
              </a:ext>
            </a:extLst>
          </p:cNvPr>
          <p:cNvSpPr/>
          <p:nvPr/>
        </p:nvSpPr>
        <p:spPr>
          <a:xfrm>
            <a:off x="190800" y="1008001"/>
            <a:ext cx="8787600" cy="3441278"/>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628C813-AC57-ECED-18EB-ACCDA1AE9B73}"/>
              </a:ext>
            </a:extLst>
          </p:cNvPr>
          <p:cNvSpPr>
            <a:spLocks noGrp="1"/>
          </p:cNvSpPr>
          <p:nvPr>
            <p:ph type="sldNum" sz="quarter" idx="12"/>
          </p:nvPr>
        </p:nvSpPr>
        <p:spPr>
          <a:xfrm>
            <a:off x="8432894" y="361016"/>
            <a:ext cx="506506" cy="365125"/>
          </a:xfrm>
        </p:spPr>
        <p:txBody>
          <a:bodyPr/>
          <a:lstStyle/>
          <a:p>
            <a:fld id="{57AF16DE-A0D5-4438-950F-5B1E159C2C28}" type="slidenum">
              <a:rPr lang="en-US" smtClean="0"/>
              <a:t>31</a:t>
            </a:fld>
            <a:endParaRPr lang="en-US"/>
          </a:p>
        </p:txBody>
      </p:sp>
      <p:sp>
        <p:nvSpPr>
          <p:cNvPr id="4" name="Titolo 1">
            <a:extLst>
              <a:ext uri="{FF2B5EF4-FFF2-40B4-BE49-F238E27FC236}">
                <a16:creationId xmlns:a16="http://schemas.microsoft.com/office/drawing/2014/main" id="{A24F5144-30D0-5339-1CB7-AFE0A79E8026}"/>
              </a:ext>
            </a:extLst>
          </p:cNvPr>
          <p:cNvSpPr txBox="1">
            <a:spLocks/>
          </p:cNvSpPr>
          <p:nvPr/>
        </p:nvSpPr>
        <p:spPr>
          <a:xfrm>
            <a:off x="253999" y="177800"/>
            <a:ext cx="6508376" cy="749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a:solidFill>
                  <a:srgbClr val="CC0000"/>
                </a:solidFill>
              </a:rPr>
              <a:t>Who</a:t>
            </a:r>
            <a:endParaRPr lang="it-IT" dirty="0">
              <a:solidFill>
                <a:srgbClr val="CC0000"/>
              </a:solidFill>
            </a:endParaRPr>
          </a:p>
        </p:txBody>
      </p:sp>
      <p:pic>
        <p:nvPicPr>
          <p:cNvPr id="8" name="Picture 7">
            <a:extLst>
              <a:ext uri="{FF2B5EF4-FFF2-40B4-BE49-F238E27FC236}">
                <a16:creationId xmlns:a16="http://schemas.microsoft.com/office/drawing/2014/main" id="{E8D50AE0-66CE-996B-CACD-19EA17EF3DA6}"/>
              </a:ext>
            </a:extLst>
          </p:cNvPr>
          <p:cNvPicPr>
            <a:picLocks noChangeAspect="1"/>
          </p:cNvPicPr>
          <p:nvPr/>
        </p:nvPicPr>
        <p:blipFill>
          <a:blip r:embed="rId2"/>
          <a:stretch>
            <a:fillRect/>
          </a:stretch>
        </p:blipFill>
        <p:spPr>
          <a:xfrm>
            <a:off x="6750477" y="1247859"/>
            <a:ext cx="1647745" cy="1681308"/>
          </a:xfrm>
          <a:prstGeom prst="rect">
            <a:avLst/>
          </a:prstGeom>
          <a:solidFill>
            <a:schemeClr val="accent1"/>
          </a:solidFill>
          <a:ln w="69850">
            <a:solidFill>
              <a:schemeClr val="accent1"/>
            </a:solidFill>
          </a:ln>
        </p:spPr>
      </p:pic>
      <p:sp>
        <p:nvSpPr>
          <p:cNvPr id="9" name="TextBox 8">
            <a:extLst>
              <a:ext uri="{FF2B5EF4-FFF2-40B4-BE49-F238E27FC236}">
                <a16:creationId xmlns:a16="http://schemas.microsoft.com/office/drawing/2014/main" id="{0EAF9EE1-AE4E-1BF6-68BB-BD29C2A99FD2}"/>
              </a:ext>
            </a:extLst>
          </p:cNvPr>
          <p:cNvSpPr txBox="1"/>
          <p:nvPr/>
        </p:nvSpPr>
        <p:spPr>
          <a:xfrm>
            <a:off x="6870240" y="3111891"/>
            <a:ext cx="1527982" cy="646331"/>
          </a:xfrm>
          <a:prstGeom prst="rect">
            <a:avLst/>
          </a:prstGeom>
          <a:noFill/>
        </p:spPr>
        <p:txBody>
          <a:bodyPr wrap="none" rtlCol="0">
            <a:spAutoFit/>
          </a:bodyPr>
          <a:lstStyle/>
          <a:p>
            <a:pPr algn="ctr"/>
            <a:r>
              <a:rPr lang="en-US" sz="1200" dirty="0"/>
              <a:t>Prof. Piero Martin, </a:t>
            </a:r>
          </a:p>
          <a:p>
            <a:pPr algn="ctr"/>
            <a:r>
              <a:rPr lang="en-US" sz="1200" dirty="0"/>
              <a:t>Full professor </a:t>
            </a:r>
          </a:p>
          <a:p>
            <a:pPr algn="ctr"/>
            <a:r>
              <a:rPr lang="en-US" sz="1200" dirty="0"/>
              <a:t>at DFA</a:t>
            </a:r>
          </a:p>
        </p:txBody>
      </p:sp>
      <p:pic>
        <p:nvPicPr>
          <p:cNvPr id="26" name="Picture 25">
            <a:extLst>
              <a:ext uri="{FF2B5EF4-FFF2-40B4-BE49-F238E27FC236}">
                <a16:creationId xmlns:a16="http://schemas.microsoft.com/office/drawing/2014/main" id="{F5034398-DB5E-398B-A78C-45DAB394B6DF}"/>
              </a:ext>
            </a:extLst>
          </p:cNvPr>
          <p:cNvPicPr>
            <a:picLocks noChangeAspect="1"/>
          </p:cNvPicPr>
          <p:nvPr/>
        </p:nvPicPr>
        <p:blipFill rotWithShape="1">
          <a:blip r:embed="rId3"/>
          <a:srcRect t="3471"/>
          <a:stretch/>
        </p:blipFill>
        <p:spPr>
          <a:xfrm>
            <a:off x="2822342" y="1285607"/>
            <a:ext cx="1517106" cy="1715148"/>
          </a:xfrm>
          <a:prstGeom prst="rect">
            <a:avLst/>
          </a:prstGeom>
          <a:ln w="60325">
            <a:solidFill>
              <a:schemeClr val="accent1"/>
            </a:solidFill>
          </a:ln>
        </p:spPr>
      </p:pic>
      <p:sp>
        <p:nvSpPr>
          <p:cNvPr id="27" name="TextBox 26">
            <a:extLst>
              <a:ext uri="{FF2B5EF4-FFF2-40B4-BE49-F238E27FC236}">
                <a16:creationId xmlns:a16="http://schemas.microsoft.com/office/drawing/2014/main" id="{040113C0-CD6B-2D43-C668-EFFABF5C53F9}"/>
              </a:ext>
            </a:extLst>
          </p:cNvPr>
          <p:cNvSpPr txBox="1"/>
          <p:nvPr/>
        </p:nvSpPr>
        <p:spPr>
          <a:xfrm>
            <a:off x="2774597" y="3087483"/>
            <a:ext cx="1564851" cy="646331"/>
          </a:xfrm>
          <a:prstGeom prst="rect">
            <a:avLst/>
          </a:prstGeom>
          <a:noFill/>
        </p:spPr>
        <p:txBody>
          <a:bodyPr wrap="none" rtlCol="0">
            <a:spAutoFit/>
          </a:bodyPr>
          <a:lstStyle/>
          <a:p>
            <a:pPr algn="ctr"/>
            <a:r>
              <a:rPr lang="en-US" sz="1200" dirty="0"/>
              <a:t>Lidia Piron, </a:t>
            </a:r>
          </a:p>
          <a:p>
            <a:pPr algn="ctr"/>
            <a:r>
              <a:rPr lang="en-US" sz="1200" dirty="0"/>
              <a:t>Assistant professor </a:t>
            </a:r>
          </a:p>
          <a:p>
            <a:pPr algn="ctr"/>
            <a:r>
              <a:rPr lang="en-US" sz="1200" dirty="0"/>
              <a:t>at DFA</a:t>
            </a:r>
          </a:p>
        </p:txBody>
      </p:sp>
      <p:sp>
        <p:nvSpPr>
          <p:cNvPr id="29" name="TextBox 28">
            <a:extLst>
              <a:ext uri="{FF2B5EF4-FFF2-40B4-BE49-F238E27FC236}">
                <a16:creationId xmlns:a16="http://schemas.microsoft.com/office/drawing/2014/main" id="{CBF70C7A-5538-0EBE-076F-530214E33333}"/>
              </a:ext>
            </a:extLst>
          </p:cNvPr>
          <p:cNvSpPr txBox="1"/>
          <p:nvPr/>
        </p:nvSpPr>
        <p:spPr>
          <a:xfrm>
            <a:off x="4692834" y="3104544"/>
            <a:ext cx="2143536" cy="646331"/>
          </a:xfrm>
          <a:prstGeom prst="rect">
            <a:avLst/>
          </a:prstGeom>
          <a:noFill/>
        </p:spPr>
        <p:txBody>
          <a:bodyPr wrap="none" rtlCol="0">
            <a:spAutoFit/>
          </a:bodyPr>
          <a:lstStyle/>
          <a:p>
            <a:pPr algn="ctr"/>
            <a:r>
              <a:rPr lang="en-US" sz="1200" dirty="0"/>
              <a:t>Prof. Leonardo </a:t>
            </a:r>
            <a:r>
              <a:rPr lang="en-US" sz="1200" dirty="0" err="1"/>
              <a:t>Giudicotti</a:t>
            </a:r>
            <a:r>
              <a:rPr lang="en-US" sz="1200" dirty="0"/>
              <a:t>, </a:t>
            </a:r>
          </a:p>
          <a:p>
            <a:pPr algn="ctr"/>
            <a:r>
              <a:rPr lang="en-US" sz="1200" dirty="0"/>
              <a:t>Associate professor </a:t>
            </a:r>
          </a:p>
          <a:p>
            <a:pPr algn="ctr"/>
            <a:r>
              <a:rPr lang="en-US" sz="1200" dirty="0"/>
              <a:t>at DFA</a:t>
            </a:r>
          </a:p>
        </p:txBody>
      </p:sp>
      <p:pic>
        <p:nvPicPr>
          <p:cNvPr id="31" name="Picture 30">
            <a:extLst>
              <a:ext uri="{FF2B5EF4-FFF2-40B4-BE49-F238E27FC236}">
                <a16:creationId xmlns:a16="http://schemas.microsoft.com/office/drawing/2014/main" id="{9A73D72A-C83B-70E0-C555-9138C960E5DB}"/>
              </a:ext>
            </a:extLst>
          </p:cNvPr>
          <p:cNvPicPr>
            <a:picLocks noChangeAspect="1"/>
          </p:cNvPicPr>
          <p:nvPr/>
        </p:nvPicPr>
        <p:blipFill rotWithShape="1">
          <a:blip r:embed="rId4"/>
          <a:srcRect l="3003" t="763"/>
          <a:stretch/>
        </p:blipFill>
        <p:spPr>
          <a:xfrm>
            <a:off x="4837306" y="1278500"/>
            <a:ext cx="1339510" cy="1652669"/>
          </a:xfrm>
          <a:prstGeom prst="rect">
            <a:avLst/>
          </a:prstGeom>
          <a:ln w="57150">
            <a:solidFill>
              <a:schemeClr val="accent1"/>
            </a:solidFill>
          </a:ln>
        </p:spPr>
      </p:pic>
      <p:sp>
        <p:nvSpPr>
          <p:cNvPr id="32" name="TextBox 31">
            <a:extLst>
              <a:ext uri="{FF2B5EF4-FFF2-40B4-BE49-F238E27FC236}">
                <a16:creationId xmlns:a16="http://schemas.microsoft.com/office/drawing/2014/main" id="{18C576EB-8989-302B-C2C3-D3DF8260481C}"/>
              </a:ext>
            </a:extLst>
          </p:cNvPr>
          <p:cNvSpPr txBox="1"/>
          <p:nvPr/>
        </p:nvSpPr>
        <p:spPr>
          <a:xfrm>
            <a:off x="725432" y="5307387"/>
            <a:ext cx="8101768" cy="1384995"/>
          </a:xfrm>
          <a:prstGeom prst="rect">
            <a:avLst/>
          </a:prstGeom>
          <a:noFill/>
          <a:ln w="44450">
            <a:solidFill>
              <a:srgbClr val="C00000"/>
            </a:solidFill>
          </a:ln>
        </p:spPr>
        <p:txBody>
          <a:bodyPr wrap="square" rtlCol="0">
            <a:spAutoFit/>
          </a:bodyPr>
          <a:lstStyle/>
          <a:p>
            <a:pPr algn="ctr"/>
            <a:r>
              <a:rPr lang="en-US" sz="3600" b="1" dirty="0" err="1">
                <a:solidFill>
                  <a:schemeClr val="accent2">
                    <a:lumMod val="75000"/>
                    <a:lumOff val="25000"/>
                  </a:schemeClr>
                </a:solidFill>
              </a:rPr>
              <a:t>Consorzio</a:t>
            </a:r>
            <a:r>
              <a:rPr lang="en-US" sz="3600" b="1" dirty="0">
                <a:solidFill>
                  <a:schemeClr val="accent2">
                    <a:lumMod val="75000"/>
                    <a:lumOff val="25000"/>
                  </a:schemeClr>
                </a:solidFill>
              </a:rPr>
              <a:t> RFX</a:t>
            </a:r>
            <a:r>
              <a:rPr lang="en-US" sz="2000" dirty="0">
                <a:solidFill>
                  <a:schemeClr val="accent2">
                    <a:lumMod val="75000"/>
                    <a:lumOff val="25000"/>
                  </a:schemeClr>
                </a:solidFill>
              </a:rPr>
              <a:t> </a:t>
            </a:r>
          </a:p>
          <a:p>
            <a:pPr algn="ctr"/>
            <a:r>
              <a:rPr lang="en-US" sz="1600" dirty="0"/>
              <a:t>a </a:t>
            </a:r>
            <a:r>
              <a:rPr lang="it-IT" sz="1600" dirty="0"/>
              <a:t>world class </a:t>
            </a:r>
            <a:r>
              <a:rPr lang="it-IT" sz="1600" dirty="0" err="1"/>
              <a:t>research</a:t>
            </a:r>
            <a:r>
              <a:rPr lang="it-IT" sz="1600" dirty="0"/>
              <a:t> </a:t>
            </a:r>
            <a:r>
              <a:rPr lang="it-IT" sz="1600" dirty="0" err="1"/>
              <a:t>laboratory</a:t>
            </a:r>
            <a:r>
              <a:rPr lang="en-US" sz="1600" dirty="0"/>
              <a:t> with about 200 PERSONNEL, </a:t>
            </a:r>
          </a:p>
          <a:p>
            <a:pPr algn="ctr"/>
            <a:r>
              <a:rPr lang="en-US" sz="1600" dirty="0"/>
              <a:t>of which half are PHYSICS and ENGINEERING researchers, </a:t>
            </a:r>
          </a:p>
          <a:p>
            <a:pPr algn="ctr"/>
            <a:r>
              <a:rPr lang="en-US" sz="1600" dirty="0"/>
              <a:t>and half are TECHNICIANS and ADMINISTRATORS</a:t>
            </a:r>
          </a:p>
        </p:txBody>
      </p:sp>
      <p:sp>
        <p:nvSpPr>
          <p:cNvPr id="6" name="TextBox 5">
            <a:extLst>
              <a:ext uri="{FF2B5EF4-FFF2-40B4-BE49-F238E27FC236}">
                <a16:creationId xmlns:a16="http://schemas.microsoft.com/office/drawing/2014/main" id="{2BC1DB5D-D348-FAF7-8919-6E084C4A4311}"/>
              </a:ext>
            </a:extLst>
          </p:cNvPr>
          <p:cNvSpPr txBox="1"/>
          <p:nvPr/>
        </p:nvSpPr>
        <p:spPr>
          <a:xfrm>
            <a:off x="2653137" y="634416"/>
            <a:ext cx="4246358" cy="369332"/>
          </a:xfrm>
          <a:prstGeom prst="rect">
            <a:avLst/>
          </a:prstGeom>
          <a:noFill/>
        </p:spPr>
        <p:txBody>
          <a:bodyPr wrap="square">
            <a:spAutoFit/>
          </a:bodyPr>
          <a:lstStyle/>
          <a:p>
            <a:pPr algn="ctr"/>
            <a:r>
              <a:rPr lang="it-IT" b="1" dirty="0" err="1">
                <a:solidFill>
                  <a:schemeClr val="accent2">
                    <a:lumMod val="75000"/>
                    <a:lumOff val="25000"/>
                  </a:schemeClr>
                </a:solidFill>
              </a:rPr>
              <a:t>Physics</a:t>
            </a:r>
            <a:r>
              <a:rPr lang="it-IT" b="1" dirty="0">
                <a:solidFill>
                  <a:schemeClr val="accent2">
                    <a:lumMod val="75000"/>
                    <a:lumOff val="25000"/>
                  </a:schemeClr>
                </a:solidFill>
              </a:rPr>
              <a:t> of Matter, Plasma </a:t>
            </a:r>
            <a:r>
              <a:rPr lang="it-IT" b="1" dirty="0" err="1">
                <a:solidFill>
                  <a:schemeClr val="accent2">
                    <a:lumMod val="75000"/>
                    <a:lumOff val="25000"/>
                  </a:schemeClr>
                </a:solidFill>
              </a:rPr>
              <a:t>Physics</a:t>
            </a:r>
            <a:endParaRPr lang="en-US" b="1" dirty="0">
              <a:solidFill>
                <a:schemeClr val="accent2">
                  <a:lumMod val="75000"/>
                  <a:lumOff val="25000"/>
                </a:schemeClr>
              </a:solidFill>
            </a:endParaRPr>
          </a:p>
        </p:txBody>
      </p:sp>
      <p:sp>
        <p:nvSpPr>
          <p:cNvPr id="12" name="TextBox 11">
            <a:extLst>
              <a:ext uri="{FF2B5EF4-FFF2-40B4-BE49-F238E27FC236}">
                <a16:creationId xmlns:a16="http://schemas.microsoft.com/office/drawing/2014/main" id="{6FA8A42A-6FF2-6E3B-32AE-4EAEF698DB2A}"/>
              </a:ext>
            </a:extLst>
          </p:cNvPr>
          <p:cNvSpPr txBox="1"/>
          <p:nvPr/>
        </p:nvSpPr>
        <p:spPr>
          <a:xfrm>
            <a:off x="421321" y="3995724"/>
            <a:ext cx="8326558" cy="369332"/>
          </a:xfrm>
          <a:prstGeom prst="rect">
            <a:avLst/>
          </a:prstGeom>
          <a:solidFill>
            <a:schemeClr val="accent1">
              <a:lumMod val="60000"/>
              <a:lumOff val="40000"/>
              <a:alpha val="30000"/>
            </a:schemeClr>
          </a:solidFill>
          <a:ln>
            <a:solidFill>
              <a:schemeClr val="accent1"/>
            </a:solidFill>
          </a:ln>
        </p:spPr>
        <p:txBody>
          <a:bodyPr wrap="square" rtlCol="0">
            <a:spAutoFit/>
          </a:bodyPr>
          <a:lstStyle/>
          <a:p>
            <a:pPr algn="ctr"/>
            <a:r>
              <a:rPr lang="en-US" dirty="0"/>
              <a:t>Matteo Agostini, Tommaso </a:t>
            </a:r>
            <a:r>
              <a:rPr lang="en-US" dirty="0" err="1"/>
              <a:t>Bolzonella</a:t>
            </a:r>
            <a:r>
              <a:rPr lang="en-US" dirty="0"/>
              <a:t>, Gianluigi </a:t>
            </a:r>
            <a:r>
              <a:rPr lang="en-US" dirty="0" err="1"/>
              <a:t>Seriani</a:t>
            </a:r>
            <a:r>
              <a:rPr lang="en-US" dirty="0"/>
              <a:t>, Matteo </a:t>
            </a:r>
            <a:r>
              <a:rPr lang="en-US" dirty="0" err="1"/>
              <a:t>Zuin</a:t>
            </a:r>
            <a:endParaRPr lang="en-US" dirty="0"/>
          </a:p>
        </p:txBody>
      </p:sp>
      <p:cxnSp>
        <p:nvCxnSpPr>
          <p:cNvPr id="13" name="Straight Arrow Connector 12">
            <a:extLst>
              <a:ext uri="{FF2B5EF4-FFF2-40B4-BE49-F238E27FC236}">
                <a16:creationId xmlns:a16="http://schemas.microsoft.com/office/drawing/2014/main" id="{6DB42A4A-FD54-0178-AA6E-3C1667554EFD}"/>
              </a:ext>
            </a:extLst>
          </p:cNvPr>
          <p:cNvCxnSpPr>
            <a:cxnSpLocks/>
          </p:cNvCxnSpPr>
          <p:nvPr/>
        </p:nvCxnSpPr>
        <p:spPr>
          <a:xfrm>
            <a:off x="4756075" y="4493556"/>
            <a:ext cx="0" cy="802158"/>
          </a:xfrm>
          <a:prstGeom prst="straightConnector1">
            <a:avLst/>
          </a:prstGeom>
          <a:ln w="85725">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3F9631C-F36B-0B7F-8CCF-D66B99081A0C}"/>
              </a:ext>
            </a:extLst>
          </p:cNvPr>
          <p:cNvSpPr txBox="1"/>
          <p:nvPr/>
        </p:nvSpPr>
        <p:spPr>
          <a:xfrm>
            <a:off x="648175" y="3069585"/>
            <a:ext cx="1669047" cy="646331"/>
          </a:xfrm>
          <a:prstGeom prst="rect">
            <a:avLst/>
          </a:prstGeom>
          <a:noFill/>
        </p:spPr>
        <p:txBody>
          <a:bodyPr wrap="none" rtlCol="0">
            <a:spAutoFit/>
          </a:bodyPr>
          <a:lstStyle/>
          <a:p>
            <a:pPr algn="ctr"/>
            <a:r>
              <a:rPr lang="en-US" sz="1200" dirty="0"/>
              <a:t>Maurizio </a:t>
            </a:r>
            <a:r>
              <a:rPr lang="en-US" sz="1200" dirty="0" err="1"/>
              <a:t>Giacomin</a:t>
            </a:r>
            <a:r>
              <a:rPr lang="en-US" sz="1200" dirty="0"/>
              <a:t>, </a:t>
            </a:r>
          </a:p>
          <a:p>
            <a:pPr algn="ctr"/>
            <a:r>
              <a:rPr lang="en-US" sz="1200" dirty="0"/>
              <a:t>Assistant professor </a:t>
            </a:r>
          </a:p>
          <a:p>
            <a:pPr algn="ctr"/>
            <a:r>
              <a:rPr lang="en-US" sz="1200" dirty="0"/>
              <a:t>at DFA</a:t>
            </a:r>
          </a:p>
        </p:txBody>
      </p:sp>
      <p:pic>
        <p:nvPicPr>
          <p:cNvPr id="10" name="Picture 9" descr="A person in a suit and tie&#10;&#10;Description automatically generated">
            <a:extLst>
              <a:ext uri="{FF2B5EF4-FFF2-40B4-BE49-F238E27FC236}">
                <a16:creationId xmlns:a16="http://schemas.microsoft.com/office/drawing/2014/main" id="{29356AB9-4E4B-0C76-898F-327BE4D147E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4671" y="1247859"/>
            <a:ext cx="1736907" cy="1717560"/>
          </a:xfrm>
          <a:prstGeom prst="rect">
            <a:avLst/>
          </a:prstGeom>
          <a:solidFill>
            <a:schemeClr val="accent1"/>
          </a:solidFill>
          <a:ln w="50800">
            <a:solidFill>
              <a:schemeClr val="accent1">
                <a:alpha val="84000"/>
              </a:schemeClr>
            </a:solidFill>
          </a:ln>
        </p:spPr>
      </p:pic>
    </p:spTree>
    <p:extLst>
      <p:ext uri="{BB962C8B-B14F-4D97-AF65-F5344CB8AC3E}">
        <p14:creationId xmlns:p14="http://schemas.microsoft.com/office/powerpoint/2010/main" val="2432651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81354" y="289631"/>
            <a:ext cx="8624107" cy="402980"/>
          </a:xfrm>
        </p:spPr>
        <p:txBody>
          <a:bodyPr>
            <a:normAutofit fontScale="90000"/>
          </a:bodyPr>
          <a:lstStyle/>
          <a:p>
            <a:r>
              <a:rPr lang="en-US" sz="3200" dirty="0">
                <a:solidFill>
                  <a:srgbClr val="CC0000"/>
                </a:solidFill>
                <a:cs typeface="Times Roman"/>
              </a:rPr>
              <a:t>Courses and other learning opportunities</a:t>
            </a:r>
          </a:p>
        </p:txBody>
      </p:sp>
      <p:sp>
        <p:nvSpPr>
          <p:cNvPr id="69635" name="Rectangle 3"/>
          <p:cNvSpPr>
            <a:spLocks noChangeArrowheads="1"/>
          </p:cNvSpPr>
          <p:nvPr/>
        </p:nvSpPr>
        <p:spPr bwMode="auto">
          <a:xfrm>
            <a:off x="353158" y="1318846"/>
            <a:ext cx="8382000" cy="5064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526" tIns="41031" rIns="83526" bIns="41031"/>
          <a:lstStyle/>
          <a:p>
            <a:pPr marL="316531" indent="-316531">
              <a:spcBef>
                <a:spcPct val="20000"/>
              </a:spcBef>
              <a:buClr>
                <a:schemeClr val="accent2"/>
              </a:buClr>
              <a:buSzPct val="75000"/>
              <a:buFont typeface="Monotype Sorts" charset="0"/>
              <a:buChar char=""/>
            </a:pPr>
            <a:endParaRPr lang="en-US" sz="1846">
              <a:latin typeface="Palatino" charset="0"/>
            </a:endParaRPr>
          </a:p>
        </p:txBody>
      </p:sp>
      <p:sp>
        <p:nvSpPr>
          <p:cNvPr id="69661" name="Rectangle 29"/>
          <p:cNvSpPr>
            <a:spLocks noChangeArrowheads="1"/>
          </p:cNvSpPr>
          <p:nvPr/>
        </p:nvSpPr>
        <p:spPr bwMode="auto">
          <a:xfrm>
            <a:off x="-703384" y="4894146"/>
            <a:ext cx="8299938" cy="376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Aft>
                <a:spcPts val="554"/>
              </a:spcAft>
            </a:pPr>
            <a:endParaRPr lang="en-US" sz="1846">
              <a:solidFill>
                <a:srgbClr val="000000"/>
              </a:solidFill>
            </a:endParaRPr>
          </a:p>
        </p:txBody>
      </p:sp>
      <p:sp>
        <p:nvSpPr>
          <p:cNvPr id="2" name="TextBox 1"/>
          <p:cNvSpPr txBox="1"/>
          <p:nvPr/>
        </p:nvSpPr>
        <p:spPr>
          <a:xfrm>
            <a:off x="3446585" y="1471247"/>
            <a:ext cx="184731" cy="348109"/>
          </a:xfrm>
          <a:prstGeom prst="rect">
            <a:avLst/>
          </a:prstGeom>
          <a:noFill/>
        </p:spPr>
        <p:txBody>
          <a:bodyPr wrap="none" rtlCol="0">
            <a:spAutoFit/>
          </a:bodyPr>
          <a:lstStyle/>
          <a:p>
            <a:endParaRPr lang="en-US" sz="1662"/>
          </a:p>
        </p:txBody>
      </p:sp>
      <p:sp>
        <p:nvSpPr>
          <p:cNvPr id="8" name="Rectangle 8"/>
          <p:cNvSpPr>
            <a:spLocks noChangeArrowheads="1"/>
          </p:cNvSpPr>
          <p:nvPr/>
        </p:nvSpPr>
        <p:spPr bwMode="auto">
          <a:xfrm>
            <a:off x="281354" y="814016"/>
            <a:ext cx="8761846" cy="6009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Wingdings" panose="05000000000000000000" pitchFamily="2" charset="2"/>
              <a:buChar char="q"/>
            </a:pPr>
            <a:r>
              <a:rPr lang="it-IT" sz="1600" dirty="0"/>
              <a:t>Padova University </a:t>
            </a:r>
            <a:r>
              <a:rPr lang="it-IT" sz="1600" dirty="0" err="1"/>
              <a:t>offers</a:t>
            </a:r>
            <a:r>
              <a:rPr lang="it-IT" sz="1600" dirty="0"/>
              <a:t> </a:t>
            </a:r>
            <a:r>
              <a:rPr lang="it-IT" sz="1600" dirty="0" err="1"/>
              <a:t>courses</a:t>
            </a:r>
            <a:r>
              <a:rPr lang="it-IT" sz="1600" dirty="0"/>
              <a:t> and </a:t>
            </a:r>
            <a:r>
              <a:rPr lang="it-IT" sz="1600" dirty="0" err="1"/>
              <a:t>other</a:t>
            </a:r>
            <a:r>
              <a:rPr lang="it-IT" sz="1600" dirty="0"/>
              <a:t> learning </a:t>
            </a:r>
            <a:r>
              <a:rPr lang="it-IT" sz="1600" dirty="0" err="1"/>
              <a:t>opportunities</a:t>
            </a:r>
            <a:r>
              <a:rPr lang="it-IT" sz="1600" dirty="0"/>
              <a:t> in the field of plasma </a:t>
            </a:r>
            <a:r>
              <a:rPr lang="it-IT" sz="1600" dirty="0" err="1"/>
              <a:t>physics</a:t>
            </a:r>
            <a:r>
              <a:rPr lang="it-IT" sz="1600" dirty="0"/>
              <a:t> and fusion, </a:t>
            </a:r>
            <a:r>
              <a:rPr lang="it-IT" sz="1600" dirty="0" err="1"/>
              <a:t>unique</a:t>
            </a:r>
            <a:r>
              <a:rPr lang="it-IT" sz="1600" dirty="0"/>
              <a:t> in </a:t>
            </a:r>
            <a:r>
              <a:rPr lang="it-IT" sz="1600" dirty="0" err="1"/>
              <a:t>Italy</a:t>
            </a:r>
            <a:r>
              <a:rPr lang="it-IT" sz="1600" dirty="0"/>
              <a:t>.</a:t>
            </a:r>
          </a:p>
          <a:p>
            <a:endParaRPr lang="it-IT" sz="1050" dirty="0"/>
          </a:p>
          <a:p>
            <a:pPr marL="285750" indent="-285750">
              <a:buFont typeface="Wingdings" panose="05000000000000000000" pitchFamily="2" charset="2"/>
              <a:buChar char="§"/>
            </a:pPr>
            <a:r>
              <a:rPr lang="it-IT" sz="1600" dirty="0"/>
              <a:t>Courses:</a:t>
            </a:r>
          </a:p>
          <a:p>
            <a:endParaRPr lang="it-IT" sz="1600" dirty="0"/>
          </a:p>
          <a:p>
            <a:pPr marL="742950" lvl="1" indent="-285750">
              <a:buFont typeface="Wingdings" panose="05000000000000000000" pitchFamily="2" charset="2"/>
              <a:buChar char="§"/>
            </a:pPr>
            <a:r>
              <a:rPr lang="it-IT" sz="1600" dirty="0"/>
              <a:t>FONDAMENTI DI FISICA DEI PLASMI  – LT – 3</a:t>
            </a:r>
            <a:r>
              <a:rPr lang="it-IT" sz="1600" baseline="30000" dirty="0"/>
              <a:t>rd</a:t>
            </a:r>
            <a:r>
              <a:rPr lang="it-IT" sz="1600" dirty="0"/>
              <a:t> </a:t>
            </a:r>
            <a:r>
              <a:rPr lang="it-IT" sz="1600" dirty="0" err="1"/>
              <a:t>year</a:t>
            </a:r>
            <a:r>
              <a:rPr lang="it-IT" sz="1600" dirty="0"/>
              <a:t>, 1</a:t>
            </a:r>
            <a:r>
              <a:rPr lang="it-IT" sz="1600" baseline="30000" dirty="0"/>
              <a:t>st</a:t>
            </a:r>
            <a:r>
              <a:rPr lang="it-IT" sz="1600" dirty="0"/>
              <a:t> </a:t>
            </a:r>
            <a:r>
              <a:rPr lang="it-IT" sz="1600" dirty="0" err="1"/>
              <a:t>semester</a:t>
            </a:r>
            <a:endParaRPr lang="it-IT" sz="1600" dirty="0"/>
          </a:p>
          <a:p>
            <a:pPr marL="742950" lvl="1" indent="-285750">
              <a:buFont typeface="Wingdings" panose="05000000000000000000" pitchFamily="2" charset="2"/>
              <a:buChar char="§"/>
            </a:pPr>
            <a:r>
              <a:rPr lang="en-GB" sz="1600" dirty="0"/>
              <a:t>PHYSICS LABORATORY (low temperature plasma experiment VESPA) – LM 1</a:t>
            </a:r>
            <a:r>
              <a:rPr lang="en-GB" sz="1600" baseline="30000" dirty="0"/>
              <a:t>st</a:t>
            </a:r>
            <a:r>
              <a:rPr lang="en-GB" sz="1600" dirty="0"/>
              <a:t> year, 1</a:t>
            </a:r>
            <a:r>
              <a:rPr lang="en-GB" sz="1600" baseline="30000" dirty="0"/>
              <a:t>st</a:t>
            </a:r>
            <a:r>
              <a:rPr lang="en-GB" sz="1600" dirty="0"/>
              <a:t> semester</a:t>
            </a:r>
          </a:p>
          <a:p>
            <a:pPr marL="742950" lvl="1" indent="-285750">
              <a:buFont typeface="Wingdings" panose="05000000000000000000" pitchFamily="2" charset="2"/>
              <a:buChar char="§"/>
            </a:pPr>
            <a:r>
              <a:rPr lang="en-GB" sz="1600" dirty="0"/>
              <a:t>PHYSICS OF FLUIDS AND PLASMAS – LM 2</a:t>
            </a:r>
            <a:r>
              <a:rPr lang="en-GB" sz="1600" baseline="30000" dirty="0"/>
              <a:t>st</a:t>
            </a:r>
            <a:r>
              <a:rPr lang="en-GB" sz="1600" dirty="0"/>
              <a:t> year, 1</a:t>
            </a:r>
            <a:r>
              <a:rPr lang="en-GB" sz="1600" baseline="30000" dirty="0"/>
              <a:t>st</a:t>
            </a:r>
            <a:r>
              <a:rPr lang="en-GB" sz="1600" dirty="0"/>
              <a:t> semester</a:t>
            </a:r>
          </a:p>
          <a:p>
            <a:pPr marL="742950" lvl="1" indent="-285750">
              <a:buFont typeface="Wingdings" panose="05000000000000000000" pitchFamily="2" charset="2"/>
              <a:buChar char="§"/>
            </a:pPr>
            <a:r>
              <a:rPr lang="en-GB" sz="1600" dirty="0"/>
              <a:t>PHYSICS OF NUCLEAR FUSION AND PLASMA APPLICATIONS – LM 2</a:t>
            </a:r>
            <a:r>
              <a:rPr lang="en-GB" sz="1600" baseline="30000" dirty="0"/>
              <a:t>st</a:t>
            </a:r>
            <a:r>
              <a:rPr lang="en-GB" sz="1600" dirty="0"/>
              <a:t> year, 1</a:t>
            </a:r>
            <a:r>
              <a:rPr lang="en-GB" sz="1600" baseline="30000" dirty="0"/>
              <a:t>st</a:t>
            </a:r>
            <a:r>
              <a:rPr lang="en-GB" sz="1600" dirty="0"/>
              <a:t> semester</a:t>
            </a:r>
          </a:p>
          <a:p>
            <a:endParaRPr lang="en-GB" sz="1600" dirty="0"/>
          </a:p>
          <a:p>
            <a:pPr marL="285750" indent="-285750">
              <a:buFont typeface="Wingdings" panose="05000000000000000000" pitchFamily="2" charset="2"/>
              <a:buChar char="§"/>
            </a:pPr>
            <a:r>
              <a:rPr lang="en-GB" sz="1600" dirty="0"/>
              <a:t>Other learning opportunities:</a:t>
            </a:r>
          </a:p>
          <a:p>
            <a:endParaRPr lang="en-GB" sz="1600" dirty="0"/>
          </a:p>
          <a:p>
            <a:pPr marL="742950" lvl="1" indent="-285750">
              <a:buFont typeface="Wingdings" panose="05000000000000000000" pitchFamily="2" charset="2"/>
              <a:buChar char="§"/>
            </a:pPr>
            <a:r>
              <a:rPr lang="en-GB" sz="1600" dirty="0"/>
              <a:t>INTRODUCTION TO RESEARCH ACTIVITIES – Summer internship at RFX lab</a:t>
            </a:r>
          </a:p>
          <a:p>
            <a:pPr marL="742950" lvl="1" indent="-285750">
              <a:buFont typeface="Wingdings" panose="05000000000000000000" pitchFamily="2" charset="2"/>
              <a:buChar char="§"/>
            </a:pPr>
            <a:r>
              <a:rPr lang="en-GB" sz="1600" dirty="0"/>
              <a:t>ERASMUS -  LM Thesis project in plasma physics (Eindhoven, Bordeaux, Munich)</a:t>
            </a:r>
          </a:p>
          <a:p>
            <a:pPr marL="742950" lvl="1" indent="-285750">
              <a:buFont typeface="Wingdings" panose="05000000000000000000" pitchFamily="2" charset="2"/>
              <a:buChar char="§"/>
            </a:pPr>
            <a:r>
              <a:rPr lang="en-GB" sz="1600" dirty="0" err="1"/>
              <a:t>Fusenet</a:t>
            </a:r>
            <a:r>
              <a:rPr lang="en-GB" sz="1600" dirty="0"/>
              <a:t>: Collaboration with  </a:t>
            </a:r>
            <a:r>
              <a:rPr lang="en-GB" sz="1600" dirty="0" err="1"/>
              <a:t>Siville</a:t>
            </a:r>
            <a:r>
              <a:rPr lang="en-GB" sz="1600" dirty="0"/>
              <a:t> University(Spain),ESILV (Paris la Défense, France), UKAEA (Oxford, UK)</a:t>
            </a:r>
          </a:p>
          <a:p>
            <a:pPr marL="742950" lvl="1" indent="-285750">
              <a:buFont typeface="Wingdings" panose="05000000000000000000" pitchFamily="2" charset="2"/>
              <a:buChar char="§"/>
            </a:pPr>
            <a:r>
              <a:rPr lang="en-GB" sz="1600" dirty="0"/>
              <a:t>ITER internship (</a:t>
            </a:r>
            <a:r>
              <a:rPr lang="en-GB" sz="1600" dirty="0" err="1"/>
              <a:t>Cadarache</a:t>
            </a:r>
            <a:r>
              <a:rPr lang="en-GB" sz="1600" dirty="0"/>
              <a:t>, France)</a:t>
            </a:r>
          </a:p>
          <a:p>
            <a:pPr marL="742950" lvl="1" indent="-285750">
              <a:buFont typeface="Wingdings" panose="05000000000000000000" pitchFamily="2" charset="2"/>
              <a:buChar char="§"/>
            </a:pPr>
            <a:r>
              <a:rPr lang="en-GB" sz="1600" dirty="0"/>
              <a:t>Collaboration with Columbia University (NY, USA)</a:t>
            </a:r>
          </a:p>
          <a:p>
            <a:pPr marL="742950" lvl="1" indent="-285750">
              <a:buFont typeface="Wingdings" panose="05000000000000000000" pitchFamily="2" charset="2"/>
              <a:buChar char="§"/>
            </a:pPr>
            <a:r>
              <a:rPr lang="en-GB" sz="1600" dirty="0"/>
              <a:t>PHD PROGRAMME IN FUSION SCIENCE AND ENGINEERING (3 years)</a:t>
            </a:r>
          </a:p>
          <a:p>
            <a:pPr marL="742950" lvl="1" indent="-285750">
              <a:buFont typeface="Wingdings" panose="05000000000000000000" pitchFamily="2" charset="2"/>
              <a:buChar char="§"/>
            </a:pPr>
            <a:endParaRPr lang="en-GB" sz="1400" dirty="0"/>
          </a:p>
          <a:p>
            <a:pPr algn="ctr"/>
            <a:r>
              <a:rPr lang="en-GB" sz="2400" dirty="0">
                <a:solidFill>
                  <a:srgbClr val="0066FF"/>
                </a:solidFill>
              </a:rPr>
              <a:t>The purpose of these courses and learning opportunities is to prepare a new generation of young physicists for the present research and future commercial exploitation of fusion energy</a:t>
            </a:r>
          </a:p>
        </p:txBody>
      </p:sp>
    </p:spTree>
    <p:extLst>
      <p:ext uri="{BB962C8B-B14F-4D97-AF65-F5344CB8AC3E}">
        <p14:creationId xmlns:p14="http://schemas.microsoft.com/office/powerpoint/2010/main" val="2903841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74008"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Who</a:t>
            </a:r>
            <a:endParaRPr lang="fr-FR" sz="32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4922499-6D24-5AEE-13F8-63F9985E9D53}"/>
              </a:ext>
            </a:extLst>
          </p:cNvPr>
          <p:cNvPicPr>
            <a:picLocks noChangeAspect="1"/>
          </p:cNvPicPr>
          <p:nvPr/>
        </p:nvPicPr>
        <p:blipFill>
          <a:blip r:embed="rId5"/>
          <a:stretch>
            <a:fillRect/>
          </a:stretch>
        </p:blipFill>
        <p:spPr>
          <a:xfrm>
            <a:off x="3995936" y="2276872"/>
            <a:ext cx="4778411" cy="3096344"/>
          </a:xfrm>
          <a:prstGeom prst="rect">
            <a:avLst/>
          </a:prstGeom>
        </p:spPr>
      </p:pic>
      <p:pic>
        <p:nvPicPr>
          <p:cNvPr id="3" name="Picture 2">
            <a:extLst>
              <a:ext uri="{FF2B5EF4-FFF2-40B4-BE49-F238E27FC236}">
                <a16:creationId xmlns:a16="http://schemas.microsoft.com/office/drawing/2014/main" id="{A0487A0F-5D8B-9922-4D06-E596A175B551}"/>
              </a:ext>
            </a:extLst>
          </p:cNvPr>
          <p:cNvPicPr>
            <a:picLocks noChangeAspect="1"/>
          </p:cNvPicPr>
          <p:nvPr/>
        </p:nvPicPr>
        <p:blipFill>
          <a:blip r:embed="rId6"/>
          <a:stretch>
            <a:fillRect/>
          </a:stretch>
        </p:blipFill>
        <p:spPr>
          <a:xfrm>
            <a:off x="827584" y="1518300"/>
            <a:ext cx="2520280" cy="4731512"/>
          </a:xfrm>
          <a:prstGeom prst="rect">
            <a:avLst/>
          </a:prstGeom>
        </p:spPr>
      </p:pic>
      <p:sp>
        <p:nvSpPr>
          <p:cNvPr id="6" name="TextBox 5">
            <a:extLst>
              <a:ext uri="{FF2B5EF4-FFF2-40B4-BE49-F238E27FC236}">
                <a16:creationId xmlns:a16="http://schemas.microsoft.com/office/drawing/2014/main" id="{18F2293E-4CC0-0AFB-6514-87FA4D8D7979}"/>
              </a:ext>
            </a:extLst>
          </p:cNvPr>
          <p:cNvSpPr txBox="1"/>
          <p:nvPr/>
        </p:nvSpPr>
        <p:spPr>
          <a:xfrm>
            <a:off x="683568" y="6340678"/>
            <a:ext cx="4591050" cy="369332"/>
          </a:xfrm>
          <a:prstGeom prst="rect">
            <a:avLst/>
          </a:prstGeom>
          <a:noFill/>
        </p:spPr>
        <p:txBody>
          <a:bodyPr wrap="square">
            <a:spAutoFit/>
          </a:bodyPr>
          <a:lstStyle/>
          <a:p>
            <a:r>
              <a:rPr lang="en-US" dirty="0">
                <a:solidFill>
                  <a:schemeClr val="tx1">
                    <a:lumMod val="95000"/>
                    <a:lumOff val="5000"/>
                  </a:schemeClr>
                </a:solidFill>
              </a:rPr>
              <a:t>Physicists , engineers, students </a:t>
            </a:r>
            <a:endParaRPr lang="en-US" dirty="0"/>
          </a:p>
        </p:txBody>
      </p:sp>
    </p:spTree>
    <p:extLst>
      <p:ext uri="{BB962C8B-B14F-4D97-AF65-F5344CB8AC3E}">
        <p14:creationId xmlns:p14="http://schemas.microsoft.com/office/powerpoint/2010/main" val="3010742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6206"/>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69082"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chemeClr val="bg1"/>
                </a:solidFill>
                <a:latin typeface="Arial" panose="020B0604020202020204" pitchFamily="34" charset="0"/>
                <a:cs typeface="Arial" panose="020B0604020202020204" pitchFamily="34" charset="0"/>
              </a:rPr>
              <a:t>Tokamak experiments </a:t>
            </a:r>
            <a:r>
              <a:rPr lang="en-GB" sz="3200" b="1" dirty="0" err="1">
                <a:solidFill>
                  <a:schemeClr val="bg1"/>
                </a:solidFill>
                <a:latin typeface="Arial" panose="020B0604020202020204" pitchFamily="34" charset="0"/>
                <a:cs typeface="Arial" panose="020B0604020202020204" pitchFamily="34" charset="0"/>
              </a:rPr>
              <a:t>wordwide</a:t>
            </a:r>
            <a:endParaRPr lang="fr-FR" sz="32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118"/>
          <p:cNvPicPr>
            <a:picLocks noChangeAspect="1"/>
          </p:cNvPicPr>
          <p:nvPr/>
        </p:nvPicPr>
        <p:blipFill>
          <a:blip r:embed="rId5"/>
          <a:stretch>
            <a:fillRect/>
          </a:stretch>
        </p:blipFill>
        <p:spPr>
          <a:xfrm>
            <a:off x="143333" y="1484784"/>
            <a:ext cx="8999165" cy="4984415"/>
          </a:xfrm>
          <a:prstGeom prst="rect">
            <a:avLst/>
          </a:prstGeom>
        </p:spPr>
      </p:pic>
    </p:spTree>
    <p:extLst>
      <p:ext uri="{BB962C8B-B14F-4D97-AF65-F5344CB8AC3E}">
        <p14:creationId xmlns:p14="http://schemas.microsoft.com/office/powerpoint/2010/main" val="3442991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5145" y="-7795"/>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74008"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Summary</a:t>
            </a:r>
            <a:endParaRPr lang="fr-FR" sz="32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CF5ED9F-41E5-158F-2372-FF29A5DF4309}"/>
              </a:ext>
            </a:extLst>
          </p:cNvPr>
          <p:cNvSpPr txBox="1"/>
          <p:nvPr/>
        </p:nvSpPr>
        <p:spPr>
          <a:xfrm>
            <a:off x="169027" y="1059351"/>
            <a:ext cx="5112568" cy="5355312"/>
          </a:xfrm>
          <a:prstGeom prst="rect">
            <a:avLst/>
          </a:prstGeom>
          <a:noFill/>
        </p:spPr>
        <p:txBody>
          <a:bodyPr wrap="square">
            <a:spAutoFit/>
          </a:bodyPr>
          <a:lstStyle/>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solidFill>
                  <a:schemeClr val="tx1">
                    <a:lumMod val="95000"/>
                    <a:lumOff val="5000"/>
                  </a:schemeClr>
                </a:solidFill>
              </a:rPr>
              <a:t>Why? </a:t>
            </a:r>
          </a:p>
          <a:p>
            <a:r>
              <a:rPr lang="en-US" dirty="0">
                <a:solidFill>
                  <a:schemeClr val="tx1">
                    <a:lumMod val="95000"/>
                    <a:lumOff val="5000"/>
                  </a:schemeClr>
                </a:solidFill>
              </a:rPr>
              <a:t>Realize nuclear fusion processes to provide a source of near-limitless, clean energy on Earth.</a:t>
            </a:r>
          </a:p>
          <a:p>
            <a:endParaRPr lang="en-US" dirty="0">
              <a:solidFill>
                <a:schemeClr val="tx1">
                  <a:lumMod val="95000"/>
                  <a:lumOff val="5000"/>
                </a:schemeClr>
              </a:solidFill>
            </a:endParaRPr>
          </a:p>
          <a:p>
            <a:pPr marL="285750" indent="-285750">
              <a:buFont typeface="Wingdings" panose="05000000000000000000" pitchFamily="2" charset="2"/>
              <a:buChar char="q"/>
            </a:pPr>
            <a:r>
              <a:rPr lang="en-US" dirty="0">
                <a:solidFill>
                  <a:schemeClr val="tx1">
                    <a:lumMod val="95000"/>
                    <a:lumOff val="5000"/>
                  </a:schemeClr>
                </a:solidFill>
              </a:rPr>
              <a:t>What?</a:t>
            </a:r>
          </a:p>
          <a:p>
            <a:r>
              <a:rPr lang="en-US" dirty="0">
                <a:solidFill>
                  <a:schemeClr val="tx1">
                    <a:lumMod val="95000"/>
                    <a:lumOff val="5000"/>
                  </a:schemeClr>
                </a:solidFill>
              </a:rPr>
              <a:t>Study the plasma dynamics.</a:t>
            </a:r>
          </a:p>
          <a:p>
            <a:endParaRPr lang="en-US" dirty="0">
              <a:solidFill>
                <a:schemeClr val="tx1">
                  <a:lumMod val="95000"/>
                  <a:lumOff val="5000"/>
                </a:schemeClr>
              </a:solidFill>
            </a:endParaRPr>
          </a:p>
          <a:p>
            <a:pPr marL="285750" indent="-285750">
              <a:buFont typeface="Wingdings" panose="05000000000000000000" pitchFamily="2" charset="2"/>
              <a:buChar char="q"/>
            </a:pPr>
            <a:r>
              <a:rPr lang="en-US" dirty="0">
                <a:solidFill>
                  <a:schemeClr val="tx1">
                    <a:lumMod val="95000"/>
                    <a:lumOff val="5000"/>
                  </a:schemeClr>
                </a:solidFill>
              </a:rPr>
              <a:t>Where?</a:t>
            </a:r>
          </a:p>
          <a:p>
            <a:r>
              <a:rPr lang="en-US" dirty="0">
                <a:solidFill>
                  <a:schemeClr val="tx1">
                    <a:lumMod val="95000"/>
                    <a:lumOff val="5000"/>
                  </a:schemeClr>
                </a:solidFill>
              </a:rPr>
              <a:t>Experiments are carried out in a doughnut shape device, called tokamak.</a:t>
            </a:r>
          </a:p>
          <a:p>
            <a:endParaRPr lang="en-US" dirty="0">
              <a:solidFill>
                <a:schemeClr val="tx1">
                  <a:lumMod val="95000"/>
                  <a:lumOff val="5000"/>
                </a:schemeClr>
              </a:solidFill>
            </a:endParaRPr>
          </a:p>
          <a:p>
            <a:pPr marL="285750" indent="-285750">
              <a:buFont typeface="Wingdings" panose="05000000000000000000" pitchFamily="2" charset="2"/>
              <a:buChar char="q"/>
            </a:pPr>
            <a:r>
              <a:rPr lang="en-US" dirty="0">
                <a:solidFill>
                  <a:schemeClr val="tx1">
                    <a:lumMod val="95000"/>
                    <a:lumOff val="5000"/>
                  </a:schemeClr>
                </a:solidFill>
              </a:rPr>
              <a:t>When?</a:t>
            </a:r>
          </a:p>
          <a:p>
            <a:r>
              <a:rPr lang="en-US" dirty="0">
                <a:solidFill>
                  <a:schemeClr val="tx1">
                    <a:lumMod val="95000"/>
                    <a:lumOff val="5000"/>
                  </a:schemeClr>
                </a:solidFill>
              </a:rPr>
              <a:t>Plasma studies are performing right now in various devices, contributing to ITER and next fusion reactor</a:t>
            </a:r>
          </a:p>
          <a:p>
            <a:endParaRPr lang="en-US" dirty="0">
              <a:solidFill>
                <a:schemeClr val="tx1">
                  <a:lumMod val="95000"/>
                  <a:lumOff val="5000"/>
                </a:schemeClr>
              </a:solidFill>
            </a:endParaRPr>
          </a:p>
          <a:p>
            <a:pPr marL="285750" indent="-285750">
              <a:buFont typeface="Wingdings" panose="05000000000000000000" pitchFamily="2" charset="2"/>
              <a:buChar char="q"/>
            </a:pPr>
            <a:r>
              <a:rPr lang="en-US" dirty="0">
                <a:solidFill>
                  <a:schemeClr val="tx1">
                    <a:lumMod val="95000"/>
                    <a:lumOff val="5000"/>
                  </a:schemeClr>
                </a:solidFill>
              </a:rPr>
              <a:t>Who?</a:t>
            </a:r>
          </a:p>
          <a:p>
            <a:r>
              <a:rPr lang="en-US" dirty="0">
                <a:solidFill>
                  <a:schemeClr val="tx1">
                    <a:lumMod val="95000"/>
                    <a:lumOff val="5000"/>
                  </a:schemeClr>
                </a:solidFill>
              </a:rPr>
              <a:t>Physicist , engineers, students are working to make nuclear fusion a viable energy source.</a:t>
            </a:r>
          </a:p>
        </p:txBody>
      </p:sp>
      <p:pic>
        <p:nvPicPr>
          <p:cNvPr id="3" name="Picture 2">
            <a:extLst>
              <a:ext uri="{FF2B5EF4-FFF2-40B4-BE49-F238E27FC236}">
                <a16:creationId xmlns:a16="http://schemas.microsoft.com/office/drawing/2014/main" id="{80087979-D990-12C4-42A2-EF4CE39A7ABB}"/>
              </a:ext>
            </a:extLst>
          </p:cNvPr>
          <p:cNvPicPr>
            <a:picLocks noChangeAspect="1"/>
          </p:cNvPicPr>
          <p:nvPr/>
        </p:nvPicPr>
        <p:blipFill rotWithShape="1">
          <a:blip r:embed="rId5"/>
          <a:srcRect l="20707" r="18456"/>
          <a:stretch/>
        </p:blipFill>
        <p:spPr>
          <a:xfrm>
            <a:off x="5467115" y="2060848"/>
            <a:ext cx="3456384" cy="3816424"/>
          </a:xfrm>
          <a:prstGeom prst="rect">
            <a:avLst/>
          </a:prstGeom>
        </p:spPr>
      </p:pic>
      <p:sp>
        <p:nvSpPr>
          <p:cNvPr id="5" name="TextBox 4">
            <a:extLst>
              <a:ext uri="{FF2B5EF4-FFF2-40B4-BE49-F238E27FC236}">
                <a16:creationId xmlns:a16="http://schemas.microsoft.com/office/drawing/2014/main" id="{4314D58C-05E8-37EB-93EE-5BDFA8CD0485}"/>
              </a:ext>
            </a:extLst>
          </p:cNvPr>
          <p:cNvSpPr txBox="1"/>
          <p:nvPr/>
        </p:nvSpPr>
        <p:spPr>
          <a:xfrm>
            <a:off x="3779912" y="6386932"/>
            <a:ext cx="2110258" cy="369332"/>
          </a:xfrm>
          <a:prstGeom prst="rect">
            <a:avLst/>
          </a:prstGeom>
          <a:noFill/>
        </p:spPr>
        <p:txBody>
          <a:bodyPr wrap="none" rtlCol="0">
            <a:spAutoFit/>
          </a:bodyPr>
          <a:lstStyle/>
          <a:p>
            <a:r>
              <a:rPr lang="en-US" b="1" dirty="0">
                <a:solidFill>
                  <a:srgbClr val="0066FF"/>
                </a:solidFill>
              </a:rPr>
              <a:t>lidia.piron@unipd.it</a:t>
            </a:r>
          </a:p>
        </p:txBody>
      </p:sp>
    </p:spTree>
    <p:extLst>
      <p:ext uri="{BB962C8B-B14F-4D97-AF65-F5344CB8AC3E}">
        <p14:creationId xmlns:p14="http://schemas.microsoft.com/office/powerpoint/2010/main" val="1274455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472A-6CD1-5C0D-57D2-151A969737E9}"/>
              </a:ext>
            </a:extLst>
          </p:cNvPr>
          <p:cNvSpPr>
            <a:spLocks noGrp="1"/>
          </p:cNvSpPr>
          <p:nvPr>
            <p:ph type="title"/>
          </p:nvPr>
        </p:nvSpPr>
        <p:spPr/>
        <p:txBody>
          <a:bodyPr/>
          <a:lstStyle/>
          <a:p>
            <a:r>
              <a:rPr lang="en-US" dirty="0"/>
              <a:t>Spares</a:t>
            </a:r>
          </a:p>
        </p:txBody>
      </p:sp>
    </p:spTree>
    <p:extLst>
      <p:ext uri="{BB962C8B-B14F-4D97-AF65-F5344CB8AC3E}">
        <p14:creationId xmlns:p14="http://schemas.microsoft.com/office/powerpoint/2010/main" val="2843668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chemeClr val="bg1"/>
                </a:solidFill>
                <a:latin typeface="Arial" panose="020B0604020202020204" pitchFamily="34" charset="0"/>
                <a:cs typeface="Arial" panose="020B0604020202020204" pitchFamily="34" charset="0"/>
              </a:rPr>
              <a:t>DT experiments in TFTR and JET </a:t>
            </a:r>
          </a:p>
          <a:p>
            <a:pPr algn="l"/>
            <a:r>
              <a:rPr lang="en-GB" sz="3200" b="1" dirty="0">
                <a:solidFill>
                  <a:schemeClr val="bg1"/>
                </a:solidFill>
                <a:latin typeface="Arial" panose="020B0604020202020204" pitchFamily="34" charset="0"/>
                <a:cs typeface="Arial" panose="020B0604020202020204" pitchFamily="34" charset="0"/>
              </a:rPr>
              <a:t>(90’s &amp; 2021)</a:t>
            </a:r>
            <a:endParaRPr lang="en-US" sz="32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D7620A1-A7A8-A29F-B8FF-440D05C1EB8D}"/>
              </a:ext>
            </a:extLst>
          </p:cNvPr>
          <p:cNvPicPr>
            <a:picLocks noChangeAspect="1"/>
          </p:cNvPicPr>
          <p:nvPr/>
        </p:nvPicPr>
        <p:blipFill>
          <a:blip r:embed="rId5"/>
          <a:stretch>
            <a:fillRect/>
          </a:stretch>
        </p:blipFill>
        <p:spPr>
          <a:xfrm>
            <a:off x="5169619" y="2204864"/>
            <a:ext cx="3847976" cy="3246730"/>
          </a:xfrm>
          <a:prstGeom prst="rect">
            <a:avLst/>
          </a:prstGeom>
        </p:spPr>
      </p:pic>
      <p:sp>
        <p:nvSpPr>
          <p:cNvPr id="6" name="Rectangle 5">
            <a:extLst>
              <a:ext uri="{FF2B5EF4-FFF2-40B4-BE49-F238E27FC236}">
                <a16:creationId xmlns:a16="http://schemas.microsoft.com/office/drawing/2014/main" id="{CC485144-ACD5-93F8-EAAE-10D5236094E7}"/>
              </a:ext>
            </a:extLst>
          </p:cNvPr>
          <p:cNvSpPr/>
          <p:nvPr/>
        </p:nvSpPr>
        <p:spPr>
          <a:xfrm>
            <a:off x="5017995" y="5244888"/>
            <a:ext cx="1656184"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7CCFCA-B2D7-7F26-A264-DB033445471B}"/>
              </a:ext>
            </a:extLst>
          </p:cNvPr>
          <p:cNvPicPr>
            <a:picLocks noChangeAspect="1"/>
          </p:cNvPicPr>
          <p:nvPr/>
        </p:nvPicPr>
        <p:blipFill>
          <a:blip r:embed="rId6"/>
          <a:stretch>
            <a:fillRect/>
          </a:stretch>
        </p:blipFill>
        <p:spPr>
          <a:xfrm>
            <a:off x="251520" y="2672862"/>
            <a:ext cx="4561886" cy="1563914"/>
          </a:xfrm>
          <a:prstGeom prst="rect">
            <a:avLst/>
          </a:prstGeom>
        </p:spPr>
      </p:pic>
    </p:spTree>
    <p:extLst>
      <p:ext uri="{BB962C8B-B14F-4D97-AF65-F5344CB8AC3E}">
        <p14:creationId xmlns:p14="http://schemas.microsoft.com/office/powerpoint/2010/main" val="2364653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74008"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Who</a:t>
            </a:r>
            <a:endParaRPr lang="fr-FR" sz="32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857163A-A458-66A3-56AC-500FFAEE4ED9}"/>
              </a:ext>
            </a:extLst>
          </p:cNvPr>
          <p:cNvPicPr>
            <a:picLocks noChangeAspect="1"/>
          </p:cNvPicPr>
          <p:nvPr/>
        </p:nvPicPr>
        <p:blipFill>
          <a:blip r:embed="rId5"/>
          <a:stretch>
            <a:fillRect/>
          </a:stretch>
        </p:blipFill>
        <p:spPr>
          <a:xfrm>
            <a:off x="4397261" y="1556792"/>
            <a:ext cx="4478451" cy="4817939"/>
          </a:xfrm>
          <a:prstGeom prst="rect">
            <a:avLst/>
          </a:prstGeom>
        </p:spPr>
      </p:pic>
      <p:sp>
        <p:nvSpPr>
          <p:cNvPr id="8" name="TextBox 7">
            <a:extLst>
              <a:ext uri="{FF2B5EF4-FFF2-40B4-BE49-F238E27FC236}">
                <a16:creationId xmlns:a16="http://schemas.microsoft.com/office/drawing/2014/main" id="{8CF5ED9F-41E5-158F-2372-FF29A5DF4309}"/>
              </a:ext>
            </a:extLst>
          </p:cNvPr>
          <p:cNvSpPr txBox="1"/>
          <p:nvPr/>
        </p:nvSpPr>
        <p:spPr>
          <a:xfrm>
            <a:off x="268288" y="1628800"/>
            <a:ext cx="3888432" cy="4247317"/>
          </a:xfrm>
          <a:prstGeom prst="rect">
            <a:avLst/>
          </a:prstGeom>
          <a:noFill/>
        </p:spPr>
        <p:txBody>
          <a:bodyPr wrap="square">
            <a:spAutoFit/>
          </a:bodyPr>
          <a:lstStyle/>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err="1">
                <a:solidFill>
                  <a:srgbClr val="0066FF"/>
                </a:solidFill>
              </a:rPr>
              <a:t>EUROFusion</a:t>
            </a:r>
            <a:r>
              <a:rPr lang="en-US" dirty="0"/>
              <a:t> consortium brings together 4800 researchers, staff and students from its 28 member institutes, 3 associated partners, and 162 affiliated entities from across Europe.</a:t>
            </a:r>
          </a:p>
          <a:p>
            <a:endParaRPr lang="en-US" dirty="0"/>
          </a:p>
          <a:p>
            <a:endParaRPr lang="en-US" dirty="0"/>
          </a:p>
          <a:p>
            <a:endParaRPr lang="en-US" dirty="0"/>
          </a:p>
          <a:p>
            <a:pPr marL="285750" indent="-285750">
              <a:buFont typeface="Wingdings" panose="05000000000000000000" pitchFamily="2" charset="2"/>
              <a:buChar char="q"/>
            </a:pPr>
            <a:r>
              <a:rPr lang="en-US" dirty="0"/>
              <a:t>Together these researchers have set up a focused research </a:t>
            </a:r>
            <a:r>
              <a:rPr lang="en-US" dirty="0" err="1"/>
              <a:t>programme</a:t>
            </a:r>
            <a:r>
              <a:rPr lang="en-US" dirty="0"/>
              <a:t> guided by the European Roadmap to Fusion Energy to realize fusion energy.</a:t>
            </a:r>
          </a:p>
        </p:txBody>
      </p:sp>
      <p:sp>
        <p:nvSpPr>
          <p:cNvPr id="15" name="TextBox 14">
            <a:extLst>
              <a:ext uri="{FF2B5EF4-FFF2-40B4-BE49-F238E27FC236}">
                <a16:creationId xmlns:a16="http://schemas.microsoft.com/office/drawing/2014/main" id="{5B85DFF2-2A89-E8C3-A13D-B2965B64C949}"/>
              </a:ext>
            </a:extLst>
          </p:cNvPr>
          <p:cNvSpPr txBox="1"/>
          <p:nvPr/>
        </p:nvSpPr>
        <p:spPr>
          <a:xfrm>
            <a:off x="5004048" y="6416294"/>
            <a:ext cx="3744416" cy="369332"/>
          </a:xfrm>
          <a:prstGeom prst="rect">
            <a:avLst/>
          </a:prstGeom>
          <a:noFill/>
        </p:spPr>
        <p:txBody>
          <a:bodyPr wrap="square">
            <a:spAutoFit/>
          </a:bodyPr>
          <a:lstStyle/>
          <a:p>
            <a:r>
              <a:rPr lang="en-US" dirty="0"/>
              <a:t>https://euro-fusion.org/eurofusion</a:t>
            </a:r>
          </a:p>
        </p:txBody>
      </p:sp>
      <p:sp>
        <p:nvSpPr>
          <p:cNvPr id="16" name="TextBox 15">
            <a:extLst>
              <a:ext uri="{FF2B5EF4-FFF2-40B4-BE49-F238E27FC236}">
                <a16:creationId xmlns:a16="http://schemas.microsoft.com/office/drawing/2014/main" id="{A90090C9-FF67-8376-4D49-3F14468461A5}"/>
              </a:ext>
            </a:extLst>
          </p:cNvPr>
          <p:cNvSpPr txBox="1"/>
          <p:nvPr/>
        </p:nvSpPr>
        <p:spPr>
          <a:xfrm>
            <a:off x="4716016" y="4005064"/>
            <a:ext cx="1707519" cy="369332"/>
          </a:xfrm>
          <a:prstGeom prst="rect">
            <a:avLst/>
          </a:prstGeom>
          <a:noFill/>
        </p:spPr>
        <p:txBody>
          <a:bodyPr wrap="none" rtlCol="0">
            <a:spAutoFit/>
          </a:bodyPr>
          <a:lstStyle/>
          <a:p>
            <a:r>
              <a:rPr lang="en-US" dirty="0">
                <a:solidFill>
                  <a:srgbClr val="FF0000"/>
                </a:solidFill>
              </a:rPr>
              <a:t>JET and MAST-U</a:t>
            </a:r>
          </a:p>
        </p:txBody>
      </p:sp>
      <p:sp>
        <p:nvSpPr>
          <p:cNvPr id="18" name="TextBox 17">
            <a:extLst>
              <a:ext uri="{FF2B5EF4-FFF2-40B4-BE49-F238E27FC236}">
                <a16:creationId xmlns:a16="http://schemas.microsoft.com/office/drawing/2014/main" id="{136AB22F-5655-5A1A-F25C-509CF89B58F4}"/>
              </a:ext>
            </a:extLst>
          </p:cNvPr>
          <p:cNvSpPr txBox="1"/>
          <p:nvPr/>
        </p:nvSpPr>
        <p:spPr>
          <a:xfrm>
            <a:off x="6423535" y="4612486"/>
            <a:ext cx="1016625" cy="369332"/>
          </a:xfrm>
          <a:prstGeom prst="rect">
            <a:avLst/>
          </a:prstGeom>
          <a:noFill/>
        </p:spPr>
        <p:txBody>
          <a:bodyPr wrap="none" rtlCol="0">
            <a:spAutoFit/>
          </a:bodyPr>
          <a:lstStyle/>
          <a:p>
            <a:r>
              <a:rPr lang="en-US" dirty="0">
                <a:solidFill>
                  <a:srgbClr val="FF0000"/>
                </a:solidFill>
              </a:rPr>
              <a:t>ASDEX-U</a:t>
            </a:r>
          </a:p>
        </p:txBody>
      </p:sp>
      <p:sp>
        <p:nvSpPr>
          <p:cNvPr id="19" name="TextBox 18">
            <a:extLst>
              <a:ext uri="{FF2B5EF4-FFF2-40B4-BE49-F238E27FC236}">
                <a16:creationId xmlns:a16="http://schemas.microsoft.com/office/drawing/2014/main" id="{DE43BF31-7C35-B600-FA83-1D23CC7DF929}"/>
              </a:ext>
            </a:extLst>
          </p:cNvPr>
          <p:cNvSpPr txBox="1"/>
          <p:nvPr/>
        </p:nvSpPr>
        <p:spPr>
          <a:xfrm>
            <a:off x="5674681" y="4797152"/>
            <a:ext cx="547009" cy="369332"/>
          </a:xfrm>
          <a:prstGeom prst="rect">
            <a:avLst/>
          </a:prstGeom>
          <a:noFill/>
        </p:spPr>
        <p:txBody>
          <a:bodyPr wrap="none" rtlCol="0">
            <a:spAutoFit/>
          </a:bodyPr>
          <a:lstStyle/>
          <a:p>
            <a:r>
              <a:rPr lang="en-US" dirty="0">
                <a:solidFill>
                  <a:srgbClr val="FF0000"/>
                </a:solidFill>
              </a:rPr>
              <a:t>TCV</a:t>
            </a:r>
          </a:p>
        </p:txBody>
      </p:sp>
      <p:sp>
        <p:nvSpPr>
          <p:cNvPr id="20" name="TextBox 19">
            <a:extLst>
              <a:ext uri="{FF2B5EF4-FFF2-40B4-BE49-F238E27FC236}">
                <a16:creationId xmlns:a16="http://schemas.microsoft.com/office/drawing/2014/main" id="{B356F660-2DF8-8992-E694-BCF67276CA72}"/>
              </a:ext>
            </a:extLst>
          </p:cNvPr>
          <p:cNvSpPr txBox="1"/>
          <p:nvPr/>
        </p:nvSpPr>
        <p:spPr>
          <a:xfrm>
            <a:off x="5948185" y="5363011"/>
            <a:ext cx="716222" cy="369332"/>
          </a:xfrm>
          <a:prstGeom prst="rect">
            <a:avLst/>
          </a:prstGeom>
          <a:noFill/>
        </p:spPr>
        <p:txBody>
          <a:bodyPr wrap="none" rtlCol="0">
            <a:spAutoFit/>
          </a:bodyPr>
          <a:lstStyle/>
          <a:p>
            <a:r>
              <a:rPr lang="en-US" dirty="0">
                <a:solidFill>
                  <a:srgbClr val="FF0000"/>
                </a:solidFill>
              </a:rPr>
              <a:t>WEST</a:t>
            </a:r>
          </a:p>
        </p:txBody>
      </p:sp>
    </p:spTree>
    <p:extLst>
      <p:ext uri="{BB962C8B-B14F-4D97-AF65-F5344CB8AC3E}">
        <p14:creationId xmlns:p14="http://schemas.microsoft.com/office/powerpoint/2010/main" val="742320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6206"/>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69082" y="-27384"/>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chemeClr val="bg1"/>
                </a:solidFill>
                <a:latin typeface="Arial" panose="020B0604020202020204" pitchFamily="34" charset="0"/>
                <a:cs typeface="Arial" panose="020B0604020202020204" pitchFamily="34" charset="0"/>
              </a:rPr>
              <a:t>Tokamak experiments </a:t>
            </a:r>
            <a:r>
              <a:rPr lang="en-GB" sz="3200" b="1" dirty="0" err="1">
                <a:solidFill>
                  <a:schemeClr val="bg1"/>
                </a:solidFill>
                <a:latin typeface="Arial" panose="020B0604020202020204" pitchFamily="34" charset="0"/>
                <a:cs typeface="Arial" panose="020B0604020202020204" pitchFamily="34" charset="0"/>
              </a:rPr>
              <a:t>wordwide</a:t>
            </a:r>
            <a:endParaRPr lang="fr-FR" sz="32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118"/>
          <p:cNvPicPr>
            <a:picLocks noChangeAspect="1"/>
          </p:cNvPicPr>
          <p:nvPr/>
        </p:nvPicPr>
        <p:blipFill>
          <a:blip r:embed="rId5"/>
          <a:stretch>
            <a:fillRect/>
          </a:stretch>
        </p:blipFill>
        <p:spPr>
          <a:xfrm>
            <a:off x="143333" y="1484784"/>
            <a:ext cx="8999165" cy="4984415"/>
          </a:xfrm>
          <a:prstGeom prst="rect">
            <a:avLst/>
          </a:prstGeom>
        </p:spPr>
      </p:pic>
    </p:spTree>
    <p:extLst>
      <p:ext uri="{BB962C8B-B14F-4D97-AF65-F5344CB8AC3E}">
        <p14:creationId xmlns:p14="http://schemas.microsoft.com/office/powerpoint/2010/main" val="3888784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bg1"/>
                </a:solidFill>
                <a:latin typeface="Arial" panose="020B0604020202020204" pitchFamily="34" charset="0"/>
                <a:cs typeface="Arial" panose="020B0604020202020204" pitchFamily="34" charset="0"/>
              </a:rPr>
              <a:t>Motivation: Why study fusion in lab?</a:t>
            </a:r>
            <a:endParaRPr lang="en-US" sz="28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395535" y="1340769"/>
            <a:ext cx="8622059" cy="1152128"/>
          </a:xfrm>
        </p:spPr>
        <p:txBody>
          <a:bodyPr>
            <a:noAutofit/>
          </a:bodyPr>
          <a:lstStyle/>
          <a:p>
            <a:pPr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The well-known problem of limited energy resources and several environmental concerns about the existing energy production techniques urgently ask for the development of renewable and clean energy production methods. </a:t>
            </a:r>
          </a:p>
          <a:p>
            <a:pPr algn="just"/>
            <a:endParaRPr lang="en-GB"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871859" y="2736203"/>
            <a:ext cx="4549323" cy="3257801"/>
          </a:xfrm>
          <a:prstGeom prst="rect">
            <a:avLst/>
          </a:prstGeom>
        </p:spPr>
      </p:pic>
      <p:sp>
        <p:nvSpPr>
          <p:cNvPr id="3" name="Rectangle 2">
            <a:extLst>
              <a:ext uri="{FF2B5EF4-FFF2-40B4-BE49-F238E27FC236}">
                <a16:creationId xmlns:a16="http://schemas.microsoft.com/office/drawing/2014/main" id="{9251FAF6-51E5-78DA-2621-769CA05D7260}"/>
              </a:ext>
            </a:extLst>
          </p:cNvPr>
          <p:cNvSpPr/>
          <p:nvPr/>
        </p:nvSpPr>
        <p:spPr>
          <a:xfrm>
            <a:off x="3635896" y="5085184"/>
            <a:ext cx="3168352" cy="936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211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13492"/>
            <a:ext cx="7992888" cy="523220"/>
          </a:xfrm>
          <a:prstGeom prst="rect">
            <a:avLst/>
          </a:prstGeom>
          <a:noFill/>
        </p:spPr>
        <p:txBody>
          <a:bodyPr wrap="square">
            <a:spAutoFit/>
          </a:bodyPr>
          <a:lstStyle/>
          <a:p>
            <a:r>
              <a:rPr lang="en-US" sz="2800" b="1" dirty="0" err="1">
                <a:solidFill>
                  <a:schemeClr val="bg1"/>
                </a:solidFill>
              </a:rPr>
              <a:t>Energia</a:t>
            </a:r>
            <a:r>
              <a:rPr lang="en-US" sz="2800" b="1" dirty="0">
                <a:solidFill>
                  <a:schemeClr val="bg1"/>
                </a:solidFill>
              </a:rPr>
              <a:t>: un </a:t>
            </a:r>
            <a:r>
              <a:rPr lang="en-US" sz="2800" b="1" dirty="0" err="1">
                <a:solidFill>
                  <a:schemeClr val="bg1"/>
                </a:solidFill>
              </a:rPr>
              <a:t>moltiplicatore</a:t>
            </a:r>
            <a:r>
              <a:rPr lang="en-US" sz="2800" b="1" dirty="0">
                <a:solidFill>
                  <a:schemeClr val="bg1"/>
                </a:solidFill>
              </a:rPr>
              <a:t> </a:t>
            </a:r>
            <a:r>
              <a:rPr lang="en-US" sz="2800" b="1" dirty="0" err="1">
                <a:solidFill>
                  <a:schemeClr val="bg1"/>
                </a:solidFill>
              </a:rPr>
              <a:t>delle</a:t>
            </a:r>
            <a:r>
              <a:rPr lang="en-US" sz="2800" b="1" dirty="0">
                <a:solidFill>
                  <a:schemeClr val="bg1"/>
                </a:solidFill>
              </a:rPr>
              <a:t> </a:t>
            </a:r>
            <a:r>
              <a:rPr lang="en-US" sz="2800" b="1" dirty="0" err="1">
                <a:solidFill>
                  <a:schemeClr val="bg1"/>
                </a:solidFill>
              </a:rPr>
              <a:t>capacità</a:t>
            </a:r>
            <a:r>
              <a:rPr lang="en-US" sz="2800" b="1" dirty="0">
                <a:solidFill>
                  <a:schemeClr val="bg1"/>
                </a:solidFill>
              </a:rPr>
              <a:t> </a:t>
            </a:r>
            <a:r>
              <a:rPr lang="en-US" sz="2800" b="1" dirty="0" err="1">
                <a:solidFill>
                  <a:schemeClr val="bg1"/>
                </a:solidFill>
              </a:rPr>
              <a:t>umane</a:t>
            </a:r>
            <a:endParaRPr lang="en-US" sz="2800" b="1" dirty="0">
              <a:solidFill>
                <a:schemeClr val="bg1"/>
              </a:solidFill>
            </a:endParaRPr>
          </a:p>
        </p:txBody>
      </p:sp>
      <p:pic>
        <p:nvPicPr>
          <p:cNvPr id="9" name="Picture 8">
            <a:extLst>
              <a:ext uri="{FF2B5EF4-FFF2-40B4-BE49-F238E27FC236}">
                <a16:creationId xmlns:a16="http://schemas.microsoft.com/office/drawing/2014/main" id="{2440C4D1-E5CA-55C0-45CB-42131BD31F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48" y="1771145"/>
            <a:ext cx="2519084" cy="1676765"/>
          </a:xfrm>
          <a:prstGeom prst="rect">
            <a:avLst/>
          </a:prstGeom>
        </p:spPr>
      </p:pic>
      <p:sp>
        <p:nvSpPr>
          <p:cNvPr id="13" name="TextBox 12">
            <a:extLst>
              <a:ext uri="{FF2B5EF4-FFF2-40B4-BE49-F238E27FC236}">
                <a16:creationId xmlns:a16="http://schemas.microsoft.com/office/drawing/2014/main" id="{4333A917-2BB3-97E3-AD35-9C212D533E38}"/>
              </a:ext>
            </a:extLst>
          </p:cNvPr>
          <p:cNvSpPr txBox="1"/>
          <p:nvPr/>
        </p:nvSpPr>
        <p:spPr>
          <a:xfrm>
            <a:off x="1691680" y="1412750"/>
            <a:ext cx="2644588" cy="400110"/>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Produzione</a:t>
            </a:r>
            <a:r>
              <a:rPr lang="en-US" dirty="0">
                <a:latin typeface="Calibri" panose="020F0502020204030204" pitchFamily="34" charset="0"/>
                <a:cs typeface="Calibri" panose="020F0502020204030204" pitchFamily="34" charset="0"/>
              </a:rPr>
              <a:t> di merci </a:t>
            </a:r>
          </a:p>
        </p:txBody>
      </p:sp>
      <p:pic>
        <p:nvPicPr>
          <p:cNvPr id="15" name="Picture 14">
            <a:extLst>
              <a:ext uri="{FF2B5EF4-FFF2-40B4-BE49-F238E27FC236}">
                <a16:creationId xmlns:a16="http://schemas.microsoft.com/office/drawing/2014/main" id="{B3DFED87-321B-85F0-2BA6-2034257104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1723659"/>
            <a:ext cx="3461904" cy="1730952"/>
          </a:xfrm>
          <a:prstGeom prst="rect">
            <a:avLst/>
          </a:prstGeom>
        </p:spPr>
      </p:pic>
      <p:sp>
        <p:nvSpPr>
          <p:cNvPr id="16" name="TextBox 15">
            <a:extLst>
              <a:ext uri="{FF2B5EF4-FFF2-40B4-BE49-F238E27FC236}">
                <a16:creationId xmlns:a16="http://schemas.microsoft.com/office/drawing/2014/main" id="{99590347-8A91-8F55-CE83-CDF2B23186C0}"/>
              </a:ext>
            </a:extLst>
          </p:cNvPr>
          <p:cNvSpPr txBox="1"/>
          <p:nvPr/>
        </p:nvSpPr>
        <p:spPr>
          <a:xfrm>
            <a:off x="6511607" y="1412776"/>
            <a:ext cx="1084729" cy="400110"/>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Mobilità</a:t>
            </a:r>
            <a:endParaRPr lang="en-US"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204DD78F-28B3-C86B-E25E-AE387EB154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4252993"/>
            <a:ext cx="1926071" cy="2336845"/>
          </a:xfrm>
          <a:prstGeom prst="rect">
            <a:avLst/>
          </a:prstGeom>
        </p:spPr>
      </p:pic>
      <p:sp>
        <p:nvSpPr>
          <p:cNvPr id="18" name="TextBox 17">
            <a:extLst>
              <a:ext uri="{FF2B5EF4-FFF2-40B4-BE49-F238E27FC236}">
                <a16:creationId xmlns:a16="http://schemas.microsoft.com/office/drawing/2014/main" id="{C376DCE2-5027-FBC9-BB8A-61D84D97D765}"/>
              </a:ext>
            </a:extLst>
          </p:cNvPr>
          <p:cNvSpPr txBox="1"/>
          <p:nvPr/>
        </p:nvSpPr>
        <p:spPr>
          <a:xfrm>
            <a:off x="1547664" y="3820978"/>
            <a:ext cx="2644588" cy="400110"/>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Esigenze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abitative</a:t>
            </a:r>
            <a:r>
              <a:rPr lang="en-US" dirty="0">
                <a:latin typeface="Calibri" panose="020F0502020204030204" pitchFamily="34" charset="0"/>
                <a:cs typeface="Calibri" panose="020F0502020204030204" pitchFamily="34" charset="0"/>
              </a:rPr>
              <a:t> </a:t>
            </a:r>
          </a:p>
        </p:txBody>
      </p:sp>
      <p:pic>
        <p:nvPicPr>
          <p:cNvPr id="19" name="Picture 18">
            <a:extLst>
              <a:ext uri="{FF2B5EF4-FFF2-40B4-BE49-F238E27FC236}">
                <a16:creationId xmlns:a16="http://schemas.microsoft.com/office/drawing/2014/main" id="{2BBCAF90-865D-B8DC-5ABD-BE8871BA05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3610" y="4252993"/>
            <a:ext cx="3924214" cy="2327027"/>
          </a:xfrm>
          <a:prstGeom prst="rect">
            <a:avLst/>
          </a:prstGeom>
        </p:spPr>
      </p:pic>
      <p:sp>
        <p:nvSpPr>
          <p:cNvPr id="20" name="TextBox 19">
            <a:extLst>
              <a:ext uri="{FF2B5EF4-FFF2-40B4-BE49-F238E27FC236}">
                <a16:creationId xmlns:a16="http://schemas.microsoft.com/office/drawing/2014/main" id="{782647BB-6893-390B-E658-78E20E7A745E}"/>
              </a:ext>
            </a:extLst>
          </p:cNvPr>
          <p:cNvSpPr txBox="1"/>
          <p:nvPr/>
        </p:nvSpPr>
        <p:spPr>
          <a:xfrm>
            <a:off x="5762890" y="3852883"/>
            <a:ext cx="2447364" cy="400110"/>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Telecomunicazioni</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869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523220"/>
          </a:xfrm>
          <a:prstGeom prst="rect">
            <a:avLst/>
          </a:prstGeom>
          <a:noFill/>
        </p:spPr>
        <p:txBody>
          <a:bodyPr wrap="square">
            <a:spAutoFit/>
          </a:bodyPr>
          <a:lstStyle/>
          <a:p>
            <a:r>
              <a:rPr lang="it-IT" sz="2800" b="1" dirty="0">
                <a:solidFill>
                  <a:schemeClr val="bg1"/>
                </a:solidFill>
              </a:rPr>
              <a:t>Consumo di energia nel mondo</a:t>
            </a:r>
            <a:endParaRPr lang="en-US" sz="2800" b="1" dirty="0">
              <a:solidFill>
                <a:schemeClr val="bg1"/>
              </a:solidFill>
            </a:endParaRPr>
          </a:p>
        </p:txBody>
      </p:sp>
      <p:graphicFrame>
        <p:nvGraphicFramePr>
          <p:cNvPr id="22" name="Chart 21">
            <a:extLst>
              <a:ext uri="{FF2B5EF4-FFF2-40B4-BE49-F238E27FC236}">
                <a16:creationId xmlns:a16="http://schemas.microsoft.com/office/drawing/2014/main" id="{4175C490-DDB4-FF2D-6849-AC65FB0420C2}"/>
              </a:ext>
            </a:extLst>
          </p:cNvPr>
          <p:cNvGraphicFramePr/>
          <p:nvPr>
            <p:extLst>
              <p:ext uri="{D42A27DB-BD31-4B8C-83A1-F6EECF244321}">
                <p14:modId xmlns:p14="http://schemas.microsoft.com/office/powerpoint/2010/main" val="1390014591"/>
              </p:ext>
            </p:extLst>
          </p:nvPr>
        </p:nvGraphicFramePr>
        <p:xfrm>
          <a:off x="89648" y="1145989"/>
          <a:ext cx="8624046" cy="46541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02814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523220"/>
          </a:xfrm>
          <a:prstGeom prst="rect">
            <a:avLst/>
          </a:prstGeom>
          <a:noFill/>
        </p:spPr>
        <p:txBody>
          <a:bodyPr wrap="square">
            <a:spAutoFit/>
          </a:bodyPr>
          <a:lstStyle/>
          <a:p>
            <a:r>
              <a:rPr lang="it-IT" sz="2800" b="1" dirty="0">
                <a:solidFill>
                  <a:schemeClr val="bg1"/>
                </a:solidFill>
              </a:rPr>
              <a:t>Consumo di energia nel mondo</a:t>
            </a:r>
            <a:endParaRPr lang="en-US" sz="2800" b="1" dirty="0">
              <a:solidFill>
                <a:schemeClr val="bg1"/>
              </a:solidFill>
            </a:endParaRPr>
          </a:p>
        </p:txBody>
      </p:sp>
      <p:graphicFrame>
        <p:nvGraphicFramePr>
          <p:cNvPr id="7" name="Chart 6">
            <a:extLst>
              <a:ext uri="{FF2B5EF4-FFF2-40B4-BE49-F238E27FC236}">
                <a16:creationId xmlns:a16="http://schemas.microsoft.com/office/drawing/2014/main" id="{95BF2A0F-EEA2-01C4-96C4-EDC29F17E122}"/>
              </a:ext>
            </a:extLst>
          </p:cNvPr>
          <p:cNvGraphicFramePr/>
          <p:nvPr/>
        </p:nvGraphicFramePr>
        <p:xfrm>
          <a:off x="89648" y="1145989"/>
          <a:ext cx="8624046" cy="465417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65449342-D418-D214-79B5-37558D405B10}"/>
              </a:ext>
            </a:extLst>
          </p:cNvPr>
          <p:cNvSpPr txBox="1"/>
          <p:nvPr/>
        </p:nvSpPr>
        <p:spPr>
          <a:xfrm>
            <a:off x="6444208" y="1938056"/>
            <a:ext cx="1927409" cy="923330"/>
          </a:xfrm>
          <a:prstGeom prst="rect">
            <a:avLst/>
          </a:prstGeom>
          <a:noFill/>
        </p:spPr>
        <p:txBody>
          <a:bodyPr wrap="square" rtlCol="0">
            <a:spAutoFit/>
          </a:bodyPr>
          <a:lstStyle/>
          <a:p>
            <a:pPr algn="ctr"/>
            <a:r>
              <a:rPr lang="en-US" b="1" dirty="0">
                <a:solidFill>
                  <a:srgbClr val="0070C0"/>
                </a:solidFill>
                <a:latin typeface="Calibri" panose="020F0502020204030204" pitchFamily="34" charset="0"/>
                <a:cs typeface="Calibri" panose="020F0502020204030204" pitchFamily="34" charset="0"/>
              </a:rPr>
              <a:t>GAS NATURALE</a:t>
            </a:r>
          </a:p>
          <a:p>
            <a:pPr algn="ctr"/>
            <a:r>
              <a:rPr lang="en-US" b="1" dirty="0">
                <a:solidFill>
                  <a:srgbClr val="0070C0"/>
                </a:solidFill>
                <a:latin typeface="Calibri" panose="020F0502020204030204" pitchFamily="34" charset="0"/>
                <a:cs typeface="Calibri" panose="020F0502020204030204" pitchFamily="34" charset="0"/>
              </a:rPr>
              <a:t>PETROLIO</a:t>
            </a:r>
          </a:p>
          <a:p>
            <a:pPr algn="ctr"/>
            <a:r>
              <a:rPr lang="en-US" b="1" dirty="0">
                <a:solidFill>
                  <a:srgbClr val="0070C0"/>
                </a:solidFill>
                <a:latin typeface="Calibri" panose="020F0502020204030204" pitchFamily="34" charset="0"/>
                <a:cs typeface="Calibri" panose="020F0502020204030204" pitchFamily="34" charset="0"/>
              </a:rPr>
              <a:t>CARBONE</a:t>
            </a:r>
          </a:p>
        </p:txBody>
      </p:sp>
      <p:sp>
        <p:nvSpPr>
          <p:cNvPr id="13" name="Freeform 8">
            <a:extLst>
              <a:ext uri="{FF2B5EF4-FFF2-40B4-BE49-F238E27FC236}">
                <a16:creationId xmlns:a16="http://schemas.microsoft.com/office/drawing/2014/main" id="{C8BFDC53-CCD7-D555-97FB-023DB97C0610}"/>
              </a:ext>
            </a:extLst>
          </p:cNvPr>
          <p:cNvSpPr/>
          <p:nvPr/>
        </p:nvSpPr>
        <p:spPr>
          <a:xfrm>
            <a:off x="5652120" y="1550911"/>
            <a:ext cx="1211516" cy="653953"/>
          </a:xfrm>
          <a:custGeom>
            <a:avLst/>
            <a:gdLst>
              <a:gd name="connsiteX0" fmla="*/ 0 w 1452282"/>
              <a:gd name="connsiteY0" fmla="*/ 1076188 h 1076188"/>
              <a:gd name="connsiteX1" fmla="*/ 537882 w 1452282"/>
              <a:gd name="connsiteY1" fmla="*/ 475553 h 1076188"/>
              <a:gd name="connsiteX2" fmla="*/ 950259 w 1452282"/>
              <a:gd name="connsiteY2" fmla="*/ 424 h 1076188"/>
              <a:gd name="connsiteX3" fmla="*/ 1452282 w 1452282"/>
              <a:gd name="connsiteY3" fmla="*/ 556235 h 1076188"/>
            </a:gdLst>
            <a:ahLst/>
            <a:cxnLst>
              <a:cxn ang="0">
                <a:pos x="connsiteX0" y="connsiteY0"/>
              </a:cxn>
              <a:cxn ang="0">
                <a:pos x="connsiteX1" y="connsiteY1"/>
              </a:cxn>
              <a:cxn ang="0">
                <a:pos x="connsiteX2" y="connsiteY2"/>
              </a:cxn>
              <a:cxn ang="0">
                <a:pos x="connsiteX3" y="connsiteY3"/>
              </a:cxn>
            </a:cxnLst>
            <a:rect l="l" t="t" r="r" b="b"/>
            <a:pathLst>
              <a:path w="1452282" h="1076188">
                <a:moveTo>
                  <a:pt x="0" y="1076188"/>
                </a:moveTo>
                <a:lnTo>
                  <a:pt x="537882" y="475553"/>
                </a:lnTo>
                <a:cubicBezTo>
                  <a:pt x="696259" y="296259"/>
                  <a:pt x="797859" y="-13023"/>
                  <a:pt x="950259" y="424"/>
                </a:cubicBezTo>
                <a:cubicBezTo>
                  <a:pt x="1102659" y="13871"/>
                  <a:pt x="1277470" y="285053"/>
                  <a:pt x="1452282" y="556235"/>
                </a:cubicBezTo>
              </a:path>
            </a:pathLst>
          </a:custGeom>
          <a:noFill/>
          <a:ln w="508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4B8069-E131-556C-A3C5-7A7ECF082397}"/>
              </a:ext>
            </a:extLst>
          </p:cNvPr>
          <p:cNvSpPr txBox="1"/>
          <p:nvPr/>
        </p:nvSpPr>
        <p:spPr>
          <a:xfrm>
            <a:off x="3471356" y="3284984"/>
            <a:ext cx="2201288" cy="830997"/>
          </a:xfrm>
          <a:prstGeom prst="rect">
            <a:avLst/>
          </a:prstGeom>
          <a:noFill/>
        </p:spPr>
        <p:txBody>
          <a:bodyPr wrap="square" rtlCol="0">
            <a:spAutoFit/>
          </a:bodyPr>
          <a:lstStyle/>
          <a:p>
            <a:pPr algn="ctr"/>
            <a:r>
              <a:rPr lang="en-US" sz="2400" b="1" dirty="0" err="1">
                <a:latin typeface="Calibri" panose="020F0502020204030204" pitchFamily="34" charset="0"/>
                <a:cs typeface="Calibri" panose="020F0502020204030204" pitchFamily="34" charset="0"/>
              </a:rPr>
              <a:t>Combustibili</a:t>
            </a:r>
            <a:r>
              <a:rPr lang="en-US" sz="2400" b="1" dirty="0">
                <a:latin typeface="Calibri" panose="020F0502020204030204" pitchFamily="34" charset="0"/>
                <a:cs typeface="Calibri" panose="020F0502020204030204" pitchFamily="34" charset="0"/>
              </a:rPr>
              <a:t> </a:t>
            </a:r>
          </a:p>
          <a:p>
            <a:pPr algn="ctr"/>
            <a:r>
              <a:rPr lang="en-US" sz="2400" b="1" dirty="0" err="1">
                <a:latin typeface="Calibri" panose="020F0502020204030204" pitchFamily="34" charset="0"/>
                <a:cs typeface="Calibri" panose="020F0502020204030204" pitchFamily="34" charset="0"/>
              </a:rPr>
              <a:t>fossili</a:t>
            </a:r>
            <a:endParaRPr lang="en-US" sz="24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8CC09DA6-9BAF-F329-A7F8-F4ED88C4C087}"/>
              </a:ext>
            </a:extLst>
          </p:cNvPr>
          <p:cNvSpPr txBox="1"/>
          <p:nvPr/>
        </p:nvSpPr>
        <p:spPr>
          <a:xfrm>
            <a:off x="6284261" y="2869574"/>
            <a:ext cx="2635623" cy="1200329"/>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concentrato</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energia</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facilmente</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estraibile</a:t>
            </a:r>
            <a:r>
              <a:rPr lang="en-US" dirty="0">
                <a:latin typeface="Calibri" panose="020F0502020204030204" pitchFamily="34" charset="0"/>
                <a:cs typeface="Calibri" panose="020F0502020204030204" pitchFamily="34" charset="0"/>
              </a:rPr>
              <a:t> ed </a:t>
            </a:r>
            <a:r>
              <a:rPr lang="en-US" b="1" dirty="0" err="1">
                <a:latin typeface="Calibri" panose="020F0502020204030204" pitchFamily="34" charset="0"/>
                <a:cs typeface="Calibri" panose="020F0502020204030204" pitchFamily="34" charset="0"/>
              </a:rPr>
              <a:t>utilizzabile</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979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523220"/>
          </a:xfrm>
          <a:prstGeom prst="rect">
            <a:avLst/>
          </a:prstGeom>
          <a:noFill/>
        </p:spPr>
        <p:txBody>
          <a:bodyPr wrap="square">
            <a:spAutoFit/>
          </a:bodyPr>
          <a:lstStyle/>
          <a:p>
            <a:r>
              <a:rPr lang="it-IT" sz="2800" b="1" dirty="0">
                <a:solidFill>
                  <a:schemeClr val="bg1"/>
                </a:solidFill>
              </a:rPr>
              <a:t>Consumo di energia nel mondo</a:t>
            </a:r>
            <a:endParaRPr lang="en-US" sz="2800" b="1" dirty="0">
              <a:solidFill>
                <a:schemeClr val="bg1"/>
              </a:solidFill>
            </a:endParaRPr>
          </a:p>
        </p:txBody>
      </p:sp>
      <p:graphicFrame>
        <p:nvGraphicFramePr>
          <p:cNvPr id="7" name="Chart 6">
            <a:extLst>
              <a:ext uri="{FF2B5EF4-FFF2-40B4-BE49-F238E27FC236}">
                <a16:creationId xmlns:a16="http://schemas.microsoft.com/office/drawing/2014/main" id="{95BF2A0F-EEA2-01C4-96C4-EDC29F17E122}"/>
              </a:ext>
            </a:extLst>
          </p:cNvPr>
          <p:cNvGraphicFramePr/>
          <p:nvPr>
            <p:extLst>
              <p:ext uri="{D42A27DB-BD31-4B8C-83A1-F6EECF244321}">
                <p14:modId xmlns:p14="http://schemas.microsoft.com/office/powerpoint/2010/main" val="4006470216"/>
              </p:ext>
            </p:extLst>
          </p:nvPr>
        </p:nvGraphicFramePr>
        <p:xfrm>
          <a:off x="89648" y="1145989"/>
          <a:ext cx="8624046" cy="465417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65449342-D418-D214-79B5-37558D405B10}"/>
              </a:ext>
            </a:extLst>
          </p:cNvPr>
          <p:cNvSpPr txBox="1"/>
          <p:nvPr/>
        </p:nvSpPr>
        <p:spPr>
          <a:xfrm>
            <a:off x="6444208" y="1938056"/>
            <a:ext cx="1927409" cy="923330"/>
          </a:xfrm>
          <a:prstGeom prst="rect">
            <a:avLst/>
          </a:prstGeom>
          <a:noFill/>
        </p:spPr>
        <p:txBody>
          <a:bodyPr wrap="square" rtlCol="0">
            <a:spAutoFit/>
          </a:bodyPr>
          <a:lstStyle/>
          <a:p>
            <a:pPr algn="ctr"/>
            <a:r>
              <a:rPr lang="en-US" b="1" dirty="0">
                <a:solidFill>
                  <a:srgbClr val="0070C0"/>
                </a:solidFill>
                <a:latin typeface="Calibri" panose="020F0502020204030204" pitchFamily="34" charset="0"/>
                <a:cs typeface="Calibri" panose="020F0502020204030204" pitchFamily="34" charset="0"/>
              </a:rPr>
              <a:t>GAS NATURALE</a:t>
            </a:r>
          </a:p>
          <a:p>
            <a:pPr algn="ctr"/>
            <a:r>
              <a:rPr lang="en-US" b="1" dirty="0">
                <a:solidFill>
                  <a:srgbClr val="0070C0"/>
                </a:solidFill>
                <a:latin typeface="Calibri" panose="020F0502020204030204" pitchFamily="34" charset="0"/>
                <a:cs typeface="Calibri" panose="020F0502020204030204" pitchFamily="34" charset="0"/>
              </a:rPr>
              <a:t>PETROLIO</a:t>
            </a:r>
          </a:p>
          <a:p>
            <a:pPr algn="ctr"/>
            <a:r>
              <a:rPr lang="en-US" b="1" dirty="0">
                <a:solidFill>
                  <a:srgbClr val="0070C0"/>
                </a:solidFill>
                <a:latin typeface="Calibri" panose="020F0502020204030204" pitchFamily="34" charset="0"/>
                <a:cs typeface="Calibri" panose="020F0502020204030204" pitchFamily="34" charset="0"/>
              </a:rPr>
              <a:t>CARBONE</a:t>
            </a:r>
          </a:p>
        </p:txBody>
      </p:sp>
      <p:sp>
        <p:nvSpPr>
          <p:cNvPr id="13" name="Freeform 8">
            <a:extLst>
              <a:ext uri="{FF2B5EF4-FFF2-40B4-BE49-F238E27FC236}">
                <a16:creationId xmlns:a16="http://schemas.microsoft.com/office/drawing/2014/main" id="{C8BFDC53-CCD7-D555-97FB-023DB97C0610}"/>
              </a:ext>
            </a:extLst>
          </p:cNvPr>
          <p:cNvSpPr/>
          <p:nvPr/>
        </p:nvSpPr>
        <p:spPr>
          <a:xfrm>
            <a:off x="5652120" y="1550911"/>
            <a:ext cx="1211516" cy="653953"/>
          </a:xfrm>
          <a:custGeom>
            <a:avLst/>
            <a:gdLst>
              <a:gd name="connsiteX0" fmla="*/ 0 w 1452282"/>
              <a:gd name="connsiteY0" fmla="*/ 1076188 h 1076188"/>
              <a:gd name="connsiteX1" fmla="*/ 537882 w 1452282"/>
              <a:gd name="connsiteY1" fmla="*/ 475553 h 1076188"/>
              <a:gd name="connsiteX2" fmla="*/ 950259 w 1452282"/>
              <a:gd name="connsiteY2" fmla="*/ 424 h 1076188"/>
              <a:gd name="connsiteX3" fmla="*/ 1452282 w 1452282"/>
              <a:gd name="connsiteY3" fmla="*/ 556235 h 1076188"/>
            </a:gdLst>
            <a:ahLst/>
            <a:cxnLst>
              <a:cxn ang="0">
                <a:pos x="connsiteX0" y="connsiteY0"/>
              </a:cxn>
              <a:cxn ang="0">
                <a:pos x="connsiteX1" y="connsiteY1"/>
              </a:cxn>
              <a:cxn ang="0">
                <a:pos x="connsiteX2" y="connsiteY2"/>
              </a:cxn>
              <a:cxn ang="0">
                <a:pos x="connsiteX3" y="connsiteY3"/>
              </a:cxn>
            </a:cxnLst>
            <a:rect l="l" t="t" r="r" b="b"/>
            <a:pathLst>
              <a:path w="1452282" h="1076188">
                <a:moveTo>
                  <a:pt x="0" y="1076188"/>
                </a:moveTo>
                <a:lnTo>
                  <a:pt x="537882" y="475553"/>
                </a:lnTo>
                <a:cubicBezTo>
                  <a:pt x="696259" y="296259"/>
                  <a:pt x="797859" y="-13023"/>
                  <a:pt x="950259" y="424"/>
                </a:cubicBezTo>
                <a:cubicBezTo>
                  <a:pt x="1102659" y="13871"/>
                  <a:pt x="1277470" y="285053"/>
                  <a:pt x="1452282" y="556235"/>
                </a:cubicBezTo>
              </a:path>
            </a:pathLst>
          </a:custGeom>
          <a:noFill/>
          <a:ln w="508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CC09DA6-9BAF-F329-A7F8-F4ED88C4C087}"/>
              </a:ext>
            </a:extLst>
          </p:cNvPr>
          <p:cNvSpPr txBox="1"/>
          <p:nvPr/>
        </p:nvSpPr>
        <p:spPr>
          <a:xfrm>
            <a:off x="6284261" y="2869574"/>
            <a:ext cx="2635623" cy="1200329"/>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concentrato</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energia</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facilmente</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estraibile</a:t>
            </a:r>
            <a:r>
              <a:rPr lang="en-US" dirty="0">
                <a:latin typeface="Calibri" panose="020F0502020204030204" pitchFamily="34" charset="0"/>
                <a:cs typeface="Calibri" panose="020F0502020204030204" pitchFamily="34" charset="0"/>
              </a:rPr>
              <a:t> ed </a:t>
            </a:r>
            <a:r>
              <a:rPr lang="en-US" b="1" dirty="0" err="1">
                <a:latin typeface="Calibri" panose="020F0502020204030204" pitchFamily="34" charset="0"/>
                <a:cs typeface="Calibri" panose="020F0502020204030204" pitchFamily="34" charset="0"/>
              </a:rPr>
              <a:t>utilizzabile</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0930EDD-487F-A39A-D071-2BECAF3645D0}"/>
              </a:ext>
            </a:extLst>
          </p:cNvPr>
          <p:cNvSpPr txBox="1"/>
          <p:nvPr/>
        </p:nvSpPr>
        <p:spPr>
          <a:xfrm>
            <a:off x="4458117" y="5281063"/>
            <a:ext cx="4630152" cy="1077218"/>
          </a:xfrm>
          <a:prstGeom prst="rect">
            <a:avLst/>
          </a:prstGeom>
          <a:noFill/>
        </p:spPr>
        <p:txBody>
          <a:bodyPr wrap="square">
            <a:spAutoFit/>
          </a:bodyPr>
          <a:lstStyle/>
          <a:p>
            <a:pPr marL="457200" indent="-457200">
              <a:spcAft>
                <a:spcPts val="600"/>
              </a:spcAft>
              <a:buFont typeface="Wingdings" panose="05000000000000000000" pitchFamily="2" charset="2"/>
              <a:buChar char="§"/>
            </a:pPr>
            <a:r>
              <a:rPr lang="en-US" dirty="0" err="1">
                <a:latin typeface="Calibri" panose="020F0502020204030204" pitchFamily="34" charset="0"/>
                <a:cs typeface="Calibri" panose="020F0502020204030204" pitchFamily="34" charset="0"/>
              </a:rPr>
              <a:t>sono</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esauribili</a:t>
            </a:r>
            <a:endParaRPr lang="en-US" b="1" dirty="0">
              <a:latin typeface="Calibri" panose="020F0502020204030204" pitchFamily="34" charset="0"/>
              <a:cs typeface="Calibri" panose="020F0502020204030204" pitchFamily="34" charset="0"/>
            </a:endParaRPr>
          </a:p>
          <a:p>
            <a:pPr marL="457200" indent="-457200">
              <a:spcAft>
                <a:spcPts val="600"/>
              </a:spcAft>
              <a:buFont typeface="Wingdings" panose="05000000000000000000" pitchFamily="2" charset="2"/>
              <a:buChar char="§"/>
            </a:pPr>
            <a:r>
              <a:rPr lang="en-US" dirty="0" err="1">
                <a:latin typeface="Calibri" panose="020F0502020204030204" pitchFamily="34" charset="0"/>
                <a:cs typeface="Calibri" panose="020F0502020204030204" pitchFamily="34" charset="0"/>
              </a:rPr>
              <a:t>sono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distribuiti</a:t>
            </a:r>
            <a:r>
              <a:rPr lang="en-US" dirty="0">
                <a:latin typeface="Calibri" panose="020F0502020204030204" pitchFamily="34" charset="0"/>
                <a:cs typeface="Calibri" panose="020F0502020204030204" pitchFamily="34" charset="0"/>
              </a:rPr>
              <a:t> in modo </a:t>
            </a:r>
            <a:r>
              <a:rPr lang="en-US" b="1" dirty="0">
                <a:latin typeface="Calibri" panose="020F0502020204030204" pitchFamily="34" charset="0"/>
                <a:cs typeface="Calibri" panose="020F0502020204030204" pitchFamily="34" charset="0"/>
              </a:rPr>
              <a:t>non </a:t>
            </a:r>
            <a:r>
              <a:rPr lang="en-US" b="1" dirty="0" err="1">
                <a:latin typeface="Calibri" panose="020F0502020204030204" pitchFamily="34" charset="0"/>
                <a:cs typeface="Calibri" panose="020F0502020204030204" pitchFamily="34" charset="0"/>
              </a:rPr>
              <a:t>uniforme</a:t>
            </a:r>
            <a:endParaRPr lang="en-US" b="1" dirty="0">
              <a:latin typeface="Calibri" panose="020F0502020204030204" pitchFamily="34" charset="0"/>
              <a:cs typeface="Calibri" panose="020F0502020204030204" pitchFamily="34" charset="0"/>
            </a:endParaRPr>
          </a:p>
          <a:p>
            <a:pPr marL="457200" indent="-457200">
              <a:spcAft>
                <a:spcPts val="600"/>
              </a:spcAft>
              <a:buFont typeface="Wingdings" panose="05000000000000000000" pitchFamily="2" charset="2"/>
              <a:buChar char="§"/>
            </a:pPr>
            <a:r>
              <a:rPr lang="en-US" dirty="0" err="1">
                <a:latin typeface="Calibri" panose="020F0502020204030204" pitchFamily="34" charset="0"/>
                <a:cs typeface="Calibri" panose="020F0502020204030204" pitchFamily="34" charset="0"/>
              </a:rPr>
              <a:t>liberano</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CO2</a:t>
            </a:r>
            <a:r>
              <a:rPr lang="en-US" dirty="0">
                <a:latin typeface="Calibri" panose="020F0502020204030204" pitchFamily="34" charset="0"/>
                <a:cs typeface="Calibri" panose="020F0502020204030204" pitchFamily="34" charset="0"/>
                <a:sym typeface="Wingdings" panose="05000000000000000000" pitchFamily="2" charset="2"/>
              </a:rPr>
              <a:t> </a:t>
            </a:r>
            <a:r>
              <a:rPr lang="en-US" dirty="0" err="1">
                <a:latin typeface="Calibri" panose="020F0502020204030204" pitchFamily="34" charset="0"/>
                <a:cs typeface="Calibri" panose="020F0502020204030204" pitchFamily="34" charset="0"/>
                <a:sym typeface="Wingdings" panose="05000000000000000000" pitchFamily="2" charset="2"/>
              </a:rPr>
              <a:t>riscaldamento</a:t>
            </a:r>
            <a:r>
              <a:rPr lang="en-US" dirty="0">
                <a:latin typeface="Calibri" panose="020F0502020204030204" pitchFamily="34" charset="0"/>
                <a:cs typeface="Calibri" panose="020F0502020204030204" pitchFamily="34" charset="0"/>
                <a:sym typeface="Wingdings" panose="05000000000000000000" pitchFamily="2" charset="2"/>
              </a:rPr>
              <a:t> </a:t>
            </a:r>
            <a:r>
              <a:rPr lang="en-US" dirty="0" err="1">
                <a:latin typeface="Calibri" panose="020F0502020204030204" pitchFamily="34" charset="0"/>
                <a:cs typeface="Calibri" panose="020F0502020204030204" pitchFamily="34" charset="0"/>
                <a:sym typeface="Wingdings" panose="05000000000000000000" pitchFamily="2" charset="2"/>
              </a:rPr>
              <a:t>globale</a:t>
            </a:r>
            <a:endParaRPr lang="en-US"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8842BE4-2D13-F03E-C6B5-576661EC1B4D}"/>
              </a:ext>
            </a:extLst>
          </p:cNvPr>
          <p:cNvSpPr txBox="1"/>
          <p:nvPr/>
        </p:nvSpPr>
        <p:spPr>
          <a:xfrm>
            <a:off x="3471356" y="3284984"/>
            <a:ext cx="2201288" cy="830997"/>
          </a:xfrm>
          <a:prstGeom prst="rect">
            <a:avLst/>
          </a:prstGeom>
          <a:noFill/>
        </p:spPr>
        <p:txBody>
          <a:bodyPr wrap="square" rtlCol="0">
            <a:spAutoFit/>
          </a:bodyPr>
          <a:lstStyle/>
          <a:p>
            <a:pPr algn="ctr"/>
            <a:r>
              <a:rPr lang="en-US" sz="2400" b="1" dirty="0" err="1">
                <a:latin typeface="Calibri" panose="020F0502020204030204" pitchFamily="34" charset="0"/>
                <a:cs typeface="Calibri" panose="020F0502020204030204" pitchFamily="34" charset="0"/>
              </a:rPr>
              <a:t>Combustibili</a:t>
            </a:r>
            <a:r>
              <a:rPr lang="en-US" sz="2400" b="1" dirty="0">
                <a:latin typeface="Calibri" panose="020F0502020204030204" pitchFamily="34" charset="0"/>
                <a:cs typeface="Calibri" panose="020F0502020204030204" pitchFamily="34" charset="0"/>
              </a:rPr>
              <a:t> </a:t>
            </a:r>
          </a:p>
          <a:p>
            <a:pPr algn="ctr"/>
            <a:r>
              <a:rPr lang="en-US" sz="2400" b="1" dirty="0" err="1">
                <a:latin typeface="Calibri" panose="020F0502020204030204" pitchFamily="34" charset="0"/>
                <a:cs typeface="Calibri" panose="020F0502020204030204" pitchFamily="34" charset="0"/>
              </a:rPr>
              <a:t>fossili</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02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FD0057-2435-51FB-8A3A-266886DB3820}"/>
              </a:ext>
            </a:extLst>
          </p:cNvPr>
          <p:cNvSpPr/>
          <p:nvPr/>
        </p:nvSpPr>
        <p:spPr>
          <a:xfrm>
            <a:off x="3563888" y="5823766"/>
            <a:ext cx="3240359" cy="3693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D748D4B8-DD51-985F-A201-2B4193459351}"/>
              </a:ext>
            </a:extLst>
          </p:cNvPr>
          <p:cNvSpPr>
            <a:spLocks noChangeArrowheads="1"/>
          </p:cNvSpPr>
          <p:nvPr/>
        </p:nvSpPr>
        <p:spPr bwMode="auto">
          <a:xfrm>
            <a:off x="1043608" y="2503617"/>
            <a:ext cx="750411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spcBef>
                <a:spcPct val="20000"/>
              </a:spcBef>
              <a:buClr>
                <a:schemeClr val="tx2"/>
              </a:buClr>
              <a:buSzPct val="80000"/>
              <a:buFont typeface="Wingdings" panose="05000000000000000000" pitchFamily="2" charset="2"/>
              <a:buChar char="§"/>
            </a:pPr>
            <a:r>
              <a:rPr lang="en-GB" sz="1800" b="1" dirty="0" err="1">
                <a:solidFill>
                  <a:schemeClr val="hlink"/>
                </a:solidFill>
                <a:latin typeface="Calibri" pitchFamily="34" charset="0"/>
              </a:rPr>
              <a:t>Bioalcol</a:t>
            </a:r>
            <a:r>
              <a:rPr lang="it-IT" sz="1800" b="1" dirty="0">
                <a:solidFill>
                  <a:schemeClr val="hlink"/>
                </a:solidFill>
                <a:latin typeface="Calibri" pitchFamily="34" charset="0"/>
              </a:rPr>
              <a:t> </a:t>
            </a:r>
            <a:r>
              <a:rPr lang="en-GB" sz="1800" dirty="0">
                <a:latin typeface="Calibri" pitchFamily="34" charset="0"/>
                <a:sym typeface="Wingdings" pitchFamily="2" charset="2"/>
              </a:rPr>
              <a:t></a:t>
            </a:r>
            <a:r>
              <a:rPr lang="it-IT" sz="1800" dirty="0">
                <a:latin typeface="Calibri" pitchFamily="34" charset="0"/>
                <a:sym typeface="Wingdings" pitchFamily="2" charset="2"/>
              </a:rPr>
              <a:t> </a:t>
            </a:r>
            <a:r>
              <a:rPr lang="en-GB" sz="1800" dirty="0">
                <a:latin typeface="Calibri" pitchFamily="34" charset="0"/>
                <a:sym typeface="Wingdings" pitchFamily="2" charset="2"/>
              </a:rPr>
              <a:t>6200 km</a:t>
            </a:r>
            <a:r>
              <a:rPr lang="en-GB" sz="1800" baseline="30000" dirty="0">
                <a:latin typeface="Calibri" pitchFamily="34" charset="0"/>
                <a:sym typeface="Wingdings" pitchFamily="2" charset="2"/>
              </a:rPr>
              <a:t>2</a:t>
            </a:r>
            <a:r>
              <a:rPr lang="en-GB" sz="1800" dirty="0">
                <a:latin typeface="Calibri" pitchFamily="34" charset="0"/>
                <a:sym typeface="Wingdings" pitchFamily="2" charset="2"/>
              </a:rPr>
              <a:t> di </a:t>
            </a:r>
            <a:r>
              <a:rPr lang="en-GB" sz="1800" dirty="0" err="1">
                <a:latin typeface="Calibri" pitchFamily="34" charset="0"/>
                <a:sym typeface="Wingdings" pitchFamily="2" charset="2"/>
              </a:rPr>
              <a:t>campi</a:t>
            </a:r>
            <a:r>
              <a:rPr lang="en-GB" sz="1800" dirty="0">
                <a:latin typeface="Calibri" pitchFamily="34" charset="0"/>
                <a:sym typeface="Wingdings" pitchFamily="2" charset="2"/>
              </a:rPr>
              <a:t> di </a:t>
            </a:r>
            <a:r>
              <a:rPr lang="en-GB" sz="1800" dirty="0" err="1">
                <a:latin typeface="Calibri" pitchFamily="34" charset="0"/>
                <a:sym typeface="Wingdings" pitchFamily="2" charset="2"/>
              </a:rPr>
              <a:t>barbabietola</a:t>
            </a:r>
            <a:r>
              <a:rPr lang="it-IT" sz="1800" dirty="0">
                <a:latin typeface="Calibri" pitchFamily="34" charset="0"/>
                <a:sym typeface="Wingdings" pitchFamily="2" charset="2"/>
              </a:rPr>
              <a:t> </a:t>
            </a:r>
            <a:r>
              <a:rPr lang="it-IT" sz="1800" dirty="0">
                <a:solidFill>
                  <a:srgbClr val="FF6600"/>
                </a:solidFill>
                <a:latin typeface="Calibri" pitchFamily="34" charset="0"/>
                <a:sym typeface="Wingdings" pitchFamily="2" charset="2"/>
              </a:rPr>
              <a:t>(~Friuli V.G.)</a:t>
            </a:r>
          </a:p>
          <a:p>
            <a:pPr marL="342900" indent="-342900" algn="just">
              <a:spcBef>
                <a:spcPct val="20000"/>
              </a:spcBef>
              <a:buClr>
                <a:schemeClr val="tx2"/>
              </a:buClr>
              <a:buSzPct val="80000"/>
              <a:buFont typeface="Wingdings" panose="05000000000000000000" pitchFamily="2" charset="2"/>
              <a:buChar char="§"/>
            </a:pPr>
            <a:endParaRPr lang="it-IT" b="1" dirty="0">
              <a:solidFill>
                <a:srgbClr val="FF6600"/>
              </a:solidFill>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r>
              <a:rPr lang="en-GB" sz="1800" b="1" dirty="0">
                <a:solidFill>
                  <a:schemeClr val="hlink"/>
                </a:solidFill>
                <a:latin typeface="Calibri" pitchFamily="34" charset="0"/>
                <a:sym typeface="Wingdings" pitchFamily="2" charset="2"/>
              </a:rPr>
              <a:t>Biogas</a:t>
            </a:r>
            <a:r>
              <a:rPr lang="en-GB" sz="1800" dirty="0">
                <a:latin typeface="Calibri" pitchFamily="34" charset="0"/>
                <a:sym typeface="Wingdings" pitchFamily="2" charset="2"/>
              </a:rPr>
              <a:t> </a:t>
            </a:r>
            <a:r>
              <a:rPr lang="it-IT" sz="1800" dirty="0">
                <a:latin typeface="Calibri" pitchFamily="34" charset="0"/>
                <a:sym typeface="Wingdings" pitchFamily="2" charset="2"/>
              </a:rPr>
              <a:t> </a:t>
            </a:r>
            <a:r>
              <a:rPr lang="en-GB" sz="1800" dirty="0">
                <a:latin typeface="Calibri" pitchFamily="34" charset="0"/>
                <a:sym typeface="Wingdings" pitchFamily="2" charset="2"/>
              </a:rPr>
              <a:t></a:t>
            </a:r>
            <a:r>
              <a:rPr lang="it-IT" sz="1800" dirty="0">
                <a:latin typeface="Calibri" pitchFamily="34" charset="0"/>
                <a:sym typeface="Wingdings" pitchFamily="2" charset="2"/>
              </a:rPr>
              <a:t>  2</a:t>
            </a:r>
            <a:r>
              <a:rPr lang="en-GB" sz="1800" dirty="0">
                <a:latin typeface="Calibri" pitchFamily="34" charset="0"/>
                <a:sym typeface="Wingdings" pitchFamily="2" charset="2"/>
              </a:rPr>
              <a:t>0 </a:t>
            </a:r>
            <a:r>
              <a:rPr lang="en-GB" sz="1800" dirty="0" err="1">
                <a:latin typeface="Calibri" pitchFamily="34" charset="0"/>
                <a:sym typeface="Wingdings" pitchFamily="2" charset="2"/>
              </a:rPr>
              <a:t>milioni</a:t>
            </a:r>
            <a:r>
              <a:rPr lang="en-GB" sz="1800" dirty="0">
                <a:latin typeface="Calibri" pitchFamily="34" charset="0"/>
                <a:sym typeface="Wingdings" pitchFamily="2" charset="2"/>
              </a:rPr>
              <a:t> di </a:t>
            </a:r>
            <a:r>
              <a:rPr lang="en-GB" sz="1800" dirty="0" err="1">
                <a:latin typeface="Calibri" pitchFamily="34" charset="0"/>
                <a:sym typeface="Wingdings" pitchFamily="2" charset="2"/>
              </a:rPr>
              <a:t>maiali</a:t>
            </a:r>
            <a:endParaRPr lang="en-GB" dirty="0">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endParaRPr lang="en-GB" sz="1800" b="1" dirty="0">
              <a:solidFill>
                <a:schemeClr val="hlink"/>
              </a:solidFill>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r>
              <a:rPr lang="en-GB" sz="1800" b="1" dirty="0" err="1">
                <a:solidFill>
                  <a:schemeClr val="hlink"/>
                </a:solidFill>
                <a:latin typeface="Calibri" pitchFamily="34" charset="0"/>
                <a:sym typeface="Wingdings" pitchFamily="2" charset="2"/>
              </a:rPr>
              <a:t>Eolico</a:t>
            </a:r>
            <a:r>
              <a:rPr lang="en-GB" sz="1800" dirty="0">
                <a:latin typeface="Calibri" pitchFamily="34" charset="0"/>
                <a:sym typeface="Wingdings" pitchFamily="2" charset="2"/>
              </a:rPr>
              <a:t>  </a:t>
            </a:r>
            <a:r>
              <a:rPr lang="it-IT" sz="1800" dirty="0">
                <a:latin typeface="Calibri" pitchFamily="34" charset="0"/>
                <a:sym typeface="Wingdings" pitchFamily="2" charset="2"/>
              </a:rPr>
              <a:t>una superficie </a:t>
            </a:r>
            <a:r>
              <a:rPr lang="en-GB" sz="1800" dirty="0">
                <a:latin typeface="Calibri" pitchFamily="34" charset="0"/>
                <a:sym typeface="Wingdings" pitchFamily="2" charset="2"/>
              </a:rPr>
              <a:t>di 486 km</a:t>
            </a:r>
            <a:r>
              <a:rPr lang="en-GB" sz="1800" baseline="30000" dirty="0">
                <a:latin typeface="Calibri" pitchFamily="34" charset="0"/>
                <a:sym typeface="Wingdings" pitchFamily="2" charset="2"/>
              </a:rPr>
              <a:t>2</a:t>
            </a:r>
            <a:r>
              <a:rPr lang="en-GB" sz="1800" dirty="0">
                <a:latin typeface="Calibri" pitchFamily="34" charset="0"/>
                <a:sym typeface="Wingdings" pitchFamily="2" charset="2"/>
              </a:rPr>
              <a:t> </a:t>
            </a:r>
            <a:r>
              <a:rPr lang="it-IT" sz="1800" dirty="0">
                <a:solidFill>
                  <a:srgbClr val="FF6600"/>
                </a:solidFill>
                <a:latin typeface="Calibri" pitchFamily="34" charset="0"/>
                <a:sym typeface="Wingdings" pitchFamily="2" charset="2"/>
              </a:rPr>
              <a:t>(~Milano X 3)</a:t>
            </a:r>
            <a:endParaRPr lang="en-GB" dirty="0">
              <a:solidFill>
                <a:srgbClr val="FF6600"/>
              </a:solidFill>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endParaRPr lang="en-GB" sz="1800" b="1" dirty="0">
              <a:solidFill>
                <a:srgbClr val="FF6600"/>
              </a:solidFill>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r>
              <a:rPr lang="en-GB" sz="1800" b="1" dirty="0">
                <a:solidFill>
                  <a:schemeClr val="hlink"/>
                </a:solidFill>
                <a:latin typeface="Calibri" pitchFamily="34" charset="0"/>
                <a:sym typeface="Wingdings" pitchFamily="2" charset="2"/>
              </a:rPr>
              <a:t>Solare </a:t>
            </a:r>
            <a:r>
              <a:rPr lang="en-GB" sz="1800" dirty="0">
                <a:latin typeface="Calibri" pitchFamily="34" charset="0"/>
                <a:sym typeface="Wingdings" pitchFamily="2" charset="2"/>
              </a:rPr>
              <a:t> 50 km</a:t>
            </a:r>
            <a:r>
              <a:rPr lang="en-GB" sz="1800" baseline="30000" dirty="0">
                <a:latin typeface="Calibri" pitchFamily="34" charset="0"/>
                <a:sym typeface="Wingdings" pitchFamily="2" charset="2"/>
              </a:rPr>
              <a:t>2</a:t>
            </a:r>
            <a:r>
              <a:rPr lang="en-GB" sz="1800" dirty="0">
                <a:latin typeface="Calibri" pitchFamily="34" charset="0"/>
                <a:sym typeface="Wingdings" pitchFamily="2" charset="2"/>
              </a:rPr>
              <a:t> alle </a:t>
            </a:r>
            <a:r>
              <a:rPr lang="en-GB" sz="1800" dirty="0" err="1">
                <a:latin typeface="Calibri" pitchFamily="34" charset="0"/>
                <a:sym typeface="Wingdings" pitchFamily="2" charset="2"/>
              </a:rPr>
              <a:t>medie</a:t>
            </a:r>
            <a:r>
              <a:rPr lang="en-GB" sz="1800" dirty="0">
                <a:latin typeface="Calibri" pitchFamily="34" charset="0"/>
                <a:sym typeface="Wingdings" pitchFamily="2" charset="2"/>
              </a:rPr>
              <a:t> </a:t>
            </a:r>
            <a:r>
              <a:rPr lang="en-GB" sz="1800" dirty="0" err="1">
                <a:latin typeface="Calibri" pitchFamily="34" charset="0"/>
                <a:sym typeface="Wingdings" pitchFamily="2" charset="2"/>
              </a:rPr>
              <a:t>latitudini</a:t>
            </a:r>
            <a:r>
              <a:rPr lang="en-GB" sz="1800" dirty="0">
                <a:latin typeface="Calibri" pitchFamily="34" charset="0"/>
                <a:sym typeface="Wingdings" pitchFamily="2" charset="2"/>
              </a:rPr>
              <a:t> </a:t>
            </a:r>
            <a:r>
              <a:rPr lang="it-IT" sz="1800" dirty="0">
                <a:solidFill>
                  <a:srgbClr val="FF6600"/>
                </a:solidFill>
                <a:latin typeface="Calibri" pitchFamily="34" charset="0"/>
                <a:sym typeface="Wingdings" pitchFamily="2" charset="2"/>
              </a:rPr>
              <a:t>(~1/2 Padova) </a:t>
            </a:r>
            <a:endParaRPr lang="it-IT" dirty="0">
              <a:solidFill>
                <a:srgbClr val="FF6600"/>
              </a:solidFill>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endParaRPr lang="it-IT" sz="1800" b="1" dirty="0">
              <a:solidFill>
                <a:srgbClr val="FF6600"/>
              </a:solidFill>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r>
              <a:rPr lang="en-GB" sz="1800" b="1" dirty="0" err="1">
                <a:solidFill>
                  <a:schemeClr val="hlink"/>
                </a:solidFill>
                <a:latin typeface="Calibri" pitchFamily="34" charset="0"/>
                <a:sym typeface="Wingdings" pitchFamily="2" charset="2"/>
              </a:rPr>
              <a:t>Fissione</a:t>
            </a:r>
            <a:r>
              <a:rPr lang="en-GB" sz="1800" b="1" dirty="0">
                <a:solidFill>
                  <a:schemeClr val="hlink"/>
                </a:solidFill>
                <a:latin typeface="Calibri" pitchFamily="34" charset="0"/>
                <a:sym typeface="Wingdings" pitchFamily="2" charset="2"/>
              </a:rPr>
              <a:t> nucleare</a:t>
            </a:r>
            <a:r>
              <a:rPr lang="en-GB" sz="1800" dirty="0">
                <a:latin typeface="Calibri" pitchFamily="34" charset="0"/>
                <a:sym typeface="Wingdings" pitchFamily="2" charset="2"/>
              </a:rPr>
              <a:t>  35 </a:t>
            </a:r>
            <a:r>
              <a:rPr lang="en-GB" sz="1800" dirty="0" err="1">
                <a:latin typeface="Calibri" pitchFamily="34" charset="0"/>
                <a:sym typeface="Wingdings" pitchFamily="2" charset="2"/>
              </a:rPr>
              <a:t>tonnellate</a:t>
            </a:r>
            <a:r>
              <a:rPr lang="en-GB" sz="1800" dirty="0">
                <a:latin typeface="Calibri" pitchFamily="34" charset="0"/>
                <a:sym typeface="Wingdings" pitchFamily="2" charset="2"/>
              </a:rPr>
              <a:t> </a:t>
            </a:r>
            <a:r>
              <a:rPr lang="en-GB" sz="1800" dirty="0" err="1">
                <a:latin typeface="Calibri" pitchFamily="34" charset="0"/>
                <a:sym typeface="Wingdings" pitchFamily="2" charset="2"/>
              </a:rPr>
              <a:t>all’anno</a:t>
            </a:r>
            <a:r>
              <a:rPr lang="en-GB" sz="1800" dirty="0">
                <a:latin typeface="Calibri" pitchFamily="34" charset="0"/>
                <a:sym typeface="Wingdings" pitchFamily="2" charset="2"/>
              </a:rPr>
              <a:t> di </a:t>
            </a:r>
            <a:r>
              <a:rPr lang="en-GB" sz="1800" dirty="0" err="1">
                <a:latin typeface="Calibri" pitchFamily="34" charset="0"/>
                <a:sym typeface="Wingdings" pitchFamily="2" charset="2"/>
              </a:rPr>
              <a:t>uranio</a:t>
            </a:r>
            <a:endParaRPr lang="it-IT" dirty="0">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endParaRPr lang="it-IT" sz="1800" b="1" dirty="0">
              <a:solidFill>
                <a:schemeClr val="hlink"/>
              </a:solidFill>
              <a:latin typeface="Calibri" pitchFamily="34" charset="0"/>
              <a:sym typeface="Wingdings" pitchFamily="2" charset="2"/>
            </a:endParaRPr>
          </a:p>
          <a:p>
            <a:pPr marL="342900" indent="-342900" algn="just">
              <a:spcBef>
                <a:spcPct val="20000"/>
              </a:spcBef>
              <a:buClr>
                <a:schemeClr val="tx2"/>
              </a:buClr>
              <a:buSzPct val="80000"/>
              <a:buFont typeface="Wingdings" panose="05000000000000000000" pitchFamily="2" charset="2"/>
              <a:buChar char="§"/>
            </a:pPr>
            <a:r>
              <a:rPr lang="en-GB" sz="1800" b="1" dirty="0" err="1">
                <a:solidFill>
                  <a:schemeClr val="hlink"/>
                </a:solidFill>
                <a:latin typeface="Calibri" pitchFamily="34" charset="0"/>
                <a:sym typeface="Wingdings" pitchFamily="2" charset="2"/>
              </a:rPr>
              <a:t>Fusione</a:t>
            </a:r>
            <a:r>
              <a:rPr lang="en-GB" sz="1800" b="1" dirty="0">
                <a:solidFill>
                  <a:schemeClr val="hlink"/>
                </a:solidFill>
                <a:latin typeface="Calibri" pitchFamily="34" charset="0"/>
                <a:sym typeface="Wingdings" pitchFamily="2" charset="2"/>
              </a:rPr>
              <a:t> nucleare</a:t>
            </a:r>
            <a:r>
              <a:rPr lang="en-GB" sz="1800" dirty="0">
                <a:latin typeface="Calibri" pitchFamily="34" charset="0"/>
                <a:sym typeface="Wingdings" pitchFamily="2" charset="2"/>
              </a:rPr>
              <a:t>  </a:t>
            </a:r>
            <a:r>
              <a:rPr lang="en-GB" sz="1800" b="1" dirty="0">
                <a:latin typeface="Calibri" pitchFamily="34" charset="0"/>
                <a:sym typeface="Wingdings" pitchFamily="2" charset="2"/>
              </a:rPr>
              <a:t>100 kg </a:t>
            </a:r>
            <a:r>
              <a:rPr lang="en-GB" sz="1800" b="1" dirty="0" err="1">
                <a:latin typeface="Calibri" pitchFamily="34" charset="0"/>
                <a:sym typeface="Wingdings" pitchFamily="2" charset="2"/>
              </a:rPr>
              <a:t>Deuterio</a:t>
            </a:r>
            <a:r>
              <a:rPr lang="en-GB" sz="1800" dirty="0">
                <a:latin typeface="Calibri" pitchFamily="34" charset="0"/>
                <a:sym typeface="Wingdings" pitchFamily="2" charset="2"/>
              </a:rPr>
              <a:t> e </a:t>
            </a:r>
            <a:r>
              <a:rPr lang="en-GB" sz="1800" b="1" dirty="0">
                <a:latin typeface="Calibri" pitchFamily="34" charset="0"/>
                <a:sym typeface="Wingdings" pitchFamily="2" charset="2"/>
              </a:rPr>
              <a:t>150</a:t>
            </a:r>
            <a:r>
              <a:rPr lang="en-GB" sz="1800" dirty="0">
                <a:latin typeface="Calibri" pitchFamily="34" charset="0"/>
                <a:sym typeface="Wingdings" pitchFamily="2" charset="2"/>
              </a:rPr>
              <a:t> </a:t>
            </a:r>
            <a:r>
              <a:rPr lang="en-GB" sz="1800" b="1" dirty="0">
                <a:latin typeface="Calibri" pitchFamily="34" charset="0"/>
                <a:sym typeface="Wingdings" pitchFamily="2" charset="2"/>
              </a:rPr>
              <a:t>kg</a:t>
            </a:r>
            <a:r>
              <a:rPr lang="en-GB" sz="1800" dirty="0">
                <a:latin typeface="Calibri" pitchFamily="34" charset="0"/>
                <a:sym typeface="Wingdings" pitchFamily="2" charset="2"/>
              </a:rPr>
              <a:t> </a:t>
            </a:r>
            <a:r>
              <a:rPr lang="en-GB" sz="1800" b="1" dirty="0" err="1">
                <a:latin typeface="Calibri" pitchFamily="34" charset="0"/>
                <a:sym typeface="Wingdings" pitchFamily="2" charset="2"/>
              </a:rPr>
              <a:t>Trizio</a:t>
            </a:r>
            <a:r>
              <a:rPr lang="en-GB" sz="1800" dirty="0">
                <a:latin typeface="Calibri" pitchFamily="34" charset="0"/>
                <a:sym typeface="Wingdings" pitchFamily="2" charset="2"/>
              </a:rPr>
              <a:t> </a:t>
            </a:r>
            <a:r>
              <a:rPr lang="en-GB" sz="1800" dirty="0" err="1">
                <a:latin typeface="Calibri" pitchFamily="34" charset="0"/>
                <a:sym typeface="Wingdings" pitchFamily="2" charset="2"/>
              </a:rPr>
              <a:t>all’anno</a:t>
            </a:r>
            <a:r>
              <a:rPr lang="en-GB" sz="1800" dirty="0">
                <a:latin typeface="Calibri" pitchFamily="34" charset="0"/>
                <a:sym typeface="Wingdings" pitchFamily="2" charset="2"/>
              </a:rPr>
              <a:t> per </a:t>
            </a:r>
            <a:r>
              <a:rPr lang="en-GB" sz="1800" dirty="0" err="1">
                <a:latin typeface="Calibri" pitchFamily="34" charset="0"/>
                <a:sym typeface="Wingdings" pitchFamily="2" charset="2"/>
              </a:rPr>
              <a:t>una</a:t>
            </a:r>
            <a:r>
              <a:rPr lang="en-GB" sz="1800" dirty="0">
                <a:latin typeface="Calibri" pitchFamily="34" charset="0"/>
                <a:sym typeface="Wingdings" pitchFamily="2" charset="2"/>
              </a:rPr>
              <a:t> centrale da 1 GW</a:t>
            </a:r>
          </a:p>
        </p:txBody>
      </p:sp>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954107"/>
          </a:xfrm>
          <a:prstGeom prst="rect">
            <a:avLst/>
          </a:prstGeom>
          <a:noFill/>
        </p:spPr>
        <p:txBody>
          <a:bodyPr wrap="square">
            <a:spAutoFit/>
          </a:bodyPr>
          <a:lstStyle/>
          <a:p>
            <a:r>
              <a:rPr lang="it-IT" sz="2800" b="1" dirty="0">
                <a:solidFill>
                  <a:schemeClr val="bg1"/>
                </a:solidFill>
              </a:rPr>
              <a:t>Alternative a confronto</a:t>
            </a:r>
          </a:p>
          <a:p>
            <a:endParaRPr lang="en-US" sz="2800" dirty="0">
              <a:solidFill>
                <a:schemeClr val="bg1"/>
              </a:solidFill>
            </a:endParaRPr>
          </a:p>
        </p:txBody>
      </p:sp>
      <p:sp>
        <p:nvSpPr>
          <p:cNvPr id="16" name="Rectangle 4">
            <a:extLst>
              <a:ext uri="{FF2B5EF4-FFF2-40B4-BE49-F238E27FC236}">
                <a16:creationId xmlns:a16="http://schemas.microsoft.com/office/drawing/2014/main" id="{9FBD0A27-1865-B643-D33A-FF286CE65ACE}"/>
              </a:ext>
            </a:extLst>
          </p:cNvPr>
          <p:cNvSpPr>
            <a:spLocks noChangeArrowheads="1"/>
          </p:cNvSpPr>
          <p:nvPr/>
        </p:nvSpPr>
        <p:spPr bwMode="auto">
          <a:xfrm>
            <a:off x="478229" y="1984995"/>
            <a:ext cx="4892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800" b="1" dirty="0">
                <a:solidFill>
                  <a:srgbClr val="FF0000"/>
                </a:solidFill>
                <a:latin typeface="Calibri" pitchFamily="34" charset="0"/>
                <a:sym typeface="Wingdings" pitchFamily="2" charset="2"/>
              </a:rPr>
              <a:t>Per </a:t>
            </a:r>
            <a:r>
              <a:rPr lang="en-GB" sz="1800" b="1" dirty="0" err="1">
                <a:solidFill>
                  <a:srgbClr val="FF0000"/>
                </a:solidFill>
                <a:latin typeface="Calibri" pitchFamily="34" charset="0"/>
                <a:sym typeface="Wingdings" pitchFamily="2" charset="2"/>
              </a:rPr>
              <a:t>una</a:t>
            </a:r>
            <a:r>
              <a:rPr lang="en-GB" sz="1800" b="1" dirty="0">
                <a:solidFill>
                  <a:srgbClr val="FF0000"/>
                </a:solidFill>
                <a:latin typeface="Calibri" pitchFamily="34" charset="0"/>
                <a:sym typeface="Wingdings" pitchFamily="2" charset="2"/>
              </a:rPr>
              <a:t> </a:t>
            </a:r>
            <a:r>
              <a:rPr lang="en-GB" sz="1800" b="1" dirty="0" err="1">
                <a:solidFill>
                  <a:srgbClr val="FF0000"/>
                </a:solidFill>
                <a:latin typeface="Calibri" pitchFamily="34" charset="0"/>
                <a:sym typeface="Wingdings" pitchFamily="2" charset="2"/>
              </a:rPr>
              <a:t>ipotetica</a:t>
            </a:r>
            <a:r>
              <a:rPr lang="en-GB" sz="1800" b="1" dirty="0">
                <a:solidFill>
                  <a:srgbClr val="FF0000"/>
                </a:solidFill>
                <a:latin typeface="Calibri" pitchFamily="34" charset="0"/>
                <a:sym typeface="Wingdings" pitchFamily="2" charset="2"/>
              </a:rPr>
              <a:t> </a:t>
            </a:r>
            <a:r>
              <a:rPr lang="en-GB" sz="1800" b="1" dirty="0" err="1">
                <a:solidFill>
                  <a:srgbClr val="FF0000"/>
                </a:solidFill>
                <a:latin typeface="Calibri" pitchFamily="34" charset="0"/>
                <a:sym typeface="Wingdings" pitchFamily="2" charset="2"/>
              </a:rPr>
              <a:t>centrale</a:t>
            </a:r>
            <a:r>
              <a:rPr lang="en-GB" sz="1800" b="1" dirty="0">
                <a:solidFill>
                  <a:srgbClr val="FF0000"/>
                </a:solidFill>
                <a:latin typeface="Calibri" pitchFamily="34" charset="0"/>
                <a:sym typeface="Wingdings" pitchFamily="2" charset="2"/>
              </a:rPr>
              <a:t> da 1 GW</a:t>
            </a:r>
            <a:r>
              <a:rPr lang="it-IT" sz="1800" b="1" dirty="0">
                <a:solidFill>
                  <a:srgbClr val="FF0000"/>
                </a:solidFill>
                <a:latin typeface="Calibri" pitchFamily="34" charset="0"/>
                <a:sym typeface="Wingdings" pitchFamily="2" charset="2"/>
              </a:rPr>
              <a:t> da altre fonti: </a:t>
            </a:r>
            <a:endParaRPr lang="en-GB" sz="1800" b="1" dirty="0">
              <a:solidFill>
                <a:srgbClr val="FF0000"/>
              </a:solidFill>
              <a:latin typeface="Calibri" pitchFamily="34" charset="0"/>
              <a:sym typeface="Wingdings" pitchFamily="2" charset="2"/>
            </a:endParaRPr>
          </a:p>
        </p:txBody>
      </p:sp>
      <p:sp>
        <p:nvSpPr>
          <p:cNvPr id="17" name="Rectangle 5">
            <a:extLst>
              <a:ext uri="{FF2B5EF4-FFF2-40B4-BE49-F238E27FC236}">
                <a16:creationId xmlns:a16="http://schemas.microsoft.com/office/drawing/2014/main" id="{7D11879A-3C3D-A659-55D1-604C28D09C9A}"/>
              </a:ext>
            </a:extLst>
          </p:cNvPr>
          <p:cNvSpPr>
            <a:spLocks noChangeArrowheads="1"/>
          </p:cNvSpPr>
          <p:nvPr/>
        </p:nvSpPr>
        <p:spPr bwMode="auto">
          <a:xfrm>
            <a:off x="478229" y="1467003"/>
            <a:ext cx="2225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tx2"/>
              </a:buClr>
              <a:buSzPct val="80000"/>
              <a:buFont typeface="Wingdings" pitchFamily="2" charset="2"/>
              <a:buNone/>
            </a:pPr>
            <a:r>
              <a:rPr lang="it-IT" sz="1800" b="1" dirty="0">
                <a:latin typeface="Calibri" pitchFamily="34" charset="0"/>
                <a:sym typeface="Wingdings" pitchFamily="2" charset="2"/>
              </a:rPr>
              <a:t>RIFERIMENTO</a:t>
            </a:r>
            <a:r>
              <a:rPr lang="en-GB" sz="1800" b="1" dirty="0">
                <a:latin typeface="Calibri" pitchFamily="34" charset="0"/>
                <a:sym typeface="Wingdings" pitchFamily="2" charset="2"/>
              </a:rPr>
              <a:t>:</a:t>
            </a:r>
          </a:p>
        </p:txBody>
      </p:sp>
      <p:sp>
        <p:nvSpPr>
          <p:cNvPr id="18" name="Rectangle 6">
            <a:extLst>
              <a:ext uri="{FF2B5EF4-FFF2-40B4-BE49-F238E27FC236}">
                <a16:creationId xmlns:a16="http://schemas.microsoft.com/office/drawing/2014/main" id="{0D33A994-236B-C9AF-518D-5B2793405A1A}"/>
              </a:ext>
            </a:extLst>
          </p:cNvPr>
          <p:cNvSpPr>
            <a:spLocks noChangeArrowheads="1"/>
          </p:cNvSpPr>
          <p:nvPr/>
        </p:nvSpPr>
        <p:spPr bwMode="auto">
          <a:xfrm>
            <a:off x="2123728" y="1327194"/>
            <a:ext cx="6826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buClr>
                <a:schemeClr val="tx2"/>
              </a:buClr>
              <a:buSzPct val="80000"/>
              <a:buFont typeface="Wingdings" pitchFamily="2" charset="2"/>
              <a:buNone/>
            </a:pPr>
            <a:r>
              <a:rPr lang="en-GB" sz="1800" i="1" dirty="0" err="1">
                <a:latin typeface="Calibri" pitchFamily="34" charset="0"/>
                <a:sym typeface="Wingdings" pitchFamily="2" charset="2"/>
              </a:rPr>
              <a:t>una</a:t>
            </a:r>
            <a:r>
              <a:rPr lang="en-GB" sz="1800" i="1" dirty="0">
                <a:latin typeface="Calibri" pitchFamily="34" charset="0"/>
                <a:sym typeface="Wingdings" pitchFamily="2" charset="2"/>
              </a:rPr>
              <a:t> centrale </a:t>
            </a:r>
            <a:r>
              <a:rPr lang="en-GB" sz="1800" i="1" dirty="0" err="1">
                <a:latin typeface="Calibri" pitchFamily="34" charset="0"/>
                <a:sym typeface="Wingdings" pitchFamily="2" charset="2"/>
              </a:rPr>
              <a:t>convenzionale</a:t>
            </a:r>
            <a:r>
              <a:rPr lang="en-GB" sz="1800" i="1" dirty="0">
                <a:latin typeface="Calibri" pitchFamily="34" charset="0"/>
                <a:sym typeface="Wingdings" pitchFamily="2" charset="2"/>
              </a:rPr>
              <a:t> da 1 GW </a:t>
            </a:r>
            <a:r>
              <a:rPr lang="en-GB" sz="1800" i="1" dirty="0" err="1">
                <a:latin typeface="Calibri" pitchFamily="34" charset="0"/>
                <a:sym typeface="Wingdings" pitchFamily="2" charset="2"/>
              </a:rPr>
              <a:t>richiede</a:t>
            </a:r>
            <a:r>
              <a:rPr lang="en-GB" sz="1800" i="1" dirty="0">
                <a:latin typeface="Calibri" pitchFamily="34" charset="0"/>
                <a:sym typeface="Wingdings" pitchFamily="2" charset="2"/>
              </a:rPr>
              <a:t> in un anno 4.000.000 </a:t>
            </a:r>
            <a:r>
              <a:rPr lang="en-GB" sz="1800" i="1" dirty="0" err="1">
                <a:latin typeface="Calibri" pitchFamily="34" charset="0"/>
                <a:sym typeface="Wingdings" pitchFamily="2" charset="2"/>
              </a:rPr>
              <a:t>tonnellate</a:t>
            </a:r>
            <a:r>
              <a:rPr lang="en-GB" sz="1800" i="1" dirty="0">
                <a:latin typeface="Calibri" pitchFamily="34" charset="0"/>
                <a:sym typeface="Wingdings" pitchFamily="2" charset="2"/>
              </a:rPr>
              <a:t> di </a:t>
            </a:r>
            <a:r>
              <a:rPr lang="en-GB" sz="1800" i="1" dirty="0" err="1">
                <a:latin typeface="Calibri" pitchFamily="34" charset="0"/>
                <a:sym typeface="Wingdings" pitchFamily="2" charset="2"/>
              </a:rPr>
              <a:t>carbone</a:t>
            </a:r>
            <a:endParaRPr lang="en-GB" sz="1800" i="1" dirty="0">
              <a:latin typeface="Calibri" pitchFamily="34" charset="0"/>
              <a:sym typeface="Wingdings" pitchFamily="2" charset="2"/>
            </a:endParaRPr>
          </a:p>
        </p:txBody>
      </p:sp>
      <p:sp>
        <p:nvSpPr>
          <p:cNvPr id="21" name="TextBox 20">
            <a:extLst>
              <a:ext uri="{FF2B5EF4-FFF2-40B4-BE49-F238E27FC236}">
                <a16:creationId xmlns:a16="http://schemas.microsoft.com/office/drawing/2014/main" id="{23192F0D-0F92-7860-D097-8202A8328192}"/>
              </a:ext>
            </a:extLst>
          </p:cNvPr>
          <p:cNvSpPr txBox="1"/>
          <p:nvPr/>
        </p:nvSpPr>
        <p:spPr>
          <a:xfrm>
            <a:off x="2929241" y="6535202"/>
            <a:ext cx="6088354" cy="369332"/>
          </a:xfrm>
          <a:prstGeom prst="rect">
            <a:avLst/>
          </a:prstGeom>
          <a:noFill/>
        </p:spPr>
        <p:txBody>
          <a:bodyPr wrap="square" rtlCol="0">
            <a:spAutoFit/>
          </a:bodyPr>
          <a:lstStyle/>
          <a:p>
            <a:r>
              <a:rPr lang="en-US" b="1" dirty="0" err="1">
                <a:latin typeface="Calibri" panose="020F0502020204030204" pitchFamily="34" charset="0"/>
                <a:cs typeface="Calibri" panose="020F0502020204030204" pitchFamily="34" charset="0"/>
              </a:rPr>
              <a:t>Deuterio</a:t>
            </a:r>
            <a:r>
              <a:rPr lang="en-US" b="1" dirty="0">
                <a:latin typeface="Calibri" panose="020F0502020204030204" pitchFamily="34" charset="0"/>
                <a:cs typeface="Calibri" panose="020F0502020204030204" pitchFamily="34" charset="0"/>
              </a:rPr>
              <a:t> (D)</a:t>
            </a:r>
            <a:r>
              <a:rPr lang="en-US" dirty="0">
                <a:latin typeface="Calibri" panose="020F0502020204030204" pitchFamily="34" charset="0"/>
                <a:cs typeface="Calibri" panose="020F0502020204030204" pitchFamily="34" charset="0"/>
              </a:rPr>
              <a:t> e </a:t>
            </a:r>
            <a:r>
              <a:rPr lang="en-US" b="1" dirty="0" err="1">
                <a:latin typeface="Calibri" panose="020F0502020204030204" pitchFamily="34" charset="0"/>
                <a:cs typeface="Calibri" panose="020F0502020204030204" pitchFamily="34" charset="0"/>
              </a:rPr>
              <a:t>Trizio</a:t>
            </a:r>
            <a:r>
              <a:rPr lang="en-US" b="1" dirty="0">
                <a:latin typeface="Calibri" panose="020F0502020204030204" pitchFamily="34" charset="0"/>
                <a:cs typeface="Calibri" panose="020F0502020204030204" pitchFamily="34" charset="0"/>
              </a:rPr>
              <a:t> (T)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sono</a:t>
            </a:r>
            <a:r>
              <a:rPr lang="en-US" dirty="0">
                <a:latin typeface="Calibri" panose="020F0502020204030204" pitchFamily="34" charset="0"/>
                <a:cs typeface="Calibri" panose="020F0502020204030204" pitchFamily="34" charset="0"/>
              </a:rPr>
              <a:t> due </a:t>
            </a:r>
            <a:r>
              <a:rPr lang="en-US" dirty="0" err="1">
                <a:latin typeface="Calibri" panose="020F0502020204030204" pitchFamily="34" charset="0"/>
                <a:cs typeface="Calibri" panose="020F0502020204030204" pitchFamily="34" charset="0"/>
              </a:rPr>
              <a:t>isotopi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all’idrogeno</a:t>
            </a:r>
            <a:r>
              <a:rPr lang="en-US" dirty="0">
                <a:latin typeface="Calibri" panose="020F0502020204030204" pitchFamily="34" charset="0"/>
                <a:cs typeface="Calibri" panose="020F0502020204030204" pitchFamily="34" charset="0"/>
              </a:rPr>
              <a:t>.  </a:t>
            </a:r>
          </a:p>
        </p:txBody>
      </p:sp>
      <p:cxnSp>
        <p:nvCxnSpPr>
          <p:cNvPr id="3" name="Straight Arrow Connector 2">
            <a:extLst>
              <a:ext uri="{FF2B5EF4-FFF2-40B4-BE49-F238E27FC236}">
                <a16:creationId xmlns:a16="http://schemas.microsoft.com/office/drawing/2014/main" id="{A1352016-00F4-1C14-035E-85AFB54F5171}"/>
              </a:ext>
            </a:extLst>
          </p:cNvPr>
          <p:cNvCxnSpPr>
            <a:cxnSpLocks/>
          </p:cNvCxnSpPr>
          <p:nvPr/>
        </p:nvCxnSpPr>
        <p:spPr>
          <a:xfrm flipH="1">
            <a:off x="5148064" y="6165870"/>
            <a:ext cx="36003" cy="383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494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523220"/>
          </a:xfrm>
          <a:prstGeom prst="rect">
            <a:avLst/>
          </a:prstGeom>
          <a:noFill/>
        </p:spPr>
        <p:txBody>
          <a:bodyPr wrap="square">
            <a:spAutoFit/>
          </a:bodyPr>
          <a:lstStyle/>
          <a:p>
            <a:r>
              <a:rPr lang="it-IT" sz="2800" b="1" dirty="0">
                <a:solidFill>
                  <a:schemeClr val="bg1"/>
                </a:solidFill>
              </a:rPr>
              <a:t>La fusione nucleare in natura</a:t>
            </a:r>
            <a:endParaRPr lang="en-US" sz="2800" b="1" dirty="0">
              <a:solidFill>
                <a:schemeClr val="bg1"/>
              </a:solidFill>
            </a:endParaRPr>
          </a:p>
        </p:txBody>
      </p:sp>
      <p:sp>
        <p:nvSpPr>
          <p:cNvPr id="13" name="Rectangle 12">
            <a:extLst>
              <a:ext uri="{FF2B5EF4-FFF2-40B4-BE49-F238E27FC236}">
                <a16:creationId xmlns:a16="http://schemas.microsoft.com/office/drawing/2014/main" id="{7D9A3AE7-D28F-BA93-EBA7-27FDA3FA852D}"/>
              </a:ext>
            </a:extLst>
          </p:cNvPr>
          <p:cNvSpPr/>
          <p:nvPr/>
        </p:nvSpPr>
        <p:spPr>
          <a:xfrm>
            <a:off x="327479" y="3181032"/>
            <a:ext cx="4964601" cy="3416320"/>
          </a:xfrm>
          <a:prstGeom prst="rect">
            <a:avLst/>
          </a:prstGeom>
        </p:spPr>
        <p:txBody>
          <a:bodyPr wrap="square">
            <a:spAutoFit/>
          </a:bodyPr>
          <a:lstStyle/>
          <a:p>
            <a:endParaRPr lang="en-GB" altLang="it-IT" dirty="0">
              <a:latin typeface="Calibri" pitchFamily="34" charset="0"/>
            </a:endParaRPr>
          </a:p>
          <a:p>
            <a:endParaRPr lang="en-GB" altLang="it-IT" sz="2000" dirty="0">
              <a:latin typeface="Calibri" pitchFamily="34" charset="0"/>
            </a:endParaRPr>
          </a:p>
          <a:p>
            <a:pPr marL="342900" indent="-342900" algn="just">
              <a:buFont typeface="Wingdings" panose="05000000000000000000" pitchFamily="2" charset="2"/>
              <a:buChar char="q"/>
            </a:pPr>
            <a:r>
              <a:rPr lang="en-GB" altLang="it-IT" sz="2000" dirty="0">
                <a:latin typeface="Calibri" pitchFamily="34" charset="0"/>
              </a:rPr>
              <a:t>Nelle Stelle, </a:t>
            </a:r>
            <a:r>
              <a:rPr lang="en-GB" altLang="it-IT" sz="2000" dirty="0" err="1">
                <a:latin typeface="Calibri" pitchFamily="34" charset="0"/>
              </a:rPr>
              <a:t>i</a:t>
            </a:r>
            <a:r>
              <a:rPr lang="en-GB" altLang="it-IT" sz="2000" dirty="0">
                <a:latin typeface="Calibri" pitchFamily="34" charset="0"/>
              </a:rPr>
              <a:t> nuclei di </a:t>
            </a:r>
            <a:r>
              <a:rPr lang="en-GB" altLang="it-IT" sz="2000" dirty="0" err="1">
                <a:latin typeface="Calibri" pitchFamily="34" charset="0"/>
              </a:rPr>
              <a:t>atomi</a:t>
            </a:r>
            <a:r>
              <a:rPr lang="en-GB" altLang="it-IT" sz="2000" dirty="0">
                <a:latin typeface="Calibri" pitchFamily="34" charset="0"/>
              </a:rPr>
              <a:t> </a:t>
            </a:r>
            <a:r>
              <a:rPr lang="en-GB" altLang="it-IT" sz="2000" dirty="0" err="1">
                <a:latin typeface="Calibri" pitchFamily="34" charset="0"/>
              </a:rPr>
              <a:t>leggeri</a:t>
            </a:r>
            <a:r>
              <a:rPr lang="en-GB" altLang="it-IT" sz="2000" dirty="0">
                <a:latin typeface="Calibri" pitchFamily="34" charset="0"/>
              </a:rPr>
              <a:t> </a:t>
            </a:r>
            <a:r>
              <a:rPr lang="en-GB" altLang="it-IT" sz="2000" dirty="0" err="1">
                <a:latin typeface="Calibri" pitchFamily="34" charset="0"/>
              </a:rPr>
              <a:t>fondono</a:t>
            </a:r>
            <a:r>
              <a:rPr lang="en-GB" altLang="it-IT" sz="2000" dirty="0">
                <a:latin typeface="Calibri" pitchFamily="34" charset="0"/>
              </a:rPr>
              <a:t> </a:t>
            </a:r>
            <a:r>
              <a:rPr lang="en-GB" altLang="it-IT" sz="2000" dirty="0" err="1">
                <a:latin typeface="Calibri" pitchFamily="34" charset="0"/>
              </a:rPr>
              <a:t>insieme</a:t>
            </a:r>
            <a:r>
              <a:rPr lang="en-GB" altLang="it-IT" sz="2000" dirty="0">
                <a:latin typeface="Calibri" pitchFamily="34" charset="0"/>
              </a:rPr>
              <a:t>, </a:t>
            </a:r>
            <a:r>
              <a:rPr lang="en-GB" altLang="it-IT" sz="2000" dirty="0" err="1">
                <a:latin typeface="Calibri" pitchFamily="34" charset="0"/>
              </a:rPr>
              <a:t>formando</a:t>
            </a:r>
            <a:r>
              <a:rPr lang="en-GB" altLang="it-IT" sz="2000" dirty="0">
                <a:latin typeface="Calibri" pitchFamily="34" charset="0"/>
              </a:rPr>
              <a:t> </a:t>
            </a:r>
            <a:r>
              <a:rPr lang="en-GB" altLang="it-IT" sz="2000" dirty="0" err="1">
                <a:latin typeface="Calibri" pitchFamily="34" charset="0"/>
              </a:rPr>
              <a:t>elementi</a:t>
            </a:r>
            <a:r>
              <a:rPr lang="en-GB" altLang="it-IT" sz="2000" dirty="0">
                <a:latin typeface="Calibri" pitchFamily="34" charset="0"/>
              </a:rPr>
              <a:t> </a:t>
            </a:r>
            <a:r>
              <a:rPr lang="en-GB" altLang="it-IT" sz="2000" dirty="0" err="1">
                <a:latin typeface="Calibri" pitchFamily="34" charset="0"/>
              </a:rPr>
              <a:t>più</a:t>
            </a:r>
            <a:r>
              <a:rPr lang="en-GB" altLang="it-IT" sz="2000" dirty="0">
                <a:latin typeface="Calibri" pitchFamily="34" charset="0"/>
              </a:rPr>
              <a:t> </a:t>
            </a:r>
            <a:r>
              <a:rPr lang="en-GB" altLang="it-IT" sz="2000" dirty="0" err="1">
                <a:latin typeface="Calibri" pitchFamily="34" charset="0"/>
              </a:rPr>
              <a:t>pesanti</a:t>
            </a:r>
            <a:r>
              <a:rPr lang="en-GB" altLang="it-IT" sz="2000" dirty="0">
                <a:latin typeface="Calibri" pitchFamily="34" charset="0"/>
              </a:rPr>
              <a:t> e </a:t>
            </a:r>
            <a:r>
              <a:rPr lang="en-GB" altLang="it-IT" sz="2000" dirty="0" err="1">
                <a:latin typeface="Calibri" pitchFamily="34" charset="0"/>
              </a:rPr>
              <a:t>liberando</a:t>
            </a:r>
            <a:r>
              <a:rPr lang="en-GB" altLang="it-IT" sz="2000" dirty="0">
                <a:latin typeface="Calibri" pitchFamily="34" charset="0"/>
              </a:rPr>
              <a:t> </a:t>
            </a:r>
            <a:r>
              <a:rPr lang="en-GB" altLang="it-IT" sz="2000" dirty="0" err="1">
                <a:latin typeface="Calibri" pitchFamily="34" charset="0"/>
              </a:rPr>
              <a:t>una</a:t>
            </a:r>
            <a:r>
              <a:rPr lang="en-GB" altLang="it-IT" sz="2000" dirty="0">
                <a:latin typeface="Calibri" pitchFamily="34" charset="0"/>
              </a:rPr>
              <a:t> </a:t>
            </a:r>
            <a:r>
              <a:rPr lang="en-GB" altLang="it-IT" sz="2000" dirty="0" err="1">
                <a:latin typeface="Calibri" pitchFamily="34" charset="0"/>
              </a:rPr>
              <a:t>grande</a:t>
            </a:r>
            <a:r>
              <a:rPr lang="en-GB" altLang="it-IT" sz="2000" dirty="0">
                <a:latin typeface="Calibri" pitchFamily="34" charset="0"/>
              </a:rPr>
              <a:t> </a:t>
            </a:r>
            <a:r>
              <a:rPr lang="en-GB" altLang="it-IT" sz="2000" dirty="0" err="1">
                <a:latin typeface="Calibri" pitchFamily="34" charset="0"/>
              </a:rPr>
              <a:t>quantità</a:t>
            </a:r>
            <a:r>
              <a:rPr lang="en-GB" altLang="it-IT" sz="2000" dirty="0">
                <a:latin typeface="Calibri" pitchFamily="34" charset="0"/>
              </a:rPr>
              <a:t> di </a:t>
            </a:r>
            <a:r>
              <a:rPr lang="en-GB" altLang="it-IT" sz="2000" dirty="0" err="1">
                <a:latin typeface="Calibri" pitchFamily="34" charset="0"/>
              </a:rPr>
              <a:t>energia</a:t>
            </a:r>
            <a:r>
              <a:rPr lang="en-GB" altLang="it-IT" sz="2000" dirty="0">
                <a:latin typeface="Calibri" pitchFamily="34" charset="0"/>
              </a:rPr>
              <a:t>.</a:t>
            </a:r>
          </a:p>
          <a:p>
            <a:endParaRPr lang="en-GB" altLang="it-IT" sz="2000" dirty="0">
              <a:latin typeface="Calibri" pitchFamily="34" charset="0"/>
            </a:endParaRPr>
          </a:p>
          <a:p>
            <a:pPr marL="800100" lvl="1" indent="-342900" algn="just">
              <a:buFont typeface="Wingdings" panose="05000000000000000000" pitchFamily="2" charset="2"/>
              <a:buChar char="§"/>
            </a:pPr>
            <a:r>
              <a:rPr lang="it-IT" altLang="it-IT" sz="2000" dirty="0">
                <a:latin typeface="Calibri" pitchFamily="34" charset="0"/>
              </a:rPr>
              <a:t>L’energia nel Sole è fornita da processi di fusione che bruciano 600 milioni di tonnellate di idrogeno al secondo.</a:t>
            </a:r>
          </a:p>
          <a:p>
            <a:endParaRPr lang="en-GB" altLang="it-IT" dirty="0">
              <a:latin typeface="Calibri" pitchFamily="34" charset="0"/>
            </a:endParaRPr>
          </a:p>
        </p:txBody>
      </p:sp>
      <p:pic>
        <p:nvPicPr>
          <p:cNvPr id="15" name="Picture 6" descr="http://nunzyconti.files.wordpress.com/2008/08/accecante.jpg">
            <a:extLst>
              <a:ext uri="{FF2B5EF4-FFF2-40B4-BE49-F238E27FC236}">
                <a16:creationId xmlns:a16="http://schemas.microsoft.com/office/drawing/2014/main" id="{A4D33A4C-EDCF-DAB5-48A1-347B8F4994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4274" y="3380276"/>
            <a:ext cx="3229384" cy="322938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02B17EC4-0171-8A92-C30F-6640EA3B5556}"/>
              </a:ext>
            </a:extLst>
          </p:cNvPr>
          <p:cNvSpPr/>
          <p:nvPr/>
        </p:nvSpPr>
        <p:spPr>
          <a:xfrm>
            <a:off x="327479" y="1754561"/>
            <a:ext cx="5421876" cy="1015663"/>
          </a:xfrm>
          <a:prstGeom prst="rect">
            <a:avLst/>
          </a:prstGeom>
        </p:spPr>
        <p:txBody>
          <a:bodyPr wrap="square">
            <a:spAutoFit/>
          </a:bodyPr>
          <a:lstStyle/>
          <a:p>
            <a:pPr marL="342900" indent="-342900" algn="just">
              <a:buFont typeface="Wingdings" panose="05000000000000000000" pitchFamily="2" charset="2"/>
              <a:buChar char="q"/>
            </a:pPr>
            <a:r>
              <a:rPr lang="en-GB" altLang="it-IT" sz="2000" dirty="0">
                <a:latin typeface="Calibri" pitchFamily="34" charset="0"/>
              </a:rPr>
              <a:t>La </a:t>
            </a:r>
            <a:r>
              <a:rPr lang="en-GB" altLang="it-IT" sz="2000" dirty="0" err="1">
                <a:latin typeface="Calibri" pitchFamily="34" charset="0"/>
              </a:rPr>
              <a:t>materia</a:t>
            </a:r>
            <a:r>
              <a:rPr lang="en-GB" altLang="it-IT" sz="2000" dirty="0">
                <a:latin typeface="Calibri" pitchFamily="34" charset="0"/>
              </a:rPr>
              <a:t> è </a:t>
            </a:r>
            <a:r>
              <a:rPr lang="en-GB" altLang="it-IT" sz="2000" dirty="0" err="1">
                <a:latin typeface="Calibri" pitchFamily="34" charset="0"/>
              </a:rPr>
              <a:t>composta</a:t>
            </a:r>
            <a:r>
              <a:rPr lang="en-GB" altLang="it-IT" sz="2000" dirty="0">
                <a:latin typeface="Calibri" pitchFamily="34" charset="0"/>
              </a:rPr>
              <a:t> di </a:t>
            </a:r>
            <a:r>
              <a:rPr lang="en-GB" altLang="it-IT" sz="2000" dirty="0" err="1">
                <a:latin typeface="Calibri" pitchFamily="34" charset="0"/>
              </a:rPr>
              <a:t>atomi</a:t>
            </a:r>
            <a:r>
              <a:rPr lang="en-GB" altLang="it-IT" sz="2000" dirty="0">
                <a:latin typeface="Calibri" pitchFamily="34" charset="0"/>
              </a:rPr>
              <a:t>, a </a:t>
            </a:r>
            <a:r>
              <a:rPr lang="en-GB" altLang="it-IT" sz="2000" dirty="0" err="1">
                <a:latin typeface="Calibri" pitchFamily="34" charset="0"/>
              </a:rPr>
              <a:t>loro</a:t>
            </a:r>
            <a:r>
              <a:rPr lang="en-GB" altLang="it-IT" sz="2000" dirty="0">
                <a:latin typeface="Calibri" pitchFamily="34" charset="0"/>
              </a:rPr>
              <a:t> volta </a:t>
            </a:r>
            <a:r>
              <a:rPr lang="en-GB" altLang="it-IT" sz="2000" dirty="0" err="1">
                <a:latin typeface="Calibri" pitchFamily="34" charset="0"/>
              </a:rPr>
              <a:t>formati</a:t>
            </a:r>
            <a:r>
              <a:rPr lang="en-GB" altLang="it-IT" sz="2000" dirty="0">
                <a:latin typeface="Calibri" pitchFamily="34" charset="0"/>
              </a:rPr>
              <a:t> da un </a:t>
            </a:r>
            <a:r>
              <a:rPr lang="en-GB" altLang="it-IT" sz="2000" dirty="0" err="1">
                <a:latin typeface="Calibri" pitchFamily="34" charset="0"/>
              </a:rPr>
              <a:t>nucleo</a:t>
            </a:r>
            <a:r>
              <a:rPr lang="en-GB" altLang="it-IT" sz="2000" dirty="0">
                <a:latin typeface="Calibri" pitchFamily="34" charset="0"/>
              </a:rPr>
              <a:t>  </a:t>
            </a:r>
            <a:r>
              <a:rPr lang="en-GB" altLang="it-IT" sz="2000" dirty="0" err="1">
                <a:latin typeface="Calibri" pitchFamily="34" charset="0"/>
              </a:rPr>
              <a:t>carico</a:t>
            </a:r>
            <a:r>
              <a:rPr lang="en-GB" altLang="it-IT" sz="2000" dirty="0">
                <a:latin typeface="Calibri" pitchFamily="34" charset="0"/>
              </a:rPr>
              <a:t> </a:t>
            </a:r>
            <a:r>
              <a:rPr lang="en-GB" altLang="it-IT" sz="2000" dirty="0" err="1">
                <a:latin typeface="Calibri" pitchFamily="34" charset="0"/>
              </a:rPr>
              <a:t>positivamente</a:t>
            </a:r>
            <a:r>
              <a:rPr lang="en-GB" altLang="it-IT" sz="2000" dirty="0">
                <a:latin typeface="Calibri" pitchFamily="34" charset="0"/>
              </a:rPr>
              <a:t> (</a:t>
            </a:r>
            <a:r>
              <a:rPr lang="en-GB" altLang="it-IT" sz="2000" dirty="0" err="1">
                <a:solidFill>
                  <a:srgbClr val="FF0000"/>
                </a:solidFill>
                <a:latin typeface="Calibri" pitchFamily="34" charset="0"/>
              </a:rPr>
              <a:t>protoni</a:t>
            </a:r>
            <a:r>
              <a:rPr lang="en-GB" altLang="it-IT" sz="2000" dirty="0">
                <a:solidFill>
                  <a:srgbClr val="FF0000"/>
                </a:solidFill>
                <a:latin typeface="Calibri" pitchFamily="34" charset="0"/>
              </a:rPr>
              <a:t> e </a:t>
            </a:r>
            <a:r>
              <a:rPr lang="en-GB" altLang="it-IT" sz="2000" dirty="0" err="1">
                <a:solidFill>
                  <a:schemeClr val="accent3">
                    <a:lumMod val="50000"/>
                  </a:schemeClr>
                </a:solidFill>
                <a:latin typeface="Calibri" pitchFamily="34" charset="0"/>
              </a:rPr>
              <a:t>neutroni</a:t>
            </a:r>
            <a:r>
              <a:rPr lang="en-GB" altLang="it-IT" sz="2000" dirty="0">
                <a:latin typeface="Calibri" pitchFamily="34" charset="0"/>
              </a:rPr>
              <a:t>) ed </a:t>
            </a:r>
            <a:r>
              <a:rPr lang="en-GB" altLang="it-IT" sz="2000" dirty="0" err="1">
                <a:solidFill>
                  <a:srgbClr val="0070C0"/>
                </a:solidFill>
                <a:latin typeface="Calibri" pitchFamily="34" charset="0"/>
              </a:rPr>
              <a:t>elettroni</a:t>
            </a:r>
            <a:r>
              <a:rPr lang="en-GB" altLang="it-IT" sz="2000" dirty="0">
                <a:solidFill>
                  <a:srgbClr val="0070C0"/>
                </a:solidFill>
                <a:latin typeface="Calibri" pitchFamily="34" charset="0"/>
              </a:rPr>
              <a:t> </a:t>
            </a:r>
            <a:r>
              <a:rPr lang="en-GB" altLang="it-IT" sz="2000" dirty="0">
                <a:latin typeface="Calibri" pitchFamily="34" charset="0"/>
              </a:rPr>
              <a:t>(</a:t>
            </a:r>
            <a:r>
              <a:rPr lang="en-GB" altLang="it-IT" sz="2000" dirty="0" err="1">
                <a:latin typeface="Calibri" pitchFamily="34" charset="0"/>
              </a:rPr>
              <a:t>negativi</a:t>
            </a:r>
            <a:r>
              <a:rPr lang="en-GB" altLang="it-IT" sz="2000" dirty="0">
                <a:latin typeface="Calibri" pitchFamily="34" charset="0"/>
              </a:rPr>
              <a:t>). </a:t>
            </a:r>
          </a:p>
        </p:txBody>
      </p:sp>
      <p:grpSp>
        <p:nvGrpSpPr>
          <p:cNvPr id="25" name="Group 24">
            <a:extLst>
              <a:ext uri="{FF2B5EF4-FFF2-40B4-BE49-F238E27FC236}">
                <a16:creationId xmlns:a16="http://schemas.microsoft.com/office/drawing/2014/main" id="{B94EDFC1-2342-5A74-3341-FD667FC94A44}"/>
              </a:ext>
            </a:extLst>
          </p:cNvPr>
          <p:cNvGrpSpPr/>
          <p:nvPr/>
        </p:nvGrpSpPr>
        <p:grpSpPr>
          <a:xfrm rot="301303">
            <a:off x="6580607" y="1796791"/>
            <a:ext cx="2213842" cy="1070556"/>
            <a:chOff x="7180345" y="465948"/>
            <a:chExt cx="2022475" cy="1043622"/>
          </a:xfrm>
        </p:grpSpPr>
        <p:sp>
          <p:nvSpPr>
            <p:cNvPr id="26" name="Oval 40">
              <a:extLst>
                <a:ext uri="{FF2B5EF4-FFF2-40B4-BE49-F238E27FC236}">
                  <a16:creationId xmlns:a16="http://schemas.microsoft.com/office/drawing/2014/main" id="{70645105-8FB7-FF93-C121-473E051047A8}"/>
                </a:ext>
              </a:extLst>
            </p:cNvPr>
            <p:cNvSpPr>
              <a:spLocks noChangeArrowheads="1"/>
            </p:cNvSpPr>
            <p:nvPr/>
          </p:nvSpPr>
          <p:spPr bwMode="auto">
            <a:xfrm>
              <a:off x="7809789" y="874570"/>
              <a:ext cx="369888" cy="377825"/>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27" name="Oval 41">
              <a:extLst>
                <a:ext uri="{FF2B5EF4-FFF2-40B4-BE49-F238E27FC236}">
                  <a16:creationId xmlns:a16="http://schemas.microsoft.com/office/drawing/2014/main" id="{7BE8B3BE-E1E4-8033-9C19-F90E2B45F0B0}"/>
                </a:ext>
              </a:extLst>
            </p:cNvPr>
            <p:cNvSpPr>
              <a:spLocks noChangeArrowheads="1"/>
            </p:cNvSpPr>
            <p:nvPr/>
          </p:nvSpPr>
          <p:spPr bwMode="auto">
            <a:xfrm>
              <a:off x="8155864" y="877745"/>
              <a:ext cx="369888" cy="377825"/>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28" name="Oval 42">
              <a:extLst>
                <a:ext uri="{FF2B5EF4-FFF2-40B4-BE49-F238E27FC236}">
                  <a16:creationId xmlns:a16="http://schemas.microsoft.com/office/drawing/2014/main" id="{524B9567-3278-188C-8599-725B7F896707}"/>
                </a:ext>
              </a:extLst>
            </p:cNvPr>
            <p:cNvSpPr>
              <a:spLocks noChangeArrowheads="1"/>
            </p:cNvSpPr>
            <p:nvPr/>
          </p:nvSpPr>
          <p:spPr bwMode="auto">
            <a:xfrm>
              <a:off x="8190789" y="1131745"/>
              <a:ext cx="369888" cy="377825"/>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29" name="Oval 43">
              <a:extLst>
                <a:ext uri="{FF2B5EF4-FFF2-40B4-BE49-F238E27FC236}">
                  <a16:creationId xmlns:a16="http://schemas.microsoft.com/office/drawing/2014/main" id="{691BC070-FEE6-0397-4F51-7C23B5790E97}"/>
                </a:ext>
              </a:extLst>
            </p:cNvPr>
            <p:cNvSpPr>
              <a:spLocks noChangeArrowheads="1"/>
            </p:cNvSpPr>
            <p:nvPr/>
          </p:nvSpPr>
          <p:spPr bwMode="auto">
            <a:xfrm>
              <a:off x="7798677" y="1099995"/>
              <a:ext cx="369888" cy="377825"/>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30" name="Oval 44">
              <a:extLst>
                <a:ext uri="{FF2B5EF4-FFF2-40B4-BE49-F238E27FC236}">
                  <a16:creationId xmlns:a16="http://schemas.microsoft.com/office/drawing/2014/main" id="{F0FCE49C-D6AC-F6AF-4C24-5928B6BC340E}"/>
                </a:ext>
              </a:extLst>
            </p:cNvPr>
            <p:cNvSpPr>
              <a:spLocks noChangeArrowheads="1"/>
            </p:cNvSpPr>
            <p:nvPr/>
          </p:nvSpPr>
          <p:spPr bwMode="auto">
            <a:xfrm>
              <a:off x="7962189" y="1026970"/>
              <a:ext cx="369888" cy="377825"/>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31" name="Oval 46">
              <a:extLst>
                <a:ext uri="{FF2B5EF4-FFF2-40B4-BE49-F238E27FC236}">
                  <a16:creationId xmlns:a16="http://schemas.microsoft.com/office/drawing/2014/main" id="{E21230FA-7591-ACFA-0403-A536EBA31B25}"/>
                </a:ext>
              </a:extLst>
            </p:cNvPr>
            <p:cNvSpPr>
              <a:spLocks noChangeArrowheads="1"/>
            </p:cNvSpPr>
            <p:nvPr/>
          </p:nvSpPr>
          <p:spPr bwMode="auto">
            <a:xfrm rot="18231018">
              <a:off x="7914564" y="9383"/>
              <a:ext cx="554038" cy="2022475"/>
            </a:xfrm>
            <a:prstGeom prst="ellipse">
              <a:avLst/>
            </a:prstGeom>
            <a:noFill/>
            <a:ln w="28575">
              <a:solidFill>
                <a:schemeClr val="accent1"/>
              </a:solidFill>
              <a:round/>
              <a:headEnd/>
              <a:tailEnd/>
            </a:ln>
          </p:spPr>
          <p:txBody>
            <a:bodyPr vert="eaVert" wrap="none" anchor="ctr"/>
            <a:lstStyle/>
            <a:p>
              <a:pPr>
                <a:defRPr/>
              </a:pPr>
              <a:endParaRPr lang="it-IT">
                <a:latin typeface="+mn-lt"/>
                <a:cs typeface="+mn-cs"/>
              </a:endParaRPr>
            </a:p>
          </p:txBody>
        </p:sp>
        <p:sp>
          <p:nvSpPr>
            <p:cNvPr id="32" name="Oval 47">
              <a:extLst>
                <a:ext uri="{FF2B5EF4-FFF2-40B4-BE49-F238E27FC236}">
                  <a16:creationId xmlns:a16="http://schemas.microsoft.com/office/drawing/2014/main" id="{D8CEC4B5-3A7A-372B-6D12-040FB7C73C74}"/>
                </a:ext>
              </a:extLst>
            </p:cNvPr>
            <p:cNvSpPr>
              <a:spLocks noChangeArrowheads="1"/>
            </p:cNvSpPr>
            <p:nvPr/>
          </p:nvSpPr>
          <p:spPr bwMode="auto">
            <a:xfrm>
              <a:off x="8038236" y="676548"/>
              <a:ext cx="369888" cy="377825"/>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33" name="Oval 45">
              <a:extLst>
                <a:ext uri="{FF2B5EF4-FFF2-40B4-BE49-F238E27FC236}">
                  <a16:creationId xmlns:a16="http://schemas.microsoft.com/office/drawing/2014/main" id="{B9B45BA6-B8BD-2763-2BDB-196C532A22C6}"/>
                </a:ext>
              </a:extLst>
            </p:cNvPr>
            <p:cNvSpPr>
              <a:spLocks noChangeArrowheads="1"/>
            </p:cNvSpPr>
            <p:nvPr/>
          </p:nvSpPr>
          <p:spPr bwMode="auto">
            <a:xfrm>
              <a:off x="7300583" y="465948"/>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34" name="Oval 45">
              <a:extLst>
                <a:ext uri="{FF2B5EF4-FFF2-40B4-BE49-F238E27FC236}">
                  <a16:creationId xmlns:a16="http://schemas.microsoft.com/office/drawing/2014/main" id="{1AC4E816-136B-67B1-60C8-77679CC87E7F}"/>
                </a:ext>
              </a:extLst>
            </p:cNvPr>
            <p:cNvSpPr>
              <a:spLocks noChangeArrowheads="1"/>
            </p:cNvSpPr>
            <p:nvPr/>
          </p:nvSpPr>
          <p:spPr bwMode="auto">
            <a:xfrm>
              <a:off x="8757527" y="1136508"/>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grpSp>
      <p:sp>
        <p:nvSpPr>
          <p:cNvPr id="35" name="TextBox 34">
            <a:extLst>
              <a:ext uri="{FF2B5EF4-FFF2-40B4-BE49-F238E27FC236}">
                <a16:creationId xmlns:a16="http://schemas.microsoft.com/office/drawing/2014/main" id="{011B7EDF-C404-92A6-50E2-C6BC92D24373}"/>
              </a:ext>
            </a:extLst>
          </p:cNvPr>
          <p:cNvSpPr txBox="1"/>
          <p:nvPr/>
        </p:nvSpPr>
        <p:spPr>
          <a:xfrm rot="301303">
            <a:off x="7440758" y="2324262"/>
            <a:ext cx="380350" cy="410436"/>
          </a:xfrm>
          <a:prstGeom prst="rect">
            <a:avLst/>
          </a:prstGeom>
          <a:noFill/>
        </p:spPr>
        <p:txBody>
          <a:bodyPr wrap="square" rtlCol="0">
            <a:spAutoFit/>
          </a:bodyPr>
          <a:lstStyle/>
          <a:p>
            <a:r>
              <a:rPr lang="en-US" b="1" dirty="0"/>
              <a:t>+</a:t>
            </a:r>
          </a:p>
        </p:txBody>
      </p:sp>
      <p:sp>
        <p:nvSpPr>
          <p:cNvPr id="36" name="TextBox 35">
            <a:extLst>
              <a:ext uri="{FF2B5EF4-FFF2-40B4-BE49-F238E27FC236}">
                <a16:creationId xmlns:a16="http://schemas.microsoft.com/office/drawing/2014/main" id="{5715046F-48E1-3497-F1E2-175E0402EF51}"/>
              </a:ext>
            </a:extLst>
          </p:cNvPr>
          <p:cNvSpPr txBox="1"/>
          <p:nvPr/>
        </p:nvSpPr>
        <p:spPr>
          <a:xfrm rot="301303">
            <a:off x="7275337" y="2108504"/>
            <a:ext cx="380350" cy="410436"/>
          </a:xfrm>
          <a:prstGeom prst="rect">
            <a:avLst/>
          </a:prstGeom>
          <a:noFill/>
        </p:spPr>
        <p:txBody>
          <a:bodyPr wrap="square" rtlCol="0">
            <a:spAutoFit/>
          </a:bodyPr>
          <a:lstStyle/>
          <a:p>
            <a:r>
              <a:rPr lang="en-US" b="1" dirty="0"/>
              <a:t>+</a:t>
            </a:r>
          </a:p>
        </p:txBody>
      </p:sp>
      <p:sp>
        <p:nvSpPr>
          <p:cNvPr id="37" name="TextBox 36">
            <a:extLst>
              <a:ext uri="{FF2B5EF4-FFF2-40B4-BE49-F238E27FC236}">
                <a16:creationId xmlns:a16="http://schemas.microsoft.com/office/drawing/2014/main" id="{180CB01F-10F7-F657-A83D-1DAB0BC156B2}"/>
              </a:ext>
            </a:extLst>
          </p:cNvPr>
          <p:cNvSpPr txBox="1"/>
          <p:nvPr/>
        </p:nvSpPr>
        <p:spPr>
          <a:xfrm rot="301303">
            <a:off x="7737245" y="2186643"/>
            <a:ext cx="380350" cy="410436"/>
          </a:xfrm>
          <a:prstGeom prst="rect">
            <a:avLst/>
          </a:prstGeom>
          <a:noFill/>
        </p:spPr>
        <p:txBody>
          <a:bodyPr wrap="square" rtlCol="0">
            <a:spAutoFit/>
          </a:bodyPr>
          <a:lstStyle/>
          <a:p>
            <a:r>
              <a:rPr lang="en-US" b="1" dirty="0"/>
              <a:t>+</a:t>
            </a:r>
          </a:p>
        </p:txBody>
      </p:sp>
      <p:sp>
        <p:nvSpPr>
          <p:cNvPr id="38" name="TextBox 37">
            <a:extLst>
              <a:ext uri="{FF2B5EF4-FFF2-40B4-BE49-F238E27FC236}">
                <a16:creationId xmlns:a16="http://schemas.microsoft.com/office/drawing/2014/main" id="{EFA8B781-13AF-FF9A-0FB1-E98BD7821927}"/>
              </a:ext>
            </a:extLst>
          </p:cNvPr>
          <p:cNvSpPr txBox="1"/>
          <p:nvPr/>
        </p:nvSpPr>
        <p:spPr>
          <a:xfrm rot="301303">
            <a:off x="6539705" y="1476503"/>
            <a:ext cx="380350" cy="410436"/>
          </a:xfrm>
          <a:prstGeom prst="rect">
            <a:avLst/>
          </a:prstGeom>
          <a:noFill/>
        </p:spPr>
        <p:txBody>
          <a:bodyPr wrap="square" rtlCol="0">
            <a:spAutoFit/>
          </a:bodyPr>
          <a:lstStyle/>
          <a:p>
            <a:r>
              <a:rPr lang="en-US" b="1" dirty="0"/>
              <a:t>-</a:t>
            </a:r>
          </a:p>
        </p:txBody>
      </p:sp>
      <p:sp>
        <p:nvSpPr>
          <p:cNvPr id="39" name="TextBox 38">
            <a:extLst>
              <a:ext uri="{FF2B5EF4-FFF2-40B4-BE49-F238E27FC236}">
                <a16:creationId xmlns:a16="http://schemas.microsoft.com/office/drawing/2014/main" id="{7B284D3F-8D35-435A-0AD4-87CD913E5E05}"/>
              </a:ext>
            </a:extLst>
          </p:cNvPr>
          <p:cNvSpPr txBox="1"/>
          <p:nvPr/>
        </p:nvSpPr>
        <p:spPr>
          <a:xfrm rot="301303">
            <a:off x="8331169" y="2318875"/>
            <a:ext cx="380350" cy="410436"/>
          </a:xfrm>
          <a:prstGeom prst="rect">
            <a:avLst/>
          </a:prstGeom>
          <a:noFill/>
        </p:spPr>
        <p:txBody>
          <a:bodyPr wrap="square" rtlCol="0">
            <a:spAutoFit/>
          </a:bodyPr>
          <a:lstStyle/>
          <a:p>
            <a:r>
              <a:rPr lang="en-US" b="1" dirty="0"/>
              <a:t>-</a:t>
            </a:r>
          </a:p>
        </p:txBody>
      </p:sp>
    </p:spTree>
    <p:extLst>
      <p:ext uri="{BB962C8B-B14F-4D97-AF65-F5344CB8AC3E}">
        <p14:creationId xmlns:p14="http://schemas.microsoft.com/office/powerpoint/2010/main" val="2284451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523220"/>
          </a:xfrm>
          <a:prstGeom prst="rect">
            <a:avLst/>
          </a:prstGeom>
          <a:noFill/>
        </p:spPr>
        <p:txBody>
          <a:bodyPr wrap="square">
            <a:spAutoFit/>
          </a:bodyPr>
          <a:lstStyle/>
          <a:p>
            <a:r>
              <a:rPr lang="it-IT" sz="2800" b="1" dirty="0">
                <a:solidFill>
                  <a:schemeClr val="bg1"/>
                </a:solidFill>
              </a:rPr>
              <a:t>Come avviene la fusione?</a:t>
            </a:r>
            <a:endParaRPr lang="en-US" sz="2800" b="1" dirty="0">
              <a:solidFill>
                <a:schemeClr val="bg1"/>
              </a:solidFill>
            </a:endParaRPr>
          </a:p>
        </p:txBody>
      </p:sp>
      <p:sp>
        <p:nvSpPr>
          <p:cNvPr id="40" name="Rectangle 3">
            <a:extLst>
              <a:ext uri="{FF2B5EF4-FFF2-40B4-BE49-F238E27FC236}">
                <a16:creationId xmlns:a16="http://schemas.microsoft.com/office/drawing/2014/main" id="{CB840290-6967-3D60-65BF-976C6E3B2B63}"/>
              </a:ext>
            </a:extLst>
          </p:cNvPr>
          <p:cNvSpPr txBox="1">
            <a:spLocks noChangeArrowheads="1"/>
          </p:cNvSpPr>
          <p:nvPr/>
        </p:nvSpPr>
        <p:spPr>
          <a:xfrm>
            <a:off x="107504" y="1337030"/>
            <a:ext cx="8532813" cy="12620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q"/>
            </a:pPr>
            <a:r>
              <a:rPr lang="it-IT" altLang="it-IT" sz="2000" dirty="0">
                <a:latin typeface="Calibri" pitchFamily="34" charset="0"/>
              </a:rPr>
              <a:t>I nuclei carichi positivamente si respingono; aumentando la loro </a:t>
            </a:r>
            <a:r>
              <a:rPr lang="it-IT" altLang="it-IT" sz="2000" dirty="0">
                <a:solidFill>
                  <a:schemeClr val="hlink"/>
                </a:solidFill>
                <a:latin typeface="Calibri" pitchFamily="34" charset="0"/>
              </a:rPr>
              <a:t>energia cinetica</a:t>
            </a:r>
            <a:r>
              <a:rPr lang="it-IT" altLang="it-IT" sz="2000" dirty="0">
                <a:latin typeface="Calibri" pitchFamily="34" charset="0"/>
              </a:rPr>
              <a:t> (ovvero la loro</a:t>
            </a:r>
            <a:r>
              <a:rPr lang="it-IT" altLang="it-IT" sz="2000" b="1" dirty="0">
                <a:latin typeface="Calibri" pitchFamily="34" charset="0"/>
              </a:rPr>
              <a:t> temperatura</a:t>
            </a:r>
            <a:r>
              <a:rPr lang="it-IT" altLang="it-IT" sz="2000" dirty="0">
                <a:latin typeface="Calibri" pitchFamily="34" charset="0"/>
              </a:rPr>
              <a:t>) essi possono avvicinarsi, superando la reciproca repulsione e quindi fondersi.</a:t>
            </a:r>
            <a:endParaRPr lang="en-GB" altLang="it-IT" sz="2000" dirty="0">
              <a:latin typeface="Calibri" pitchFamily="34" charset="0"/>
            </a:endParaRPr>
          </a:p>
          <a:p>
            <a:pPr>
              <a:buFont typeface="Arial" charset="0"/>
              <a:buChar char="•"/>
            </a:pPr>
            <a:endParaRPr lang="it-IT" altLang="it-IT" dirty="0">
              <a:latin typeface="Calibri" pitchFamily="34" charset="0"/>
            </a:endParaRPr>
          </a:p>
        </p:txBody>
      </p:sp>
      <p:sp>
        <p:nvSpPr>
          <p:cNvPr id="41" name="Line 5">
            <a:extLst>
              <a:ext uri="{FF2B5EF4-FFF2-40B4-BE49-F238E27FC236}">
                <a16:creationId xmlns:a16="http://schemas.microsoft.com/office/drawing/2014/main" id="{1F96E2B9-F8D7-DFF0-BEB6-C54E14FD09BB}"/>
              </a:ext>
            </a:extLst>
          </p:cNvPr>
          <p:cNvSpPr>
            <a:spLocks noChangeShapeType="1"/>
          </p:cNvSpPr>
          <p:nvPr/>
        </p:nvSpPr>
        <p:spPr bwMode="auto">
          <a:xfrm>
            <a:off x="1949056" y="4031177"/>
            <a:ext cx="2286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2" name="Line 6">
            <a:extLst>
              <a:ext uri="{FF2B5EF4-FFF2-40B4-BE49-F238E27FC236}">
                <a16:creationId xmlns:a16="http://schemas.microsoft.com/office/drawing/2014/main" id="{24F32E74-2B98-8701-D026-3D48CDF3523D}"/>
              </a:ext>
            </a:extLst>
          </p:cNvPr>
          <p:cNvSpPr>
            <a:spLocks noChangeShapeType="1"/>
          </p:cNvSpPr>
          <p:nvPr/>
        </p:nvSpPr>
        <p:spPr bwMode="auto">
          <a:xfrm flipH="1">
            <a:off x="2245918" y="4031177"/>
            <a:ext cx="185738"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43" name="Picture 2">
            <a:extLst>
              <a:ext uri="{FF2B5EF4-FFF2-40B4-BE49-F238E27FC236}">
                <a16:creationId xmlns:a16="http://schemas.microsoft.com/office/drawing/2014/main" id="{D54B3D06-9215-120C-B6F1-BB4B87D1A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771" y="2780928"/>
            <a:ext cx="7052457" cy="233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 Box 5">
            <a:extLst>
              <a:ext uri="{FF2B5EF4-FFF2-40B4-BE49-F238E27FC236}">
                <a16:creationId xmlns:a16="http://schemas.microsoft.com/office/drawing/2014/main" id="{FDE9E8FB-DA87-CAF7-B908-C412790DCC33}"/>
              </a:ext>
            </a:extLst>
          </p:cNvPr>
          <p:cNvSpPr txBox="1">
            <a:spLocks noChangeArrowheads="1"/>
          </p:cNvSpPr>
          <p:nvPr/>
        </p:nvSpPr>
        <p:spPr bwMode="auto">
          <a:xfrm>
            <a:off x="2245918" y="5154979"/>
            <a:ext cx="4968552" cy="1077218"/>
          </a:xfrm>
          <a:prstGeom prst="rect">
            <a:avLst/>
          </a:prstGeom>
          <a:solidFill>
            <a:srgbClr val="FF0000"/>
          </a:solidFill>
          <a:ln w="9525">
            <a:solidFill>
              <a:schemeClr val="tx1"/>
            </a:solidFill>
            <a:miter lim="800000"/>
            <a:headEnd/>
            <a:tailEnd/>
          </a:ln>
        </p:spPr>
        <p:txBody>
          <a:bodyPr wrap="square">
            <a:spAutoFit/>
          </a:bodyPr>
          <a:lstStyle/>
          <a:p>
            <a:pPr algn="ctr">
              <a:spcBef>
                <a:spcPct val="50000"/>
              </a:spcBef>
            </a:pPr>
            <a:r>
              <a:rPr lang="it-IT" sz="1600" b="1" u="sng" dirty="0">
                <a:latin typeface="Arial" charset="0"/>
              </a:rPr>
              <a:t>Temperature:</a:t>
            </a:r>
          </a:p>
          <a:p>
            <a:pPr algn="ctr">
              <a:spcBef>
                <a:spcPct val="50000"/>
              </a:spcBef>
            </a:pPr>
            <a:r>
              <a:rPr lang="it-IT" sz="1600" b="1" dirty="0">
                <a:latin typeface="Arial" charset="0"/>
              </a:rPr>
              <a:t>SOLE – 15 milioni di gradi</a:t>
            </a:r>
          </a:p>
          <a:p>
            <a:pPr algn="ctr">
              <a:spcBef>
                <a:spcPct val="50000"/>
              </a:spcBef>
            </a:pPr>
            <a:r>
              <a:rPr lang="it-IT" sz="1600" b="1" dirty="0">
                <a:latin typeface="Arial" charset="0"/>
              </a:rPr>
              <a:t>REATTORE A FUSIONE – 150 milioni di gradi</a:t>
            </a:r>
          </a:p>
        </p:txBody>
      </p:sp>
      <p:sp>
        <p:nvSpPr>
          <p:cNvPr id="46" name="TextBox 45">
            <a:extLst>
              <a:ext uri="{FF2B5EF4-FFF2-40B4-BE49-F238E27FC236}">
                <a16:creationId xmlns:a16="http://schemas.microsoft.com/office/drawing/2014/main" id="{FF3532A4-D677-8816-01B5-CB744F80DB2C}"/>
              </a:ext>
            </a:extLst>
          </p:cNvPr>
          <p:cNvSpPr txBox="1"/>
          <p:nvPr/>
        </p:nvSpPr>
        <p:spPr>
          <a:xfrm>
            <a:off x="2338787" y="2400419"/>
            <a:ext cx="5181537" cy="523220"/>
          </a:xfrm>
          <a:prstGeom prst="rect">
            <a:avLst/>
          </a:prstGeom>
          <a:noFill/>
          <a:ln>
            <a:noFill/>
          </a:ln>
        </p:spPr>
        <p:txBody>
          <a:bodyPr wrap="square" rtlCol="0">
            <a:spAutoFit/>
          </a:bodyPr>
          <a:lstStyle/>
          <a:p>
            <a:r>
              <a:rPr lang="en-US" sz="2800" b="1" dirty="0">
                <a:solidFill>
                  <a:srgbClr val="0066FF"/>
                </a:solidFill>
                <a:latin typeface="Calibri" panose="020F0502020204030204" pitchFamily="34" charset="0"/>
                <a:cs typeface="Calibri" panose="020F0502020204030204" pitchFamily="34" charset="0"/>
              </a:rPr>
              <a:t>+ </a:t>
            </a:r>
            <a:r>
              <a:rPr lang="en-US" sz="2800" b="1" dirty="0" err="1">
                <a:solidFill>
                  <a:srgbClr val="0066FF"/>
                </a:solidFill>
                <a:latin typeface="Calibri" panose="020F0502020204030204" pitchFamily="34" charset="0"/>
                <a:cs typeface="Calibri" panose="020F0502020204030204" pitchFamily="34" charset="0"/>
              </a:rPr>
              <a:t>Temperatura</a:t>
            </a:r>
            <a:r>
              <a:rPr lang="en-US" sz="2800" b="1" dirty="0">
                <a:solidFill>
                  <a:srgbClr val="0066FF"/>
                </a:solidFill>
                <a:latin typeface="Calibri" panose="020F0502020204030204" pitchFamily="34" charset="0"/>
                <a:cs typeface="Calibri" panose="020F0502020204030204" pitchFamily="34" charset="0"/>
              </a:rPr>
              <a:t> </a:t>
            </a:r>
            <a:r>
              <a:rPr lang="en-US" sz="2800" b="1" dirty="0">
                <a:solidFill>
                  <a:srgbClr val="0066FF"/>
                </a:solidFill>
                <a:latin typeface="Calibri" panose="020F0502020204030204" pitchFamily="34" charset="0"/>
                <a:cs typeface="Calibri" panose="020F0502020204030204" pitchFamily="34" charset="0"/>
                <a:sym typeface="Wingdings" panose="05000000000000000000" pitchFamily="2" charset="2"/>
              </a:rPr>
              <a:t> + </a:t>
            </a:r>
            <a:r>
              <a:rPr lang="en-US" sz="2800" b="1" dirty="0" err="1">
                <a:solidFill>
                  <a:srgbClr val="0066FF"/>
                </a:solidFill>
                <a:latin typeface="Calibri" panose="020F0502020204030204" pitchFamily="34" charset="0"/>
                <a:cs typeface="Calibri" panose="020F0502020204030204" pitchFamily="34" charset="0"/>
                <a:sym typeface="Wingdings" panose="05000000000000000000" pitchFamily="2" charset="2"/>
              </a:rPr>
              <a:t>velocità</a:t>
            </a:r>
            <a:endParaRPr lang="en-US" sz="2800" b="1" dirty="0">
              <a:solidFill>
                <a:srgbClr val="0066FF"/>
              </a:solidFill>
              <a:latin typeface="Calibri" panose="020F0502020204030204" pitchFamily="34" charset="0"/>
              <a:cs typeface="Calibri" panose="020F0502020204030204" pitchFamily="34" charset="0"/>
            </a:endParaRPr>
          </a:p>
        </p:txBody>
      </p:sp>
      <p:sp>
        <p:nvSpPr>
          <p:cNvPr id="47" name="Text Box 6">
            <a:extLst>
              <a:ext uri="{FF2B5EF4-FFF2-40B4-BE49-F238E27FC236}">
                <a16:creationId xmlns:a16="http://schemas.microsoft.com/office/drawing/2014/main" id="{41395168-20D1-3377-56C1-BADA2BA0950A}"/>
              </a:ext>
            </a:extLst>
          </p:cNvPr>
          <p:cNvSpPr txBox="1">
            <a:spLocks noChangeArrowheads="1"/>
          </p:cNvSpPr>
          <p:nvPr/>
        </p:nvSpPr>
        <p:spPr bwMode="auto">
          <a:xfrm>
            <a:off x="512763" y="6392863"/>
            <a:ext cx="8097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sz="2000">
                <a:solidFill>
                  <a:schemeClr val="tx1"/>
                </a:solidFill>
                <a:latin typeface="Times New Roman" pitchFamily="18" charset="0"/>
              </a:defRPr>
            </a:lvl1pPr>
            <a:lvl2pPr marL="742950" indent="-285750" eaLnBrk="0" hangingPunct="0">
              <a:spcBef>
                <a:spcPct val="0"/>
              </a:spcBef>
              <a:defRPr sz="2000">
                <a:solidFill>
                  <a:schemeClr val="tx1"/>
                </a:solidFill>
                <a:latin typeface="Times New Roman" pitchFamily="18" charset="0"/>
              </a:defRPr>
            </a:lvl2pPr>
            <a:lvl3pPr marL="1143000" indent="-228600" eaLnBrk="0" hangingPunct="0">
              <a:spcBef>
                <a:spcPct val="0"/>
              </a:spcBef>
              <a:defRPr sz="2000">
                <a:solidFill>
                  <a:schemeClr val="tx1"/>
                </a:solidFill>
                <a:latin typeface="Times New Roman" pitchFamily="18" charset="0"/>
              </a:defRPr>
            </a:lvl3pPr>
            <a:lvl4pPr marL="1600200" indent="-228600" eaLnBrk="0" hangingPunct="0">
              <a:spcBef>
                <a:spcPct val="0"/>
              </a:spcBef>
              <a:defRPr sz="2000">
                <a:solidFill>
                  <a:schemeClr val="tx1"/>
                </a:solidFill>
                <a:latin typeface="Times New Roman" pitchFamily="18" charset="0"/>
              </a:defRPr>
            </a:lvl4pPr>
            <a:lvl5pPr marL="2057400" indent="-228600" eaLnBrk="0" hangingPunct="0">
              <a:spcBef>
                <a:spcPct val="0"/>
              </a:spcBef>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50000"/>
              </a:spcBef>
            </a:pPr>
            <a:r>
              <a:rPr lang="it-IT" altLang="it-IT" dirty="0">
                <a:latin typeface="Calibri" panose="020F0502020204030204" pitchFamily="34" charset="0"/>
                <a:cs typeface="Calibri" panose="020F0502020204030204" pitchFamily="34" charset="0"/>
              </a:rPr>
              <a:t>A tali temperature la materia si trova nello stato di </a:t>
            </a:r>
            <a:r>
              <a:rPr lang="it-IT" altLang="it-IT" b="1" dirty="0">
                <a:solidFill>
                  <a:srgbClr val="0066FF"/>
                </a:solidFill>
                <a:latin typeface="Calibri" panose="020F0502020204030204" pitchFamily="34" charset="0"/>
                <a:cs typeface="Calibri" panose="020F0502020204030204" pitchFamily="34" charset="0"/>
              </a:rPr>
              <a:t>PLASMA</a:t>
            </a:r>
          </a:p>
        </p:txBody>
      </p:sp>
    </p:spTree>
    <p:extLst>
      <p:ext uri="{BB962C8B-B14F-4D97-AF65-F5344CB8AC3E}">
        <p14:creationId xmlns:p14="http://schemas.microsoft.com/office/powerpoint/2010/main" val="421038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32656"/>
            <a:ext cx="8352928" cy="523220"/>
          </a:xfrm>
          <a:prstGeom prst="rect">
            <a:avLst/>
          </a:prstGeom>
          <a:noFill/>
        </p:spPr>
        <p:txBody>
          <a:bodyPr wrap="square">
            <a:spAutoFit/>
          </a:bodyPr>
          <a:lstStyle/>
          <a:p>
            <a:r>
              <a:rPr lang="it-IT" sz="2800" b="1" dirty="0">
                <a:solidFill>
                  <a:schemeClr val="bg1"/>
                </a:solidFill>
              </a:rPr>
              <a:t>Cosa succede alla materia a temperature così alte?</a:t>
            </a:r>
            <a:endParaRPr lang="en-US" sz="2800" b="1" dirty="0">
              <a:solidFill>
                <a:schemeClr val="bg1"/>
              </a:solidFill>
            </a:endParaRPr>
          </a:p>
        </p:txBody>
      </p:sp>
      <p:sp>
        <p:nvSpPr>
          <p:cNvPr id="40" name="Rectangle 39">
            <a:extLst>
              <a:ext uri="{FF2B5EF4-FFF2-40B4-BE49-F238E27FC236}">
                <a16:creationId xmlns:a16="http://schemas.microsoft.com/office/drawing/2014/main" id="{E7D5D3F1-7082-65A0-E7E9-3CB809C224B3}"/>
              </a:ext>
            </a:extLst>
          </p:cNvPr>
          <p:cNvSpPr/>
          <p:nvPr/>
        </p:nvSpPr>
        <p:spPr>
          <a:xfrm>
            <a:off x="1403649" y="4005064"/>
            <a:ext cx="5688632" cy="2780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2">
            <a:extLst>
              <a:ext uri="{FF2B5EF4-FFF2-40B4-BE49-F238E27FC236}">
                <a16:creationId xmlns:a16="http://schemas.microsoft.com/office/drawing/2014/main" id="{BF336064-A27E-D1D1-3337-B2B61713A5EB}"/>
              </a:ext>
            </a:extLst>
          </p:cNvPr>
          <p:cNvPicPr>
            <a:picLocks noChangeAspect="1" noChangeArrowheads="1"/>
          </p:cNvPicPr>
          <p:nvPr/>
        </p:nvPicPr>
        <p:blipFill>
          <a:blip r:embed="rId5"/>
          <a:srcRect/>
          <a:stretch>
            <a:fillRect/>
          </a:stretch>
        </p:blipFill>
        <p:spPr bwMode="auto">
          <a:xfrm>
            <a:off x="6618356" y="2853876"/>
            <a:ext cx="1258889" cy="788643"/>
          </a:xfrm>
          <a:prstGeom prst="rect">
            <a:avLst/>
          </a:prstGeom>
          <a:noFill/>
          <a:ln w="9525">
            <a:noFill/>
            <a:miter lim="800000"/>
            <a:headEnd/>
            <a:tailEnd/>
          </a:ln>
        </p:spPr>
      </p:pic>
      <p:pic>
        <p:nvPicPr>
          <p:cNvPr id="42" name="Picture 3">
            <a:extLst>
              <a:ext uri="{FF2B5EF4-FFF2-40B4-BE49-F238E27FC236}">
                <a16:creationId xmlns:a16="http://schemas.microsoft.com/office/drawing/2014/main" id="{B03D9D06-002D-6847-F804-C5F3C3362BEE}"/>
              </a:ext>
            </a:extLst>
          </p:cNvPr>
          <p:cNvPicPr>
            <a:picLocks noChangeAspect="1" noChangeArrowheads="1"/>
          </p:cNvPicPr>
          <p:nvPr/>
        </p:nvPicPr>
        <p:blipFill>
          <a:blip r:embed="rId6"/>
          <a:srcRect l="1027" t="13115" r="84152" b="67540"/>
          <a:stretch>
            <a:fillRect/>
          </a:stretch>
        </p:blipFill>
        <p:spPr bwMode="auto">
          <a:xfrm>
            <a:off x="1187624" y="1223373"/>
            <a:ext cx="1581150" cy="1547813"/>
          </a:xfrm>
          <a:prstGeom prst="rect">
            <a:avLst/>
          </a:prstGeom>
          <a:noFill/>
          <a:ln w="9525">
            <a:noFill/>
            <a:miter lim="800000"/>
            <a:headEnd/>
            <a:tailEnd/>
          </a:ln>
        </p:spPr>
      </p:pic>
      <p:pic>
        <p:nvPicPr>
          <p:cNvPr id="43" name="Picture 4">
            <a:extLst>
              <a:ext uri="{FF2B5EF4-FFF2-40B4-BE49-F238E27FC236}">
                <a16:creationId xmlns:a16="http://schemas.microsoft.com/office/drawing/2014/main" id="{2BAFC01D-0237-FC78-0302-AD5E32076222}"/>
              </a:ext>
            </a:extLst>
          </p:cNvPr>
          <p:cNvPicPr>
            <a:picLocks noChangeAspect="1" noChangeArrowheads="1"/>
          </p:cNvPicPr>
          <p:nvPr/>
        </p:nvPicPr>
        <p:blipFill>
          <a:blip r:embed="rId6"/>
          <a:srcRect l="16846" t="13115" r="69435" b="67540"/>
          <a:stretch>
            <a:fillRect/>
          </a:stretch>
        </p:blipFill>
        <p:spPr bwMode="auto">
          <a:xfrm>
            <a:off x="3789537" y="1226548"/>
            <a:ext cx="1463675" cy="1547813"/>
          </a:xfrm>
          <a:prstGeom prst="rect">
            <a:avLst/>
          </a:prstGeom>
          <a:noFill/>
          <a:ln w="9525">
            <a:noFill/>
            <a:miter lim="800000"/>
            <a:headEnd/>
            <a:tailEnd/>
          </a:ln>
        </p:spPr>
      </p:pic>
      <p:sp>
        <p:nvSpPr>
          <p:cNvPr id="44" name="AutoShape 5">
            <a:extLst>
              <a:ext uri="{FF2B5EF4-FFF2-40B4-BE49-F238E27FC236}">
                <a16:creationId xmlns:a16="http://schemas.microsoft.com/office/drawing/2014/main" id="{849C51DE-797D-16B4-14A7-8CF86B0C2E4E}"/>
              </a:ext>
            </a:extLst>
          </p:cNvPr>
          <p:cNvSpPr>
            <a:spLocks noChangeArrowheads="1"/>
          </p:cNvSpPr>
          <p:nvPr/>
        </p:nvSpPr>
        <p:spPr bwMode="auto">
          <a:xfrm>
            <a:off x="3011662" y="1871073"/>
            <a:ext cx="554037" cy="209550"/>
          </a:xfrm>
          <a:prstGeom prst="rightArrow">
            <a:avLst>
              <a:gd name="adj1" fmla="val 50000"/>
              <a:gd name="adj2" fmla="val 66098"/>
            </a:avLst>
          </a:prstGeom>
          <a:solidFill>
            <a:srgbClr val="FF0000"/>
          </a:solidFill>
          <a:ln w="9525">
            <a:noFill/>
            <a:miter lim="800000"/>
            <a:headEnd/>
            <a:tailEnd/>
          </a:ln>
          <a:effectLst/>
        </p:spPr>
        <p:txBody>
          <a:bodyPr wrap="none" anchor="ctr"/>
          <a:lstStyle/>
          <a:p>
            <a:pPr>
              <a:defRPr/>
            </a:pPr>
            <a:endParaRPr lang="it-IT">
              <a:latin typeface="+mn-lt"/>
              <a:cs typeface="+mn-cs"/>
            </a:endParaRPr>
          </a:p>
        </p:txBody>
      </p:sp>
      <p:sp>
        <p:nvSpPr>
          <p:cNvPr id="45" name="Text Box 6">
            <a:extLst>
              <a:ext uri="{FF2B5EF4-FFF2-40B4-BE49-F238E27FC236}">
                <a16:creationId xmlns:a16="http://schemas.microsoft.com/office/drawing/2014/main" id="{524FA68D-2FF2-296D-8013-0EBC45376C1B}"/>
              </a:ext>
            </a:extLst>
          </p:cNvPr>
          <p:cNvSpPr txBox="1">
            <a:spLocks noChangeArrowheads="1"/>
          </p:cNvSpPr>
          <p:nvPr/>
        </p:nvSpPr>
        <p:spPr bwMode="auto">
          <a:xfrm>
            <a:off x="3021187" y="1404348"/>
            <a:ext cx="528637" cy="396875"/>
          </a:xfrm>
          <a:prstGeom prst="rect">
            <a:avLst/>
          </a:prstGeom>
          <a:noFill/>
          <a:ln w="9525">
            <a:noFill/>
            <a:miter lim="800000"/>
            <a:headEnd/>
            <a:tailEnd/>
          </a:ln>
          <a:effectLst/>
        </p:spPr>
        <p:txBody>
          <a:bodyPr>
            <a:spAutoFit/>
          </a:bodyPr>
          <a:lstStyle/>
          <a:p>
            <a:pPr>
              <a:spcBef>
                <a:spcPct val="50000"/>
              </a:spcBef>
              <a:defRPr/>
            </a:pPr>
            <a:r>
              <a:rPr lang="it-IT" b="1" i="1">
                <a:latin typeface="+mn-lt"/>
                <a:cs typeface="+mn-cs"/>
              </a:rPr>
              <a:t>+T</a:t>
            </a:r>
            <a:endParaRPr lang="en-GB" b="1" i="1">
              <a:latin typeface="+mn-lt"/>
              <a:cs typeface="+mn-cs"/>
            </a:endParaRPr>
          </a:p>
        </p:txBody>
      </p:sp>
      <p:pic>
        <p:nvPicPr>
          <p:cNvPr id="46" name="Picture 7">
            <a:extLst>
              <a:ext uri="{FF2B5EF4-FFF2-40B4-BE49-F238E27FC236}">
                <a16:creationId xmlns:a16="http://schemas.microsoft.com/office/drawing/2014/main" id="{26A709B6-87F5-7194-DE34-1F8434495802}"/>
              </a:ext>
            </a:extLst>
          </p:cNvPr>
          <p:cNvPicPr>
            <a:picLocks noChangeAspect="1" noChangeArrowheads="1"/>
          </p:cNvPicPr>
          <p:nvPr/>
        </p:nvPicPr>
        <p:blipFill>
          <a:blip r:embed="rId7"/>
          <a:srcRect l="1265" t="12778" r="69940" b="44365"/>
          <a:stretch>
            <a:fillRect/>
          </a:stretch>
        </p:blipFill>
        <p:spPr bwMode="auto">
          <a:xfrm>
            <a:off x="6453362" y="1244011"/>
            <a:ext cx="1560512" cy="1525587"/>
          </a:xfrm>
          <a:prstGeom prst="rect">
            <a:avLst/>
          </a:prstGeom>
          <a:solidFill>
            <a:schemeClr val="tx1"/>
          </a:solidFill>
          <a:ln w="9525">
            <a:noFill/>
            <a:miter lim="800000"/>
            <a:headEnd/>
            <a:tailEnd/>
          </a:ln>
        </p:spPr>
      </p:pic>
      <p:sp>
        <p:nvSpPr>
          <p:cNvPr id="47" name="Text Box 8">
            <a:extLst>
              <a:ext uri="{FF2B5EF4-FFF2-40B4-BE49-F238E27FC236}">
                <a16:creationId xmlns:a16="http://schemas.microsoft.com/office/drawing/2014/main" id="{05AB1A7E-A46F-8AB6-CC2B-5371E962D462}"/>
              </a:ext>
            </a:extLst>
          </p:cNvPr>
          <p:cNvSpPr txBox="1">
            <a:spLocks noChangeArrowheads="1"/>
          </p:cNvSpPr>
          <p:nvPr/>
        </p:nvSpPr>
        <p:spPr bwMode="auto">
          <a:xfrm>
            <a:off x="6473999" y="1242423"/>
            <a:ext cx="1517650" cy="260350"/>
          </a:xfrm>
          <a:prstGeom prst="rect">
            <a:avLst/>
          </a:prstGeom>
          <a:solidFill>
            <a:schemeClr val="tx1"/>
          </a:solidFill>
          <a:ln w="9525">
            <a:noFill/>
            <a:miter lim="800000"/>
            <a:headEnd/>
            <a:tailEnd/>
          </a:ln>
          <a:effectLst/>
        </p:spPr>
        <p:txBody>
          <a:bodyPr>
            <a:spAutoFit/>
          </a:bodyPr>
          <a:lstStyle/>
          <a:p>
            <a:pPr algn="ctr">
              <a:spcBef>
                <a:spcPct val="50000"/>
              </a:spcBef>
              <a:defRPr/>
            </a:pPr>
            <a:r>
              <a:rPr lang="it-IT" sz="1100" b="1" i="1">
                <a:solidFill>
                  <a:schemeClr val="bg2"/>
                </a:solidFill>
                <a:latin typeface="+mn-lt"/>
                <a:cs typeface="+mn-cs"/>
              </a:rPr>
              <a:t>        GASSOSO</a:t>
            </a:r>
            <a:endParaRPr lang="en-GB" sz="1100" b="1" i="1">
              <a:solidFill>
                <a:schemeClr val="bg2"/>
              </a:solidFill>
              <a:latin typeface="+mn-lt"/>
              <a:cs typeface="+mn-cs"/>
            </a:endParaRPr>
          </a:p>
        </p:txBody>
      </p:sp>
      <p:sp>
        <p:nvSpPr>
          <p:cNvPr id="48" name="AutoShape 9">
            <a:extLst>
              <a:ext uri="{FF2B5EF4-FFF2-40B4-BE49-F238E27FC236}">
                <a16:creationId xmlns:a16="http://schemas.microsoft.com/office/drawing/2014/main" id="{4026398E-E125-20B0-B2FD-FCF1B06B7C48}"/>
              </a:ext>
            </a:extLst>
          </p:cNvPr>
          <p:cNvSpPr>
            <a:spLocks noChangeArrowheads="1"/>
          </p:cNvSpPr>
          <p:nvPr/>
        </p:nvSpPr>
        <p:spPr bwMode="auto">
          <a:xfrm>
            <a:off x="5513562" y="1858373"/>
            <a:ext cx="554037" cy="209550"/>
          </a:xfrm>
          <a:prstGeom prst="rightArrow">
            <a:avLst>
              <a:gd name="adj1" fmla="val 50000"/>
              <a:gd name="adj2" fmla="val 66098"/>
            </a:avLst>
          </a:prstGeom>
          <a:solidFill>
            <a:srgbClr val="FF0000"/>
          </a:solidFill>
          <a:ln w="9525">
            <a:noFill/>
            <a:miter lim="800000"/>
            <a:headEnd/>
            <a:tailEnd/>
          </a:ln>
          <a:effectLst/>
        </p:spPr>
        <p:txBody>
          <a:bodyPr wrap="none" anchor="ctr"/>
          <a:lstStyle/>
          <a:p>
            <a:pPr>
              <a:defRPr/>
            </a:pPr>
            <a:endParaRPr lang="it-IT">
              <a:solidFill>
                <a:srgbClr val="0066FF"/>
              </a:solidFill>
              <a:latin typeface="+mn-lt"/>
              <a:cs typeface="+mn-cs"/>
            </a:endParaRPr>
          </a:p>
        </p:txBody>
      </p:sp>
      <p:sp>
        <p:nvSpPr>
          <p:cNvPr id="49" name="Text Box 10">
            <a:extLst>
              <a:ext uri="{FF2B5EF4-FFF2-40B4-BE49-F238E27FC236}">
                <a16:creationId xmlns:a16="http://schemas.microsoft.com/office/drawing/2014/main" id="{2AB14D03-D6C1-4123-D043-C173CE621BD0}"/>
              </a:ext>
            </a:extLst>
          </p:cNvPr>
          <p:cNvSpPr txBox="1">
            <a:spLocks noChangeArrowheads="1"/>
          </p:cNvSpPr>
          <p:nvPr/>
        </p:nvSpPr>
        <p:spPr bwMode="auto">
          <a:xfrm>
            <a:off x="5488162" y="1402761"/>
            <a:ext cx="528637" cy="396875"/>
          </a:xfrm>
          <a:prstGeom prst="rect">
            <a:avLst/>
          </a:prstGeom>
          <a:noFill/>
          <a:ln w="9525">
            <a:noFill/>
            <a:miter lim="800000"/>
            <a:headEnd/>
            <a:tailEnd/>
          </a:ln>
          <a:effectLst/>
        </p:spPr>
        <p:txBody>
          <a:bodyPr>
            <a:spAutoFit/>
          </a:bodyPr>
          <a:lstStyle/>
          <a:p>
            <a:pPr>
              <a:spcBef>
                <a:spcPct val="50000"/>
              </a:spcBef>
              <a:defRPr/>
            </a:pPr>
            <a:r>
              <a:rPr lang="it-IT" b="1" i="1">
                <a:latin typeface="+mn-lt"/>
                <a:cs typeface="+mn-cs"/>
              </a:rPr>
              <a:t>+T</a:t>
            </a:r>
            <a:endParaRPr lang="en-GB" b="1" i="1">
              <a:latin typeface="+mn-lt"/>
              <a:cs typeface="+mn-cs"/>
            </a:endParaRPr>
          </a:p>
        </p:txBody>
      </p:sp>
      <p:sp>
        <p:nvSpPr>
          <p:cNvPr id="50" name="Text Box 11">
            <a:extLst>
              <a:ext uri="{FF2B5EF4-FFF2-40B4-BE49-F238E27FC236}">
                <a16:creationId xmlns:a16="http://schemas.microsoft.com/office/drawing/2014/main" id="{8D0BE6FE-3CE2-ACC3-F97F-9FF3A90351B5}"/>
              </a:ext>
            </a:extLst>
          </p:cNvPr>
          <p:cNvSpPr txBox="1">
            <a:spLocks noChangeArrowheads="1"/>
          </p:cNvSpPr>
          <p:nvPr/>
        </p:nvSpPr>
        <p:spPr bwMode="auto">
          <a:xfrm>
            <a:off x="8316416" y="1432788"/>
            <a:ext cx="804862" cy="457200"/>
          </a:xfrm>
          <a:prstGeom prst="rect">
            <a:avLst/>
          </a:prstGeom>
          <a:noFill/>
          <a:ln w="9525">
            <a:noFill/>
            <a:miter lim="800000"/>
            <a:headEnd/>
            <a:tailEnd/>
          </a:ln>
          <a:effectLst/>
        </p:spPr>
        <p:txBody>
          <a:bodyPr>
            <a:spAutoFit/>
          </a:bodyPr>
          <a:lstStyle/>
          <a:p>
            <a:pPr>
              <a:spcBef>
                <a:spcPct val="50000"/>
              </a:spcBef>
              <a:defRPr/>
            </a:pPr>
            <a:r>
              <a:rPr lang="it-IT" b="1" i="1" dirty="0">
                <a:latin typeface="+mn-lt"/>
                <a:cs typeface="+mn-cs"/>
              </a:rPr>
              <a:t>+T </a:t>
            </a:r>
            <a:r>
              <a:rPr lang="it-IT" sz="2400" b="1" i="1" dirty="0">
                <a:latin typeface="+mn-lt"/>
                <a:cs typeface="+mn-cs"/>
              </a:rPr>
              <a:t>?</a:t>
            </a:r>
            <a:endParaRPr lang="en-GB" sz="2400" b="1" i="1" dirty="0">
              <a:latin typeface="+mn-lt"/>
              <a:cs typeface="+mn-cs"/>
            </a:endParaRPr>
          </a:p>
        </p:txBody>
      </p:sp>
      <p:grpSp>
        <p:nvGrpSpPr>
          <p:cNvPr id="52" name="Group 17">
            <a:extLst>
              <a:ext uri="{FF2B5EF4-FFF2-40B4-BE49-F238E27FC236}">
                <a16:creationId xmlns:a16="http://schemas.microsoft.com/office/drawing/2014/main" id="{0CEC4140-7579-2F88-2113-245DDB6A08C0}"/>
              </a:ext>
            </a:extLst>
          </p:cNvPr>
          <p:cNvGrpSpPr>
            <a:grpSpLocks/>
          </p:cNvGrpSpPr>
          <p:nvPr/>
        </p:nvGrpSpPr>
        <p:grpSpPr bwMode="auto">
          <a:xfrm>
            <a:off x="3086315" y="4738691"/>
            <a:ext cx="762000" cy="889000"/>
            <a:chOff x="458" y="2567"/>
            <a:chExt cx="480" cy="560"/>
          </a:xfrm>
        </p:grpSpPr>
        <p:sp>
          <p:nvSpPr>
            <p:cNvPr id="53" name="Oval 18">
              <a:extLst>
                <a:ext uri="{FF2B5EF4-FFF2-40B4-BE49-F238E27FC236}">
                  <a16:creationId xmlns:a16="http://schemas.microsoft.com/office/drawing/2014/main" id="{BA23F7D2-C1A5-8984-A23D-66BBDEE2E2E3}"/>
                </a:ext>
              </a:extLst>
            </p:cNvPr>
            <p:cNvSpPr>
              <a:spLocks noChangeArrowheads="1"/>
            </p:cNvSpPr>
            <p:nvPr/>
          </p:nvSpPr>
          <p:spPr bwMode="auto">
            <a:xfrm>
              <a:off x="465" y="2727"/>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54" name="Oval 19">
              <a:extLst>
                <a:ext uri="{FF2B5EF4-FFF2-40B4-BE49-F238E27FC236}">
                  <a16:creationId xmlns:a16="http://schemas.microsoft.com/office/drawing/2014/main" id="{3F9B8990-AE05-9422-A3AC-9B63F3A8EBAF}"/>
                </a:ext>
              </a:extLst>
            </p:cNvPr>
            <p:cNvSpPr>
              <a:spLocks noChangeArrowheads="1"/>
            </p:cNvSpPr>
            <p:nvPr/>
          </p:nvSpPr>
          <p:spPr bwMode="auto">
            <a:xfrm>
              <a:off x="683" y="2729"/>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55" name="Oval 20">
              <a:extLst>
                <a:ext uri="{FF2B5EF4-FFF2-40B4-BE49-F238E27FC236}">
                  <a16:creationId xmlns:a16="http://schemas.microsoft.com/office/drawing/2014/main" id="{78F3FCF1-D742-B92E-4A65-A87975C67255}"/>
                </a:ext>
              </a:extLst>
            </p:cNvPr>
            <p:cNvSpPr>
              <a:spLocks noChangeArrowheads="1"/>
            </p:cNvSpPr>
            <p:nvPr/>
          </p:nvSpPr>
          <p:spPr bwMode="auto">
            <a:xfrm>
              <a:off x="705" y="2889"/>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56" name="Oval 21">
              <a:extLst>
                <a:ext uri="{FF2B5EF4-FFF2-40B4-BE49-F238E27FC236}">
                  <a16:creationId xmlns:a16="http://schemas.microsoft.com/office/drawing/2014/main" id="{2157A8FA-E37F-FA85-B9B1-BFA5F3F814A6}"/>
                </a:ext>
              </a:extLst>
            </p:cNvPr>
            <p:cNvSpPr>
              <a:spLocks noChangeArrowheads="1"/>
            </p:cNvSpPr>
            <p:nvPr/>
          </p:nvSpPr>
          <p:spPr bwMode="auto">
            <a:xfrm>
              <a:off x="606" y="2567"/>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57" name="Oval 22">
              <a:extLst>
                <a:ext uri="{FF2B5EF4-FFF2-40B4-BE49-F238E27FC236}">
                  <a16:creationId xmlns:a16="http://schemas.microsoft.com/office/drawing/2014/main" id="{B5C8DA5A-FE03-7156-F00A-4C7882C8D350}"/>
                </a:ext>
              </a:extLst>
            </p:cNvPr>
            <p:cNvSpPr>
              <a:spLocks noChangeArrowheads="1"/>
            </p:cNvSpPr>
            <p:nvPr/>
          </p:nvSpPr>
          <p:spPr bwMode="auto">
            <a:xfrm>
              <a:off x="458" y="2869"/>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58" name="Oval 23">
              <a:extLst>
                <a:ext uri="{FF2B5EF4-FFF2-40B4-BE49-F238E27FC236}">
                  <a16:creationId xmlns:a16="http://schemas.microsoft.com/office/drawing/2014/main" id="{54FD9308-A252-40EE-3AC1-CC35B79DD56F}"/>
                </a:ext>
              </a:extLst>
            </p:cNvPr>
            <p:cNvSpPr>
              <a:spLocks noChangeArrowheads="1"/>
            </p:cNvSpPr>
            <p:nvPr/>
          </p:nvSpPr>
          <p:spPr bwMode="auto">
            <a:xfrm>
              <a:off x="561" y="2823"/>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grpSp>
      <p:grpSp>
        <p:nvGrpSpPr>
          <p:cNvPr id="59" name="Group 24">
            <a:extLst>
              <a:ext uri="{FF2B5EF4-FFF2-40B4-BE49-F238E27FC236}">
                <a16:creationId xmlns:a16="http://schemas.microsoft.com/office/drawing/2014/main" id="{2373B22E-C7E9-EAD8-8BBB-414205427391}"/>
              </a:ext>
            </a:extLst>
          </p:cNvPr>
          <p:cNvGrpSpPr>
            <a:grpSpLocks/>
          </p:cNvGrpSpPr>
          <p:nvPr/>
        </p:nvGrpSpPr>
        <p:grpSpPr bwMode="auto">
          <a:xfrm>
            <a:off x="3792753" y="5732466"/>
            <a:ext cx="762000" cy="889000"/>
            <a:chOff x="458" y="2567"/>
            <a:chExt cx="480" cy="560"/>
          </a:xfrm>
        </p:grpSpPr>
        <p:sp>
          <p:nvSpPr>
            <p:cNvPr id="60" name="Oval 25">
              <a:extLst>
                <a:ext uri="{FF2B5EF4-FFF2-40B4-BE49-F238E27FC236}">
                  <a16:creationId xmlns:a16="http://schemas.microsoft.com/office/drawing/2014/main" id="{B821DBE1-45B9-189C-7B4B-AF6B29EEA375}"/>
                </a:ext>
              </a:extLst>
            </p:cNvPr>
            <p:cNvSpPr>
              <a:spLocks noChangeArrowheads="1"/>
            </p:cNvSpPr>
            <p:nvPr/>
          </p:nvSpPr>
          <p:spPr bwMode="auto">
            <a:xfrm>
              <a:off x="465" y="2727"/>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61" name="Oval 26">
              <a:extLst>
                <a:ext uri="{FF2B5EF4-FFF2-40B4-BE49-F238E27FC236}">
                  <a16:creationId xmlns:a16="http://schemas.microsoft.com/office/drawing/2014/main" id="{C8D2D68A-E276-9B3A-5DFC-9D287A37C717}"/>
                </a:ext>
              </a:extLst>
            </p:cNvPr>
            <p:cNvSpPr>
              <a:spLocks noChangeArrowheads="1"/>
            </p:cNvSpPr>
            <p:nvPr/>
          </p:nvSpPr>
          <p:spPr bwMode="auto">
            <a:xfrm>
              <a:off x="683" y="2729"/>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62" name="Oval 27">
              <a:extLst>
                <a:ext uri="{FF2B5EF4-FFF2-40B4-BE49-F238E27FC236}">
                  <a16:creationId xmlns:a16="http://schemas.microsoft.com/office/drawing/2014/main" id="{FC52B686-2C5E-7B76-FE47-BC668DE86902}"/>
                </a:ext>
              </a:extLst>
            </p:cNvPr>
            <p:cNvSpPr>
              <a:spLocks noChangeArrowheads="1"/>
            </p:cNvSpPr>
            <p:nvPr/>
          </p:nvSpPr>
          <p:spPr bwMode="auto">
            <a:xfrm>
              <a:off x="705" y="2889"/>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63" name="Oval 28">
              <a:extLst>
                <a:ext uri="{FF2B5EF4-FFF2-40B4-BE49-F238E27FC236}">
                  <a16:creationId xmlns:a16="http://schemas.microsoft.com/office/drawing/2014/main" id="{D302B597-4DE1-91CC-0216-668FE67A9E47}"/>
                </a:ext>
              </a:extLst>
            </p:cNvPr>
            <p:cNvSpPr>
              <a:spLocks noChangeArrowheads="1"/>
            </p:cNvSpPr>
            <p:nvPr/>
          </p:nvSpPr>
          <p:spPr bwMode="auto">
            <a:xfrm>
              <a:off x="606" y="2567"/>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64" name="Oval 29">
              <a:extLst>
                <a:ext uri="{FF2B5EF4-FFF2-40B4-BE49-F238E27FC236}">
                  <a16:creationId xmlns:a16="http://schemas.microsoft.com/office/drawing/2014/main" id="{D94130CB-6DDD-0B33-E3AC-39872E596437}"/>
                </a:ext>
              </a:extLst>
            </p:cNvPr>
            <p:cNvSpPr>
              <a:spLocks noChangeArrowheads="1"/>
            </p:cNvSpPr>
            <p:nvPr/>
          </p:nvSpPr>
          <p:spPr bwMode="auto">
            <a:xfrm>
              <a:off x="458" y="2869"/>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65" name="Oval 30">
              <a:extLst>
                <a:ext uri="{FF2B5EF4-FFF2-40B4-BE49-F238E27FC236}">
                  <a16:creationId xmlns:a16="http://schemas.microsoft.com/office/drawing/2014/main" id="{81549E9A-0AD2-DAA5-6B1F-BB6E2ED1FEEA}"/>
                </a:ext>
              </a:extLst>
            </p:cNvPr>
            <p:cNvSpPr>
              <a:spLocks noChangeArrowheads="1"/>
            </p:cNvSpPr>
            <p:nvPr/>
          </p:nvSpPr>
          <p:spPr bwMode="auto">
            <a:xfrm>
              <a:off x="561" y="2823"/>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grpSp>
      <p:sp>
        <p:nvSpPr>
          <p:cNvPr id="66" name="Oval 32">
            <a:extLst>
              <a:ext uri="{FF2B5EF4-FFF2-40B4-BE49-F238E27FC236}">
                <a16:creationId xmlns:a16="http://schemas.microsoft.com/office/drawing/2014/main" id="{0652FFAF-C746-3CC9-7235-147987E5AE31}"/>
              </a:ext>
            </a:extLst>
          </p:cNvPr>
          <p:cNvSpPr>
            <a:spLocks noChangeArrowheads="1"/>
          </p:cNvSpPr>
          <p:nvPr/>
        </p:nvSpPr>
        <p:spPr bwMode="auto">
          <a:xfrm>
            <a:off x="3853078" y="4673604"/>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67" name="Oval 33">
            <a:extLst>
              <a:ext uri="{FF2B5EF4-FFF2-40B4-BE49-F238E27FC236}">
                <a16:creationId xmlns:a16="http://schemas.microsoft.com/office/drawing/2014/main" id="{1C7A1912-5E97-1314-5538-38E077595C05}"/>
              </a:ext>
            </a:extLst>
          </p:cNvPr>
          <p:cNvSpPr>
            <a:spLocks noChangeArrowheads="1"/>
          </p:cNvSpPr>
          <p:nvPr/>
        </p:nvSpPr>
        <p:spPr bwMode="auto">
          <a:xfrm>
            <a:off x="4080090" y="5313366"/>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68" name="Oval 34">
            <a:extLst>
              <a:ext uri="{FF2B5EF4-FFF2-40B4-BE49-F238E27FC236}">
                <a16:creationId xmlns:a16="http://schemas.microsoft.com/office/drawing/2014/main" id="{4CF17B7D-19E5-EF5D-2D69-604B3D70D6F1}"/>
              </a:ext>
            </a:extLst>
          </p:cNvPr>
          <p:cNvSpPr>
            <a:spLocks noChangeArrowheads="1"/>
          </p:cNvSpPr>
          <p:nvPr/>
        </p:nvSpPr>
        <p:spPr bwMode="auto">
          <a:xfrm>
            <a:off x="2641815" y="5291141"/>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69" name="Oval 35">
            <a:extLst>
              <a:ext uri="{FF2B5EF4-FFF2-40B4-BE49-F238E27FC236}">
                <a16:creationId xmlns:a16="http://schemas.microsoft.com/office/drawing/2014/main" id="{7A3342CE-8612-B201-2BAD-D5CA139560F9}"/>
              </a:ext>
            </a:extLst>
          </p:cNvPr>
          <p:cNvSpPr>
            <a:spLocks noChangeArrowheads="1"/>
          </p:cNvSpPr>
          <p:nvPr/>
        </p:nvSpPr>
        <p:spPr bwMode="auto">
          <a:xfrm>
            <a:off x="2910103" y="4770441"/>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70" name="Oval 36">
            <a:extLst>
              <a:ext uri="{FF2B5EF4-FFF2-40B4-BE49-F238E27FC236}">
                <a16:creationId xmlns:a16="http://schemas.microsoft.com/office/drawing/2014/main" id="{BC691EAF-3B08-10A8-8DA8-87C778D4D430}"/>
              </a:ext>
            </a:extLst>
          </p:cNvPr>
          <p:cNvSpPr>
            <a:spLocks noChangeArrowheads="1"/>
          </p:cNvSpPr>
          <p:nvPr/>
        </p:nvSpPr>
        <p:spPr bwMode="auto">
          <a:xfrm>
            <a:off x="2987890" y="5913441"/>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71" name="Oval 37">
            <a:extLst>
              <a:ext uri="{FF2B5EF4-FFF2-40B4-BE49-F238E27FC236}">
                <a16:creationId xmlns:a16="http://schemas.microsoft.com/office/drawing/2014/main" id="{21DDBE73-E94D-F7E9-7D6C-C74C4312A869}"/>
              </a:ext>
            </a:extLst>
          </p:cNvPr>
          <p:cNvSpPr>
            <a:spLocks noChangeArrowheads="1"/>
          </p:cNvSpPr>
          <p:nvPr/>
        </p:nvSpPr>
        <p:spPr bwMode="auto">
          <a:xfrm>
            <a:off x="3484778" y="5992816"/>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72" name="Oval 38">
            <a:extLst>
              <a:ext uri="{FF2B5EF4-FFF2-40B4-BE49-F238E27FC236}">
                <a16:creationId xmlns:a16="http://schemas.microsoft.com/office/drawing/2014/main" id="{C52E1E7F-B0F5-9D22-A9E8-B829F275A438}"/>
              </a:ext>
            </a:extLst>
          </p:cNvPr>
          <p:cNvSpPr>
            <a:spLocks noChangeArrowheads="1"/>
          </p:cNvSpPr>
          <p:nvPr/>
        </p:nvSpPr>
        <p:spPr bwMode="auto">
          <a:xfrm>
            <a:off x="6004656" y="4887352"/>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grpSp>
        <p:nvGrpSpPr>
          <p:cNvPr id="73" name="Group 39">
            <a:extLst>
              <a:ext uri="{FF2B5EF4-FFF2-40B4-BE49-F238E27FC236}">
                <a16:creationId xmlns:a16="http://schemas.microsoft.com/office/drawing/2014/main" id="{801464DA-2CFC-AEF7-1FE2-F3B7D5546297}"/>
              </a:ext>
            </a:extLst>
          </p:cNvPr>
          <p:cNvGrpSpPr>
            <a:grpSpLocks/>
          </p:cNvGrpSpPr>
          <p:nvPr/>
        </p:nvGrpSpPr>
        <p:grpSpPr bwMode="auto">
          <a:xfrm>
            <a:off x="4429856" y="4788927"/>
            <a:ext cx="2022475" cy="889000"/>
            <a:chOff x="1535" y="2524"/>
            <a:chExt cx="1274" cy="560"/>
          </a:xfrm>
        </p:grpSpPr>
        <p:sp>
          <p:nvSpPr>
            <p:cNvPr id="74" name="Oval 40">
              <a:extLst>
                <a:ext uri="{FF2B5EF4-FFF2-40B4-BE49-F238E27FC236}">
                  <a16:creationId xmlns:a16="http://schemas.microsoft.com/office/drawing/2014/main" id="{9D9CBE19-97EA-87FB-513E-1D95EB8354E6}"/>
                </a:ext>
              </a:extLst>
            </p:cNvPr>
            <p:cNvSpPr>
              <a:spLocks noChangeArrowheads="1"/>
            </p:cNvSpPr>
            <p:nvPr/>
          </p:nvSpPr>
          <p:spPr bwMode="auto">
            <a:xfrm>
              <a:off x="1935" y="2684"/>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75" name="Oval 41">
              <a:extLst>
                <a:ext uri="{FF2B5EF4-FFF2-40B4-BE49-F238E27FC236}">
                  <a16:creationId xmlns:a16="http://schemas.microsoft.com/office/drawing/2014/main" id="{378C7198-1286-90F4-0DCA-62A3888D4A3C}"/>
                </a:ext>
              </a:extLst>
            </p:cNvPr>
            <p:cNvSpPr>
              <a:spLocks noChangeArrowheads="1"/>
            </p:cNvSpPr>
            <p:nvPr/>
          </p:nvSpPr>
          <p:spPr bwMode="auto">
            <a:xfrm>
              <a:off x="2153" y="2686"/>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76" name="Oval 42">
              <a:extLst>
                <a:ext uri="{FF2B5EF4-FFF2-40B4-BE49-F238E27FC236}">
                  <a16:creationId xmlns:a16="http://schemas.microsoft.com/office/drawing/2014/main" id="{74E6D3AC-6BF0-1316-2AFF-D9C22B8E920F}"/>
                </a:ext>
              </a:extLst>
            </p:cNvPr>
            <p:cNvSpPr>
              <a:spLocks noChangeArrowheads="1"/>
            </p:cNvSpPr>
            <p:nvPr/>
          </p:nvSpPr>
          <p:spPr bwMode="auto">
            <a:xfrm>
              <a:off x="2175" y="2846"/>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77" name="Oval 43">
              <a:extLst>
                <a:ext uri="{FF2B5EF4-FFF2-40B4-BE49-F238E27FC236}">
                  <a16:creationId xmlns:a16="http://schemas.microsoft.com/office/drawing/2014/main" id="{72E6982A-93D1-E03F-93C9-81F20A9C2610}"/>
                </a:ext>
              </a:extLst>
            </p:cNvPr>
            <p:cNvSpPr>
              <a:spLocks noChangeArrowheads="1"/>
            </p:cNvSpPr>
            <p:nvPr/>
          </p:nvSpPr>
          <p:spPr bwMode="auto">
            <a:xfrm>
              <a:off x="1928" y="2826"/>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78" name="Oval 44">
              <a:extLst>
                <a:ext uri="{FF2B5EF4-FFF2-40B4-BE49-F238E27FC236}">
                  <a16:creationId xmlns:a16="http://schemas.microsoft.com/office/drawing/2014/main" id="{FEE2EB45-E720-00FC-B763-9B63548ED658}"/>
                </a:ext>
              </a:extLst>
            </p:cNvPr>
            <p:cNvSpPr>
              <a:spLocks noChangeArrowheads="1"/>
            </p:cNvSpPr>
            <p:nvPr/>
          </p:nvSpPr>
          <p:spPr bwMode="auto">
            <a:xfrm>
              <a:off x="2031" y="2780"/>
              <a:ext cx="233" cy="238"/>
            </a:xfrm>
            <a:prstGeom prst="ellipse">
              <a:avLst/>
            </a:prstGeom>
            <a:solidFill>
              <a:srgbClr val="FF0000"/>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79" name="Oval 45">
              <a:extLst>
                <a:ext uri="{FF2B5EF4-FFF2-40B4-BE49-F238E27FC236}">
                  <a16:creationId xmlns:a16="http://schemas.microsoft.com/office/drawing/2014/main" id="{CA4A9BE8-E7FD-BEBD-727D-AE1A1AAEAA75}"/>
                </a:ext>
              </a:extLst>
            </p:cNvPr>
            <p:cNvSpPr>
              <a:spLocks noChangeArrowheads="1"/>
            </p:cNvSpPr>
            <p:nvPr/>
          </p:nvSpPr>
          <p:spPr bwMode="auto">
            <a:xfrm>
              <a:off x="2532" y="2849"/>
              <a:ext cx="56" cy="56"/>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80" name="Oval 46">
              <a:extLst>
                <a:ext uri="{FF2B5EF4-FFF2-40B4-BE49-F238E27FC236}">
                  <a16:creationId xmlns:a16="http://schemas.microsoft.com/office/drawing/2014/main" id="{CA6FB55F-7235-2ED6-B12C-CCFB0F69849D}"/>
                </a:ext>
              </a:extLst>
            </p:cNvPr>
            <p:cNvSpPr>
              <a:spLocks noChangeArrowheads="1"/>
            </p:cNvSpPr>
            <p:nvPr/>
          </p:nvSpPr>
          <p:spPr bwMode="auto">
            <a:xfrm rot="-3368982">
              <a:off x="2001" y="2139"/>
              <a:ext cx="349" cy="1274"/>
            </a:xfrm>
            <a:prstGeom prst="ellipse">
              <a:avLst/>
            </a:prstGeom>
            <a:noFill/>
            <a:ln w="28575">
              <a:solidFill>
                <a:schemeClr val="accent1"/>
              </a:solidFill>
              <a:round/>
              <a:headEnd/>
              <a:tailEnd/>
            </a:ln>
          </p:spPr>
          <p:txBody>
            <a:bodyPr vert="eaVert" wrap="none" anchor="ctr"/>
            <a:lstStyle/>
            <a:p>
              <a:pPr>
                <a:defRPr/>
              </a:pPr>
              <a:endParaRPr lang="it-IT">
                <a:latin typeface="+mn-lt"/>
                <a:cs typeface="+mn-cs"/>
              </a:endParaRPr>
            </a:p>
          </p:txBody>
        </p:sp>
        <p:sp>
          <p:nvSpPr>
            <p:cNvPr id="81" name="Oval 47">
              <a:extLst>
                <a:ext uri="{FF2B5EF4-FFF2-40B4-BE49-F238E27FC236}">
                  <a16:creationId xmlns:a16="http://schemas.microsoft.com/office/drawing/2014/main" id="{3A69AA19-AABC-4C28-C08F-6CDA8C5179B0}"/>
                </a:ext>
              </a:extLst>
            </p:cNvPr>
            <p:cNvSpPr>
              <a:spLocks noChangeArrowheads="1"/>
            </p:cNvSpPr>
            <p:nvPr/>
          </p:nvSpPr>
          <p:spPr bwMode="auto">
            <a:xfrm>
              <a:off x="2076" y="2524"/>
              <a:ext cx="233" cy="238"/>
            </a:xfrm>
            <a:prstGeom prst="ellipse">
              <a:avLst/>
            </a:prstGeom>
            <a:solidFill>
              <a:srgbClr val="003300"/>
            </a:solidFill>
            <a:ln w="9525">
              <a:solidFill>
                <a:schemeClr val="tx1"/>
              </a:solidFill>
              <a:round/>
              <a:headEnd/>
              <a:tailEnd/>
            </a:ln>
            <a:effectLst/>
          </p:spPr>
          <p:txBody>
            <a:bodyPr wrap="none" anchor="ctr"/>
            <a:lstStyle/>
            <a:p>
              <a:pPr>
                <a:defRPr/>
              </a:pPr>
              <a:endParaRPr lang="it-IT">
                <a:latin typeface="+mn-lt"/>
                <a:cs typeface="+mn-cs"/>
              </a:endParaRPr>
            </a:p>
          </p:txBody>
        </p:sp>
      </p:grpSp>
      <p:sp>
        <p:nvSpPr>
          <p:cNvPr id="82" name="Line 48">
            <a:extLst>
              <a:ext uri="{FF2B5EF4-FFF2-40B4-BE49-F238E27FC236}">
                <a16:creationId xmlns:a16="http://schemas.microsoft.com/office/drawing/2014/main" id="{97189ABB-2185-9566-B5D4-18F45B8E5399}"/>
              </a:ext>
            </a:extLst>
          </p:cNvPr>
          <p:cNvSpPr>
            <a:spLocks noChangeShapeType="1"/>
          </p:cNvSpPr>
          <p:nvPr/>
        </p:nvSpPr>
        <p:spPr bwMode="auto">
          <a:xfrm flipV="1">
            <a:off x="6120544" y="4733365"/>
            <a:ext cx="309563" cy="158750"/>
          </a:xfrm>
          <a:prstGeom prst="line">
            <a:avLst/>
          </a:prstGeom>
          <a:noFill/>
          <a:ln w="9525">
            <a:solidFill>
              <a:schemeClr val="accent1"/>
            </a:solidFill>
            <a:round/>
            <a:headEnd/>
            <a:tailEnd type="triangle" w="med" len="med"/>
          </a:ln>
          <a:effectLst/>
        </p:spPr>
        <p:txBody>
          <a:bodyPr wrap="none"/>
          <a:lstStyle/>
          <a:p>
            <a:pPr>
              <a:defRPr/>
            </a:pPr>
            <a:endParaRPr lang="it-IT">
              <a:latin typeface="+mn-lt"/>
              <a:cs typeface="+mn-cs"/>
            </a:endParaRPr>
          </a:p>
        </p:txBody>
      </p:sp>
      <p:sp>
        <p:nvSpPr>
          <p:cNvPr id="83" name="Oval 49">
            <a:extLst>
              <a:ext uri="{FF2B5EF4-FFF2-40B4-BE49-F238E27FC236}">
                <a16:creationId xmlns:a16="http://schemas.microsoft.com/office/drawing/2014/main" id="{CF0B1F58-3C48-3539-8941-BA28A0DC2353}"/>
              </a:ext>
            </a:extLst>
          </p:cNvPr>
          <p:cNvSpPr>
            <a:spLocks noChangeArrowheads="1"/>
          </p:cNvSpPr>
          <p:nvPr/>
        </p:nvSpPr>
        <p:spPr bwMode="auto">
          <a:xfrm>
            <a:off x="2981540" y="6451604"/>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84" name="Oval 50">
            <a:extLst>
              <a:ext uri="{FF2B5EF4-FFF2-40B4-BE49-F238E27FC236}">
                <a16:creationId xmlns:a16="http://schemas.microsoft.com/office/drawing/2014/main" id="{1A584723-E4ED-A4AB-AEE3-DB8DA550B915}"/>
              </a:ext>
            </a:extLst>
          </p:cNvPr>
          <p:cNvSpPr>
            <a:spLocks noChangeArrowheads="1"/>
          </p:cNvSpPr>
          <p:nvPr/>
        </p:nvSpPr>
        <p:spPr bwMode="auto">
          <a:xfrm>
            <a:off x="4702390" y="5789616"/>
            <a:ext cx="88900" cy="88900"/>
          </a:xfrm>
          <a:prstGeom prst="ellipse">
            <a:avLst/>
          </a:prstGeom>
          <a:solidFill>
            <a:schemeClr val="accent1"/>
          </a:solidFill>
          <a:ln w="9525">
            <a:solidFill>
              <a:schemeClr val="tx1"/>
            </a:solidFill>
            <a:round/>
            <a:headEnd/>
            <a:tailEnd/>
          </a:ln>
          <a:effectLst/>
        </p:spPr>
        <p:txBody>
          <a:bodyPr wrap="none" anchor="ctr"/>
          <a:lstStyle/>
          <a:p>
            <a:pPr>
              <a:defRPr/>
            </a:pPr>
            <a:endParaRPr lang="it-IT">
              <a:latin typeface="+mn-lt"/>
              <a:cs typeface="+mn-cs"/>
            </a:endParaRPr>
          </a:p>
        </p:txBody>
      </p:sp>
      <p:sp>
        <p:nvSpPr>
          <p:cNvPr id="85" name="Text Box 54">
            <a:extLst>
              <a:ext uri="{FF2B5EF4-FFF2-40B4-BE49-F238E27FC236}">
                <a16:creationId xmlns:a16="http://schemas.microsoft.com/office/drawing/2014/main" id="{B108F618-4BD9-B9FF-29C6-6A674F38955B}"/>
              </a:ext>
            </a:extLst>
          </p:cNvPr>
          <p:cNvSpPr txBox="1">
            <a:spLocks noChangeArrowheads="1"/>
          </p:cNvSpPr>
          <p:nvPr/>
        </p:nvSpPr>
        <p:spPr bwMode="auto">
          <a:xfrm>
            <a:off x="3889590" y="4484691"/>
            <a:ext cx="301625" cy="396875"/>
          </a:xfrm>
          <a:prstGeom prst="rect">
            <a:avLst/>
          </a:prstGeom>
          <a:noFill/>
          <a:ln w="9525">
            <a:noFill/>
            <a:miter lim="800000"/>
            <a:headEnd/>
            <a:tailEnd/>
          </a:ln>
          <a:effectLst/>
        </p:spPr>
        <p:txBody>
          <a:bodyPr>
            <a:spAutoFit/>
          </a:bodyPr>
          <a:lstStyle/>
          <a:p>
            <a:pPr>
              <a:spcBef>
                <a:spcPct val="50000"/>
              </a:spcBef>
              <a:defRPr/>
            </a:pPr>
            <a:r>
              <a:rPr lang="it-IT">
                <a:latin typeface="+mn-lt"/>
                <a:cs typeface="+mn-cs"/>
              </a:rPr>
              <a:t>-</a:t>
            </a:r>
            <a:endParaRPr lang="en-GB">
              <a:latin typeface="+mn-lt"/>
              <a:cs typeface="+mn-cs"/>
            </a:endParaRPr>
          </a:p>
        </p:txBody>
      </p:sp>
      <p:sp>
        <p:nvSpPr>
          <p:cNvPr id="86" name="Text Box 55">
            <a:extLst>
              <a:ext uri="{FF2B5EF4-FFF2-40B4-BE49-F238E27FC236}">
                <a16:creationId xmlns:a16="http://schemas.microsoft.com/office/drawing/2014/main" id="{6593F0BD-9058-C426-C525-DE65F044F160}"/>
              </a:ext>
            </a:extLst>
          </p:cNvPr>
          <p:cNvSpPr txBox="1">
            <a:spLocks noChangeArrowheads="1"/>
          </p:cNvSpPr>
          <p:nvPr/>
        </p:nvSpPr>
        <p:spPr bwMode="auto">
          <a:xfrm>
            <a:off x="4067390" y="5014916"/>
            <a:ext cx="301625" cy="396875"/>
          </a:xfrm>
          <a:prstGeom prst="rect">
            <a:avLst/>
          </a:prstGeom>
          <a:noFill/>
          <a:ln w="9525">
            <a:noFill/>
            <a:miter lim="800000"/>
            <a:headEnd/>
            <a:tailEnd/>
          </a:ln>
          <a:effectLst/>
        </p:spPr>
        <p:txBody>
          <a:bodyPr>
            <a:spAutoFit/>
          </a:bodyPr>
          <a:lstStyle/>
          <a:p>
            <a:pPr>
              <a:spcBef>
                <a:spcPct val="50000"/>
              </a:spcBef>
              <a:defRPr/>
            </a:pPr>
            <a:r>
              <a:rPr lang="it-IT" dirty="0">
                <a:latin typeface="+mn-lt"/>
                <a:cs typeface="+mn-cs"/>
              </a:rPr>
              <a:t>-</a:t>
            </a:r>
            <a:endParaRPr lang="en-GB" dirty="0">
              <a:latin typeface="+mn-lt"/>
              <a:cs typeface="+mn-cs"/>
            </a:endParaRPr>
          </a:p>
        </p:txBody>
      </p:sp>
      <p:sp>
        <p:nvSpPr>
          <p:cNvPr id="87" name="Text Box 56">
            <a:extLst>
              <a:ext uri="{FF2B5EF4-FFF2-40B4-BE49-F238E27FC236}">
                <a16:creationId xmlns:a16="http://schemas.microsoft.com/office/drawing/2014/main" id="{961082B7-3334-CC73-0DAC-29C9C4A5A68A}"/>
              </a:ext>
            </a:extLst>
          </p:cNvPr>
          <p:cNvSpPr txBox="1">
            <a:spLocks noChangeArrowheads="1"/>
          </p:cNvSpPr>
          <p:nvPr/>
        </p:nvSpPr>
        <p:spPr bwMode="auto">
          <a:xfrm>
            <a:off x="4597615" y="5503866"/>
            <a:ext cx="301625" cy="396875"/>
          </a:xfrm>
          <a:prstGeom prst="rect">
            <a:avLst/>
          </a:prstGeom>
          <a:noFill/>
          <a:ln w="9525">
            <a:noFill/>
            <a:miter lim="800000"/>
            <a:headEnd/>
            <a:tailEnd/>
          </a:ln>
          <a:effectLst/>
        </p:spPr>
        <p:txBody>
          <a:bodyPr>
            <a:spAutoFit/>
          </a:bodyPr>
          <a:lstStyle/>
          <a:p>
            <a:pPr>
              <a:spcBef>
                <a:spcPct val="50000"/>
              </a:spcBef>
              <a:defRPr/>
            </a:pPr>
            <a:r>
              <a:rPr lang="it-IT">
                <a:latin typeface="+mn-lt"/>
                <a:cs typeface="+mn-cs"/>
              </a:rPr>
              <a:t>-</a:t>
            </a:r>
            <a:endParaRPr lang="en-GB">
              <a:latin typeface="+mn-lt"/>
              <a:cs typeface="+mn-cs"/>
            </a:endParaRPr>
          </a:p>
        </p:txBody>
      </p:sp>
      <p:sp>
        <p:nvSpPr>
          <p:cNvPr id="88" name="Text Box 57">
            <a:extLst>
              <a:ext uri="{FF2B5EF4-FFF2-40B4-BE49-F238E27FC236}">
                <a16:creationId xmlns:a16="http://schemas.microsoft.com/office/drawing/2014/main" id="{DC955A0F-B285-36DA-C55F-EAD7E2DA7404}"/>
              </a:ext>
            </a:extLst>
          </p:cNvPr>
          <p:cNvSpPr txBox="1">
            <a:spLocks noChangeArrowheads="1"/>
          </p:cNvSpPr>
          <p:nvPr/>
        </p:nvSpPr>
        <p:spPr bwMode="auto">
          <a:xfrm>
            <a:off x="2964078" y="6343654"/>
            <a:ext cx="301625" cy="396875"/>
          </a:xfrm>
          <a:prstGeom prst="rect">
            <a:avLst/>
          </a:prstGeom>
          <a:noFill/>
          <a:ln w="9525">
            <a:noFill/>
            <a:miter lim="800000"/>
            <a:headEnd/>
            <a:tailEnd/>
          </a:ln>
          <a:effectLst/>
        </p:spPr>
        <p:txBody>
          <a:bodyPr>
            <a:spAutoFit/>
          </a:bodyPr>
          <a:lstStyle/>
          <a:p>
            <a:pPr>
              <a:spcBef>
                <a:spcPct val="50000"/>
              </a:spcBef>
              <a:defRPr/>
            </a:pPr>
            <a:r>
              <a:rPr lang="it-IT">
                <a:latin typeface="+mn-lt"/>
                <a:cs typeface="+mn-cs"/>
              </a:rPr>
              <a:t>-</a:t>
            </a:r>
            <a:endParaRPr lang="en-GB">
              <a:latin typeface="+mn-lt"/>
              <a:cs typeface="+mn-cs"/>
            </a:endParaRPr>
          </a:p>
        </p:txBody>
      </p:sp>
      <p:sp>
        <p:nvSpPr>
          <p:cNvPr id="89" name="Text Box 58">
            <a:extLst>
              <a:ext uri="{FF2B5EF4-FFF2-40B4-BE49-F238E27FC236}">
                <a16:creationId xmlns:a16="http://schemas.microsoft.com/office/drawing/2014/main" id="{C4FDA3DA-3BF1-8EBD-C51A-430C36B81E84}"/>
              </a:ext>
            </a:extLst>
          </p:cNvPr>
          <p:cNvSpPr txBox="1">
            <a:spLocks noChangeArrowheads="1"/>
          </p:cNvSpPr>
          <p:nvPr/>
        </p:nvSpPr>
        <p:spPr bwMode="auto">
          <a:xfrm>
            <a:off x="2805328" y="5824541"/>
            <a:ext cx="301625" cy="396875"/>
          </a:xfrm>
          <a:prstGeom prst="rect">
            <a:avLst/>
          </a:prstGeom>
          <a:noFill/>
          <a:ln w="9525">
            <a:noFill/>
            <a:miter lim="800000"/>
            <a:headEnd/>
            <a:tailEnd/>
          </a:ln>
          <a:effectLst/>
        </p:spPr>
        <p:txBody>
          <a:bodyPr>
            <a:spAutoFit/>
          </a:bodyPr>
          <a:lstStyle/>
          <a:p>
            <a:pPr>
              <a:spcBef>
                <a:spcPct val="50000"/>
              </a:spcBef>
              <a:defRPr/>
            </a:pPr>
            <a:r>
              <a:rPr lang="it-IT">
                <a:latin typeface="+mn-lt"/>
                <a:cs typeface="+mn-cs"/>
              </a:rPr>
              <a:t>-</a:t>
            </a:r>
            <a:endParaRPr lang="en-GB">
              <a:latin typeface="+mn-lt"/>
              <a:cs typeface="+mn-cs"/>
            </a:endParaRPr>
          </a:p>
        </p:txBody>
      </p:sp>
      <p:sp>
        <p:nvSpPr>
          <p:cNvPr id="90" name="Text Box 59">
            <a:extLst>
              <a:ext uri="{FF2B5EF4-FFF2-40B4-BE49-F238E27FC236}">
                <a16:creationId xmlns:a16="http://schemas.microsoft.com/office/drawing/2014/main" id="{56FA0EA6-E478-9696-4623-9B8F4AE3C69A}"/>
              </a:ext>
            </a:extLst>
          </p:cNvPr>
          <p:cNvSpPr txBox="1">
            <a:spLocks noChangeArrowheads="1"/>
          </p:cNvSpPr>
          <p:nvPr/>
        </p:nvSpPr>
        <p:spPr bwMode="auto">
          <a:xfrm>
            <a:off x="3343490" y="5910266"/>
            <a:ext cx="301625" cy="396875"/>
          </a:xfrm>
          <a:prstGeom prst="rect">
            <a:avLst/>
          </a:prstGeom>
          <a:noFill/>
          <a:ln w="9525">
            <a:noFill/>
            <a:miter lim="800000"/>
            <a:headEnd/>
            <a:tailEnd/>
          </a:ln>
          <a:effectLst/>
        </p:spPr>
        <p:txBody>
          <a:bodyPr>
            <a:spAutoFit/>
          </a:bodyPr>
          <a:lstStyle/>
          <a:p>
            <a:pPr>
              <a:spcBef>
                <a:spcPct val="50000"/>
              </a:spcBef>
              <a:defRPr/>
            </a:pPr>
            <a:r>
              <a:rPr lang="it-IT">
                <a:latin typeface="+mn-lt"/>
                <a:cs typeface="+mn-cs"/>
              </a:rPr>
              <a:t>-</a:t>
            </a:r>
            <a:endParaRPr lang="en-GB">
              <a:latin typeface="+mn-lt"/>
              <a:cs typeface="+mn-cs"/>
            </a:endParaRPr>
          </a:p>
        </p:txBody>
      </p:sp>
      <p:sp>
        <p:nvSpPr>
          <p:cNvPr id="91" name="Text Box 60">
            <a:extLst>
              <a:ext uri="{FF2B5EF4-FFF2-40B4-BE49-F238E27FC236}">
                <a16:creationId xmlns:a16="http://schemas.microsoft.com/office/drawing/2014/main" id="{4EF56041-3F0B-DF7C-C350-A00F14A8FB33}"/>
              </a:ext>
            </a:extLst>
          </p:cNvPr>
          <p:cNvSpPr txBox="1">
            <a:spLocks noChangeArrowheads="1"/>
          </p:cNvSpPr>
          <p:nvPr/>
        </p:nvSpPr>
        <p:spPr bwMode="auto">
          <a:xfrm>
            <a:off x="2506878" y="5319514"/>
            <a:ext cx="301625" cy="396875"/>
          </a:xfrm>
          <a:prstGeom prst="rect">
            <a:avLst/>
          </a:prstGeom>
          <a:noFill/>
          <a:ln w="9525">
            <a:noFill/>
            <a:miter lim="800000"/>
            <a:headEnd/>
            <a:tailEnd/>
          </a:ln>
          <a:effectLst/>
        </p:spPr>
        <p:txBody>
          <a:bodyPr>
            <a:spAutoFit/>
          </a:bodyPr>
          <a:lstStyle/>
          <a:p>
            <a:pPr>
              <a:spcBef>
                <a:spcPct val="50000"/>
              </a:spcBef>
              <a:defRPr/>
            </a:pPr>
            <a:r>
              <a:rPr lang="it-IT">
                <a:latin typeface="+mn-lt"/>
                <a:cs typeface="+mn-cs"/>
              </a:rPr>
              <a:t>-</a:t>
            </a:r>
            <a:endParaRPr lang="en-GB">
              <a:latin typeface="+mn-lt"/>
              <a:cs typeface="+mn-cs"/>
            </a:endParaRPr>
          </a:p>
        </p:txBody>
      </p:sp>
      <p:sp>
        <p:nvSpPr>
          <p:cNvPr id="92" name="Text Box 61">
            <a:extLst>
              <a:ext uri="{FF2B5EF4-FFF2-40B4-BE49-F238E27FC236}">
                <a16:creationId xmlns:a16="http://schemas.microsoft.com/office/drawing/2014/main" id="{BF662E59-395E-E003-2D60-FAB93347BDB0}"/>
              </a:ext>
            </a:extLst>
          </p:cNvPr>
          <p:cNvSpPr txBox="1">
            <a:spLocks noChangeArrowheads="1"/>
          </p:cNvSpPr>
          <p:nvPr/>
        </p:nvSpPr>
        <p:spPr bwMode="auto">
          <a:xfrm>
            <a:off x="2735478" y="4611691"/>
            <a:ext cx="301625" cy="396875"/>
          </a:xfrm>
          <a:prstGeom prst="rect">
            <a:avLst/>
          </a:prstGeom>
          <a:noFill/>
          <a:ln w="9525">
            <a:noFill/>
            <a:miter lim="800000"/>
            <a:headEnd/>
            <a:tailEnd/>
          </a:ln>
          <a:effectLst/>
        </p:spPr>
        <p:txBody>
          <a:bodyPr>
            <a:spAutoFit/>
          </a:bodyPr>
          <a:lstStyle/>
          <a:p>
            <a:pPr>
              <a:spcBef>
                <a:spcPct val="50000"/>
              </a:spcBef>
              <a:defRPr/>
            </a:pPr>
            <a:r>
              <a:rPr lang="it-IT">
                <a:latin typeface="+mn-lt"/>
                <a:cs typeface="+mn-cs"/>
              </a:rPr>
              <a:t>-</a:t>
            </a:r>
            <a:endParaRPr lang="en-GB">
              <a:latin typeface="+mn-lt"/>
              <a:cs typeface="+mn-cs"/>
            </a:endParaRPr>
          </a:p>
        </p:txBody>
      </p:sp>
      <p:sp>
        <p:nvSpPr>
          <p:cNvPr id="93" name="Text Box 62">
            <a:extLst>
              <a:ext uri="{FF2B5EF4-FFF2-40B4-BE49-F238E27FC236}">
                <a16:creationId xmlns:a16="http://schemas.microsoft.com/office/drawing/2014/main" id="{2F026029-5DB3-3964-EB97-EEB2A86290C1}"/>
              </a:ext>
            </a:extLst>
          </p:cNvPr>
          <p:cNvSpPr txBox="1">
            <a:spLocks noChangeArrowheads="1"/>
          </p:cNvSpPr>
          <p:nvPr/>
        </p:nvSpPr>
        <p:spPr bwMode="auto">
          <a:xfrm>
            <a:off x="3111715" y="4562479"/>
            <a:ext cx="301625" cy="396875"/>
          </a:xfrm>
          <a:prstGeom prst="rect">
            <a:avLst/>
          </a:prstGeom>
          <a:noFill/>
          <a:ln w="9525">
            <a:noFill/>
            <a:miter lim="800000"/>
            <a:headEnd/>
            <a:tailEnd/>
          </a:ln>
          <a:effectLst/>
        </p:spPr>
        <p:txBody>
          <a:bodyPr>
            <a:spAutoFit/>
          </a:bodyPr>
          <a:lstStyle/>
          <a:p>
            <a:pPr>
              <a:spcBef>
                <a:spcPct val="50000"/>
              </a:spcBef>
              <a:defRPr/>
            </a:pPr>
            <a:r>
              <a:rPr lang="it-IT" b="1">
                <a:latin typeface="+mn-lt"/>
                <a:cs typeface="+mn-cs"/>
              </a:rPr>
              <a:t>+</a:t>
            </a:r>
            <a:endParaRPr lang="en-GB" b="1">
              <a:latin typeface="+mn-lt"/>
              <a:cs typeface="+mn-cs"/>
            </a:endParaRPr>
          </a:p>
        </p:txBody>
      </p:sp>
      <p:sp>
        <p:nvSpPr>
          <p:cNvPr id="94" name="Text Box 63">
            <a:extLst>
              <a:ext uri="{FF2B5EF4-FFF2-40B4-BE49-F238E27FC236}">
                <a16:creationId xmlns:a16="http://schemas.microsoft.com/office/drawing/2014/main" id="{26C15750-29F3-2CE1-55DE-801D52EC3024}"/>
              </a:ext>
            </a:extLst>
          </p:cNvPr>
          <p:cNvSpPr txBox="1">
            <a:spLocks noChangeArrowheads="1"/>
          </p:cNvSpPr>
          <p:nvPr/>
        </p:nvSpPr>
        <p:spPr bwMode="auto">
          <a:xfrm>
            <a:off x="4278528" y="5562604"/>
            <a:ext cx="301625" cy="396875"/>
          </a:xfrm>
          <a:prstGeom prst="rect">
            <a:avLst/>
          </a:prstGeom>
          <a:noFill/>
          <a:ln w="9525">
            <a:noFill/>
            <a:miter lim="800000"/>
            <a:headEnd/>
            <a:tailEnd/>
          </a:ln>
          <a:effectLst/>
        </p:spPr>
        <p:txBody>
          <a:bodyPr>
            <a:spAutoFit/>
          </a:bodyPr>
          <a:lstStyle/>
          <a:p>
            <a:pPr>
              <a:spcBef>
                <a:spcPct val="50000"/>
              </a:spcBef>
              <a:defRPr/>
            </a:pPr>
            <a:r>
              <a:rPr lang="it-IT" b="1">
                <a:latin typeface="+mn-lt"/>
                <a:cs typeface="+mn-cs"/>
              </a:rPr>
              <a:t>+</a:t>
            </a:r>
            <a:endParaRPr lang="en-GB" b="1">
              <a:latin typeface="+mn-lt"/>
              <a:cs typeface="+mn-cs"/>
            </a:endParaRPr>
          </a:p>
        </p:txBody>
      </p:sp>
      <p:sp>
        <p:nvSpPr>
          <p:cNvPr id="95" name="Text Box 64">
            <a:extLst>
              <a:ext uri="{FF2B5EF4-FFF2-40B4-BE49-F238E27FC236}">
                <a16:creationId xmlns:a16="http://schemas.microsoft.com/office/drawing/2014/main" id="{4F6AC261-B234-CB46-6552-274FA9D586D1}"/>
              </a:ext>
            </a:extLst>
          </p:cNvPr>
          <p:cNvSpPr txBox="1">
            <a:spLocks noChangeArrowheads="1"/>
          </p:cNvSpPr>
          <p:nvPr/>
        </p:nvSpPr>
        <p:spPr bwMode="auto">
          <a:xfrm>
            <a:off x="1318821" y="4004699"/>
            <a:ext cx="4763858" cy="461665"/>
          </a:xfrm>
          <a:prstGeom prst="rect">
            <a:avLst/>
          </a:prstGeom>
          <a:noFill/>
          <a:ln w="9525">
            <a:noFill/>
            <a:miter lim="800000"/>
            <a:headEnd/>
            <a:tailEnd/>
          </a:ln>
          <a:effectLst/>
        </p:spPr>
        <p:txBody>
          <a:bodyPr wrap="square">
            <a:spAutoFit/>
          </a:bodyPr>
          <a:lstStyle/>
          <a:p>
            <a:pPr algn="ctr">
              <a:spcBef>
                <a:spcPct val="50000"/>
              </a:spcBef>
              <a:defRPr/>
            </a:pPr>
            <a:r>
              <a:rPr lang="it-IT" sz="2400" b="1" dirty="0">
                <a:solidFill>
                  <a:srgbClr val="0066FF"/>
                </a:solidFill>
                <a:latin typeface="+mn-lt"/>
                <a:cs typeface="+mn-cs"/>
              </a:rPr>
              <a:t>PLASMA</a:t>
            </a:r>
            <a:r>
              <a:rPr lang="it-IT" sz="2000" b="1" dirty="0">
                <a:solidFill>
                  <a:srgbClr val="0066FF"/>
                </a:solidFill>
                <a:latin typeface="+mn-lt"/>
                <a:cs typeface="+mn-cs"/>
              </a:rPr>
              <a:t>: un gas altamente ionizzato</a:t>
            </a:r>
            <a:endParaRPr lang="en-GB" sz="2000" b="1" dirty="0">
              <a:solidFill>
                <a:srgbClr val="0066FF"/>
              </a:solidFill>
              <a:latin typeface="+mn-lt"/>
              <a:cs typeface="+mn-cs"/>
            </a:endParaRPr>
          </a:p>
        </p:txBody>
      </p:sp>
      <p:pic>
        <p:nvPicPr>
          <p:cNvPr id="96" name="Picture 66">
            <a:extLst>
              <a:ext uri="{FF2B5EF4-FFF2-40B4-BE49-F238E27FC236}">
                <a16:creationId xmlns:a16="http://schemas.microsoft.com/office/drawing/2014/main" id="{DD4C4B22-1AEE-7690-EB9F-424AC894F079}"/>
              </a:ext>
            </a:extLst>
          </p:cNvPr>
          <p:cNvPicPr>
            <a:picLocks noChangeAspect="1" noChangeArrowheads="1"/>
          </p:cNvPicPr>
          <p:nvPr/>
        </p:nvPicPr>
        <p:blipFill>
          <a:blip r:embed="rId8"/>
          <a:srcRect/>
          <a:stretch>
            <a:fillRect/>
          </a:stretch>
        </p:blipFill>
        <p:spPr bwMode="auto">
          <a:xfrm>
            <a:off x="1332574" y="2833355"/>
            <a:ext cx="1234588" cy="809164"/>
          </a:xfrm>
          <a:prstGeom prst="rect">
            <a:avLst/>
          </a:prstGeom>
          <a:noFill/>
          <a:ln w="9525">
            <a:noFill/>
            <a:miter lim="800000"/>
            <a:headEnd/>
            <a:tailEnd/>
          </a:ln>
        </p:spPr>
      </p:pic>
      <p:pic>
        <p:nvPicPr>
          <p:cNvPr id="97" name="Picture 67">
            <a:extLst>
              <a:ext uri="{FF2B5EF4-FFF2-40B4-BE49-F238E27FC236}">
                <a16:creationId xmlns:a16="http://schemas.microsoft.com/office/drawing/2014/main" id="{AFC2139E-FDA3-24CE-AE48-0D4752CEE0E5}"/>
              </a:ext>
            </a:extLst>
          </p:cNvPr>
          <p:cNvPicPr>
            <a:picLocks noChangeAspect="1" noChangeArrowheads="1"/>
          </p:cNvPicPr>
          <p:nvPr/>
        </p:nvPicPr>
        <p:blipFill>
          <a:blip r:embed="rId9"/>
          <a:srcRect/>
          <a:stretch>
            <a:fillRect/>
          </a:stretch>
        </p:blipFill>
        <p:spPr bwMode="auto">
          <a:xfrm>
            <a:off x="3894892" y="2853876"/>
            <a:ext cx="1258889" cy="786877"/>
          </a:xfrm>
          <a:prstGeom prst="rect">
            <a:avLst/>
          </a:prstGeom>
          <a:noFill/>
          <a:ln w="9525">
            <a:noFill/>
            <a:miter lim="800000"/>
            <a:headEnd/>
            <a:tailEnd/>
          </a:ln>
        </p:spPr>
      </p:pic>
      <p:pic>
        <p:nvPicPr>
          <p:cNvPr id="98" name="ShockwaveFlash1">
            <a:extLst>
              <a:ext uri="{FF2B5EF4-FFF2-40B4-BE49-F238E27FC236}">
                <a16:creationId xmlns:a16="http://schemas.microsoft.com/office/drawing/2014/main" id="{D73ED680-D336-DBB0-ADE9-4BD5AAEAA1E6}"/>
              </a:ext>
            </a:extLst>
          </p:cNvPr>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7165873" y="4531472"/>
            <a:ext cx="2010135" cy="1519337"/>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Oval 17">
            <a:extLst>
              <a:ext uri="{FF2B5EF4-FFF2-40B4-BE49-F238E27FC236}">
                <a16:creationId xmlns:a16="http://schemas.microsoft.com/office/drawing/2014/main" id="{AADB11A8-405E-9F9B-E9DE-2D16183D8425}"/>
              </a:ext>
            </a:extLst>
          </p:cNvPr>
          <p:cNvSpPr>
            <a:spLocks noChangeArrowheads="1"/>
          </p:cNvSpPr>
          <p:nvPr/>
        </p:nvSpPr>
        <p:spPr bwMode="auto">
          <a:xfrm>
            <a:off x="7653512" y="2347324"/>
            <a:ext cx="223734" cy="292611"/>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cxnSp>
        <p:nvCxnSpPr>
          <p:cNvPr id="100" name="Elbow Connector 3">
            <a:extLst>
              <a:ext uri="{FF2B5EF4-FFF2-40B4-BE49-F238E27FC236}">
                <a16:creationId xmlns:a16="http://schemas.microsoft.com/office/drawing/2014/main" id="{13F2DB7A-56A1-D030-9E20-78A1C4AE1135}"/>
              </a:ext>
            </a:extLst>
          </p:cNvPr>
          <p:cNvCxnSpPr>
            <a:stCxn id="99" idx="6"/>
          </p:cNvCxnSpPr>
          <p:nvPr/>
        </p:nvCxnSpPr>
        <p:spPr>
          <a:xfrm>
            <a:off x="7877246" y="2493630"/>
            <a:ext cx="612161" cy="1904476"/>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Text Box 15">
            <a:extLst>
              <a:ext uri="{FF2B5EF4-FFF2-40B4-BE49-F238E27FC236}">
                <a16:creationId xmlns:a16="http://schemas.microsoft.com/office/drawing/2014/main" id="{F0179A4B-5E56-B844-178B-435956DD8F25}"/>
              </a:ext>
            </a:extLst>
          </p:cNvPr>
          <p:cNvSpPr txBox="1">
            <a:spLocks noChangeArrowheads="1"/>
          </p:cNvSpPr>
          <p:nvPr/>
        </p:nvSpPr>
        <p:spPr bwMode="auto">
          <a:xfrm>
            <a:off x="6658158" y="4760916"/>
            <a:ext cx="528638" cy="396875"/>
          </a:xfrm>
          <a:prstGeom prst="rect">
            <a:avLst/>
          </a:prstGeom>
          <a:noFill/>
          <a:ln w="9525">
            <a:noFill/>
            <a:miter lim="800000"/>
            <a:headEnd/>
            <a:tailEnd/>
          </a:ln>
          <a:effectLst/>
        </p:spPr>
        <p:txBody>
          <a:bodyPr>
            <a:spAutoFit/>
          </a:bodyPr>
          <a:lstStyle/>
          <a:p>
            <a:pPr>
              <a:spcBef>
                <a:spcPct val="50000"/>
              </a:spcBef>
              <a:defRPr/>
            </a:pPr>
            <a:r>
              <a:rPr lang="it-IT" b="1" i="1" dirty="0">
                <a:latin typeface="+mn-lt"/>
                <a:cs typeface="+mn-cs"/>
              </a:rPr>
              <a:t>+T</a:t>
            </a:r>
            <a:endParaRPr lang="en-GB" b="1" i="1" dirty="0">
              <a:latin typeface="+mn-lt"/>
              <a:cs typeface="+mn-cs"/>
            </a:endParaRPr>
          </a:p>
        </p:txBody>
      </p:sp>
      <p:sp>
        <p:nvSpPr>
          <p:cNvPr id="102" name="Text Box 55">
            <a:extLst>
              <a:ext uri="{FF2B5EF4-FFF2-40B4-BE49-F238E27FC236}">
                <a16:creationId xmlns:a16="http://schemas.microsoft.com/office/drawing/2014/main" id="{2311B2F0-A6A6-82DE-48D8-7A8D2708FA2A}"/>
              </a:ext>
            </a:extLst>
          </p:cNvPr>
          <p:cNvSpPr txBox="1">
            <a:spLocks noChangeArrowheads="1"/>
          </p:cNvSpPr>
          <p:nvPr/>
        </p:nvSpPr>
        <p:spPr bwMode="auto">
          <a:xfrm>
            <a:off x="5960230" y="4616453"/>
            <a:ext cx="301625" cy="396875"/>
          </a:xfrm>
          <a:prstGeom prst="rect">
            <a:avLst/>
          </a:prstGeom>
          <a:noFill/>
          <a:ln w="9525">
            <a:noFill/>
            <a:miter lim="800000"/>
            <a:headEnd/>
            <a:tailEnd/>
          </a:ln>
          <a:effectLst/>
        </p:spPr>
        <p:txBody>
          <a:bodyPr>
            <a:spAutoFit/>
          </a:bodyPr>
          <a:lstStyle/>
          <a:p>
            <a:pPr>
              <a:spcBef>
                <a:spcPct val="50000"/>
              </a:spcBef>
              <a:defRPr/>
            </a:pPr>
            <a:r>
              <a:rPr lang="it-IT" dirty="0">
                <a:latin typeface="+mn-lt"/>
                <a:cs typeface="+mn-cs"/>
              </a:rPr>
              <a:t>-</a:t>
            </a:r>
            <a:endParaRPr lang="en-GB" dirty="0">
              <a:latin typeface="+mn-lt"/>
              <a:cs typeface="+mn-cs"/>
            </a:endParaRPr>
          </a:p>
        </p:txBody>
      </p:sp>
      <p:sp>
        <p:nvSpPr>
          <p:cNvPr id="103" name="AutoShape 16">
            <a:extLst>
              <a:ext uri="{FF2B5EF4-FFF2-40B4-BE49-F238E27FC236}">
                <a16:creationId xmlns:a16="http://schemas.microsoft.com/office/drawing/2014/main" id="{474A9667-223D-FD04-B8E6-8C11C6620653}"/>
              </a:ext>
            </a:extLst>
          </p:cNvPr>
          <p:cNvSpPr>
            <a:spLocks noChangeArrowheads="1"/>
          </p:cNvSpPr>
          <p:nvPr/>
        </p:nvSpPr>
        <p:spPr bwMode="auto">
          <a:xfrm>
            <a:off x="6457372" y="5117901"/>
            <a:ext cx="930210" cy="288926"/>
          </a:xfrm>
          <a:prstGeom prst="leftArrow">
            <a:avLst>
              <a:gd name="adj1" fmla="val 50000"/>
              <a:gd name="adj2" fmla="val 50000"/>
            </a:avLst>
          </a:prstGeom>
          <a:solidFill>
            <a:srgbClr val="FF0000"/>
          </a:solidFill>
          <a:ln w="9525">
            <a:noFill/>
            <a:miter lim="800000"/>
            <a:headEnd/>
            <a:tailEnd/>
          </a:ln>
          <a:effectLst/>
        </p:spPr>
        <p:txBody>
          <a:bodyPr wrap="none" anchor="ctr"/>
          <a:lstStyle/>
          <a:p>
            <a:pPr>
              <a:defRPr/>
            </a:pPr>
            <a:endParaRPr lang="it-IT">
              <a:latin typeface="+mn-lt"/>
              <a:cs typeface="+mn-cs"/>
            </a:endParaRPr>
          </a:p>
        </p:txBody>
      </p:sp>
    </p:spTree>
    <p:extLst>
      <p:ext uri="{BB962C8B-B14F-4D97-AF65-F5344CB8AC3E}">
        <p14:creationId xmlns:p14="http://schemas.microsoft.com/office/powerpoint/2010/main" val="3393189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winner2004">
            <a:extLst>
              <a:ext uri="{FF2B5EF4-FFF2-40B4-BE49-F238E27FC236}">
                <a16:creationId xmlns:a16="http://schemas.microsoft.com/office/drawing/2014/main" id="{2DD0A221-853A-2D15-2A76-49ACF3956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94" t="565" r="13367" b="2446"/>
          <a:stretch>
            <a:fillRect/>
          </a:stretch>
        </p:blipFill>
        <p:spPr bwMode="auto">
          <a:xfrm>
            <a:off x="3419872" y="2170849"/>
            <a:ext cx="2554318" cy="34183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5">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523220"/>
          </a:xfrm>
          <a:prstGeom prst="rect">
            <a:avLst/>
          </a:prstGeom>
          <a:noFill/>
        </p:spPr>
        <p:txBody>
          <a:bodyPr wrap="square">
            <a:spAutoFit/>
          </a:bodyPr>
          <a:lstStyle/>
          <a:p>
            <a:r>
              <a:rPr lang="it-IT" sz="2800" b="1" dirty="0">
                <a:solidFill>
                  <a:schemeClr val="bg1"/>
                </a:solidFill>
              </a:rPr>
              <a:t>Plasma in natura</a:t>
            </a:r>
            <a:endParaRPr lang="en-US" sz="2800" b="1" dirty="0">
              <a:solidFill>
                <a:schemeClr val="bg1"/>
              </a:solidFill>
            </a:endParaRPr>
          </a:p>
        </p:txBody>
      </p:sp>
      <p:sp>
        <p:nvSpPr>
          <p:cNvPr id="13" name="Text Box 6">
            <a:extLst>
              <a:ext uri="{FF2B5EF4-FFF2-40B4-BE49-F238E27FC236}">
                <a16:creationId xmlns:a16="http://schemas.microsoft.com/office/drawing/2014/main" id="{7CA81B81-4443-A21B-F79A-FC17255954E7}"/>
              </a:ext>
            </a:extLst>
          </p:cNvPr>
          <p:cNvSpPr txBox="1">
            <a:spLocks noChangeArrowheads="1"/>
          </p:cNvSpPr>
          <p:nvPr/>
        </p:nvSpPr>
        <p:spPr bwMode="auto">
          <a:xfrm>
            <a:off x="2560894" y="1668651"/>
            <a:ext cx="43924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20000"/>
              </a:spcBef>
              <a:buClr>
                <a:schemeClr val="tx2"/>
              </a:buClr>
              <a:buSzPct val="80000"/>
              <a:buFont typeface="Wingdings" pitchFamily="2" charset="2"/>
              <a:buNone/>
            </a:pPr>
            <a:r>
              <a:rPr lang="it-IT" altLang="it-IT" sz="2400" dirty="0">
                <a:latin typeface="+mn-lt"/>
              </a:rPr>
              <a:t>Aurore boreali </a:t>
            </a:r>
          </a:p>
        </p:txBody>
      </p:sp>
      <p:pic>
        <p:nvPicPr>
          <p:cNvPr id="15" name="Picture 4" descr="fulmine">
            <a:extLst>
              <a:ext uri="{FF2B5EF4-FFF2-40B4-BE49-F238E27FC236}">
                <a16:creationId xmlns:a16="http://schemas.microsoft.com/office/drawing/2014/main" id="{756461D9-ADBF-EFDA-CA37-3192696E25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5568" y="2884214"/>
            <a:ext cx="2743009" cy="20569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6">
            <a:extLst>
              <a:ext uri="{FF2B5EF4-FFF2-40B4-BE49-F238E27FC236}">
                <a16:creationId xmlns:a16="http://schemas.microsoft.com/office/drawing/2014/main" id="{E5895FF6-3120-BA35-A84D-91362D2EE7DE}"/>
              </a:ext>
            </a:extLst>
          </p:cNvPr>
          <p:cNvSpPr txBox="1">
            <a:spLocks noChangeArrowheads="1"/>
          </p:cNvSpPr>
          <p:nvPr/>
        </p:nvSpPr>
        <p:spPr bwMode="auto">
          <a:xfrm>
            <a:off x="5862514" y="2420888"/>
            <a:ext cx="33091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20000"/>
              </a:spcBef>
              <a:buClr>
                <a:schemeClr val="tx2"/>
              </a:buClr>
              <a:buSzPct val="80000"/>
              <a:buFont typeface="Wingdings" pitchFamily="2" charset="2"/>
              <a:buNone/>
            </a:pPr>
            <a:r>
              <a:rPr lang="it-IT" altLang="it-IT" sz="2400" dirty="0">
                <a:latin typeface="+mn-lt"/>
              </a:rPr>
              <a:t>Fulmini</a:t>
            </a:r>
          </a:p>
        </p:txBody>
      </p:sp>
      <p:sp>
        <p:nvSpPr>
          <p:cNvPr id="19" name="Text Box 6">
            <a:extLst>
              <a:ext uri="{FF2B5EF4-FFF2-40B4-BE49-F238E27FC236}">
                <a16:creationId xmlns:a16="http://schemas.microsoft.com/office/drawing/2014/main" id="{0DB48E11-AFD4-34D5-1773-EF29E664A20A}"/>
              </a:ext>
            </a:extLst>
          </p:cNvPr>
          <p:cNvSpPr txBox="1">
            <a:spLocks noChangeArrowheads="1"/>
          </p:cNvSpPr>
          <p:nvPr/>
        </p:nvSpPr>
        <p:spPr bwMode="auto">
          <a:xfrm>
            <a:off x="174013" y="1899483"/>
            <a:ext cx="3240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20000"/>
              </a:spcBef>
              <a:buClr>
                <a:schemeClr val="tx2"/>
              </a:buClr>
              <a:buSzPct val="80000"/>
              <a:buFont typeface="Wingdings" pitchFamily="2" charset="2"/>
              <a:buNone/>
            </a:pPr>
            <a:r>
              <a:rPr lang="it-IT" altLang="it-IT" sz="2400" dirty="0">
                <a:latin typeface="+mn-lt"/>
              </a:rPr>
              <a:t>Sole</a:t>
            </a:r>
          </a:p>
        </p:txBody>
      </p:sp>
      <p:pic>
        <p:nvPicPr>
          <p:cNvPr id="20" name="Picture 6" descr="http://nunzyconti.files.wordpress.com/2008/08/accecante.jpg">
            <a:extLst>
              <a:ext uri="{FF2B5EF4-FFF2-40B4-BE49-F238E27FC236}">
                <a16:creationId xmlns:a16="http://schemas.microsoft.com/office/drawing/2014/main" id="{C8105A09-4BC1-0B30-0857-574DE25A14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978" y="2348880"/>
            <a:ext cx="2930688" cy="293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795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32656"/>
            <a:ext cx="7344816" cy="523220"/>
          </a:xfrm>
          <a:prstGeom prst="rect">
            <a:avLst/>
          </a:prstGeom>
          <a:noFill/>
        </p:spPr>
        <p:txBody>
          <a:bodyPr wrap="square">
            <a:spAutoFit/>
          </a:bodyPr>
          <a:lstStyle/>
          <a:p>
            <a:r>
              <a:rPr lang="it-IT" sz="2800" b="1" dirty="0">
                <a:solidFill>
                  <a:schemeClr val="bg1"/>
                </a:solidFill>
              </a:rPr>
              <a:t>Plasma in applicazioni industriali  </a:t>
            </a:r>
          </a:p>
        </p:txBody>
      </p:sp>
      <p:pic>
        <p:nvPicPr>
          <p:cNvPr id="18" name="Picture 5">
            <a:extLst>
              <a:ext uri="{FF2B5EF4-FFF2-40B4-BE49-F238E27FC236}">
                <a16:creationId xmlns:a16="http://schemas.microsoft.com/office/drawing/2014/main" id="{209F1295-BB8E-7186-F793-1D49E5D95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399" y="1588567"/>
            <a:ext cx="3280643" cy="194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a:extLst>
              <a:ext uri="{FF2B5EF4-FFF2-40B4-BE49-F238E27FC236}">
                <a16:creationId xmlns:a16="http://schemas.microsoft.com/office/drawing/2014/main" id="{02D5D85C-8A91-D472-75FF-FBD58CC76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563" y="1599836"/>
            <a:ext cx="1970473" cy="181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a:extLst>
              <a:ext uri="{FF2B5EF4-FFF2-40B4-BE49-F238E27FC236}">
                <a16:creationId xmlns:a16="http://schemas.microsoft.com/office/drawing/2014/main" id="{EC3216C0-5CA3-2F98-55BD-C2CD4C7E5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4048641"/>
            <a:ext cx="2763850" cy="187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extLst>
              <a:ext uri="{FF2B5EF4-FFF2-40B4-BE49-F238E27FC236}">
                <a16:creationId xmlns:a16="http://schemas.microsoft.com/office/drawing/2014/main" id="{BA5BF4E2-8B28-A788-FB1A-61142E6FC1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4180" y="4048640"/>
            <a:ext cx="2504589" cy="1879915"/>
          </a:xfrm>
          <a:prstGeom prst="rect">
            <a:avLst/>
          </a:prstGeom>
        </p:spPr>
      </p:pic>
      <p:pic>
        <p:nvPicPr>
          <p:cNvPr id="22" name="Picture 21">
            <a:extLst>
              <a:ext uri="{FF2B5EF4-FFF2-40B4-BE49-F238E27FC236}">
                <a16:creationId xmlns:a16="http://schemas.microsoft.com/office/drawing/2014/main" id="{305804F8-2C52-CC6B-69D1-24ED106D5E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873" y="4080707"/>
            <a:ext cx="2466975" cy="1847850"/>
          </a:xfrm>
          <a:prstGeom prst="rect">
            <a:avLst/>
          </a:prstGeom>
        </p:spPr>
      </p:pic>
      <p:sp>
        <p:nvSpPr>
          <p:cNvPr id="2" name="TextBox 1">
            <a:extLst>
              <a:ext uri="{FF2B5EF4-FFF2-40B4-BE49-F238E27FC236}">
                <a16:creationId xmlns:a16="http://schemas.microsoft.com/office/drawing/2014/main" id="{C40E98F1-D96D-5AB6-613C-C9FF09C3B123}"/>
              </a:ext>
            </a:extLst>
          </p:cNvPr>
          <p:cNvSpPr txBox="1"/>
          <p:nvPr/>
        </p:nvSpPr>
        <p:spPr>
          <a:xfrm>
            <a:off x="2672848" y="1250646"/>
            <a:ext cx="942887" cy="369332"/>
          </a:xfrm>
          <a:prstGeom prst="rect">
            <a:avLst/>
          </a:prstGeom>
          <a:noFill/>
        </p:spPr>
        <p:txBody>
          <a:bodyPr wrap="none" rtlCol="0">
            <a:spAutoFit/>
          </a:bodyPr>
          <a:lstStyle/>
          <a:p>
            <a:r>
              <a:rPr lang="en-US" dirty="0" err="1"/>
              <a:t>Schermi</a:t>
            </a:r>
            <a:endParaRPr lang="en-US" dirty="0"/>
          </a:p>
        </p:txBody>
      </p:sp>
      <p:sp>
        <p:nvSpPr>
          <p:cNvPr id="24" name="TextBox 23">
            <a:extLst>
              <a:ext uri="{FF2B5EF4-FFF2-40B4-BE49-F238E27FC236}">
                <a16:creationId xmlns:a16="http://schemas.microsoft.com/office/drawing/2014/main" id="{41DFC30F-6A93-F3C9-522E-53085595C9C8}"/>
              </a:ext>
            </a:extLst>
          </p:cNvPr>
          <p:cNvSpPr txBox="1"/>
          <p:nvPr/>
        </p:nvSpPr>
        <p:spPr>
          <a:xfrm>
            <a:off x="4412763" y="1192699"/>
            <a:ext cx="4700681" cy="369332"/>
          </a:xfrm>
          <a:prstGeom prst="rect">
            <a:avLst/>
          </a:prstGeom>
          <a:noFill/>
        </p:spPr>
        <p:txBody>
          <a:bodyPr wrap="square">
            <a:spAutoFit/>
          </a:bodyPr>
          <a:lstStyle/>
          <a:p>
            <a:pPr algn="ctr"/>
            <a:r>
              <a:rPr lang="en-US" altLang="en-US" sz="1800" dirty="0" err="1">
                <a:latin typeface="Calibri" panose="020F0502020204030204" pitchFamily="34" charset="0"/>
                <a:cs typeface="Calibri" panose="020F0502020204030204" pitchFamily="34" charset="0"/>
              </a:rPr>
              <a:t>Torce</a:t>
            </a:r>
            <a:r>
              <a:rPr lang="en-US" altLang="en-US" sz="1800" dirty="0">
                <a:latin typeface="Calibri" panose="020F0502020204030204" pitchFamily="34" charset="0"/>
                <a:cs typeface="Calibri" panose="020F0502020204030204" pitchFamily="34" charset="0"/>
              </a:rPr>
              <a:t> per </a:t>
            </a:r>
            <a:r>
              <a:rPr lang="en-US" altLang="en-US" sz="1800" dirty="0" err="1">
                <a:latin typeface="Calibri" panose="020F0502020204030204" pitchFamily="34" charset="0"/>
                <a:cs typeface="Calibri" panose="020F0502020204030204" pitchFamily="34" charset="0"/>
              </a:rPr>
              <a:t>applicazioni</a:t>
            </a:r>
            <a:r>
              <a:rPr lang="en-US" altLang="en-US" dirty="0">
                <a:latin typeface="Calibri" panose="020F0502020204030204" pitchFamily="34" charset="0"/>
                <a:cs typeface="Calibri" panose="020F0502020204030204" pitchFamily="34" charset="0"/>
              </a:rPr>
              <a:t> </a:t>
            </a:r>
            <a:r>
              <a:rPr lang="en-US" altLang="en-US" sz="1800" dirty="0" err="1">
                <a:latin typeface="Calibri" panose="020F0502020204030204" pitchFamily="34" charset="0"/>
                <a:cs typeface="Calibri" panose="020F0502020204030204" pitchFamily="34" charset="0"/>
              </a:rPr>
              <a:t>metallurgiche</a:t>
            </a:r>
            <a:endParaRPr lang="en-US" altLang="en-US" sz="18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4C798F99-E236-E116-9675-E0C196722439}"/>
              </a:ext>
            </a:extLst>
          </p:cNvPr>
          <p:cNvSpPr txBox="1"/>
          <p:nvPr/>
        </p:nvSpPr>
        <p:spPr>
          <a:xfrm>
            <a:off x="6267672" y="3675495"/>
            <a:ext cx="2324527" cy="369332"/>
          </a:xfrm>
          <a:prstGeom prst="rect">
            <a:avLst/>
          </a:prstGeom>
          <a:noFill/>
        </p:spPr>
        <p:txBody>
          <a:bodyPr wrap="square">
            <a:spAutoFit/>
          </a:bodyPr>
          <a:lstStyle/>
          <a:p>
            <a:pPr algn="ctr"/>
            <a:r>
              <a:rPr lang="en-US" altLang="en-US" sz="1800" dirty="0" err="1">
                <a:latin typeface="Calibri" panose="020F0502020204030204" pitchFamily="34" charset="0"/>
                <a:cs typeface="Calibri" panose="020F0502020204030204" pitchFamily="34" charset="0"/>
              </a:rPr>
              <a:t>Lampade</a:t>
            </a:r>
            <a:r>
              <a:rPr lang="en-US" altLang="en-US" sz="1800" dirty="0">
                <a:latin typeface="Calibri" panose="020F0502020204030204" pitchFamily="34" charset="0"/>
                <a:cs typeface="Calibri" panose="020F0502020204030204" pitchFamily="34" charset="0"/>
              </a:rPr>
              <a:t> al neon</a:t>
            </a:r>
          </a:p>
        </p:txBody>
      </p:sp>
      <p:sp>
        <p:nvSpPr>
          <p:cNvPr id="26" name="TextBox 25">
            <a:extLst>
              <a:ext uri="{FF2B5EF4-FFF2-40B4-BE49-F238E27FC236}">
                <a16:creationId xmlns:a16="http://schemas.microsoft.com/office/drawing/2014/main" id="{B5CCFA53-BBD6-F5F5-1775-2E637267EEAA}"/>
              </a:ext>
            </a:extLst>
          </p:cNvPr>
          <p:cNvSpPr txBox="1"/>
          <p:nvPr/>
        </p:nvSpPr>
        <p:spPr>
          <a:xfrm>
            <a:off x="804515" y="3675495"/>
            <a:ext cx="1450980" cy="369332"/>
          </a:xfrm>
          <a:prstGeom prst="rect">
            <a:avLst/>
          </a:prstGeom>
          <a:noFill/>
        </p:spPr>
        <p:txBody>
          <a:bodyPr wrap="square">
            <a:spAutoFit/>
          </a:bodyPr>
          <a:lstStyle/>
          <a:p>
            <a:pPr algn="l"/>
            <a:r>
              <a:rPr lang="en-US" altLang="en-US" sz="1800" dirty="0" err="1">
                <a:latin typeface="Calibri" panose="020F0502020204030204" pitchFamily="34" charset="0"/>
                <a:cs typeface="Calibri" panose="020F0502020204030204" pitchFamily="34" charset="0"/>
              </a:rPr>
              <a:t>Medicina</a:t>
            </a:r>
            <a:endParaRPr lang="en-US" altLang="en-US" sz="18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0719B7A-2DB3-488C-13CB-478285B93BAC}"/>
              </a:ext>
            </a:extLst>
          </p:cNvPr>
          <p:cNvSpPr txBox="1"/>
          <p:nvPr/>
        </p:nvSpPr>
        <p:spPr>
          <a:xfrm>
            <a:off x="3171316" y="3706509"/>
            <a:ext cx="2763850" cy="369332"/>
          </a:xfrm>
          <a:prstGeom prst="rect">
            <a:avLst/>
          </a:prstGeom>
          <a:noFill/>
        </p:spPr>
        <p:txBody>
          <a:bodyPr wrap="square">
            <a:spAutoFit/>
          </a:bodyPr>
          <a:lstStyle/>
          <a:p>
            <a:pPr algn="l"/>
            <a:r>
              <a:rPr lang="en-US" altLang="en-US" sz="1800" dirty="0" err="1">
                <a:latin typeface="Calibri" panose="020F0502020204030204" pitchFamily="34" charset="0"/>
                <a:cs typeface="Calibri" panose="020F0502020204030204" pitchFamily="34" charset="0"/>
              </a:rPr>
              <a:t>Motori</a:t>
            </a:r>
            <a:r>
              <a:rPr lang="en-US" altLang="en-US" sz="1800" dirty="0">
                <a:latin typeface="Calibri" panose="020F0502020204030204" pitchFamily="34" charset="0"/>
                <a:cs typeface="Calibri" panose="020F0502020204030204" pitchFamily="34" charset="0"/>
              </a:rPr>
              <a:t> per </a:t>
            </a:r>
            <a:r>
              <a:rPr lang="en-US" altLang="en-US" sz="1800" dirty="0" err="1">
                <a:latin typeface="Calibri" panose="020F0502020204030204" pitchFamily="34" charset="0"/>
                <a:cs typeface="Calibri" panose="020F0502020204030204" pitchFamily="34" charset="0"/>
              </a:rPr>
              <a:t>missioni</a:t>
            </a:r>
            <a:r>
              <a:rPr lang="en-US" altLang="en-US" sz="1800" dirty="0">
                <a:latin typeface="Calibri" panose="020F0502020204030204" pitchFamily="34" charset="0"/>
                <a:cs typeface="Calibri" panose="020F0502020204030204" pitchFamily="34" charset="0"/>
              </a:rPr>
              <a:t> </a:t>
            </a:r>
            <a:r>
              <a:rPr lang="en-US" altLang="en-US" sz="1800" dirty="0" err="1">
                <a:latin typeface="Calibri" panose="020F0502020204030204" pitchFamily="34" charset="0"/>
                <a:cs typeface="Calibri" panose="020F0502020204030204" pitchFamily="34" charset="0"/>
              </a:rPr>
              <a:t>spaziali</a:t>
            </a:r>
            <a:endParaRPr lang="en-US"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111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bg1"/>
                </a:solidFill>
                <a:latin typeface="Arial" panose="020B0604020202020204" pitchFamily="34" charset="0"/>
                <a:cs typeface="Arial" panose="020B0604020202020204" pitchFamily="34" charset="0"/>
              </a:rPr>
              <a:t>Motivation: Why study fusion in lab?</a:t>
            </a:r>
            <a:endParaRPr lang="en-US" sz="28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395535" y="1340769"/>
            <a:ext cx="8622059" cy="1152128"/>
          </a:xfrm>
        </p:spPr>
        <p:txBody>
          <a:bodyPr>
            <a:noAutofit/>
          </a:bodyPr>
          <a:lstStyle/>
          <a:p>
            <a:pPr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The well-known problem of limited energy resources and several environmental concerns about the existing energy production techniques urgently ask for the development of renewable and clean energy production methods. </a:t>
            </a:r>
          </a:p>
          <a:p>
            <a:pPr algn="just"/>
            <a:endParaRPr lang="en-GB"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871859" y="2736203"/>
            <a:ext cx="4549323" cy="3257801"/>
          </a:xfrm>
          <a:prstGeom prst="rect">
            <a:avLst/>
          </a:prstGeom>
        </p:spPr>
      </p:pic>
    </p:spTree>
    <p:extLst>
      <p:ext uri="{BB962C8B-B14F-4D97-AF65-F5344CB8AC3E}">
        <p14:creationId xmlns:p14="http://schemas.microsoft.com/office/powerpoint/2010/main" val="3474523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266674"/>
            <a:ext cx="6912768" cy="523220"/>
          </a:xfrm>
          <a:prstGeom prst="rect">
            <a:avLst/>
          </a:prstGeom>
          <a:noFill/>
        </p:spPr>
        <p:txBody>
          <a:bodyPr wrap="square">
            <a:spAutoFit/>
          </a:bodyPr>
          <a:lstStyle/>
          <a:p>
            <a:r>
              <a:rPr lang="it-IT" sz="2800" b="1" dirty="0">
                <a:solidFill>
                  <a:schemeClr val="bg1"/>
                </a:solidFill>
              </a:rPr>
              <a:t>La fusione nucleare in laboratorio</a:t>
            </a:r>
            <a:endParaRPr lang="en-US" sz="2800" b="1" dirty="0">
              <a:solidFill>
                <a:schemeClr val="bg1"/>
              </a:solidFill>
            </a:endParaRPr>
          </a:p>
        </p:txBody>
      </p:sp>
      <p:sp>
        <p:nvSpPr>
          <p:cNvPr id="19" name="Rectangle 8">
            <a:extLst>
              <a:ext uri="{FF2B5EF4-FFF2-40B4-BE49-F238E27FC236}">
                <a16:creationId xmlns:a16="http://schemas.microsoft.com/office/drawing/2014/main" id="{D9F0EA82-FAE6-70AB-03EF-13BC93FB1D6A}"/>
              </a:ext>
            </a:extLst>
          </p:cNvPr>
          <p:cNvSpPr>
            <a:spLocks noChangeArrowheads="1"/>
          </p:cNvSpPr>
          <p:nvPr/>
        </p:nvSpPr>
        <p:spPr bwMode="auto">
          <a:xfrm>
            <a:off x="27958" y="3087654"/>
            <a:ext cx="24320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GB" altLang="it-IT" sz="1600" dirty="0" err="1">
                <a:latin typeface="Calibri" panose="020F0502020204030204" pitchFamily="34" charset="0"/>
                <a:cs typeface="Calibri" panose="020F0502020204030204" pitchFamily="34" charset="0"/>
              </a:rPr>
              <a:t>Oceani</a:t>
            </a:r>
            <a:r>
              <a:rPr lang="en-GB" altLang="it-IT" sz="1600" dirty="0">
                <a:latin typeface="Calibri" panose="020F0502020204030204" pitchFamily="34" charset="0"/>
                <a:cs typeface="Calibri" panose="020F0502020204030204" pitchFamily="34" charset="0"/>
              </a:rPr>
              <a:t> </a:t>
            </a:r>
            <a:br>
              <a:rPr lang="en-GB" altLang="it-IT" sz="1600" dirty="0">
                <a:latin typeface="Calibri" panose="020F0502020204030204" pitchFamily="34" charset="0"/>
                <a:cs typeface="Calibri" panose="020F0502020204030204" pitchFamily="34" charset="0"/>
              </a:rPr>
            </a:br>
            <a:endParaRPr lang="en-US" altLang="it-IT" sz="1600" dirty="0">
              <a:latin typeface="Calibri" panose="020F0502020204030204" pitchFamily="34" charset="0"/>
              <a:cs typeface="Calibri" panose="020F0502020204030204" pitchFamily="34" charset="0"/>
            </a:endParaRPr>
          </a:p>
        </p:txBody>
      </p:sp>
      <p:grpSp>
        <p:nvGrpSpPr>
          <p:cNvPr id="20" name="Group 9">
            <a:extLst>
              <a:ext uri="{FF2B5EF4-FFF2-40B4-BE49-F238E27FC236}">
                <a16:creationId xmlns:a16="http://schemas.microsoft.com/office/drawing/2014/main" id="{2E3E8322-6FEE-542C-8BC4-A5F920EE2ADE}"/>
              </a:ext>
            </a:extLst>
          </p:cNvPr>
          <p:cNvGrpSpPr>
            <a:grpSpLocks/>
          </p:cNvGrpSpPr>
          <p:nvPr/>
        </p:nvGrpSpPr>
        <p:grpSpPr bwMode="auto">
          <a:xfrm>
            <a:off x="6680252" y="3195420"/>
            <a:ext cx="2587177" cy="1138131"/>
            <a:chOff x="5268" y="2549"/>
            <a:chExt cx="1955" cy="992"/>
          </a:xfrm>
        </p:grpSpPr>
        <p:sp>
          <p:nvSpPr>
            <p:cNvPr id="21" name="Rectangle 10">
              <a:extLst>
                <a:ext uri="{FF2B5EF4-FFF2-40B4-BE49-F238E27FC236}">
                  <a16:creationId xmlns:a16="http://schemas.microsoft.com/office/drawing/2014/main" id="{3B2AB503-9B98-BB80-1EAF-05DCF53E2656}"/>
                </a:ext>
              </a:extLst>
            </p:cNvPr>
            <p:cNvSpPr>
              <a:spLocks noChangeArrowheads="1"/>
            </p:cNvSpPr>
            <p:nvPr/>
          </p:nvSpPr>
          <p:spPr bwMode="auto">
            <a:xfrm>
              <a:off x="5268" y="3031"/>
              <a:ext cx="1955"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71463" algn="l"/>
                </a:tabLst>
                <a:defRPr sz="2000">
                  <a:solidFill>
                    <a:schemeClr val="tx1"/>
                  </a:solidFill>
                  <a:latin typeface="Times New Roman" pitchFamily="18" charset="0"/>
                </a:defRPr>
              </a:lvl1pPr>
              <a:lvl2pPr marL="742950" indent="-285750" eaLnBrk="0" hangingPunct="0">
                <a:tabLst>
                  <a:tab pos="271463" algn="l"/>
                </a:tabLst>
                <a:defRPr sz="2000">
                  <a:solidFill>
                    <a:schemeClr val="tx1"/>
                  </a:solidFill>
                  <a:latin typeface="Times New Roman" pitchFamily="18" charset="0"/>
                </a:defRPr>
              </a:lvl2pPr>
              <a:lvl3pPr marL="1143000" indent="-228600" eaLnBrk="0" hangingPunct="0">
                <a:tabLst>
                  <a:tab pos="271463" algn="l"/>
                </a:tabLst>
                <a:defRPr sz="2000">
                  <a:solidFill>
                    <a:schemeClr val="tx1"/>
                  </a:solidFill>
                  <a:latin typeface="Times New Roman" pitchFamily="18" charset="0"/>
                </a:defRPr>
              </a:lvl3pPr>
              <a:lvl4pPr marL="1600200" indent="-228600" eaLnBrk="0" hangingPunct="0">
                <a:tabLst>
                  <a:tab pos="271463" algn="l"/>
                </a:tabLst>
                <a:defRPr sz="2000">
                  <a:solidFill>
                    <a:schemeClr val="tx1"/>
                  </a:solidFill>
                  <a:latin typeface="Times New Roman" pitchFamily="18" charset="0"/>
                </a:defRPr>
              </a:lvl4pPr>
              <a:lvl5pPr marL="2057400" indent="-228600" eaLnBrk="0" hangingPunct="0">
                <a:tabLst>
                  <a:tab pos="271463" algn="l"/>
                </a:tabLst>
                <a:defRPr sz="2000">
                  <a:solidFill>
                    <a:schemeClr val="tx1"/>
                  </a:solidFill>
                  <a:latin typeface="Times New Roman" pitchFamily="18" charset="0"/>
                </a:defRPr>
              </a:lvl5pPr>
              <a:lvl6pPr marL="2514600" indent="-228600" eaLnBrk="0" fontAlgn="base" hangingPunct="0">
                <a:spcBef>
                  <a:spcPct val="0"/>
                </a:spcBef>
                <a:spcAft>
                  <a:spcPct val="0"/>
                </a:spcAft>
                <a:tabLst>
                  <a:tab pos="271463" algn="l"/>
                </a:tabLst>
                <a:defRPr sz="2000">
                  <a:solidFill>
                    <a:schemeClr val="tx1"/>
                  </a:solidFill>
                  <a:latin typeface="Times New Roman" pitchFamily="18" charset="0"/>
                </a:defRPr>
              </a:lvl6pPr>
              <a:lvl7pPr marL="2971800" indent="-228600" eaLnBrk="0" fontAlgn="base" hangingPunct="0">
                <a:spcBef>
                  <a:spcPct val="0"/>
                </a:spcBef>
                <a:spcAft>
                  <a:spcPct val="0"/>
                </a:spcAft>
                <a:tabLst>
                  <a:tab pos="271463" algn="l"/>
                </a:tabLst>
                <a:defRPr sz="2000">
                  <a:solidFill>
                    <a:schemeClr val="tx1"/>
                  </a:solidFill>
                  <a:latin typeface="Times New Roman" pitchFamily="18" charset="0"/>
                </a:defRPr>
              </a:lvl7pPr>
              <a:lvl8pPr marL="3429000" indent="-228600" eaLnBrk="0" fontAlgn="base" hangingPunct="0">
                <a:spcBef>
                  <a:spcPct val="0"/>
                </a:spcBef>
                <a:spcAft>
                  <a:spcPct val="0"/>
                </a:spcAft>
                <a:tabLst>
                  <a:tab pos="271463" algn="l"/>
                </a:tabLst>
                <a:defRPr sz="2000">
                  <a:solidFill>
                    <a:schemeClr val="tx1"/>
                  </a:solidFill>
                  <a:latin typeface="Times New Roman" pitchFamily="18" charset="0"/>
                </a:defRPr>
              </a:lvl8pPr>
              <a:lvl9pPr marL="3886200" indent="-228600" eaLnBrk="0" fontAlgn="base" hangingPunct="0">
                <a:spcBef>
                  <a:spcPct val="0"/>
                </a:spcBef>
                <a:spcAft>
                  <a:spcPct val="0"/>
                </a:spcAft>
                <a:tabLst>
                  <a:tab pos="271463" algn="l"/>
                </a:tabLst>
                <a:defRPr sz="2000">
                  <a:solidFill>
                    <a:schemeClr val="tx1"/>
                  </a:solidFill>
                  <a:latin typeface="Times New Roman" pitchFamily="18" charset="0"/>
                </a:defRPr>
              </a:lvl9pPr>
            </a:lstStyle>
            <a:p>
              <a:pPr eaLnBrk="1" hangingPunct="1"/>
              <a:r>
                <a:rPr lang="en-US" altLang="it-IT" sz="1600" dirty="0" err="1">
                  <a:latin typeface="Calibri" panose="020F0502020204030204" pitchFamily="34" charset="0"/>
                  <a:cs typeface="Calibri" panose="020F0502020204030204" pitchFamily="34" charset="0"/>
                </a:rPr>
                <a:t>Crosta</a:t>
              </a:r>
              <a:r>
                <a:rPr lang="en-US" altLang="it-IT" sz="1600" dirty="0">
                  <a:latin typeface="Calibri" panose="020F0502020204030204" pitchFamily="34" charset="0"/>
                  <a:cs typeface="Calibri" panose="020F0502020204030204" pitchFamily="34" charset="0"/>
                </a:rPr>
                <a:t> </a:t>
              </a:r>
              <a:r>
                <a:rPr lang="en-US" altLang="it-IT" sz="1600" dirty="0" err="1">
                  <a:latin typeface="Calibri" panose="020F0502020204030204" pitchFamily="34" charset="0"/>
                  <a:cs typeface="Calibri" panose="020F0502020204030204" pitchFamily="34" charset="0"/>
                </a:rPr>
                <a:t>terrestre</a:t>
              </a:r>
              <a:r>
                <a:rPr lang="en-US" altLang="it-IT" sz="1600" dirty="0">
                  <a:latin typeface="Calibri" panose="020F0502020204030204" pitchFamily="34" charset="0"/>
                  <a:cs typeface="Calibri" panose="020F0502020204030204" pitchFamily="34" charset="0"/>
                </a:rPr>
                <a:t> </a:t>
              </a:r>
              <a:br>
                <a:rPr lang="en-US" altLang="it-IT" sz="1600" dirty="0">
                  <a:latin typeface="Calibri" panose="020F0502020204030204" pitchFamily="34" charset="0"/>
                  <a:cs typeface="Calibri" panose="020F0502020204030204" pitchFamily="34" charset="0"/>
                </a:rPr>
              </a:br>
              <a:r>
                <a:rPr lang="en-US" altLang="it-IT" sz="1600" dirty="0">
                  <a:latin typeface="Calibri" panose="020F0502020204030204" pitchFamily="34" charset="0"/>
                  <a:cs typeface="Calibri" panose="020F0502020204030204" pitchFamily="34" charset="0"/>
                </a:rPr>
                <a:t>	</a:t>
              </a:r>
            </a:p>
          </p:txBody>
        </p:sp>
        <p:sp>
          <p:nvSpPr>
            <p:cNvPr id="23" name="Text Box 12">
              <a:extLst>
                <a:ext uri="{FF2B5EF4-FFF2-40B4-BE49-F238E27FC236}">
                  <a16:creationId xmlns:a16="http://schemas.microsoft.com/office/drawing/2014/main" id="{65F846D7-6DD0-45CF-8DCA-A311E9AB79CA}"/>
                </a:ext>
              </a:extLst>
            </p:cNvPr>
            <p:cNvSpPr txBox="1">
              <a:spLocks noChangeArrowheads="1"/>
            </p:cNvSpPr>
            <p:nvPr/>
          </p:nvSpPr>
          <p:spPr bwMode="auto">
            <a:xfrm>
              <a:off x="5268" y="2549"/>
              <a:ext cx="6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altLang="it-IT" sz="2400" b="1" i="1" dirty="0" err="1">
                  <a:solidFill>
                    <a:srgbClr val="FF6600"/>
                  </a:solidFill>
                  <a:latin typeface="Century Gothic" pitchFamily="34" charset="0"/>
                </a:rPr>
                <a:t>Litio</a:t>
              </a:r>
              <a:endParaRPr lang="en-US" altLang="it-IT" sz="2400" b="1" i="1" dirty="0">
                <a:solidFill>
                  <a:srgbClr val="FF6600"/>
                </a:solidFill>
                <a:latin typeface="Century Gothic" pitchFamily="34" charset="0"/>
              </a:endParaRPr>
            </a:p>
          </p:txBody>
        </p:sp>
      </p:grpSp>
      <p:sp>
        <p:nvSpPr>
          <p:cNvPr id="25" name="Text Box 14">
            <a:extLst>
              <a:ext uri="{FF2B5EF4-FFF2-40B4-BE49-F238E27FC236}">
                <a16:creationId xmlns:a16="http://schemas.microsoft.com/office/drawing/2014/main" id="{CDCC705D-B6AB-6F32-5F19-28FFFC4CAE79}"/>
              </a:ext>
            </a:extLst>
          </p:cNvPr>
          <p:cNvSpPr txBox="1">
            <a:spLocks noChangeArrowheads="1"/>
          </p:cNvSpPr>
          <p:nvPr/>
        </p:nvSpPr>
        <p:spPr bwMode="auto">
          <a:xfrm>
            <a:off x="711647" y="6033395"/>
            <a:ext cx="7752999" cy="523220"/>
          </a:xfrm>
          <a:prstGeom prst="rect">
            <a:avLst/>
          </a:prstGeom>
          <a:solidFill>
            <a:srgbClr val="FF0000"/>
          </a:solidFill>
          <a:ln w="19050">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50000"/>
              </a:spcBef>
            </a:pPr>
            <a:r>
              <a:rPr lang="it-IT" altLang="it-IT" sz="2800" dirty="0">
                <a:latin typeface="Verdana" pitchFamily="34" charset="0"/>
              </a:rPr>
              <a:t>RISORSE PER 20 MILIONI DI ANNI</a:t>
            </a:r>
          </a:p>
        </p:txBody>
      </p:sp>
      <p:pic>
        <p:nvPicPr>
          <p:cNvPr id="26" name="Picture 15">
            <a:extLst>
              <a:ext uri="{FF2B5EF4-FFF2-40B4-BE49-F238E27FC236}">
                <a16:creationId xmlns:a16="http://schemas.microsoft.com/office/drawing/2014/main" id="{B2C1D988-1C83-DF02-C4C4-6048B84A0B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71" y="3429000"/>
            <a:ext cx="1326627" cy="103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a:extLst>
              <a:ext uri="{FF2B5EF4-FFF2-40B4-BE49-F238E27FC236}">
                <a16:creationId xmlns:a16="http://schemas.microsoft.com/office/drawing/2014/main" id="{F0FE90B7-0D39-FFE2-0C59-597E5251520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4121541"/>
            <a:ext cx="1954212"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1064ED59-63A7-0C08-D687-3C21E5CAF399}"/>
              </a:ext>
            </a:extLst>
          </p:cNvPr>
          <p:cNvSpPr/>
          <p:nvPr/>
        </p:nvSpPr>
        <p:spPr>
          <a:xfrm>
            <a:off x="179512" y="1124744"/>
            <a:ext cx="7056784" cy="1323439"/>
          </a:xfrm>
          <a:prstGeom prst="rect">
            <a:avLst/>
          </a:prstGeom>
        </p:spPr>
        <p:txBody>
          <a:bodyPr wrap="square">
            <a:spAutoFit/>
          </a:bodyPr>
          <a:lstStyle/>
          <a:p>
            <a:pPr algn="just"/>
            <a:endParaRPr lang="en-GB" altLang="it-IT" sz="2000" dirty="0">
              <a:latin typeface="Calibri" pitchFamily="34" charset="0"/>
            </a:endParaRPr>
          </a:p>
          <a:p>
            <a:pPr marL="285750" indent="-285750">
              <a:buFont typeface="Wingdings" panose="05000000000000000000" pitchFamily="2" charset="2"/>
              <a:buChar char="q"/>
            </a:pPr>
            <a:r>
              <a:rPr lang="en-GB" altLang="it-IT" sz="2000" dirty="0">
                <a:latin typeface="Calibri" pitchFamily="34" charset="0"/>
              </a:rPr>
              <a:t>Nella Terra, </a:t>
            </a:r>
            <a:r>
              <a:rPr lang="it-IT" altLang="it-IT" sz="2000" dirty="0">
                <a:latin typeface="Calibri" pitchFamily="34" charset="0"/>
              </a:rPr>
              <a:t>gli scienziati tentano riprodurre un piccolo Sole in laboratorio</a:t>
            </a:r>
            <a:r>
              <a:rPr lang="en-GB" altLang="it-IT" sz="2000" dirty="0">
                <a:latin typeface="Calibri" pitchFamily="34" charset="0"/>
              </a:rPr>
              <a:t> </a:t>
            </a:r>
            <a:r>
              <a:rPr lang="en-GB" altLang="it-IT" sz="2000" dirty="0" err="1">
                <a:latin typeface="Calibri" pitchFamily="34" charset="0"/>
              </a:rPr>
              <a:t>utilizzando</a:t>
            </a:r>
            <a:r>
              <a:rPr lang="en-GB" altLang="it-IT" sz="2000" dirty="0">
                <a:latin typeface="Calibri" pitchFamily="34" charset="0"/>
              </a:rPr>
              <a:t> </a:t>
            </a:r>
            <a:r>
              <a:rPr lang="en-GB" altLang="it-IT" sz="2000" dirty="0" err="1">
                <a:latin typeface="Calibri" pitchFamily="34" charset="0"/>
              </a:rPr>
              <a:t>Deuterio</a:t>
            </a:r>
            <a:r>
              <a:rPr lang="en-GB" altLang="it-IT" sz="2000" dirty="0">
                <a:latin typeface="Calibri" pitchFamily="34" charset="0"/>
              </a:rPr>
              <a:t> e </a:t>
            </a:r>
            <a:r>
              <a:rPr lang="en-GB" altLang="it-IT" sz="2000" dirty="0" err="1">
                <a:latin typeface="Calibri" pitchFamily="34" charset="0"/>
              </a:rPr>
              <a:t>Trizio</a:t>
            </a:r>
            <a:r>
              <a:rPr lang="en-GB" altLang="it-IT" sz="2000" dirty="0">
                <a:latin typeface="Calibri" pitchFamily="34" charset="0"/>
              </a:rPr>
              <a:t>, </a:t>
            </a:r>
            <a:r>
              <a:rPr lang="en-GB" altLang="it-IT" sz="2000" dirty="0" err="1">
                <a:latin typeface="Calibri" pitchFamily="34" charset="0"/>
              </a:rPr>
              <a:t>isotopi</a:t>
            </a:r>
            <a:r>
              <a:rPr lang="en-GB" altLang="it-IT" sz="2000" dirty="0">
                <a:latin typeface="Calibri" pitchFamily="34" charset="0"/>
              </a:rPr>
              <a:t> dell</a:t>
            </a:r>
            <a:r>
              <a:rPr lang="en-US" altLang="it-IT" sz="2000" dirty="0">
                <a:latin typeface="Calibri" pitchFamily="34" charset="0"/>
              </a:rPr>
              <a:t>’</a:t>
            </a:r>
            <a:r>
              <a:rPr lang="en-GB" altLang="it-IT" sz="2000" dirty="0" err="1">
                <a:latin typeface="Calibri" pitchFamily="34" charset="0"/>
              </a:rPr>
              <a:t>Idrogeno</a:t>
            </a:r>
            <a:r>
              <a:rPr lang="en-GB" altLang="it-IT" sz="2000" dirty="0">
                <a:latin typeface="Calibri" pitchFamily="34" charset="0"/>
              </a:rPr>
              <a:t>:</a:t>
            </a:r>
            <a:br>
              <a:rPr lang="en-GB" altLang="it-IT" sz="2000" dirty="0">
                <a:latin typeface="Calibri" pitchFamily="34" charset="0"/>
              </a:rPr>
            </a:br>
            <a:endParaRPr lang="en-GB" altLang="it-IT" sz="2000" dirty="0">
              <a:latin typeface="Calibri" pitchFamily="34" charset="0"/>
            </a:endParaRPr>
          </a:p>
        </p:txBody>
      </p:sp>
      <p:pic>
        <p:nvPicPr>
          <p:cNvPr id="29" name="Picture 6" descr="http://nunzyconti.files.wordpress.com/2008/08/accecante.jpg">
            <a:extLst>
              <a:ext uri="{FF2B5EF4-FFF2-40B4-BE49-F238E27FC236}">
                <a16:creationId xmlns:a16="http://schemas.microsoft.com/office/drawing/2014/main" id="{BF01477C-0BF4-2928-C78A-4D8D617FDF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1485" y="1377844"/>
            <a:ext cx="1485086" cy="1485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381B96-FBED-10CA-0F51-D336F842F9AC}"/>
              </a:ext>
            </a:extLst>
          </p:cNvPr>
          <p:cNvPicPr>
            <a:picLocks noChangeAspect="1"/>
          </p:cNvPicPr>
          <p:nvPr/>
        </p:nvPicPr>
        <p:blipFill>
          <a:blip r:embed="rId8"/>
          <a:stretch>
            <a:fillRect/>
          </a:stretch>
        </p:blipFill>
        <p:spPr>
          <a:xfrm>
            <a:off x="1907704" y="2492896"/>
            <a:ext cx="4268808" cy="3199153"/>
          </a:xfrm>
          <a:prstGeom prst="rect">
            <a:avLst/>
          </a:prstGeom>
        </p:spPr>
      </p:pic>
      <p:cxnSp>
        <p:nvCxnSpPr>
          <p:cNvPr id="5" name="Straight Arrow Connector 4">
            <a:extLst>
              <a:ext uri="{FF2B5EF4-FFF2-40B4-BE49-F238E27FC236}">
                <a16:creationId xmlns:a16="http://schemas.microsoft.com/office/drawing/2014/main" id="{AE709C93-3AC2-B49A-8AC5-B30F6A808E61}"/>
              </a:ext>
            </a:extLst>
          </p:cNvPr>
          <p:cNvCxnSpPr>
            <a:cxnSpLocks/>
          </p:cNvCxnSpPr>
          <p:nvPr/>
        </p:nvCxnSpPr>
        <p:spPr>
          <a:xfrm flipH="1">
            <a:off x="1691680" y="2784033"/>
            <a:ext cx="720080" cy="409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036547F-56EA-44E0-2C67-C2D5B3486BD0}"/>
              </a:ext>
            </a:extLst>
          </p:cNvPr>
          <p:cNvCxnSpPr>
            <a:cxnSpLocks/>
          </p:cNvCxnSpPr>
          <p:nvPr/>
        </p:nvCxnSpPr>
        <p:spPr>
          <a:xfrm>
            <a:off x="5845771" y="3069740"/>
            <a:ext cx="618773" cy="359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51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Come conteniamo il plasma ad alte temperature?</a:t>
            </a:r>
          </a:p>
        </p:txBody>
      </p:sp>
      <p:sp>
        <p:nvSpPr>
          <p:cNvPr id="99" name="Rectangle 3">
            <a:extLst>
              <a:ext uri="{FF2B5EF4-FFF2-40B4-BE49-F238E27FC236}">
                <a16:creationId xmlns:a16="http://schemas.microsoft.com/office/drawing/2014/main" id="{91661240-9436-CA0A-FDC6-06EC8202B338}"/>
              </a:ext>
            </a:extLst>
          </p:cNvPr>
          <p:cNvSpPr>
            <a:spLocks noChangeArrowheads="1"/>
          </p:cNvSpPr>
          <p:nvPr/>
        </p:nvSpPr>
        <p:spPr bwMode="auto">
          <a:xfrm>
            <a:off x="107504" y="1313465"/>
            <a:ext cx="8784976" cy="900112"/>
          </a:xfrm>
          <a:prstGeom prst="rect">
            <a:avLst/>
          </a:prstGeom>
          <a:noFill/>
          <a:ln w="9525">
            <a:noFill/>
            <a:miter lim="800000"/>
            <a:headEnd/>
            <a:tailEnd/>
          </a:ln>
          <a:effectLst/>
        </p:spPr>
        <p:txBody>
          <a:bodyPr/>
          <a:lstStyle/>
          <a:p>
            <a:pPr marL="342900" indent="-342900" algn="just">
              <a:lnSpc>
                <a:spcPct val="90000"/>
              </a:lnSpc>
              <a:spcBef>
                <a:spcPct val="20000"/>
              </a:spcBef>
              <a:buClr>
                <a:schemeClr val="tx2"/>
              </a:buClr>
              <a:buSzPct val="80000"/>
              <a:buFont typeface="Wingdings" panose="05000000000000000000" pitchFamily="2" charset="2"/>
              <a:buChar char="q"/>
            </a:pPr>
            <a:r>
              <a:rPr lang="it-IT" sz="2000" dirty="0">
                <a:latin typeface="+mj-lt"/>
              </a:rPr>
              <a:t>Per contenere il plasma occorre un contenitore che risulti adatto a sopportare gli elevati carichi termici e le cui pareti non degradino le proprietà del plasma. Per far sì che ciò avvenga i fisici che lavorano alla fusione nucleare hanno progettato dei particolari contenitori:  le </a:t>
            </a:r>
            <a:r>
              <a:rPr lang="en-US" sz="2000" dirty="0">
                <a:latin typeface="+mj-lt"/>
              </a:rPr>
              <a:t>“</a:t>
            </a:r>
            <a:r>
              <a:rPr lang="it-IT" sz="2000" b="1" dirty="0">
                <a:latin typeface="+mj-lt"/>
              </a:rPr>
              <a:t>ciambelle magnetiche</a:t>
            </a:r>
            <a:r>
              <a:rPr lang="en-US" sz="2000" dirty="0">
                <a:latin typeface="+mj-lt"/>
              </a:rPr>
              <a:t>“</a:t>
            </a:r>
            <a:r>
              <a:rPr lang="it-IT" sz="2000" dirty="0">
                <a:latin typeface="+mj-lt"/>
              </a:rPr>
              <a:t>.</a:t>
            </a:r>
          </a:p>
          <a:p>
            <a:pPr algn="just">
              <a:lnSpc>
                <a:spcPct val="90000"/>
              </a:lnSpc>
              <a:spcBef>
                <a:spcPct val="20000"/>
              </a:spcBef>
              <a:buClr>
                <a:schemeClr val="tx2"/>
              </a:buClr>
              <a:buSzPct val="80000"/>
            </a:pPr>
            <a:endParaRPr lang="it-IT" sz="2000" dirty="0">
              <a:latin typeface="+mj-lt"/>
            </a:endParaRPr>
          </a:p>
        </p:txBody>
      </p:sp>
      <p:grpSp>
        <p:nvGrpSpPr>
          <p:cNvPr id="100" name="Group 5">
            <a:extLst>
              <a:ext uri="{FF2B5EF4-FFF2-40B4-BE49-F238E27FC236}">
                <a16:creationId xmlns:a16="http://schemas.microsoft.com/office/drawing/2014/main" id="{F6DE2A5B-E2B5-8072-E0D2-D7DFD5E92182}"/>
              </a:ext>
            </a:extLst>
          </p:cNvPr>
          <p:cNvGrpSpPr>
            <a:grpSpLocks/>
          </p:cNvGrpSpPr>
          <p:nvPr/>
        </p:nvGrpSpPr>
        <p:grpSpPr bwMode="auto">
          <a:xfrm>
            <a:off x="2406046" y="3076859"/>
            <a:ext cx="4332028" cy="3188282"/>
            <a:chOff x="2614" y="1306"/>
            <a:chExt cx="2970" cy="2108"/>
          </a:xfrm>
        </p:grpSpPr>
        <p:pic>
          <p:nvPicPr>
            <p:cNvPr id="101" name="Picture 6">
              <a:extLst>
                <a:ext uri="{FF2B5EF4-FFF2-40B4-BE49-F238E27FC236}">
                  <a16:creationId xmlns:a16="http://schemas.microsoft.com/office/drawing/2014/main" id="{C0422638-6906-0EF4-4CC0-0E552207BADA}"/>
                </a:ext>
              </a:extLst>
            </p:cNvPr>
            <p:cNvPicPr>
              <a:picLocks noChangeAspect="1" noChangeArrowheads="1"/>
            </p:cNvPicPr>
            <p:nvPr/>
          </p:nvPicPr>
          <p:blipFill>
            <a:blip r:embed="rId5"/>
            <a:srcRect/>
            <a:stretch>
              <a:fillRect/>
            </a:stretch>
          </p:blipFill>
          <p:spPr bwMode="auto">
            <a:xfrm>
              <a:off x="2614" y="1644"/>
              <a:ext cx="2821" cy="1770"/>
            </a:xfrm>
            <a:prstGeom prst="rect">
              <a:avLst/>
            </a:prstGeom>
            <a:noFill/>
            <a:ln w="9525">
              <a:noFill/>
              <a:miter lim="800000"/>
              <a:headEnd/>
              <a:tailEnd/>
            </a:ln>
          </p:spPr>
        </p:pic>
        <p:sp>
          <p:nvSpPr>
            <p:cNvPr id="102" name="Text Box 7">
              <a:extLst>
                <a:ext uri="{FF2B5EF4-FFF2-40B4-BE49-F238E27FC236}">
                  <a16:creationId xmlns:a16="http://schemas.microsoft.com/office/drawing/2014/main" id="{29ECE41F-E27E-7823-434F-087C0BDE83B0}"/>
                </a:ext>
              </a:extLst>
            </p:cNvPr>
            <p:cNvSpPr txBox="1">
              <a:spLocks noChangeArrowheads="1"/>
            </p:cNvSpPr>
            <p:nvPr/>
          </p:nvSpPr>
          <p:spPr bwMode="auto">
            <a:xfrm>
              <a:off x="2618" y="1306"/>
              <a:ext cx="2966" cy="244"/>
            </a:xfrm>
            <a:prstGeom prst="rect">
              <a:avLst/>
            </a:prstGeom>
            <a:noFill/>
            <a:ln w="9525">
              <a:noFill/>
              <a:miter lim="800000"/>
              <a:headEnd/>
              <a:tailEnd/>
            </a:ln>
            <a:effectLst/>
          </p:spPr>
          <p:txBody>
            <a:bodyPr>
              <a:spAutoFit/>
            </a:bodyPr>
            <a:lstStyle/>
            <a:p>
              <a:pPr algn="ctr">
                <a:spcBef>
                  <a:spcPct val="50000"/>
                </a:spcBef>
              </a:pPr>
              <a:r>
                <a:rPr lang="it-IT" dirty="0">
                  <a:solidFill>
                    <a:srgbClr val="FF0000"/>
                  </a:solidFill>
                  <a:latin typeface="Arial" charset="0"/>
                </a:rPr>
                <a:t>CIAMBELLA o TORO</a:t>
              </a:r>
            </a:p>
          </p:txBody>
        </p:sp>
      </p:grpSp>
      <p:sp>
        <p:nvSpPr>
          <p:cNvPr id="104" name="Rectangle 103">
            <a:extLst>
              <a:ext uri="{FF2B5EF4-FFF2-40B4-BE49-F238E27FC236}">
                <a16:creationId xmlns:a16="http://schemas.microsoft.com/office/drawing/2014/main" id="{63622A41-C7E4-0755-684C-A265D8927F42}"/>
              </a:ext>
            </a:extLst>
          </p:cNvPr>
          <p:cNvSpPr/>
          <p:nvPr/>
        </p:nvSpPr>
        <p:spPr>
          <a:xfrm>
            <a:off x="4059725" y="3597948"/>
            <a:ext cx="1326776" cy="19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3CC"/>
                </a:solidFill>
              </a:rPr>
              <a:t>BOBINE</a:t>
            </a:r>
          </a:p>
        </p:txBody>
      </p:sp>
      <p:sp>
        <p:nvSpPr>
          <p:cNvPr id="105" name="Rectangle 104">
            <a:extLst>
              <a:ext uri="{FF2B5EF4-FFF2-40B4-BE49-F238E27FC236}">
                <a16:creationId xmlns:a16="http://schemas.microsoft.com/office/drawing/2014/main" id="{8A44B934-7FF9-0581-D8AD-377183DB515F}"/>
              </a:ext>
            </a:extLst>
          </p:cNvPr>
          <p:cNvSpPr/>
          <p:nvPr/>
        </p:nvSpPr>
        <p:spPr>
          <a:xfrm>
            <a:off x="4990125" y="5937900"/>
            <a:ext cx="1530619" cy="33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CAMPO MAGNETICO</a:t>
            </a:r>
          </a:p>
        </p:txBody>
      </p:sp>
      <p:sp>
        <p:nvSpPr>
          <p:cNvPr id="106" name="Rectangle 105">
            <a:extLst>
              <a:ext uri="{FF2B5EF4-FFF2-40B4-BE49-F238E27FC236}">
                <a16:creationId xmlns:a16="http://schemas.microsoft.com/office/drawing/2014/main" id="{1BB0A4AC-3D0D-3E18-FBE4-7B197E519C47}"/>
              </a:ext>
            </a:extLst>
          </p:cNvPr>
          <p:cNvSpPr/>
          <p:nvPr/>
        </p:nvSpPr>
        <p:spPr>
          <a:xfrm>
            <a:off x="2167466" y="6044212"/>
            <a:ext cx="1530619" cy="33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333333"/>
                </a:solidFill>
              </a:rPr>
              <a:t>CAMERA DA VUOTO</a:t>
            </a:r>
          </a:p>
        </p:txBody>
      </p:sp>
    </p:spTree>
    <p:extLst>
      <p:ext uri="{BB962C8B-B14F-4D97-AF65-F5344CB8AC3E}">
        <p14:creationId xmlns:p14="http://schemas.microsoft.com/office/powerpoint/2010/main" val="1255010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Esempi di ciambelle magnetiche</a:t>
            </a:r>
          </a:p>
        </p:txBody>
      </p:sp>
      <p:pic>
        <p:nvPicPr>
          <p:cNvPr id="15" name="Picture 6">
            <a:extLst>
              <a:ext uri="{FF2B5EF4-FFF2-40B4-BE49-F238E27FC236}">
                <a16:creationId xmlns:a16="http://schemas.microsoft.com/office/drawing/2014/main" id="{7FD2E033-6BF5-0092-4B34-D83D4666F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393" t="15088" r="13881" b="22708"/>
          <a:stretch>
            <a:fillRect/>
          </a:stretch>
        </p:blipFill>
        <p:spPr bwMode="auto">
          <a:xfrm>
            <a:off x="599246" y="1566111"/>
            <a:ext cx="3360686" cy="22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1B4E4B4-D66D-AD10-6956-AB6FD4F42CC5}"/>
              </a:ext>
            </a:extLst>
          </p:cNvPr>
          <p:cNvSpPr txBox="1"/>
          <p:nvPr/>
        </p:nvSpPr>
        <p:spPr>
          <a:xfrm>
            <a:off x="683568" y="1213710"/>
            <a:ext cx="3038204" cy="369332"/>
          </a:xfrm>
          <a:prstGeom prst="rect">
            <a:avLst/>
          </a:prstGeom>
          <a:noFill/>
        </p:spPr>
        <p:txBody>
          <a:bodyPr wrap="none" rtlCol="0">
            <a:spAutoFit/>
          </a:bodyPr>
          <a:lstStyle/>
          <a:p>
            <a:r>
              <a:rPr lang="en-US" dirty="0"/>
              <a:t>RFX-mod, </a:t>
            </a:r>
            <a:r>
              <a:rPr lang="en-US" dirty="0" err="1"/>
              <a:t>Consorzio</a:t>
            </a:r>
            <a:r>
              <a:rPr lang="en-US" dirty="0"/>
              <a:t> RFX, Italia</a:t>
            </a:r>
          </a:p>
        </p:txBody>
      </p:sp>
      <p:pic>
        <p:nvPicPr>
          <p:cNvPr id="4" name="Picture 3">
            <a:extLst>
              <a:ext uri="{FF2B5EF4-FFF2-40B4-BE49-F238E27FC236}">
                <a16:creationId xmlns:a16="http://schemas.microsoft.com/office/drawing/2014/main" id="{FEBFC728-323E-8688-E44A-FDB3D239ECBD}"/>
              </a:ext>
            </a:extLst>
          </p:cNvPr>
          <p:cNvPicPr>
            <a:picLocks noChangeAspect="1"/>
          </p:cNvPicPr>
          <p:nvPr/>
        </p:nvPicPr>
        <p:blipFill>
          <a:blip r:embed="rId6"/>
          <a:stretch>
            <a:fillRect/>
          </a:stretch>
        </p:blipFill>
        <p:spPr>
          <a:xfrm>
            <a:off x="4239020" y="1559378"/>
            <a:ext cx="4230459" cy="2229662"/>
          </a:xfrm>
          <a:prstGeom prst="rect">
            <a:avLst/>
          </a:prstGeom>
        </p:spPr>
      </p:pic>
      <p:sp>
        <p:nvSpPr>
          <p:cNvPr id="18" name="TextBox 17">
            <a:extLst>
              <a:ext uri="{FF2B5EF4-FFF2-40B4-BE49-F238E27FC236}">
                <a16:creationId xmlns:a16="http://schemas.microsoft.com/office/drawing/2014/main" id="{6E21AE8A-6404-F16B-11C8-5656F966B461}"/>
              </a:ext>
            </a:extLst>
          </p:cNvPr>
          <p:cNvSpPr txBox="1"/>
          <p:nvPr/>
        </p:nvSpPr>
        <p:spPr>
          <a:xfrm>
            <a:off x="5220072" y="1196779"/>
            <a:ext cx="2305952" cy="369332"/>
          </a:xfrm>
          <a:prstGeom prst="rect">
            <a:avLst/>
          </a:prstGeom>
          <a:noFill/>
        </p:spPr>
        <p:txBody>
          <a:bodyPr wrap="none" rtlCol="0">
            <a:spAutoFit/>
          </a:bodyPr>
          <a:lstStyle/>
          <a:p>
            <a:r>
              <a:rPr lang="en-US" dirty="0"/>
              <a:t>JET, CCFE, Regno </a:t>
            </a:r>
            <a:r>
              <a:rPr lang="en-US" dirty="0" err="1"/>
              <a:t>Unito</a:t>
            </a:r>
            <a:endParaRPr lang="en-US" dirty="0"/>
          </a:p>
        </p:txBody>
      </p:sp>
      <p:pic>
        <p:nvPicPr>
          <p:cNvPr id="6" name="Picture 5">
            <a:extLst>
              <a:ext uri="{FF2B5EF4-FFF2-40B4-BE49-F238E27FC236}">
                <a16:creationId xmlns:a16="http://schemas.microsoft.com/office/drawing/2014/main" id="{F21F31CE-D265-9F83-FCA4-6C91B950CE02}"/>
              </a:ext>
            </a:extLst>
          </p:cNvPr>
          <p:cNvPicPr>
            <a:picLocks noChangeAspect="1"/>
          </p:cNvPicPr>
          <p:nvPr/>
        </p:nvPicPr>
        <p:blipFill>
          <a:blip r:embed="rId7"/>
          <a:stretch>
            <a:fillRect/>
          </a:stretch>
        </p:blipFill>
        <p:spPr>
          <a:xfrm>
            <a:off x="1043608" y="4222783"/>
            <a:ext cx="2562842" cy="2520280"/>
          </a:xfrm>
          <a:prstGeom prst="rect">
            <a:avLst/>
          </a:prstGeom>
        </p:spPr>
      </p:pic>
      <p:sp>
        <p:nvSpPr>
          <p:cNvPr id="21" name="TextBox 20">
            <a:extLst>
              <a:ext uri="{FF2B5EF4-FFF2-40B4-BE49-F238E27FC236}">
                <a16:creationId xmlns:a16="http://schemas.microsoft.com/office/drawing/2014/main" id="{FDE38154-2A7F-F681-A46A-8996605B43FF}"/>
              </a:ext>
            </a:extLst>
          </p:cNvPr>
          <p:cNvSpPr txBox="1"/>
          <p:nvPr/>
        </p:nvSpPr>
        <p:spPr>
          <a:xfrm>
            <a:off x="4860032" y="3853451"/>
            <a:ext cx="3459665" cy="369332"/>
          </a:xfrm>
          <a:prstGeom prst="rect">
            <a:avLst/>
          </a:prstGeom>
          <a:noFill/>
        </p:spPr>
        <p:txBody>
          <a:bodyPr wrap="none" rtlCol="0">
            <a:spAutoFit/>
          </a:bodyPr>
          <a:lstStyle/>
          <a:p>
            <a:r>
              <a:rPr lang="en-US" dirty="0"/>
              <a:t>DIII-D, General Atomics, </a:t>
            </a:r>
            <a:r>
              <a:rPr lang="en-US" dirty="0" err="1"/>
              <a:t>Stati</a:t>
            </a:r>
            <a:r>
              <a:rPr lang="en-US" dirty="0"/>
              <a:t> </a:t>
            </a:r>
            <a:r>
              <a:rPr lang="en-US" dirty="0" err="1"/>
              <a:t>Uniti</a:t>
            </a:r>
            <a:endParaRPr lang="en-US" dirty="0"/>
          </a:p>
        </p:txBody>
      </p:sp>
      <p:pic>
        <p:nvPicPr>
          <p:cNvPr id="9" name="Picture 8">
            <a:extLst>
              <a:ext uri="{FF2B5EF4-FFF2-40B4-BE49-F238E27FC236}">
                <a16:creationId xmlns:a16="http://schemas.microsoft.com/office/drawing/2014/main" id="{6C8A6000-FE97-5092-33FB-C568CE83CAE4}"/>
              </a:ext>
            </a:extLst>
          </p:cNvPr>
          <p:cNvPicPr>
            <a:picLocks noChangeAspect="1"/>
          </p:cNvPicPr>
          <p:nvPr/>
        </p:nvPicPr>
        <p:blipFill>
          <a:blip r:embed="rId8"/>
          <a:stretch>
            <a:fillRect/>
          </a:stretch>
        </p:blipFill>
        <p:spPr>
          <a:xfrm>
            <a:off x="4477152" y="4168533"/>
            <a:ext cx="3939560" cy="2617093"/>
          </a:xfrm>
          <a:prstGeom prst="rect">
            <a:avLst/>
          </a:prstGeom>
        </p:spPr>
      </p:pic>
      <p:sp>
        <p:nvSpPr>
          <p:cNvPr id="24" name="TextBox 23">
            <a:extLst>
              <a:ext uri="{FF2B5EF4-FFF2-40B4-BE49-F238E27FC236}">
                <a16:creationId xmlns:a16="http://schemas.microsoft.com/office/drawing/2014/main" id="{E35309FA-8D10-4B43-11C0-40A52CA8A9FC}"/>
              </a:ext>
            </a:extLst>
          </p:cNvPr>
          <p:cNvSpPr txBox="1"/>
          <p:nvPr/>
        </p:nvSpPr>
        <p:spPr>
          <a:xfrm>
            <a:off x="1259632" y="3888094"/>
            <a:ext cx="2207912" cy="369332"/>
          </a:xfrm>
          <a:prstGeom prst="rect">
            <a:avLst/>
          </a:prstGeom>
          <a:noFill/>
        </p:spPr>
        <p:txBody>
          <a:bodyPr wrap="none" rtlCol="0">
            <a:spAutoFit/>
          </a:bodyPr>
          <a:lstStyle/>
          <a:p>
            <a:r>
              <a:rPr lang="en-US" dirty="0"/>
              <a:t>ASDEX, IPP, Germania</a:t>
            </a:r>
          </a:p>
        </p:txBody>
      </p:sp>
    </p:spTree>
    <p:extLst>
      <p:ext uri="{BB962C8B-B14F-4D97-AF65-F5344CB8AC3E}">
        <p14:creationId xmlns:p14="http://schemas.microsoft.com/office/powerpoint/2010/main" val="3002888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Fusione in laboratorio: riscaldamento</a:t>
            </a:r>
          </a:p>
        </p:txBody>
      </p:sp>
      <p:sp>
        <p:nvSpPr>
          <p:cNvPr id="16" name="Rectangle 7">
            <a:extLst>
              <a:ext uri="{FF2B5EF4-FFF2-40B4-BE49-F238E27FC236}">
                <a16:creationId xmlns:a16="http://schemas.microsoft.com/office/drawing/2014/main" id="{1DEB5086-1D47-F300-6096-998526B669A6}"/>
              </a:ext>
            </a:extLst>
          </p:cNvPr>
          <p:cNvSpPr>
            <a:spLocks noChangeArrowheads="1"/>
          </p:cNvSpPr>
          <p:nvPr/>
        </p:nvSpPr>
        <p:spPr bwMode="auto">
          <a:xfrm>
            <a:off x="4162425" y="3778250"/>
            <a:ext cx="1065213" cy="222250"/>
          </a:xfrm>
          <a:prstGeom prst="rect">
            <a:avLst/>
          </a:prstGeom>
          <a:solidFill>
            <a:schemeClr val="bg1"/>
          </a:solidFill>
          <a:ln w="9525">
            <a:solidFill>
              <a:schemeClr val="bg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it-IT" altLang="it-IT"/>
          </a:p>
        </p:txBody>
      </p:sp>
      <p:sp>
        <p:nvSpPr>
          <p:cNvPr id="18" name="Rectangle 15">
            <a:extLst>
              <a:ext uri="{FF2B5EF4-FFF2-40B4-BE49-F238E27FC236}">
                <a16:creationId xmlns:a16="http://schemas.microsoft.com/office/drawing/2014/main" id="{3F18F000-142F-D55C-84C0-EED37EBC5B7F}"/>
              </a:ext>
            </a:extLst>
          </p:cNvPr>
          <p:cNvSpPr>
            <a:spLocks noChangeArrowheads="1"/>
          </p:cNvSpPr>
          <p:nvPr/>
        </p:nvSpPr>
        <p:spPr bwMode="auto">
          <a:xfrm>
            <a:off x="251520" y="4527525"/>
            <a:ext cx="5544616"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342900" indent="-342900" eaLnBrk="1" hangingPunct="1">
              <a:spcBef>
                <a:spcPct val="50000"/>
              </a:spcBef>
              <a:buFont typeface="Wingdings" panose="05000000000000000000" pitchFamily="2" charset="2"/>
              <a:buChar char="q"/>
            </a:pPr>
            <a:r>
              <a:rPr lang="it-IT" altLang="it-IT" b="1" dirty="0">
                <a:latin typeface="+mj-lt"/>
              </a:rPr>
              <a:t>Iniezioni di particelle veloci: </a:t>
            </a:r>
            <a:r>
              <a:rPr lang="it-IT" altLang="it-IT" dirty="0">
                <a:latin typeface="+mj-lt"/>
              </a:rPr>
              <a:t>cessione di energia al plasma per collisioni.</a:t>
            </a:r>
            <a:endParaRPr lang="en-US" altLang="it-IT" dirty="0">
              <a:latin typeface="+mj-lt"/>
            </a:endParaRPr>
          </a:p>
        </p:txBody>
      </p:sp>
      <p:pic>
        <p:nvPicPr>
          <p:cNvPr id="19" name="Picture 16">
            <a:extLst>
              <a:ext uri="{FF2B5EF4-FFF2-40B4-BE49-F238E27FC236}">
                <a16:creationId xmlns:a16="http://schemas.microsoft.com/office/drawing/2014/main" id="{174296DB-57CD-E4FD-73C2-0598433C8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4942483"/>
            <a:ext cx="2066925" cy="1549400"/>
          </a:xfrm>
          <a:prstGeom prst="rect">
            <a:avLst/>
          </a:prstGeom>
          <a:noFill/>
          <a:ln w="3810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8" descr="HNB_DLY_040803">
            <a:extLst>
              <a:ext uri="{FF2B5EF4-FFF2-40B4-BE49-F238E27FC236}">
                <a16:creationId xmlns:a16="http://schemas.microsoft.com/office/drawing/2014/main" id="{0D50B16E-8666-022E-1E54-5E8ACFD972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5153909"/>
            <a:ext cx="2633042"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9">
            <a:extLst>
              <a:ext uri="{FF2B5EF4-FFF2-40B4-BE49-F238E27FC236}">
                <a16:creationId xmlns:a16="http://schemas.microsoft.com/office/drawing/2014/main" id="{4D58A324-2E2F-05C4-07BB-E943F5F32E7D}"/>
              </a:ext>
            </a:extLst>
          </p:cNvPr>
          <p:cNvSpPr txBox="1">
            <a:spLocks noChangeArrowheads="1"/>
          </p:cNvSpPr>
          <p:nvPr/>
        </p:nvSpPr>
        <p:spPr bwMode="auto">
          <a:xfrm>
            <a:off x="827584" y="6171400"/>
            <a:ext cx="511256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it-IT" altLang="it-IT" sz="1000" b="1" dirty="0" err="1">
                <a:solidFill>
                  <a:schemeClr val="hlink"/>
                </a:solidFill>
                <a:latin typeface="Arial" charset="0"/>
              </a:rPr>
              <a:t>Neutal</a:t>
            </a:r>
            <a:r>
              <a:rPr lang="it-IT" altLang="it-IT" sz="1000" b="1" dirty="0">
                <a:solidFill>
                  <a:schemeClr val="hlink"/>
                </a:solidFill>
                <a:latin typeface="Arial" charset="0"/>
              </a:rPr>
              <a:t> </a:t>
            </a:r>
            <a:r>
              <a:rPr lang="it-IT" altLang="it-IT" sz="1000" b="1" dirty="0" err="1">
                <a:solidFill>
                  <a:schemeClr val="hlink"/>
                </a:solidFill>
                <a:latin typeface="Arial" charset="0"/>
              </a:rPr>
              <a:t>Beam</a:t>
            </a:r>
            <a:r>
              <a:rPr lang="it-IT" altLang="it-IT" sz="1000" b="1" dirty="0">
                <a:solidFill>
                  <a:schemeClr val="hlink"/>
                </a:solidFill>
                <a:latin typeface="Arial" charset="0"/>
              </a:rPr>
              <a:t> </a:t>
            </a:r>
            <a:r>
              <a:rPr lang="it-IT" altLang="it-IT" sz="1000" b="1" dirty="0" err="1">
                <a:solidFill>
                  <a:schemeClr val="hlink"/>
                </a:solidFill>
                <a:latin typeface="Arial" charset="0"/>
              </a:rPr>
              <a:t>Injector</a:t>
            </a:r>
            <a:r>
              <a:rPr lang="it-IT" altLang="it-IT" sz="1000" b="1" dirty="0">
                <a:solidFill>
                  <a:schemeClr val="hlink"/>
                </a:solidFill>
                <a:latin typeface="Arial" charset="0"/>
              </a:rPr>
              <a:t>, </a:t>
            </a:r>
          </a:p>
          <a:p>
            <a:pPr eaLnBrk="1" hangingPunct="1">
              <a:spcBef>
                <a:spcPct val="50000"/>
              </a:spcBef>
            </a:pPr>
            <a:r>
              <a:rPr lang="it-IT" altLang="it-IT" sz="1000" b="1" dirty="0">
                <a:solidFill>
                  <a:schemeClr val="hlink"/>
                </a:solidFill>
                <a:latin typeface="Arial" charset="0"/>
              </a:rPr>
              <a:t>in realizzazione a Padova, presso il Consorzio RFX</a:t>
            </a:r>
            <a:endParaRPr lang="en-US" altLang="it-IT" sz="1000" b="1" dirty="0">
              <a:solidFill>
                <a:schemeClr val="hlink"/>
              </a:solidFill>
              <a:latin typeface="Arial" charset="0"/>
            </a:endParaRPr>
          </a:p>
        </p:txBody>
      </p:sp>
      <p:sp>
        <p:nvSpPr>
          <p:cNvPr id="27" name="Rectangle 12">
            <a:extLst>
              <a:ext uri="{FF2B5EF4-FFF2-40B4-BE49-F238E27FC236}">
                <a16:creationId xmlns:a16="http://schemas.microsoft.com/office/drawing/2014/main" id="{9B1AF098-1409-9214-4B5E-317621469F2E}"/>
              </a:ext>
            </a:extLst>
          </p:cNvPr>
          <p:cNvSpPr>
            <a:spLocks noChangeArrowheads="1"/>
          </p:cNvSpPr>
          <p:nvPr/>
        </p:nvSpPr>
        <p:spPr bwMode="auto">
          <a:xfrm>
            <a:off x="272779" y="3063874"/>
            <a:ext cx="5811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342900" indent="-342900" eaLnBrk="1" hangingPunct="1">
              <a:spcBef>
                <a:spcPct val="50000"/>
              </a:spcBef>
              <a:buFont typeface="Wingdings" panose="05000000000000000000" pitchFamily="2" charset="2"/>
              <a:buChar char="q"/>
            </a:pPr>
            <a:r>
              <a:rPr lang="it-IT" altLang="it-IT" b="1" dirty="0">
                <a:latin typeface="+mj-lt"/>
              </a:rPr>
              <a:t>Onde elettro-magnetiche</a:t>
            </a:r>
            <a:r>
              <a:rPr lang="it-IT" altLang="it-IT" dirty="0">
                <a:latin typeface="+mj-lt"/>
              </a:rPr>
              <a:t>: accoppiamento  di potenza tramite radiazioni alla frequenza di risonanza.</a:t>
            </a:r>
          </a:p>
        </p:txBody>
      </p:sp>
      <p:sp>
        <p:nvSpPr>
          <p:cNvPr id="32" name="Text Box 9">
            <a:extLst>
              <a:ext uri="{FF2B5EF4-FFF2-40B4-BE49-F238E27FC236}">
                <a16:creationId xmlns:a16="http://schemas.microsoft.com/office/drawing/2014/main" id="{9BD68C7B-D7E0-8991-1AC8-06E8DDB0C897}"/>
              </a:ext>
            </a:extLst>
          </p:cNvPr>
          <p:cNvSpPr txBox="1">
            <a:spLocks noChangeArrowheads="1"/>
          </p:cNvSpPr>
          <p:nvPr/>
        </p:nvSpPr>
        <p:spPr bwMode="auto">
          <a:xfrm>
            <a:off x="251520" y="1444453"/>
            <a:ext cx="59005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342900" indent="-342900" eaLnBrk="1" hangingPunct="1">
              <a:spcBef>
                <a:spcPct val="50000"/>
              </a:spcBef>
              <a:buFont typeface="Wingdings" panose="05000000000000000000" pitchFamily="2" charset="2"/>
              <a:buChar char="q"/>
            </a:pPr>
            <a:r>
              <a:rPr lang="it-IT" altLang="it-IT" b="1" dirty="0">
                <a:latin typeface="+mj-lt"/>
              </a:rPr>
              <a:t>Riscaldamento ohmico</a:t>
            </a:r>
            <a:r>
              <a:rPr lang="it-IT" altLang="it-IT" dirty="0">
                <a:latin typeface="+mj-lt"/>
              </a:rPr>
              <a:t>: elevati correnti (MA) circolanti nel plasma scaldano per effetto Joule.</a:t>
            </a:r>
          </a:p>
        </p:txBody>
      </p:sp>
      <p:pic>
        <p:nvPicPr>
          <p:cNvPr id="33" name="Picture 10">
            <a:extLst>
              <a:ext uri="{FF2B5EF4-FFF2-40B4-BE49-F238E27FC236}">
                <a16:creationId xmlns:a16="http://schemas.microsoft.com/office/drawing/2014/main" id="{4ABD06B7-3D0D-E5EE-922C-AEBDB16FD0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9645" y="2996952"/>
            <a:ext cx="2109220" cy="1460602"/>
          </a:xfrm>
          <a:prstGeom prst="rect">
            <a:avLst/>
          </a:prstGeom>
          <a:noFill/>
          <a:ln w="3810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8F6C813-2E0E-5BA1-EECB-A63D2475D3CB}"/>
              </a:ext>
            </a:extLst>
          </p:cNvPr>
          <p:cNvPicPr>
            <a:picLocks noChangeAspect="1"/>
          </p:cNvPicPr>
          <p:nvPr/>
        </p:nvPicPr>
        <p:blipFill>
          <a:blip r:embed="rId8"/>
          <a:stretch>
            <a:fillRect/>
          </a:stretch>
        </p:blipFill>
        <p:spPr>
          <a:xfrm>
            <a:off x="6982936" y="1260909"/>
            <a:ext cx="911848" cy="1306299"/>
          </a:xfrm>
          <a:prstGeom prst="rect">
            <a:avLst/>
          </a:prstGeom>
          <a:ln w="38100">
            <a:solidFill>
              <a:schemeClr val="tx2">
                <a:lumMod val="50000"/>
              </a:schemeClr>
            </a:solidFill>
          </a:ln>
        </p:spPr>
      </p:pic>
    </p:spTree>
    <p:extLst>
      <p:ext uri="{BB962C8B-B14F-4D97-AF65-F5344CB8AC3E}">
        <p14:creationId xmlns:p14="http://schemas.microsoft.com/office/powerpoint/2010/main" val="1466711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Come funzionerà una centrale a fusione? </a:t>
            </a:r>
          </a:p>
        </p:txBody>
      </p:sp>
      <p:grpSp>
        <p:nvGrpSpPr>
          <p:cNvPr id="17" name="Group 16">
            <a:extLst>
              <a:ext uri="{FF2B5EF4-FFF2-40B4-BE49-F238E27FC236}">
                <a16:creationId xmlns:a16="http://schemas.microsoft.com/office/drawing/2014/main" id="{815CBC49-CB77-2000-FAE1-5357CA51DA8F}"/>
              </a:ext>
            </a:extLst>
          </p:cNvPr>
          <p:cNvGrpSpPr/>
          <p:nvPr/>
        </p:nvGrpSpPr>
        <p:grpSpPr>
          <a:xfrm>
            <a:off x="2339752" y="2564904"/>
            <a:ext cx="4536504" cy="4248472"/>
            <a:chOff x="1243584" y="769777"/>
            <a:chExt cx="6391656" cy="6080117"/>
          </a:xfrm>
        </p:grpSpPr>
        <p:pic>
          <p:nvPicPr>
            <p:cNvPr id="20" name="Picture 4" descr="http://www.michaelcapewell.com/creative_content/fusion_files/image004.png">
              <a:extLst>
                <a:ext uri="{FF2B5EF4-FFF2-40B4-BE49-F238E27FC236}">
                  <a16:creationId xmlns:a16="http://schemas.microsoft.com/office/drawing/2014/main" id="{D3F96640-5A38-EC01-DB2D-F74EFF2E6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5614" y="769777"/>
              <a:ext cx="6229626" cy="608011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19C534F-229B-7D41-8B91-8BCF3B592B98}"/>
                </a:ext>
              </a:extLst>
            </p:cNvPr>
            <p:cNvSpPr/>
            <p:nvPr/>
          </p:nvSpPr>
          <p:spPr>
            <a:xfrm>
              <a:off x="1243584" y="6263640"/>
              <a:ext cx="4818888" cy="586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5" name="TextBox 24">
            <a:extLst>
              <a:ext uri="{FF2B5EF4-FFF2-40B4-BE49-F238E27FC236}">
                <a16:creationId xmlns:a16="http://schemas.microsoft.com/office/drawing/2014/main" id="{1C4FDFDE-3521-BE03-9720-C8947BE6E794}"/>
              </a:ext>
            </a:extLst>
          </p:cNvPr>
          <p:cNvSpPr txBox="1"/>
          <p:nvPr/>
        </p:nvSpPr>
        <p:spPr>
          <a:xfrm>
            <a:off x="179512" y="1700808"/>
            <a:ext cx="8640960" cy="707886"/>
          </a:xfrm>
          <a:prstGeom prst="rect">
            <a:avLst/>
          </a:prstGeom>
          <a:noFill/>
        </p:spPr>
        <p:txBody>
          <a:bodyPr wrap="square" rtlCol="0">
            <a:spAutoFit/>
          </a:bodyPr>
          <a:lstStyle/>
          <a:p>
            <a:pPr marL="342900" indent="-342900" fontAlgn="base">
              <a:spcBef>
                <a:spcPct val="0"/>
              </a:spcBef>
              <a:spcAft>
                <a:spcPct val="0"/>
              </a:spcAft>
              <a:buFont typeface="Wingdings" panose="05000000000000000000" pitchFamily="2" charset="2"/>
              <a:buChar char="q"/>
            </a:pPr>
            <a:r>
              <a:rPr lang="en-US" sz="2000" dirty="0">
                <a:solidFill>
                  <a:prstClr val="black"/>
                </a:solidFill>
                <a:cs typeface="Calibri" panose="020F0502020204030204" pitchFamily="34" charset="0"/>
              </a:rPr>
              <a:t>Il </a:t>
            </a:r>
            <a:r>
              <a:rPr lang="en-US" sz="2000" b="1" dirty="0" err="1">
                <a:solidFill>
                  <a:prstClr val="black"/>
                </a:solidFill>
                <a:cs typeface="Calibri" panose="020F0502020204030204" pitchFamily="34" charset="0"/>
              </a:rPr>
              <a:t>neutrone</a:t>
            </a:r>
            <a:r>
              <a:rPr lang="en-US" sz="2000" dirty="0">
                <a:solidFill>
                  <a:prstClr val="black"/>
                </a:solidFill>
                <a:cs typeface="Calibri" panose="020F0502020204030204" pitchFamily="34" charset="0"/>
              </a:rPr>
              <a:t> </a:t>
            </a:r>
            <a:r>
              <a:rPr lang="en-US" sz="2000" dirty="0" err="1">
                <a:solidFill>
                  <a:prstClr val="black"/>
                </a:solidFill>
                <a:cs typeface="Calibri" panose="020F0502020204030204" pitchFamily="34" charset="0"/>
              </a:rPr>
              <a:t>prodotto</a:t>
            </a:r>
            <a:r>
              <a:rPr lang="en-US" sz="2000" dirty="0">
                <a:solidFill>
                  <a:prstClr val="black"/>
                </a:solidFill>
                <a:cs typeface="Calibri" panose="020F0502020204030204" pitchFamily="34" charset="0"/>
              </a:rPr>
              <a:t> </a:t>
            </a:r>
            <a:r>
              <a:rPr lang="en-US" sz="2000" dirty="0" err="1">
                <a:solidFill>
                  <a:prstClr val="black"/>
                </a:solidFill>
                <a:cs typeface="Calibri" panose="020F0502020204030204" pitchFamily="34" charset="0"/>
              </a:rPr>
              <a:t>nella</a:t>
            </a:r>
            <a:r>
              <a:rPr lang="en-US" sz="2000" dirty="0">
                <a:solidFill>
                  <a:prstClr val="black"/>
                </a:solidFill>
                <a:cs typeface="Calibri" panose="020F0502020204030204" pitchFamily="34" charset="0"/>
              </a:rPr>
              <a:t> </a:t>
            </a:r>
            <a:r>
              <a:rPr lang="en-US" sz="2000" dirty="0" err="1">
                <a:solidFill>
                  <a:prstClr val="black"/>
                </a:solidFill>
                <a:cs typeface="Calibri" panose="020F0502020204030204" pitchFamily="34" charset="0"/>
              </a:rPr>
              <a:t>reazione</a:t>
            </a:r>
            <a:r>
              <a:rPr lang="en-US" sz="2000" dirty="0">
                <a:solidFill>
                  <a:prstClr val="black"/>
                </a:solidFill>
                <a:cs typeface="Calibri" panose="020F0502020204030204" pitchFamily="34" charset="0"/>
              </a:rPr>
              <a:t> di </a:t>
            </a:r>
            <a:r>
              <a:rPr lang="en-US" sz="2000" dirty="0" err="1">
                <a:solidFill>
                  <a:prstClr val="black"/>
                </a:solidFill>
                <a:cs typeface="Calibri" panose="020F0502020204030204" pitchFamily="34" charset="0"/>
              </a:rPr>
              <a:t>fusione</a:t>
            </a:r>
            <a:r>
              <a:rPr lang="en-US" sz="2000" dirty="0">
                <a:solidFill>
                  <a:prstClr val="black"/>
                </a:solidFill>
                <a:cs typeface="Calibri" panose="020F0502020204030204" pitchFamily="34" charset="0"/>
              </a:rPr>
              <a:t> </a:t>
            </a:r>
            <a:r>
              <a:rPr lang="en-US" sz="2000" dirty="0" err="1">
                <a:solidFill>
                  <a:prstClr val="black"/>
                </a:solidFill>
                <a:cs typeface="Calibri" panose="020F0502020204030204" pitchFamily="34" charset="0"/>
              </a:rPr>
              <a:t>viene</a:t>
            </a:r>
            <a:r>
              <a:rPr lang="en-US" sz="2000" dirty="0">
                <a:solidFill>
                  <a:prstClr val="black"/>
                </a:solidFill>
                <a:cs typeface="Calibri" panose="020F0502020204030204" pitchFamily="34" charset="0"/>
              </a:rPr>
              <a:t> </a:t>
            </a:r>
            <a:r>
              <a:rPr lang="en-US" sz="2000" dirty="0" err="1">
                <a:solidFill>
                  <a:prstClr val="black"/>
                </a:solidFill>
                <a:cs typeface="Calibri" panose="020F0502020204030204" pitchFamily="34" charset="0"/>
              </a:rPr>
              <a:t>rallentato</a:t>
            </a:r>
            <a:r>
              <a:rPr lang="en-US" sz="2000" dirty="0">
                <a:solidFill>
                  <a:prstClr val="black"/>
                </a:solidFill>
                <a:cs typeface="Calibri" panose="020F0502020204030204" pitchFamily="34" charset="0"/>
              </a:rPr>
              <a:t> dal </a:t>
            </a:r>
            <a:r>
              <a:rPr lang="en-US" sz="2000" dirty="0" err="1">
                <a:solidFill>
                  <a:prstClr val="black"/>
                </a:solidFill>
                <a:cs typeface="Calibri" panose="020F0502020204030204" pitchFamily="34" charset="0"/>
              </a:rPr>
              <a:t>mantello</a:t>
            </a:r>
            <a:r>
              <a:rPr lang="en-US" sz="2000" dirty="0">
                <a:solidFill>
                  <a:prstClr val="black"/>
                </a:solidFill>
                <a:cs typeface="Calibri" panose="020F0502020204030204" pitchFamily="34" charset="0"/>
              </a:rPr>
              <a:t> di </a:t>
            </a:r>
            <a:r>
              <a:rPr lang="en-US" sz="2000" dirty="0" err="1">
                <a:solidFill>
                  <a:prstClr val="black"/>
                </a:solidFill>
                <a:cs typeface="Calibri" panose="020F0502020204030204" pitchFamily="34" charset="0"/>
              </a:rPr>
              <a:t>Litio</a:t>
            </a:r>
            <a:r>
              <a:rPr lang="en-US" sz="2000" dirty="0">
                <a:solidFill>
                  <a:prstClr val="black"/>
                </a:solidFill>
                <a:cs typeface="Calibri" panose="020F0502020204030204" pitchFamily="34" charset="0"/>
              </a:rPr>
              <a:t> a cui cede la </a:t>
            </a:r>
            <a:r>
              <a:rPr lang="en-US" sz="2000" dirty="0" err="1">
                <a:solidFill>
                  <a:prstClr val="black"/>
                </a:solidFill>
                <a:cs typeface="Calibri" panose="020F0502020204030204" pitchFamily="34" charset="0"/>
              </a:rPr>
              <a:t>propria</a:t>
            </a:r>
            <a:r>
              <a:rPr lang="en-US" sz="2000" dirty="0">
                <a:solidFill>
                  <a:prstClr val="black"/>
                </a:solidFill>
                <a:cs typeface="Calibri" panose="020F0502020204030204" pitchFamily="34" charset="0"/>
              </a:rPr>
              <a:t> </a:t>
            </a:r>
            <a:r>
              <a:rPr lang="en-US" sz="2000" dirty="0" err="1">
                <a:solidFill>
                  <a:prstClr val="black"/>
                </a:solidFill>
                <a:cs typeface="Calibri" panose="020F0502020204030204" pitchFamily="34" charset="0"/>
              </a:rPr>
              <a:t>energia</a:t>
            </a:r>
            <a:r>
              <a:rPr lang="en-US" sz="2000" dirty="0">
                <a:solidFill>
                  <a:prstClr val="black"/>
                </a:solidFill>
                <a:cs typeface="Calibri" panose="020F0502020204030204" pitchFamily="34" charset="0"/>
              </a:rPr>
              <a:t> </a:t>
            </a:r>
            <a:r>
              <a:rPr lang="en-US" sz="2000" dirty="0" err="1">
                <a:solidFill>
                  <a:prstClr val="black"/>
                </a:solidFill>
                <a:cs typeface="Calibri" panose="020F0502020204030204" pitchFamily="34" charset="0"/>
              </a:rPr>
              <a:t>riscaldandolo</a:t>
            </a:r>
            <a:r>
              <a:rPr lang="en-US" sz="2000" dirty="0">
                <a:solidFill>
                  <a:prstClr val="black"/>
                </a:solidFill>
                <a:cs typeface="Calibri" panose="020F0502020204030204" pitchFamily="34" charset="0"/>
              </a:rPr>
              <a:t>.</a:t>
            </a:r>
          </a:p>
        </p:txBody>
      </p:sp>
      <p:sp>
        <p:nvSpPr>
          <p:cNvPr id="29" name="Text Box 5">
            <a:extLst>
              <a:ext uri="{FF2B5EF4-FFF2-40B4-BE49-F238E27FC236}">
                <a16:creationId xmlns:a16="http://schemas.microsoft.com/office/drawing/2014/main" id="{613B420B-F01E-C761-DCC0-4BA24804F8D3}"/>
              </a:ext>
            </a:extLst>
          </p:cNvPr>
          <p:cNvSpPr txBox="1">
            <a:spLocks noChangeArrowheads="1"/>
          </p:cNvSpPr>
          <p:nvPr/>
        </p:nvSpPr>
        <p:spPr bwMode="auto">
          <a:xfrm>
            <a:off x="899592" y="1196752"/>
            <a:ext cx="7627327" cy="400110"/>
          </a:xfrm>
          <a:prstGeom prst="rect">
            <a:avLst/>
          </a:prstGeom>
          <a:noFill/>
          <a:ln w="127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it-IT" altLang="it-IT" b="1" dirty="0">
                <a:solidFill>
                  <a:srgbClr val="339933"/>
                </a:solidFill>
                <a:latin typeface="Verdana" pitchFamily="34" charset="0"/>
              </a:rPr>
              <a:t>Deuterio + Trizio</a:t>
            </a:r>
            <a:r>
              <a:rPr lang="it-IT" altLang="it-IT" b="1" baseline="30000" dirty="0">
                <a:solidFill>
                  <a:srgbClr val="339933"/>
                </a:solidFill>
                <a:latin typeface="Verdana" pitchFamily="34" charset="0"/>
              </a:rPr>
              <a:t> </a:t>
            </a:r>
            <a:r>
              <a:rPr lang="it-IT" altLang="it-IT" b="1" dirty="0">
                <a:solidFill>
                  <a:srgbClr val="339933"/>
                </a:solidFill>
                <a:latin typeface="Verdana" pitchFamily="34" charset="0"/>
              </a:rPr>
              <a:t> </a:t>
            </a:r>
            <a:r>
              <a:rPr lang="it-IT" altLang="it-IT" b="1" dirty="0">
                <a:solidFill>
                  <a:srgbClr val="339933"/>
                </a:solidFill>
                <a:latin typeface="Verdana" pitchFamily="34" charset="0"/>
                <a:sym typeface="Wingdings" panose="05000000000000000000" pitchFamily="2" charset="2"/>
              </a:rPr>
              <a:t> Elio + Neutrone+ Energia</a:t>
            </a:r>
            <a:endParaRPr lang="en-US" altLang="it-IT" b="1" dirty="0">
              <a:solidFill>
                <a:srgbClr val="339933"/>
              </a:solidFill>
              <a:latin typeface="Verdana" pitchFamily="34" charset="0"/>
            </a:endParaRPr>
          </a:p>
        </p:txBody>
      </p:sp>
    </p:spTree>
    <p:extLst>
      <p:ext uri="{BB962C8B-B14F-4D97-AF65-F5344CB8AC3E}">
        <p14:creationId xmlns:p14="http://schemas.microsoft.com/office/powerpoint/2010/main" val="25432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Esperimenti nella macchina JET (Regno Unito)</a:t>
            </a:r>
          </a:p>
        </p:txBody>
      </p:sp>
      <p:sp>
        <p:nvSpPr>
          <p:cNvPr id="9" name="Rectangle 16">
            <a:extLst>
              <a:ext uri="{FF2B5EF4-FFF2-40B4-BE49-F238E27FC236}">
                <a16:creationId xmlns:a16="http://schemas.microsoft.com/office/drawing/2014/main" id="{D4B566CC-468D-C866-390D-04860E5D3224}"/>
              </a:ext>
            </a:extLst>
          </p:cNvPr>
          <p:cNvSpPr>
            <a:spLocks noChangeArrowheads="1"/>
          </p:cNvSpPr>
          <p:nvPr/>
        </p:nvSpPr>
        <p:spPr bwMode="auto">
          <a:xfrm>
            <a:off x="148106" y="1407268"/>
            <a:ext cx="4639918"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271463"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285750" indent="-285750" eaLnBrk="1" hangingPunct="1">
              <a:spcBef>
                <a:spcPts val="0"/>
              </a:spcBef>
              <a:spcAft>
                <a:spcPts val="600"/>
              </a:spcAft>
              <a:buFont typeface="Wingdings" panose="05000000000000000000" pitchFamily="2" charset="2"/>
              <a:buChar char="q"/>
            </a:pPr>
            <a:r>
              <a:rPr lang="it-IT" altLang="it-IT" sz="1800" b="1" dirty="0">
                <a:latin typeface="Calibri" pitchFamily="34" charset="0"/>
              </a:rPr>
              <a:t>JET</a:t>
            </a:r>
            <a:r>
              <a:rPr lang="it-IT" altLang="it-IT" sz="1800" dirty="0">
                <a:latin typeface="Calibri" pitchFamily="34" charset="0"/>
              </a:rPr>
              <a:t> è il più grande esperimento a fusione nucleare al mondo.</a:t>
            </a:r>
          </a:p>
          <a:p>
            <a:pPr eaLnBrk="1" hangingPunct="1">
              <a:spcBef>
                <a:spcPts val="0"/>
              </a:spcBef>
              <a:spcAft>
                <a:spcPts val="600"/>
              </a:spcAft>
            </a:pPr>
            <a:endParaRPr lang="it-IT" altLang="it-IT" sz="1800" dirty="0">
              <a:latin typeface="Calibri" pitchFamily="34" charset="0"/>
            </a:endParaRPr>
          </a:p>
          <a:p>
            <a:pPr marL="285750" indent="-285750" eaLnBrk="1" hangingPunct="1">
              <a:spcBef>
                <a:spcPts val="0"/>
              </a:spcBef>
              <a:spcAft>
                <a:spcPts val="600"/>
              </a:spcAft>
              <a:buFont typeface="Wingdings" panose="05000000000000000000" pitchFamily="2" charset="2"/>
              <a:buChar char="q"/>
            </a:pPr>
            <a:r>
              <a:rPr lang="it-IT" altLang="it-IT" sz="1800" dirty="0">
                <a:latin typeface="Calibri" pitchFamily="34" charset="0"/>
              </a:rPr>
              <a:t>Nel 2021, JET è stato in grado di produrre 59 MJ di energia pulita nell'arco di 5 secondi (11 MW di potenza). Più del doppio rispetto a quanto già prodotto nel 1997.</a:t>
            </a:r>
          </a:p>
        </p:txBody>
      </p:sp>
      <p:pic>
        <p:nvPicPr>
          <p:cNvPr id="13" name="Picture 6">
            <a:extLst>
              <a:ext uri="{FF2B5EF4-FFF2-40B4-BE49-F238E27FC236}">
                <a16:creationId xmlns:a16="http://schemas.microsoft.com/office/drawing/2014/main" id="{10A5AE8C-FB42-1206-343A-5EDE07AAFA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7777" y="1425507"/>
            <a:ext cx="3582656" cy="23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93876E1-A55F-1C06-AEA5-999D152F56EA}"/>
              </a:ext>
            </a:extLst>
          </p:cNvPr>
          <p:cNvSpPr/>
          <p:nvPr/>
        </p:nvSpPr>
        <p:spPr>
          <a:xfrm>
            <a:off x="5908723" y="3949679"/>
            <a:ext cx="1909826" cy="12961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B7C0668-D53C-623E-0F04-F958FCC7AE37}"/>
              </a:ext>
            </a:extLst>
          </p:cNvPr>
          <p:cNvSpPr/>
          <p:nvPr/>
        </p:nvSpPr>
        <p:spPr>
          <a:xfrm>
            <a:off x="5974542" y="4044961"/>
            <a:ext cx="1909826" cy="1200329"/>
          </a:xfrm>
          <a:prstGeom prst="rect">
            <a:avLst/>
          </a:prstGeom>
        </p:spPr>
        <p:txBody>
          <a:bodyPr wrap="square">
            <a:spAutoFit/>
          </a:bodyPr>
          <a:lstStyle/>
          <a:p>
            <a:r>
              <a:rPr lang="it-IT" u="sng" dirty="0">
                <a:latin typeface="Calibri" panose="020F0502020204030204" pitchFamily="34" charset="0"/>
              </a:rPr>
              <a:t>Parametri di JET</a:t>
            </a:r>
            <a:r>
              <a:rPr lang="it-IT" dirty="0">
                <a:latin typeface="Calibri" panose="020F0502020204030204" pitchFamily="34" charset="0"/>
              </a:rPr>
              <a:t>:</a:t>
            </a:r>
          </a:p>
          <a:p>
            <a:r>
              <a:rPr lang="it-IT" dirty="0">
                <a:latin typeface="Calibri" panose="020F0502020204030204" pitchFamily="34" charset="0"/>
              </a:rPr>
              <a:t>R = 2.96 m</a:t>
            </a:r>
          </a:p>
          <a:p>
            <a:r>
              <a:rPr lang="it-IT" dirty="0">
                <a:latin typeface="Calibri" panose="020F0502020204030204" pitchFamily="34" charset="0"/>
              </a:rPr>
              <a:t>a = 1 m</a:t>
            </a:r>
          </a:p>
          <a:p>
            <a:r>
              <a:rPr lang="it-IT" dirty="0">
                <a:latin typeface="Calibri" panose="020F0502020204030204" pitchFamily="34" charset="0"/>
              </a:rPr>
              <a:t>I</a:t>
            </a:r>
            <a:r>
              <a:rPr lang="it-IT" baseline="-25000" dirty="0">
                <a:latin typeface="Calibri" panose="020F0502020204030204" pitchFamily="34" charset="0"/>
              </a:rPr>
              <a:t>p</a:t>
            </a:r>
            <a:r>
              <a:rPr lang="it-IT" dirty="0">
                <a:latin typeface="Calibri" panose="020F0502020204030204" pitchFamily="34" charset="0"/>
              </a:rPr>
              <a:t> = 4.5 MA</a:t>
            </a:r>
          </a:p>
        </p:txBody>
      </p:sp>
      <p:pic>
        <p:nvPicPr>
          <p:cNvPr id="27" name="Picture 26">
            <a:extLst>
              <a:ext uri="{FF2B5EF4-FFF2-40B4-BE49-F238E27FC236}">
                <a16:creationId xmlns:a16="http://schemas.microsoft.com/office/drawing/2014/main" id="{B0F1BC9D-F0EC-E635-80B2-F84A529E46D3}"/>
              </a:ext>
            </a:extLst>
          </p:cNvPr>
          <p:cNvPicPr>
            <a:picLocks noChangeAspect="1"/>
          </p:cNvPicPr>
          <p:nvPr/>
        </p:nvPicPr>
        <p:blipFill>
          <a:blip r:embed="rId6"/>
          <a:stretch>
            <a:fillRect/>
          </a:stretch>
        </p:blipFill>
        <p:spPr>
          <a:xfrm>
            <a:off x="558843" y="4522025"/>
            <a:ext cx="2843808" cy="738789"/>
          </a:xfrm>
          <a:prstGeom prst="rect">
            <a:avLst/>
          </a:prstGeom>
        </p:spPr>
      </p:pic>
      <p:pic>
        <p:nvPicPr>
          <p:cNvPr id="31" name="Picture 30">
            <a:extLst>
              <a:ext uri="{FF2B5EF4-FFF2-40B4-BE49-F238E27FC236}">
                <a16:creationId xmlns:a16="http://schemas.microsoft.com/office/drawing/2014/main" id="{61978DB6-001D-4156-9015-9B8C4080C41E}"/>
              </a:ext>
            </a:extLst>
          </p:cNvPr>
          <p:cNvPicPr>
            <a:picLocks noChangeAspect="1"/>
          </p:cNvPicPr>
          <p:nvPr/>
        </p:nvPicPr>
        <p:blipFill rotWithShape="1">
          <a:blip r:embed="rId7"/>
          <a:srcRect/>
          <a:stretch/>
        </p:blipFill>
        <p:spPr>
          <a:xfrm>
            <a:off x="539552" y="6105329"/>
            <a:ext cx="4499992" cy="678137"/>
          </a:xfrm>
          <a:prstGeom prst="rect">
            <a:avLst/>
          </a:prstGeom>
        </p:spPr>
      </p:pic>
      <p:pic>
        <p:nvPicPr>
          <p:cNvPr id="33" name="Picture 32">
            <a:extLst>
              <a:ext uri="{FF2B5EF4-FFF2-40B4-BE49-F238E27FC236}">
                <a16:creationId xmlns:a16="http://schemas.microsoft.com/office/drawing/2014/main" id="{1893A4AA-76B0-7F16-EF36-7A380A7C8C71}"/>
              </a:ext>
            </a:extLst>
          </p:cNvPr>
          <p:cNvPicPr>
            <a:picLocks noChangeAspect="1"/>
          </p:cNvPicPr>
          <p:nvPr/>
        </p:nvPicPr>
        <p:blipFill>
          <a:blip r:embed="rId8"/>
          <a:stretch>
            <a:fillRect/>
          </a:stretch>
        </p:blipFill>
        <p:spPr>
          <a:xfrm>
            <a:off x="539552" y="5450732"/>
            <a:ext cx="2075706" cy="680175"/>
          </a:xfrm>
          <a:prstGeom prst="rect">
            <a:avLst/>
          </a:prstGeom>
        </p:spPr>
      </p:pic>
      <p:pic>
        <p:nvPicPr>
          <p:cNvPr id="35" name="Picture 34">
            <a:extLst>
              <a:ext uri="{FF2B5EF4-FFF2-40B4-BE49-F238E27FC236}">
                <a16:creationId xmlns:a16="http://schemas.microsoft.com/office/drawing/2014/main" id="{B9582B8A-CA31-DDC0-4D7A-A5AD32D1F6CD}"/>
              </a:ext>
            </a:extLst>
          </p:cNvPr>
          <p:cNvPicPr>
            <a:picLocks noChangeAspect="1"/>
          </p:cNvPicPr>
          <p:nvPr/>
        </p:nvPicPr>
        <p:blipFill>
          <a:blip r:embed="rId9"/>
          <a:stretch>
            <a:fillRect/>
          </a:stretch>
        </p:blipFill>
        <p:spPr>
          <a:xfrm>
            <a:off x="594539" y="3694318"/>
            <a:ext cx="2169936" cy="742679"/>
          </a:xfrm>
          <a:prstGeom prst="rect">
            <a:avLst/>
          </a:prstGeom>
        </p:spPr>
      </p:pic>
      <p:sp>
        <p:nvSpPr>
          <p:cNvPr id="37" name="TextBox 36">
            <a:extLst>
              <a:ext uri="{FF2B5EF4-FFF2-40B4-BE49-F238E27FC236}">
                <a16:creationId xmlns:a16="http://schemas.microsoft.com/office/drawing/2014/main" id="{002F48A4-79CC-D0F9-6962-2282EB0F817D}"/>
              </a:ext>
            </a:extLst>
          </p:cNvPr>
          <p:cNvSpPr txBox="1"/>
          <p:nvPr/>
        </p:nvSpPr>
        <p:spPr>
          <a:xfrm>
            <a:off x="4079072" y="5700842"/>
            <a:ext cx="5180066" cy="369332"/>
          </a:xfrm>
          <a:prstGeom prst="rect">
            <a:avLst/>
          </a:prstGeom>
          <a:noFill/>
        </p:spPr>
        <p:txBody>
          <a:bodyPr wrap="square">
            <a:spAutoFit/>
          </a:bodyPr>
          <a:lstStyle/>
          <a:p>
            <a:r>
              <a:rPr lang="en-US" dirty="0">
                <a:solidFill>
                  <a:srgbClr val="0066FF"/>
                </a:solidFill>
              </a:rPr>
              <a:t>https://www.youtube.com/watch?v=H99hvPlC4is</a:t>
            </a:r>
          </a:p>
        </p:txBody>
      </p:sp>
    </p:spTree>
    <p:extLst>
      <p:ext uri="{BB962C8B-B14F-4D97-AF65-F5344CB8AC3E}">
        <p14:creationId xmlns:p14="http://schemas.microsoft.com/office/powerpoint/2010/main" val="3531437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Il futuro: ITER</a:t>
            </a:r>
          </a:p>
        </p:txBody>
      </p:sp>
      <p:sp>
        <p:nvSpPr>
          <p:cNvPr id="7" name="Rectangle 3">
            <a:extLst>
              <a:ext uri="{FF2B5EF4-FFF2-40B4-BE49-F238E27FC236}">
                <a16:creationId xmlns:a16="http://schemas.microsoft.com/office/drawing/2014/main" id="{25BF644B-328D-8C79-D955-96A1F757AC60}"/>
              </a:ext>
            </a:extLst>
          </p:cNvPr>
          <p:cNvSpPr txBox="1">
            <a:spLocks noChangeArrowheads="1"/>
          </p:cNvSpPr>
          <p:nvPr/>
        </p:nvSpPr>
        <p:spPr bwMode="auto">
          <a:xfrm>
            <a:off x="323527" y="1433130"/>
            <a:ext cx="4824537" cy="322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400" rtl="0" eaLnBrk="0" fontAlgn="base" latinLnBrk="0" hangingPunct="0">
              <a:lnSpc>
                <a:spcPct val="100000"/>
              </a:lnSpc>
              <a:spcBef>
                <a:spcPct val="20000"/>
              </a:spcBef>
              <a:spcAft>
                <a:spcPts val="1200"/>
              </a:spcAft>
              <a:buClrTx/>
              <a:buSzTx/>
              <a:buFont typeface="Wingdings" panose="05000000000000000000" pitchFamily="2" charset="2"/>
              <a:buChar char="q"/>
              <a:tabLst/>
              <a:defRPr/>
            </a:pPr>
            <a:r>
              <a:rPr kumimoji="0" lang="it-IT" altLang="it-IT" sz="1800" b="1" i="0" u="none" strike="noStrike" kern="1200" cap="none" spc="0" normalizeH="0" baseline="0" noProof="0" dirty="0">
                <a:ln>
                  <a:noFill/>
                </a:ln>
                <a:solidFill>
                  <a:sysClr val="windowText" lastClr="000000"/>
                </a:solidFill>
                <a:effectLst/>
                <a:uLnTx/>
                <a:uFillTx/>
                <a:latin typeface="Calibri" pitchFamily="34" charset="0"/>
                <a:ea typeface="+mn-ea"/>
                <a:cs typeface="+mn-cs"/>
              </a:rPr>
              <a:t>ITER</a:t>
            </a:r>
            <a:r>
              <a:rPr kumimoji="0" lang="it-IT" altLang="it-IT" sz="1800" b="0" i="0" u="none" strike="noStrike" kern="1200" cap="none" spc="0" normalizeH="0" baseline="0" noProof="0" dirty="0">
                <a:ln>
                  <a:noFill/>
                </a:ln>
                <a:solidFill>
                  <a:sysClr val="windowText" lastClr="000000"/>
                </a:solidFill>
                <a:effectLst/>
                <a:uLnTx/>
                <a:uFillTx/>
                <a:latin typeface="Calibri" pitchFamily="34" charset="0"/>
                <a:ea typeface="+mn-ea"/>
                <a:cs typeface="+mn-cs"/>
              </a:rPr>
              <a:t> rappresenta il passaggio fra gli studi attuali di fisica dei plasmi e la futura centrale di potenza a fusione.</a:t>
            </a:r>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q"/>
              <a:tabLst/>
              <a:defRPr/>
            </a:pPr>
            <a:r>
              <a:rPr kumimoji="0" lang="it-IT" altLang="it-IT" sz="1800" b="0" i="0" u="none" strike="noStrike" kern="1200" cap="none" spc="0" normalizeH="0" baseline="0" noProof="0" dirty="0">
                <a:ln>
                  <a:noFill/>
                </a:ln>
                <a:solidFill>
                  <a:sysClr val="windowText" lastClr="000000"/>
                </a:solidFill>
                <a:effectLst/>
                <a:uLnTx/>
                <a:uFillTx/>
                <a:latin typeface="Calibri" pitchFamily="34" charset="0"/>
                <a:ea typeface="+mn-ea"/>
                <a:cs typeface="+mn-cs"/>
              </a:rPr>
              <a:t>Collaborazione internazionale di EU, Cina, India, Sud Korea, Giappone, USA e Russia.</a:t>
            </a:r>
          </a:p>
          <a:p>
            <a:pPr marR="0" lvl="0" algn="l" defTabSz="914400" rtl="0" eaLnBrk="0" fontAlgn="base" latinLnBrk="0" hangingPunct="0">
              <a:lnSpc>
                <a:spcPct val="100000"/>
              </a:lnSpc>
              <a:spcBef>
                <a:spcPts val="0"/>
              </a:spcBef>
              <a:spcAft>
                <a:spcPts val="1200"/>
              </a:spcAft>
              <a:buClrTx/>
              <a:buSzTx/>
              <a:buFont typeface="Wingdings" panose="05000000000000000000" pitchFamily="2" charset="2"/>
              <a:buChar char="q"/>
              <a:tabLst/>
              <a:defRPr/>
            </a:pPr>
            <a:r>
              <a:rPr kumimoji="0" lang="it-IT" altLang="it-IT" sz="1800" b="0" i="0" u="none" strike="noStrike" kern="1200" cap="none" spc="0" normalizeH="0" baseline="0" noProof="0" dirty="0">
                <a:ln>
                  <a:noFill/>
                </a:ln>
                <a:effectLst/>
                <a:uLnTx/>
                <a:uFillTx/>
                <a:latin typeface="Calibri" pitchFamily="34" charset="0"/>
                <a:ea typeface="+mn-ea"/>
                <a:cs typeface="+mn-cs"/>
              </a:rPr>
              <a:t>Ottobre 2007: </a:t>
            </a:r>
            <a:r>
              <a:rPr kumimoji="0" lang="it-IT" altLang="it-IT" sz="1800" b="0" i="0" u="none" strike="noStrike" kern="1200" cap="none" spc="0" normalizeH="0" baseline="0" noProof="0" dirty="0">
                <a:ln>
                  <a:noFill/>
                </a:ln>
                <a:solidFill>
                  <a:sysClr val="windowText" lastClr="000000"/>
                </a:solidFill>
                <a:effectLst/>
                <a:uLnTx/>
                <a:uFillTx/>
                <a:latin typeface="Calibri" pitchFamily="34" charset="0"/>
                <a:ea typeface="+mn-ea"/>
                <a:cs typeface="+mn-cs"/>
              </a:rPr>
              <a:t>il progetto è stato finanziato; si è posata la prima pietra (Cadarache, Francia); primo plasma previsto nel 2027.</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altLang="it-IT" sz="1600"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13" name="Rectangle 12">
            <a:extLst>
              <a:ext uri="{FF2B5EF4-FFF2-40B4-BE49-F238E27FC236}">
                <a16:creationId xmlns:a16="http://schemas.microsoft.com/office/drawing/2014/main" id="{FCC5B9B5-553F-B829-C7CA-7B5114EEB761}"/>
              </a:ext>
            </a:extLst>
          </p:cNvPr>
          <p:cNvSpPr/>
          <p:nvPr/>
        </p:nvSpPr>
        <p:spPr>
          <a:xfrm>
            <a:off x="5825796" y="4941168"/>
            <a:ext cx="2376263" cy="1492213"/>
          </a:xfrm>
          <a:prstGeom prst="rect">
            <a:avLst/>
          </a:prstGeom>
          <a:solidFill>
            <a:srgbClr val="FFFF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mn-lt"/>
              <a:ea typeface="+mn-ea"/>
              <a:cs typeface="+mn-cs"/>
            </a:endParaRPr>
          </a:p>
        </p:txBody>
      </p:sp>
      <p:sp>
        <p:nvSpPr>
          <p:cNvPr id="15" name="Rectangle 14">
            <a:extLst>
              <a:ext uri="{FF2B5EF4-FFF2-40B4-BE49-F238E27FC236}">
                <a16:creationId xmlns:a16="http://schemas.microsoft.com/office/drawing/2014/main" id="{74178B8F-DC63-CEB0-78A9-D6693D05E894}"/>
              </a:ext>
            </a:extLst>
          </p:cNvPr>
          <p:cNvSpPr/>
          <p:nvPr/>
        </p:nvSpPr>
        <p:spPr>
          <a:xfrm>
            <a:off x="5905949" y="4957654"/>
            <a:ext cx="3095259" cy="1323439"/>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it-IT" sz="2000" b="0" i="0" u="sng" strike="noStrike" kern="0" cap="none" spc="0" normalizeH="0" baseline="0" noProof="0" dirty="0">
                <a:ln>
                  <a:noFill/>
                </a:ln>
                <a:solidFill>
                  <a:prstClr val="black"/>
                </a:solidFill>
                <a:effectLst/>
                <a:uLnTx/>
                <a:uFillTx/>
              </a:rPr>
              <a:t>Parametri di ITER</a:t>
            </a:r>
            <a:r>
              <a:rPr kumimoji="0" lang="it-IT" sz="2000" b="0" i="0" u="none" strike="noStrike" kern="0" cap="none" spc="0" normalizeH="0" baseline="0" noProof="0" dirty="0">
                <a:ln>
                  <a:noFill/>
                </a:ln>
                <a:solidFill>
                  <a:prstClr val="black"/>
                </a:solidFill>
                <a:effectLst/>
                <a:uLnTx/>
                <a:uFillTx/>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it-IT" sz="2000" b="0" i="0" u="none" strike="noStrike" kern="0" cap="none" spc="0" normalizeH="0" baseline="0" noProof="0" dirty="0">
                <a:ln>
                  <a:noFill/>
                </a:ln>
                <a:solidFill>
                  <a:prstClr val="black"/>
                </a:solidFill>
                <a:effectLst/>
                <a:uLnTx/>
                <a:uFillTx/>
              </a:rPr>
              <a:t>R = 6.2 m </a:t>
            </a:r>
          </a:p>
          <a:p>
            <a:pPr fontAlgn="base">
              <a:spcBef>
                <a:spcPct val="0"/>
              </a:spcBef>
              <a:spcAft>
                <a:spcPct val="0"/>
              </a:spcAft>
            </a:pPr>
            <a:r>
              <a:rPr kumimoji="0" lang="it-IT" sz="2000" b="0" i="0" u="none" strike="noStrike" kern="0" cap="none" spc="0" normalizeH="0" baseline="0" noProof="0" dirty="0">
                <a:ln>
                  <a:noFill/>
                </a:ln>
                <a:solidFill>
                  <a:prstClr val="black"/>
                </a:solidFill>
                <a:effectLst/>
                <a:uLnTx/>
                <a:uFillTx/>
              </a:rPr>
              <a:t>a = 2 m</a:t>
            </a:r>
          </a:p>
          <a:p>
            <a:pPr marL="0" marR="0" lvl="0" indent="0" defTabSz="914400" eaLnBrk="1" fontAlgn="base" latinLnBrk="0" hangingPunct="1">
              <a:lnSpc>
                <a:spcPct val="100000"/>
              </a:lnSpc>
              <a:spcBef>
                <a:spcPct val="0"/>
              </a:spcBef>
              <a:spcAft>
                <a:spcPct val="0"/>
              </a:spcAft>
              <a:buClrTx/>
              <a:buSzTx/>
              <a:buFontTx/>
              <a:buNone/>
              <a:tabLst/>
              <a:defRPr/>
            </a:pPr>
            <a:r>
              <a:rPr kumimoji="0" lang="it-IT" sz="2000" b="0" i="0" u="none" strike="noStrike" kern="0" cap="none" spc="0" normalizeH="0" baseline="0" noProof="0" dirty="0" err="1">
                <a:ln>
                  <a:noFill/>
                </a:ln>
                <a:solidFill>
                  <a:prstClr val="black"/>
                </a:solidFill>
                <a:effectLst/>
                <a:uLnTx/>
                <a:uFillTx/>
              </a:rPr>
              <a:t>I</a:t>
            </a:r>
            <a:r>
              <a:rPr kumimoji="0" lang="it-IT" sz="2000" b="0" i="0" u="none" strike="noStrike" kern="0" cap="none" spc="0" normalizeH="0" baseline="-25000" noProof="0" dirty="0" err="1">
                <a:ln>
                  <a:noFill/>
                </a:ln>
                <a:solidFill>
                  <a:prstClr val="black"/>
                </a:solidFill>
                <a:effectLst/>
                <a:uLnTx/>
                <a:uFillTx/>
              </a:rPr>
              <a:t>p</a:t>
            </a:r>
            <a:r>
              <a:rPr kumimoji="0" lang="it-IT" sz="2000" b="0" i="0" u="none" strike="noStrike" kern="0" cap="none" spc="0" normalizeH="0" baseline="0" noProof="0" dirty="0">
                <a:ln>
                  <a:noFill/>
                </a:ln>
                <a:solidFill>
                  <a:prstClr val="black"/>
                </a:solidFill>
                <a:effectLst/>
                <a:uLnTx/>
                <a:uFillTx/>
              </a:rPr>
              <a:t> = 15 MA 	</a:t>
            </a:r>
          </a:p>
        </p:txBody>
      </p:sp>
      <p:pic>
        <p:nvPicPr>
          <p:cNvPr id="18" name="Picture 10">
            <a:extLst>
              <a:ext uri="{FF2B5EF4-FFF2-40B4-BE49-F238E27FC236}">
                <a16:creationId xmlns:a16="http://schemas.microsoft.com/office/drawing/2014/main" id="{D385897C-5DE1-3B3B-D5C2-71A30AE8B7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30"/>
          <a:stretch/>
        </p:blipFill>
        <p:spPr bwMode="auto">
          <a:xfrm>
            <a:off x="5252507" y="1148854"/>
            <a:ext cx="3665972" cy="349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58064850-269C-37EE-D430-54DE349F46F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345" r="11498"/>
          <a:stretch/>
        </p:blipFill>
        <p:spPr bwMode="auto">
          <a:xfrm>
            <a:off x="1403648" y="4365104"/>
            <a:ext cx="2880234" cy="236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768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Il contributo italiano</a:t>
            </a:r>
          </a:p>
        </p:txBody>
      </p:sp>
      <p:sp>
        <p:nvSpPr>
          <p:cNvPr id="18" name="Rectangle 2">
            <a:extLst>
              <a:ext uri="{FF2B5EF4-FFF2-40B4-BE49-F238E27FC236}">
                <a16:creationId xmlns:a16="http://schemas.microsoft.com/office/drawing/2014/main" id="{ECABCBF8-3CF6-8581-C6D0-5FD1CF2751EE}"/>
              </a:ext>
            </a:extLst>
          </p:cNvPr>
          <p:cNvSpPr txBox="1">
            <a:spLocks noChangeArrowheads="1"/>
          </p:cNvSpPr>
          <p:nvPr/>
        </p:nvSpPr>
        <p:spPr>
          <a:xfrm>
            <a:off x="1282700" y="274638"/>
            <a:ext cx="7404100" cy="61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sz="2600" dirty="0">
              <a:latin typeface="Calibri" pitchFamily="34" charset="0"/>
            </a:endParaRPr>
          </a:p>
        </p:txBody>
      </p:sp>
      <p:sp>
        <p:nvSpPr>
          <p:cNvPr id="19" name="Rectangle 4">
            <a:extLst>
              <a:ext uri="{FF2B5EF4-FFF2-40B4-BE49-F238E27FC236}">
                <a16:creationId xmlns:a16="http://schemas.microsoft.com/office/drawing/2014/main" id="{FB52072B-03BE-F6F1-983A-DF1B4735532F}"/>
              </a:ext>
            </a:extLst>
          </p:cNvPr>
          <p:cNvSpPr txBox="1">
            <a:spLocks noChangeArrowheads="1"/>
          </p:cNvSpPr>
          <p:nvPr/>
        </p:nvSpPr>
        <p:spPr>
          <a:xfrm>
            <a:off x="151052" y="1188175"/>
            <a:ext cx="4420948" cy="4830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endParaRPr lang="it-IT" sz="2000" dirty="0">
              <a:latin typeface="Calibri" pitchFamily="34" charset="0"/>
            </a:endParaRPr>
          </a:p>
          <a:p>
            <a:pPr>
              <a:buFont typeface="Wingdings" panose="05000000000000000000" pitchFamily="2" charset="2"/>
              <a:buChar char="q"/>
            </a:pPr>
            <a:r>
              <a:rPr lang="it-IT" sz="2000" dirty="0">
                <a:latin typeface="Calibri" pitchFamily="34" charset="0"/>
              </a:rPr>
              <a:t> La ricerca sulla fusione a Padova inizia a fine anni ‘50 in ambito universitario. Il Consorzio RFX ospita:</a:t>
            </a:r>
          </a:p>
          <a:p>
            <a:pPr>
              <a:buFont typeface="Wingdings" panose="05000000000000000000" pitchFamily="2" charset="2"/>
              <a:buChar char="q"/>
            </a:pPr>
            <a:endParaRPr lang="it-IT" sz="1800" dirty="0">
              <a:latin typeface="Calibri" pitchFamily="34" charset="0"/>
            </a:endParaRPr>
          </a:p>
          <a:p>
            <a:pPr lvl="1">
              <a:buFont typeface="Wingdings" panose="05000000000000000000" pitchFamily="2" charset="2"/>
              <a:buChar char="§"/>
            </a:pPr>
            <a:r>
              <a:rPr lang="it-IT" sz="1800" b="1" dirty="0">
                <a:latin typeface="Calibri" pitchFamily="34" charset="0"/>
              </a:rPr>
              <a:t>RFX-mod</a:t>
            </a:r>
            <a:r>
              <a:rPr lang="it-IT" sz="1800" b="1" dirty="0">
                <a:solidFill>
                  <a:srgbClr val="000066"/>
                </a:solidFill>
                <a:latin typeface="Calibri" pitchFamily="34" charset="0"/>
              </a:rPr>
              <a:t>,</a:t>
            </a:r>
            <a:r>
              <a:rPr lang="it-IT" sz="1800" dirty="0">
                <a:solidFill>
                  <a:srgbClr val="000066"/>
                </a:solidFill>
                <a:latin typeface="Calibri" pitchFamily="34" charset="0"/>
              </a:rPr>
              <a:t> fornito del più sofisticato sistema di</a:t>
            </a:r>
            <a:r>
              <a:rPr lang="it-IT" sz="1800" dirty="0">
                <a:latin typeface="Calibri" pitchFamily="34" charset="0"/>
              </a:rPr>
              <a:t> controllo di perturbazioni magnetiche al mondo.</a:t>
            </a:r>
          </a:p>
          <a:p>
            <a:pPr lvl="1">
              <a:buFont typeface="Wingdings" panose="05000000000000000000" pitchFamily="2" charset="2"/>
              <a:buChar char="§"/>
            </a:pPr>
            <a:endParaRPr lang="it-IT" sz="1800" b="1" dirty="0">
              <a:latin typeface="Calibri" pitchFamily="34" charset="0"/>
            </a:endParaRPr>
          </a:p>
          <a:p>
            <a:pPr lvl="1">
              <a:buFont typeface="Wingdings" panose="05000000000000000000" pitchFamily="2" charset="2"/>
              <a:buChar char="§"/>
            </a:pPr>
            <a:r>
              <a:rPr lang="it-IT" sz="1800" b="1" dirty="0" err="1">
                <a:latin typeface="Calibri" pitchFamily="34" charset="0"/>
              </a:rPr>
              <a:t>Neutral</a:t>
            </a:r>
            <a:r>
              <a:rPr lang="it-IT" sz="1800" b="1" dirty="0">
                <a:latin typeface="Calibri" pitchFamily="34" charset="0"/>
              </a:rPr>
              <a:t> </a:t>
            </a:r>
            <a:r>
              <a:rPr lang="it-IT" sz="1800" b="1" dirty="0" err="1">
                <a:latin typeface="Calibri" pitchFamily="34" charset="0"/>
              </a:rPr>
              <a:t>Beam</a:t>
            </a:r>
            <a:r>
              <a:rPr lang="it-IT" sz="1800" b="1" dirty="0">
                <a:latin typeface="Calibri" pitchFamily="34" charset="0"/>
              </a:rPr>
              <a:t> </a:t>
            </a:r>
            <a:r>
              <a:rPr lang="it-IT" sz="1800" b="1" dirty="0" err="1">
                <a:latin typeface="Calibri" pitchFamily="34" charset="0"/>
              </a:rPr>
              <a:t>Injector</a:t>
            </a:r>
            <a:r>
              <a:rPr lang="it-IT" sz="1800" dirty="0">
                <a:latin typeface="Calibri" pitchFamily="34" charset="0"/>
              </a:rPr>
              <a:t>, un prototipo in scala 1:1 dell’iniettore di particelle veloci di ITER. </a:t>
            </a:r>
          </a:p>
          <a:p>
            <a:pPr>
              <a:buFont typeface="Wingdings" panose="05000000000000000000" pitchFamily="2" charset="2"/>
              <a:buChar char="§"/>
            </a:pPr>
            <a:endParaRPr lang="it-IT" sz="2000" dirty="0">
              <a:latin typeface="Calibri" pitchFamily="34" charset="0"/>
            </a:endParaRPr>
          </a:p>
          <a:p>
            <a:pPr marL="0" indent="0">
              <a:buNone/>
            </a:pPr>
            <a:endParaRPr lang="it-IT" sz="2000" dirty="0">
              <a:latin typeface="Calibri" pitchFamily="34" charset="0"/>
            </a:endParaRPr>
          </a:p>
        </p:txBody>
      </p:sp>
      <p:pic>
        <p:nvPicPr>
          <p:cNvPr id="21" name="Picture 6">
            <a:extLst>
              <a:ext uri="{FF2B5EF4-FFF2-40B4-BE49-F238E27FC236}">
                <a16:creationId xmlns:a16="http://schemas.microsoft.com/office/drawing/2014/main" id="{866CC030-A90A-D7E5-8667-B190D56E2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393" t="15088" r="13881" b="22708"/>
          <a:stretch>
            <a:fillRect/>
          </a:stretch>
        </p:blipFill>
        <p:spPr bwMode="auto">
          <a:xfrm>
            <a:off x="4667698" y="1718125"/>
            <a:ext cx="4200259" cy="277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08B377B5-814D-AF25-B63B-317B5CBDDCD5}"/>
              </a:ext>
            </a:extLst>
          </p:cNvPr>
          <p:cNvSpPr/>
          <p:nvPr/>
        </p:nvSpPr>
        <p:spPr>
          <a:xfrm>
            <a:off x="5856736" y="4797152"/>
            <a:ext cx="2387671" cy="12961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81A0AD8-0014-E5CF-0D56-0B573550A799}"/>
              </a:ext>
            </a:extLst>
          </p:cNvPr>
          <p:cNvSpPr/>
          <p:nvPr/>
        </p:nvSpPr>
        <p:spPr>
          <a:xfrm>
            <a:off x="5889366" y="4892967"/>
            <a:ext cx="2715082" cy="1200329"/>
          </a:xfrm>
          <a:prstGeom prst="rect">
            <a:avLst/>
          </a:prstGeom>
        </p:spPr>
        <p:txBody>
          <a:bodyPr wrap="square">
            <a:spAutoFit/>
          </a:bodyPr>
          <a:lstStyle/>
          <a:p>
            <a:r>
              <a:rPr lang="it-IT" u="sng" dirty="0">
                <a:latin typeface="Calibri" panose="020F0502020204030204" pitchFamily="34" charset="0"/>
              </a:rPr>
              <a:t>Parametri di RFX-mod</a:t>
            </a:r>
            <a:r>
              <a:rPr lang="it-IT" dirty="0">
                <a:latin typeface="Calibri" panose="020F0502020204030204" pitchFamily="34" charset="0"/>
              </a:rPr>
              <a:t>:</a:t>
            </a:r>
          </a:p>
          <a:p>
            <a:r>
              <a:rPr lang="it-IT" dirty="0">
                <a:latin typeface="Calibri" panose="020F0502020204030204" pitchFamily="34" charset="0"/>
              </a:rPr>
              <a:t>R = 2.96 m</a:t>
            </a:r>
          </a:p>
          <a:p>
            <a:r>
              <a:rPr lang="it-IT" dirty="0">
                <a:latin typeface="Calibri" panose="020F0502020204030204" pitchFamily="34" charset="0"/>
              </a:rPr>
              <a:t>a = 1 m</a:t>
            </a:r>
          </a:p>
          <a:p>
            <a:r>
              <a:rPr lang="it-IT" dirty="0">
                <a:latin typeface="Calibri" panose="020F0502020204030204" pitchFamily="34" charset="0"/>
              </a:rPr>
              <a:t>I</a:t>
            </a:r>
            <a:r>
              <a:rPr lang="it-IT" baseline="-25000" dirty="0">
                <a:latin typeface="Calibri" panose="020F0502020204030204" pitchFamily="34" charset="0"/>
              </a:rPr>
              <a:t>p</a:t>
            </a:r>
            <a:r>
              <a:rPr lang="it-IT" dirty="0">
                <a:latin typeface="Calibri" panose="020F0502020204030204" pitchFamily="34" charset="0"/>
              </a:rPr>
              <a:t> = 2 MA</a:t>
            </a:r>
          </a:p>
        </p:txBody>
      </p:sp>
      <p:pic>
        <p:nvPicPr>
          <p:cNvPr id="16" name="Picture 18" descr="HNB_DLY_040803">
            <a:extLst>
              <a:ext uri="{FF2B5EF4-FFF2-40B4-BE49-F238E27FC236}">
                <a16:creationId xmlns:a16="http://schemas.microsoft.com/office/drawing/2014/main" id="{D4B1EB26-FA24-58B5-F3B2-AF96AD7D0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5085184"/>
            <a:ext cx="3024337" cy="174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58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Il contributo italiano</a:t>
            </a:r>
          </a:p>
        </p:txBody>
      </p:sp>
      <p:sp>
        <p:nvSpPr>
          <p:cNvPr id="18" name="Rectangle 2">
            <a:extLst>
              <a:ext uri="{FF2B5EF4-FFF2-40B4-BE49-F238E27FC236}">
                <a16:creationId xmlns:a16="http://schemas.microsoft.com/office/drawing/2014/main" id="{ECABCBF8-3CF6-8581-C6D0-5FD1CF2751EE}"/>
              </a:ext>
            </a:extLst>
          </p:cNvPr>
          <p:cNvSpPr txBox="1">
            <a:spLocks noChangeArrowheads="1"/>
          </p:cNvSpPr>
          <p:nvPr/>
        </p:nvSpPr>
        <p:spPr>
          <a:xfrm>
            <a:off x="1282700" y="274638"/>
            <a:ext cx="7404100" cy="61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sz="2600" dirty="0">
              <a:latin typeface="Calibri" pitchFamily="34" charset="0"/>
            </a:endParaRPr>
          </a:p>
        </p:txBody>
      </p:sp>
      <p:sp>
        <p:nvSpPr>
          <p:cNvPr id="13" name="Rectangle 4">
            <a:extLst>
              <a:ext uri="{FF2B5EF4-FFF2-40B4-BE49-F238E27FC236}">
                <a16:creationId xmlns:a16="http://schemas.microsoft.com/office/drawing/2014/main" id="{26AFB047-9508-AF83-BD33-36324AB4C347}"/>
              </a:ext>
            </a:extLst>
          </p:cNvPr>
          <p:cNvSpPr txBox="1">
            <a:spLocks noChangeArrowheads="1"/>
          </p:cNvSpPr>
          <p:nvPr/>
        </p:nvSpPr>
        <p:spPr>
          <a:xfrm>
            <a:off x="151052" y="1188175"/>
            <a:ext cx="5069020" cy="4830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endParaRPr lang="it-IT" sz="2000" dirty="0">
              <a:latin typeface="Calibri" pitchFamily="34" charset="0"/>
            </a:endParaRPr>
          </a:p>
          <a:p>
            <a:pPr>
              <a:buFont typeface="Wingdings" panose="05000000000000000000" pitchFamily="2" charset="2"/>
              <a:buChar char="q"/>
            </a:pPr>
            <a:r>
              <a:rPr lang="it-IT" sz="2000" b="1" dirty="0">
                <a:latin typeface="Calibri" pitchFamily="34" charset="0"/>
              </a:rPr>
              <a:t>DTT </a:t>
            </a:r>
            <a:r>
              <a:rPr lang="it-IT" sz="2000" dirty="0">
                <a:latin typeface="Calibri" pitchFamily="34" charset="0"/>
              </a:rPr>
              <a:t>è un esperimento made in </a:t>
            </a:r>
            <a:r>
              <a:rPr lang="it-IT" sz="2000" dirty="0" err="1">
                <a:latin typeface="Calibri" pitchFamily="34" charset="0"/>
              </a:rPr>
              <a:t>Italy</a:t>
            </a:r>
            <a:r>
              <a:rPr lang="it-IT" sz="2000" dirty="0">
                <a:latin typeface="Calibri" pitchFamily="34" charset="0"/>
              </a:rPr>
              <a:t>, basato ai laboratori di Frascati.</a:t>
            </a:r>
          </a:p>
          <a:p>
            <a:pPr marL="0" indent="0">
              <a:buNone/>
            </a:pPr>
            <a:endParaRPr lang="it-IT" sz="2000" dirty="0">
              <a:latin typeface="Calibri" pitchFamily="34" charset="0"/>
            </a:endParaRPr>
          </a:p>
          <a:p>
            <a:pPr marL="0" indent="0">
              <a:buNone/>
            </a:pPr>
            <a:endParaRPr lang="it-IT" sz="2000" dirty="0">
              <a:latin typeface="Calibri" pitchFamily="34" charset="0"/>
            </a:endParaRPr>
          </a:p>
          <a:p>
            <a:pPr marL="0" indent="0">
              <a:buNone/>
            </a:pPr>
            <a:endParaRPr lang="it-IT" sz="2000" dirty="0">
              <a:latin typeface="Calibri" pitchFamily="34" charset="0"/>
            </a:endParaRPr>
          </a:p>
          <a:p>
            <a:pPr>
              <a:buFont typeface="Wingdings" panose="05000000000000000000" pitchFamily="2" charset="2"/>
              <a:buChar char="q"/>
            </a:pPr>
            <a:r>
              <a:rPr lang="it-IT" sz="2000" dirty="0">
                <a:latin typeface="Calibri" pitchFamily="34" charset="0"/>
              </a:rPr>
              <a:t>DTT avrà un ruolo strategico sia per chiarire elementi essenziali sui processi fisici che regolano la gestione di grandi flussi di energia dal bordo del plasma e sia per supportare le ricerche che verranno condotte in ITER.</a:t>
            </a:r>
          </a:p>
        </p:txBody>
      </p:sp>
      <p:sp>
        <p:nvSpPr>
          <p:cNvPr id="15" name="Rectangle 14">
            <a:extLst>
              <a:ext uri="{FF2B5EF4-FFF2-40B4-BE49-F238E27FC236}">
                <a16:creationId xmlns:a16="http://schemas.microsoft.com/office/drawing/2014/main" id="{D221C899-6C84-C64B-C76C-B6BC151D247F}"/>
              </a:ext>
            </a:extLst>
          </p:cNvPr>
          <p:cNvSpPr/>
          <p:nvPr/>
        </p:nvSpPr>
        <p:spPr>
          <a:xfrm>
            <a:off x="6072760" y="5013176"/>
            <a:ext cx="2387671" cy="12961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CCF9EB-EE42-67BD-77E0-E7060677D083}"/>
              </a:ext>
            </a:extLst>
          </p:cNvPr>
          <p:cNvSpPr/>
          <p:nvPr/>
        </p:nvSpPr>
        <p:spPr>
          <a:xfrm>
            <a:off x="6105390" y="5108991"/>
            <a:ext cx="2715082" cy="1200329"/>
          </a:xfrm>
          <a:prstGeom prst="rect">
            <a:avLst/>
          </a:prstGeom>
        </p:spPr>
        <p:txBody>
          <a:bodyPr wrap="square">
            <a:spAutoFit/>
          </a:bodyPr>
          <a:lstStyle/>
          <a:p>
            <a:r>
              <a:rPr lang="it-IT" u="sng" dirty="0">
                <a:latin typeface="Calibri" panose="020F0502020204030204" pitchFamily="34" charset="0"/>
              </a:rPr>
              <a:t>Parametri di DTT</a:t>
            </a:r>
            <a:r>
              <a:rPr lang="it-IT" dirty="0">
                <a:latin typeface="Calibri" panose="020F0502020204030204" pitchFamily="34" charset="0"/>
              </a:rPr>
              <a:t>:</a:t>
            </a:r>
          </a:p>
          <a:p>
            <a:r>
              <a:rPr lang="it-IT" dirty="0">
                <a:latin typeface="Calibri" panose="020F0502020204030204" pitchFamily="34" charset="0"/>
              </a:rPr>
              <a:t>R = 2.19 m</a:t>
            </a:r>
          </a:p>
          <a:p>
            <a:r>
              <a:rPr lang="it-IT" dirty="0">
                <a:latin typeface="Calibri" panose="020F0502020204030204" pitchFamily="34" charset="0"/>
              </a:rPr>
              <a:t>a = 0.7 m</a:t>
            </a:r>
          </a:p>
          <a:p>
            <a:r>
              <a:rPr lang="it-IT" dirty="0">
                <a:latin typeface="Calibri" panose="020F0502020204030204" pitchFamily="34" charset="0"/>
              </a:rPr>
              <a:t>I</a:t>
            </a:r>
            <a:r>
              <a:rPr lang="it-IT" baseline="-25000" dirty="0">
                <a:latin typeface="Calibri" panose="020F0502020204030204" pitchFamily="34" charset="0"/>
              </a:rPr>
              <a:t>p</a:t>
            </a:r>
            <a:r>
              <a:rPr lang="it-IT" dirty="0">
                <a:latin typeface="Calibri" panose="020F0502020204030204" pitchFamily="34" charset="0"/>
              </a:rPr>
              <a:t> = 5.5 MA</a:t>
            </a:r>
          </a:p>
        </p:txBody>
      </p:sp>
      <p:pic>
        <p:nvPicPr>
          <p:cNvPr id="3" name="Picture 2">
            <a:extLst>
              <a:ext uri="{FF2B5EF4-FFF2-40B4-BE49-F238E27FC236}">
                <a16:creationId xmlns:a16="http://schemas.microsoft.com/office/drawing/2014/main" id="{6B0D239D-D613-1626-DD4D-19E787EAB3AB}"/>
              </a:ext>
            </a:extLst>
          </p:cNvPr>
          <p:cNvPicPr>
            <a:picLocks noChangeAspect="1"/>
          </p:cNvPicPr>
          <p:nvPr/>
        </p:nvPicPr>
        <p:blipFill>
          <a:blip r:embed="rId5"/>
          <a:stretch>
            <a:fillRect/>
          </a:stretch>
        </p:blipFill>
        <p:spPr>
          <a:xfrm>
            <a:off x="5158539" y="1392956"/>
            <a:ext cx="4021973" cy="3476204"/>
          </a:xfrm>
          <a:prstGeom prst="rect">
            <a:avLst/>
          </a:prstGeom>
        </p:spPr>
      </p:pic>
    </p:spTree>
    <p:extLst>
      <p:ext uri="{BB962C8B-B14F-4D97-AF65-F5344CB8AC3E}">
        <p14:creationId xmlns:p14="http://schemas.microsoft.com/office/powerpoint/2010/main" val="3831214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7624"/>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41B4D96-41EE-A043-FC07-05CE1BB55835}"/>
              </a:ext>
            </a:extLst>
          </p:cNvPr>
          <p:cNvSpPr txBox="1"/>
          <p:nvPr/>
        </p:nvSpPr>
        <p:spPr>
          <a:xfrm>
            <a:off x="35496" y="308386"/>
            <a:ext cx="7848872" cy="523220"/>
          </a:xfrm>
          <a:prstGeom prst="rect">
            <a:avLst/>
          </a:prstGeom>
          <a:noFill/>
        </p:spPr>
        <p:txBody>
          <a:bodyPr wrap="square">
            <a:spAutoFit/>
          </a:bodyPr>
          <a:lstStyle/>
          <a:p>
            <a:r>
              <a:rPr lang="it-IT" sz="2800" b="1" dirty="0">
                <a:solidFill>
                  <a:schemeClr val="bg1"/>
                </a:solidFill>
              </a:rPr>
              <a:t>Conclusioni</a:t>
            </a:r>
          </a:p>
        </p:txBody>
      </p:sp>
      <p:sp>
        <p:nvSpPr>
          <p:cNvPr id="18" name="Rectangle 2">
            <a:extLst>
              <a:ext uri="{FF2B5EF4-FFF2-40B4-BE49-F238E27FC236}">
                <a16:creationId xmlns:a16="http://schemas.microsoft.com/office/drawing/2014/main" id="{ECABCBF8-3CF6-8581-C6D0-5FD1CF2751EE}"/>
              </a:ext>
            </a:extLst>
          </p:cNvPr>
          <p:cNvSpPr txBox="1">
            <a:spLocks noChangeArrowheads="1"/>
          </p:cNvSpPr>
          <p:nvPr/>
        </p:nvSpPr>
        <p:spPr>
          <a:xfrm>
            <a:off x="1282700" y="274638"/>
            <a:ext cx="7404100" cy="61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sz="2600" dirty="0">
              <a:latin typeface="Calibri" pitchFamily="34" charset="0"/>
            </a:endParaRPr>
          </a:p>
        </p:txBody>
      </p:sp>
      <p:sp>
        <p:nvSpPr>
          <p:cNvPr id="9" name="Rectangle 3">
            <a:extLst>
              <a:ext uri="{FF2B5EF4-FFF2-40B4-BE49-F238E27FC236}">
                <a16:creationId xmlns:a16="http://schemas.microsoft.com/office/drawing/2014/main" id="{3C8C28FF-0E04-0E8A-23B3-ECEF485D1644}"/>
              </a:ext>
            </a:extLst>
          </p:cNvPr>
          <p:cNvSpPr txBox="1">
            <a:spLocks noChangeArrowheads="1"/>
          </p:cNvSpPr>
          <p:nvPr/>
        </p:nvSpPr>
        <p:spPr>
          <a:xfrm>
            <a:off x="107503" y="1556792"/>
            <a:ext cx="8910091" cy="403244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it-IT" dirty="0">
                <a:latin typeface="Calibri" pitchFamily="34" charset="0"/>
              </a:rPr>
              <a:t>Il panorama energetico mondiale richiede la scoperta e l’utilizzo di nuove forme di energia.</a:t>
            </a:r>
          </a:p>
          <a:p>
            <a:pPr>
              <a:buFont typeface="Wingdings" panose="05000000000000000000" pitchFamily="2" charset="2"/>
              <a:buChar char="§"/>
            </a:pPr>
            <a:endParaRPr lang="it-IT" dirty="0">
              <a:latin typeface="Calibri" pitchFamily="34" charset="0"/>
            </a:endParaRPr>
          </a:p>
          <a:p>
            <a:pPr>
              <a:buFont typeface="Wingdings" panose="05000000000000000000" pitchFamily="2" charset="2"/>
              <a:buChar char="§"/>
            </a:pPr>
            <a:r>
              <a:rPr lang="it-IT" dirty="0">
                <a:latin typeface="Calibri" pitchFamily="34" charset="0"/>
              </a:rPr>
              <a:t>La fusione nucleare si pone come una futura fonte energetica di primaria importanza, grazie alle sue doti di sicurezza, ridotto impatto ambientale e larga disponibilità dei reagenti.</a:t>
            </a:r>
          </a:p>
          <a:p>
            <a:pPr>
              <a:buFont typeface="Wingdings" panose="05000000000000000000" pitchFamily="2" charset="2"/>
              <a:buChar char="§"/>
            </a:pPr>
            <a:endParaRPr lang="it-IT" dirty="0">
              <a:latin typeface="Calibri" pitchFamily="34" charset="0"/>
            </a:endParaRPr>
          </a:p>
          <a:p>
            <a:pPr>
              <a:buFont typeface="Wingdings" panose="05000000000000000000" pitchFamily="2" charset="2"/>
              <a:buChar char="§"/>
            </a:pPr>
            <a:r>
              <a:rPr lang="it-IT" dirty="0">
                <a:latin typeface="Calibri" pitchFamily="34" charset="0"/>
              </a:rPr>
              <a:t>La ricerca europea è leader mondiale nell’ambito della fusione, ospitando il progetto ITER.</a:t>
            </a:r>
          </a:p>
          <a:p>
            <a:pPr>
              <a:buFont typeface="Wingdings" panose="05000000000000000000" pitchFamily="2" charset="2"/>
              <a:buChar char="§"/>
            </a:pPr>
            <a:endParaRPr lang="it-IT" dirty="0">
              <a:latin typeface="Calibri" pitchFamily="34" charset="0"/>
            </a:endParaRPr>
          </a:p>
          <a:p>
            <a:pPr>
              <a:buFont typeface="Wingdings" panose="05000000000000000000" pitchFamily="2" charset="2"/>
              <a:buChar char="§"/>
            </a:pPr>
            <a:r>
              <a:rPr lang="it-IT" dirty="0">
                <a:latin typeface="Calibri" pitchFamily="34" charset="0"/>
              </a:rPr>
              <a:t>L’Italia, con il Consorzio RFX, l’ENEA Frascati, il CNR di Milano, varie Università e centri di ricerca, è uno degli attori principali della ricerca sulla fusione nucleare.</a:t>
            </a:r>
          </a:p>
        </p:txBody>
      </p:sp>
    </p:spTree>
    <p:extLst>
      <p:ext uri="{BB962C8B-B14F-4D97-AF65-F5344CB8AC3E}">
        <p14:creationId xmlns:p14="http://schemas.microsoft.com/office/powerpoint/2010/main" val="345308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bg1"/>
                </a:solidFill>
                <a:latin typeface="Arial" panose="020B0604020202020204" pitchFamily="34" charset="0"/>
                <a:cs typeface="Arial" panose="020B0604020202020204" pitchFamily="34" charset="0"/>
              </a:rPr>
              <a:t>Motivation: Why study fusion in lab?</a:t>
            </a:r>
            <a:endParaRPr lang="en-US" sz="28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395535" y="1340769"/>
            <a:ext cx="8622059" cy="1152128"/>
          </a:xfrm>
        </p:spPr>
        <p:txBody>
          <a:bodyPr>
            <a:noAutofit/>
          </a:bodyPr>
          <a:lstStyle/>
          <a:p>
            <a:pPr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The well-known problem of limited energy resources and several environmental concerns about the existing energy production techniques urgently ask for the development of renewable and clean energy production methods. </a:t>
            </a:r>
          </a:p>
          <a:p>
            <a:pPr algn="just"/>
            <a:endParaRPr lang="en-GB"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2599004" y="2492897"/>
            <a:ext cx="3945991" cy="2825751"/>
          </a:xfrm>
          <a:prstGeom prst="rect">
            <a:avLst/>
          </a:prstGeom>
        </p:spPr>
      </p:pic>
      <p:sp>
        <p:nvSpPr>
          <p:cNvPr id="3" name="Content Placeholder 1">
            <a:extLst>
              <a:ext uri="{FF2B5EF4-FFF2-40B4-BE49-F238E27FC236}">
                <a16:creationId xmlns:a16="http://schemas.microsoft.com/office/drawing/2014/main" id="{FA6E6212-458B-AD4F-7FEE-FC183D4910B8}"/>
              </a:ext>
            </a:extLst>
          </p:cNvPr>
          <p:cNvSpPr txBox="1">
            <a:spLocks/>
          </p:cNvSpPr>
          <p:nvPr/>
        </p:nvSpPr>
        <p:spPr>
          <a:xfrm>
            <a:off x="251520" y="5013176"/>
            <a:ext cx="8496944" cy="20435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GB" sz="1800" dirty="0">
              <a:latin typeface="Arial" panose="020B0604020202020204" pitchFamily="34" charset="0"/>
              <a:cs typeface="Arial" panose="020B0604020202020204" pitchFamily="34" charset="0"/>
            </a:endParaRPr>
          </a:p>
          <a:p>
            <a:pPr marL="0" indent="0" algn="just">
              <a:buNone/>
            </a:pPr>
            <a:endParaRPr lang="en-GB"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r>
              <a:rPr lang="en-GB" sz="1800" dirty="0">
                <a:solidFill>
                  <a:srgbClr val="FF0000"/>
                </a:solidFill>
                <a:latin typeface="Arial" panose="020B0604020202020204" pitchFamily="34" charset="0"/>
                <a:cs typeface="Arial" panose="020B0604020202020204" pitchFamily="34" charset="0"/>
              </a:rPr>
              <a:t>Thermonuclear fusion </a:t>
            </a:r>
            <a:r>
              <a:rPr lang="en-GB" sz="1800" dirty="0">
                <a:latin typeface="Arial" panose="020B0604020202020204" pitchFamily="34" charset="0"/>
                <a:cs typeface="Arial" panose="020B0604020202020204" pitchFamily="34" charset="0"/>
              </a:rPr>
              <a:t>has the potential to offer a practically inexhaustible and inherently safe source of energy. It has the advantage of not producing either greenhouse gases or long-lived radioactive waste.</a:t>
            </a:r>
            <a:endParaRPr lang="it-IT"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404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chemeClr val="bg1"/>
                </a:solidFill>
                <a:latin typeface="Arial" panose="020B0604020202020204" pitchFamily="34" charset="0"/>
                <a:cs typeface="Arial" panose="020B0604020202020204" pitchFamily="34" charset="0"/>
              </a:rPr>
              <a:t>Fusion reactions </a:t>
            </a: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p:cNvSpPr txBox="1">
            <a:spLocks/>
          </p:cNvSpPr>
          <p:nvPr/>
        </p:nvSpPr>
        <p:spPr>
          <a:xfrm>
            <a:off x="277865" y="2780928"/>
            <a:ext cx="5158231" cy="29077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endParaRPr lang="en-GB" sz="1800"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en-GB" sz="1800" dirty="0">
                <a:latin typeface="Arial" panose="020B0604020202020204" pitchFamily="34" charset="0"/>
                <a:cs typeface="Arial" panose="020B0604020202020204" pitchFamily="34" charset="0"/>
              </a:rPr>
              <a:t>This is a widespread phenomenon in nature. It is well known that nuclear fusion is the basic process through which the sun and the stars produce power to sustain their high temperatures </a:t>
            </a:r>
            <a:r>
              <a:rPr lang="en-GB" sz="1800" dirty="0">
                <a:latin typeface="Arial" panose="020B0604020202020204" pitchFamily="34" charset="0"/>
                <a:cs typeface="Arial" panose="020B0604020202020204" pitchFamily="34" charset="0"/>
                <a:sym typeface="Wingdings" panose="05000000000000000000" pitchFamily="2" charset="2"/>
              </a:rPr>
              <a:t> </a:t>
            </a:r>
            <a:r>
              <a:rPr lang="en-GB" sz="1800" dirty="0">
                <a:latin typeface="Arial" panose="020B0604020202020204" pitchFamily="34" charset="0"/>
                <a:cs typeface="Arial" panose="020B0604020202020204" pitchFamily="34" charset="0"/>
              </a:rPr>
              <a:t>Hydrogen fuses to form Helium. The nuclear rearrangement results in a reduction of the total mass and consequently in a release of energy.</a:t>
            </a:r>
            <a:endParaRPr lang="it-IT" sz="1800" dirty="0">
              <a:latin typeface="Arial" panose="020B0604020202020204" pitchFamily="34" charset="0"/>
              <a:cs typeface="Arial" panose="020B0604020202020204" pitchFamily="34" charset="0"/>
            </a:endParaRPr>
          </a:p>
        </p:txBody>
      </p:sp>
      <p:pic>
        <p:nvPicPr>
          <p:cNvPr id="16" name="Picture 15" descr="Risultati immagini per solar coro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926378" y="2498558"/>
            <a:ext cx="4970295" cy="27987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4AE7622-86F8-EA81-77FA-F52DA83AD89D}"/>
              </a:ext>
            </a:extLst>
          </p:cNvPr>
          <p:cNvSpPr/>
          <p:nvPr/>
        </p:nvSpPr>
        <p:spPr>
          <a:xfrm>
            <a:off x="178073" y="1268760"/>
            <a:ext cx="5618063" cy="2031325"/>
          </a:xfrm>
          <a:prstGeom prst="rect">
            <a:avLst/>
          </a:prstGeom>
        </p:spPr>
        <p:txBody>
          <a:bodyPr wrap="square">
            <a:spAutoFit/>
          </a:bodyPr>
          <a:lstStyle/>
          <a:p>
            <a:pPr marL="285750" indent="-285750" algn="just">
              <a:buFont typeface="Wingdings" panose="05000000000000000000" pitchFamily="2" charset="2"/>
              <a:buChar char="q"/>
            </a:pPr>
            <a:r>
              <a:rPr lang="en-GB" sz="1800" dirty="0">
                <a:latin typeface="Arial" panose="020B0604020202020204" pitchFamily="34" charset="0"/>
                <a:cs typeface="Arial" panose="020B0604020202020204" pitchFamily="34" charset="0"/>
              </a:rPr>
              <a:t>Nuclear fusion is the process in which two light nuclei fuse together, forming a heavier nucleus, and there </a:t>
            </a:r>
            <a:r>
              <a:rPr lang="en-GB" dirty="0">
                <a:latin typeface="Arial" panose="020B0604020202020204" pitchFamily="34" charset="0"/>
                <a:cs typeface="Arial" panose="020B0604020202020204" pitchFamily="34" charset="0"/>
              </a:rPr>
              <a:t>is </a:t>
            </a:r>
            <a:r>
              <a:rPr lang="en-GB" sz="1800" dirty="0">
                <a:latin typeface="Arial" panose="020B0604020202020204" pitchFamily="34" charset="0"/>
                <a:cs typeface="Arial" panose="020B0604020202020204" pitchFamily="34" charset="0"/>
              </a:rPr>
              <a:t>release energy in the form of kinetic energy of the nucleus itself and of other particles (neutrons, photons, etc.) produced in the reaction.</a:t>
            </a:r>
          </a:p>
          <a:p>
            <a:pPr marL="285750" indent="-285750" algn="just">
              <a:buFont typeface="Wingdings" panose="05000000000000000000" pitchFamily="2" charset="2"/>
              <a:buChar char="q"/>
            </a:pPr>
            <a:endParaRPr lang="en-GB" dirty="0"/>
          </a:p>
          <a:p>
            <a:pPr algn="just"/>
            <a:endParaRPr lang="en-GB" dirty="0"/>
          </a:p>
        </p:txBody>
      </p:sp>
    </p:spTree>
    <p:extLst>
      <p:ext uri="{BB962C8B-B14F-4D97-AF65-F5344CB8AC3E}">
        <p14:creationId xmlns:p14="http://schemas.microsoft.com/office/powerpoint/2010/main" val="1114642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9443" y="44624"/>
            <a:ext cx="7190869"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Arial" panose="020B0604020202020204" pitchFamily="34" charset="0"/>
                <a:cs typeface="Arial" panose="020B0604020202020204" pitchFamily="34" charset="0"/>
              </a:rPr>
              <a:t>Why</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3">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8073" y="1268760"/>
            <a:ext cx="8728791" cy="1477328"/>
          </a:xfrm>
          <a:prstGeom prst="rect">
            <a:avLst/>
          </a:prstGeom>
        </p:spPr>
        <p:txBody>
          <a:bodyPr wrap="square">
            <a:spAutoFit/>
          </a:bodyPr>
          <a:lstStyle/>
          <a:p>
            <a:pPr marL="285750" indent="-285750" algn="just">
              <a:buFont typeface="Wingdings" panose="05000000000000000000" pitchFamily="2" charset="2"/>
              <a:buChar char="q"/>
            </a:pPr>
            <a:r>
              <a:rPr lang="en-GB" dirty="0"/>
              <a:t>Magnetic fusion research: Achieve the fusion of two light nuclei into a heavier one in a controlled way, exploiting the released energy for civil uses.</a:t>
            </a:r>
            <a:endParaRPr lang="it-IT" dirty="0"/>
          </a:p>
          <a:p>
            <a:pPr marL="285750" indent="-285750" algn="just">
              <a:buFont typeface="Wingdings" panose="05000000000000000000" pitchFamily="2" charset="2"/>
              <a:buChar char="q"/>
            </a:pPr>
            <a:r>
              <a:rPr lang="it-IT" dirty="0" err="1"/>
              <a:t>Exploitment</a:t>
            </a:r>
            <a:r>
              <a:rPr lang="it-IT" dirty="0"/>
              <a:t> of </a:t>
            </a:r>
            <a:r>
              <a:rPr lang="it-IT" dirty="0" err="1">
                <a:solidFill>
                  <a:srgbClr val="CC0000"/>
                </a:solidFill>
              </a:rPr>
              <a:t>nuclear</a:t>
            </a:r>
            <a:r>
              <a:rPr lang="it-IT" dirty="0">
                <a:solidFill>
                  <a:srgbClr val="CC0000"/>
                </a:solidFill>
              </a:rPr>
              <a:t> fusion </a:t>
            </a:r>
            <a:r>
              <a:rPr lang="it-IT" dirty="0" err="1"/>
              <a:t>as</a:t>
            </a:r>
            <a:r>
              <a:rPr lang="it-IT" dirty="0"/>
              <a:t> an energy source, </a:t>
            </a:r>
            <a:r>
              <a:rPr lang="it-IT" dirty="0" err="1"/>
              <a:t>which</a:t>
            </a:r>
            <a:r>
              <a:rPr lang="it-IT" dirty="0"/>
              <a:t> </a:t>
            </a:r>
            <a:r>
              <a:rPr lang="it-IT" dirty="0" err="1"/>
              <a:t>is</a:t>
            </a:r>
            <a:r>
              <a:rPr lang="it-IT" dirty="0"/>
              <a:t> </a:t>
            </a:r>
            <a:r>
              <a:rPr lang="en-US" dirty="0">
                <a:solidFill>
                  <a:srgbClr val="CC0000"/>
                </a:solidFill>
              </a:rPr>
              <a:t>near-limitless</a:t>
            </a:r>
            <a:r>
              <a:rPr lang="en-US" dirty="0">
                <a:solidFill>
                  <a:schemeClr val="tx1">
                    <a:lumMod val="95000"/>
                    <a:lumOff val="5000"/>
                  </a:schemeClr>
                </a:solidFill>
              </a:rPr>
              <a:t> and </a:t>
            </a:r>
            <a:r>
              <a:rPr lang="en-US" dirty="0">
                <a:solidFill>
                  <a:srgbClr val="FF0000"/>
                </a:solidFill>
              </a:rPr>
              <a:t>c</a:t>
            </a:r>
            <a:r>
              <a:rPr lang="en-US" dirty="0">
                <a:solidFill>
                  <a:srgbClr val="CC0000"/>
                </a:solidFill>
              </a:rPr>
              <a:t>arbon-free</a:t>
            </a:r>
            <a:r>
              <a:rPr lang="en-US" dirty="0">
                <a:solidFill>
                  <a:schemeClr val="tx1">
                    <a:lumMod val="95000"/>
                    <a:lumOff val="5000"/>
                  </a:schemeClr>
                </a:solidFill>
              </a:rPr>
              <a:t> </a:t>
            </a:r>
            <a:endParaRPr lang="en-GB" dirty="0"/>
          </a:p>
          <a:p>
            <a:pPr algn="just"/>
            <a:endParaRPr lang="en-GB" dirty="0"/>
          </a:p>
        </p:txBody>
      </p:sp>
      <p:sp>
        <p:nvSpPr>
          <p:cNvPr id="18" name="TextBox 17"/>
          <p:cNvSpPr txBox="1"/>
          <p:nvPr/>
        </p:nvSpPr>
        <p:spPr>
          <a:xfrm>
            <a:off x="5349565" y="4038690"/>
            <a:ext cx="1592295" cy="461665"/>
          </a:xfrm>
          <a:prstGeom prst="rect">
            <a:avLst/>
          </a:prstGeom>
          <a:noFill/>
        </p:spPr>
        <p:txBody>
          <a:bodyPr wrap="none" rtlCol="0">
            <a:spAutoFit/>
          </a:bodyPr>
          <a:lstStyle/>
          <a:p>
            <a:r>
              <a:rPr lang="en-GB" sz="2400" b="1" dirty="0">
                <a:solidFill>
                  <a:srgbClr val="0066FF"/>
                </a:solidFill>
              </a:rPr>
              <a:t>Laboratory</a:t>
            </a:r>
            <a:endParaRPr lang="it-IT" sz="2400" b="1" dirty="0">
              <a:solidFill>
                <a:srgbClr val="0066FF"/>
              </a:solidFill>
            </a:endParaRPr>
          </a:p>
        </p:txBody>
      </p:sp>
      <p:pic>
        <p:nvPicPr>
          <p:cNvPr id="2" name="Picture 6" descr="http://nunzyconti.files.wordpress.com/2008/08/accecante.jpg">
            <a:extLst>
              <a:ext uri="{FF2B5EF4-FFF2-40B4-BE49-F238E27FC236}">
                <a16:creationId xmlns:a16="http://schemas.microsoft.com/office/drawing/2014/main" id="{FD6E6FAE-30F1-695C-53D1-920C0FC254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4851" y="4521661"/>
            <a:ext cx="2135158" cy="2135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8BB253DD-F708-29FC-D9E5-EB07C4DBC026}"/>
              </a:ext>
            </a:extLst>
          </p:cNvPr>
          <p:cNvSpPr txBox="1">
            <a:spLocks noChangeArrowheads="1"/>
          </p:cNvSpPr>
          <p:nvPr/>
        </p:nvSpPr>
        <p:spPr bwMode="auto">
          <a:xfrm>
            <a:off x="1179752" y="4131033"/>
            <a:ext cx="3240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20000"/>
              </a:spcBef>
              <a:buClr>
                <a:schemeClr val="tx2"/>
              </a:buClr>
              <a:buSzPct val="80000"/>
              <a:buFont typeface="Wingdings" pitchFamily="2" charset="2"/>
              <a:buNone/>
            </a:pPr>
            <a:r>
              <a:rPr lang="it-IT" altLang="it-IT" sz="2400" b="1" dirty="0">
                <a:solidFill>
                  <a:srgbClr val="0066FF"/>
                </a:solidFill>
                <a:latin typeface="+mn-lt"/>
              </a:rPr>
              <a:t>Sun</a:t>
            </a:r>
          </a:p>
        </p:txBody>
      </p:sp>
      <p:pic>
        <p:nvPicPr>
          <p:cNvPr id="10" name="Picture 9">
            <a:extLst>
              <a:ext uri="{FF2B5EF4-FFF2-40B4-BE49-F238E27FC236}">
                <a16:creationId xmlns:a16="http://schemas.microsoft.com/office/drawing/2014/main" id="{79085970-9611-7BE0-D3B0-F057462EB7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1453" y="4496579"/>
            <a:ext cx="3326891"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CB8E460-81F2-D1CF-9DF8-5010C8CEB02C}"/>
              </a:ext>
            </a:extLst>
          </p:cNvPr>
          <p:cNvPicPr>
            <a:picLocks noChangeAspect="1"/>
          </p:cNvPicPr>
          <p:nvPr/>
        </p:nvPicPr>
        <p:blipFill>
          <a:blip r:embed="rId6"/>
          <a:stretch>
            <a:fillRect/>
          </a:stretch>
        </p:blipFill>
        <p:spPr>
          <a:xfrm>
            <a:off x="2962442" y="2293727"/>
            <a:ext cx="4561886" cy="1563914"/>
          </a:xfrm>
          <a:prstGeom prst="rect">
            <a:avLst/>
          </a:prstGeom>
        </p:spPr>
      </p:pic>
      <p:sp>
        <p:nvSpPr>
          <p:cNvPr id="11" name="TextBox 10">
            <a:extLst>
              <a:ext uri="{FF2B5EF4-FFF2-40B4-BE49-F238E27FC236}">
                <a16:creationId xmlns:a16="http://schemas.microsoft.com/office/drawing/2014/main" id="{13135CA9-5184-ECA7-EA32-2F773843A003}"/>
              </a:ext>
            </a:extLst>
          </p:cNvPr>
          <p:cNvSpPr txBox="1"/>
          <p:nvPr/>
        </p:nvSpPr>
        <p:spPr>
          <a:xfrm>
            <a:off x="2080000" y="2243773"/>
            <a:ext cx="851643" cy="369332"/>
          </a:xfrm>
          <a:prstGeom prst="rect">
            <a:avLst/>
          </a:prstGeom>
          <a:noFill/>
        </p:spPr>
        <p:txBody>
          <a:bodyPr wrap="none" rtlCol="0">
            <a:spAutoFit/>
          </a:bodyPr>
          <a:lstStyle/>
          <a:p>
            <a:r>
              <a:rPr lang="en-US" dirty="0">
                <a:solidFill>
                  <a:srgbClr val="00B050"/>
                </a:solidFill>
              </a:rPr>
              <a:t>Tritium</a:t>
            </a:r>
          </a:p>
        </p:txBody>
      </p:sp>
      <p:sp>
        <p:nvSpPr>
          <p:cNvPr id="12" name="TextBox 11">
            <a:extLst>
              <a:ext uri="{FF2B5EF4-FFF2-40B4-BE49-F238E27FC236}">
                <a16:creationId xmlns:a16="http://schemas.microsoft.com/office/drawing/2014/main" id="{C485B23C-B18A-BD0D-6CE7-5A4266D6F55C}"/>
              </a:ext>
            </a:extLst>
          </p:cNvPr>
          <p:cNvSpPr txBox="1"/>
          <p:nvPr/>
        </p:nvSpPr>
        <p:spPr>
          <a:xfrm>
            <a:off x="1844849" y="3551354"/>
            <a:ext cx="1193660" cy="369332"/>
          </a:xfrm>
          <a:prstGeom prst="rect">
            <a:avLst/>
          </a:prstGeom>
          <a:noFill/>
        </p:spPr>
        <p:txBody>
          <a:bodyPr wrap="none" rtlCol="0">
            <a:spAutoFit/>
          </a:bodyPr>
          <a:lstStyle/>
          <a:p>
            <a:r>
              <a:rPr lang="en-US" dirty="0">
                <a:solidFill>
                  <a:srgbClr val="00B050"/>
                </a:solidFill>
              </a:rPr>
              <a:t>Deuterium</a:t>
            </a:r>
          </a:p>
        </p:txBody>
      </p:sp>
    </p:spTree>
    <p:extLst>
      <p:ext uri="{BB962C8B-B14F-4D97-AF65-F5344CB8AC3E}">
        <p14:creationId xmlns:p14="http://schemas.microsoft.com/office/powerpoint/2010/main" val="368387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124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27531"/>
            <a:ext cx="1133227" cy="106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0"/>
            <a:ext cx="9144000" cy="1124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89443" y="72155"/>
            <a:ext cx="7568520" cy="1124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bg1"/>
                </a:solidFill>
                <a:latin typeface="Arial" panose="020B0604020202020204" pitchFamily="34" charset="0"/>
                <a:cs typeface="Arial" panose="020B0604020202020204" pitchFamily="34" charset="0"/>
              </a:rPr>
              <a:t>Magnetic fusion research in Europe: </a:t>
            </a:r>
          </a:p>
          <a:p>
            <a:pPr algn="l"/>
            <a:r>
              <a:rPr lang="en-GB" sz="2800" b="1" dirty="0">
                <a:solidFill>
                  <a:schemeClr val="bg1"/>
                </a:solidFill>
                <a:latin typeface="Arial" panose="020B0604020202020204" pitchFamily="34" charset="0"/>
                <a:cs typeface="Arial" panose="020B0604020202020204" pitchFamily="34" charset="0"/>
              </a:rPr>
              <a:t>the FP9 Horizon Europe program</a:t>
            </a:r>
            <a:endParaRPr lang="en-US" sz="28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F0DFB18-0940-45BB-87DC-4B3FDDD7C88B}"/>
              </a:ext>
            </a:extLst>
          </p:cNvPr>
          <p:cNvPicPr>
            <a:picLocks noChangeAspect="1" noChangeArrowheads="1"/>
          </p:cNvPicPr>
          <p:nvPr/>
        </p:nvPicPr>
        <p:blipFill rotWithShape="1">
          <a:blip r:embed="rId4">
            <a:clrChange>
              <a:clrFrom>
                <a:srgbClr val="9B0014"/>
              </a:clrFrom>
              <a:clrTo>
                <a:srgbClr val="9B0014">
                  <a:alpha val="0"/>
                </a:srgbClr>
              </a:clrTo>
            </a:clrChange>
            <a:extLst>
              <a:ext uri="{28A0092B-C50C-407E-A947-70E740481C1C}">
                <a14:useLocalDpi xmlns:a14="http://schemas.microsoft.com/office/drawing/2010/main" val="0"/>
              </a:ext>
            </a:extLst>
          </a:blip>
          <a:srcRect l="5760" t="11118" b="12063"/>
          <a:stretch/>
        </p:blipFill>
        <p:spPr bwMode="auto">
          <a:xfrm>
            <a:off x="6863636" y="72374"/>
            <a:ext cx="2307996" cy="9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323528" y="2420888"/>
            <a:ext cx="8136904" cy="2448272"/>
          </a:xfrm>
        </p:spPr>
        <p:txBody>
          <a:bodyPr>
            <a:noAutofit/>
          </a:bodyPr>
          <a:lstStyle/>
          <a:p>
            <a:pPr algn="just"/>
            <a:endParaRPr lang="en-GB" sz="1800" dirty="0">
              <a:latin typeface="Arial" panose="020B0604020202020204" pitchFamily="34" charset="0"/>
              <a:cs typeface="Arial" panose="020B0604020202020204" pitchFamily="34" charset="0"/>
            </a:endParaRPr>
          </a:p>
          <a:p>
            <a:pPr lvl="1" algn="just">
              <a:buFont typeface="Wingdings" panose="05000000000000000000" pitchFamily="2" charset="2"/>
              <a:buChar char="§"/>
            </a:pPr>
            <a:r>
              <a:rPr lang="en-GB" sz="1800" dirty="0">
                <a:latin typeface="Arial" panose="020B0604020202020204" pitchFamily="34" charset="0"/>
                <a:cs typeface="Arial" panose="020B0604020202020204" pitchFamily="34" charset="0"/>
              </a:rPr>
              <a:t>Among FP9 activities, there is </a:t>
            </a:r>
            <a:r>
              <a:rPr lang="en-GB" sz="1800" dirty="0">
                <a:solidFill>
                  <a:srgbClr val="CC0000"/>
                </a:solidFill>
                <a:latin typeface="Arial" panose="020B0604020202020204" pitchFamily="34" charset="0"/>
                <a:cs typeface="Arial" panose="020B0604020202020204" pitchFamily="34" charset="0"/>
              </a:rPr>
              <a:t>magnetic fusion research</a:t>
            </a:r>
            <a:r>
              <a:rPr lang="en-GB" sz="1800" dirty="0">
                <a:latin typeface="Arial" panose="020B0604020202020204" pitchFamily="34" charset="0"/>
                <a:cs typeface="Arial" panose="020B0604020202020204" pitchFamily="34" charset="0"/>
              </a:rPr>
              <a:t>.</a:t>
            </a:r>
            <a:endParaRPr lang="it-IT"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1763688" y="3179469"/>
            <a:ext cx="5370058" cy="3379381"/>
          </a:xfrm>
          <a:prstGeom prst="rect">
            <a:avLst/>
          </a:prstGeom>
        </p:spPr>
      </p:pic>
      <p:sp>
        <p:nvSpPr>
          <p:cNvPr id="9" name="Content Placeholder 1"/>
          <p:cNvSpPr txBox="1">
            <a:spLocks/>
          </p:cNvSpPr>
          <p:nvPr/>
        </p:nvSpPr>
        <p:spPr>
          <a:xfrm>
            <a:off x="263561" y="1169369"/>
            <a:ext cx="8631029" cy="1647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GB" sz="1800" dirty="0">
                <a:latin typeface="Arial" panose="020B0604020202020204" pitchFamily="34" charset="0"/>
                <a:cs typeface="Arial" panose="020B0604020202020204" pitchFamily="34" charset="0"/>
              </a:rPr>
              <a:t>Horizon Europe is the EU’s key funding programme for research and innovation with a budget of €95.5 billion (FP9).</a:t>
            </a:r>
          </a:p>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GB" sz="1800" dirty="0">
                <a:latin typeface="Arial" panose="020B0604020202020204" pitchFamily="34" charset="0"/>
                <a:cs typeface="Arial" panose="020B0604020202020204" pitchFamily="34" charset="0"/>
              </a:rPr>
              <a:t>It tackles climate change, helps to achieve the Sustainable Development Goals and boosts the EU’s competitiveness and growth.</a:t>
            </a:r>
          </a:p>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a:p>
            <a:pPr>
              <a:buFont typeface="Wingdings" panose="05000000000000000000" pitchFamily="2" charset="2"/>
              <a:buChar char="q"/>
            </a:pPr>
            <a:endParaRPr lang="it-IT"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857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2651</Words>
  <Application>Microsoft Office PowerPoint</Application>
  <PresentationFormat>On-screen Show (4:3)</PresentationFormat>
  <Paragraphs>457</Paragraphs>
  <Slides>59</Slides>
  <Notes>54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Arial</vt:lpstr>
      <vt:lpstr>Calibri</vt:lpstr>
      <vt:lpstr>Century Gothic</vt:lpstr>
      <vt:lpstr>Google Sans</vt:lpstr>
      <vt:lpstr>Helvetica Neue</vt:lpstr>
      <vt:lpstr>Monotype Sorts</vt:lpstr>
      <vt:lpstr>Palatino</vt:lpstr>
      <vt:lpstr>Roboto</vt:lpstr>
      <vt:lpstr>Times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Courses and other learning opportunities</vt:lpstr>
      <vt:lpstr>PowerPoint Presentation</vt:lpstr>
      <vt:lpstr>PowerPoint Presentation</vt:lpstr>
      <vt:lpstr>PowerPoint Presentation</vt:lpstr>
      <vt:lpstr>Spares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Topics:</dc:title>
  <dc:creator>Piron Lidia</dc:creator>
  <cp:lastModifiedBy>Lidia Piron</cp:lastModifiedBy>
  <cp:revision>376</cp:revision>
  <cp:lastPrinted>2020-09-12T22:38:39Z</cp:lastPrinted>
  <dcterms:created xsi:type="dcterms:W3CDTF">2018-09-10T17:15:56Z</dcterms:created>
  <dcterms:modified xsi:type="dcterms:W3CDTF">2024-09-17T11:16:52Z</dcterms:modified>
</cp:coreProperties>
</file>