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notesMasterIdLst>
    <p:notesMasterId r:id="rId33"/>
  </p:notesMasterIdLst>
  <p:sldIdLst>
    <p:sldId id="3673" r:id="rId2"/>
    <p:sldId id="3704" r:id="rId3"/>
    <p:sldId id="3706" r:id="rId4"/>
    <p:sldId id="3632" r:id="rId5"/>
    <p:sldId id="3633" r:id="rId6"/>
    <p:sldId id="3634" r:id="rId7"/>
    <p:sldId id="3636" r:id="rId8"/>
    <p:sldId id="3635" r:id="rId9"/>
    <p:sldId id="3705" r:id="rId10"/>
    <p:sldId id="3678" r:id="rId11"/>
    <p:sldId id="3696" r:id="rId12"/>
    <p:sldId id="3679" r:id="rId13"/>
    <p:sldId id="3697" r:id="rId14"/>
    <p:sldId id="3638" r:id="rId15"/>
    <p:sldId id="3682" r:id="rId16"/>
    <p:sldId id="3683" r:id="rId17"/>
    <p:sldId id="3707" r:id="rId18"/>
    <p:sldId id="3709" r:id="rId19"/>
    <p:sldId id="3708" r:id="rId20"/>
    <p:sldId id="3687" r:id="rId21"/>
    <p:sldId id="3685" r:id="rId22"/>
    <p:sldId id="3699" r:id="rId23"/>
    <p:sldId id="3690" r:id="rId24"/>
    <p:sldId id="3702" r:id="rId25"/>
    <p:sldId id="3710" r:id="rId26"/>
    <p:sldId id="3711" r:id="rId27"/>
    <p:sldId id="3712" r:id="rId28"/>
    <p:sldId id="3714" r:id="rId29"/>
    <p:sldId id="3713" r:id="rId30"/>
    <p:sldId id="3716" r:id="rId31"/>
    <p:sldId id="37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  <a:srgbClr val="CDC2AF"/>
    <a:srgbClr val="3A3A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87"/>
    <p:restoredTop sz="96327"/>
  </p:normalViewPr>
  <p:slideViewPr>
    <p:cSldViewPr snapToGrid="0" snapToObjects="1">
      <p:cViewPr varScale="1">
        <p:scale>
          <a:sx n="74" d="100"/>
          <a:sy n="74" d="100"/>
        </p:scale>
        <p:origin x="200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4EAE-9A6F-5B40-A49C-10FBA00D256D}" type="datetimeFigureOut">
              <a:rPr lang="en-IT" smtClean="0"/>
              <a:t>29/05/25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F00F-0276-6C42-B662-30E5F8125A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74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018520" y="573233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2587-3BB7-B340-9B2D-86E72146955D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583" y="6488965"/>
            <a:ext cx="6327648" cy="365125"/>
          </a:xfrm>
        </p:spPr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2038" y="595274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9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640B-16E3-FB4C-95B1-CE3EB2377D5A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29D2-1C28-4747-A5D5-83C2CFBF3B32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Autore e data</a:t>
            </a:r>
          </a:p>
        </p:txBody>
      </p:sp>
      <p:sp>
        <p:nvSpPr>
          <p:cNvPr id="151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Titolo presentazione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2286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6464" y="6477443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152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9600" y="1621135"/>
            <a:ext cx="10972800" cy="3302001"/>
          </a:xfrm>
          <a:prstGeom prst="rect">
            <a:avLst/>
          </a:prstGeom>
        </p:spPr>
        <p:txBody>
          <a:bodyPr anchor="ctr"/>
          <a:lstStyle>
            <a:lvl1pPr>
              <a:defRPr sz="6400" spc="0"/>
            </a:lvl1pPr>
          </a:lstStyle>
          <a:p>
            <a:r>
              <a:t>Titolo sezione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350000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9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25600"/>
            <a:ext cx="10972800" cy="3302000"/>
          </a:xfrm>
          <a:prstGeom prst="rect">
            <a:avLst/>
          </a:prstGeom>
        </p:spPr>
        <p:txBody>
          <a:bodyPr anchor="ctr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2286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4572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6858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91440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385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3" y="220091"/>
            <a:ext cx="9764487" cy="745454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208314"/>
            <a:ext cx="11234057" cy="4963886"/>
          </a:xfrm>
        </p:spPr>
        <p:txBody>
          <a:bodyPr>
            <a:normAutofit/>
          </a:bodyPr>
          <a:lstStyle>
            <a:lvl1pPr marL="320675" indent="-307975">
              <a:lnSpc>
                <a:spcPct val="100000"/>
              </a:lnSpc>
              <a:buClr>
                <a:srgbClr val="FFFF00"/>
              </a:buClr>
              <a:buFont typeface="Courier New" panose="02070309020205020404" pitchFamily="49" charset="0"/>
              <a:buChar char="o"/>
              <a:tabLst/>
              <a:defRPr sz="3200">
                <a:solidFill>
                  <a:schemeClr val="bg1"/>
                </a:solidFill>
              </a:defRPr>
            </a:lvl1pPr>
            <a:lvl2pPr marL="627063" indent="-349250">
              <a:lnSpc>
                <a:spcPct val="100000"/>
              </a:lnSpc>
              <a:buClr>
                <a:srgbClr val="FFFF00"/>
              </a:buClr>
              <a:buFont typeface="Courier New" panose="02070309020205020404" pitchFamily="49" charset="0"/>
              <a:buChar char="o"/>
              <a:tabLst/>
              <a:defRPr sz="2800">
                <a:solidFill>
                  <a:schemeClr val="bg1"/>
                </a:solidFill>
              </a:defRPr>
            </a:lvl2pPr>
            <a:lvl3pPr marL="808038" indent="-306388">
              <a:lnSpc>
                <a:spcPct val="100000"/>
              </a:lnSpc>
              <a:buClr>
                <a:srgbClr val="FFFF00"/>
              </a:buClr>
              <a:buFont typeface="Courier New" panose="02070309020205020404" pitchFamily="49" charset="0"/>
              <a:buChar char="o"/>
              <a:tabLst/>
              <a:defRPr sz="2400">
                <a:solidFill>
                  <a:schemeClr val="bg1"/>
                </a:solidFill>
              </a:defRPr>
            </a:lvl3pPr>
            <a:lvl4pPr marL="1005840" indent="-182880">
              <a:lnSpc>
                <a:spcPct val="100000"/>
              </a:lnSpc>
              <a:buClr>
                <a:srgbClr val="FFFF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4pPr>
            <a:lvl5pPr marL="1280160" indent="-182880">
              <a:lnSpc>
                <a:spcPct val="100000"/>
              </a:lnSpc>
              <a:buClr>
                <a:srgbClr val="FFFF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397" y="6469515"/>
            <a:ext cx="1300762" cy="365125"/>
          </a:xfrm>
        </p:spPr>
        <p:txBody>
          <a:bodyPr/>
          <a:lstStyle/>
          <a:p>
            <a:fld id="{B64AC929-6E70-2343-B7A4-92C657377D41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6276" y="6503354"/>
            <a:ext cx="6327648" cy="365125"/>
          </a:xfrm>
        </p:spPr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83E37B3-5258-6E4B-8D2F-0877AC7D6BAB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2944" y="6501384"/>
            <a:ext cx="6327648" cy="365125"/>
          </a:xfrm>
        </p:spPr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8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B0EF-D0B5-FB4D-AFF4-C967902E0B8D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D5C56-D388-6D4E-AAA5-E6A43B2BC171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6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274E-7722-3F4E-AC40-F9F65AAB1609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8F02-9535-AD41-8ED2-8622F3D31FBC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8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E26-8459-C847-9A36-A38A74FB2860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4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15E2-306B-7647-9366-DA2BE303A11E}" type="datetime1">
              <a:rPr lang="it-IT" smtClean="0"/>
              <a:t>29/05/25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2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8068537-5C1F-F044-ABCA-11D883445772}" type="datetime1">
              <a:rPr lang="it-IT" smtClean="0"/>
              <a:t>29/05/25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2089" y="6504318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9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5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056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agnetic Monopoles in Cosmic Magnetic Fields: Acceleration and Constraints"/>
          <p:cNvSpPr txBox="1">
            <a:spLocks noGrp="1"/>
          </p:cNvSpPr>
          <p:nvPr>
            <p:ph type="ctrTitle"/>
          </p:nvPr>
        </p:nvSpPr>
        <p:spPr>
          <a:xfrm>
            <a:off x="1069848" y="1539991"/>
            <a:ext cx="9966960" cy="3035808"/>
          </a:xfrm>
          <a:prstGeom prst="rect">
            <a:avLst/>
          </a:prstGeom>
        </p:spPr>
        <p:txBody>
          <a:bodyPr/>
          <a:lstStyle>
            <a:lvl1pPr defTabSz="2267711">
              <a:defRPr sz="10416" spc="-104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defRPr>
            </a:lvl1pPr>
          </a:lstStyle>
          <a:p>
            <a:r>
              <a:rPr sz="6600" dirty="0"/>
              <a:t>Magnetic Monopoles in Cosmic Magnetic Fields: Acceleration and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9B771-C3E4-A2F9-8D99-80ED758C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1</a:t>
            </a:fld>
            <a:endParaRPr lang="en-IT"/>
          </a:p>
        </p:txBody>
      </p:sp>
      <p:sp>
        <p:nvSpPr>
          <p:cNvPr id="187" name="DP, K. Bondarenko, M. Doro,…"/>
          <p:cNvSpPr txBox="1"/>
          <p:nvPr/>
        </p:nvSpPr>
        <p:spPr>
          <a:xfrm>
            <a:off x="196430" y="243084"/>
            <a:ext cx="3969998" cy="92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3800" b="1">
                <a:solidFill>
                  <a:srgbClr val="190908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900" dirty="0"/>
              <a:t>DP, K. Bondarenko, M. Doro, </a:t>
            </a:r>
          </a:p>
          <a:p>
            <a:pPr>
              <a:defRPr sz="3800" b="1">
                <a:solidFill>
                  <a:srgbClr val="190908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900" dirty="0"/>
              <a:t>T. Kobayashi </a:t>
            </a:r>
          </a:p>
          <a:p>
            <a:pPr>
              <a:defRPr sz="3800" b="1">
                <a:solidFill>
                  <a:srgbClr val="190908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900" i="1" u="sng" dirty="0"/>
              <a:t>Phys. Dark Univ.</a:t>
            </a:r>
            <a:r>
              <a:rPr sz="1900" u="sng" dirty="0"/>
              <a:t> 46 (2024), 101704</a:t>
            </a:r>
          </a:p>
        </p:txBody>
      </p:sp>
      <p:sp>
        <p:nvSpPr>
          <p:cNvPr id="188" name="DP, M. Doro, T. Kobayashi…"/>
          <p:cNvSpPr txBox="1"/>
          <p:nvPr/>
        </p:nvSpPr>
        <p:spPr>
          <a:xfrm>
            <a:off x="4460014" y="243084"/>
            <a:ext cx="3186628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3800" b="1">
                <a:solidFill>
                  <a:srgbClr val="190908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900" dirty="0"/>
              <a:t>DP, M. Doro, T. Kobayashi</a:t>
            </a:r>
          </a:p>
          <a:p>
            <a:pPr>
              <a:defRPr sz="3800" u="sng">
                <a:solidFill>
                  <a:srgbClr val="190908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900" dirty="0"/>
              <a:t>arXiv:250</a:t>
            </a:r>
            <a:r>
              <a:rPr lang="en-US" sz="1900" dirty="0"/>
              <a:t>5</a:t>
            </a:r>
            <a:r>
              <a:rPr sz="1900" dirty="0"/>
              <a:t>.xxxxx</a:t>
            </a:r>
          </a:p>
        </p:txBody>
      </p:sp>
      <p:pic>
        <p:nvPicPr>
          <p:cNvPr id="1026" name="Picture 2" descr="University of Padua Logo (UNIPD) - PNG Logo Vector Brand Downloads (SVG,  EPS)">
            <a:extLst>
              <a:ext uri="{FF2B5EF4-FFF2-40B4-BE49-F238E27FC236}">
                <a16:creationId xmlns:a16="http://schemas.microsoft.com/office/drawing/2014/main" id="{2626D1B1-25B6-010C-C150-A0347988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990" y="81017"/>
            <a:ext cx="2794982" cy="12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8323A59-120C-9713-A494-390FAC752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u="sng" dirty="0"/>
              <a:t>Michele Doro </a:t>
            </a:r>
            <a:r>
              <a:rPr lang="it-IT" dirty="0"/>
              <a:t>(University of Padova)</a:t>
            </a:r>
            <a:br>
              <a:rPr lang="it-IT" dirty="0"/>
            </a:br>
            <a:r>
              <a:rPr lang="it-IT" dirty="0"/>
              <a:t>Takeshi Kobayashi (SISSA), </a:t>
            </a:r>
            <a:br>
              <a:rPr lang="it-IT" dirty="0"/>
            </a:br>
            <a:r>
              <a:rPr lang="it-IT" dirty="0"/>
              <a:t>Daniele Perri (SISSA, U. </a:t>
            </a:r>
            <a:r>
              <a:rPr lang="it-IT" dirty="0" err="1"/>
              <a:t>Warsaw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Picture 2" descr="AstroParticle Physics - SISSA">
            <a:extLst>
              <a:ext uri="{FF2B5EF4-FFF2-40B4-BE49-F238E27FC236}">
                <a16:creationId xmlns:a16="http://schemas.microsoft.com/office/drawing/2014/main" id="{EC9C06C6-657A-5397-9A4A-17D70F1B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90" y="4871094"/>
            <a:ext cx="1714443" cy="17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stroParticle Physics - SISSA">
            <a:extLst>
              <a:ext uri="{FF2B5EF4-FFF2-40B4-BE49-F238E27FC236}">
                <a16:creationId xmlns:a16="http://schemas.microsoft.com/office/drawing/2014/main" id="{61E4CBAC-F2C2-2CD4-D034-9BF76709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94" y="4878380"/>
            <a:ext cx="1714443" cy="171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43A1-FD81-9556-064F-9B0741CA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Searches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accelerators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C410-4206-BFB6-2A47-CF68EDBE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825" y="1208314"/>
            <a:ext cx="7550603" cy="49638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>
                <a:solidFill>
                  <a:srgbClr val="FFFF00"/>
                </a:solidFill>
              </a:rPr>
              <a:t>ATLAS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sought</a:t>
            </a:r>
            <a:r>
              <a:rPr lang="it-IT" dirty="0"/>
              <a:t> </a:t>
            </a:r>
            <a:r>
              <a:rPr lang="it-IT" dirty="0" err="1"/>
              <a:t>gD</a:t>
            </a:r>
            <a:r>
              <a:rPr lang="it-IT" dirty="0"/>
              <a:t> </a:t>
            </a:r>
            <a:r>
              <a:rPr lang="it-IT" dirty="0" err="1"/>
              <a:t>MMs</a:t>
            </a:r>
            <a:r>
              <a:rPr lang="it-IT" dirty="0"/>
              <a:t> with masses of up to 2.5 TeV . </a:t>
            </a:r>
          </a:p>
          <a:p>
            <a:pPr>
              <a:lnSpc>
                <a:spcPct val="120000"/>
              </a:lnSpc>
            </a:pPr>
            <a:r>
              <a:rPr lang="it-IT" dirty="0"/>
              <a:t>MM masses </a:t>
            </a:r>
            <a:r>
              <a:rPr lang="it-IT" dirty="0" err="1"/>
              <a:t>as</a:t>
            </a:r>
            <a:r>
              <a:rPr lang="it-IT" dirty="0"/>
              <a:t> large </a:t>
            </a:r>
            <a:r>
              <a:rPr lang="it-IT" dirty="0" err="1"/>
              <a:t>as</a:t>
            </a:r>
            <a:r>
              <a:rPr lang="it-IT" dirty="0"/>
              <a:t> 6 TeV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explored</a:t>
            </a:r>
            <a:r>
              <a:rPr lang="it-IT" dirty="0"/>
              <a:t> by the </a:t>
            </a:r>
            <a:r>
              <a:rPr lang="it-IT" dirty="0" err="1">
                <a:solidFill>
                  <a:srgbClr val="FFFF00"/>
                </a:solidFill>
              </a:rPr>
              <a:t>MoEDAL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experiment</a:t>
            </a:r>
            <a:r>
              <a:rPr lang="it-IT" dirty="0">
                <a:solidFill>
                  <a:srgbClr val="FFFF00"/>
                </a:solidFill>
              </a:rPr>
              <a:t>*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set upper </a:t>
            </a:r>
            <a:r>
              <a:rPr lang="it-IT" dirty="0" err="1"/>
              <a:t>limits</a:t>
            </a:r>
            <a:r>
              <a:rPr lang="it-IT" dirty="0"/>
              <a:t> to the production of </a:t>
            </a:r>
            <a:r>
              <a:rPr lang="it-IT" dirty="0" err="1"/>
              <a:t>MMs</a:t>
            </a:r>
            <a:r>
              <a:rPr lang="it-IT" dirty="0"/>
              <a:t> with </a:t>
            </a:r>
            <a:r>
              <a:rPr lang="it-IT" dirty="0" err="1"/>
              <a:t>charges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large </a:t>
            </a:r>
            <a:r>
              <a:rPr lang="it-IT" dirty="0" err="1"/>
              <a:t>as</a:t>
            </a:r>
            <a:r>
              <a:rPr lang="it-IT" dirty="0"/>
              <a:t> 5gD </a:t>
            </a:r>
            <a:r>
              <a:rPr lang="it-IT" dirty="0" err="1"/>
              <a:t>considering</a:t>
            </a:r>
            <a:r>
              <a:rPr lang="it-IT" dirty="0"/>
              <a:t> </a:t>
            </a:r>
            <a:r>
              <a:rPr lang="it-IT" dirty="0" err="1"/>
              <a:t>Drell-Yan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 marL="12700" indent="0">
              <a:lnSpc>
                <a:spcPct val="120000"/>
              </a:lnSpc>
              <a:buNone/>
            </a:pPr>
            <a:r>
              <a:rPr lang="it-IT" dirty="0"/>
              <a:t>*</a:t>
            </a:r>
            <a:r>
              <a:rPr lang="it-IT" dirty="0" err="1">
                <a:solidFill>
                  <a:srgbClr val="FFFF00"/>
                </a:solidFill>
              </a:rPr>
              <a:t>MoEDAL</a:t>
            </a:r>
            <a:r>
              <a:rPr lang="it-IT" dirty="0"/>
              <a:t> (</a:t>
            </a:r>
            <a:r>
              <a:rPr lang="it-IT" dirty="0" err="1"/>
              <a:t>Monopole</a:t>
            </a:r>
            <a:r>
              <a:rPr lang="it-IT" dirty="0"/>
              <a:t> and </a:t>
            </a:r>
            <a:r>
              <a:rPr lang="it-IT" dirty="0" err="1"/>
              <a:t>Exotics</a:t>
            </a:r>
            <a:r>
              <a:rPr lang="it-IT" dirty="0"/>
              <a:t> Detector </a:t>
            </a:r>
            <a:r>
              <a:rPr lang="it-IT" dirty="0" err="1"/>
              <a:t>at</a:t>
            </a:r>
            <a:r>
              <a:rPr lang="it-IT" dirty="0"/>
              <a:t> the LHC)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Large </a:t>
            </a:r>
            <a:r>
              <a:rPr lang="it-IT" dirty="0" err="1"/>
              <a:t>Hadron</a:t>
            </a:r>
            <a:r>
              <a:rPr lang="it-IT" dirty="0"/>
              <a:t> Collider (LHC)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E25C6-E472-2C72-B149-BC676A1F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008B9-E85C-10B7-E272-E8CF3B81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2634E9A1-D1C7-7D3C-A965-BDCFEFA65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r="30393"/>
          <a:stretch/>
        </p:blipFill>
        <p:spPr bwMode="auto">
          <a:xfrm>
            <a:off x="428625" y="1252506"/>
            <a:ext cx="3501477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690B-9F73-A23C-FEB4-EB9D53CF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Indirect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of 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E4B56-B26D-29B3-0010-102ED0908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965545"/>
            <a:ext cx="9271798" cy="19207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/>
              <a:t>A MM acts </a:t>
            </a:r>
            <a:r>
              <a:rPr lang="it-IT" dirty="0" err="1"/>
              <a:t>as</a:t>
            </a:r>
            <a:r>
              <a:rPr lang="it-IT" dirty="0"/>
              <a:t> a super-</a:t>
            </a:r>
            <a:r>
              <a:rPr lang="it-IT" dirty="0" err="1"/>
              <a:t>ionizing</a:t>
            </a:r>
            <a:r>
              <a:rPr lang="it-IT" dirty="0"/>
              <a:t> </a:t>
            </a:r>
            <a:r>
              <a:rPr lang="it-IT" dirty="0" err="1"/>
              <a:t>muon</a:t>
            </a:r>
            <a:endParaRPr lang="it-IT" dirty="0"/>
          </a:p>
          <a:p>
            <a:pPr lvl="1"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>
                <a:solidFill>
                  <a:srgbClr val="FFFF00"/>
                </a:solidFill>
              </a:rPr>
              <a:t>ionization</a:t>
            </a:r>
            <a:r>
              <a:rPr lang="it-IT" dirty="0">
                <a:solidFill>
                  <a:srgbClr val="FFFF00"/>
                </a:solidFill>
              </a:rPr>
              <a:t> yield </a:t>
            </a:r>
            <a:r>
              <a:rPr lang="it-IT" dirty="0"/>
              <a:t>of a </a:t>
            </a:r>
            <a:r>
              <a:rPr lang="it-IT" dirty="0" err="1"/>
              <a:t>relativistic</a:t>
            </a:r>
            <a:r>
              <a:rPr lang="it-IT" dirty="0"/>
              <a:t> </a:t>
            </a:r>
            <a:r>
              <a:rPr lang="it-IT" dirty="0" err="1"/>
              <a:t>unit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MM </a:t>
            </a:r>
            <a:r>
              <a:rPr lang="it-IT" dirty="0" err="1"/>
              <a:t>is</a:t>
            </a:r>
            <a:r>
              <a:rPr lang="it-IT" dirty="0"/>
              <a:t> (g/e)^2 ∼ </a:t>
            </a:r>
            <a:r>
              <a:rPr lang="it-IT" dirty="0">
                <a:solidFill>
                  <a:srgbClr val="FFFF00"/>
                </a:solidFill>
              </a:rPr>
              <a:t>4700 times </a:t>
            </a:r>
            <a:r>
              <a:rPr lang="it-IT" dirty="0" err="1">
                <a:solidFill>
                  <a:srgbClr val="FFFF00"/>
                </a:solidFill>
              </a:rPr>
              <a:t>that</a:t>
            </a:r>
            <a:r>
              <a:rPr lang="it-IT" dirty="0">
                <a:solidFill>
                  <a:srgbClr val="FFFF00"/>
                </a:solidFill>
              </a:rPr>
              <a:t> of a MIP</a:t>
            </a:r>
          </a:p>
          <a:p>
            <a:pPr lvl="1">
              <a:lnSpc>
                <a:spcPct val="120000"/>
              </a:lnSpc>
            </a:pP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>
                <a:solidFill>
                  <a:srgbClr val="FFFF00"/>
                </a:solidFill>
              </a:rPr>
              <a:t>4700 times more </a:t>
            </a:r>
            <a:r>
              <a:rPr lang="it-IT" dirty="0" err="1">
                <a:solidFill>
                  <a:srgbClr val="FFFF00"/>
                </a:solidFill>
              </a:rPr>
              <a:t>Cherenkov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/>
              <a:t>light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of a </a:t>
            </a:r>
            <a:r>
              <a:rPr lang="it-IT" dirty="0" err="1"/>
              <a:t>muon</a:t>
            </a:r>
            <a:r>
              <a:rPr lang="it-IT" dirty="0"/>
              <a:t> with the </a:t>
            </a:r>
            <a:r>
              <a:rPr lang="it-IT" dirty="0" err="1"/>
              <a:t>same</a:t>
            </a:r>
            <a:r>
              <a:rPr lang="it-IT" dirty="0"/>
              <a:t> speed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94AAB-3DEC-EB46-B409-51BB2460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32EDE-6F61-7B0F-7C97-4EEB6099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 descr="Muon">
            <a:extLst>
              <a:ext uri="{FF2B5EF4-FFF2-40B4-BE49-F238E27FC236}">
                <a16:creationId xmlns:a16="http://schemas.microsoft.com/office/drawing/2014/main" id="{B4D4D70D-14BC-3E59-4D38-5BA1E728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4" b="89784" l="9125" r="95375">
                        <a14:foregroundMark x1="9500" y1="39424" x2="9125" y2="61151"/>
                        <a14:foregroundMark x1="70125" y1="40000" x2="90625" y2="35252"/>
                        <a14:foregroundMark x1="90625" y1="35252" x2="95375" y2="39712"/>
                        <a14:foregroundMark x1="95375" y1="39712" x2="70625" y2="4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863" y="1979872"/>
            <a:ext cx="1077345" cy="9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5607DD-A1FE-8674-8CB8-48ADF10E6F60}"/>
              </a:ext>
            </a:extLst>
          </p:cNvPr>
          <p:cNvGrpSpPr/>
          <p:nvPr/>
        </p:nvGrpSpPr>
        <p:grpSpPr>
          <a:xfrm>
            <a:off x="8962246" y="-27870"/>
            <a:ext cx="3208710" cy="2882101"/>
            <a:chOff x="6792080" y="3385033"/>
            <a:chExt cx="4126129" cy="3584332"/>
          </a:xfrm>
        </p:grpSpPr>
        <p:pic>
          <p:nvPicPr>
            <p:cNvPr id="8" name="Picture 2" descr="Muon">
              <a:extLst>
                <a:ext uri="{FF2B5EF4-FFF2-40B4-BE49-F238E27FC236}">
                  <a16:creationId xmlns:a16="http://schemas.microsoft.com/office/drawing/2014/main" id="{D973C48D-2F6E-D560-CECC-1CB6804DE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4" b="89784" l="9125" r="95375">
                          <a14:foregroundMark x1="9500" y1="39424" x2="9125" y2="61151"/>
                          <a14:foregroundMark x1="70125" y1="40000" x2="90625" y2="35252"/>
                          <a14:foregroundMark x1="90625" y1="35252" x2="95375" y2="39712"/>
                          <a14:foregroundMark x1="95375" y1="39712" x2="70625" y2="48489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080" y="3385033"/>
              <a:ext cx="4126129" cy="358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F4CC39-8C0B-45E7-204C-2AC66617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13" b="89978" l="5920" r="89943">
                          <a14:foregroundMark x1="8559" y1="72440" x2="4066" y2="60784"/>
                          <a14:foregroundMark x1="4066" y1="60784" x2="3923" y2="47821"/>
                          <a14:foregroundMark x1="3923" y1="47821" x2="5920" y2="35512"/>
                          <a14:foregroundMark x1="5920" y1="35512" x2="11056" y2="24510"/>
                          <a14:foregroundMark x1="79957" y1="31155" x2="79957" y2="311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1754" y="4702518"/>
              <a:ext cx="1449896" cy="9493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F2FC66-EF43-8AEA-53F8-ACECF6F6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13" b="89978" l="5920" r="89943">
                          <a14:foregroundMark x1="8559" y1="72440" x2="4066" y2="60784"/>
                          <a14:foregroundMark x1="4066" y1="60784" x2="3923" y2="47821"/>
                          <a14:foregroundMark x1="3923" y1="47821" x2="5920" y2="35512"/>
                          <a14:foregroundMark x1="5920" y1="35512" x2="11056" y2="24510"/>
                          <a14:foregroundMark x1="79957" y1="31155" x2="79957" y2="311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3162" y="4779029"/>
              <a:ext cx="1449896" cy="9493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C332BC-CD91-A2F5-2678-A5F6F7449BF4}"/>
                </a:ext>
              </a:extLst>
            </p:cNvPr>
            <p:cNvSpPr txBox="1"/>
            <p:nvPr/>
          </p:nvSpPr>
          <p:spPr>
            <a:xfrm rot="20756274">
              <a:off x="9972420" y="4666008"/>
              <a:ext cx="5886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IT" dirty="0"/>
                <a:t>MM</a:t>
              </a:r>
            </a:p>
          </p:txBody>
        </p:sp>
      </p:grpSp>
      <p:pic>
        <p:nvPicPr>
          <p:cNvPr id="7170" name="Picture 2" descr="Super Bright Long Range Flashlight for ...">
            <a:extLst>
              <a:ext uri="{FF2B5EF4-FFF2-40B4-BE49-F238E27FC236}">
                <a16:creationId xmlns:a16="http://schemas.microsoft.com/office/drawing/2014/main" id="{2067FB24-CB39-680B-C555-35231168D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49386" y="3072510"/>
            <a:ext cx="1921273" cy="34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xploring the extreme Universe: International collaboration for a new  gamma-ray observatory launched [SWGO]">
            <a:extLst>
              <a:ext uri="{FF2B5EF4-FFF2-40B4-BE49-F238E27FC236}">
                <a16:creationId xmlns:a16="http://schemas.microsoft.com/office/drawing/2014/main" id="{15912E1E-B70C-3FBC-3E6D-B72062A6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7" y="3072510"/>
            <a:ext cx="4955664" cy="34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E2397-3103-50DF-815E-37B747E1B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7661" y="3456048"/>
            <a:ext cx="3535518" cy="1126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E926A0-0CBA-D18D-D228-A79D08837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2152" y="5541575"/>
            <a:ext cx="3429884" cy="86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F5B801-D954-F9DD-500A-F1817A0227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7463" y="4671436"/>
            <a:ext cx="3535518" cy="773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494BDF-2E00-70A3-C1A7-F4F4E41A1191}"/>
              </a:ext>
            </a:extLst>
          </p:cNvPr>
          <p:cNvSpPr txBox="1"/>
          <p:nvPr/>
        </p:nvSpPr>
        <p:spPr>
          <a:xfrm>
            <a:off x="7921188" y="302700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https://</a:t>
            </a:r>
            <a:r>
              <a:rPr lang="it-IT" dirty="0" err="1">
                <a:solidFill>
                  <a:schemeClr val="bg1"/>
                </a:solidFill>
              </a:rPr>
              <a:t>pdg.lbl.gov</a:t>
            </a:r>
            <a:r>
              <a:rPr lang="it-IT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409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9CEE-BE0E-8F20-D6EC-8A8F7DCE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IceCube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3B76-4897-D7C1-E6E1-523D8587E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3" y="3090441"/>
            <a:ext cx="5368172" cy="354746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 err="1"/>
              <a:t>Located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South Pole in Antarctica, the </a:t>
            </a:r>
            <a:r>
              <a:rPr lang="it-IT" dirty="0" err="1">
                <a:solidFill>
                  <a:srgbClr val="FFFF00"/>
                </a:solidFill>
              </a:rPr>
              <a:t>IceCube</a:t>
            </a:r>
            <a:r>
              <a:rPr lang="it-IT" dirty="0">
                <a:solidFill>
                  <a:srgbClr val="FFFF00"/>
                </a:solidFill>
              </a:rPr>
              <a:t> detector </a:t>
            </a:r>
            <a:r>
              <a:rPr lang="it-IT" dirty="0" err="1"/>
              <a:t>is</a:t>
            </a:r>
            <a:r>
              <a:rPr lang="it-IT" dirty="0"/>
              <a:t> an array of 5160 optical </a:t>
            </a:r>
            <a:r>
              <a:rPr lang="it-IT" dirty="0" err="1"/>
              <a:t>modules</a:t>
            </a:r>
            <a:r>
              <a:rPr lang="it-IT" dirty="0"/>
              <a:t> </a:t>
            </a:r>
            <a:r>
              <a:rPr lang="it-IT" dirty="0" err="1"/>
              <a:t>arranged</a:t>
            </a:r>
            <a:r>
              <a:rPr lang="it-IT" dirty="0"/>
              <a:t> in 86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strings</a:t>
            </a:r>
            <a:r>
              <a:rPr lang="it-IT" dirty="0"/>
              <a:t> </a:t>
            </a:r>
            <a:r>
              <a:rPr lang="it-IT" dirty="0" err="1"/>
              <a:t>deployed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1500 m and 2500 m </a:t>
            </a:r>
            <a:r>
              <a:rPr lang="it-IT" dirty="0" err="1"/>
              <a:t>below</a:t>
            </a:r>
            <a:r>
              <a:rPr lang="it-IT" dirty="0"/>
              <a:t> the </a:t>
            </a:r>
            <a:r>
              <a:rPr lang="it-IT" dirty="0" err="1"/>
              <a:t>surface</a:t>
            </a:r>
            <a:r>
              <a:rPr lang="it-IT" dirty="0"/>
              <a:t>, with a </a:t>
            </a:r>
            <a:r>
              <a:rPr lang="it-IT" dirty="0" err="1"/>
              <a:t>total</a:t>
            </a:r>
            <a:r>
              <a:rPr lang="it-IT" dirty="0"/>
              <a:t> volume of 1 km</a:t>
            </a:r>
            <a:r>
              <a:rPr lang="it-IT" baseline="30000" dirty="0"/>
              <a:t>3</a:t>
            </a:r>
            <a:r>
              <a:rPr lang="it-IT" dirty="0"/>
              <a:t>.</a:t>
            </a:r>
          </a:p>
          <a:p>
            <a:pPr>
              <a:lnSpc>
                <a:spcPct val="120000"/>
              </a:lnSpc>
            </a:pPr>
            <a:r>
              <a:rPr lang="it-IT" dirty="0"/>
              <a:t>A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can </a:t>
            </a:r>
            <a:r>
              <a:rPr lang="it-IT" dirty="0" err="1"/>
              <a:t>emit</a:t>
            </a:r>
            <a:r>
              <a:rPr lang="it-IT" dirty="0"/>
              <a:t> </a:t>
            </a:r>
            <a:r>
              <a:rPr lang="it-IT" dirty="0" err="1"/>
              <a:t>Cherenkov</a:t>
            </a:r>
            <a:r>
              <a:rPr lang="it-IT" dirty="0"/>
              <a:t> light in </a:t>
            </a:r>
            <a:r>
              <a:rPr lang="it-IT" dirty="0" err="1"/>
              <a:t>ice</a:t>
            </a:r>
            <a:endParaRPr lang="it-IT" dirty="0"/>
          </a:p>
          <a:p>
            <a:pPr>
              <a:lnSpc>
                <a:spcPct val="120000"/>
              </a:lnSpc>
            </a:pPr>
            <a:r>
              <a:rPr lang="it-IT" dirty="0"/>
              <a:t>Core science: </a:t>
            </a:r>
            <a:r>
              <a:rPr lang="it-IT" dirty="0" err="1"/>
              <a:t>astrophysical</a:t>
            </a:r>
            <a:r>
              <a:rPr lang="it-IT" dirty="0"/>
              <a:t> </a:t>
            </a:r>
            <a:r>
              <a:rPr lang="it-IT" dirty="0" err="1"/>
              <a:t>neutrinos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>
                <a:solidFill>
                  <a:srgbClr val="FFFF00"/>
                </a:solidFill>
              </a:rPr>
              <a:t>can </a:t>
            </a:r>
            <a:r>
              <a:rPr lang="it-IT" dirty="0" err="1">
                <a:solidFill>
                  <a:srgbClr val="FFFF00"/>
                </a:solidFill>
              </a:rPr>
              <a:t>see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MMs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above</a:t>
            </a:r>
            <a:r>
              <a:rPr lang="it-IT" dirty="0">
                <a:solidFill>
                  <a:srgbClr val="FFFF00"/>
                </a:solidFill>
              </a:rPr>
              <a:t> beta&gt;0.5</a:t>
            </a:r>
          </a:p>
          <a:p>
            <a:pPr>
              <a:lnSpc>
                <a:spcPct val="120000"/>
              </a:lnSpc>
            </a:pPr>
            <a:r>
              <a:rPr lang="it-IT" dirty="0" err="1">
                <a:solidFill>
                  <a:srgbClr val="FFFF00"/>
                </a:solidFill>
              </a:rPr>
              <a:t>Several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publications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assuming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supermassive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MMs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5FA50-F417-CA7A-C79E-2946DAC3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5E346-13E7-0BF6-31DD-1F6187DE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194" name="Picture 2" descr="IceCube – IceCube">
            <a:extLst>
              <a:ext uri="{FF2B5EF4-FFF2-40B4-BE49-F238E27FC236}">
                <a16:creationId xmlns:a16="http://schemas.microsoft.com/office/drawing/2014/main" id="{F4393378-3984-E86C-49F2-C094756F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90" y="328630"/>
            <a:ext cx="3126829" cy="23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view of the Pierre Auger Observatory deployment. Array of gray... |  Download Scientific Diagram">
            <a:extLst>
              <a:ext uri="{FF2B5EF4-FFF2-40B4-BE49-F238E27FC236}">
                <a16:creationId xmlns:a16="http://schemas.microsoft.com/office/drawing/2014/main" id="{ECA0F150-8F0B-43BC-2D5E-E843B9E7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96" y="207214"/>
            <a:ext cx="2668312" cy="26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9B3B9B-6B76-A7E4-EE45-4B6EEEE411EB}"/>
              </a:ext>
            </a:extLst>
          </p:cNvPr>
          <p:cNvSpPr txBox="1">
            <a:spLocks/>
          </p:cNvSpPr>
          <p:nvPr/>
        </p:nvSpPr>
        <p:spPr>
          <a:xfrm>
            <a:off x="5694744" y="3134633"/>
            <a:ext cx="6127821" cy="345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>
                <a:solidFill>
                  <a:srgbClr val="FFFF00"/>
                </a:solidFill>
              </a:rPr>
              <a:t>PAO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largest</a:t>
            </a:r>
            <a:r>
              <a:rPr lang="it-IT" dirty="0"/>
              <a:t> (3, 000 km2 ) ultra-high-energy </a:t>
            </a:r>
            <a:r>
              <a:rPr lang="it-IT" dirty="0" err="1"/>
              <a:t>cosmic</a:t>
            </a:r>
            <a:r>
              <a:rPr lang="it-IT" dirty="0"/>
              <a:t>-ray detector </a:t>
            </a:r>
            <a:r>
              <a:rPr lang="it-IT" dirty="0" err="1"/>
              <a:t>currently</a:t>
            </a:r>
            <a:r>
              <a:rPr lang="it-IT" dirty="0"/>
              <a:t> in </a:t>
            </a:r>
            <a:r>
              <a:rPr lang="it-IT" dirty="0" err="1"/>
              <a:t>operation</a:t>
            </a:r>
            <a:r>
              <a:rPr lang="it-IT" dirty="0"/>
              <a:t>. </a:t>
            </a:r>
          </a:p>
          <a:p>
            <a:pPr>
              <a:lnSpc>
                <a:spcPct val="120000"/>
              </a:lnSpc>
            </a:pPr>
            <a:r>
              <a:rPr lang="it-IT" dirty="0"/>
              <a:t>Surface-detector array of water tanks </a:t>
            </a:r>
            <a:r>
              <a:rPr lang="it-IT" dirty="0" err="1"/>
              <a:t>that</a:t>
            </a:r>
            <a:r>
              <a:rPr lang="it-IT" dirty="0"/>
              <a:t> samples the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from </a:t>
            </a:r>
            <a:r>
              <a:rPr lang="it-IT" dirty="0" err="1"/>
              <a:t>atmospheric</a:t>
            </a:r>
            <a:r>
              <a:rPr lang="it-IT" dirty="0"/>
              <a:t> </a:t>
            </a:r>
            <a:r>
              <a:rPr lang="it-IT" dirty="0" err="1"/>
              <a:t>showers</a:t>
            </a:r>
            <a:r>
              <a:rPr lang="it-IT" dirty="0"/>
              <a:t> and 24 </a:t>
            </a:r>
            <a:r>
              <a:rPr lang="it-IT" dirty="0" err="1"/>
              <a:t>fluorescence</a:t>
            </a:r>
            <a:r>
              <a:rPr lang="it-IT" dirty="0"/>
              <a:t> detectors with a field-of-</a:t>
            </a:r>
            <a:r>
              <a:rPr lang="it-IT" dirty="0" err="1"/>
              <a:t>view</a:t>
            </a:r>
            <a:r>
              <a:rPr lang="it-IT" dirty="0"/>
              <a:t> of 30◦. 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FFFF00"/>
                </a:solidFill>
              </a:rPr>
              <a:t>PAO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sensitive to ultra-</a:t>
            </a:r>
            <a:r>
              <a:rPr lang="it-IT" dirty="0" err="1">
                <a:solidFill>
                  <a:srgbClr val="FFFF00"/>
                </a:solidFill>
              </a:rPr>
              <a:t>relativistic</a:t>
            </a:r>
            <a:r>
              <a:rPr lang="it-IT" dirty="0">
                <a:solidFill>
                  <a:srgbClr val="FFFF00"/>
                </a:solidFill>
              </a:rPr>
              <a:t> gamma&gt;10^8 </a:t>
            </a:r>
            <a:r>
              <a:rPr lang="it-IT" dirty="0" err="1">
                <a:solidFill>
                  <a:srgbClr val="FFFF00"/>
                </a:solidFill>
              </a:rPr>
              <a:t>MMs</a:t>
            </a:r>
            <a:endParaRPr lang="it-IT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it-IT" dirty="0" err="1"/>
              <a:t>Several</a:t>
            </a:r>
            <a:r>
              <a:rPr lang="it-IT" dirty="0"/>
              <a:t> papers </a:t>
            </a:r>
            <a:r>
              <a:rPr lang="it-IT" dirty="0" err="1"/>
              <a:t>published</a:t>
            </a:r>
            <a:r>
              <a:rPr lang="it-IT" dirty="0"/>
              <a:t> </a:t>
            </a:r>
            <a:r>
              <a:rPr lang="it-IT" dirty="0" err="1"/>
              <a:t>assuming</a:t>
            </a:r>
            <a:r>
              <a:rPr lang="it-IT" dirty="0"/>
              <a:t> light </a:t>
            </a:r>
            <a:r>
              <a:rPr lang="it-IT" dirty="0" err="1"/>
              <a:t>enough</a:t>
            </a:r>
            <a:r>
              <a:rPr lang="it-IT" dirty="0"/>
              <a:t> </a:t>
            </a:r>
            <a:r>
              <a:rPr lang="it-IT" dirty="0" err="1"/>
              <a:t>MMs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5D5D41-3C51-482F-F3FD-F4EB9732E66C}"/>
              </a:ext>
            </a:extLst>
          </p:cNvPr>
          <p:cNvSpPr txBox="1">
            <a:spLocks/>
          </p:cNvSpPr>
          <p:nvPr/>
        </p:nvSpPr>
        <p:spPr>
          <a:xfrm>
            <a:off x="5990587" y="328630"/>
            <a:ext cx="2993338" cy="1465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Pierre Auger</a:t>
            </a:r>
          </a:p>
          <a:p>
            <a:r>
              <a:rPr lang="it-IT" dirty="0" err="1"/>
              <a:t>Observatory</a:t>
            </a:r>
            <a:r>
              <a:rPr lang="it-IT" dirty="0"/>
              <a:t> (PAO)</a:t>
            </a:r>
          </a:p>
        </p:txBody>
      </p:sp>
    </p:spTree>
    <p:extLst>
      <p:ext uri="{BB962C8B-B14F-4D97-AF65-F5344CB8AC3E}">
        <p14:creationId xmlns:p14="http://schemas.microsoft.com/office/powerpoint/2010/main" val="28896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79E4-C94D-E928-C9F7-27239A05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IACTs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DCBC-234C-AEF7-8E42-5EA36CAA7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47" y="685799"/>
            <a:ext cx="6593340" cy="268604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peculiar</a:t>
            </a:r>
            <a:r>
              <a:rPr lang="it-IT" dirty="0"/>
              <a:t> signature from MM in </a:t>
            </a:r>
            <a:r>
              <a:rPr lang="it-IT" dirty="0" err="1"/>
              <a:t>IACTs</a:t>
            </a:r>
            <a:r>
              <a:rPr lang="it-IT" dirty="0"/>
              <a:t>:</a:t>
            </a:r>
          </a:p>
          <a:p>
            <a:pPr lvl="1">
              <a:lnSpc>
                <a:spcPct val="110000"/>
              </a:lnSpc>
            </a:pPr>
            <a:r>
              <a:rPr lang="it-IT" dirty="0">
                <a:solidFill>
                  <a:srgbClr val="FFFF00"/>
                </a:solidFill>
              </a:rPr>
              <a:t>Super-</a:t>
            </a:r>
            <a:r>
              <a:rPr lang="it-IT" dirty="0" err="1">
                <a:solidFill>
                  <a:srgbClr val="FFFF00"/>
                </a:solidFill>
              </a:rPr>
              <a:t>bright</a:t>
            </a:r>
            <a:r>
              <a:rPr lang="it-IT" dirty="0">
                <a:solidFill>
                  <a:srgbClr val="FFFF00"/>
                </a:solidFill>
              </a:rPr>
              <a:t> events</a:t>
            </a:r>
          </a:p>
          <a:p>
            <a:pPr lvl="1">
              <a:lnSpc>
                <a:spcPct val="110000"/>
              </a:lnSpc>
            </a:pPr>
            <a:r>
              <a:rPr lang="it-IT" dirty="0" err="1"/>
              <a:t>Sometimes</a:t>
            </a:r>
            <a:r>
              <a:rPr lang="it-IT" dirty="0">
                <a:solidFill>
                  <a:srgbClr val="FFFF00"/>
                </a:solidFill>
              </a:rPr>
              <a:t> Double </a:t>
            </a:r>
            <a:r>
              <a:rPr lang="it-IT" dirty="0" err="1">
                <a:solidFill>
                  <a:srgbClr val="FFFF00"/>
                </a:solidFill>
              </a:rPr>
              <a:t>signals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/>
              <a:t>(from </a:t>
            </a:r>
            <a:r>
              <a:rPr lang="it-IT" dirty="0" err="1"/>
              <a:t>different</a:t>
            </a:r>
            <a:r>
              <a:rPr lang="it-IT" dirty="0"/>
              <a:t> zone of the </a:t>
            </a:r>
            <a:r>
              <a:rPr lang="it-IT" dirty="0" err="1"/>
              <a:t>atmosphere</a:t>
            </a:r>
            <a:r>
              <a:rPr lang="it-IT" dirty="0"/>
              <a:t>)</a:t>
            </a:r>
          </a:p>
          <a:p>
            <a:pPr lvl="1">
              <a:lnSpc>
                <a:spcPct val="110000"/>
              </a:lnSpc>
            </a:pPr>
            <a:r>
              <a:rPr lang="it-IT" dirty="0">
                <a:solidFill>
                  <a:srgbClr val="FFFF00"/>
                </a:solidFill>
              </a:rPr>
              <a:t>No </a:t>
            </a:r>
            <a:r>
              <a:rPr lang="it-IT" dirty="0" err="1">
                <a:solidFill>
                  <a:srgbClr val="FFFF00"/>
                </a:solidFill>
              </a:rPr>
              <a:t>confusion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wrt</a:t>
            </a:r>
            <a:r>
              <a:rPr lang="it-IT" dirty="0">
                <a:solidFill>
                  <a:srgbClr val="FFFF00"/>
                </a:solidFill>
              </a:rPr>
              <a:t> gamma-rays</a:t>
            </a:r>
            <a:r>
              <a:rPr lang="it-IT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7B402-5BF8-80E7-4F9A-221B7DC9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6BA02-6FAB-E28F-7DA0-9C94C63C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42" name="Picture 2" descr="5: Principle of the IACT technique. The γ-ray shower axis is aligned... |  Download Scientific Diagram">
            <a:extLst>
              <a:ext uri="{FF2B5EF4-FFF2-40B4-BE49-F238E27FC236}">
                <a16:creationId xmlns:a16="http://schemas.microsoft.com/office/drawing/2014/main" id="{83DCE7DA-244B-93D9-30DA-A10AEA33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208314"/>
            <a:ext cx="4492400" cy="322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B369F-3367-7197-79CE-B78D5D66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13" y="3428999"/>
            <a:ext cx="6894472" cy="31517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675915-C0CE-611A-50B5-4FCF362A184F}"/>
              </a:ext>
            </a:extLst>
          </p:cNvPr>
          <p:cNvSpPr txBox="1">
            <a:spLocks/>
          </p:cNvSpPr>
          <p:nvPr/>
        </p:nvSpPr>
        <p:spPr>
          <a:xfrm>
            <a:off x="714888" y="5057775"/>
            <a:ext cx="4200525" cy="1215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preliminary</a:t>
            </a:r>
            <a:r>
              <a:rPr lang="it-IT" dirty="0"/>
              <a:t> studies from </a:t>
            </a:r>
            <a:r>
              <a:rPr lang="it-IT" dirty="0" err="1">
                <a:solidFill>
                  <a:srgbClr val="FFFF00"/>
                </a:solidFill>
              </a:rPr>
              <a:t>MSc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thesis</a:t>
            </a:r>
            <a:r>
              <a:rPr lang="it-IT" dirty="0">
                <a:solidFill>
                  <a:srgbClr val="FFFF00"/>
                </a:solidFill>
              </a:rPr>
              <a:t> of Gerrit Spengler</a:t>
            </a:r>
          </a:p>
        </p:txBody>
      </p:sp>
    </p:spTree>
    <p:extLst>
      <p:ext uri="{BB962C8B-B14F-4D97-AF65-F5344CB8AC3E}">
        <p14:creationId xmlns:p14="http://schemas.microsoft.com/office/powerpoint/2010/main" val="369358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3E51-ADCC-1DAA-3B0C-6F51A85C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Current world-best limits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830CC-3C89-789E-3DA4-672CD6CD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4A227-F0E6-1810-8CAD-18E64C0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9D8E4-E36C-CCCB-4518-5947AD68A3DE}"/>
              </a:ext>
            </a:extLst>
          </p:cNvPr>
          <p:cNvSpPr txBox="1"/>
          <p:nvPr/>
        </p:nvSpPr>
        <p:spPr>
          <a:xfrm>
            <a:off x="6836780" y="1091249"/>
            <a:ext cx="2652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dirty="0">
                <a:solidFill>
                  <a:schemeClr val="bg1"/>
                </a:solidFill>
              </a:rPr>
              <a:t>IceCube = Relativistic MMs</a:t>
            </a:r>
          </a:p>
          <a:p>
            <a:pPr algn="l"/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11578-FC55-75B7-C6D4-CF35A89CFEFA}"/>
              </a:ext>
            </a:extLst>
          </p:cNvPr>
          <p:cNvSpPr txBox="1"/>
          <p:nvPr/>
        </p:nvSpPr>
        <p:spPr>
          <a:xfrm>
            <a:off x="6836779" y="1824937"/>
            <a:ext cx="2652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dirty="0">
                <a:solidFill>
                  <a:schemeClr val="bg1"/>
                </a:solidFill>
              </a:rPr>
              <a:t>PAO=Ultra Relativistic MMs</a:t>
            </a:r>
          </a:p>
          <a:p>
            <a:pPr algn="l"/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5F03E-C8CB-E5D8-BA3D-D400E8F83A24}"/>
              </a:ext>
            </a:extLst>
          </p:cNvPr>
          <p:cNvSpPr txBox="1"/>
          <p:nvPr/>
        </p:nvSpPr>
        <p:spPr>
          <a:xfrm>
            <a:off x="6575322" y="6071170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dirty="0">
                <a:solidFill>
                  <a:srgbClr val="FFFF00"/>
                </a:solidFill>
                <a:sym typeface="Wingdings" pitchFamily="2" charset="2"/>
              </a:rPr>
              <a:t> </a:t>
            </a:r>
            <a:r>
              <a:rPr lang="en-GB" dirty="0">
                <a:solidFill>
                  <a:srgbClr val="FFFF00"/>
                </a:solidFill>
                <a:sym typeface="Wingdings" pitchFamily="2" charset="2"/>
              </a:rPr>
              <a:t>I</a:t>
            </a:r>
            <a:r>
              <a:rPr lang="en-IT" dirty="0">
                <a:solidFill>
                  <a:srgbClr val="FFFF00"/>
                </a:solidFill>
                <a:sym typeface="Wingdings" pitchFamily="2" charset="2"/>
              </a:rPr>
              <a:t>n terms of speed</a:t>
            </a:r>
            <a:endParaRPr lang="en-IT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6D99AF-0C41-4DD7-E38C-D4977F9D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0" y="1041399"/>
            <a:ext cx="6116820" cy="53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3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E529-E6DC-2926-CC2C-217974A97E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7200" dirty="0"/>
              <a:t>#2 ACCELERATION OF MM IN COSMIC FIELDS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FA900-D799-264D-6C90-452E618A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90BC0-4A6E-783A-663A-5E3501D6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34BE227-B24A-D91E-0007-18897E642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6911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9A56-2B95-D720-5BD0-D838A8C4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MM and </a:t>
            </a:r>
            <a:r>
              <a:rPr lang="it-IT" dirty="0" err="1"/>
              <a:t>magnetic</a:t>
            </a:r>
            <a:r>
              <a:rPr lang="it-IT" dirty="0"/>
              <a:t>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A7ACB-28E0-1C5F-CB89-06806E1D5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021937"/>
            <a:ext cx="11234057" cy="1300849"/>
          </a:xfrm>
        </p:spPr>
        <p:txBody>
          <a:bodyPr>
            <a:normAutofit fontScale="92500"/>
          </a:bodyPr>
          <a:lstStyle/>
          <a:p>
            <a:r>
              <a:rPr lang="it-IT" dirty="0"/>
              <a:t>The </a:t>
            </a:r>
            <a:r>
              <a:rPr lang="it-IT" dirty="0" err="1"/>
              <a:t>evolutions</a:t>
            </a:r>
            <a:r>
              <a:rPr lang="it-IT" dirty="0"/>
              <a:t> of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monopoles</a:t>
            </a:r>
            <a:r>
              <a:rPr lang="it-IT" dirty="0"/>
              <a:t> and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fields are </a:t>
            </a:r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the </a:t>
            </a:r>
            <a:r>
              <a:rPr lang="it-IT" dirty="0" err="1"/>
              <a:t>universe's</a:t>
            </a:r>
            <a:r>
              <a:rPr lang="it-IT" dirty="0"/>
              <a:t> history.</a:t>
            </a:r>
          </a:p>
          <a:p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6133-D351-8E9B-BCD8-6B5E0669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DCAEC-1E5B-30D7-0838-24A2F5FE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CFFE03-2BF3-2364-C846-F16011D39C35}"/>
              </a:ext>
            </a:extLst>
          </p:cNvPr>
          <p:cNvSpPr txBox="1"/>
          <p:nvPr/>
        </p:nvSpPr>
        <p:spPr>
          <a:xfrm>
            <a:off x="717792" y="2449819"/>
            <a:ext cx="2301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bg1"/>
                </a:solidFill>
              </a:rPr>
              <a:t>Cosmic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magnetic</a:t>
            </a:r>
            <a:r>
              <a:rPr lang="it-IT" dirty="0">
                <a:solidFill>
                  <a:schemeClr val="bg1"/>
                </a:solidFill>
              </a:rPr>
              <a:t> fields accelerate the </a:t>
            </a:r>
            <a:r>
              <a:rPr lang="it-IT" dirty="0" err="1">
                <a:solidFill>
                  <a:schemeClr val="bg1"/>
                </a:solidFill>
              </a:rPr>
              <a:t>monopoles</a:t>
            </a:r>
            <a:endParaRPr lang="it-IT" dirty="0">
              <a:solidFill>
                <a:schemeClr val="bg1"/>
              </a:solidFill>
            </a:endParaRPr>
          </a:p>
          <a:p>
            <a:pPr algn="l"/>
            <a:endParaRPr lang="it-IT" dirty="0">
              <a:solidFill>
                <a:schemeClr val="bg1"/>
              </a:solidFill>
            </a:endParaRPr>
          </a:p>
          <a:p>
            <a:pPr algn="l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194907-9B62-0289-8D0C-58FE6021E9DA}"/>
              </a:ext>
            </a:extLst>
          </p:cNvPr>
          <p:cNvSpPr txBox="1"/>
          <p:nvPr/>
        </p:nvSpPr>
        <p:spPr>
          <a:xfrm>
            <a:off x="829635" y="5303025"/>
            <a:ext cx="230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bg1"/>
                </a:solidFill>
              </a:rPr>
              <a:t>Monopole</a:t>
            </a:r>
            <a:r>
              <a:rPr lang="it-IT" dirty="0">
                <a:solidFill>
                  <a:schemeClr val="bg1"/>
                </a:solidFill>
              </a:rPr>
              <a:t> bounds are </a:t>
            </a:r>
            <a:r>
              <a:rPr lang="it-IT" dirty="0" err="1">
                <a:solidFill>
                  <a:schemeClr val="bg1"/>
                </a:solidFill>
              </a:rPr>
              <a:t>affected</a:t>
            </a:r>
            <a:r>
              <a:rPr lang="it-IT" dirty="0">
                <a:solidFill>
                  <a:schemeClr val="bg1"/>
                </a:solidFill>
              </a:rPr>
              <a:t> by the </a:t>
            </a:r>
            <a:r>
              <a:rPr lang="it-IT" dirty="0" err="1">
                <a:solidFill>
                  <a:schemeClr val="bg1"/>
                </a:solidFill>
              </a:rPr>
              <a:t>acceleration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D46C3-2C0C-B41C-3F75-E396789E5701}"/>
              </a:ext>
            </a:extLst>
          </p:cNvPr>
          <p:cNvSpPr txBox="1"/>
          <p:nvPr/>
        </p:nvSpPr>
        <p:spPr>
          <a:xfrm>
            <a:off x="4806676" y="2495464"/>
            <a:ext cx="2697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bg1"/>
                </a:solidFill>
              </a:rPr>
              <a:t>Accelerated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monopoles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extract</a:t>
            </a:r>
            <a:r>
              <a:rPr lang="it-IT" dirty="0">
                <a:solidFill>
                  <a:schemeClr val="bg1"/>
                </a:solidFill>
              </a:rPr>
              <a:t> energy from </a:t>
            </a:r>
            <a:r>
              <a:rPr lang="it-IT" dirty="0" err="1">
                <a:solidFill>
                  <a:schemeClr val="bg1"/>
                </a:solidFill>
              </a:rPr>
              <a:t>cosmic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magnetic</a:t>
            </a:r>
            <a:r>
              <a:rPr lang="it-IT" dirty="0">
                <a:solidFill>
                  <a:schemeClr val="bg1"/>
                </a:solidFill>
              </a:rPr>
              <a:t> fields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63F238-6B40-E758-5C9B-42AF866A58D8}"/>
              </a:ext>
            </a:extLst>
          </p:cNvPr>
          <p:cNvSpPr txBox="1"/>
          <p:nvPr/>
        </p:nvSpPr>
        <p:spPr>
          <a:xfrm>
            <a:off x="4729449" y="5100088"/>
            <a:ext cx="273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The survival of </a:t>
            </a:r>
            <a:r>
              <a:rPr lang="it-IT" dirty="0" err="1">
                <a:solidFill>
                  <a:schemeClr val="bg1"/>
                </a:solidFill>
              </a:rPr>
              <a:t>cosmic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magnetic</a:t>
            </a:r>
            <a:r>
              <a:rPr lang="it-IT" dirty="0">
                <a:solidFill>
                  <a:schemeClr val="bg1"/>
                </a:solidFill>
              </a:rPr>
              <a:t> fields </a:t>
            </a:r>
            <a:r>
              <a:rPr lang="it-IT" dirty="0" err="1">
                <a:solidFill>
                  <a:schemeClr val="bg1"/>
                </a:solidFill>
              </a:rPr>
              <a:t>might</a:t>
            </a:r>
            <a:r>
              <a:rPr lang="it-IT" dirty="0">
                <a:solidFill>
                  <a:schemeClr val="bg1"/>
                </a:solidFill>
              </a:rPr>
              <a:t> lead to new bounds</a:t>
            </a:r>
          </a:p>
        </p:txBody>
      </p:sp>
      <p:sp>
        <p:nvSpPr>
          <p:cNvPr id="27" name="Double Arrow">
            <a:extLst>
              <a:ext uri="{FF2B5EF4-FFF2-40B4-BE49-F238E27FC236}">
                <a16:creationId xmlns:a16="http://schemas.microsoft.com/office/drawing/2014/main" id="{76506817-AFD0-7C0D-5401-17D13D25733F}"/>
              </a:ext>
            </a:extLst>
          </p:cNvPr>
          <p:cNvSpPr/>
          <p:nvPr/>
        </p:nvSpPr>
        <p:spPr>
          <a:xfrm>
            <a:off x="3131401" y="2771950"/>
            <a:ext cx="1556213" cy="631215"/>
          </a:xfrm>
          <a:prstGeom prst="leftRightArrow">
            <a:avLst>
              <a:gd name="adj1" fmla="val 32000"/>
              <a:gd name="adj2" fmla="val 58622"/>
            </a:avLst>
          </a:prstGeom>
          <a:solidFill>
            <a:srgbClr val="FFF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5B4C865C-7847-4318-A5B5-E58340AE8145}"/>
              </a:ext>
            </a:extLst>
          </p:cNvPr>
          <p:cNvSpPr/>
          <p:nvPr/>
        </p:nvSpPr>
        <p:spPr>
          <a:xfrm>
            <a:off x="1394730" y="4272052"/>
            <a:ext cx="585788" cy="112356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EDF8F127-4E23-F242-8AEE-72B2CEB5A483}"/>
              </a:ext>
            </a:extLst>
          </p:cNvPr>
          <p:cNvSpPr/>
          <p:nvPr/>
        </p:nvSpPr>
        <p:spPr>
          <a:xfrm>
            <a:off x="5371771" y="3829692"/>
            <a:ext cx="585788" cy="112356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Equation">
                <a:extLst>
                  <a:ext uri="{FF2B5EF4-FFF2-40B4-BE49-F238E27FC236}">
                    <a16:creationId xmlns:a16="http://schemas.microsoft.com/office/drawing/2014/main" id="{575D0166-15D0-8406-FB60-E1E57780628D}"/>
                  </a:ext>
                </a:extLst>
              </p:cNvPr>
              <p:cNvSpPr txBox="1"/>
              <p:nvPr/>
            </p:nvSpPr>
            <p:spPr>
              <a:xfrm>
                <a:off x="797549" y="3394862"/>
                <a:ext cx="2142253" cy="7012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ar-AE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ar-AE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r-AE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𝑔𝐵</m:t>
                      </m:r>
                    </m:oMath>
                  </m:oMathPara>
                </a14:m>
                <a:endParaRPr lang="ar-AE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Equation">
                <a:extLst>
                  <a:ext uri="{FF2B5EF4-FFF2-40B4-BE49-F238E27FC236}">
                    <a16:creationId xmlns:a16="http://schemas.microsoft.com/office/drawing/2014/main" id="{575D0166-15D0-8406-FB60-E1E577806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49" y="3394862"/>
                <a:ext cx="2142253" cy="701218"/>
              </a:xfrm>
              <a:prstGeom prst="rect">
                <a:avLst/>
              </a:prstGeom>
              <a:blipFill>
                <a:blip r:embed="rId2"/>
                <a:stretch>
                  <a:fillRect l="-1176" t="-3571" r="-10000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658E787-EDE1-8A6C-9D93-1D8B69A4C0D0}"/>
              </a:ext>
            </a:extLst>
          </p:cNvPr>
          <p:cNvSpPr txBox="1"/>
          <p:nvPr/>
        </p:nvSpPr>
        <p:spPr>
          <a:xfrm rot="243845">
            <a:off x="8057650" y="2815922"/>
            <a:ext cx="3673737" cy="2677656"/>
          </a:xfrm>
          <a:prstGeom prst="rect">
            <a:avLst/>
          </a:prstGeom>
          <a:blipFill dpi="0" rotWithShape="1">
            <a:blip r:embed="rId3">
              <a:alphaModFix amt="50048"/>
              <a:duotone>
                <a:schemeClr val="accent4">
                  <a:tint val="70000"/>
                  <a:shade val="63000"/>
                </a:schemeClr>
                <a:schemeClr val="accent4">
                  <a:tint val="10000"/>
                  <a:satMod val="15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FFFF00"/>
                </a:solidFill>
              </a:rPr>
              <a:t>If</a:t>
            </a:r>
            <a:r>
              <a:rPr lang="it-IT" sz="2400" dirty="0">
                <a:solidFill>
                  <a:srgbClr val="FFFF00"/>
                </a:solidFill>
              </a:rPr>
              <a:t> one </a:t>
            </a:r>
            <a:r>
              <a:rPr lang="it-IT" sz="2400" dirty="0" err="1">
                <a:solidFill>
                  <a:srgbClr val="FFFF00"/>
                </a:solidFill>
              </a:rPr>
              <a:t>defines</a:t>
            </a:r>
            <a:r>
              <a:rPr lang="it-IT" sz="2400" dirty="0">
                <a:solidFill>
                  <a:srgbClr val="FFFF00"/>
                </a:solidFill>
              </a:rPr>
              <a:t> a model for </a:t>
            </a:r>
            <a:r>
              <a:rPr lang="it-IT" sz="2400" dirty="0" err="1">
                <a:solidFill>
                  <a:srgbClr val="FFFF00"/>
                </a:solidFill>
              </a:rPr>
              <a:t>cosmic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MFs</a:t>
            </a:r>
            <a:r>
              <a:rPr lang="it-IT" sz="2400" dirty="0">
                <a:solidFill>
                  <a:srgbClr val="FFFF00"/>
                </a:solidFill>
              </a:rPr>
              <a:t>, one can compute the </a:t>
            </a:r>
            <a:r>
              <a:rPr lang="it-IT" sz="2400" dirty="0" err="1">
                <a:solidFill>
                  <a:srgbClr val="FFFF00"/>
                </a:solidFill>
              </a:rPr>
              <a:t>acceleration</a:t>
            </a:r>
            <a:r>
              <a:rPr lang="it-IT" sz="2400" dirty="0">
                <a:solidFill>
                  <a:srgbClr val="FFFF00"/>
                </a:solidFill>
              </a:rPr>
              <a:t> of </a:t>
            </a:r>
            <a:r>
              <a:rPr lang="it-IT" sz="2400" dirty="0" err="1">
                <a:solidFill>
                  <a:srgbClr val="FFFF00"/>
                </a:solidFill>
              </a:rPr>
              <a:t>MMs</a:t>
            </a:r>
            <a:r>
              <a:rPr lang="it-IT" sz="2400" dirty="0">
                <a:solidFill>
                  <a:srgbClr val="FFFF00"/>
                </a:solidFill>
              </a:rPr>
              <a:t> in </a:t>
            </a:r>
            <a:r>
              <a:rPr lang="it-IT" sz="2400" dirty="0" err="1">
                <a:solidFill>
                  <a:srgbClr val="FFFF00"/>
                </a:solidFill>
              </a:rPr>
              <a:t>function</a:t>
            </a:r>
            <a:r>
              <a:rPr lang="it-IT" sz="2400" dirty="0">
                <a:solidFill>
                  <a:srgbClr val="FFFF00"/>
                </a:solidFill>
              </a:rPr>
              <a:t> of the MM mass (and </a:t>
            </a:r>
            <a:r>
              <a:rPr lang="it-IT" sz="2400" dirty="0" err="1">
                <a:solidFill>
                  <a:srgbClr val="FFFF00"/>
                </a:solidFill>
              </a:rPr>
              <a:t>considering</a:t>
            </a:r>
            <a:r>
              <a:rPr lang="it-IT" sz="2400" dirty="0">
                <a:solidFill>
                  <a:srgbClr val="FFFF00"/>
                </a:solidFill>
              </a:rPr>
              <a:t> the back-reactions)</a:t>
            </a:r>
          </a:p>
        </p:txBody>
      </p:sp>
    </p:spTree>
    <p:extLst>
      <p:ext uri="{BB962C8B-B14F-4D97-AF65-F5344CB8AC3E}">
        <p14:creationId xmlns:p14="http://schemas.microsoft.com/office/powerpoint/2010/main" val="19959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9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3E88-0E21-A46E-B603-37B5DF63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ACceleration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95ABF3-5D65-F5D8-C79D-985D8B1D7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924" y="2248154"/>
            <a:ext cx="5769428" cy="3648919"/>
          </a:xfrm>
        </p:spPr>
        <p:txBody>
          <a:bodyPr>
            <a:normAutofit lnSpcReduction="10000"/>
          </a:bodyPr>
          <a:lstStyle/>
          <a:p>
            <a:r>
              <a:rPr lang="en-IT" dirty="0"/>
              <a:t>In short:</a:t>
            </a:r>
          </a:p>
          <a:p>
            <a:pPr lvl="1"/>
            <a:r>
              <a:rPr lang="en-IT" dirty="0"/>
              <a:t>Define B strengths and coherence length</a:t>
            </a:r>
          </a:p>
          <a:p>
            <a:pPr lvl="1"/>
            <a:r>
              <a:rPr lang="en-IT" dirty="0"/>
              <a:t>Compute acceleration in function of MM mass</a:t>
            </a:r>
          </a:p>
          <a:p>
            <a:pPr lvl="1"/>
            <a:r>
              <a:rPr lang="en-IT" dirty="0"/>
              <a:t>Consider back-reaction on B field (flux dependent)</a:t>
            </a:r>
          </a:p>
          <a:p>
            <a:pPr lvl="1"/>
            <a:r>
              <a:rPr lang="en-IT" dirty="0"/>
              <a:t>Check which dominates!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B46E1-01CD-725E-6935-D3F0F8B3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EDB74-AC1E-C450-3CEE-32E79F0F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05FDF-5049-8A7B-EE99-02163F48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732" y="183951"/>
            <a:ext cx="5471355" cy="1756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83E06-AECA-E3E0-DB5B-86F42BA2DD07}"/>
              </a:ext>
            </a:extLst>
          </p:cNvPr>
          <p:cNvSpPr txBox="1"/>
          <p:nvPr/>
        </p:nvSpPr>
        <p:spPr>
          <a:xfrm>
            <a:off x="4587045" y="151570"/>
            <a:ext cx="1839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3"/>
              </a:rPr>
              <a:t>https://arxiv.org/abs/2401.00560</a:t>
            </a:r>
            <a:r>
              <a:rPr lang="en-IT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D2841-8A21-91D0-509B-92C7BDD4D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3" y="1406055"/>
            <a:ext cx="5708165" cy="2964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8">
                <a:extLst>
                  <a:ext uri="{FF2B5EF4-FFF2-40B4-BE49-F238E27FC236}">
                    <a16:creationId xmlns:a16="http://schemas.microsoft.com/office/drawing/2014/main" id="{4C307D70-C827-99FD-EF5F-6899F80854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281" y="4448325"/>
                <a:ext cx="5769428" cy="20550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20675" indent="-307975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3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27063" indent="-34925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808038" indent="-306388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IT" dirty="0"/>
                  <a:t>We have explored IGMF/GMF: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IT" dirty="0"/>
                  <a:t>IGMF: current bounds on intensity,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𝑀𝑝𝑐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IT" dirty="0"/>
              </a:p>
              <a:p>
                <a:pPr lvl="1">
                  <a:lnSpc>
                    <a:spcPct val="120000"/>
                  </a:lnSpc>
                </a:pPr>
                <a:r>
                  <a:rPr lang="en-IT" dirty="0"/>
                  <a:t>GMF: Jannson and Farrar models</a:t>
                </a:r>
              </a:p>
            </p:txBody>
          </p:sp>
        </mc:Choice>
        <mc:Fallback xmlns="">
          <p:sp>
            <p:nvSpPr>
              <p:cNvPr id="11" name="Content Placeholder 8">
                <a:extLst>
                  <a:ext uri="{FF2B5EF4-FFF2-40B4-BE49-F238E27FC236}">
                    <a16:creationId xmlns:a16="http://schemas.microsoft.com/office/drawing/2014/main" id="{4C307D70-C827-99FD-EF5F-6899F8085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81" y="4448325"/>
                <a:ext cx="5769428" cy="2055030"/>
              </a:xfrm>
              <a:prstGeom prst="rect">
                <a:avLst/>
              </a:prstGeom>
              <a:blipFill>
                <a:blip r:embed="rId5"/>
                <a:stretch>
                  <a:fillRect l="-1096" t="-24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0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A7E5-306D-0668-C57A-0336A7AF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IGMF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1F2CA-4AF5-FBBD-B2B3-31C036F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218" y="1208314"/>
            <a:ext cx="7027210" cy="41044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IT" dirty="0"/>
              <a:t>Current </a:t>
            </a:r>
            <a:r>
              <a:rPr lang="en-IT" dirty="0">
                <a:solidFill>
                  <a:srgbClr val="FFFF00"/>
                </a:solidFill>
              </a:rPr>
              <a:t>limits on intensity</a:t>
            </a:r>
          </a:p>
          <a:p>
            <a:pPr lvl="1">
              <a:lnSpc>
                <a:spcPct val="110000"/>
              </a:lnSpc>
            </a:pPr>
            <a:r>
              <a:rPr lang="en-IT" dirty="0">
                <a:solidFill>
                  <a:srgbClr val="FFFF00"/>
                </a:solidFill>
              </a:rPr>
              <a:t>From above</a:t>
            </a:r>
            <a:r>
              <a:rPr lang="en-IT" dirty="0"/>
              <a:t>, mostly by CMB anisotropies (~1e-9 G)</a:t>
            </a:r>
          </a:p>
          <a:p>
            <a:pPr lvl="1">
              <a:lnSpc>
                <a:spcPct val="110000"/>
              </a:lnSpc>
            </a:pPr>
            <a:r>
              <a:rPr lang="en-IT" dirty="0">
                <a:solidFill>
                  <a:srgbClr val="FFFF00"/>
                </a:solidFill>
              </a:rPr>
              <a:t>From below </a:t>
            </a:r>
            <a:r>
              <a:rPr lang="en-IT" dirty="0"/>
              <a:t>by gamma-ray experiments 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G</a:t>
            </a:r>
            <a:r>
              <a:rPr lang="en-IT" dirty="0"/>
              <a:t>-ray halos around blazars, </a:t>
            </a:r>
          </a:p>
          <a:p>
            <a:pPr lvl="2">
              <a:lnSpc>
                <a:spcPct val="110000"/>
              </a:lnSpc>
            </a:pPr>
            <a:r>
              <a:rPr lang="en-IT" dirty="0"/>
              <a:t>TeV</a:t>
            </a:r>
            <a:r>
              <a:rPr lang="en-IT" dirty="0">
                <a:sym typeface="Wingdings" pitchFamily="2" charset="2"/>
              </a:rPr>
              <a:t> GeV signal </a:t>
            </a:r>
            <a:r>
              <a:rPr lang="en-IT" dirty="0"/>
              <a:t>reprocess (due to pair production+synchrotron)</a:t>
            </a:r>
          </a:p>
          <a:p>
            <a:pPr lvl="2">
              <a:lnSpc>
                <a:spcPct val="110000"/>
              </a:lnSpc>
            </a:pPr>
            <a:r>
              <a:rPr lang="en-IT" dirty="0"/>
              <a:t>Delayed signal emission</a:t>
            </a:r>
          </a:p>
          <a:p>
            <a:pPr>
              <a:lnSpc>
                <a:spcPct val="110000"/>
              </a:lnSpc>
            </a:pPr>
            <a:r>
              <a:rPr lang="en-IT" dirty="0"/>
              <a:t>On </a:t>
            </a:r>
            <a:r>
              <a:rPr lang="en-IT" dirty="0">
                <a:solidFill>
                  <a:srgbClr val="FFFF00"/>
                </a:solidFill>
              </a:rPr>
              <a:t>coherent lengths</a:t>
            </a:r>
          </a:p>
          <a:p>
            <a:pPr lvl="1">
              <a:lnSpc>
                <a:spcPct val="110000"/>
              </a:lnSpc>
            </a:pPr>
            <a:r>
              <a:rPr lang="en-IT" dirty="0"/>
              <a:t>Small values excludes by turbulence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7A614-07B2-8A83-4162-16AA03CE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FB8A5-08FB-934A-858E-9FF83021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44363-3266-9D9B-3729-9CDFA9BE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208314"/>
            <a:ext cx="4201602" cy="4559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EDF23-1538-B9F1-72B3-046D32E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713" y="3005404"/>
            <a:ext cx="1286035" cy="48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8DD24-86C4-6357-6ADB-2198382B28D2}"/>
              </a:ext>
            </a:extLst>
          </p:cNvPr>
          <p:cNvSpPr txBox="1"/>
          <p:nvPr/>
        </p:nvSpPr>
        <p:spPr>
          <a:xfrm>
            <a:off x="5039919" y="5903452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Durrer:2013pga,AlvesBatista:2021sln,Neronov:2021xua</a:t>
            </a:r>
          </a:p>
        </p:txBody>
      </p:sp>
    </p:spTree>
    <p:extLst>
      <p:ext uri="{BB962C8B-B14F-4D97-AF65-F5344CB8AC3E}">
        <p14:creationId xmlns:p14="http://schemas.microsoft.com/office/powerpoint/2010/main" val="8026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FEED-7110-E793-50BF-9FC1DCA9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BACK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EA54-E9EB-53F3-B97C-DC2EE01FC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461" y="1208314"/>
            <a:ext cx="7686967" cy="1295081"/>
          </a:xfrm>
        </p:spPr>
        <p:txBody>
          <a:bodyPr/>
          <a:lstStyle/>
          <a:p>
            <a:r>
              <a:rPr lang="it-IT" dirty="0"/>
              <a:t>MM </a:t>
            </a:r>
            <a:r>
              <a:rPr lang="it-IT" dirty="0" err="1"/>
              <a:t>extracts</a:t>
            </a:r>
            <a:r>
              <a:rPr lang="it-IT" dirty="0"/>
              <a:t> energy from B. 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/ </a:t>
            </a:r>
            <a:r>
              <a:rPr lang="it-IT" dirty="0" err="1"/>
              <a:t>their</a:t>
            </a:r>
            <a:r>
              <a:rPr lang="it-IT" dirty="0"/>
              <a:t> mass</a:t>
            </a:r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22930-FDEC-C7A6-0271-DFDD87E8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2607F-CBD8-736D-E7FE-BEA71F98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3AED7-F81F-1E28-9683-5A6CD113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9" y="1296699"/>
            <a:ext cx="3640176" cy="3346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75CE22-4DCC-75F4-C340-744333FE45F4}"/>
              </a:ext>
            </a:extLst>
          </p:cNvPr>
          <p:cNvSpPr txBox="1"/>
          <p:nvPr/>
        </p:nvSpPr>
        <p:spPr>
          <a:xfrm>
            <a:off x="1049574" y="1532564"/>
            <a:ext cx="2530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𝐵 = 10</a:t>
            </a:r>
            <a:r>
              <a:rPr lang="en-GB" sz="14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−9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 G (blue), 10</a:t>
            </a:r>
            <a:r>
              <a:rPr lang="en-GB" sz="14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−12 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G (purple), 10</a:t>
            </a:r>
            <a:r>
              <a:rPr lang="en-GB" sz="14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−15 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G (red),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881EF-BBAA-6929-5B8F-5A5C9601B2EF}"/>
              </a:ext>
            </a:extLst>
          </p:cNvPr>
          <p:cNvSpPr txBox="1"/>
          <p:nvPr/>
        </p:nvSpPr>
        <p:spPr>
          <a:xfrm>
            <a:off x="1049574" y="2041730"/>
            <a:ext cx="2530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Helvetica" pitchFamily="2" charset="0"/>
              </a:rPr>
              <a:t>𝜆I &gt; 1𝐻0 (solid) and 𝜆I = 1 Mpc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Helvetica" pitchFamily="2" charset="0"/>
              </a:rPr>
              <a:t>(dashed).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8062DB1-E07B-6AAB-136D-2B82C88C09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8461" y="2856339"/>
                <a:ext cx="7686967" cy="3162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20675" indent="-307975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3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27063" indent="-34925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808038" indent="-306388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tabLst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rgbClr val="FFFF00"/>
                  </a:buClr>
                  <a:buSzPct val="85000"/>
                  <a:buFont typeface="Courier New" panose="02070309020205020404" pitchFamily="49" charset="0"/>
                  <a:buChar char="o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>
                    <a:sym typeface="Wingdings" pitchFamily="2" charset="2"/>
                  </a:rPr>
                  <a:t> </a:t>
                </a:r>
                <a:r>
                  <a:rPr lang="it-IT" dirty="0" err="1">
                    <a:sym typeface="Wingdings" pitchFamily="2" charset="2"/>
                  </a:rPr>
                  <a:t>Threshold</a:t>
                </a:r>
                <a:r>
                  <a:rPr lang="it-IT" dirty="0">
                    <a:sym typeface="Wingdings" pitchFamily="2" charset="2"/>
                  </a:rPr>
                  <a:t> for back-reaction</a:t>
                </a:r>
              </a:p>
              <a:p>
                <a:r>
                  <a:rPr lang="it-IT" dirty="0" err="1">
                    <a:sym typeface="Wingdings" pitchFamily="2" charset="2"/>
                  </a:rPr>
                  <a:t>Higher</a:t>
                </a:r>
                <a:r>
                  <a:rPr lang="it-IT" dirty="0">
                    <a:sym typeface="Wingdings" pitchFamily="2" charset="2"/>
                  </a:rPr>
                  <a:t> B </a:t>
                </a:r>
                <a:r>
                  <a:rPr lang="it-IT" dirty="0" err="1">
                    <a:sym typeface="Wingdings" pitchFamily="2" charset="2"/>
                  </a:rPr>
                  <a:t>allows</a:t>
                </a:r>
                <a:r>
                  <a:rPr lang="it-IT" dirty="0">
                    <a:sym typeface="Wingdings" pitchFamily="2" charset="2"/>
                  </a:rPr>
                  <a:t> for </a:t>
                </a:r>
                <a:r>
                  <a:rPr lang="it-IT" dirty="0" err="1">
                    <a:sym typeface="Wingdings" pitchFamily="2" charset="2"/>
                  </a:rPr>
                  <a:t>larger</a:t>
                </a:r>
                <a:r>
                  <a:rPr lang="it-IT" dirty="0">
                    <a:sym typeface="Wingdings" pitchFamily="2" charset="2"/>
                  </a:rPr>
                  <a:t> MM </a:t>
                </a:r>
                <a:r>
                  <a:rPr lang="it-IT" dirty="0" err="1">
                    <a:sym typeface="Wingdings" pitchFamily="2" charset="2"/>
                  </a:rPr>
                  <a:t>fluxes</a:t>
                </a:r>
                <a:endParaRPr lang="it-IT" dirty="0">
                  <a:sym typeface="Wingdings" pitchFamily="2" charset="2"/>
                </a:endParaRPr>
              </a:p>
              <a:p>
                <a:r>
                  <a:rPr lang="it-IT" dirty="0" err="1">
                    <a:sym typeface="Wingdings" pitchFamily="2" charset="2"/>
                  </a:rPr>
                  <a:t>Larger</a:t>
                </a:r>
                <a:r>
                  <a:rPr lang="it-IT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it-IT" dirty="0">
                    <a:sym typeface="Wingdings" pitchFamily="2" charset="2"/>
                  </a:rPr>
                  <a:t> </a:t>
                </a:r>
                <a:r>
                  <a:rPr lang="it-IT" dirty="0" err="1">
                    <a:sym typeface="Wingdings" pitchFamily="2" charset="2"/>
                  </a:rPr>
                  <a:t>allows</a:t>
                </a:r>
                <a:r>
                  <a:rPr lang="it-IT" dirty="0">
                    <a:sym typeface="Wingdings" pitchFamily="2" charset="2"/>
                  </a:rPr>
                  <a:t> for </a:t>
                </a:r>
                <a:r>
                  <a:rPr lang="it-IT" dirty="0" err="1">
                    <a:sym typeface="Wingdings" pitchFamily="2" charset="2"/>
                  </a:rPr>
                  <a:t>larger</a:t>
                </a:r>
                <a:r>
                  <a:rPr lang="it-IT" dirty="0">
                    <a:sym typeface="Wingdings" pitchFamily="2" charset="2"/>
                  </a:rPr>
                  <a:t> </a:t>
                </a:r>
                <a:r>
                  <a:rPr lang="it-IT" dirty="0" err="1">
                    <a:sym typeface="Wingdings" pitchFamily="2" charset="2"/>
                  </a:rPr>
                  <a:t>fluxes</a:t>
                </a:r>
                <a:r>
                  <a:rPr lang="it-IT" dirty="0">
                    <a:sym typeface="Wingdings" pitchFamily="2" charset="2"/>
                  </a:rPr>
                  <a:t> </a:t>
                </a:r>
              </a:p>
              <a:p>
                <a:endParaRPr lang="en-IT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8062DB1-E07B-6AAB-136D-2B82C88C0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461" y="2856339"/>
                <a:ext cx="7686967" cy="3162496"/>
              </a:xfrm>
              <a:prstGeom prst="rect">
                <a:avLst/>
              </a:prstGeom>
              <a:blipFill>
                <a:blip r:embed="rId3"/>
                <a:stretch>
                  <a:fillRect l="-1153" t="-2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A82C4A-2610-7374-8A0B-816A483197BF}"/>
              </a:ext>
            </a:extLst>
          </p:cNvPr>
          <p:cNvSpPr txBox="1"/>
          <p:nvPr/>
        </p:nvSpPr>
        <p:spPr>
          <a:xfrm>
            <a:off x="326572" y="5019203"/>
            <a:ext cx="5159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dirty="0" err="1">
                <a:solidFill>
                  <a:schemeClr val="bg1"/>
                </a:solidFill>
              </a:rPr>
              <a:t>As</a:t>
            </a:r>
            <a:r>
              <a:rPr lang="it-IT" sz="2400" dirty="0">
                <a:solidFill>
                  <a:schemeClr val="bg1"/>
                </a:solidFill>
              </a:rPr>
              <a:t> a </a:t>
            </a:r>
            <a:r>
              <a:rPr lang="it-IT" sz="2400" dirty="0" err="1">
                <a:solidFill>
                  <a:schemeClr val="bg1"/>
                </a:solidFill>
              </a:rPr>
              <a:t>result</a:t>
            </a:r>
            <a:r>
              <a:rPr lang="it-IT" sz="2400" dirty="0">
                <a:solidFill>
                  <a:schemeClr val="bg1"/>
                </a:solidFill>
              </a:rPr>
              <a:t>, the maximum speed </a:t>
            </a:r>
            <a:r>
              <a:rPr lang="it-IT" sz="2400" dirty="0" err="1">
                <a:solidFill>
                  <a:schemeClr val="bg1"/>
                </a:solidFill>
              </a:rPr>
              <a:t>depends</a:t>
            </a:r>
            <a:r>
              <a:rPr lang="it-IT" sz="2400" dirty="0">
                <a:solidFill>
                  <a:schemeClr val="bg1"/>
                </a:solidFill>
              </a:rPr>
              <a:t> on </a:t>
            </a:r>
            <a:r>
              <a:rPr lang="it-IT" sz="2400" dirty="0" err="1">
                <a:solidFill>
                  <a:schemeClr val="bg1"/>
                </a:solidFill>
              </a:rPr>
              <a:t>flux</a:t>
            </a:r>
            <a:r>
              <a:rPr lang="it-IT" sz="2400" dirty="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3D4D41-633A-64AF-65B8-6957613C42A8}"/>
                  </a:ext>
                </a:extLst>
              </p:cNvPr>
              <p:cNvSpPr txBox="1"/>
              <p:nvPr/>
            </p:nvSpPr>
            <p:spPr>
              <a:xfrm>
                <a:off x="5442030" y="5242020"/>
                <a:ext cx="51598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𝑀𝑊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𝐼𝐺𝑀𝐹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𝐺𝑀𝐹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3D4D41-633A-64AF-65B8-6957613C4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030" y="5242020"/>
                <a:ext cx="5159828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3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4A2B-DB8B-4BFE-B51F-A9E6D4A9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Question?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FCE74-7C23-659D-FB4F-5134DC4D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811780"/>
            <a:ext cx="11234057" cy="3360420"/>
          </a:xfrm>
        </p:spPr>
        <p:txBody>
          <a:bodyPr/>
          <a:lstStyle/>
          <a:p>
            <a:r>
              <a:rPr lang="en-IT" dirty="0"/>
              <a:t>Are cosmic magnetic fields relevant for terrestrial experimental bounds on MMs?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C3418-42C5-8927-AA56-B16C72CA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40D2-B661-5BB8-C296-950564B6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0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D410-F84D-2917-CB77-AFD60A18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Acceleration in IGMF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D796771-341C-8C14-7EA8-C4B1E26A5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4123426"/>
            <a:ext cx="6264728" cy="2048774"/>
          </a:xfrm>
        </p:spPr>
        <p:txBody>
          <a:bodyPr>
            <a:normAutofit/>
          </a:bodyPr>
          <a:lstStyle/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IGMF alone can accelerate MM to ultra-</a:t>
            </a:r>
            <a:r>
              <a:rPr lang="it-IT" dirty="0" err="1">
                <a:solidFill>
                  <a:srgbClr val="FFFF00"/>
                </a:solidFill>
              </a:rPr>
              <a:t>relativistic</a:t>
            </a:r>
            <a:r>
              <a:rPr lang="it-IT" dirty="0">
                <a:solidFill>
                  <a:srgbClr val="FFFF00"/>
                </a:solidFill>
              </a:rPr>
              <a:t> speeds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CF401-AA31-791E-4C33-EEA7CDEC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FA0A7-5BA2-41ED-6091-3A6AE92F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filmato-incollato.png" descr="filmato-incollato.png">
            <a:extLst>
              <a:ext uri="{FF2B5EF4-FFF2-40B4-BE49-F238E27FC236}">
                <a16:creationId xmlns:a16="http://schemas.microsoft.com/office/drawing/2014/main" id="{48B476E5-1ABC-2467-1736-1F173889E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314092"/>
            <a:ext cx="5092303" cy="474380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32A5EE-1A93-5E1A-8ADA-29D8A2CA897E}"/>
              </a:ext>
            </a:extLst>
          </p:cNvPr>
          <p:cNvSpPr txBox="1"/>
          <p:nvPr/>
        </p:nvSpPr>
        <p:spPr>
          <a:xfrm>
            <a:off x="1535353" y="3913233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Free Acceleration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CEB09-255E-505D-C213-D22F79069BD7}"/>
              </a:ext>
            </a:extLst>
          </p:cNvPr>
          <p:cNvSpPr txBox="1"/>
          <p:nvPr/>
        </p:nvSpPr>
        <p:spPr>
          <a:xfrm>
            <a:off x="1535353" y="2816155"/>
            <a:ext cx="161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Back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93AB38-A12F-7897-1347-436A7A09EF00}"/>
                  </a:ext>
                </a:extLst>
              </p:cNvPr>
              <p:cNvSpPr txBox="1"/>
              <p:nvPr/>
            </p:nvSpPr>
            <p:spPr>
              <a:xfrm>
                <a:off x="2732993" y="1483880"/>
                <a:ext cx="24431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ar-A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93AB38-A12F-7897-1347-436A7A09E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93" y="1483880"/>
                <a:ext cx="24431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42903ED1-A694-50F0-5618-BE30D16FB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1314091"/>
            <a:ext cx="3430212" cy="9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A12E-94D2-4973-4D7D-4BC9DC8F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GALACTIC MAGNETIC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AA33-6C8A-095A-E33C-1B0FBB7C9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830" y="1208314"/>
            <a:ext cx="8404598" cy="250715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/>
              <a:t>In 1970 Parker </a:t>
            </a:r>
            <a:r>
              <a:rPr lang="it-IT" dirty="0" err="1"/>
              <a:t>proposed</a:t>
            </a:r>
            <a:r>
              <a:rPr lang="it-IT" dirty="0"/>
              <a:t> a </a:t>
            </a:r>
            <a:r>
              <a:rPr lang="it-IT" dirty="0" err="1"/>
              <a:t>bound</a:t>
            </a:r>
            <a:r>
              <a:rPr lang="it-IT" dirty="0"/>
              <a:t> on the </a:t>
            </a:r>
            <a:r>
              <a:rPr lang="it-IT" dirty="0" err="1"/>
              <a:t>monopole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 inside </a:t>
            </a:r>
            <a:r>
              <a:rPr lang="it-IT" dirty="0" err="1"/>
              <a:t>our</a:t>
            </a:r>
            <a:r>
              <a:rPr lang="it-IT" dirty="0"/>
              <a:t> Galaxy: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The Galaxy </a:t>
            </a:r>
            <a:r>
              <a:rPr lang="it-IT" dirty="0" err="1"/>
              <a:t>presents</a:t>
            </a:r>
            <a:r>
              <a:rPr lang="it-IT" dirty="0"/>
              <a:t> a </a:t>
            </a:r>
            <a:r>
              <a:rPr lang="it-IT" dirty="0" err="1"/>
              <a:t>magnetic</a:t>
            </a:r>
            <a:r>
              <a:rPr lang="it-IT" dirty="0"/>
              <a:t> field of∼2×10^(−6) G;</a:t>
            </a:r>
          </a:p>
          <a:p>
            <a:pPr lvl="1">
              <a:lnSpc>
                <a:spcPct val="120000"/>
              </a:lnSpc>
            </a:pPr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Galactic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magnetic</a:t>
            </a:r>
            <a:r>
              <a:rPr lang="it-IT" dirty="0">
                <a:solidFill>
                  <a:srgbClr val="FFFF00"/>
                </a:solidFill>
              </a:rPr>
              <a:t> field </a:t>
            </a:r>
            <a:r>
              <a:rPr lang="it-IT" dirty="0" err="1">
                <a:solidFill>
                  <a:srgbClr val="FFFF00"/>
                </a:solidFill>
              </a:rPr>
              <a:t>accelerates</a:t>
            </a:r>
            <a:r>
              <a:rPr lang="it-IT" dirty="0">
                <a:solidFill>
                  <a:srgbClr val="FFFF00"/>
                </a:solidFill>
              </a:rPr>
              <a:t> the </a:t>
            </a:r>
            <a:r>
              <a:rPr lang="it-IT" dirty="0" err="1">
                <a:solidFill>
                  <a:srgbClr val="FFFF00"/>
                </a:solidFill>
              </a:rPr>
              <a:t>monopoles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losing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its</a:t>
            </a:r>
            <a:r>
              <a:rPr lang="it-IT" dirty="0">
                <a:solidFill>
                  <a:srgbClr val="FFFF00"/>
                </a:solidFill>
              </a:rPr>
              <a:t> energy;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The survival of the field </a:t>
            </a:r>
            <a:r>
              <a:rPr lang="it-IT" dirty="0" err="1"/>
              <a:t>provides</a:t>
            </a:r>
            <a:r>
              <a:rPr lang="it-IT" dirty="0"/>
              <a:t> a </a:t>
            </a:r>
            <a:r>
              <a:rPr lang="it-IT" dirty="0" err="1"/>
              <a:t>bound</a:t>
            </a:r>
            <a:r>
              <a:rPr lang="it-IT" dirty="0"/>
              <a:t> on the </a:t>
            </a:r>
            <a:r>
              <a:rPr lang="it-IT" dirty="0" err="1"/>
              <a:t>monopole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.</a:t>
            </a:r>
          </a:p>
          <a:p>
            <a:pPr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/>
              <a:t>bound</a:t>
            </a:r>
            <a:r>
              <a:rPr lang="it-IT" dirty="0"/>
              <a:t> can be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extended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the </a:t>
            </a:r>
            <a:r>
              <a:rPr lang="it-IT" dirty="0" err="1">
                <a:solidFill>
                  <a:srgbClr val="FFFF00"/>
                </a:solidFill>
              </a:rPr>
              <a:t>seed</a:t>
            </a:r>
            <a:r>
              <a:rPr lang="it-IT" dirty="0">
                <a:solidFill>
                  <a:srgbClr val="FFFF00"/>
                </a:solidFill>
              </a:rPr>
              <a:t> field of the Galaxy.</a:t>
            </a:r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7B509-1DA7-5AA0-FE6C-3ED2D113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1AAC1-A933-45A9-0CD9-9641A33B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4221FAC-3D09-52B7-4387-B58CC95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5" y="1208314"/>
            <a:ext cx="3101484" cy="2368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rker.pdf" descr="Parker.pdf">
            <a:extLst>
              <a:ext uri="{FF2B5EF4-FFF2-40B4-BE49-F238E27FC236}">
                <a16:creationId xmlns:a16="http://schemas.microsoft.com/office/drawing/2014/main" id="{3C5FFF8F-2D3A-7A7D-C3DC-FF516145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3667172"/>
            <a:ext cx="2884483" cy="28844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4C84C-A2B9-0BF1-EFF1-AB1C5519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177" y="5649686"/>
            <a:ext cx="37465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0C8D00-0233-0A33-AA94-30D774E98D1E}"/>
              </a:ext>
            </a:extLst>
          </p:cNvPr>
          <p:cNvSpPr txBox="1"/>
          <p:nvPr/>
        </p:nvSpPr>
        <p:spPr>
          <a:xfrm>
            <a:off x="3692509" y="3667172"/>
            <a:ext cx="8258699" cy="93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FFFF00"/>
                </a:solidFill>
                <a:sym typeface="Wingdings" pitchFamily="2" charset="2"/>
              </a:rPr>
              <a:t> </a:t>
            </a:r>
            <a:r>
              <a:rPr lang="it-IT" sz="2400" dirty="0" err="1">
                <a:solidFill>
                  <a:srgbClr val="FFFF00"/>
                </a:solidFill>
              </a:rPr>
              <a:t>Seed</a:t>
            </a:r>
            <a:r>
              <a:rPr lang="it-IT" sz="2400" dirty="0">
                <a:solidFill>
                  <a:srgbClr val="FFFF00"/>
                </a:solidFill>
              </a:rPr>
              <a:t> Parker bounds are </a:t>
            </a:r>
            <a:r>
              <a:rPr lang="it-IT" sz="2400" dirty="0" err="1">
                <a:solidFill>
                  <a:srgbClr val="FFFF00"/>
                </a:solidFill>
              </a:rPr>
              <a:t>weakened</a:t>
            </a:r>
            <a:r>
              <a:rPr lang="it-IT" sz="2400" dirty="0">
                <a:solidFill>
                  <a:srgbClr val="FFFF00"/>
                </a:solidFill>
              </a:rPr>
              <a:t> by </a:t>
            </a:r>
            <a:r>
              <a:rPr lang="it-IT" sz="2400" dirty="0" err="1">
                <a:solidFill>
                  <a:srgbClr val="FFFF00"/>
                </a:solidFill>
              </a:rPr>
              <a:t>acceleration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into</a:t>
            </a:r>
            <a:r>
              <a:rPr lang="it-IT" sz="2400" dirty="0">
                <a:solidFill>
                  <a:srgbClr val="FFFF00"/>
                </a:solidFill>
              </a:rPr>
              <a:t> IGMF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453F2-B427-53FB-6EFF-9E18679099C0}"/>
              </a:ext>
            </a:extLst>
          </p:cNvPr>
          <p:cNvSpPr txBox="1"/>
          <p:nvPr/>
        </p:nvSpPr>
        <p:spPr>
          <a:xfrm>
            <a:off x="3865177" y="5262113"/>
            <a:ext cx="23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Acceleration in GMF</a:t>
            </a:r>
          </a:p>
        </p:txBody>
      </p:sp>
    </p:spTree>
    <p:extLst>
      <p:ext uri="{BB962C8B-B14F-4D97-AF65-F5344CB8AC3E}">
        <p14:creationId xmlns:p14="http://schemas.microsoft.com/office/powerpoint/2010/main" val="37116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0B19-EFF6-1360-41FE-33A7A63C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Speed-mass relation (</a:t>
            </a:r>
            <a:r>
              <a:rPr lang="it-IT" dirty="0" err="1"/>
              <a:t>dep</a:t>
            </a:r>
            <a:r>
              <a:rPr lang="it-IT" dirty="0"/>
              <a:t>. </a:t>
            </a:r>
            <a:r>
              <a:rPr lang="it-IT" dirty="0" err="1"/>
              <a:t>Flux</a:t>
            </a:r>
            <a:r>
              <a:rPr lang="it-IT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138-4786-B83F-BB4C-A39929B8C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3" y="992981"/>
            <a:ext cx="11571515" cy="4872037"/>
          </a:xfrm>
        </p:spPr>
        <p:txBody>
          <a:bodyPr/>
          <a:lstStyle/>
          <a:p>
            <a:r>
              <a:rPr lang="it-IT" dirty="0"/>
              <a:t>One can compute the speed-mass relation 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 of IGMF (and </a:t>
            </a:r>
            <a:r>
              <a:rPr lang="it-IT" dirty="0" err="1"/>
              <a:t>flux</a:t>
            </a:r>
            <a:r>
              <a:rPr lang="it-IT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4C44D-203B-2A56-356D-670BA01D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B02AD-E552-C593-760C-95391CD8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E094B-987E-232E-E609-037FFDB3F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588"/>
          <a:stretch>
            <a:fillRect/>
          </a:stretch>
        </p:blipFill>
        <p:spPr>
          <a:xfrm>
            <a:off x="188691" y="2172040"/>
            <a:ext cx="4230904" cy="4100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39C55-A4E9-A08F-B205-879F5CED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98"/>
          <a:stretch>
            <a:fillRect/>
          </a:stretch>
        </p:blipFill>
        <p:spPr>
          <a:xfrm>
            <a:off x="7772407" y="2172040"/>
            <a:ext cx="4011562" cy="410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79F92C-FAC7-3B05-CE6B-3157929B26B8}"/>
              </a:ext>
            </a:extLst>
          </p:cNvPr>
          <p:cNvSpPr txBox="1"/>
          <p:nvPr/>
        </p:nvSpPr>
        <p:spPr>
          <a:xfrm>
            <a:off x="4490704" y="2172040"/>
            <a:ext cx="2010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ß"/>
            </a:pPr>
            <a:r>
              <a:rPr lang="en-IT" dirty="0">
                <a:solidFill>
                  <a:srgbClr val="FFFF00"/>
                </a:solidFill>
                <a:sym typeface="Wingdings" pitchFamily="2" charset="2"/>
              </a:rPr>
              <a:t>Weak IGFM</a:t>
            </a:r>
          </a:p>
          <a:p>
            <a:pPr algn="l"/>
            <a:r>
              <a:rPr lang="en-IT" dirty="0">
                <a:solidFill>
                  <a:schemeClr val="bg1"/>
                </a:solidFill>
                <a:sym typeface="Wingdings" pitchFamily="2" charset="2"/>
              </a:rPr>
              <a:t>GMF dominates</a:t>
            </a:r>
          </a:p>
          <a:p>
            <a:pPr algn="l"/>
            <a:r>
              <a:rPr lang="en-IT" dirty="0">
                <a:solidFill>
                  <a:schemeClr val="bg1"/>
                </a:solidFill>
                <a:sym typeface="Wingdings" pitchFamily="2" charset="2"/>
              </a:rPr>
              <a:t>No back-reaction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AEE595-1184-C2E6-3956-983F3529A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137" y="2464878"/>
            <a:ext cx="2688732" cy="417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8D646-07AF-03A6-D8F3-16B8AE01A40C}"/>
              </a:ext>
            </a:extLst>
          </p:cNvPr>
          <p:cNvSpPr txBox="1"/>
          <p:nvPr/>
        </p:nvSpPr>
        <p:spPr>
          <a:xfrm>
            <a:off x="5219835" y="5260856"/>
            <a:ext cx="2385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dirty="0">
                <a:solidFill>
                  <a:srgbClr val="FFFF00"/>
                </a:solidFill>
                <a:sym typeface="Wingdings" pitchFamily="2" charset="2"/>
              </a:rPr>
              <a:t>Strong IGMF </a:t>
            </a:r>
          </a:p>
          <a:p>
            <a:pPr algn="l"/>
            <a:r>
              <a:rPr lang="en-IT" dirty="0">
                <a:solidFill>
                  <a:schemeClr val="bg1"/>
                </a:solidFill>
                <a:sym typeface="Wingdings" pitchFamily="2" charset="2"/>
              </a:rPr>
              <a:t>IGMF contributes</a:t>
            </a:r>
          </a:p>
          <a:p>
            <a:pPr algn="l"/>
            <a:r>
              <a:rPr lang="en-IT" dirty="0">
                <a:solidFill>
                  <a:schemeClr val="bg1"/>
                </a:solidFill>
                <a:sym typeface="Wingdings" pitchFamily="2" charset="2"/>
              </a:rPr>
              <a:t>Back-reaction matter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2D89F-4A55-FE67-3FCD-AF1E8D0BD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346" y="1968840"/>
            <a:ext cx="1828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F135-391B-C374-2807-BA820B9E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considerered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99A11-D856-A9CC-812E-8A4A97E6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0E12-4675-E40A-6659-3FCE7CFD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CF681-63B0-9C1D-C59A-393DD6D2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62" y="1127563"/>
            <a:ext cx="5330744" cy="5145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589CC9-C91E-D08E-672D-780F9DB95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71" y="1127563"/>
            <a:ext cx="6037663" cy="51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13C30-4F57-9AEE-6269-4184B2BA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67FB4A-11A2-3F87-9A5B-CBD34ED31D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#3 RE-cast experimental bounds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FDBA2-626F-7482-9159-87E3F9C5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24</a:t>
            </a:fld>
            <a:endParaRPr lang="en-IT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BD2AA2E-7F44-5617-3F50-25DE6D9DD9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52109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7617-77A9-2046-8055-7F6357E6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From speed-limits to mass-limits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C3EE9-88D7-E398-3559-C6EF6B0E6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610" y="1208314"/>
            <a:ext cx="7663818" cy="2646056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Assuming a model of IGMF one can related speed to mass</a:t>
            </a:r>
          </a:p>
          <a:p>
            <a:r>
              <a:rPr lang="en-IT" dirty="0"/>
              <a:t>Terrestrial experiments required relativistic and ultra-relativistic speeds</a:t>
            </a:r>
          </a:p>
          <a:p>
            <a:r>
              <a:rPr lang="en-IT" dirty="0"/>
              <a:t>One should consider </a:t>
            </a:r>
            <a:r>
              <a:rPr lang="en-IT" dirty="0">
                <a:solidFill>
                  <a:srgbClr val="FFFF00"/>
                </a:solidFill>
              </a:rPr>
              <a:t>‘kinetic energy at the detector’</a:t>
            </a:r>
          </a:p>
          <a:p>
            <a:pPr lvl="1"/>
            <a:r>
              <a:rPr lang="en-IT" dirty="0"/>
              <a:t>Compute energy loss in matter (if required)</a:t>
            </a:r>
          </a:p>
          <a:p>
            <a:pPr lvl="1"/>
            <a:r>
              <a:rPr lang="en-IT" dirty="0"/>
              <a:t>Acceptance direction depedent</a:t>
            </a:r>
          </a:p>
          <a:p>
            <a:pPr lvl="1"/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DF5BA-537C-ACC6-6879-FE3E513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31FBE-3309-35DE-2C7C-1E6C9F3B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B5B85-B5B9-EFDF-609F-342AD356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208314"/>
            <a:ext cx="3616895" cy="3155342"/>
          </a:xfrm>
          <a:prstGeom prst="rect">
            <a:avLst/>
          </a:prstGeom>
        </p:spPr>
      </p:pic>
      <p:pic>
        <p:nvPicPr>
          <p:cNvPr id="2050" name="Picture 2" descr="Measuring the Atmospheric Neutrino Oscillation Parameters with IceCube  DeepCore">
            <a:extLst>
              <a:ext uri="{FF2B5EF4-FFF2-40B4-BE49-F238E27FC236}">
                <a16:creationId xmlns:a16="http://schemas.microsoft.com/office/drawing/2014/main" id="{0F87729B-FED9-0D53-3796-E37FD56F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11885" y="4541376"/>
            <a:ext cx="1698923" cy="17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CC2244-DBCF-90BD-3A3F-AF613D93F82F}"/>
              </a:ext>
            </a:extLst>
          </p:cNvPr>
          <p:cNvSpPr txBox="1">
            <a:spLocks/>
          </p:cNvSpPr>
          <p:nvPr/>
        </p:nvSpPr>
        <p:spPr>
          <a:xfrm>
            <a:off x="4201610" y="4097139"/>
            <a:ext cx="7663818" cy="2278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</a:t>
            </a:r>
            <a:r>
              <a:rPr lang="en-IT" dirty="0"/>
              <a:t>.g. MMs are clearly seen by </a:t>
            </a:r>
            <a:r>
              <a:rPr lang="en-IT" dirty="0">
                <a:solidFill>
                  <a:srgbClr val="FFFF00"/>
                </a:solidFill>
              </a:rPr>
              <a:t>IC</a:t>
            </a:r>
            <a:r>
              <a:rPr lang="en-IT" dirty="0"/>
              <a:t> only if coming from below</a:t>
            </a:r>
          </a:p>
          <a:p>
            <a:r>
              <a:rPr lang="en-IT" dirty="0"/>
              <a:t>Small kinetic energy MMs are lost (and this depends on the angle)</a:t>
            </a:r>
          </a:p>
          <a:p>
            <a:r>
              <a:rPr lang="en-IT" dirty="0"/>
              <a:t>Similar argument for </a:t>
            </a:r>
            <a:r>
              <a:rPr lang="en-IT" dirty="0">
                <a:solidFill>
                  <a:srgbClr val="FFFF00"/>
                </a:solidFill>
              </a:rPr>
              <a:t>MACRO</a:t>
            </a:r>
          </a:p>
          <a:p>
            <a:r>
              <a:rPr lang="en-IT" dirty="0">
                <a:solidFill>
                  <a:srgbClr val="FFC000"/>
                </a:solidFill>
              </a:rPr>
              <a:t>We carefully checked Icecube and MACRO acceptance</a:t>
            </a:r>
          </a:p>
        </p:txBody>
      </p:sp>
    </p:spTree>
    <p:extLst>
      <p:ext uri="{BB962C8B-B14F-4D97-AF65-F5344CB8AC3E}">
        <p14:creationId xmlns:p14="http://schemas.microsoft.com/office/powerpoint/2010/main" val="13677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C45F-00DB-54A2-1E85-7B24F545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C071E-842E-9502-4100-3DD4ACD3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3C952-6FD0-A499-0235-D18EEC44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C80B4-CB1C-6035-594C-D8EF1C21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208314"/>
            <a:ext cx="2588183" cy="225790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D72FE-D7A6-9A51-8FCC-931FBAA9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24" y="1162699"/>
            <a:ext cx="5372100" cy="51435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40D820C-4064-6542-F245-DA45B7CB5CF8}"/>
              </a:ext>
            </a:extLst>
          </p:cNvPr>
          <p:cNvSpPr/>
          <p:nvPr/>
        </p:nvSpPr>
        <p:spPr>
          <a:xfrm>
            <a:off x="3067291" y="1863524"/>
            <a:ext cx="405114" cy="50928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7F602-AD59-B480-781E-ADBF343B630C}"/>
              </a:ext>
            </a:extLst>
          </p:cNvPr>
          <p:cNvSpPr txBox="1"/>
          <p:nvPr/>
        </p:nvSpPr>
        <p:spPr>
          <a:xfrm>
            <a:off x="1267144" y="590345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In terms of mass </a:t>
            </a:r>
            <a:endParaRPr lang="en-IT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6D819-4748-A5AD-6FAB-923E332B0022}"/>
              </a:ext>
            </a:extLst>
          </p:cNvPr>
          <p:cNvSpPr txBox="1"/>
          <p:nvPr/>
        </p:nvSpPr>
        <p:spPr>
          <a:xfrm>
            <a:off x="9294470" y="2751109"/>
            <a:ext cx="2465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dirty="0">
                <a:solidFill>
                  <a:schemeClr val="bg1"/>
                </a:solidFill>
              </a:rPr>
              <a:t>1/ Instruments have different mass sensitivity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59ED3-D380-F49F-0553-E00C16BCAC56}"/>
              </a:ext>
            </a:extLst>
          </p:cNvPr>
          <p:cNvSpPr txBox="1"/>
          <p:nvPr/>
        </p:nvSpPr>
        <p:spPr>
          <a:xfrm>
            <a:off x="9294470" y="3771112"/>
            <a:ext cx="2465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dirty="0">
                <a:solidFill>
                  <a:schemeClr val="bg1"/>
                </a:solidFill>
              </a:rPr>
              <a:t>2/ Seed Parker bounds significantly modulated by IGMF strength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B0447-9702-E225-5AD3-94793BDD6A6F}"/>
              </a:ext>
            </a:extLst>
          </p:cNvPr>
          <p:cNvSpPr txBox="1"/>
          <p:nvPr/>
        </p:nvSpPr>
        <p:spPr>
          <a:xfrm>
            <a:off x="9294471" y="5164788"/>
            <a:ext cx="2465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dirty="0">
                <a:solidFill>
                  <a:schemeClr val="bg1"/>
                </a:solidFill>
              </a:rPr>
              <a:t>3/ For small fluxes, IGMFs must be considered</a:t>
            </a:r>
          </a:p>
        </p:txBody>
      </p:sp>
      <p:pic>
        <p:nvPicPr>
          <p:cNvPr id="3074" name="Picture 2" descr="Widening Highways Doesn't Fix Traffic. So Why Do We Keep Doing It? - The  New York Times">
            <a:extLst>
              <a:ext uri="{FF2B5EF4-FFF2-40B4-BE49-F238E27FC236}">
                <a16:creationId xmlns:a16="http://schemas.microsoft.com/office/drawing/2014/main" id="{F660C94D-C4C6-69CA-2B5C-A33F3EBE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716" y="265034"/>
            <a:ext cx="2832459" cy="18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3CDBF5-7040-68DC-BA40-A889E9FF620E}"/>
              </a:ext>
            </a:extLst>
          </p:cNvPr>
          <p:cNvSpPr txBox="1"/>
          <p:nvPr/>
        </p:nvSpPr>
        <p:spPr>
          <a:xfrm>
            <a:off x="6536919" y="265034"/>
            <a:ext cx="258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Ah! I need a navigator!</a:t>
            </a:r>
            <a:endParaRPr lang="en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CB40-5BA7-CAA2-EB3B-333881AE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43F5-E145-68F5-F7AF-E9A409716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838" y="1208314"/>
            <a:ext cx="6853590" cy="4963886"/>
          </a:xfrm>
        </p:spPr>
        <p:txBody>
          <a:bodyPr/>
          <a:lstStyle/>
          <a:p>
            <a:r>
              <a:rPr lang="en-IT" dirty="0"/>
              <a:t>The argument can be reversed</a:t>
            </a:r>
          </a:p>
          <a:p>
            <a:r>
              <a:rPr lang="en-IT" dirty="0"/>
              <a:t>A MM flux limit, assuming a certain kinetic energy, could be translated into an IGMF limit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212D5-4DE0-37FE-3B29-08FACC59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1705F-0DF1-BABD-DE98-E5C4653B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5558F-E680-FA1A-C69A-98C4092F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107730"/>
            <a:ext cx="4388086" cy="40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76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3270-E7DF-1CF6-E08F-18B14149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B9CF6E-41F4-C9C0-151F-A96F5589A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BD421-83F4-9182-94BC-F9A079727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28</a:t>
            </a:fld>
            <a:endParaRPr lang="en-IT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9B9D0DF-9971-7A80-1AC9-780A1D803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1899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E90C-608C-3A51-B102-B8C9D9B4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Take-home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40B4-48FF-9FCD-B112-956C9C524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48" y="1213506"/>
            <a:ext cx="8516598" cy="40350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T" dirty="0"/>
              <a:t>We have developed a framework that computes the </a:t>
            </a:r>
            <a:r>
              <a:rPr lang="en-IT" dirty="0">
                <a:solidFill>
                  <a:srgbClr val="FFFF00"/>
                </a:solidFill>
              </a:rPr>
              <a:t>relation MM mass-speed </a:t>
            </a:r>
            <a:r>
              <a:rPr lang="en-IT" dirty="0"/>
              <a:t>in cosmic MFs (that includes back-reaction)</a:t>
            </a:r>
          </a:p>
          <a:p>
            <a:pPr>
              <a:lnSpc>
                <a:spcPct val="120000"/>
              </a:lnSpc>
            </a:pPr>
            <a:r>
              <a:rPr lang="en-IT" dirty="0"/>
              <a:t>We have made assumptions on MFs, if better models come out, more accurate estimations can be made</a:t>
            </a:r>
          </a:p>
          <a:p>
            <a:pPr>
              <a:lnSpc>
                <a:spcPct val="120000"/>
              </a:lnSpc>
            </a:pPr>
            <a:r>
              <a:rPr lang="en-IT" dirty="0">
                <a:solidFill>
                  <a:srgbClr val="FFFF00"/>
                </a:solidFill>
              </a:rPr>
              <a:t>Strong IGMFs impact MM acceleration </a:t>
            </a:r>
            <a:r>
              <a:rPr lang="en-IT" dirty="0"/>
              <a:t>(could contribute, could dominate)</a:t>
            </a:r>
          </a:p>
          <a:p>
            <a:pPr>
              <a:lnSpc>
                <a:spcPct val="120000"/>
              </a:lnSpc>
            </a:pPr>
            <a:r>
              <a:rPr lang="en-IT" dirty="0">
                <a:solidFill>
                  <a:srgbClr val="FFC000"/>
                </a:solidFill>
              </a:rPr>
              <a:t>Terrestrial instruments are sensitive to different MM mass </a:t>
            </a:r>
            <a:r>
              <a:rPr lang="en-IT" dirty="0"/>
              <a:t>(related to their formation mechanisms)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B61AA-28D8-A310-8EEB-E5BF0671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351F1-DAFB-9BEB-3EB2-57015109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C4DDA-2FC8-4B9F-B26F-231B846C4D4C}"/>
              </a:ext>
            </a:extLst>
          </p:cNvPr>
          <p:cNvSpPr txBox="1"/>
          <p:nvPr/>
        </p:nvSpPr>
        <p:spPr>
          <a:xfrm rot="20756274">
            <a:off x="11435457" y="1002140"/>
            <a:ext cx="457746" cy="2969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IT" dirty="0"/>
              <a:t>MM</a:t>
            </a:r>
          </a:p>
        </p:txBody>
      </p:sp>
      <p:pic>
        <p:nvPicPr>
          <p:cNvPr id="7" name="Picture 2" descr="Muon">
            <a:extLst>
              <a:ext uri="{FF2B5EF4-FFF2-40B4-BE49-F238E27FC236}">
                <a16:creationId xmlns:a16="http://schemas.microsoft.com/office/drawing/2014/main" id="{205B16B8-F0EC-3C1D-D8F4-B67FC175B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4" b="89784" l="9125" r="95375">
                        <a14:foregroundMark x1="9500" y1="39424" x2="9125" y2="61151"/>
                        <a14:foregroundMark x1="70125" y1="40000" x2="90625" y2="35252"/>
                        <a14:foregroundMark x1="90625" y1="35252" x2="95375" y2="39712"/>
                        <a14:foregroundMark x1="95375" y1="39712" x2="70625" y2="4848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46" y="-27870"/>
            <a:ext cx="3208710" cy="28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DFBCF-5B58-0642-EFE6-93835C0D2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89978" l="5920" r="89943">
                        <a14:foregroundMark x1="8559" y1="72440" x2="4066" y2="60784"/>
                        <a14:foregroundMark x1="4066" y1="60784" x2="3923" y2="47821"/>
                        <a14:foregroundMark x1="3923" y1="47821" x2="5920" y2="35512"/>
                        <a14:foregroundMark x1="5920" y1="35512" x2="11056" y2="24510"/>
                        <a14:foregroundMark x1="79957" y1="31155" x2="79957" y2="3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491" y="1031498"/>
            <a:ext cx="1127521" cy="763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02DD9-0A95-5DA0-9C1F-20BDCE7A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89978" l="5920" r="89943">
                        <a14:foregroundMark x1="8559" y1="72440" x2="4066" y2="60784"/>
                        <a14:foregroundMark x1="4066" y1="60784" x2="3923" y2="47821"/>
                        <a14:foregroundMark x1="3923" y1="47821" x2="5920" y2="35512"/>
                        <a14:foregroundMark x1="5920" y1="35512" x2="11056" y2="24510"/>
                        <a14:foregroundMark x1="79957" y1="31155" x2="79957" y2="3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030" y="1093019"/>
            <a:ext cx="1127521" cy="7633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3706B7-9664-4640-8207-B3F8B428F21B}"/>
              </a:ext>
            </a:extLst>
          </p:cNvPr>
          <p:cNvSpPr txBox="1"/>
          <p:nvPr/>
        </p:nvSpPr>
        <p:spPr>
          <a:xfrm>
            <a:off x="9408043" y="5626453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3600" dirty="0">
                <a:solidFill>
                  <a:schemeClr val="bg1"/>
                </a:solidFill>
                <a:latin typeface="Bradley Hand" pitchFamily="2" charset="77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2565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973D7-AF77-EAB1-EC1B-7E2ABA74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60F6-C007-BC1C-27CC-2F16BC1979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7200" dirty="0"/>
              <a:t>#1 MM intro and </a:t>
            </a:r>
            <a:r>
              <a:rPr lang="it-IT" sz="7200" dirty="0" err="1"/>
              <a:t>Experiments</a:t>
            </a:r>
            <a:endParaRPr lang="it-IT" sz="7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64B1E-A4E2-A06C-561E-E3D94466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1D9E2-1D97-90E2-E368-A9FC6551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D5CA015-C678-58B2-C681-7F0DFF072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000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D926-E36C-2FA2-80EC-F24B619C6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993B7B-564B-7AA0-36F6-531406640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BACKUPS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60BDE-584B-5C09-E93A-2D60BA94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30</a:t>
            </a:fld>
            <a:endParaRPr lang="en-IT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7D148A6-EDF6-18ED-405D-C1A3BA6B7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74680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5DA6-D84E-2A2C-235B-D9F88E10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FOCUS on </a:t>
            </a:r>
            <a:r>
              <a:rPr lang="it-IT" dirty="0" err="1"/>
              <a:t>IACTs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1B99A-6C10-E1DB-A84C-675C9EE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772" y="1208314"/>
            <a:ext cx="6910656" cy="496388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MSc</a:t>
            </a:r>
            <a:r>
              <a:rPr lang="it-IT" dirty="0"/>
              <a:t> work from Gerrit Spengler (2009) for H.E.S.S. data</a:t>
            </a:r>
          </a:p>
          <a:p>
            <a:pPr lvl="1">
              <a:lnSpc>
                <a:spcPct val="120000"/>
              </a:lnSpc>
            </a:pPr>
            <a:r>
              <a:rPr lang="it-IT" dirty="0" err="1"/>
              <a:t>Simplified</a:t>
            </a:r>
            <a:r>
              <a:rPr lang="it-IT" dirty="0"/>
              <a:t> Monte Carlo, strong data </a:t>
            </a:r>
            <a:r>
              <a:rPr lang="it-IT" dirty="0" err="1"/>
              <a:t>selection</a:t>
            </a:r>
            <a:endParaRPr lang="it-IT" dirty="0"/>
          </a:p>
          <a:p>
            <a:pPr>
              <a:lnSpc>
                <a:spcPct val="120000"/>
              </a:lnSpc>
            </a:pPr>
            <a:r>
              <a:rPr lang="it-IT" dirty="0" err="1"/>
              <a:t>Cherenkov</a:t>
            </a:r>
            <a:r>
              <a:rPr lang="it-IT" dirty="0"/>
              <a:t> </a:t>
            </a:r>
            <a:r>
              <a:rPr lang="it-IT" dirty="0" err="1"/>
              <a:t>Telescope</a:t>
            </a:r>
            <a:r>
              <a:rPr lang="it-IT" dirty="0"/>
              <a:t> Array </a:t>
            </a:r>
            <a:r>
              <a:rPr lang="it-IT" dirty="0" err="1"/>
              <a:t>Observatory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improve</a:t>
            </a:r>
            <a:endParaRPr lang="it-IT" dirty="0"/>
          </a:p>
          <a:p>
            <a:pPr lvl="1">
              <a:lnSpc>
                <a:spcPct val="120000"/>
              </a:lnSpc>
            </a:pPr>
            <a:r>
              <a:rPr lang="it-IT" dirty="0" err="1"/>
              <a:t>Larger</a:t>
            </a:r>
            <a:r>
              <a:rPr lang="it-IT" dirty="0"/>
              <a:t> FOV</a:t>
            </a:r>
          </a:p>
          <a:p>
            <a:pPr lvl="1">
              <a:lnSpc>
                <a:spcPct val="120000"/>
              </a:lnSpc>
            </a:pP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area</a:t>
            </a:r>
          </a:p>
          <a:p>
            <a:pPr lvl="1">
              <a:lnSpc>
                <a:spcPct val="120000"/>
              </a:lnSpc>
            </a:pP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exposure</a:t>
            </a:r>
            <a:endParaRPr lang="it-IT" dirty="0"/>
          </a:p>
          <a:p>
            <a:pPr>
              <a:lnSpc>
                <a:spcPct val="120000"/>
              </a:lnSpc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, </a:t>
            </a:r>
            <a:r>
              <a:rPr lang="it-IT" dirty="0" err="1"/>
              <a:t>sensitivity</a:t>
            </a:r>
            <a:r>
              <a:rPr lang="it-IT" dirty="0"/>
              <a:t> can </a:t>
            </a:r>
            <a:r>
              <a:rPr lang="it-IT" dirty="0" err="1"/>
              <a:t>improve</a:t>
            </a:r>
            <a:r>
              <a:rPr lang="it-IT" dirty="0"/>
              <a:t> 200 times </a:t>
            </a:r>
            <a:r>
              <a:rPr lang="it-IT" dirty="0" err="1"/>
              <a:t>wrt</a:t>
            </a:r>
            <a:r>
              <a:rPr lang="it-IT" dirty="0"/>
              <a:t> H.E.S.S. and on </a:t>
            </a:r>
            <a:r>
              <a:rPr lang="it-IT" dirty="0" err="1"/>
              <a:t>wider</a:t>
            </a:r>
            <a:r>
              <a:rPr lang="it-IT" dirty="0"/>
              <a:t> MM speed range</a:t>
            </a:r>
          </a:p>
          <a:p>
            <a:pPr>
              <a:lnSpc>
                <a:spcPct val="120000"/>
              </a:lnSpc>
            </a:pPr>
            <a:r>
              <a:rPr lang="it-IT" dirty="0"/>
              <a:t>A </a:t>
            </a:r>
            <a:r>
              <a:rPr lang="it-IT" dirty="0" err="1"/>
              <a:t>topic</a:t>
            </a:r>
            <a:r>
              <a:rPr lang="it-IT" dirty="0"/>
              <a:t> so far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r>
              <a:rPr lang="it-IT" dirty="0"/>
              <a:t> by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IACTs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21DF2-BC86-8671-3C48-8208E3AB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518CF-DADD-E65D-2FBC-3E9C261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26" name="Picture 2" descr="High Energy Stereoscopic System - Wikipedia">
            <a:extLst>
              <a:ext uri="{FF2B5EF4-FFF2-40B4-BE49-F238E27FC236}">
                <a16:creationId xmlns:a16="http://schemas.microsoft.com/office/drawing/2014/main" id="{CD2EEE81-DA01-8EA4-4854-413594A1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5" y="1255449"/>
            <a:ext cx="4186826" cy="21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F29E80-5E6E-7255-FCB2-21023308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07" y="1380672"/>
            <a:ext cx="1183822" cy="787400"/>
          </a:xfrm>
          <a:prstGeom prst="rect">
            <a:avLst/>
          </a:prstGeom>
        </p:spPr>
      </p:pic>
      <p:pic>
        <p:nvPicPr>
          <p:cNvPr id="8" name="Picture 4" descr="Cherenkov Telescope Array - Wikipedia">
            <a:extLst>
              <a:ext uri="{FF2B5EF4-FFF2-40B4-BE49-F238E27FC236}">
                <a16:creationId xmlns:a16="http://schemas.microsoft.com/office/drawing/2014/main" id="{A385999D-4C34-322D-DDF6-F5A18584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5" y="3606417"/>
            <a:ext cx="3750832" cy="24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CABF-4ABC-7BDB-7EB8-0C80A7E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Quick intro: DIRAC’s CLASSIC MONOPOLE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F2FC4-156F-B460-C865-4EA66D1D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A3E7C-E261-E132-FBB8-2BFD9382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Paul Dirac - Wikipedia">
            <a:extLst>
              <a:ext uri="{FF2B5EF4-FFF2-40B4-BE49-F238E27FC236}">
                <a16:creationId xmlns:a16="http://schemas.microsoft.com/office/drawing/2014/main" id="{B2D2AE5F-59F7-387B-A0AB-CD9CBD8D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143487"/>
            <a:ext cx="1848786" cy="23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7B27BA-8816-56FE-701D-6534A2298C7C}"/>
              </a:ext>
            </a:extLst>
          </p:cNvPr>
          <p:cNvSpPr txBox="1">
            <a:spLocks/>
          </p:cNvSpPr>
          <p:nvPr/>
        </p:nvSpPr>
        <p:spPr>
          <a:xfrm>
            <a:off x="2524836" y="1145428"/>
            <a:ext cx="9426372" cy="34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He was trying to find a way to have a </a:t>
            </a:r>
            <a:r>
              <a:rPr lang="en-IT" dirty="0">
                <a:solidFill>
                  <a:srgbClr val="FFFF00"/>
                </a:solidFill>
              </a:rPr>
              <a:t>natural explanation for the quantization of the electric charge </a:t>
            </a:r>
          </a:p>
          <a:p>
            <a:r>
              <a:rPr lang="en-GB" dirty="0"/>
              <a:t>In 1948 he proposed a model for a monopole made of one </a:t>
            </a:r>
            <a:r>
              <a:rPr lang="en-GB" dirty="0">
                <a:solidFill>
                  <a:srgbClr val="FFFF00"/>
                </a:solidFill>
              </a:rPr>
              <a:t>semi-infinite string solenoid</a:t>
            </a:r>
            <a:endParaRPr lang="en-GB" dirty="0"/>
          </a:p>
          <a:p>
            <a:r>
              <a:rPr lang="en-GB" dirty="0"/>
              <a:t>Magnetic charge:</a:t>
            </a:r>
          </a:p>
          <a:p>
            <a:endParaRPr lang="en-GB" dirty="0"/>
          </a:p>
          <a:p>
            <a:r>
              <a:rPr lang="en-GB" dirty="0"/>
              <a:t>Maxwell’s equations become symmetric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25F32-157A-02CD-EB5A-B73F497A6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605" y="2873329"/>
            <a:ext cx="1985570" cy="2526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0CCDD-2EC5-C577-5C4D-3A9C08BCC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68" y="3088199"/>
            <a:ext cx="3136900" cy="800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5BBCAF-90F5-B5A2-0517-FADE9F48381A}"/>
              </a:ext>
            </a:extLst>
          </p:cNvPr>
          <p:cNvSpPr txBox="1"/>
          <p:nvPr/>
        </p:nvSpPr>
        <p:spPr>
          <a:xfrm>
            <a:off x="69412" y="3777690"/>
            <a:ext cx="22309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>
                <a:solidFill>
                  <a:schemeClr val="bg1"/>
                </a:solidFill>
              </a:rPr>
              <a:t>Dirac himself said of MM </a:t>
            </a:r>
            <a:r>
              <a:rPr lang="en-IT" sz="2400" i="1" dirty="0">
                <a:solidFill>
                  <a:schemeClr val="bg1"/>
                </a:solidFill>
              </a:rPr>
              <a:t>“</a:t>
            </a:r>
            <a:r>
              <a:rPr lang="en-GB" sz="2400" i="1" dirty="0">
                <a:solidFill>
                  <a:schemeClr val="bg1"/>
                </a:solidFill>
              </a:rPr>
              <a:t>One would be surprised if Nature had made no use of it</a:t>
            </a:r>
            <a:r>
              <a:rPr lang="en-IT" sz="2400" i="1" dirty="0">
                <a:solidFill>
                  <a:schemeClr val="bg1"/>
                </a:solidFill>
              </a:rPr>
              <a:t>” </a:t>
            </a:r>
          </a:p>
        </p:txBody>
      </p:sp>
      <p:pic>
        <p:nvPicPr>
          <p:cNvPr id="10" name="Picture 4" descr="Maxwell's Equations. A gentle introduction | by Panda the Red | Cantor's  Paradise">
            <a:extLst>
              <a:ext uri="{FF2B5EF4-FFF2-40B4-BE49-F238E27FC236}">
                <a16:creationId xmlns:a16="http://schemas.microsoft.com/office/drawing/2014/main" id="{3BE7FC4D-F02F-33D6-F34A-56A4704C5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7"/>
          <a:stretch/>
        </p:blipFill>
        <p:spPr bwMode="auto">
          <a:xfrm>
            <a:off x="3698316" y="4569593"/>
            <a:ext cx="2397684" cy="11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xwell's Equations. A gentle introduction | by Panda the Red | Cantor's  Paradise">
            <a:extLst>
              <a:ext uri="{FF2B5EF4-FFF2-40B4-BE49-F238E27FC236}">
                <a16:creationId xmlns:a16="http://schemas.microsoft.com/office/drawing/2014/main" id="{046BDED9-1620-A127-9581-8AE9806FA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49383" r="-1348"/>
          <a:stretch/>
        </p:blipFill>
        <p:spPr bwMode="auto">
          <a:xfrm>
            <a:off x="6545002" y="4605077"/>
            <a:ext cx="2264288" cy="10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102D-AA56-DD00-94BE-0646B863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MMs are common: T’HOOFT anD POLiAKOV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AAFC3-2A24-B726-27E8-2086CF85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728" y="1208314"/>
            <a:ext cx="6856700" cy="506447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 1974 ’T Hooft and Poliakov proposed a model of monopoles as topological defects, which was naturally appearing during phase transitions 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rgbClr val="FFFF00"/>
                </a:solidFill>
              </a:rPr>
              <a:t>Monopoles are inevitable predictions of Grand Unified Theories</a:t>
            </a:r>
            <a:r>
              <a:rPr lang="en-GB" dirty="0"/>
              <a:t>: SU(5) → SU(3) × SU(2) × U(1) → SU(3) × U(1)</a:t>
            </a:r>
          </a:p>
          <a:p>
            <a:pPr>
              <a:lnSpc>
                <a:spcPct val="120000"/>
              </a:lnSpc>
            </a:pPr>
            <a:r>
              <a:rPr lang="en-IT" dirty="0"/>
              <a:t>MM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GUT (early Universe) M&gt;10^16 GeV</a:t>
            </a:r>
          </a:p>
          <a:p>
            <a:pPr lvl="1">
              <a:lnSpc>
                <a:spcPct val="120000"/>
              </a:lnSpc>
            </a:pPr>
            <a:r>
              <a:rPr lang="en-IT" dirty="0"/>
              <a:t>Intermediate Mass (later) M&gt;10^6 GeV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The ’t Hooft–Polyakov monopole is a finite-energy, topological soliton arising due to the non-trivial topology of the vacuum manifold.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855B8-FB6C-4190-B141-560E64C4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59971-E9A9-0B99-DB27-F091C31F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95F3B-5943-5878-49D3-0396686D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1200150"/>
            <a:ext cx="4394200" cy="4457700"/>
          </a:xfrm>
          <a:prstGeom prst="rect">
            <a:avLst/>
          </a:prstGeom>
        </p:spPr>
      </p:pic>
      <p:pic>
        <p:nvPicPr>
          <p:cNvPr id="2050" name="Picture 2" descr="Alexander Polyakov | Department of Physics">
            <a:extLst>
              <a:ext uri="{FF2B5EF4-FFF2-40B4-BE49-F238E27FC236}">
                <a16:creationId xmlns:a16="http://schemas.microsoft.com/office/drawing/2014/main" id="{3C32B13D-7EC6-FD21-4578-6A38A87B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0" b="89744" l="9816" r="89571">
                        <a14:foregroundMark x1="28834" y1="8718" x2="52761" y2="3590"/>
                        <a14:foregroundMark x1="52761" y1="3590" x2="68712" y2="10769"/>
                        <a14:backgroundMark x1="23313" y1="68205" x2="26994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58" y="2067546"/>
            <a:ext cx="815756" cy="9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0D9D-0E7F-EC22-EA0C-288BEB33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GUT and Intermediate 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4923F-421C-82FA-4FFD-14F4C665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A74B3-74CC-87CA-724C-0BC88796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2643B-F8AF-4FD0-5215-A10A0C08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0" y="1183581"/>
            <a:ext cx="5904423" cy="3866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B21756-C647-21D1-279E-AE8607A2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722" y="1183581"/>
            <a:ext cx="5646485" cy="3866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BD926-3E56-13FC-62F2-0C74ED38C3C0}"/>
              </a:ext>
            </a:extLst>
          </p:cNvPr>
          <p:cNvSpPr txBox="1"/>
          <p:nvPr/>
        </p:nvSpPr>
        <p:spPr>
          <a:xfrm>
            <a:off x="293913" y="6035369"/>
            <a:ext cx="1019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Inside the core, all the states of the GUT are excited.</a:t>
            </a:r>
            <a:endParaRPr lang="en-IT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6039F-5B29-3C21-3DC0-C8C2514945D4}"/>
              </a:ext>
            </a:extLst>
          </p:cNvPr>
          <p:cNvSpPr txBox="1"/>
          <p:nvPr/>
        </p:nvSpPr>
        <p:spPr>
          <a:xfrm>
            <a:off x="7486378" y="810625"/>
            <a:ext cx="448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Patrizii</a:t>
            </a:r>
            <a:r>
              <a:rPr lang="en-GB" dirty="0">
                <a:solidFill>
                  <a:schemeClr val="bg1"/>
                </a:solidFill>
              </a:rPr>
              <a:t>+ </a:t>
            </a:r>
            <a:r>
              <a:rPr lang="en-GB" dirty="0" err="1">
                <a:solidFill>
                  <a:schemeClr val="bg1"/>
                </a:solidFill>
              </a:rPr>
              <a:t>Ann.Rev.Nucl.Part.Sci</a:t>
            </a:r>
            <a:r>
              <a:rPr lang="en-GB" dirty="0">
                <a:solidFill>
                  <a:schemeClr val="bg1"/>
                </a:solidFill>
              </a:rPr>
              <a:t>. 65 (2015)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767B-62FE-F2CA-FF6E-311CF9B6D2E1}"/>
              </a:ext>
            </a:extLst>
          </p:cNvPr>
          <p:cNvSpPr txBox="1"/>
          <p:nvPr/>
        </p:nvSpPr>
        <p:spPr>
          <a:xfrm>
            <a:off x="457200" y="5214938"/>
            <a:ext cx="353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GUT MM </a:t>
            </a:r>
            <a:r>
              <a:rPr lang="it-IT" dirty="0" err="1">
                <a:solidFill>
                  <a:schemeClr val="bg1"/>
                </a:solidFill>
              </a:rPr>
              <a:t>foresees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proton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decay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4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E328-2435-4833-E899-D353D4EE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430" y="464288"/>
            <a:ext cx="8300738" cy="745454"/>
          </a:xfrm>
        </p:spPr>
        <p:txBody>
          <a:bodyPr>
            <a:normAutofit fontScale="90000"/>
          </a:bodyPr>
          <a:lstStyle/>
          <a:p>
            <a:r>
              <a:rPr lang="en-GB" dirty="0"/>
              <a:t>ACTUALLY, TOO MANY MAGNETIC MONOPOLES 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F99DC-A8CF-CE9D-2DE5-95A62E91A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3" y="2524836"/>
            <a:ext cx="5342612" cy="39305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Monopoles are produced in the early universe during phase transition.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rgbClr val="FFFF00"/>
                </a:solidFill>
              </a:rPr>
              <a:t>The abundance of produced monopoles can easily over- dominate the energy density of the universe.</a:t>
            </a:r>
          </a:p>
          <a:p>
            <a:pPr>
              <a:lnSpc>
                <a:spcPct val="120000"/>
              </a:lnSpc>
            </a:pPr>
            <a:r>
              <a:rPr lang="en-GB" dirty="0"/>
              <a:t>Inflation provides a good solution to the problem.</a:t>
            </a:r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87E30-3428-7A99-0D5F-6C256A43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F31D6-F96B-2C22-841F-2586AC1E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067A4-6311-3ABB-5080-7ED2F39E342F}"/>
              </a:ext>
            </a:extLst>
          </p:cNvPr>
          <p:cNvSpPr txBox="1"/>
          <p:nvPr/>
        </p:nvSpPr>
        <p:spPr>
          <a:xfrm>
            <a:off x="192537" y="2002242"/>
            <a:ext cx="580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2400" dirty="0">
                <a:solidFill>
                  <a:srgbClr val="FFFF00"/>
                </a:solidFill>
              </a:rPr>
              <a:t>COSMOLOGICAL MONOPOLES crowd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6699D-1EDB-5D50-EA09-6D757E45B034}"/>
              </a:ext>
            </a:extLst>
          </p:cNvPr>
          <p:cNvSpPr txBox="1"/>
          <p:nvPr/>
        </p:nvSpPr>
        <p:spPr>
          <a:xfrm>
            <a:off x="6389913" y="2002242"/>
            <a:ext cx="560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2000" dirty="0">
                <a:solidFill>
                  <a:srgbClr val="FFFF00"/>
                </a:solidFill>
              </a:rPr>
              <a:t>GALACTIC MONOPOLES crowd/PARKER BOUND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45FEB-D5F2-7C3B-5E0A-F6B44D747E93}"/>
              </a:ext>
            </a:extLst>
          </p:cNvPr>
          <p:cNvSpPr txBox="1">
            <a:spLocks/>
          </p:cNvSpPr>
          <p:nvPr/>
        </p:nvSpPr>
        <p:spPr>
          <a:xfrm>
            <a:off x="6312618" y="2758136"/>
            <a:ext cx="5342612" cy="2657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Galaxy presents a magnetic field of ~</a:t>
            </a:r>
            <a:r>
              <a:rPr lang="en-GB" dirty="0" err="1"/>
              <a:t>muG</a:t>
            </a:r>
            <a:endParaRPr lang="en-GB" dirty="0"/>
          </a:p>
          <a:p>
            <a:r>
              <a:rPr lang="en-GB" dirty="0"/>
              <a:t>The Galactic magnetic field accelerates the monopoles losing its energy;</a:t>
            </a:r>
          </a:p>
          <a:p>
            <a:r>
              <a:rPr lang="en-GB" dirty="0"/>
              <a:t>The survival of the field provides a bound on the monopole flux today</a:t>
            </a:r>
            <a:endParaRPr lang="en-IT" dirty="0"/>
          </a:p>
        </p:txBody>
      </p:sp>
      <p:pic>
        <p:nvPicPr>
          <p:cNvPr id="1026" name="Picture 2" descr="Crowd | A large crowd, taken just after a Muse concert in Pa… | Flickr">
            <a:extLst>
              <a:ext uri="{FF2B5EF4-FFF2-40B4-BE49-F238E27FC236}">
                <a16:creationId xmlns:a16="http://schemas.microsoft.com/office/drawing/2014/main" id="{1C4794A1-B526-4959-DB1E-0BE60DDB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7" y="73184"/>
            <a:ext cx="2895600" cy="18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5F7E-80D0-C565-BED6-CBDBDEC3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How to get them: ENERGY LOSS IN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69D62-EB0B-E898-154C-AF9234B4F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860" y="965545"/>
            <a:ext cx="7937347" cy="553780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When MMs cross a medium, the time-</a:t>
            </a:r>
            <a:r>
              <a:rPr lang="en-GB" dirty="0">
                <a:solidFill>
                  <a:srgbClr val="FFFF00"/>
                </a:solidFill>
              </a:rPr>
              <a:t>varying magnetic field induces a strong electric field</a:t>
            </a:r>
            <a:r>
              <a:rPr lang="en-GB" dirty="0"/>
              <a:t>. MMs are treated as electrically charged particles with an equivalent speed-dependent electric charge proportional to g</a:t>
            </a:r>
            <a:r>
              <a:rPr lang="el-GR" dirty="0"/>
              <a:t>β.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GB" dirty="0"/>
              <a:t>The search for MMs is naturally based on their speed at the detector.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For </a:t>
            </a:r>
            <a:r>
              <a:rPr lang="el-GR" dirty="0">
                <a:solidFill>
                  <a:srgbClr val="FFFF00"/>
                </a:solidFill>
              </a:rPr>
              <a:t>β </a:t>
            </a:r>
            <a:r>
              <a:rPr lang="en-GB" dirty="0">
                <a:solidFill>
                  <a:srgbClr val="FFFF00"/>
                </a:solidFill>
              </a:rPr>
              <a:t>≲</a:t>
            </a:r>
            <a:r>
              <a:rPr lang="el-GR" dirty="0">
                <a:solidFill>
                  <a:srgbClr val="FFFF00"/>
                </a:solidFill>
              </a:rPr>
              <a:t> 10</a:t>
            </a:r>
            <a:r>
              <a:rPr lang="el-GR" baseline="30000" dirty="0">
                <a:solidFill>
                  <a:srgbClr val="FFFF00"/>
                </a:solidFill>
              </a:rPr>
              <a:t>−3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n-GB" dirty="0"/>
              <a:t>the energy loss is mostly through </a:t>
            </a:r>
            <a:r>
              <a:rPr lang="en-GB" dirty="0">
                <a:solidFill>
                  <a:srgbClr val="FFFF00"/>
                </a:solidFill>
              </a:rPr>
              <a:t>elastic collisions with atoms</a:t>
            </a:r>
            <a:r>
              <a:rPr lang="en-GB" dirty="0"/>
              <a:t>.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For </a:t>
            </a:r>
            <a:r>
              <a:rPr lang="en-GB" dirty="0">
                <a:solidFill>
                  <a:srgbClr val="FFFF00"/>
                </a:solidFill>
              </a:rPr>
              <a:t>10</a:t>
            </a:r>
            <a:r>
              <a:rPr lang="en-GB" baseline="30000" dirty="0">
                <a:solidFill>
                  <a:srgbClr val="FFFF00"/>
                </a:solidFill>
              </a:rPr>
              <a:t>−3</a:t>
            </a:r>
            <a:r>
              <a:rPr lang="en-GB" dirty="0">
                <a:solidFill>
                  <a:srgbClr val="FFFF00"/>
                </a:solidFill>
              </a:rPr>
              <a:t> ≲ </a:t>
            </a:r>
            <a:r>
              <a:rPr lang="el-GR" dirty="0">
                <a:solidFill>
                  <a:srgbClr val="FFFF00"/>
                </a:solidFill>
              </a:rPr>
              <a:t>β ≲ 10</a:t>
            </a:r>
            <a:r>
              <a:rPr lang="el-GR" baseline="30000" dirty="0">
                <a:solidFill>
                  <a:srgbClr val="FFFF00"/>
                </a:solidFill>
              </a:rPr>
              <a:t>−2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n-GB" dirty="0"/>
              <a:t>the medium behaves like a free degenerate gas of electrons </a:t>
            </a:r>
            <a:r>
              <a:rPr lang="en-GB" dirty="0">
                <a:solidFill>
                  <a:srgbClr val="FFFF00"/>
                </a:solidFill>
              </a:rPr>
              <a:t>(energy level crossings)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FFFF00"/>
                </a:solidFill>
              </a:rPr>
              <a:t>Relativistic</a:t>
            </a:r>
            <a:r>
              <a:rPr lang="en-GB" dirty="0"/>
              <a:t> MMs </a:t>
            </a:r>
            <a:r>
              <a:rPr lang="en-GB" dirty="0">
                <a:solidFill>
                  <a:srgbClr val="FFFF00"/>
                </a:solidFill>
              </a:rPr>
              <a:t>with </a:t>
            </a:r>
            <a:r>
              <a:rPr lang="el-GR" dirty="0">
                <a:solidFill>
                  <a:srgbClr val="FFFF00"/>
                </a:solidFill>
              </a:rPr>
              <a:t>β ≥ 0.1 </a:t>
            </a:r>
            <a:r>
              <a:rPr lang="en-GB" dirty="0">
                <a:solidFill>
                  <a:srgbClr val="FFFF00"/>
                </a:solidFill>
              </a:rPr>
              <a:t>ionize atoms</a:t>
            </a:r>
            <a:r>
              <a:rPr lang="en-GB" dirty="0"/>
              <a:t>. The yield is ∼ (g/e)^2=4700 times that of a minimum ionizing particle.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FFFF00"/>
                </a:solidFill>
              </a:rPr>
              <a:t>Ultra-relativistic MMs, with </a:t>
            </a:r>
            <a:r>
              <a:rPr lang="el-GR" dirty="0">
                <a:solidFill>
                  <a:srgbClr val="FFFF00"/>
                </a:solidFill>
              </a:rPr>
              <a:t>γ &gt; 10</a:t>
            </a:r>
            <a:r>
              <a:rPr lang="el-GR" baseline="30000" dirty="0">
                <a:solidFill>
                  <a:srgbClr val="FFFF00"/>
                </a:solidFill>
              </a:rPr>
              <a:t>4</a:t>
            </a:r>
            <a:r>
              <a:rPr lang="el-GR" dirty="0">
                <a:solidFill>
                  <a:srgbClr val="FFFF00"/>
                </a:solidFill>
              </a:rPr>
              <a:t>, </a:t>
            </a:r>
            <a:r>
              <a:rPr lang="en-GB" dirty="0"/>
              <a:t>lose energy mostly by </a:t>
            </a:r>
            <a:r>
              <a:rPr lang="en-GB" dirty="0">
                <a:solidFill>
                  <a:srgbClr val="FFFF00"/>
                </a:solidFill>
              </a:rPr>
              <a:t>pair production and photo-nuclear radiative processes</a:t>
            </a:r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FE5C1-6D44-DB9F-B252-FD2E7CAC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4231F-C592-F646-77D5-2F91E5D6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0C790-6AFF-707E-AD0F-87CA66C1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9" r="16660"/>
          <a:stretch/>
        </p:blipFill>
        <p:spPr>
          <a:xfrm>
            <a:off x="177421" y="1113312"/>
            <a:ext cx="3682059" cy="2957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8F47D-B074-5B39-2422-87DD420F1697}"/>
              </a:ext>
            </a:extLst>
          </p:cNvPr>
          <p:cNvSpPr txBox="1"/>
          <p:nvPr/>
        </p:nvSpPr>
        <p:spPr>
          <a:xfrm>
            <a:off x="177421" y="4273035"/>
            <a:ext cx="2238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Patrizii</a:t>
            </a:r>
            <a:r>
              <a:rPr lang="en-GB" dirty="0">
                <a:solidFill>
                  <a:schemeClr val="bg1"/>
                </a:solidFill>
              </a:rPr>
              <a:t>+ </a:t>
            </a:r>
            <a:r>
              <a:rPr lang="en-GB" dirty="0" err="1">
                <a:solidFill>
                  <a:schemeClr val="bg1"/>
                </a:solidFill>
              </a:rPr>
              <a:t>Ann.Rev.Nucl.Part.Sci</a:t>
            </a:r>
            <a:r>
              <a:rPr lang="en-GB" dirty="0">
                <a:solidFill>
                  <a:schemeClr val="bg1"/>
                </a:solidFill>
              </a:rPr>
              <a:t>. 65 (2015)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0C39A-D767-8E52-4307-B7F29B3FECE0}"/>
              </a:ext>
            </a:extLst>
          </p:cNvPr>
          <p:cNvSpPr txBox="1"/>
          <p:nvPr/>
        </p:nvSpPr>
        <p:spPr>
          <a:xfrm>
            <a:off x="748145" y="1558779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100" dirty="0">
                <a:solidFill>
                  <a:srgbClr val="C00000"/>
                </a:solidFill>
              </a:rPr>
              <a:t>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BB1C2-87EE-1E6D-8943-A26E5F1C28E4}"/>
              </a:ext>
            </a:extLst>
          </p:cNvPr>
          <p:cNvSpPr txBox="1"/>
          <p:nvPr/>
        </p:nvSpPr>
        <p:spPr>
          <a:xfrm>
            <a:off x="2768902" y="1558779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100" dirty="0" err="1">
                <a:solidFill>
                  <a:srgbClr val="C00000"/>
                </a:solidFill>
              </a:rPr>
              <a:t>Pair-prod</a:t>
            </a:r>
            <a:endParaRPr lang="it-IT" sz="11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A7546-2843-A445-4251-D9D7B12BF020}"/>
              </a:ext>
            </a:extLst>
          </p:cNvPr>
          <p:cNvSpPr txBox="1"/>
          <p:nvPr/>
        </p:nvSpPr>
        <p:spPr>
          <a:xfrm>
            <a:off x="2119151" y="1842009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100" dirty="0" err="1">
                <a:solidFill>
                  <a:srgbClr val="C00000"/>
                </a:solidFill>
              </a:rPr>
              <a:t>Ionization</a:t>
            </a:r>
            <a:endParaRPr lang="it-IT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3706-0307-C337-B9D1-77F186C1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How to get them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E2B3E-42F7-F8C2-5332-D1E7B38A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Doro - Fundamental Physics with IACTs - CTA School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433AD-3491-D9F0-68BA-5943F566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irect Detection of Monopoles">
            <a:extLst>
              <a:ext uri="{FF2B5EF4-FFF2-40B4-BE49-F238E27FC236}">
                <a16:creationId xmlns:a16="http://schemas.microsoft.com/office/drawing/2014/main" id="{A20AFE44-85AE-F43E-A8C0-3D8B0CD9A986}"/>
              </a:ext>
            </a:extLst>
          </p:cNvPr>
          <p:cNvSpPr txBox="1">
            <a:spLocks/>
          </p:cNvSpPr>
          <p:nvPr/>
        </p:nvSpPr>
        <p:spPr>
          <a:xfrm>
            <a:off x="293912" y="1126871"/>
            <a:ext cx="9764487" cy="74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FFFF00"/>
                </a:solidFill>
              </a:rPr>
              <a:t>Direct Detection of Monopoles</a:t>
            </a:r>
          </a:p>
        </p:txBody>
      </p:sp>
      <p:sp>
        <p:nvSpPr>
          <p:cNvPr id="7" name="There are different strategies used for the direct observation of magnetic monopoles:…">
            <a:extLst>
              <a:ext uri="{FF2B5EF4-FFF2-40B4-BE49-F238E27FC236}">
                <a16:creationId xmlns:a16="http://schemas.microsoft.com/office/drawing/2014/main" id="{DDDD6FB3-75DB-ABEB-51AC-CAD929444E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806" y="1784345"/>
            <a:ext cx="4979906" cy="238421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1">
              <a:lnSpc>
                <a:spcPct val="120000"/>
              </a:lnSpc>
            </a:pPr>
            <a:r>
              <a:rPr dirty="0"/>
              <a:t>Induction of </a:t>
            </a:r>
            <a:r>
              <a:rPr dirty="0">
                <a:solidFill>
                  <a:srgbClr val="FFFF00"/>
                </a:solidFill>
              </a:rPr>
              <a:t>electric currents </a:t>
            </a:r>
            <a:r>
              <a:rPr dirty="0"/>
              <a:t>into a coil;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dirty="0">
                <a:solidFill>
                  <a:srgbClr val="FFFF00"/>
                </a:solidFill>
              </a:rPr>
              <a:t>Energy loss by ionization </a:t>
            </a:r>
            <a:r>
              <a:rPr dirty="0"/>
              <a:t>(Ex. MACRO, </a:t>
            </a:r>
            <a:r>
              <a:rPr dirty="0" err="1"/>
              <a:t>IceCube</a:t>
            </a:r>
            <a:r>
              <a:rPr dirty="0"/>
              <a:t>);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dirty="0">
                <a:solidFill>
                  <a:srgbClr val="FFFF00"/>
                </a:solidFill>
              </a:rPr>
              <a:t>Catalysis of nucleon decays </a:t>
            </a:r>
            <a:r>
              <a:rPr dirty="0"/>
              <a:t>(only for GUT monopoles).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642B08-8415-2CD1-D77E-748A2FCF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521"/>
          <a:stretch/>
        </p:blipFill>
        <p:spPr>
          <a:xfrm>
            <a:off x="262942" y="4629189"/>
            <a:ext cx="2393334" cy="966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6EBD89-1EB4-D48C-2821-BC938DCB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2" y="5731129"/>
            <a:ext cx="3051079" cy="636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DE44A-2BDF-9C27-E916-73C87ADEFEBB}"/>
              </a:ext>
            </a:extLst>
          </p:cNvPr>
          <p:cNvSpPr txBox="1"/>
          <p:nvPr/>
        </p:nvSpPr>
        <p:spPr>
          <a:xfrm>
            <a:off x="2749710" y="4488903"/>
            <a:ext cx="339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https://</a:t>
            </a:r>
            <a:r>
              <a:rPr lang="it-IT" dirty="0" err="1">
                <a:solidFill>
                  <a:schemeClr val="bg1"/>
                </a:solidFill>
              </a:rPr>
              <a:t>pdg.lbl.gov</a:t>
            </a:r>
            <a:r>
              <a:rPr lang="it-IT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11" name="A-cross-sectional-view-of-the-MACRO-detector-showing-the-layout-of-the-3-sub-detectors.png" descr="A-cross-sectional-view-of-the-MACRO-detector-showing-the-layout-of-the-3-sub-detectors.png">
            <a:extLst>
              <a:ext uri="{FF2B5EF4-FFF2-40B4-BE49-F238E27FC236}">
                <a16:creationId xmlns:a16="http://schemas.microsoft.com/office/drawing/2014/main" id="{34D602FB-61E5-D866-6FB6-C1C8B040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155" y="265234"/>
            <a:ext cx="2468838" cy="238421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3A5B56-DCF3-E58A-5F96-6ACC4D1E8BC5}"/>
              </a:ext>
            </a:extLst>
          </p:cNvPr>
          <p:cNvSpPr txBox="1">
            <a:spLocks/>
          </p:cNvSpPr>
          <p:nvPr/>
        </p:nvSpPr>
        <p:spPr>
          <a:xfrm>
            <a:off x="5537780" y="2765629"/>
            <a:ext cx="6327648" cy="399398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20675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3492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8038" indent="-306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FFFF00"/>
              </a:buClr>
              <a:buSzPct val="85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>
                <a:solidFill>
                  <a:srgbClr val="FFFF00"/>
                </a:solidFill>
              </a:rPr>
              <a:t>Monopole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>
                <a:solidFill>
                  <a:srgbClr val="FFFF00"/>
                </a:solidFill>
              </a:rPr>
              <a:t>Astrophysics</a:t>
            </a:r>
            <a:r>
              <a:rPr lang="it-IT" dirty="0">
                <a:solidFill>
                  <a:srgbClr val="FFFF00"/>
                </a:solidFill>
              </a:rPr>
              <a:t> and </a:t>
            </a:r>
            <a:r>
              <a:rPr lang="it-IT" dirty="0" err="1">
                <a:solidFill>
                  <a:srgbClr val="FFFF00"/>
                </a:solidFill>
              </a:rPr>
              <a:t>Cosmic</a:t>
            </a:r>
            <a:r>
              <a:rPr lang="it-IT" dirty="0">
                <a:solidFill>
                  <a:srgbClr val="FFFF00"/>
                </a:solidFill>
              </a:rPr>
              <a:t> Ray </a:t>
            </a:r>
            <a:r>
              <a:rPr lang="it-IT" dirty="0" err="1">
                <a:solidFill>
                  <a:srgbClr val="FFFF00"/>
                </a:solidFill>
              </a:rPr>
              <a:t>Observatory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/>
              <a:t>(MACRO) </a:t>
            </a:r>
            <a:r>
              <a:rPr lang="it-IT" dirty="0" err="1"/>
              <a:t>was</a:t>
            </a:r>
            <a:r>
              <a:rPr lang="it-IT" dirty="0"/>
              <a:t> a </a:t>
            </a:r>
            <a:r>
              <a:rPr lang="it-IT" dirty="0" err="1"/>
              <a:t>dedicated</a:t>
            </a:r>
            <a:r>
              <a:rPr lang="it-IT" dirty="0"/>
              <a:t> </a:t>
            </a:r>
            <a:r>
              <a:rPr lang="it-IT" dirty="0" err="1"/>
              <a:t>instrument</a:t>
            </a:r>
            <a:r>
              <a:rPr lang="it-IT" dirty="0"/>
              <a:t> for </a:t>
            </a:r>
            <a:r>
              <a:rPr lang="it-IT" dirty="0" err="1"/>
              <a:t>MMs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LNGS </a:t>
            </a:r>
            <a:r>
              <a:rPr lang="it-IT" dirty="0" err="1"/>
              <a:t>until</a:t>
            </a:r>
            <a:r>
              <a:rPr lang="it-IT" dirty="0"/>
              <a:t> 2000. </a:t>
            </a:r>
          </a:p>
          <a:p>
            <a:pPr>
              <a:lnSpc>
                <a:spcPct val="120000"/>
              </a:lnSpc>
            </a:pPr>
            <a:r>
              <a:rPr lang="it-IT" dirty="0"/>
              <a:t>MACRO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of </a:t>
            </a:r>
            <a:r>
              <a:rPr lang="it-IT" dirty="0" err="1">
                <a:solidFill>
                  <a:srgbClr val="FFFF00"/>
                </a:solidFill>
              </a:rPr>
              <a:t>three</a:t>
            </a:r>
            <a:r>
              <a:rPr lang="it-IT" dirty="0">
                <a:solidFill>
                  <a:srgbClr val="FFFF00"/>
                </a:solidFill>
              </a:rPr>
              <a:t> sub-detectors</a:t>
            </a:r>
            <a:r>
              <a:rPr lang="it-IT" dirty="0"/>
              <a:t>, sensitive to </a:t>
            </a:r>
            <a:r>
              <a:rPr lang="it-IT" dirty="0" err="1"/>
              <a:t>different</a:t>
            </a:r>
            <a:r>
              <a:rPr lang="it-IT" dirty="0"/>
              <a:t> MM speeds, </a:t>
            </a:r>
            <a:r>
              <a:rPr lang="it-IT" dirty="0" err="1"/>
              <a:t>operated</a:t>
            </a:r>
            <a:r>
              <a:rPr lang="it-IT" dirty="0"/>
              <a:t> in </a:t>
            </a:r>
            <a:r>
              <a:rPr lang="it-IT" dirty="0" err="1"/>
              <a:t>combination</a:t>
            </a:r>
            <a:r>
              <a:rPr lang="it-IT" dirty="0"/>
              <a:t>: </a:t>
            </a:r>
          </a:p>
          <a:p>
            <a:pPr lvl="1">
              <a:lnSpc>
                <a:spcPct val="120000"/>
              </a:lnSpc>
            </a:pPr>
            <a:r>
              <a:rPr lang="it-IT" dirty="0" err="1"/>
              <a:t>scintillation</a:t>
            </a:r>
            <a:r>
              <a:rPr lang="it-IT" dirty="0"/>
              <a:t> counters 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limited streamer </a:t>
            </a:r>
            <a:r>
              <a:rPr lang="it-IT" dirty="0" err="1"/>
              <a:t>tubes</a:t>
            </a:r>
            <a:endParaRPr lang="it-IT" dirty="0"/>
          </a:p>
          <a:p>
            <a:pPr lvl="1">
              <a:lnSpc>
                <a:spcPct val="120000"/>
              </a:lnSpc>
            </a:pPr>
            <a:r>
              <a:rPr lang="it-IT" dirty="0" err="1"/>
              <a:t>nuclear</a:t>
            </a:r>
            <a:r>
              <a:rPr lang="it-IT" dirty="0"/>
              <a:t> track detectors</a:t>
            </a:r>
          </a:p>
          <a:p>
            <a:pPr>
              <a:lnSpc>
                <a:spcPct val="120000"/>
              </a:lnSpc>
            </a:pPr>
            <a:r>
              <a:rPr lang="it-IT" dirty="0"/>
              <a:t>Upper bounds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>
                <a:solidFill>
                  <a:srgbClr val="FFFF00"/>
                </a:solidFill>
              </a:rPr>
              <a:t>4 × 10</a:t>
            </a:r>
            <a:r>
              <a:rPr lang="it-IT" baseline="30000" dirty="0">
                <a:solidFill>
                  <a:srgbClr val="FFFF00"/>
                </a:solidFill>
              </a:rPr>
              <a:t>−5</a:t>
            </a:r>
            <a:r>
              <a:rPr lang="it-IT" dirty="0">
                <a:solidFill>
                  <a:srgbClr val="FFFF00"/>
                </a:solidFill>
              </a:rPr>
              <a:t> ≤ </a:t>
            </a:r>
            <a:r>
              <a:rPr lang="el-GR" dirty="0">
                <a:solidFill>
                  <a:srgbClr val="FFFF00"/>
                </a:solidFill>
              </a:rPr>
              <a:t>β &lt; 0.99</a:t>
            </a:r>
            <a:r>
              <a:rPr lang="en-US" dirty="0"/>
              <a:t> </a:t>
            </a:r>
            <a:r>
              <a:rPr lang="el-GR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1.4 × 10</a:t>
            </a:r>
            <a:r>
              <a:rPr lang="it-IT" baseline="30000" dirty="0"/>
              <a:t>−16</a:t>
            </a:r>
            <a:r>
              <a:rPr lang="it-IT" dirty="0"/>
              <a:t> cm−2s−1sr−1 for </a:t>
            </a:r>
            <a:r>
              <a:rPr lang="it-IT" dirty="0">
                <a:solidFill>
                  <a:srgbClr val="FFFF00"/>
                </a:solidFill>
              </a:rPr>
              <a:t>masses ≳ 10</a:t>
            </a:r>
            <a:r>
              <a:rPr lang="it-IT" baseline="30000" dirty="0">
                <a:solidFill>
                  <a:srgbClr val="FFFF00"/>
                </a:solidFill>
              </a:rPr>
              <a:t>16</a:t>
            </a:r>
            <a:r>
              <a:rPr lang="it-IT" dirty="0">
                <a:solidFill>
                  <a:srgbClr val="FFFF00"/>
                </a:solidFill>
              </a:rPr>
              <a:t> GeV.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1A9748-B66A-22F7-A77E-B62AC46F8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60" y="171019"/>
            <a:ext cx="3386076" cy="25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{E5453118-4616-FF41-82CF-1E8ADDB895B9}tf10001070</Template>
  <TotalTime>6560</TotalTime>
  <Words>2120</Words>
  <Application>Microsoft Macintosh PowerPoint</Application>
  <PresentationFormat>Widescreen</PresentationFormat>
  <Paragraphs>254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Bradley Hand</vt:lpstr>
      <vt:lpstr>Calibri</vt:lpstr>
      <vt:lpstr>Cambria Math</vt:lpstr>
      <vt:lpstr>Canela Regular</vt:lpstr>
      <vt:lpstr>Courier New</vt:lpstr>
      <vt:lpstr>Graphik-Medium</vt:lpstr>
      <vt:lpstr>Graphik-SemiboldItalic</vt:lpstr>
      <vt:lpstr>Helvetica</vt:lpstr>
      <vt:lpstr>Rockwell</vt:lpstr>
      <vt:lpstr>Rockwell Condensed</vt:lpstr>
      <vt:lpstr>Rockwell Extra Bold</vt:lpstr>
      <vt:lpstr>Wingdings</vt:lpstr>
      <vt:lpstr>Wood Type</vt:lpstr>
      <vt:lpstr>Magnetic Monopoles in Cosmic Magnetic Fields: Acceleration and Constraints</vt:lpstr>
      <vt:lpstr>Question? </vt:lpstr>
      <vt:lpstr>#1 MM intro and Experiments</vt:lpstr>
      <vt:lpstr>Quick intro: DIRAC’s CLASSIC MONOPOLE</vt:lpstr>
      <vt:lpstr>MMs are common: T’HOOFT anD POLiAKOV</vt:lpstr>
      <vt:lpstr>GUT and Intermediate MM</vt:lpstr>
      <vt:lpstr>ACTUALLY, TOO MANY MAGNETIC MONOPOLES </vt:lpstr>
      <vt:lpstr>How to get them: ENERGY LOSS IN MATTER</vt:lpstr>
      <vt:lpstr>How to get them</vt:lpstr>
      <vt:lpstr>Searches at accelerators</vt:lpstr>
      <vt:lpstr>Indirect detection of mm</vt:lpstr>
      <vt:lpstr>IceCube</vt:lpstr>
      <vt:lpstr>IACTs</vt:lpstr>
      <vt:lpstr>Current world-best limits</vt:lpstr>
      <vt:lpstr>#2 ACCELERATION OF MM IN COSMIC FIELDS</vt:lpstr>
      <vt:lpstr>MM and magnetic fields</vt:lpstr>
      <vt:lpstr>ACceleration</vt:lpstr>
      <vt:lpstr>IGMF limits</vt:lpstr>
      <vt:lpstr>BACK reaction</vt:lpstr>
      <vt:lpstr>Acceleration in IGMF</vt:lpstr>
      <vt:lpstr>GALACTIC MAGNETIC FIELDS</vt:lpstr>
      <vt:lpstr>Speed-mass relation (dep. Flux)</vt:lpstr>
      <vt:lpstr>All considerered</vt:lpstr>
      <vt:lpstr>#3 RE-cast experimental bounds</vt:lpstr>
      <vt:lpstr>From speed-limits to mass-limits</vt:lpstr>
      <vt:lpstr>Results</vt:lpstr>
      <vt:lpstr>BONUS</vt:lpstr>
      <vt:lpstr>Conclusions</vt:lpstr>
      <vt:lpstr>Take-home</vt:lpstr>
      <vt:lpstr>BACKUPS</vt:lpstr>
      <vt:lpstr>FOCUS on IACTs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searches with iacts</dc:title>
  <dc:creator>Doro Michele</dc:creator>
  <cp:lastModifiedBy>Michele Doro</cp:lastModifiedBy>
  <cp:revision>207</cp:revision>
  <cp:lastPrinted>2025-05-29T12:25:35Z</cp:lastPrinted>
  <dcterms:created xsi:type="dcterms:W3CDTF">2021-11-16T06:12:53Z</dcterms:created>
  <dcterms:modified xsi:type="dcterms:W3CDTF">2025-05-29T12:25:36Z</dcterms:modified>
</cp:coreProperties>
</file>