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71" r:id="rId9"/>
    <p:sldId id="263" r:id="rId10"/>
    <p:sldId id="264" r:id="rId11"/>
    <p:sldId id="265" r:id="rId12"/>
    <p:sldId id="266" r:id="rId13"/>
    <p:sldId id="268" r:id="rId14"/>
    <p:sldId id="269" r:id="rId15"/>
    <p:sldId id="274" r:id="rId16"/>
    <p:sldId id="273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7kc2FknwSBGYXTkLTvS6QfCBn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3DFF"/>
    <a:srgbClr val="0000FF"/>
    <a:srgbClr val="FF0909"/>
    <a:srgbClr val="F6EBFF"/>
    <a:srgbClr val="C00000"/>
    <a:srgbClr val="B4C7E7"/>
    <a:srgbClr val="FF5133"/>
    <a:srgbClr val="FFEDEA"/>
    <a:srgbClr val="FF6600"/>
    <a:srgbClr val="EA4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dirty="0" smtClean="0">
                <a:solidFill>
                  <a:schemeClr val="dk2"/>
                </a:solidFill>
              </a:rPr>
              <a:t>flippo ogni singolo spin? Noooooooo, flippo collettivamente il sistema</a:t>
            </a:r>
          </a:p>
        </p:txBody>
      </p:sp>
    </p:spTree>
    <p:extLst>
      <p:ext uri="{BB962C8B-B14F-4D97-AF65-F5344CB8AC3E}">
        <p14:creationId xmlns:p14="http://schemas.microsoft.com/office/powerpoint/2010/main" val="3754363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dirty="0" smtClean="0">
                <a:solidFill>
                  <a:schemeClr val="dk2"/>
                </a:solidFill>
              </a:rPr>
              <a:t>flippo ogni singolo spin? Noooooooo, flippo collettivamente il sistema</a:t>
            </a:r>
          </a:p>
        </p:txBody>
      </p:sp>
    </p:spTree>
    <p:extLst>
      <p:ext uri="{BB962C8B-B14F-4D97-AF65-F5344CB8AC3E}">
        <p14:creationId xmlns:p14="http://schemas.microsoft.com/office/powerpoint/2010/main" val="516222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100" dirty="0" smtClean="0">
                <a:solidFill>
                  <a:schemeClr val="dk1"/>
                </a:solidFill>
              </a:rPr>
              <a:t>We show that we reach it if we generate correlations thanks to the application of a cooperative protocol that uses the crossing of a critical point. Local protocols do not suffices.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dirty="0" smtClean="0">
                <a:solidFill>
                  <a:schemeClr val="dk2"/>
                </a:solidFill>
              </a:rPr>
              <a:t>flippo ogni singolo spin? Noooooooo, flippo collettivamente il sistema. No need of entanglement to reach Heisenberg precision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ee9905db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ee9905db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5ee9905db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35ee9905db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0347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5ee9905db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35ee9905db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2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40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74" r="19814"/>
          <a:stretch/>
        </p:blipFill>
        <p:spPr>
          <a:xfrm>
            <a:off x="393681" y="3208020"/>
            <a:ext cx="8209300" cy="1460471"/>
          </a:xfrm>
          <a:prstGeom prst="rect">
            <a:avLst/>
          </a:prstGeom>
        </p:spPr>
      </p:pic>
      <p:sp>
        <p:nvSpPr>
          <p:cNvPr id="54" name="Google Shape;54;p1"/>
          <p:cNvSpPr/>
          <p:nvPr/>
        </p:nvSpPr>
        <p:spPr>
          <a:xfrm>
            <a:off x="431438" y="1682100"/>
            <a:ext cx="8240122" cy="145734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" title="NQSTI_logo-colori-sfondo-bianc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4541" y="180575"/>
            <a:ext cx="263776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>
            <a:spLocks noGrp="1"/>
          </p:cNvSpPr>
          <p:nvPr>
            <p:ph type="ctrTitle"/>
          </p:nvPr>
        </p:nvSpPr>
        <p:spPr>
          <a:xfrm>
            <a:off x="642088" y="1806420"/>
            <a:ext cx="7808492" cy="122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it-IT" sz="3600" dirty="0">
                <a:latin typeface="Calibri"/>
                <a:ea typeface="Calibri"/>
                <a:cs typeface="Calibri"/>
                <a:sym typeface="Calibri"/>
              </a:rPr>
              <a:t>Charging a Quantum Spin Network with Superextensive Precision</a:t>
            </a:r>
            <a:endParaRPr sz="4400" dirty="0"/>
          </a:p>
        </p:txBody>
      </p:sp>
      <p:pic>
        <p:nvPicPr>
          <p:cNvPr id="58" name="Google Shape;58;p1" title="cropped-icqe_logo_con_fill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200" y="180563"/>
            <a:ext cx="285750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 title="logoverticale INO2018acronim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15162" y="60122"/>
            <a:ext cx="2066925" cy="143885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"/>
          <p:cNvSpPr txBox="1"/>
          <p:nvPr/>
        </p:nvSpPr>
        <p:spPr>
          <a:xfrm>
            <a:off x="6390734" y="4634515"/>
            <a:ext cx="263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Padova, 3rd June 2025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7" title="results.png"/>
          <p:cNvPicPr preferRelativeResize="0"/>
          <p:nvPr/>
        </p:nvPicPr>
        <p:blipFill rotWithShape="1">
          <a:blip r:embed="rId3">
            <a:alphaModFix/>
          </a:blip>
          <a:srcRect l="33523" r="31821"/>
          <a:stretch/>
        </p:blipFill>
        <p:spPr>
          <a:xfrm>
            <a:off x="233415" y="1194340"/>
            <a:ext cx="4046923" cy="358973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Google Shape;116;p7"/>
              <p:cNvSpPr txBox="1"/>
              <p:nvPr/>
            </p:nvSpPr>
            <p:spPr>
              <a:xfrm>
                <a:off x="4671060" y="3731516"/>
                <a:ext cx="4297680" cy="923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800" b="0" i="0" u="none" strike="noStrike" cap="none" dirty="0" smtClea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Small </a:t>
                </a:r>
                <a:r>
                  <a:rPr lang="it-IT" sz="18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N </a:t>
                </a:r>
                <a:r>
                  <a:rPr lang="it-IT" sz="1800" b="0" i="0" u="none" strike="noStrike" cap="none" dirty="0" smtClea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up to 12: </a:t>
                </a:r>
                <a:r>
                  <a:rPr lang="it-IT" sz="1800" b="0" i="0" u="none" strike="noStrike" cap="none" dirty="0" err="1" smtClea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exact</a:t>
                </a:r>
                <a:r>
                  <a:rPr lang="it-IT" sz="1800" b="0" i="0" u="none" strike="noStrike" cap="none" dirty="0" smtClea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it-IT" sz="18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simulation, </a:t>
                </a:r>
                <a:endParaRPr lang="it-IT" sz="1800" b="0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it-IT" sz="1800" b="0" i="1" u="none" strike="noStrike" cap="none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𝑁</m:t>
                    </m:r>
                    <m:r>
                      <a:rPr lang="it-IT" sz="1800" b="0" i="1" u="none" strike="noStrike" cap="none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∈[12,300]</m:t>
                    </m:r>
                  </m:oMath>
                </a14:m>
                <a:r>
                  <a:rPr lang="it-IT" sz="1800" b="0" i="0" u="none" strike="noStrike" cap="none" dirty="0" smtClea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: </a:t>
                </a:r>
                <a:r>
                  <a:rPr lang="it-IT" sz="1800" b="0" i="0" u="none" strike="noStrike" cap="none" dirty="0" err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tensor</a:t>
                </a:r>
                <a:r>
                  <a:rPr lang="it-IT" sz="18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it-IT" sz="1800" b="0" i="0" u="none" strike="noStrike" cap="none" dirty="0" smtClea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network </a:t>
                </a:r>
                <a:r>
                  <a:rPr lang="it-IT" sz="1800" b="0" i="0" u="none" strike="noStrike" cap="none" dirty="0" err="1" smtClea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simulation</a:t>
                </a:r>
                <a:r>
                  <a:rPr lang="it-IT" sz="1800" b="0" i="0" u="none" strike="noStrike" cap="none" dirty="0" smtClea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, 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it-IT" sz="18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&gt;300</m:t>
                    </m:r>
                    <m:r>
                      <a:rPr lang="it-IT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it-IT" sz="1800" b="0" i="0" u="none" strike="noStrike" cap="none" dirty="0" smtClea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it-IT" sz="1800" b="0" i="0" u="none" strike="noStrike" cap="none" dirty="0" err="1" smtClea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only</a:t>
                </a:r>
                <a:r>
                  <a:rPr lang="it-IT" sz="1800" b="0" i="0" u="none" strike="noStrike" cap="none" dirty="0" smtClea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it-IT" sz="1800" b="0" i="0" u="none" strike="noStrike" cap="none" dirty="0" err="1" smtClea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Dwave</a:t>
                </a:r>
                <a:r>
                  <a:rPr lang="it-IT" sz="1800" b="0" i="0" u="none" strike="noStrike" cap="none" dirty="0" smtClea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it-IT" sz="1800" b="0" i="0" u="none" strike="noStrike" cap="none" dirty="0" err="1" smtClea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expreiments</a:t>
                </a: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16" name="Google Shape;116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060" y="3731516"/>
                <a:ext cx="4297680" cy="923289"/>
              </a:xfrm>
              <a:prstGeom prst="rect">
                <a:avLst/>
              </a:prstGeom>
              <a:blipFill>
                <a:blip r:embed="rId4"/>
                <a:stretch>
                  <a:fillRect l="-1135" t="-3289" r="-1702" b="-9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Google Shape;117;p7"/>
          <p:cNvSpPr txBox="1"/>
          <p:nvPr/>
        </p:nvSpPr>
        <p:spPr>
          <a:xfrm>
            <a:off x="4889634" y="2843020"/>
            <a:ext cx="342378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Filled = Dwave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Empty = </a:t>
            </a:r>
            <a:r>
              <a:rPr lang="it-IT" sz="1800" dirty="0" err="1" smtClean="0"/>
              <a:t>Numerical</a:t>
            </a:r>
            <a:r>
              <a:rPr lang="it-IT" sz="1800" dirty="0" smtClean="0"/>
              <a:t> </a:t>
            </a:r>
            <a:r>
              <a:rPr lang="it-IT" sz="18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simulations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251460"/>
            <a:ext cx="9144000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bg1"/>
                </a:solidFill>
              </a:rPr>
              <a:t>Charging – Average magnetization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6"/>
          <a:stretch/>
        </p:blipFill>
        <p:spPr>
          <a:xfrm>
            <a:off x="4889634" y="1194340"/>
            <a:ext cx="2113146" cy="4096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4889634" y="1735495"/>
                <a:ext cx="36473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it-IT" sz="1800" dirty="0" smtClean="0"/>
                  <a:t>  repetitions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800" dirty="0" smtClean="0"/>
                  <a:t> magnetization measurement</a:t>
                </a:r>
                <a:endParaRPr lang="en-GB" sz="1800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634" y="1735495"/>
                <a:ext cx="3647394" cy="646331"/>
              </a:xfrm>
              <a:prstGeom prst="rect">
                <a:avLst/>
              </a:prstGeom>
              <a:blipFill>
                <a:blip r:embed="rId6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/>
          <p:cNvSpPr txBox="1"/>
          <p:nvPr/>
        </p:nvSpPr>
        <p:spPr>
          <a:xfrm>
            <a:off x="0" y="48390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n-lt"/>
              </a:rPr>
              <a:t>B. Donelli, </a:t>
            </a:r>
            <a:r>
              <a:rPr lang="it-IT" dirty="0">
                <a:latin typeface="+mn-lt"/>
              </a:rPr>
              <a:t>S. Gherardini</a:t>
            </a:r>
            <a:r>
              <a:rPr lang="it-IT" dirty="0" smtClean="0">
                <a:latin typeface="+mn-lt"/>
              </a:rPr>
              <a:t>, R. Marino, </a:t>
            </a:r>
            <a:r>
              <a:rPr lang="it-IT" dirty="0">
                <a:latin typeface="+mn-lt"/>
              </a:rPr>
              <a:t>F. Campaioli </a:t>
            </a:r>
            <a:r>
              <a:rPr lang="it-IT" dirty="0" smtClean="0">
                <a:latin typeface="+mn-lt"/>
              </a:rPr>
              <a:t>and L. Buffoni, Phys. Rev. E, Accepted 22 May, 2025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8" title="results.png"/>
          <p:cNvPicPr preferRelativeResize="0"/>
          <p:nvPr/>
        </p:nvPicPr>
        <p:blipFill rotWithShape="1">
          <a:blip r:embed="rId3">
            <a:alphaModFix/>
          </a:blip>
          <a:srcRect l="68191"/>
          <a:stretch/>
        </p:blipFill>
        <p:spPr>
          <a:xfrm>
            <a:off x="449580" y="1255190"/>
            <a:ext cx="3535680" cy="35073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po 4"/>
          <p:cNvGrpSpPr/>
          <p:nvPr/>
        </p:nvGrpSpPr>
        <p:grpSpPr>
          <a:xfrm>
            <a:off x="4708331" y="3475535"/>
            <a:ext cx="3568031" cy="843446"/>
            <a:chOff x="4427220" y="3295975"/>
            <a:chExt cx="3568031" cy="843446"/>
          </a:xfrm>
        </p:grpSpPr>
        <p:sp>
          <p:nvSpPr>
            <p:cNvPr id="125" name="Google Shape;125;p8"/>
            <p:cNvSpPr txBox="1"/>
            <p:nvPr/>
          </p:nvSpPr>
          <p:spPr>
            <a:xfrm>
              <a:off x="5400376" y="3295975"/>
              <a:ext cx="259487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it-IT" sz="1800" b="0" i="0" u="none" strike="noStrike" cap="none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Standard </a:t>
              </a:r>
              <a:r>
                <a:rPr lang="it-IT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quantum limit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CasellaDiTesto 1"/>
                <p:cNvSpPr txBox="1"/>
                <p:nvPr/>
              </p:nvSpPr>
              <p:spPr>
                <a:xfrm>
                  <a:off x="4427220" y="3372905"/>
                  <a:ext cx="70968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" name="CasellaDiTesto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7220" y="3372905"/>
                  <a:ext cx="709681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3419" r="-6838" b="-1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Google Shape;125;p8"/>
            <p:cNvSpPr txBox="1"/>
            <p:nvPr/>
          </p:nvSpPr>
          <p:spPr>
            <a:xfrm>
              <a:off x="5400376" y="3677786"/>
              <a:ext cx="259487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it-IT" sz="1800" b="0" i="0" u="none" strike="noStrike" cap="none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Heisenberg </a:t>
              </a:r>
              <a:r>
                <a:rPr lang="it-IT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limit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sellaDiTesto 8"/>
                <p:cNvSpPr txBox="1"/>
                <p:nvPr/>
              </p:nvSpPr>
              <p:spPr>
                <a:xfrm>
                  <a:off x="4427220" y="3754716"/>
                  <a:ext cx="70968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CasellaDiTes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7220" y="3754716"/>
                  <a:ext cx="709681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3419" r="-6838" b="-980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CasellaDiTesto 10"/>
          <p:cNvSpPr txBox="1"/>
          <p:nvPr/>
        </p:nvSpPr>
        <p:spPr>
          <a:xfrm>
            <a:off x="0" y="251460"/>
            <a:ext cx="9144000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bg1"/>
                </a:solidFill>
              </a:rPr>
              <a:t>Precision – variance of magnetization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411" y="1274093"/>
            <a:ext cx="2363843" cy="6645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4708331" y="1987103"/>
                <a:ext cx="3647394" cy="947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it-IT" sz="1800" dirty="0" smtClean="0"/>
                  <a:t>  repetitions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800" dirty="0" smtClean="0"/>
                  <a:t> magnetisation measurement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GB" sz="1800" dirty="0" smtClean="0"/>
                  <a:t>  mean magnetisation</a:t>
                </a:r>
                <a:endParaRPr lang="en-GB" sz="1800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331" y="1987103"/>
                <a:ext cx="3647394" cy="947760"/>
              </a:xfrm>
              <a:prstGeom prst="rect">
                <a:avLst/>
              </a:prstGeom>
              <a:blipFill>
                <a:blip r:embed="rId7"/>
                <a:stretch>
                  <a:fillRect t="-3871" b="-70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/>
          <p:cNvSpPr txBox="1"/>
          <p:nvPr/>
        </p:nvSpPr>
        <p:spPr>
          <a:xfrm>
            <a:off x="0" y="48390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n-lt"/>
              </a:rPr>
              <a:t>B. Donelli, </a:t>
            </a:r>
            <a:r>
              <a:rPr lang="it-IT" dirty="0">
                <a:latin typeface="+mn-lt"/>
              </a:rPr>
              <a:t>S. Gherardini</a:t>
            </a:r>
            <a:r>
              <a:rPr lang="it-IT" dirty="0" smtClean="0">
                <a:latin typeface="+mn-lt"/>
              </a:rPr>
              <a:t>, R. Marino, </a:t>
            </a:r>
            <a:r>
              <a:rPr lang="it-IT" dirty="0">
                <a:latin typeface="+mn-lt"/>
              </a:rPr>
              <a:t>F. Campaioli </a:t>
            </a:r>
            <a:r>
              <a:rPr lang="it-IT" dirty="0" smtClean="0">
                <a:latin typeface="+mn-lt"/>
              </a:rPr>
              <a:t>and L. Buffoni, Phys. Rev. E, Accepted 22 May, 2025</a:t>
            </a:r>
            <a:endParaRPr lang="en-GB" dirty="0">
              <a:latin typeface="+mn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869180" y="141201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/>
              <a:t>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251460"/>
            <a:ext cx="9144000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</a:rPr>
              <a:t>	Open battery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6" name="Google Shape;139;p10" title="gamma_transi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" y="1287780"/>
            <a:ext cx="4099560" cy="33375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5242220" y="1224238"/>
            <a:ext cx="349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/>
              <a:t>Lindblad Master equation</a:t>
            </a:r>
            <a:endParaRPr lang="en-GB" sz="1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25" y="1856753"/>
            <a:ext cx="4641475" cy="609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5029200" y="2729538"/>
                <a:ext cx="3886200" cy="1126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The </a:t>
                </a:r>
                <a:r>
                  <a:rPr lang="en-GB" sz="1600" dirty="0" err="1" smtClean="0"/>
                  <a:t>Lindblad</a:t>
                </a:r>
                <a:r>
                  <a:rPr lang="en-GB" sz="1600" dirty="0" smtClean="0"/>
                  <a:t>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sz="1600" dirty="0" smtClean="0"/>
                  <a:t> models the effects of local spin-flip noise with decoherence rate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600" dirty="0" smtClean="0"/>
                  <a:t> due </a:t>
                </a:r>
                <a:r>
                  <a:rPr lang="en-GB" sz="1600" dirty="0"/>
                  <a:t>to local fluctuations of the </a:t>
                </a:r>
                <a:r>
                  <a:rPr lang="en-GB" sz="1600" dirty="0" smtClean="0"/>
                  <a:t>transverse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sz="1600" dirty="0" smtClean="0"/>
                  <a:t>.</a:t>
                </a:r>
                <a:endParaRPr lang="en-GB" sz="1600" dirty="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729538"/>
                <a:ext cx="3886200" cy="1126077"/>
              </a:xfrm>
              <a:prstGeom prst="rect">
                <a:avLst/>
              </a:prstGeom>
              <a:blipFill>
                <a:blip r:embed="rId5"/>
                <a:stretch>
                  <a:fillRect l="-78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/>
          <p:cNvSpPr txBox="1"/>
          <p:nvPr/>
        </p:nvSpPr>
        <p:spPr>
          <a:xfrm>
            <a:off x="0" y="48390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n-lt"/>
              </a:rPr>
              <a:t>B. Donelli, </a:t>
            </a:r>
            <a:r>
              <a:rPr lang="it-IT" dirty="0">
                <a:latin typeface="+mn-lt"/>
              </a:rPr>
              <a:t>S. Gherardini</a:t>
            </a:r>
            <a:r>
              <a:rPr lang="it-IT" dirty="0" smtClean="0">
                <a:latin typeface="+mn-lt"/>
              </a:rPr>
              <a:t>, R. Marino, </a:t>
            </a:r>
            <a:r>
              <a:rPr lang="it-IT" dirty="0">
                <a:latin typeface="+mn-lt"/>
              </a:rPr>
              <a:t>F. Campaioli </a:t>
            </a:r>
            <a:r>
              <a:rPr lang="it-IT" dirty="0" smtClean="0">
                <a:latin typeface="+mn-lt"/>
              </a:rPr>
              <a:t>and L. Buffoni, Phys. Rev. E, Accepted 22 May, 2025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45840" y="1387365"/>
            <a:ext cx="76523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sz="1800" dirty="0" smtClean="0">
                <a:solidFill>
                  <a:schemeClr val="dk1"/>
                </a:solidFill>
              </a:rPr>
              <a:t>We </a:t>
            </a:r>
            <a:r>
              <a:rPr lang="en-GB" sz="1800" dirty="0">
                <a:solidFill>
                  <a:schemeClr val="dk1"/>
                </a:solidFill>
              </a:rPr>
              <a:t>show that we reach </a:t>
            </a:r>
            <a:r>
              <a:rPr lang="it-IT" sz="1800" b="1" dirty="0"/>
              <a:t>superextensive precision </a:t>
            </a:r>
            <a:r>
              <a:rPr lang="it-IT" sz="1800" dirty="0"/>
              <a:t>in charging a quantum spin network</a:t>
            </a:r>
            <a:r>
              <a:rPr lang="en-GB" sz="1800" dirty="0" smtClean="0">
                <a:solidFill>
                  <a:schemeClr val="dk1"/>
                </a:solidFill>
              </a:rPr>
              <a:t> </a:t>
            </a:r>
            <a:r>
              <a:rPr lang="en-GB" sz="1800" dirty="0">
                <a:solidFill>
                  <a:schemeClr val="dk1"/>
                </a:solidFill>
              </a:rPr>
              <a:t>if we generate correlations </a:t>
            </a:r>
            <a:r>
              <a:rPr lang="en-GB" sz="1800" dirty="0" smtClean="0">
                <a:solidFill>
                  <a:schemeClr val="dk1"/>
                </a:solidFill>
              </a:rPr>
              <a:t>by applying a </a:t>
            </a:r>
            <a:r>
              <a:rPr lang="en-GB" sz="1800" b="1" dirty="0">
                <a:solidFill>
                  <a:schemeClr val="dk1"/>
                </a:solidFill>
              </a:rPr>
              <a:t>cooperative protocol </a:t>
            </a:r>
            <a:r>
              <a:rPr lang="en-GB" sz="1800" dirty="0">
                <a:solidFill>
                  <a:schemeClr val="dk1"/>
                </a:solidFill>
              </a:rPr>
              <a:t>that uses the crossing of a critical point. </a:t>
            </a:r>
            <a:r>
              <a:rPr lang="en-GB" sz="1800" dirty="0" smtClean="0">
                <a:solidFill>
                  <a:schemeClr val="dk1"/>
                </a:solidFill>
              </a:rPr>
              <a:t>Cooperative protocols significantly outperforms local ones. </a:t>
            </a:r>
          </a:p>
          <a:p>
            <a:pPr marL="342900" lvl="0" indent="-342900">
              <a:buFont typeface="+mj-lt"/>
              <a:buAutoNum type="arabicPeriod"/>
            </a:pPr>
            <a:endParaRPr lang="en-GB" sz="1800" dirty="0">
              <a:solidFill>
                <a:schemeClr val="dk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t-IT" sz="1800" dirty="0" smtClean="0">
                <a:solidFill>
                  <a:schemeClr val="dk1"/>
                </a:solidFill>
              </a:rPr>
              <a:t>We </a:t>
            </a:r>
            <a:r>
              <a:rPr lang="it-IT" sz="1800" dirty="0">
                <a:solidFill>
                  <a:schemeClr val="dk1"/>
                </a:solidFill>
              </a:rPr>
              <a:t>have implemented such a cooperative protocol on a real device, the </a:t>
            </a:r>
            <a:r>
              <a:rPr lang="it-IT" sz="1800" b="1" dirty="0">
                <a:solidFill>
                  <a:schemeClr val="dk1"/>
                </a:solidFill>
              </a:rPr>
              <a:t>Dwave Advantage quantum </a:t>
            </a:r>
            <a:r>
              <a:rPr lang="it-IT" sz="1800" b="1" dirty="0" smtClean="0">
                <a:solidFill>
                  <a:schemeClr val="dk1"/>
                </a:solidFill>
              </a:rPr>
              <a:t>annealer</a:t>
            </a:r>
            <a:r>
              <a:rPr lang="it-IT" sz="1800" dirty="0" smtClean="0">
                <a:solidFill>
                  <a:schemeClr val="dk1"/>
                </a:solidFill>
              </a:rPr>
              <a:t>, reaching a superextensive precision even in the presence of noise. </a:t>
            </a:r>
            <a:endParaRPr lang="en-GB" sz="1800" dirty="0"/>
          </a:p>
          <a:p>
            <a:pPr lvl="0"/>
            <a:endParaRPr lang="en-GB" sz="1800" dirty="0">
              <a:solidFill>
                <a:schemeClr val="dk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251460"/>
            <a:ext cx="9144000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</a:rPr>
              <a:t>	Summary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"/>
          <p:cNvSpPr txBox="1"/>
          <p:nvPr/>
        </p:nvSpPr>
        <p:spPr>
          <a:xfrm>
            <a:off x="1349834" y="579150"/>
            <a:ext cx="3816525" cy="9232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it-IT" sz="4800" b="1" i="1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Thank </a:t>
            </a:r>
            <a:r>
              <a:rPr lang="it-IT" sz="4800" b="1" i="1" u="none" strike="noStrike" cap="none" dirty="0" smtClean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you!!</a:t>
            </a:r>
            <a:endParaRPr sz="4800" b="1" i="1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8155"/>
          <a:stretch/>
        </p:blipFill>
        <p:spPr>
          <a:xfrm>
            <a:off x="318544" y="2195756"/>
            <a:ext cx="1634400" cy="16344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51" y="2195756"/>
            <a:ext cx="1634400" cy="16344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480" y="2195757"/>
            <a:ext cx="1635899" cy="163589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287" y="2195756"/>
            <a:ext cx="1634400" cy="16344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15" y="2195756"/>
            <a:ext cx="1635900" cy="16359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74" r="19814" b="44711"/>
          <a:stretch/>
        </p:blipFill>
        <p:spPr>
          <a:xfrm>
            <a:off x="207580" y="3830156"/>
            <a:ext cx="8767899" cy="520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27760" y="2026920"/>
            <a:ext cx="3348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Backup slides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3224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5" title="protocols.png"/>
          <p:cNvPicPr preferRelativeResize="0"/>
          <p:nvPr/>
        </p:nvPicPr>
        <p:blipFill rotWithShape="1">
          <a:blip r:embed="rId3">
            <a:alphaModFix/>
          </a:blip>
          <a:srcRect t="11527" r="52197"/>
          <a:stretch/>
        </p:blipFill>
        <p:spPr>
          <a:xfrm>
            <a:off x="365497" y="2407920"/>
            <a:ext cx="2636783" cy="20358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po 1"/>
          <p:cNvGrpSpPr/>
          <p:nvPr/>
        </p:nvGrpSpPr>
        <p:grpSpPr>
          <a:xfrm>
            <a:off x="3339232" y="2452301"/>
            <a:ext cx="5804768" cy="749732"/>
            <a:chOff x="3339232" y="2452301"/>
            <a:chExt cx="5804768" cy="7497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sellaDiTesto 8"/>
                <p:cNvSpPr txBox="1"/>
                <p:nvPr/>
              </p:nvSpPr>
              <p:spPr>
                <a:xfrm>
                  <a:off x="3501255" y="2454331"/>
                  <a:ext cx="882869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∈[0,1]</m:t>
                        </m:r>
                      </m:oMath>
                    </m:oMathPara>
                  </a14:m>
                  <a:endParaRPr lang="en-GB" sz="1800" dirty="0"/>
                </a:p>
              </p:txBody>
            </p:sp>
          </mc:Choice>
          <mc:Fallback xmlns="">
            <p:sp>
              <p:nvSpPr>
                <p:cNvPr id="9" name="CasellaDiTes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1255" y="2454331"/>
                  <a:ext cx="882869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8276" t="-2222" r="-11724" b="-4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sellaDiTesto 12"/>
                <p:cNvSpPr txBox="1"/>
                <p:nvPr/>
              </p:nvSpPr>
              <p:spPr>
                <a:xfrm>
                  <a:off x="3339232" y="2848447"/>
                  <a:ext cx="118678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∈[0,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/2]</m:t>
                        </m:r>
                      </m:oMath>
                    </m:oMathPara>
                  </a14:m>
                  <a:endParaRPr lang="en-GB" sz="1800" dirty="0"/>
                </a:p>
              </p:txBody>
            </p:sp>
          </mc:Choice>
          <mc:Fallback xmlns="">
            <p:sp>
              <p:nvSpPr>
                <p:cNvPr id="13" name="CasellaDiTes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9232" y="2848447"/>
                  <a:ext cx="118678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6186" r="-8763" b="-3913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CasellaDiTesto 9"/>
            <p:cNvSpPr txBox="1"/>
            <p:nvPr/>
          </p:nvSpPr>
          <p:spPr>
            <a:xfrm>
              <a:off x="4663440" y="2452301"/>
              <a:ext cx="43250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depolarisation from unit purity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4663440" y="2863479"/>
              <a:ext cx="44805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local </a:t>
              </a:r>
              <a:r>
                <a:rPr lang="en-GB" sz="1600" dirty="0" smtClean="0"/>
                <a:t>rotation angle </a:t>
              </a:r>
              <a:r>
                <a:rPr lang="en-GB" sz="1600" dirty="0"/>
                <a:t>from </a:t>
              </a:r>
              <a:r>
                <a:rPr lang="en-GB" sz="1600" dirty="0" smtClean="0"/>
                <a:t>the </a:t>
              </a:r>
              <a:r>
                <a:rPr lang="en-GB" sz="1600" dirty="0"/>
                <a:t>magnetization axis</a:t>
              </a: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3589020" y="3793964"/>
            <a:ext cx="3535680" cy="663407"/>
            <a:chOff x="4114800" y="2247104"/>
            <a:chExt cx="3192780" cy="663407"/>
          </a:xfrm>
        </p:grpSpPr>
        <p:sp>
          <p:nvSpPr>
            <p:cNvPr id="12" name="Rettangolo arrotondato 11"/>
            <p:cNvSpPr/>
            <p:nvPr/>
          </p:nvSpPr>
          <p:spPr>
            <a:xfrm>
              <a:off x="4114800" y="2247104"/>
              <a:ext cx="3192780" cy="663407"/>
            </a:xfrm>
            <a:prstGeom prst="roundRect">
              <a:avLst/>
            </a:prstGeom>
            <a:solidFill>
              <a:srgbClr val="FFEDEA"/>
            </a:solidFill>
            <a:ln>
              <a:solidFill>
                <a:srgbClr val="FF5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sellaDiTesto 13"/>
                <p:cNvSpPr txBox="1"/>
                <p:nvPr/>
              </p:nvSpPr>
              <p:spPr>
                <a:xfrm>
                  <a:off x="4198620" y="2278627"/>
                  <a:ext cx="3042745" cy="5186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sz="1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d>
                          </m:sub>
                          <m:sup>
                            <m:r>
                              <a:rPr lang="en-GB" sz="18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GB" sz="180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180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GB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GB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it-IT" sz="1800" b="0" i="1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GB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80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GB" sz="1800" dirty="0"/>
                </a:p>
              </p:txBody>
            </p:sp>
          </mc:Choice>
          <mc:Fallback xmlns="">
            <p:sp>
              <p:nvSpPr>
                <p:cNvPr id="14" name="CasellaDiTes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8620" y="2278627"/>
                  <a:ext cx="3042745" cy="5186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" name="Immagin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2" y="1195730"/>
            <a:ext cx="9033908" cy="798675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0" y="251460"/>
            <a:ext cx="9144000" cy="646331"/>
          </a:xfrm>
          <a:prstGeom prst="rect">
            <a:avLst/>
          </a:prstGeom>
          <a:solidFill>
            <a:srgbClr val="EA480D"/>
          </a:solidFill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</a:rPr>
              <a:t>	Local charging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4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2;p5" title="protocols.png"/>
          <p:cNvPicPr preferRelativeResize="0"/>
          <p:nvPr/>
        </p:nvPicPr>
        <p:blipFill rotWithShape="1">
          <a:blip r:embed="rId3">
            <a:alphaModFix/>
          </a:blip>
          <a:srcRect l="52501" t="11978" r="-714"/>
          <a:stretch/>
        </p:blipFill>
        <p:spPr>
          <a:xfrm>
            <a:off x="420641" y="2192840"/>
            <a:ext cx="2659380" cy="20254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uppo 14"/>
          <p:cNvGrpSpPr/>
          <p:nvPr/>
        </p:nvGrpSpPr>
        <p:grpSpPr>
          <a:xfrm>
            <a:off x="3422772" y="3686654"/>
            <a:ext cx="4785805" cy="663407"/>
            <a:chOff x="3819012" y="4265306"/>
            <a:chExt cx="4785805" cy="663407"/>
          </a:xfrm>
        </p:grpSpPr>
        <p:sp>
          <p:nvSpPr>
            <p:cNvPr id="18" name="Rettangolo arrotondato 17"/>
            <p:cNvSpPr/>
            <p:nvPr/>
          </p:nvSpPr>
          <p:spPr>
            <a:xfrm>
              <a:off x="4144835" y="4265306"/>
              <a:ext cx="4123916" cy="663407"/>
            </a:xfrm>
            <a:prstGeom prst="roundRect">
              <a:avLst/>
            </a:prstGeom>
            <a:solidFill>
              <a:srgbClr val="F6EBFF"/>
            </a:solidFill>
            <a:ln>
              <a:solidFill>
                <a:srgbClr val="AE3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sellaDiTesto 18"/>
                <p:cNvSpPr txBox="1"/>
                <p:nvPr/>
              </p:nvSpPr>
              <p:spPr>
                <a:xfrm>
                  <a:off x="3819012" y="4296829"/>
                  <a:ext cx="4785805" cy="51674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sz="1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18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sub>
                          <m:sup>
                            <m:r>
                              <a:rPr lang="en-GB" sz="18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GB" sz="180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+(1−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180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GB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it-IT" sz="18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GB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it-IT" sz="1800" b="0" i="1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GB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GB" sz="1800" dirty="0"/>
                </a:p>
              </p:txBody>
            </p:sp>
          </mc:Choice>
          <mc:Fallback xmlns="">
            <p:sp>
              <p:nvSpPr>
                <p:cNvPr id="19" name="CasellaDiTes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9012" y="4296829"/>
                  <a:ext cx="4785805" cy="51674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Immagin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249" y="1227984"/>
            <a:ext cx="4162751" cy="719850"/>
          </a:xfrm>
          <a:prstGeom prst="rect">
            <a:avLst/>
          </a:prstGeom>
        </p:spPr>
      </p:pic>
      <p:grpSp>
        <p:nvGrpSpPr>
          <p:cNvPr id="2" name="Gruppo 1"/>
          <p:cNvGrpSpPr/>
          <p:nvPr/>
        </p:nvGrpSpPr>
        <p:grpSpPr>
          <a:xfrm>
            <a:off x="3484013" y="2337577"/>
            <a:ext cx="5804768" cy="747702"/>
            <a:chOff x="3148733" y="3461925"/>
            <a:chExt cx="5804768" cy="7477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sellaDiTesto 25"/>
                <p:cNvSpPr txBox="1"/>
                <p:nvPr/>
              </p:nvSpPr>
              <p:spPr>
                <a:xfrm>
                  <a:off x="3310756" y="3461925"/>
                  <a:ext cx="882869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∈[0,1]</m:t>
                        </m:r>
                      </m:oMath>
                    </m:oMathPara>
                  </a14:m>
                  <a:endParaRPr lang="en-GB" sz="1800" dirty="0"/>
                </a:p>
              </p:txBody>
            </p:sp>
          </mc:Choice>
          <mc:Fallback xmlns="">
            <p:sp>
              <p:nvSpPr>
                <p:cNvPr id="26" name="CasellaDiTes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0756" y="3461925"/>
                  <a:ext cx="882869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8966" r="-13103" b="-3913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sellaDiTesto 26"/>
                <p:cNvSpPr txBox="1"/>
                <p:nvPr/>
              </p:nvSpPr>
              <p:spPr>
                <a:xfrm>
                  <a:off x="3148733" y="3856041"/>
                  <a:ext cx="118678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∈[0,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/2]</m:t>
                        </m:r>
                      </m:oMath>
                    </m:oMathPara>
                  </a14:m>
                  <a:endParaRPr lang="en-GB" sz="1800" dirty="0"/>
                </a:p>
              </p:txBody>
            </p:sp>
          </mc:Choice>
          <mc:Fallback xmlns="">
            <p:sp>
              <p:nvSpPr>
                <p:cNvPr id="27" name="CasellaDiTes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8733" y="3856041"/>
                  <a:ext cx="1186784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6701" r="-9278" b="-3913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CasellaDiTesto 27"/>
            <p:cNvSpPr txBox="1"/>
            <p:nvPr/>
          </p:nvSpPr>
          <p:spPr>
            <a:xfrm>
              <a:off x="4472941" y="3482755"/>
              <a:ext cx="43250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global depolarisation </a:t>
              </a:r>
              <a:r>
                <a:rPr lang="en-GB" sz="1600" dirty="0"/>
                <a:t>from unit purity</a:t>
              </a: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4472941" y="3871073"/>
              <a:ext cx="44805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global depolarisation</a:t>
              </a:r>
              <a:endParaRPr lang="en-GB" sz="1600" dirty="0"/>
            </a:p>
          </p:txBody>
        </p:sp>
      </p:grpSp>
      <p:sp>
        <p:nvSpPr>
          <p:cNvPr id="21" name="CasellaDiTesto 20"/>
          <p:cNvSpPr txBox="1"/>
          <p:nvPr/>
        </p:nvSpPr>
        <p:spPr>
          <a:xfrm>
            <a:off x="0" y="251460"/>
            <a:ext cx="9144000" cy="646331"/>
          </a:xfrm>
          <a:prstGeom prst="rect">
            <a:avLst/>
          </a:prstGeom>
          <a:solidFill>
            <a:srgbClr val="8B19DF"/>
          </a:solidFill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</a:rPr>
              <a:t>	Cooperative charging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251460"/>
            <a:ext cx="9144000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bg1"/>
                </a:solidFill>
              </a:rPr>
              <a:t>Quantum battery - Charging a state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8580" y="4556760"/>
            <a:ext cx="8999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F. Campaioli, S. Gherardini, J. Q. Quach, M. Polini, </a:t>
            </a:r>
            <a:r>
              <a:rPr lang="it-IT" dirty="0" smtClean="0"/>
              <a:t>and G</a:t>
            </a:r>
            <a:r>
              <a:rPr lang="it-IT" dirty="0"/>
              <a:t>. M. Andolina</a:t>
            </a:r>
            <a:r>
              <a:rPr lang="it-IT" dirty="0" smtClean="0"/>
              <a:t>, ‘‘</a:t>
            </a:r>
            <a:r>
              <a:rPr lang="it-IT" i="1" dirty="0" smtClean="0"/>
              <a:t>Colloquium</a:t>
            </a:r>
            <a:r>
              <a:rPr lang="it-IT" dirty="0" smtClean="0"/>
              <a:t>: Quantum batteries’’, </a:t>
            </a:r>
          </a:p>
          <a:p>
            <a:r>
              <a:rPr lang="it-IT" dirty="0" smtClean="0"/>
              <a:t> </a:t>
            </a:r>
            <a:r>
              <a:rPr lang="it-IT" dirty="0"/>
              <a:t>Rev. Mod. Phys. 96, 031001 (2024)</a:t>
            </a:r>
            <a:endParaRPr lang="en-GB" dirty="0"/>
          </a:p>
        </p:txBody>
      </p:sp>
      <p:grpSp>
        <p:nvGrpSpPr>
          <p:cNvPr id="6" name="Gruppo 5"/>
          <p:cNvGrpSpPr/>
          <p:nvPr/>
        </p:nvGrpSpPr>
        <p:grpSpPr>
          <a:xfrm>
            <a:off x="5581650" y="1349617"/>
            <a:ext cx="2434590" cy="2755315"/>
            <a:chOff x="5177790" y="1885265"/>
            <a:chExt cx="2434590" cy="2755315"/>
          </a:xfrm>
        </p:grpSpPr>
        <p:cxnSp>
          <p:nvCxnSpPr>
            <p:cNvPr id="7" name="Connettore 2 6"/>
            <p:cNvCxnSpPr/>
            <p:nvPr/>
          </p:nvCxnSpPr>
          <p:spPr>
            <a:xfrm>
              <a:off x="5875020" y="3444240"/>
              <a:ext cx="1089660" cy="6096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Connettore 2 7"/>
            <p:cNvCxnSpPr/>
            <p:nvPr/>
          </p:nvCxnSpPr>
          <p:spPr>
            <a:xfrm flipH="1" flipV="1">
              <a:off x="5669280" y="2268590"/>
              <a:ext cx="205740" cy="117565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9" name="Immagin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90" t="87253" r="9289" b="2007"/>
            <a:stretch/>
          </p:blipFill>
          <p:spPr>
            <a:xfrm>
              <a:off x="6926580" y="4084320"/>
              <a:ext cx="685800" cy="342900"/>
            </a:xfrm>
            <a:prstGeom prst="rect">
              <a:avLst/>
            </a:prstGeom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90" t="4020" r="9289" b="85739"/>
            <a:stretch/>
          </p:blipFill>
          <p:spPr>
            <a:xfrm>
              <a:off x="5558790" y="1909953"/>
              <a:ext cx="685800" cy="326975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8" t="73888" r="67906" b="7735"/>
            <a:stretch/>
          </p:blipFill>
          <p:spPr>
            <a:xfrm>
              <a:off x="6518910" y="4053840"/>
              <a:ext cx="335280" cy="586740"/>
            </a:xfrm>
            <a:prstGeom prst="rect">
              <a:avLst/>
            </a:prstGeom>
          </p:spPr>
        </p:pic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1" t="8315" r="67045" b="73786"/>
            <a:stretch/>
          </p:blipFill>
          <p:spPr>
            <a:xfrm>
              <a:off x="5177790" y="1885265"/>
              <a:ext cx="365760" cy="571500"/>
            </a:xfrm>
            <a:prstGeom prst="rect">
              <a:avLst/>
            </a:prstGeom>
          </p:spPr>
        </p:pic>
      </p:grp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4" t="17794" r="50329" b="8093"/>
          <a:stretch/>
        </p:blipFill>
        <p:spPr>
          <a:xfrm>
            <a:off x="754379" y="1551816"/>
            <a:ext cx="472441" cy="381001"/>
          </a:xfrm>
          <a:prstGeom prst="rect">
            <a:avLst/>
          </a:prstGeom>
        </p:spPr>
      </p:pic>
      <p:cxnSp>
        <p:nvCxnSpPr>
          <p:cNvPr id="16" name="Connettore 2 15"/>
          <p:cNvCxnSpPr/>
          <p:nvPr/>
        </p:nvCxnSpPr>
        <p:spPr>
          <a:xfrm>
            <a:off x="1303020" y="1743532"/>
            <a:ext cx="350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1779270" y="1513153"/>
            <a:ext cx="28832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Hamiltonian describing the quantum battery, with a minimum eigenstate (discharged battery) and a maximum eigenstate (charged battery)</a:t>
            </a:r>
            <a:endParaRPr lang="en-GB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3" t="12374" r="20602" b="7860"/>
          <a:stretch/>
        </p:blipFill>
        <p:spPr>
          <a:xfrm>
            <a:off x="754379" y="2972825"/>
            <a:ext cx="716281" cy="358141"/>
          </a:xfrm>
          <a:prstGeom prst="rect">
            <a:avLst/>
          </a:prstGeom>
        </p:spPr>
      </p:pic>
      <p:cxnSp>
        <p:nvCxnSpPr>
          <p:cNvPr id="19" name="Connettore 2 18"/>
          <p:cNvCxnSpPr/>
          <p:nvPr/>
        </p:nvCxnSpPr>
        <p:spPr>
          <a:xfrm>
            <a:off x="1524000" y="3153232"/>
            <a:ext cx="350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1927860" y="2865020"/>
            <a:ext cx="2941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Charging Hamiltonian, </a:t>
            </a:r>
          </a:p>
          <a:p>
            <a:r>
              <a:rPr lang="it-IT" dirty="0" smtClean="0"/>
              <a:t>It is a </a:t>
            </a:r>
            <a:r>
              <a:rPr lang="en-GB" dirty="0" smtClean="0"/>
              <a:t>time-dependent </a:t>
            </a:r>
            <a:r>
              <a:rPr lang="en-GB" dirty="0"/>
              <a:t>interaction that </a:t>
            </a:r>
            <a:r>
              <a:rPr lang="en-GB" dirty="0" smtClean="0"/>
              <a:t>is turned </a:t>
            </a:r>
            <a:r>
              <a:rPr lang="en-GB" dirty="0"/>
              <a:t>on at time </a:t>
            </a:r>
            <a:r>
              <a:rPr lang="en-GB" dirty="0" smtClean="0"/>
              <a:t>t=0 </a:t>
            </a:r>
            <a:r>
              <a:rPr lang="en-GB" dirty="0"/>
              <a:t>and off at </a:t>
            </a:r>
            <a:r>
              <a:rPr lang="en-GB" dirty="0" smtClean="0"/>
              <a:t>final time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/>
          <p:nvPr/>
        </p:nvSpPr>
        <p:spPr>
          <a:xfrm>
            <a:off x="518513" y="2112880"/>
            <a:ext cx="34371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1800" dirty="0" smtClean="0">
                <a:solidFill>
                  <a:schemeClr val="dk1"/>
                </a:solidFill>
              </a:rPr>
              <a:t>We looked</a:t>
            </a:r>
            <a:r>
              <a:rPr lang="it-IT" sz="1800" dirty="0">
                <a:solidFill>
                  <a:schemeClr val="dk1"/>
                </a:solidFill>
              </a:rPr>
              <a:t> </a:t>
            </a:r>
            <a:r>
              <a:rPr lang="it-IT" sz="1800" dirty="0" smtClean="0">
                <a:solidFill>
                  <a:schemeClr val="dk1"/>
                </a:solidFill>
              </a:rPr>
              <a:t>for super-extensive precision in reaching the charged state 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251460"/>
            <a:ext cx="9144000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</a:rPr>
              <a:t>	Superextensive precision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5057974" y="1466165"/>
            <a:ext cx="2617470" cy="3265855"/>
            <a:chOff x="5018559" y="1481405"/>
            <a:chExt cx="2617470" cy="3265855"/>
          </a:xfrm>
        </p:grpSpPr>
        <p:cxnSp>
          <p:nvCxnSpPr>
            <p:cNvPr id="3" name="Connettore 2 2"/>
            <p:cNvCxnSpPr/>
            <p:nvPr/>
          </p:nvCxnSpPr>
          <p:spPr>
            <a:xfrm>
              <a:off x="5898669" y="3444240"/>
              <a:ext cx="1089660" cy="6096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Connettore 2 6"/>
            <p:cNvCxnSpPr/>
            <p:nvPr/>
          </p:nvCxnSpPr>
          <p:spPr>
            <a:xfrm flipH="1" flipV="1">
              <a:off x="5692929" y="2268590"/>
              <a:ext cx="205740" cy="117565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0" name="Immagin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90" t="87253" r="9289" b="2007"/>
            <a:stretch/>
          </p:blipFill>
          <p:spPr>
            <a:xfrm>
              <a:off x="6950229" y="4251960"/>
              <a:ext cx="685800" cy="342900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90" t="4020" r="9289" b="85739"/>
            <a:stretch/>
          </p:blipFill>
          <p:spPr>
            <a:xfrm>
              <a:off x="5391939" y="1582293"/>
              <a:ext cx="685800" cy="326975"/>
            </a:xfrm>
            <a:prstGeom prst="rect">
              <a:avLst/>
            </a:prstGeom>
          </p:spPr>
        </p:pic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8" t="73888" r="67906" b="7735"/>
            <a:stretch/>
          </p:blipFill>
          <p:spPr>
            <a:xfrm>
              <a:off x="6565419" y="4160520"/>
              <a:ext cx="335280" cy="586740"/>
            </a:xfrm>
            <a:prstGeom prst="rect">
              <a:avLst/>
            </a:prstGeom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1" t="8315" r="67045" b="73786"/>
            <a:stretch/>
          </p:blipFill>
          <p:spPr>
            <a:xfrm>
              <a:off x="5018559" y="1481405"/>
              <a:ext cx="365760" cy="571500"/>
            </a:xfrm>
            <a:prstGeom prst="rect">
              <a:avLst/>
            </a:prstGeom>
          </p:spPr>
        </p:pic>
        <p:sp>
          <p:nvSpPr>
            <p:cNvPr id="9" name="Ovale 8"/>
            <p:cNvSpPr/>
            <p:nvPr/>
          </p:nvSpPr>
          <p:spPr>
            <a:xfrm rot="21049364">
              <a:off x="5235729" y="2110740"/>
              <a:ext cx="937260" cy="381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5" name="Connettore diritto 14"/>
            <p:cNvCxnSpPr>
              <a:stCxn id="9" idx="2"/>
            </p:cNvCxnSpPr>
            <p:nvPr/>
          </p:nvCxnSpPr>
          <p:spPr>
            <a:xfrm>
              <a:off x="5241728" y="2375982"/>
              <a:ext cx="656941" cy="1068258"/>
            </a:xfrm>
            <a:prstGeom prst="line">
              <a:avLst/>
            </a:prstGeom>
            <a:ln>
              <a:solidFill>
                <a:srgbClr val="2E60B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/>
            <p:cNvCxnSpPr>
              <a:stCxn id="9" idx="6"/>
            </p:cNvCxnSpPr>
            <p:nvPr/>
          </p:nvCxnSpPr>
          <p:spPr>
            <a:xfrm flipH="1">
              <a:off x="5916908" y="2226498"/>
              <a:ext cx="250082" cy="1217742"/>
            </a:xfrm>
            <a:prstGeom prst="line">
              <a:avLst/>
            </a:prstGeom>
            <a:ln>
              <a:solidFill>
                <a:srgbClr val="2E60B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/>
              <p:cNvSpPr txBox="1"/>
              <p:nvPr/>
            </p:nvSpPr>
            <p:spPr>
              <a:xfrm>
                <a:off x="518511" y="1244632"/>
                <a:ext cx="40534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800" dirty="0" smtClean="0"/>
                  <a:t>Superextensive scaling </a:t>
                </a:r>
                <a14:m>
                  <m:oMath xmlns:m="http://schemas.openxmlformats.org/officeDocument/2006/math">
                    <m:r>
                      <a:rPr lang="it-IT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it-IT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it-IT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GB" sz="1800" dirty="0" smtClean="0"/>
                  <a:t>, </a:t>
                </a:r>
                <a14:m>
                  <m:oMath xmlns:m="http://schemas.openxmlformats.org/officeDocument/2006/math">
                    <m:r>
                      <a:rPr lang="en-GB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endParaRPr lang="en-GB" sz="1800" dirty="0" smtClean="0"/>
              </a:p>
              <a:p>
                <a:r>
                  <a:rPr lang="en-GB" sz="1800" dirty="0" smtClean="0"/>
                  <a:t>where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800" dirty="0" smtClean="0"/>
                  <a:t> is the system size</a:t>
                </a:r>
                <a:endParaRPr lang="en-GB" sz="1800" dirty="0"/>
              </a:p>
            </p:txBody>
          </p:sp>
        </mc:Choice>
        <mc:Fallback xmlns="">
          <p:sp>
            <p:nvSpPr>
              <p:cNvPr id="20" name="CasellaDiTes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11" y="1244632"/>
                <a:ext cx="4053487" cy="646331"/>
              </a:xfrm>
              <a:prstGeom prst="rect">
                <a:avLst/>
              </a:prstGeom>
              <a:blipFill>
                <a:blip r:embed="rId4"/>
                <a:stretch>
                  <a:fillRect l="-1203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0" t="4020" r="9289" b="85739"/>
          <a:stretch/>
        </p:blipFill>
        <p:spPr>
          <a:xfrm>
            <a:off x="2103821" y="2731027"/>
            <a:ext cx="685800" cy="326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/>
              <p:cNvSpPr txBox="1"/>
              <p:nvPr/>
            </p:nvSpPr>
            <p:spPr>
              <a:xfrm>
                <a:off x="518511" y="3572345"/>
                <a:ext cx="453946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800" dirty="0" smtClean="0"/>
                  <a:t>We consider a </a:t>
                </a:r>
                <a:r>
                  <a:rPr lang="it-IT" sz="1800" b="1" dirty="0" smtClean="0"/>
                  <a:t>spin network</a:t>
                </a:r>
                <a:r>
                  <a:rPr lang="it-IT" sz="1800" dirty="0" smtClean="0"/>
                  <a:t>, thus our charging is identified in the magnetization </a:t>
                </a:r>
                <a14:m>
                  <m:oMath xmlns:m="http://schemas.openxmlformats.org/officeDocument/2006/math">
                    <m:r>
                      <a:rPr lang="it-IT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it-IT" sz="1800" dirty="0" smtClean="0"/>
                  <a:t> and the precision in its variance </a:t>
                </a:r>
                <a14:m>
                  <m:oMath xmlns:m="http://schemas.openxmlformats.org/officeDocument/2006/math">
                    <m:r>
                      <a:rPr lang="it-IT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GB" sz="1800" dirty="0"/>
              </a:p>
            </p:txBody>
          </p:sp>
        </mc:Choice>
        <mc:Fallback xmlns="">
          <p:sp>
            <p:nvSpPr>
              <p:cNvPr id="22" name="CasellaDiTes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11" y="3572345"/>
                <a:ext cx="4539463" cy="923330"/>
              </a:xfrm>
              <a:prstGeom prst="rect">
                <a:avLst/>
              </a:prstGeom>
              <a:blipFill>
                <a:blip r:embed="rId5"/>
                <a:stretch>
                  <a:fillRect l="-1074" t="-3311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/>
              <p:cNvSpPr txBox="1"/>
              <p:nvPr/>
            </p:nvSpPr>
            <p:spPr>
              <a:xfrm>
                <a:off x="2103821" y="4495675"/>
                <a:ext cx="88286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CasellaDiTes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821" y="4495675"/>
                <a:ext cx="882869" cy="307777"/>
              </a:xfrm>
              <a:prstGeom prst="rect">
                <a:avLst/>
              </a:prstGeom>
              <a:blipFill>
                <a:blip r:embed="rId6"/>
                <a:stretch>
                  <a:fillRect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0" r="79333" b="8174"/>
          <a:stretch/>
        </p:blipFill>
        <p:spPr>
          <a:xfrm>
            <a:off x="6957458" y="1496984"/>
            <a:ext cx="851736" cy="470516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77" t="14802" r="421" b="1357"/>
          <a:stretch/>
        </p:blipFill>
        <p:spPr>
          <a:xfrm>
            <a:off x="7485549" y="2795360"/>
            <a:ext cx="1089661" cy="525283"/>
          </a:xfrm>
          <a:prstGeom prst="rect">
            <a:avLst/>
          </a:prstGeom>
        </p:spPr>
      </p:pic>
      <p:cxnSp>
        <p:nvCxnSpPr>
          <p:cNvPr id="8" name="Connettore 7 7"/>
          <p:cNvCxnSpPr>
            <a:endCxn id="5" idx="1"/>
          </p:cNvCxnSpPr>
          <p:nvPr/>
        </p:nvCxnSpPr>
        <p:spPr>
          <a:xfrm flipV="1">
            <a:off x="5835214" y="1732242"/>
            <a:ext cx="1122244" cy="998788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ttore 7 15"/>
          <p:cNvCxnSpPr>
            <a:endCxn id="2" idx="1"/>
          </p:cNvCxnSpPr>
          <p:nvPr/>
        </p:nvCxnSpPr>
        <p:spPr>
          <a:xfrm>
            <a:off x="5779687" y="2261041"/>
            <a:ext cx="1209957" cy="789331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6723851" y="1259276"/>
            <a:ext cx="201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Average magnetization</a:t>
            </a:r>
            <a:endParaRPr lang="en-GB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6604428" y="2466807"/>
            <a:ext cx="2254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Variance of magnetization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6989644" y="2927261"/>
                <a:ext cx="4959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644" y="2927261"/>
                <a:ext cx="495905" cy="246221"/>
              </a:xfrm>
              <a:prstGeom prst="rect">
                <a:avLst/>
              </a:prstGeom>
              <a:blipFill>
                <a:blip r:embed="rId8"/>
                <a:stretch>
                  <a:fillRect l="-4938" r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19" grpId="0"/>
      <p:bldP spid="2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/>
          <p:nvPr/>
        </p:nvSpPr>
        <p:spPr>
          <a:xfrm>
            <a:off x="1699569" y="1052310"/>
            <a:ext cx="6682305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arenR"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it possible to achieve 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superextensive precision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even reaching Heisenberg-limited behavior, in the charging of a quantum spin network</a:t>
            </a:r>
            <a:r>
              <a:rPr lang="it-IT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77" name="Google Shape;77;p4"/>
          <p:cNvSpPr txBox="1"/>
          <p:nvPr/>
        </p:nvSpPr>
        <p:spPr>
          <a:xfrm>
            <a:off x="804775" y="2682766"/>
            <a:ext cx="6237525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arenR" startAt="2"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such a protocol be implemented not just in simulation, but on real, imperfect, noisy </a:t>
            </a:r>
            <a:r>
              <a:rPr lang="it-IT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hardware like 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D-Wave Advantage quantum annealer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 rot="745117">
            <a:off x="530455" y="362401"/>
            <a:ext cx="12039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5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GB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 rot="745117">
            <a:off x="7228434" y="2376460"/>
            <a:ext cx="12039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5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GB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5" title="protocols.png"/>
          <p:cNvPicPr preferRelativeResize="0"/>
          <p:nvPr/>
        </p:nvPicPr>
        <p:blipFill rotWithShape="1">
          <a:blip r:embed="rId3">
            <a:alphaModFix/>
          </a:blip>
          <a:srcRect l="1" t="-1268" r="51920"/>
          <a:stretch/>
        </p:blipFill>
        <p:spPr>
          <a:xfrm>
            <a:off x="1820917" y="1165860"/>
            <a:ext cx="2652023" cy="233024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asellaDiTesto 20"/>
          <p:cNvSpPr txBox="1"/>
          <p:nvPr/>
        </p:nvSpPr>
        <p:spPr>
          <a:xfrm>
            <a:off x="0" y="251460"/>
            <a:ext cx="9144000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</a:rPr>
              <a:t>	Local vs Cooperative charging</a:t>
            </a:r>
            <a:endParaRPr lang="en-GB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1820917" y="3870960"/>
                <a:ext cx="268535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1800" dirty="0" smtClean="0"/>
                  <a:t>Precision scaling as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it-IT" sz="1800" b="0" dirty="0" smtClean="0"/>
              </a:p>
              <a:p>
                <a:pPr algn="ctr"/>
                <a:endParaRPr lang="it-IT" sz="1800" dirty="0" smtClean="0"/>
              </a:p>
              <a:p>
                <a:pPr algn="ctr"/>
                <a:r>
                  <a:rPr lang="it-IT" sz="1800" dirty="0" smtClean="0"/>
                  <a:t>Standard Quantum Limit</a:t>
                </a:r>
                <a:endParaRPr lang="en-GB" sz="1800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917" y="3870960"/>
                <a:ext cx="2685351" cy="923330"/>
              </a:xfrm>
              <a:prstGeom prst="rect">
                <a:avLst/>
              </a:prstGeom>
              <a:blipFill>
                <a:blip r:embed="rId4"/>
                <a:stretch>
                  <a:fillRect l="-2045" t="-3311" r="-1591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/>
              <p:cNvSpPr txBox="1"/>
              <p:nvPr/>
            </p:nvSpPr>
            <p:spPr>
              <a:xfrm>
                <a:off x="4769590" y="3870960"/>
                <a:ext cx="257609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1800" dirty="0" smtClean="0"/>
                  <a:t>Precision scaling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800" dirty="0" smtClean="0"/>
              </a:p>
              <a:p>
                <a:pPr algn="ctr"/>
                <a:endParaRPr lang="it-IT" sz="1800" dirty="0"/>
              </a:p>
              <a:p>
                <a:pPr algn="ctr"/>
                <a:r>
                  <a:rPr lang="it-IT" sz="1800" dirty="0" smtClean="0"/>
                  <a:t>Heisenberg Limit</a:t>
                </a:r>
                <a:endParaRPr lang="en-GB" sz="1800" dirty="0"/>
              </a:p>
            </p:txBody>
          </p:sp>
        </mc:Choice>
        <mc:Fallback xmlns="">
          <p:sp>
            <p:nvSpPr>
              <p:cNvPr id="22" name="CasellaDiTes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590" y="3870960"/>
                <a:ext cx="2576090" cy="923330"/>
              </a:xfrm>
              <a:prstGeom prst="rect">
                <a:avLst/>
              </a:prstGeom>
              <a:blipFill>
                <a:blip r:embed="rId5"/>
                <a:stretch>
                  <a:fillRect l="-1655" t="-3311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ccia in giù 2"/>
          <p:cNvSpPr/>
          <p:nvPr/>
        </p:nvSpPr>
        <p:spPr>
          <a:xfrm>
            <a:off x="3034052" y="4225945"/>
            <a:ext cx="259080" cy="236220"/>
          </a:xfrm>
          <a:prstGeom prst="downArrow">
            <a:avLst/>
          </a:prstGeom>
          <a:solidFill>
            <a:srgbClr val="FFEDEA"/>
          </a:solidFill>
          <a:ln>
            <a:solidFill>
              <a:srgbClr val="FF51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Freccia in giù 23"/>
          <p:cNvSpPr/>
          <p:nvPr/>
        </p:nvSpPr>
        <p:spPr>
          <a:xfrm>
            <a:off x="5928095" y="4225945"/>
            <a:ext cx="259080" cy="236220"/>
          </a:xfrm>
          <a:prstGeom prst="downArrow">
            <a:avLst/>
          </a:prstGeom>
          <a:solidFill>
            <a:srgbClr val="F6EBFF"/>
          </a:solidFill>
          <a:ln>
            <a:solidFill>
              <a:srgbClr val="AE3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CasellaDiTesto 3"/>
          <p:cNvSpPr txBox="1"/>
          <p:nvPr/>
        </p:nvSpPr>
        <p:spPr>
          <a:xfrm rot="19927489">
            <a:off x="7339593" y="4009459"/>
            <a:ext cx="1658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No </a:t>
            </a:r>
            <a:r>
              <a:rPr lang="it-IT" sz="1800" dirty="0" err="1" smtClean="0"/>
              <a:t>need</a:t>
            </a:r>
            <a:r>
              <a:rPr lang="it-IT" sz="1800" dirty="0" smtClean="0"/>
              <a:t> of </a:t>
            </a:r>
            <a:r>
              <a:rPr lang="it-IT" sz="1800" dirty="0" err="1" smtClean="0"/>
              <a:t>entanglement</a:t>
            </a:r>
            <a:endParaRPr lang="en-GB" sz="1800" dirty="0"/>
          </a:p>
        </p:txBody>
      </p:sp>
      <p:pic>
        <p:nvPicPr>
          <p:cNvPr id="9" name="Google Shape;92;p5" title="protocols.png"/>
          <p:cNvPicPr preferRelativeResize="0"/>
          <p:nvPr/>
        </p:nvPicPr>
        <p:blipFill rotWithShape="1">
          <a:blip r:embed="rId3">
            <a:alphaModFix/>
          </a:blip>
          <a:srcRect l="52640" t="-1268" r="-300"/>
          <a:stretch/>
        </p:blipFill>
        <p:spPr>
          <a:xfrm>
            <a:off x="4724400" y="1165860"/>
            <a:ext cx="2628900" cy="2330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g35ee9905dbf_0_38" title="equa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390" y="3066520"/>
            <a:ext cx="4505163" cy="789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6046366" y="4720800"/>
            <a:ext cx="28119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https://www.dwavequantum.com/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" y="269863"/>
            <a:ext cx="4933950" cy="120079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40" y="1319267"/>
            <a:ext cx="3485087" cy="242770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53390" y="1470660"/>
            <a:ext cx="41013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D-Wave’s Advantage 6.4 quantum annealer consists </a:t>
            </a:r>
            <a:r>
              <a:rPr lang="en-GB" sz="1800" dirty="0" smtClean="0"/>
              <a:t>of an </a:t>
            </a:r>
            <a:r>
              <a:rPr lang="en-GB" sz="1800" dirty="0"/>
              <a:t>ensemble of </a:t>
            </a:r>
            <a:r>
              <a:rPr lang="en-GB" sz="1800" dirty="0" smtClean="0"/>
              <a:t>5,612 </a:t>
            </a:r>
            <a:r>
              <a:rPr lang="en-GB" sz="1800" dirty="0"/>
              <a:t>superconducting qubits that can </a:t>
            </a:r>
            <a:r>
              <a:rPr lang="en-GB" sz="1800" dirty="0" smtClean="0"/>
              <a:t>be controlled </a:t>
            </a:r>
            <a:r>
              <a:rPr lang="en-GB" sz="1800" dirty="0"/>
              <a:t>via the time-dependent </a:t>
            </a:r>
            <a:r>
              <a:rPr lang="en-GB" sz="1800" dirty="0" smtClean="0"/>
              <a:t>Hamiltonian</a:t>
            </a:r>
            <a:endParaRPr lang="en-GB" sz="1800" dirty="0"/>
          </a:p>
        </p:txBody>
      </p:sp>
      <p:sp>
        <p:nvSpPr>
          <p:cNvPr id="6" name="Ovale 5"/>
          <p:cNvSpPr/>
          <p:nvPr/>
        </p:nvSpPr>
        <p:spPr>
          <a:xfrm>
            <a:off x="1219200" y="3036040"/>
            <a:ext cx="838200" cy="873020"/>
          </a:xfrm>
          <a:prstGeom prst="ellipse">
            <a:avLst/>
          </a:prstGeom>
          <a:noFill/>
          <a:ln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e 7"/>
          <p:cNvSpPr/>
          <p:nvPr/>
        </p:nvSpPr>
        <p:spPr>
          <a:xfrm>
            <a:off x="2270760" y="2917508"/>
            <a:ext cx="1455420" cy="1090612"/>
          </a:xfrm>
          <a:prstGeom prst="ellipse">
            <a:avLst/>
          </a:prstGeom>
          <a:noFill/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e 8"/>
          <p:cNvSpPr/>
          <p:nvPr/>
        </p:nvSpPr>
        <p:spPr>
          <a:xfrm>
            <a:off x="3823173" y="3020825"/>
            <a:ext cx="1150620" cy="933956"/>
          </a:xfrm>
          <a:prstGeom prst="ellipse">
            <a:avLst/>
          </a:prstGeom>
          <a:noFill/>
          <a:ln>
            <a:solidFill>
              <a:srgbClr val="AE3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 flipH="1">
            <a:off x="1040129" y="4027592"/>
            <a:ext cx="1196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Transverse field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 flipH="1">
            <a:off x="2335529" y="4053815"/>
            <a:ext cx="1325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</a:rPr>
              <a:t>Magnetization</a:t>
            </a:r>
          </a:p>
          <a:p>
            <a:pPr algn="ctr"/>
            <a:r>
              <a:rPr lang="it-IT" dirty="0" smtClean="0">
                <a:solidFill>
                  <a:srgbClr val="0000FF"/>
                </a:solidFill>
              </a:rPr>
              <a:t> field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 flipH="1">
            <a:off x="3760469" y="4053815"/>
            <a:ext cx="1325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AE3DFF"/>
                </a:solidFill>
              </a:rPr>
              <a:t>Interaction</a:t>
            </a:r>
            <a:endParaRPr lang="en-GB" dirty="0">
              <a:solidFill>
                <a:srgbClr val="AE3DFF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5802431" y="3909060"/>
            <a:ext cx="2967207" cy="369332"/>
            <a:chOff x="5954831" y="3946093"/>
            <a:chExt cx="2967207" cy="369332"/>
          </a:xfrm>
        </p:grpSpPr>
        <p:cxnSp>
          <p:nvCxnSpPr>
            <p:cNvPr id="13" name="Connettore 2 12"/>
            <p:cNvCxnSpPr/>
            <p:nvPr/>
          </p:nvCxnSpPr>
          <p:spPr>
            <a:xfrm>
              <a:off x="6309360" y="4128592"/>
              <a:ext cx="3505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CasellaDiTesto 9"/>
            <p:cNvSpPr txBox="1"/>
            <p:nvPr/>
          </p:nvSpPr>
          <p:spPr>
            <a:xfrm>
              <a:off x="6659880" y="3946093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800" dirty="0" smtClean="0"/>
                <a:t>schedule parameter</a:t>
              </a:r>
              <a:endParaRPr lang="en-GB" sz="1800" dirty="0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5954831" y="394609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800" dirty="0" smtClean="0"/>
                <a:t>s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7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6" title="equation_Ising_Hamiltonian.png"/>
          <p:cNvPicPr preferRelativeResize="0"/>
          <p:nvPr/>
        </p:nvPicPr>
        <p:blipFill rotWithShape="1">
          <a:blip r:embed="rId3">
            <a:alphaModFix/>
          </a:blip>
          <a:srcRect r="37217"/>
          <a:stretch/>
        </p:blipFill>
        <p:spPr>
          <a:xfrm>
            <a:off x="4792980" y="1121030"/>
            <a:ext cx="2909975" cy="81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6" title="results.png"/>
          <p:cNvPicPr preferRelativeResize="0"/>
          <p:nvPr/>
        </p:nvPicPr>
        <p:blipFill rotWithShape="1">
          <a:blip r:embed="rId4">
            <a:alphaModFix/>
          </a:blip>
          <a:srcRect r="66199"/>
          <a:stretch/>
        </p:blipFill>
        <p:spPr>
          <a:xfrm>
            <a:off x="533400" y="1182913"/>
            <a:ext cx="3413760" cy="313444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6"/>
          <p:cNvSpPr txBox="1"/>
          <p:nvPr/>
        </p:nvSpPr>
        <p:spPr>
          <a:xfrm>
            <a:off x="4792980" y="2274785"/>
            <a:ext cx="3544535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</a:rPr>
              <a:t>N</a:t>
            </a:r>
            <a:r>
              <a:rPr lang="it-IT" sz="1800" dirty="0" smtClean="0">
                <a:solidFill>
                  <a:schemeClr val="dk1"/>
                </a:solidFill>
              </a:rPr>
              <a:t>o </a:t>
            </a:r>
            <a:r>
              <a:rPr lang="it-IT" sz="1800" dirty="0">
                <a:solidFill>
                  <a:schemeClr val="dk1"/>
                </a:solidFill>
              </a:rPr>
              <a:t>interaction in the local </a:t>
            </a:r>
            <a:r>
              <a:rPr lang="it-IT" sz="1800" dirty="0" smtClean="0">
                <a:solidFill>
                  <a:schemeClr val="dk1"/>
                </a:solidFill>
              </a:rPr>
              <a:t>protocol: J=0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dirty="0">
              <a:solidFill>
                <a:schemeClr val="dk1"/>
              </a:solidFill>
            </a:endParaRPr>
          </a:p>
          <a:p>
            <a:pPr lvl="0"/>
            <a:r>
              <a:rPr lang="it-IT" sz="1800" dirty="0" smtClean="0">
                <a:solidFill>
                  <a:schemeClr val="dk1"/>
                </a:solidFill>
              </a:rPr>
              <a:t>Flip every </a:t>
            </a:r>
            <a:r>
              <a:rPr lang="it-IT" sz="1800" dirty="0">
                <a:solidFill>
                  <a:schemeClr val="dk1"/>
                </a:solidFill>
              </a:rPr>
              <a:t>spin independently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251460"/>
            <a:ext cx="9144000" cy="646331"/>
          </a:xfrm>
          <a:prstGeom prst="rect">
            <a:avLst/>
          </a:prstGeom>
          <a:solidFill>
            <a:srgbClr val="EA480D"/>
          </a:solidFill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</a:rPr>
              <a:t>	Local protocol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580" y="4602480"/>
            <a:ext cx="8999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n-lt"/>
              </a:rPr>
              <a:t>B. Donelli, </a:t>
            </a:r>
            <a:r>
              <a:rPr lang="it-IT" dirty="0">
                <a:latin typeface="+mn-lt"/>
              </a:rPr>
              <a:t>S. Gherardini</a:t>
            </a:r>
            <a:r>
              <a:rPr lang="it-IT" dirty="0" smtClean="0">
                <a:latin typeface="+mn-lt"/>
              </a:rPr>
              <a:t>, R. Marino, </a:t>
            </a:r>
            <a:r>
              <a:rPr lang="it-IT" dirty="0">
                <a:latin typeface="+mn-lt"/>
              </a:rPr>
              <a:t>F. Campaioli </a:t>
            </a:r>
            <a:r>
              <a:rPr lang="it-IT" dirty="0" smtClean="0">
                <a:latin typeface="+mn-lt"/>
              </a:rPr>
              <a:t>and L. Buffoni, ‘‘</a:t>
            </a:r>
            <a:r>
              <a:rPr lang="it-IT" dirty="0">
                <a:latin typeface="+mn-lt"/>
                <a:ea typeface="Calibri"/>
                <a:cs typeface="Calibri"/>
                <a:sym typeface="Calibri"/>
              </a:rPr>
              <a:t>Charging a Quantum Spin Network with Superextensive Precision</a:t>
            </a:r>
            <a:r>
              <a:rPr lang="it-IT" dirty="0" smtClean="0">
                <a:latin typeface="+mn-lt"/>
              </a:rPr>
              <a:t>’’, Phys. Rev. E, Accepted 22 May, 2025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35ee9905dbf_0_17" title="Screenshot 2025-05-29 at 18-05-39 Cooperative quantum information erasure - 2206.10230v3.pdf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586" y="1638300"/>
            <a:ext cx="3086553" cy="25374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0" y="251460"/>
            <a:ext cx="9144000" cy="646331"/>
          </a:xfrm>
          <a:prstGeom prst="rect">
            <a:avLst/>
          </a:prstGeom>
          <a:solidFill>
            <a:srgbClr val="8B19DF"/>
          </a:solidFill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</a:rPr>
              <a:t>	Cooperative erasure protocol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8" name="Google Shape;99;p6" title="equation_Ising_Hamiltonian.png"/>
          <p:cNvPicPr preferRelativeResize="0"/>
          <p:nvPr/>
        </p:nvPicPr>
        <p:blipFill rotWithShape="1">
          <a:blip r:embed="rId4">
            <a:alphaModFix/>
          </a:blip>
          <a:srcRect r="-555"/>
          <a:stretch/>
        </p:blipFill>
        <p:spPr>
          <a:xfrm>
            <a:off x="1938196" y="982302"/>
            <a:ext cx="4660724" cy="811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700587" y="4835723"/>
            <a:ext cx="7742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L. Buffoni and M. Campisi</a:t>
            </a:r>
            <a:r>
              <a:rPr lang="it-IT" dirty="0" smtClean="0"/>
              <a:t>, ‘‘Cooperative quantum information erasure’’, Quantum </a:t>
            </a:r>
            <a:r>
              <a:rPr lang="it-IT" dirty="0"/>
              <a:t>7, 961 (2023)</a:t>
            </a:r>
            <a:endParaRPr lang="en-GB" dirty="0"/>
          </a:p>
        </p:txBody>
      </p:sp>
      <p:grpSp>
        <p:nvGrpSpPr>
          <p:cNvPr id="10" name="Gruppo 9"/>
          <p:cNvGrpSpPr/>
          <p:nvPr/>
        </p:nvGrpSpPr>
        <p:grpSpPr>
          <a:xfrm>
            <a:off x="3847871" y="3525506"/>
            <a:ext cx="5186053" cy="1235682"/>
            <a:chOff x="3957947" y="3600041"/>
            <a:chExt cx="5090160" cy="960120"/>
          </a:xfrm>
        </p:grpSpPr>
        <p:sp>
          <p:nvSpPr>
            <p:cNvPr id="7" name="Ovale 6"/>
            <p:cNvSpPr/>
            <p:nvPr/>
          </p:nvSpPr>
          <p:spPr>
            <a:xfrm>
              <a:off x="3957947" y="3600041"/>
              <a:ext cx="5090160" cy="960120"/>
            </a:xfrm>
            <a:prstGeom prst="ellipse">
              <a:avLst/>
            </a:prstGeom>
            <a:solidFill>
              <a:srgbClr val="F6EBFF"/>
            </a:solidFill>
            <a:ln>
              <a:solidFill>
                <a:srgbClr val="AE3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4307298" y="3779557"/>
              <a:ext cx="458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800" dirty="0" smtClean="0"/>
                <a:t>Idea: pass through the disordered phase in order to induce high-performance charging</a:t>
              </a:r>
              <a:endParaRPr lang="en-GB" sz="1800" dirty="0"/>
            </a:p>
          </p:txBody>
        </p:sp>
      </p:grpSp>
      <p:sp>
        <p:nvSpPr>
          <p:cNvPr id="4" name="CasellaDiTesto 3"/>
          <p:cNvSpPr txBox="1"/>
          <p:nvPr/>
        </p:nvSpPr>
        <p:spPr>
          <a:xfrm>
            <a:off x="901875" y="4208398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b="1" dirty="0" smtClean="0">
                <a:solidFill>
                  <a:srgbClr val="0070C0"/>
                </a:solidFill>
              </a:rPr>
              <a:t>Disordered</a:t>
            </a:r>
          </a:p>
          <a:p>
            <a:pPr algn="ctr"/>
            <a:r>
              <a:rPr lang="it-IT" sz="1800" b="1" dirty="0" smtClean="0">
                <a:solidFill>
                  <a:srgbClr val="0070C0"/>
                </a:solidFill>
              </a:rPr>
              <a:t>phase</a:t>
            </a:r>
            <a:endParaRPr lang="en-GB" sz="1800" b="1" dirty="0">
              <a:solidFill>
                <a:srgbClr val="0070C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304823" y="4208398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b="1" dirty="0" smtClean="0">
                <a:solidFill>
                  <a:srgbClr val="C00000"/>
                </a:solidFill>
              </a:rPr>
              <a:t>Ordered</a:t>
            </a:r>
          </a:p>
          <a:p>
            <a:pPr algn="ctr"/>
            <a:r>
              <a:rPr lang="it-IT" sz="1800" b="1" dirty="0" smtClean="0">
                <a:solidFill>
                  <a:srgbClr val="C00000"/>
                </a:solidFill>
              </a:rPr>
              <a:t>phase</a:t>
            </a:r>
            <a:endParaRPr lang="en-GB" sz="1800" b="1" dirty="0">
              <a:solidFill>
                <a:srgbClr val="C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187377" y="2048178"/>
            <a:ext cx="45070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C00000"/>
                </a:solidFill>
              </a:rPr>
              <a:t>Start from all spins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0070C0"/>
                </a:solidFill>
              </a:rPr>
              <a:t>Go into the disordered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0070C0"/>
                </a:solidFill>
              </a:rPr>
              <a:t>Scramble all spins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C00000"/>
                </a:solidFill>
              </a:rPr>
              <a:t>Go back to ordered phase aligning all spins up</a:t>
            </a:r>
            <a:endParaRPr lang="en-GB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9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g35ee9905dbf_0_17" title="results.png"/>
          <p:cNvPicPr preferRelativeResize="0"/>
          <p:nvPr/>
        </p:nvPicPr>
        <p:blipFill rotWithShape="1">
          <a:blip r:embed="rId3">
            <a:alphaModFix/>
          </a:blip>
          <a:srcRect r="66199"/>
          <a:stretch/>
        </p:blipFill>
        <p:spPr>
          <a:xfrm>
            <a:off x="388640" y="1612815"/>
            <a:ext cx="3215600" cy="2928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35ee9905dbf_0_17" title="equatio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8100" y="919835"/>
            <a:ext cx="4505163" cy="7892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0" y="251460"/>
            <a:ext cx="9144000" cy="646331"/>
          </a:xfrm>
          <a:prstGeom prst="rect">
            <a:avLst/>
          </a:prstGeom>
          <a:solidFill>
            <a:srgbClr val="8B19DF"/>
          </a:solidFill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</a:rPr>
              <a:t>	Cooperative DWave protocol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1732197"/>
            <a:ext cx="3878580" cy="93767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2716150"/>
            <a:ext cx="2966927" cy="2030303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0" y="48390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n-lt"/>
              </a:rPr>
              <a:t>B. Donelli, </a:t>
            </a:r>
            <a:r>
              <a:rPr lang="it-IT" dirty="0">
                <a:latin typeface="+mn-lt"/>
              </a:rPr>
              <a:t>S. Gherardini</a:t>
            </a:r>
            <a:r>
              <a:rPr lang="it-IT" dirty="0" smtClean="0">
                <a:latin typeface="+mn-lt"/>
              </a:rPr>
              <a:t>, R. Marino, </a:t>
            </a:r>
            <a:r>
              <a:rPr lang="it-IT" dirty="0">
                <a:latin typeface="+mn-lt"/>
              </a:rPr>
              <a:t>F. Campaioli </a:t>
            </a:r>
            <a:r>
              <a:rPr lang="it-IT" dirty="0" smtClean="0">
                <a:latin typeface="+mn-lt"/>
              </a:rPr>
              <a:t>and L. Buffoni, Phys. Rev. E, Accepted 22 May, 2025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738</Words>
  <Application>Microsoft Office PowerPoint</Application>
  <PresentationFormat>Presentazione su schermo (16:9)</PresentationFormat>
  <Paragraphs>100</Paragraphs>
  <Slides>17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 Math</vt:lpstr>
      <vt:lpstr>Simple Light</vt:lpstr>
      <vt:lpstr>Charging a Quantum Spin Network with Superextensive Precision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Charging a Quantum Spin Network with Superextensive Precision</dc:title>
  <dc:creator>Beatrice Donelli</dc:creator>
  <cp:lastModifiedBy>Beatrice Donelli</cp:lastModifiedBy>
  <cp:revision>41</cp:revision>
  <dcterms:modified xsi:type="dcterms:W3CDTF">2025-06-03T11:35:12Z</dcterms:modified>
</cp:coreProperties>
</file>