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7" r:id="rId2"/>
    <p:sldId id="342" r:id="rId3"/>
    <p:sldId id="330" r:id="rId4"/>
    <p:sldId id="331" r:id="rId5"/>
    <p:sldId id="332" r:id="rId6"/>
    <p:sldId id="333" r:id="rId7"/>
    <p:sldId id="334" r:id="rId8"/>
    <p:sldId id="345" r:id="rId9"/>
    <p:sldId id="336" r:id="rId10"/>
    <p:sldId id="337" r:id="rId11"/>
    <p:sldId id="343" r:id="rId12"/>
    <p:sldId id="339" r:id="rId13"/>
    <p:sldId id="344" r:id="rId14"/>
    <p:sldId id="340" r:id="rId15"/>
    <p:sldId id="32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3"/>
    <a:srgbClr val="7C01EB"/>
    <a:srgbClr val="990000"/>
    <a:srgbClr val="FFFEAA"/>
    <a:srgbClr val="B5DEE2"/>
    <a:srgbClr val="ECF8F9"/>
    <a:srgbClr val="D1F0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1" autoAdjust="0"/>
    <p:restoredTop sz="97405" autoAdjust="0"/>
  </p:normalViewPr>
  <p:slideViewPr>
    <p:cSldViewPr snapToGrid="0" snapToObjects="1">
      <p:cViewPr varScale="1">
        <p:scale>
          <a:sx n="100" d="100"/>
          <a:sy n="100" d="100"/>
        </p:scale>
        <p:origin x="79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A0368-741A-704F-80C1-E9763E2ABECC}" type="datetimeFigureOut">
              <a:rPr lang="it-IT" smtClean="0"/>
              <a:t>27/02/2024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F83E6-F8B3-A74F-9CCA-A03F09C64C54}" type="slidenum">
              <a:rPr lang="it-IT" smtClean="0"/>
              <a:t>‹#›</a:t>
            </a:fld>
            <a:endParaRPr lang="it-IT"/>
          </a:p>
        </p:txBody>
      </p:sp>
    </p:spTree>
    <p:extLst>
      <p:ext uri="{BB962C8B-B14F-4D97-AF65-F5344CB8AC3E}">
        <p14:creationId xmlns:p14="http://schemas.microsoft.com/office/powerpoint/2010/main" val="3812485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9556DEC9-0CB9-544E-9896-7694165E9831}" type="datetime1">
              <a:t>2/27/2024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5D11E439-823E-C141-BA73-FCF732113D3B}" type="datetime1">
              <a:t>2/27/2024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33425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Fare clic per modificare stile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4"/>
          <p:cNvSpPr>
            <a:spLocks noGrp="1"/>
          </p:cNvSpPr>
          <p:nvPr>
            <p:ph type="dt" sz="half" idx="10"/>
          </p:nvPr>
        </p:nvSpPr>
        <p:spPr/>
        <p:txBody>
          <a:bodyPr/>
          <a:lstStyle/>
          <a:p>
            <a:fld id="{3621C71C-A351-7F4E-BC14-2161244C9C95}"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Fare clic per modificare stile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4"/>
          <p:cNvSpPr>
            <a:spLocks noGrp="1"/>
          </p:cNvSpPr>
          <p:nvPr>
            <p:ph type="dt" sz="half" idx="10"/>
          </p:nvPr>
        </p:nvSpPr>
        <p:spPr/>
        <p:txBody>
          <a:bodyPr/>
          <a:lstStyle/>
          <a:p>
            <a:fld id="{0D8EDE53-5983-9340-A5AD-618B678BB519}"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Fare clic per modificare stile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4"/>
          <p:cNvSpPr>
            <a:spLocks noGrp="1"/>
          </p:cNvSpPr>
          <p:nvPr>
            <p:ph type="dt" sz="half" idx="10"/>
          </p:nvPr>
        </p:nvSpPr>
        <p:spPr/>
        <p:txBody>
          <a:bodyPr/>
          <a:lstStyle/>
          <a:p>
            <a:fld id="{08D2DF49-74C5-1C47-946E-5CD529EE2248}"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Fare clic per modificare stile</a:t>
            </a:r>
            <a:endParaRPr/>
          </a:p>
        </p:txBody>
      </p:sp>
      <p:sp>
        <p:nvSpPr>
          <p:cNvPr id="3" name="Date Placeholder 2"/>
          <p:cNvSpPr>
            <a:spLocks noGrp="1"/>
          </p:cNvSpPr>
          <p:nvPr>
            <p:ph type="dt" sz="half" idx="10"/>
          </p:nvPr>
        </p:nvSpPr>
        <p:spPr/>
        <p:txBody>
          <a:bodyPr/>
          <a:lstStyle/>
          <a:p>
            <a:fld id="{99DBD95D-075C-B74D-99BE-16591EB465CB}" type="datetime1">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27EFE8C-58D8-D344-8ACA-5C9CCB8D5EBF}" type="datetime1">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it-IT"/>
              <a:t>Fare clic per modificare stile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F3FFE44-44B1-974F-B4AF-1F984CDD2429}"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it-IT"/>
              <a:t>Fare clic per modificare stile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1EBDD9BC-533A-EB45-8C9B-781B866BAB21}" type="datetime1">
              <a:t>2/27/2024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it-IT"/>
              <a:t>Trascinare l'immagine su un segnaposto o fare clic sull'icona per aggiungerla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it-IT"/>
              <a:t>Fare clic per modificare stile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71F635C-E5AE-CD4E-84C4-6EF1C7AF2217}"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4 Immagini con didascalia">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it-IT"/>
              <a:t>Fare clic per modificare stile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356D49C-B823-CB48-BCC0-360DFF5FE8CB}" type="datetime1">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a:xfrm>
            <a:off x="7212106" y="6356350"/>
            <a:ext cx="1752600" cy="365125"/>
          </a:xfrm>
        </p:spPr>
        <p:txBody>
          <a:bodyPr/>
          <a:lstStyle/>
          <a:p>
            <a:fld id="{698D2CA5-23AD-704F-B6E5-DC204039BBD4}" type="datetime1">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p>
            <a:fld id="{9F8A96A0-D79D-984A-9B4C-242398925672}" type="datetime1">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it-IT"/>
              <a:t>Fare clic per modificare stile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p>
            <a:fld id="{390A1CD6-11D2-D847-B732-6F1DF2A01934}" type="datetime1">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a:xfrm>
            <a:off x="7212106" y="6356350"/>
            <a:ext cx="1752600" cy="365125"/>
          </a:xfrm>
        </p:spPr>
        <p:txBody>
          <a:bodyPr/>
          <a:lstStyle/>
          <a:p>
            <a:fld id="{EE3B73A4-CC70-C845-AA79-CEB51A93B2A1}" type="datetime1">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09591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it-IT"/>
              <a:t>Fare clic per modificare stile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C6F4F21-D31B-C64C-B1C2-5BEEACCAA90B}" type="datetime1">
              <a:t>2/27/2024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it-IT"/>
              <a:t>Trascinare l'immagine su un segnaposto o fare clic sull'icona per aggiungerla</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olo, contenuto e immagin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it-IT"/>
              <a:t>Fare clic per modificare stile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a:xfrm>
            <a:off x="7212106" y="6356350"/>
            <a:ext cx="1752600" cy="365125"/>
          </a:xfrm>
        </p:spPr>
        <p:txBody>
          <a:bodyPr/>
          <a:lstStyle/>
          <a:p>
            <a:fld id="{72C95E2A-0ABC-9541-A49C-016ED1BF548E}" type="datetime1">
              <a:t>2/27/2024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it-IT"/>
              <a:t>Trascinare l'immagine su un segnaposto o fare clic sull'icona per aggiungerla</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it-IT"/>
              <a:t>Fare clic per modificare stile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562600" y="6356350"/>
            <a:ext cx="1622612" cy="365125"/>
          </a:xfrm>
        </p:spPr>
        <p:txBody>
          <a:bodyPr/>
          <a:lstStyle/>
          <a:p>
            <a:fld id="{F453730B-062C-AA47-852C-B377C97AFBAC}" type="datetime1">
              <a:t>2/27/2024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it-IT"/>
              <a:t>Fare clic per modificare stile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it-IT"/>
              <a:t>Trascinare l'immagine su un segnaposto o fare clic sull'icona per aggiungerla</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Fare clic per modificare stile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4"/>
          <p:cNvSpPr>
            <a:spLocks noGrp="1"/>
          </p:cNvSpPr>
          <p:nvPr>
            <p:ph type="dt" sz="half" idx="10"/>
          </p:nvPr>
        </p:nvSpPr>
        <p:spPr/>
        <p:txBody>
          <a:bodyPr/>
          <a:lstStyle/>
          <a:p>
            <a:fld id="{1E3709D4-2FDC-7F40-BA5D-D620DB656BE8}" type="datetime1">
              <a:t>2/27/2024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6"/>
          <p:cNvSpPr>
            <a:spLocks noGrp="1"/>
          </p:cNvSpPr>
          <p:nvPr>
            <p:ph type="dt" sz="half" idx="10"/>
          </p:nvPr>
        </p:nvSpPr>
        <p:spPr/>
        <p:txBody>
          <a:bodyPr/>
          <a:lstStyle/>
          <a:p>
            <a:fld id="{96FBE3EE-4881-AD4D-A7EF-C8E86B18DEC7}" type="datetime1">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it-IT"/>
              <a:t>Fare clic per modificare stile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D88BC6D0-9DE8-C640-8DF3-7B171902A53E}" type="datetime1">
              <a:t>2/27/2024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66" r:id="rId7"/>
    <p:sldLayoutId id="2147483667" r:id="rId8"/>
    <p:sldLayoutId id="2147483668" r:id="rId9"/>
    <p:sldLayoutId id="2147483680"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tefano.dusini@pd.infn.it" TargetMode="External"/><Relationship Id="rId2" Type="http://schemas.openxmlformats.org/officeDocument/2006/relationships/hyperlink" Target="mailto:alessandro.renzi@unipd.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48667" y="985424"/>
            <a:ext cx="5458968" cy="1048684"/>
          </a:xfrm>
        </p:spPr>
        <p:txBody>
          <a:bodyPr>
            <a:normAutofit fontScale="90000"/>
          </a:bodyPr>
          <a:lstStyle/>
          <a:p>
            <a:pPr algn="ctr"/>
            <a:r>
              <a:rPr lang="it-IT" sz="3600" dirty="0"/>
              <a:t/>
            </a:r>
            <a:br>
              <a:rPr lang="it-IT" sz="3600" dirty="0"/>
            </a:br>
            <a:r>
              <a:rPr lang="it-IT" sz="3600" b="1" dirty="0" err="1" smtClean="0">
                <a:solidFill>
                  <a:schemeClr val="bg1"/>
                </a:solidFill>
              </a:rPr>
              <a:t>Exploring</a:t>
            </a:r>
            <a:r>
              <a:rPr lang="it-IT" sz="3600" b="1" dirty="0" smtClean="0">
                <a:solidFill>
                  <a:schemeClr val="bg1"/>
                </a:solidFill>
              </a:rPr>
              <a:t> the Dark </a:t>
            </a:r>
            <a:r>
              <a:rPr lang="it-IT" sz="3600" b="1" dirty="0" err="1" smtClean="0">
                <a:solidFill>
                  <a:schemeClr val="bg1"/>
                </a:solidFill>
              </a:rPr>
              <a:t>Universe</a:t>
            </a:r>
            <a:r>
              <a:rPr lang="it-IT" sz="3600" b="1" dirty="0" smtClean="0">
                <a:solidFill>
                  <a:schemeClr val="bg1"/>
                </a:solidFill>
              </a:rPr>
              <a:t> with </a:t>
            </a:r>
            <a:r>
              <a:rPr lang="it-IT" sz="3600" b="1" dirty="0" smtClean="0">
                <a:solidFill>
                  <a:schemeClr val="bg1"/>
                </a:solidFill>
              </a:rPr>
              <a:t>the </a:t>
            </a:r>
            <a:r>
              <a:rPr lang="it-IT" sz="3600" b="1" dirty="0" err="1" smtClean="0">
                <a:solidFill>
                  <a:schemeClr val="bg1"/>
                </a:solidFill>
              </a:rPr>
              <a:t>Eucli</a:t>
            </a:r>
            <a:r>
              <a:rPr lang="it-IT" sz="3600" b="1" dirty="0" err="1" smtClean="0">
                <a:solidFill>
                  <a:schemeClr val="bg1"/>
                </a:solidFill>
              </a:rPr>
              <a:t>d</a:t>
            </a:r>
            <a:r>
              <a:rPr lang="it-IT" sz="3600" b="1" dirty="0">
                <a:solidFill>
                  <a:schemeClr val="bg1"/>
                </a:solidFill>
              </a:rPr>
              <a:t> </a:t>
            </a:r>
            <a:r>
              <a:rPr lang="it-IT" sz="3600" b="1" dirty="0" err="1" smtClean="0">
                <a:solidFill>
                  <a:schemeClr val="bg1"/>
                </a:solidFill>
              </a:rPr>
              <a:t>space</a:t>
            </a:r>
            <a:r>
              <a:rPr lang="it-IT" sz="3600" b="1" dirty="0" smtClean="0">
                <a:solidFill>
                  <a:schemeClr val="bg1"/>
                </a:solidFill>
              </a:rPr>
              <a:t> </a:t>
            </a:r>
            <a:r>
              <a:rPr lang="it-IT" sz="3600" b="1" dirty="0" err="1" smtClean="0">
                <a:solidFill>
                  <a:schemeClr val="bg1"/>
                </a:solidFill>
              </a:rPr>
              <a:t>mission</a:t>
            </a:r>
            <a:endParaRPr lang="it-IT" sz="3600" b="1" dirty="0"/>
          </a:p>
        </p:txBody>
      </p:sp>
      <p:pic>
        <p:nvPicPr>
          <p:cNvPr id="8" name="Immagine 7" descr="Schermata 2015-09-10 alle 14.31.1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518" y="240234"/>
            <a:ext cx="2323948" cy="1950571"/>
          </a:xfrm>
          <a:prstGeom prst="rect">
            <a:avLst/>
          </a:prstGeom>
        </p:spPr>
      </p:pic>
      <p:pic>
        <p:nvPicPr>
          <p:cNvPr id="4" name="Segnaposto contenuto 4" descr="Immagine che contiene disegnando&#10;&#10;Descrizione generata automaticamente">
            <a:extLst>
              <a:ext uri="{FF2B5EF4-FFF2-40B4-BE49-F238E27FC236}">
                <a16:creationId xmlns:a16="http://schemas.microsoft.com/office/drawing/2014/main" id="{CCC8DD70-4C42-8944-AF2C-E524941E8F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84" y="2686903"/>
            <a:ext cx="1814694" cy="1652668"/>
          </a:xfrm>
          <a:prstGeom prst="rect">
            <a:avLst/>
          </a:prstGeom>
        </p:spPr>
      </p:pic>
      <p:sp>
        <p:nvSpPr>
          <p:cNvPr id="3" name="CasellaDiTesto 2">
            <a:extLst>
              <a:ext uri="{FF2B5EF4-FFF2-40B4-BE49-F238E27FC236}">
                <a16:creationId xmlns:a16="http://schemas.microsoft.com/office/drawing/2014/main" id="{EA3D9915-F0FC-3640-85DD-02D5F0FCB0CC}"/>
              </a:ext>
            </a:extLst>
          </p:cNvPr>
          <p:cNvSpPr txBox="1"/>
          <p:nvPr/>
        </p:nvSpPr>
        <p:spPr>
          <a:xfrm>
            <a:off x="3125010" y="4549676"/>
            <a:ext cx="3693640" cy="923330"/>
          </a:xfrm>
          <a:prstGeom prst="rect">
            <a:avLst/>
          </a:prstGeom>
          <a:noFill/>
        </p:spPr>
        <p:txBody>
          <a:bodyPr wrap="none" rtlCol="0">
            <a:spAutoFit/>
          </a:bodyPr>
          <a:lstStyle/>
          <a:p>
            <a:r>
              <a:rPr lang="it-IT" dirty="0"/>
              <a:t>Speaker: </a:t>
            </a:r>
            <a:r>
              <a:rPr lang="it-IT" dirty="0"/>
              <a:t> </a:t>
            </a:r>
            <a:r>
              <a:rPr lang="it-IT" dirty="0" smtClean="0"/>
              <a:t>Prof. </a:t>
            </a:r>
            <a:r>
              <a:rPr lang="it-IT" dirty="0" smtClean="0"/>
              <a:t>Chiara Sirignano</a:t>
            </a:r>
            <a:endParaRPr lang="it-IT" dirty="0"/>
          </a:p>
          <a:p>
            <a:endParaRPr lang="it-IT" dirty="0"/>
          </a:p>
          <a:p>
            <a:r>
              <a:rPr lang="it-IT" dirty="0"/>
              <a:t>	</a:t>
            </a:r>
          </a:p>
        </p:txBody>
      </p:sp>
      <p:sp>
        <p:nvSpPr>
          <p:cNvPr id="5" name="CasellaDiTesto 4">
            <a:extLst>
              <a:ext uri="{FF2B5EF4-FFF2-40B4-BE49-F238E27FC236}">
                <a16:creationId xmlns:a16="http://schemas.microsoft.com/office/drawing/2014/main" id="{EE9FE2A1-7AAF-4817-AC4F-12A15B21B036}"/>
              </a:ext>
            </a:extLst>
          </p:cNvPr>
          <p:cNvSpPr txBox="1"/>
          <p:nvPr/>
        </p:nvSpPr>
        <p:spPr>
          <a:xfrm>
            <a:off x="3125010" y="5174040"/>
            <a:ext cx="5447490" cy="1200329"/>
          </a:xfrm>
          <a:prstGeom prst="rect">
            <a:avLst/>
          </a:prstGeom>
          <a:noFill/>
        </p:spPr>
        <p:txBody>
          <a:bodyPr wrap="square" rtlCol="0">
            <a:spAutoFit/>
          </a:bodyPr>
          <a:lstStyle/>
          <a:p>
            <a:r>
              <a:rPr lang="it-IT" dirty="0"/>
              <a:t>Group: </a:t>
            </a:r>
            <a:r>
              <a:rPr lang="it-IT" dirty="0" smtClean="0"/>
              <a:t>Stefano </a:t>
            </a:r>
            <a:r>
              <a:rPr lang="it-IT" dirty="0" err="1" smtClean="0"/>
              <a:t>Dusini</a:t>
            </a:r>
            <a:r>
              <a:rPr lang="it-IT" dirty="0" smtClean="0"/>
              <a:t>, </a:t>
            </a:r>
            <a:r>
              <a:rPr lang="it-IT" dirty="0"/>
              <a:t>Alessandro </a:t>
            </a:r>
            <a:r>
              <a:rPr lang="it-IT" dirty="0" smtClean="0"/>
              <a:t>Renzi, Luca Stanco, </a:t>
            </a:r>
            <a:r>
              <a:rPr lang="it-IT" dirty="0"/>
              <a:t>Stefano Anselmi</a:t>
            </a:r>
            <a:r>
              <a:rPr lang="it-IT" dirty="0" smtClean="0"/>
              <a:t>, </a:t>
            </a:r>
            <a:r>
              <a:rPr lang="it-IT" dirty="0"/>
              <a:t>Filippo </a:t>
            </a:r>
            <a:r>
              <a:rPr lang="it-IT" dirty="0" err="1"/>
              <a:t>Oppizzi</a:t>
            </a:r>
            <a:r>
              <a:rPr lang="it-IT" dirty="0"/>
              <a:t>, Antonino </a:t>
            </a:r>
            <a:r>
              <a:rPr lang="it-IT" dirty="0" err="1" smtClean="0"/>
              <a:t>Troja</a:t>
            </a:r>
            <a:r>
              <a:rPr lang="it-IT" dirty="0" smtClean="0"/>
              <a:t>, </a:t>
            </a:r>
            <a:r>
              <a:rPr lang="it-IT" dirty="0"/>
              <a:t>Andrea </a:t>
            </a:r>
            <a:r>
              <a:rPr lang="it-IT" dirty="0" err="1"/>
              <a:t>Begnoni</a:t>
            </a:r>
            <a:r>
              <a:rPr lang="it-IT" dirty="0"/>
              <a:t>,</a:t>
            </a:r>
            <a:r>
              <a:rPr lang="it-IT" dirty="0" smtClean="0"/>
              <a:t> Francesca Passalacqua, </a:t>
            </a:r>
            <a:endParaRPr lang="it-IT"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4554" y="2483589"/>
            <a:ext cx="1207791" cy="121982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45" y="4753549"/>
            <a:ext cx="2006833" cy="1510092"/>
          </a:xfrm>
          <a:prstGeom prst="rect">
            <a:avLst/>
          </a:prstGeom>
        </p:spPr>
      </p:pic>
    </p:spTree>
    <p:extLst>
      <p:ext uri="{BB962C8B-B14F-4D97-AF65-F5344CB8AC3E}">
        <p14:creationId xmlns:p14="http://schemas.microsoft.com/office/powerpoint/2010/main" val="3346414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7" y="143222"/>
            <a:ext cx="6508377" cy="603176"/>
          </a:xfrm>
        </p:spPr>
        <p:txBody>
          <a:bodyPr>
            <a:normAutofit/>
          </a:bodyPr>
          <a:lstStyle/>
          <a:p>
            <a:r>
              <a:rPr lang="en-GB" sz="3200" b="1" dirty="0" smtClean="0">
                <a:solidFill>
                  <a:srgbClr val="C00000"/>
                </a:solidFill>
              </a:rPr>
              <a:t>Euclid Highlights</a:t>
            </a:r>
            <a:endParaRPr lang="en-GB" sz="3200" b="1" dirty="0">
              <a:solidFill>
                <a:srgbClr val="C00000"/>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t>10</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833" y="911649"/>
            <a:ext cx="4682242" cy="2624765"/>
          </a:xfrm>
          <a:prstGeom prst="rect">
            <a:avLst/>
          </a:prstGeom>
        </p:spPr>
      </p:pic>
      <p:sp>
        <p:nvSpPr>
          <p:cNvPr id="3" name="TextBox 2"/>
          <p:cNvSpPr txBox="1"/>
          <p:nvPr/>
        </p:nvSpPr>
        <p:spPr>
          <a:xfrm>
            <a:off x="3541921" y="638980"/>
            <a:ext cx="1961002" cy="369332"/>
          </a:xfrm>
          <a:prstGeom prst="rect">
            <a:avLst/>
          </a:prstGeom>
          <a:noFill/>
        </p:spPr>
        <p:txBody>
          <a:bodyPr wrap="square" rtlCol="0">
            <a:spAutoFit/>
          </a:bodyPr>
          <a:lstStyle/>
          <a:p>
            <a:r>
              <a:rPr lang="en-GB" dirty="0" smtClean="0">
                <a:solidFill>
                  <a:srgbClr val="990003"/>
                </a:solidFill>
              </a:rPr>
              <a:t>July 1</a:t>
            </a:r>
            <a:r>
              <a:rPr lang="en-GB" baseline="30000" dirty="0" smtClean="0">
                <a:solidFill>
                  <a:srgbClr val="990003"/>
                </a:solidFill>
              </a:rPr>
              <a:t>st</a:t>
            </a:r>
            <a:r>
              <a:rPr lang="en-GB" dirty="0" smtClean="0">
                <a:solidFill>
                  <a:srgbClr val="990003"/>
                </a:solidFill>
              </a:rPr>
              <a:t> 2023</a:t>
            </a:r>
            <a:endParaRPr lang="en-GB" dirty="0">
              <a:solidFill>
                <a:srgbClr val="990003"/>
              </a:solidFill>
            </a:endParaRPr>
          </a:p>
        </p:txBody>
      </p:sp>
      <p:sp>
        <p:nvSpPr>
          <p:cNvPr id="8" name="TextBox 7"/>
          <p:cNvSpPr txBox="1"/>
          <p:nvPr/>
        </p:nvSpPr>
        <p:spPr>
          <a:xfrm>
            <a:off x="6751486" y="3451938"/>
            <a:ext cx="1961002" cy="369332"/>
          </a:xfrm>
          <a:prstGeom prst="rect">
            <a:avLst/>
          </a:prstGeom>
          <a:noFill/>
        </p:spPr>
        <p:txBody>
          <a:bodyPr wrap="square" rtlCol="0">
            <a:spAutoFit/>
          </a:bodyPr>
          <a:lstStyle/>
          <a:p>
            <a:r>
              <a:rPr lang="en-GB" dirty="0" smtClean="0">
                <a:solidFill>
                  <a:srgbClr val="990003"/>
                </a:solidFill>
              </a:rPr>
              <a:t>July 31</a:t>
            </a:r>
            <a:r>
              <a:rPr lang="en-GB" baseline="30000" dirty="0" smtClean="0">
                <a:solidFill>
                  <a:srgbClr val="990003"/>
                </a:solidFill>
              </a:rPr>
              <a:t>st</a:t>
            </a:r>
            <a:r>
              <a:rPr lang="en-GB" dirty="0" smtClean="0">
                <a:solidFill>
                  <a:srgbClr val="990003"/>
                </a:solidFill>
              </a:rPr>
              <a:t> 2023</a:t>
            </a:r>
            <a:endParaRPr lang="en-GB" dirty="0">
              <a:solidFill>
                <a:srgbClr val="990003"/>
              </a:solidFill>
            </a:endParaRPr>
          </a:p>
        </p:txBody>
      </p:sp>
      <p:grpSp>
        <p:nvGrpSpPr>
          <p:cNvPr id="12" name="Group 11"/>
          <p:cNvGrpSpPr/>
          <p:nvPr/>
        </p:nvGrpSpPr>
        <p:grpSpPr>
          <a:xfrm>
            <a:off x="625892" y="3803982"/>
            <a:ext cx="8379922" cy="2922596"/>
            <a:chOff x="625892" y="3803982"/>
            <a:chExt cx="8379922" cy="2922596"/>
          </a:xfrm>
        </p:grpSpPr>
        <p:pic>
          <p:nvPicPr>
            <p:cNvPr id="10" name="Picture 9" descr="A collage of stars&#10;&#10;Description automatically generated">
              <a:extLst>
                <a:ext uri="{FF2B5EF4-FFF2-40B4-BE49-F238E27FC236}">
                  <a16:creationId xmlns:a16="http://schemas.microsoft.com/office/drawing/2014/main" id="{31AE87FB-51D1-E177-B41C-FF52C4867B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157" y="3809083"/>
              <a:ext cx="5186657" cy="2917495"/>
            </a:xfrm>
            <a:prstGeom prst="rect">
              <a:avLst/>
            </a:prstGeom>
          </p:spPr>
        </p:pic>
        <p:pic>
          <p:nvPicPr>
            <p:cNvPr id="9" name="Picture 8" descr="A collage of stars in space&#10;&#10;Description automatically generated">
              <a:extLst>
                <a:ext uri="{FF2B5EF4-FFF2-40B4-BE49-F238E27FC236}">
                  <a16:creationId xmlns:a16="http://schemas.microsoft.com/office/drawing/2014/main" id="{D38D00C6-8179-C3D7-FB89-0A1F28FD11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593" y="3803982"/>
              <a:ext cx="5186656" cy="2917494"/>
            </a:xfrm>
            <a:prstGeom prst="rect">
              <a:avLst/>
            </a:prstGeom>
          </p:spPr>
        </p:pic>
        <p:pic>
          <p:nvPicPr>
            <p:cNvPr id="11" name="Picture 10" descr="A red and black background with white lines&#10;&#10;Description automatically generated with medium confidence">
              <a:extLst>
                <a:ext uri="{FF2B5EF4-FFF2-40B4-BE49-F238E27FC236}">
                  <a16:creationId xmlns:a16="http://schemas.microsoft.com/office/drawing/2014/main" id="{69A72A74-46CC-A89E-5336-2CC4006A7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892" y="3949132"/>
              <a:ext cx="2627193" cy="2627193"/>
            </a:xfrm>
            <a:prstGeom prst="rect">
              <a:avLst/>
            </a:prstGeom>
          </p:spPr>
        </p:pic>
      </p:grpSp>
    </p:spTree>
    <p:extLst>
      <p:ext uri="{BB962C8B-B14F-4D97-AF65-F5344CB8AC3E}">
        <p14:creationId xmlns:p14="http://schemas.microsoft.com/office/powerpoint/2010/main" val="382598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69" y="179610"/>
            <a:ext cx="6508377" cy="1143000"/>
          </a:xfrm>
        </p:spPr>
        <p:txBody>
          <a:bodyPr/>
          <a:lstStyle/>
          <a:p>
            <a:r>
              <a:rPr lang="en-GB" dirty="0" smtClean="0"/>
              <a:t>First demonstrative data unveil – Nov 7th 2023</a:t>
            </a:r>
            <a:endParaRPr lang="en-GB" dirty="0"/>
          </a:p>
        </p:txBody>
      </p:sp>
      <p:sp>
        <p:nvSpPr>
          <p:cNvPr id="4" name="Slide Number Placeholder 3"/>
          <p:cNvSpPr>
            <a:spLocks noGrp="1"/>
          </p:cNvSpPr>
          <p:nvPr>
            <p:ph type="sldNum" sz="quarter" idx="12"/>
          </p:nvPr>
        </p:nvSpPr>
        <p:spPr/>
        <p:txBody>
          <a:bodyPr/>
          <a:lstStyle/>
          <a:p>
            <a:fld id="{57AF16DE-A0D5-4438-950F-5B1E159C2C28}" type="slidenum">
              <a:rPr lang="en-US" smtClean="0"/>
              <a:t>11</a:t>
            </a:fld>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86" y="1306286"/>
            <a:ext cx="5513614" cy="5513614"/>
          </a:xfrm>
          <a:prstGeom prst="rect">
            <a:avLst/>
          </a:prstGeom>
        </p:spPr>
      </p:pic>
      <p:sp>
        <p:nvSpPr>
          <p:cNvPr id="6" name="TextBox 5"/>
          <p:cNvSpPr txBox="1"/>
          <p:nvPr/>
        </p:nvSpPr>
        <p:spPr>
          <a:xfrm>
            <a:off x="5916384" y="2683329"/>
            <a:ext cx="3150221" cy="1477328"/>
          </a:xfrm>
          <a:prstGeom prst="rect">
            <a:avLst/>
          </a:prstGeom>
          <a:noFill/>
        </p:spPr>
        <p:txBody>
          <a:bodyPr wrap="none" rtlCol="0">
            <a:spAutoFit/>
          </a:bodyPr>
          <a:lstStyle/>
          <a:p>
            <a:r>
              <a:rPr lang="en-GB" dirty="0" smtClean="0"/>
              <a:t>Combined visible + NIR</a:t>
            </a:r>
          </a:p>
          <a:p>
            <a:r>
              <a:rPr lang="en-GB" dirty="0" smtClean="0"/>
              <a:t>Image of Perseus Cluster</a:t>
            </a:r>
          </a:p>
          <a:p>
            <a:endParaRPr lang="en-GB" dirty="0"/>
          </a:p>
          <a:p>
            <a:r>
              <a:rPr lang="en-GB" dirty="0" smtClean="0"/>
              <a:t>More than 100 000 sources</a:t>
            </a:r>
          </a:p>
          <a:p>
            <a:r>
              <a:rPr lang="en-GB" dirty="0" smtClean="0"/>
              <a:t>in a single view</a:t>
            </a:r>
            <a:endParaRPr lang="en-GB" dirty="0"/>
          </a:p>
        </p:txBody>
      </p:sp>
    </p:spTree>
    <p:extLst>
      <p:ext uri="{BB962C8B-B14F-4D97-AF65-F5344CB8AC3E}">
        <p14:creationId xmlns:p14="http://schemas.microsoft.com/office/powerpoint/2010/main" val="305505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3027"/>
            <a:ext cx="6508377" cy="1143000"/>
          </a:xfrm>
        </p:spPr>
        <p:txBody>
          <a:bodyPr/>
          <a:lstStyle/>
          <a:p>
            <a:r>
              <a:rPr lang="en-GB" dirty="0" smtClean="0"/>
              <a:t>First demonstrative data unveil – Nov 7th 2023</a:t>
            </a:r>
            <a:endParaRPr lang="en-GB" dirty="0"/>
          </a:p>
        </p:txBody>
      </p:sp>
      <p:sp>
        <p:nvSpPr>
          <p:cNvPr id="4" name="Slide Number Placeholder 3"/>
          <p:cNvSpPr>
            <a:spLocks noGrp="1"/>
          </p:cNvSpPr>
          <p:nvPr>
            <p:ph type="sldNum" sz="quarter" idx="12"/>
          </p:nvPr>
        </p:nvSpPr>
        <p:spPr/>
        <p:txBody>
          <a:bodyPr/>
          <a:lstStyle/>
          <a:p>
            <a:fld id="{57AF16DE-A0D5-4438-950F-5B1E159C2C28}" type="slidenum">
              <a:rPr lang="en-US" smtClean="0"/>
              <a:t>12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 y="1633128"/>
            <a:ext cx="5336395" cy="5121457"/>
          </a:xfrm>
          <a:prstGeom prst="rect">
            <a:avLst/>
          </a:prstGeom>
        </p:spPr>
      </p:pic>
      <p:sp>
        <p:nvSpPr>
          <p:cNvPr id="6" name="TextBox 5"/>
          <p:cNvSpPr txBox="1"/>
          <p:nvPr/>
        </p:nvSpPr>
        <p:spPr>
          <a:xfrm>
            <a:off x="5987143" y="3837214"/>
            <a:ext cx="2956259" cy="646331"/>
          </a:xfrm>
          <a:prstGeom prst="rect">
            <a:avLst/>
          </a:prstGeom>
          <a:noFill/>
        </p:spPr>
        <p:txBody>
          <a:bodyPr wrap="none" rtlCol="0">
            <a:spAutoFit/>
          </a:bodyPr>
          <a:lstStyle/>
          <a:p>
            <a:r>
              <a:rPr lang="en-GB" dirty="0" smtClean="0"/>
              <a:t>Comparison with existing</a:t>
            </a:r>
          </a:p>
          <a:p>
            <a:r>
              <a:rPr lang="en-GB" dirty="0" smtClean="0"/>
              <a:t>telescopes</a:t>
            </a:r>
            <a:endParaRPr lang="en-GB" dirty="0"/>
          </a:p>
        </p:txBody>
      </p:sp>
    </p:spTree>
    <p:extLst>
      <p:ext uri="{BB962C8B-B14F-4D97-AF65-F5344CB8AC3E}">
        <p14:creationId xmlns:p14="http://schemas.microsoft.com/office/powerpoint/2010/main" val="3660099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69" y="179610"/>
            <a:ext cx="6508377" cy="1143000"/>
          </a:xfrm>
        </p:spPr>
        <p:txBody>
          <a:bodyPr/>
          <a:lstStyle/>
          <a:p>
            <a:r>
              <a:rPr lang="en-GB" dirty="0" smtClean="0"/>
              <a:t>First demonstrative data unveil – Nov 7th 2023</a:t>
            </a:r>
            <a:endParaRPr lang="en-GB" dirty="0"/>
          </a:p>
        </p:txBody>
      </p:sp>
      <p:sp>
        <p:nvSpPr>
          <p:cNvPr id="4" name="Slide Number Placeholder 3"/>
          <p:cNvSpPr>
            <a:spLocks noGrp="1"/>
          </p:cNvSpPr>
          <p:nvPr>
            <p:ph type="sldNum" sz="quarter" idx="12"/>
          </p:nvPr>
        </p:nvSpPr>
        <p:spPr/>
        <p:txBody>
          <a:bodyPr/>
          <a:lstStyle/>
          <a:p>
            <a:fld id="{57AF16DE-A0D5-4438-950F-5B1E159C2C28}" type="slidenum">
              <a:rPr lang="en-US" smtClean="0"/>
              <a:t>13</a:t>
            </a:fld>
            <a:endParaRPr lang="en-US"/>
          </a:p>
        </p:txBody>
      </p:sp>
      <p:sp>
        <p:nvSpPr>
          <p:cNvPr id="6" name="TextBox 5"/>
          <p:cNvSpPr txBox="1"/>
          <p:nvPr/>
        </p:nvSpPr>
        <p:spPr>
          <a:xfrm>
            <a:off x="5916384" y="2683329"/>
            <a:ext cx="2762295" cy="369332"/>
          </a:xfrm>
          <a:prstGeom prst="rect">
            <a:avLst/>
          </a:prstGeom>
          <a:noFill/>
        </p:spPr>
        <p:txBody>
          <a:bodyPr wrap="none" rtlCol="0">
            <a:spAutoFit/>
          </a:bodyPr>
          <a:lstStyle/>
          <a:p>
            <a:r>
              <a:rPr lang="en-GB" dirty="0" smtClean="0"/>
              <a:t>HST – like image quality</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292" y="1632856"/>
            <a:ext cx="4860471" cy="4860471"/>
          </a:xfrm>
          <a:prstGeom prst="rect">
            <a:avLst/>
          </a:prstGeom>
        </p:spPr>
      </p:pic>
    </p:spTree>
    <p:extLst>
      <p:ext uri="{BB962C8B-B14F-4D97-AF65-F5344CB8AC3E}">
        <p14:creationId xmlns:p14="http://schemas.microsoft.com/office/powerpoint/2010/main" val="73274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625928"/>
            <a:ext cx="6519262" cy="1148443"/>
          </a:xfrm>
        </p:spPr>
        <p:txBody>
          <a:bodyPr/>
          <a:lstStyle/>
          <a:p>
            <a:r>
              <a:rPr lang="en-GB" dirty="0" smtClean="0"/>
              <a:t>Activities @DFA</a:t>
            </a:r>
            <a:endParaRPr lang="en-GB" dirty="0"/>
          </a:p>
        </p:txBody>
      </p:sp>
      <p:sp>
        <p:nvSpPr>
          <p:cNvPr id="3" name="Content Placeholder 2"/>
          <p:cNvSpPr>
            <a:spLocks noGrp="1"/>
          </p:cNvSpPr>
          <p:nvPr>
            <p:ph idx="1"/>
          </p:nvPr>
        </p:nvSpPr>
        <p:spPr>
          <a:xfrm>
            <a:off x="457199" y="2057399"/>
            <a:ext cx="7870372" cy="3736749"/>
          </a:xfrm>
        </p:spPr>
        <p:txBody>
          <a:bodyPr>
            <a:normAutofit fontScale="25000" lnSpcReduction="20000"/>
          </a:bodyPr>
          <a:lstStyle/>
          <a:p>
            <a:endParaRPr lang="en-GB" dirty="0"/>
          </a:p>
          <a:p>
            <a:r>
              <a:rPr lang="en-GB" sz="4800" dirty="0"/>
              <a:t>Our group was active on the Spectrograph assembly and on the On Board Image analysis data validation since 2015</a:t>
            </a:r>
          </a:p>
          <a:p>
            <a:r>
              <a:rPr lang="en-GB" sz="4800" dirty="0" smtClean="0"/>
              <a:t>We </a:t>
            </a:r>
            <a:r>
              <a:rPr lang="en-GB" sz="4800" dirty="0"/>
              <a:t>followed all the ground test campaigns and we </a:t>
            </a:r>
            <a:r>
              <a:rPr lang="en-GB" sz="4800" dirty="0" smtClean="0"/>
              <a:t>took part in launch campaign in summer 2023</a:t>
            </a:r>
            <a:endParaRPr lang="en-GB" sz="4800" dirty="0"/>
          </a:p>
          <a:p>
            <a:r>
              <a:rPr lang="en-GB" sz="4800" dirty="0" smtClean="0"/>
              <a:t>Lead </a:t>
            </a:r>
            <a:r>
              <a:rPr lang="en-GB" sz="4800" dirty="0"/>
              <a:t>in the NISP instrument Operations during the mission lifetime</a:t>
            </a:r>
          </a:p>
          <a:p>
            <a:r>
              <a:rPr lang="en-GB" sz="4800" dirty="0" smtClean="0"/>
              <a:t>Analysis </a:t>
            </a:r>
            <a:r>
              <a:rPr lang="en-GB" sz="4800" dirty="0"/>
              <a:t>of the impact of high energy cosmic rays on the NIR detectors (dedicated test beam @</a:t>
            </a:r>
            <a:r>
              <a:rPr lang="en-GB" sz="4800" dirty="0" smtClean="0"/>
              <a:t>LNL)</a:t>
            </a:r>
            <a:endParaRPr lang="en-GB" sz="4800" dirty="0"/>
          </a:p>
          <a:p>
            <a:r>
              <a:rPr lang="en-GB" sz="4800" dirty="0" smtClean="0"/>
              <a:t>Simulation </a:t>
            </a:r>
            <a:r>
              <a:rPr lang="en-GB" sz="4800" dirty="0"/>
              <a:t>of the Spectroscopic data trough the official Euclid framework</a:t>
            </a:r>
          </a:p>
          <a:p>
            <a:r>
              <a:rPr lang="en-GB" sz="4800" dirty="0" smtClean="0"/>
              <a:t>Validation </a:t>
            </a:r>
            <a:r>
              <a:rPr lang="en-GB" sz="4800" dirty="0"/>
              <a:t>of the Spectroscopic data reconstruction algorithm</a:t>
            </a:r>
          </a:p>
          <a:p>
            <a:r>
              <a:rPr lang="en-GB" sz="4800" dirty="0" smtClean="0"/>
              <a:t>Development </a:t>
            </a:r>
            <a:r>
              <a:rPr lang="en-GB" sz="4800" dirty="0"/>
              <a:t>of efficient data analysis algorithms (big data)</a:t>
            </a:r>
          </a:p>
          <a:p>
            <a:r>
              <a:rPr lang="en-GB" sz="4800" dirty="0" smtClean="0"/>
              <a:t>Estimation </a:t>
            </a:r>
            <a:r>
              <a:rPr lang="en-GB" sz="4800" dirty="0"/>
              <a:t>of cosmological parameters from Euclid data seta</a:t>
            </a:r>
          </a:p>
          <a:p>
            <a:r>
              <a:rPr lang="en-GB" sz="4800" dirty="0" smtClean="0"/>
              <a:t>Joint </a:t>
            </a:r>
            <a:r>
              <a:rPr lang="en-GB" sz="4800" dirty="0"/>
              <a:t>analysis of CMB and Euclid </a:t>
            </a:r>
            <a:r>
              <a:rPr lang="en-GB" sz="4800" dirty="0" smtClean="0"/>
              <a:t>data</a:t>
            </a:r>
          </a:p>
          <a:p>
            <a:r>
              <a:rPr lang="en-US" sz="4800" dirty="0"/>
              <a:t>Implementation of innovative methodologies to estimate cosmic distances, detect the late time acceleration of the Universe and neutrino mass, and characterize the Dark Energy dynamics.</a:t>
            </a:r>
            <a:endParaRPr lang="en-GB" sz="4800" dirty="0"/>
          </a:p>
          <a:p>
            <a:pPr marL="0" indent="0">
              <a:buNone/>
            </a:pPr>
            <a:endParaRPr lang="en-GB" sz="4800" dirty="0"/>
          </a:p>
          <a:p>
            <a:endParaRPr lang="en-GB" sz="4800" dirty="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57AF16DE-A0D5-4438-950F-5B1E159C2C28}" type="slidenum">
              <a:rPr lang="en-US" smtClean="0"/>
              <a:t>14</a:t>
            </a:fld>
            <a:endParaRPr lang="en-US"/>
          </a:p>
        </p:txBody>
      </p:sp>
    </p:spTree>
    <p:extLst>
      <p:ext uri="{BB962C8B-B14F-4D97-AF65-F5344CB8AC3E}">
        <p14:creationId xmlns:p14="http://schemas.microsoft.com/office/powerpoint/2010/main" val="4282616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A2951172-7DFA-684F-B5EF-4136BA88561B}"/>
              </a:ext>
            </a:extLst>
          </p:cNvPr>
          <p:cNvSpPr>
            <a:spLocks noGrp="1"/>
          </p:cNvSpPr>
          <p:nvPr>
            <p:ph type="title"/>
          </p:nvPr>
        </p:nvSpPr>
        <p:spPr>
          <a:xfrm>
            <a:off x="253999" y="177800"/>
            <a:ext cx="6508376" cy="1143000"/>
          </a:xfrm>
        </p:spPr>
        <p:txBody>
          <a:bodyPr anchor="t" anchorCtr="0"/>
          <a:lstStyle/>
          <a:p>
            <a:r>
              <a:rPr lang="it-IT" dirty="0" err="1"/>
              <a:t>Contacts</a:t>
            </a:r>
            <a:endParaRPr lang="it-IT" dirty="0"/>
          </a:p>
        </p:txBody>
      </p:sp>
      <p:sp>
        <p:nvSpPr>
          <p:cNvPr id="2" name="CasellaDiTesto 1">
            <a:extLst>
              <a:ext uri="{FF2B5EF4-FFF2-40B4-BE49-F238E27FC236}">
                <a16:creationId xmlns:a16="http://schemas.microsoft.com/office/drawing/2014/main" id="{CC9B8153-E78A-7543-91D0-4639CD6B90BD}"/>
              </a:ext>
            </a:extLst>
          </p:cNvPr>
          <p:cNvSpPr txBox="1"/>
          <p:nvPr/>
        </p:nvSpPr>
        <p:spPr>
          <a:xfrm>
            <a:off x="254000" y="2056686"/>
            <a:ext cx="4224216" cy="646331"/>
          </a:xfrm>
          <a:prstGeom prst="rect">
            <a:avLst/>
          </a:prstGeom>
          <a:noFill/>
        </p:spPr>
        <p:txBody>
          <a:bodyPr wrap="square" rtlCol="0">
            <a:spAutoFit/>
          </a:bodyPr>
          <a:lstStyle/>
          <a:p>
            <a:pPr marL="342900" indent="-342900">
              <a:buFont typeface="+mj-lt"/>
              <a:buAutoNum type="arabicPeriod"/>
            </a:pPr>
            <a:endParaRPr lang="it-IT"/>
          </a:p>
          <a:p>
            <a:endParaRPr lang="it-IT"/>
          </a:p>
        </p:txBody>
      </p:sp>
      <p:sp>
        <p:nvSpPr>
          <p:cNvPr id="4" name="Segnaposto numero diapositiva 3">
            <a:extLst>
              <a:ext uri="{FF2B5EF4-FFF2-40B4-BE49-F238E27FC236}">
                <a16:creationId xmlns:a16="http://schemas.microsoft.com/office/drawing/2014/main" id="{5E9959C3-1FC1-C64E-8F8B-456C5449C4EF}"/>
              </a:ext>
            </a:extLst>
          </p:cNvPr>
          <p:cNvSpPr>
            <a:spLocks noGrp="1"/>
          </p:cNvSpPr>
          <p:nvPr>
            <p:ph type="sldNum" sz="quarter" idx="12"/>
          </p:nvPr>
        </p:nvSpPr>
        <p:spPr/>
        <p:txBody>
          <a:bodyPr/>
          <a:lstStyle/>
          <a:p>
            <a:fld id="{57AF16DE-A0D5-4438-950F-5B1E159C2C28}" type="slidenum">
              <a:rPr lang="en-US" smtClean="0"/>
              <a:t>15</a:t>
            </a:fld>
            <a:endParaRPr lang="en-US"/>
          </a:p>
        </p:txBody>
      </p:sp>
      <p:sp>
        <p:nvSpPr>
          <p:cNvPr id="5" name="CasellaDiTesto 4">
            <a:extLst>
              <a:ext uri="{FF2B5EF4-FFF2-40B4-BE49-F238E27FC236}">
                <a16:creationId xmlns:a16="http://schemas.microsoft.com/office/drawing/2014/main" id="{4CFC9750-417A-E245-952E-2CEEC8A7CA13}"/>
              </a:ext>
            </a:extLst>
          </p:cNvPr>
          <p:cNvSpPr txBox="1"/>
          <p:nvPr/>
        </p:nvSpPr>
        <p:spPr>
          <a:xfrm>
            <a:off x="253999" y="2703017"/>
            <a:ext cx="5500224" cy="646331"/>
          </a:xfrm>
          <a:prstGeom prst="rect">
            <a:avLst/>
          </a:prstGeom>
          <a:noFill/>
        </p:spPr>
        <p:txBody>
          <a:bodyPr wrap="none" rtlCol="0">
            <a:spAutoFit/>
          </a:bodyPr>
          <a:lstStyle/>
          <a:p>
            <a:r>
              <a:rPr lang="it-IT" b="1" dirty="0"/>
              <a:t>Speaker</a:t>
            </a:r>
            <a:r>
              <a:rPr lang="it-IT" dirty="0"/>
              <a:t>: 	Office n. </a:t>
            </a:r>
            <a:r>
              <a:rPr lang="it-IT" dirty="0" smtClean="0"/>
              <a:t>173 ( Via </a:t>
            </a:r>
            <a:r>
              <a:rPr lang="it-IT" dirty="0" err="1" smtClean="0"/>
              <a:t>Marzolo</a:t>
            </a:r>
            <a:r>
              <a:rPr lang="it-IT" dirty="0" smtClean="0"/>
              <a:t>, 8)</a:t>
            </a:r>
            <a:endParaRPr lang="it-IT" dirty="0"/>
          </a:p>
          <a:p>
            <a:r>
              <a:rPr lang="it-IT" i="1" dirty="0"/>
              <a:t>		</a:t>
            </a:r>
            <a:r>
              <a:rPr lang="it-IT" i="1" dirty="0" smtClean="0"/>
              <a:t>Email </a:t>
            </a:r>
            <a:r>
              <a:rPr lang="it-IT" i="1" u="sng" dirty="0" smtClean="0">
                <a:solidFill>
                  <a:srgbClr val="C00000"/>
                </a:solidFill>
              </a:rPr>
              <a:t>chiara.sirignano@unipd.it</a:t>
            </a:r>
            <a:endParaRPr lang="it-IT" i="1" u="sng" dirty="0">
              <a:solidFill>
                <a:srgbClr val="C00000"/>
              </a:solidFill>
            </a:endParaRPr>
          </a:p>
        </p:txBody>
      </p:sp>
      <p:sp>
        <p:nvSpPr>
          <p:cNvPr id="7" name="CasellaDiTesto 6">
            <a:extLst>
              <a:ext uri="{FF2B5EF4-FFF2-40B4-BE49-F238E27FC236}">
                <a16:creationId xmlns:a16="http://schemas.microsoft.com/office/drawing/2014/main" id="{2A6903D3-DFD3-8C4F-941A-4FEDAB43E104}"/>
              </a:ext>
            </a:extLst>
          </p:cNvPr>
          <p:cNvSpPr txBox="1"/>
          <p:nvPr/>
        </p:nvSpPr>
        <p:spPr>
          <a:xfrm>
            <a:off x="274321" y="4272678"/>
            <a:ext cx="8503919" cy="646331"/>
          </a:xfrm>
          <a:prstGeom prst="rect">
            <a:avLst/>
          </a:prstGeom>
          <a:noFill/>
        </p:spPr>
        <p:txBody>
          <a:bodyPr wrap="square" rtlCol="0">
            <a:spAutoFit/>
          </a:bodyPr>
          <a:lstStyle/>
          <a:p>
            <a:r>
              <a:rPr lang="it-IT" b="1" dirty="0"/>
              <a:t>Group</a:t>
            </a:r>
            <a:r>
              <a:rPr lang="it-IT" b="1" dirty="0" smtClean="0"/>
              <a:t>: </a:t>
            </a:r>
            <a:r>
              <a:rPr lang="it-IT" sz="1600" dirty="0" smtClean="0">
                <a:hlinkClick r:id="rId2"/>
              </a:rPr>
              <a:t>alessandro.renzi@unipd.it</a:t>
            </a:r>
            <a:r>
              <a:rPr lang="it-IT" sz="1600" dirty="0" smtClean="0"/>
              <a:t>, </a:t>
            </a:r>
            <a:r>
              <a:rPr lang="it-IT" sz="1600" dirty="0" smtClean="0">
                <a:hlinkClick r:id="rId3"/>
              </a:rPr>
              <a:t>stefano.dusini@pd.infn.it</a:t>
            </a:r>
            <a:r>
              <a:rPr lang="it-IT" sz="1600" u="sng" dirty="0" smtClean="0">
                <a:solidFill>
                  <a:srgbClr val="FF0000"/>
                </a:solidFill>
              </a:rPr>
              <a:t>,</a:t>
            </a:r>
            <a:r>
              <a:rPr lang="it-IT" sz="1600" dirty="0">
                <a:solidFill>
                  <a:srgbClr val="FF0000"/>
                </a:solidFill>
              </a:rPr>
              <a:t> </a:t>
            </a:r>
            <a:r>
              <a:rPr lang="it-IT" sz="1600" u="sng" dirty="0">
                <a:solidFill>
                  <a:srgbClr val="C00000"/>
                </a:solidFill>
              </a:rPr>
              <a:t>luca.stanco@pd.infn.it</a:t>
            </a:r>
            <a:r>
              <a:rPr lang="it-IT" sz="1600" b="1" u="sng" dirty="0">
                <a:solidFill>
                  <a:srgbClr val="FF0000"/>
                </a:solidFill>
              </a:rPr>
              <a:t> </a:t>
            </a:r>
          </a:p>
          <a:p>
            <a:endParaRPr lang="it-IT" dirty="0"/>
          </a:p>
        </p:txBody>
      </p:sp>
    </p:spTree>
    <p:extLst>
      <p:ext uri="{BB962C8B-B14F-4D97-AF65-F5344CB8AC3E}">
        <p14:creationId xmlns:p14="http://schemas.microsoft.com/office/powerpoint/2010/main" val="391250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57AF16DE-A0D5-4438-950F-5B1E159C2C28}" type="slidenum">
              <a:rPr lang="en-US" smtClean="0"/>
              <a:t>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040" y="209550"/>
            <a:ext cx="8695920" cy="6438899"/>
          </a:xfrm>
          <a:prstGeom prst="rect">
            <a:avLst/>
          </a:prstGeom>
        </p:spPr>
      </p:pic>
    </p:spTree>
    <p:extLst>
      <p:ext uri="{BB962C8B-B14F-4D97-AF65-F5344CB8AC3E}">
        <p14:creationId xmlns:p14="http://schemas.microsoft.com/office/powerpoint/2010/main" val="43519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GrowthOfStruct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73645" y="1028125"/>
            <a:ext cx="3167232" cy="206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260986" y="1110608"/>
            <a:ext cx="8500503" cy="5153675"/>
          </a:xfrm>
        </p:spPr>
        <p:txBody>
          <a:bodyPr>
            <a:normAutofit fontScale="25000" lnSpcReduction="20000"/>
          </a:bodyPr>
          <a:lstStyle/>
          <a:p>
            <a:pPr indent="0">
              <a:buNone/>
            </a:pPr>
            <a:endParaRPr lang="en-GB" sz="1600" b="1" i="1" dirty="0"/>
          </a:p>
          <a:p>
            <a:pPr indent="0">
              <a:buNone/>
            </a:pPr>
            <a:endParaRPr lang="en-GB" sz="4300" b="1" i="1" u="sng" dirty="0" smtClean="0"/>
          </a:p>
          <a:p>
            <a:pPr indent="0">
              <a:buNone/>
            </a:pPr>
            <a:r>
              <a:rPr lang="en-GB" sz="4300" b="1" i="1" u="sng" dirty="0" smtClean="0"/>
              <a:t>Weak </a:t>
            </a:r>
            <a:r>
              <a:rPr lang="en-GB" sz="4300" b="1" i="1" u="sng" dirty="0" smtClean="0"/>
              <a:t>Lensing </a:t>
            </a:r>
            <a:r>
              <a:rPr lang="en-GB" sz="4300" b="1" dirty="0" smtClean="0"/>
              <a:t>– provides the total matter distribution</a:t>
            </a:r>
          </a:p>
          <a:p>
            <a:pPr indent="0">
              <a:buNone/>
            </a:pPr>
            <a:r>
              <a:rPr lang="en-GB" sz="4300" b="1" dirty="0" smtClean="0"/>
              <a:t>	requires photo-z + morphometry of ~30 </a:t>
            </a:r>
            <a:r>
              <a:rPr lang="en-GB" sz="4300" b="1" dirty="0" smtClean="0"/>
              <a:t>gal/arcmin</a:t>
            </a:r>
            <a:r>
              <a:rPr lang="en-GB" sz="4300" b="1" baseline="30000" dirty="0" smtClean="0"/>
              <a:t>2</a:t>
            </a:r>
            <a:endParaRPr lang="en-GB" sz="4300" b="1" u="sng" dirty="0" smtClean="0"/>
          </a:p>
          <a:p>
            <a:pPr indent="0">
              <a:buNone/>
            </a:pPr>
            <a:r>
              <a:rPr lang="en-GB" sz="4300" b="1" i="1" u="sng" dirty="0" smtClean="0"/>
              <a:t>Galaxy Clustering </a:t>
            </a:r>
            <a:r>
              <a:rPr lang="en-GB" sz="4300" b="1" dirty="0" smtClean="0"/>
              <a:t>– provides the distribution of galaxies, the luminous matter</a:t>
            </a:r>
          </a:p>
          <a:p>
            <a:pPr indent="0">
              <a:buNone/>
            </a:pPr>
            <a:r>
              <a:rPr lang="en-GB" sz="4300" b="1" dirty="0" smtClean="0"/>
              <a:t>	requires slitless spectroscopy </a:t>
            </a:r>
            <a:r>
              <a:rPr lang="en-GB" sz="4300" b="1" dirty="0" err="1" smtClean="0"/>
              <a:t>dz</a:t>
            </a:r>
            <a:r>
              <a:rPr lang="en-GB" sz="4300" b="1" dirty="0" smtClean="0"/>
              <a:t>/(z+1) ~0.001 of ~1700 gal/deg</a:t>
            </a:r>
            <a:r>
              <a:rPr lang="en-GB" sz="4300" b="1" baseline="30000" dirty="0" smtClean="0"/>
              <a:t>2</a:t>
            </a:r>
            <a:r>
              <a:rPr lang="en-GB" sz="4300" b="1" dirty="0" smtClean="0"/>
              <a:t>  with 0.9 &lt; z &lt; </a:t>
            </a:r>
            <a:r>
              <a:rPr lang="en-GB" sz="4300" b="1" dirty="0" smtClean="0"/>
              <a:t>1.8</a:t>
            </a:r>
            <a:endParaRPr lang="en-GB" sz="4300" b="1" i="1" dirty="0" smtClean="0"/>
          </a:p>
          <a:p>
            <a:pPr indent="0">
              <a:buNone/>
            </a:pPr>
            <a:r>
              <a:rPr lang="en-GB" sz="4400" i="1" u="sng" dirty="0" smtClean="0"/>
              <a:t>For a sky area coverage of ~15,000 deg</a:t>
            </a:r>
            <a:r>
              <a:rPr lang="en-GB" sz="4400" i="1" u="sng" baseline="30000" dirty="0" smtClean="0"/>
              <a:t>2</a:t>
            </a:r>
          </a:p>
          <a:p>
            <a:pPr indent="0">
              <a:lnSpc>
                <a:spcPct val="170000"/>
              </a:lnSpc>
              <a:buNone/>
            </a:pPr>
            <a:r>
              <a:rPr lang="en-GB" sz="4400" b="1" i="1" u="sng" dirty="0" smtClean="0"/>
              <a:t>In </a:t>
            </a:r>
            <a:r>
              <a:rPr lang="en-GB" sz="4400" b="1" i="1" u="sng" dirty="0" smtClean="0"/>
              <a:t>addition to the two primary probes the Euclid data sample will provide unique opportunity to  study</a:t>
            </a:r>
          </a:p>
          <a:p>
            <a:pPr indent="0">
              <a:lnSpc>
                <a:spcPct val="170000"/>
              </a:lnSpc>
              <a:buNone/>
            </a:pPr>
            <a:r>
              <a:rPr lang="en-GB" sz="4400" b="1" i="1" u="sng" dirty="0" smtClean="0"/>
              <a:t>Galaxy evolution</a:t>
            </a:r>
            <a:r>
              <a:rPr lang="en-GB" sz="4400" b="1" i="1" dirty="0" smtClean="0"/>
              <a:t> -</a:t>
            </a:r>
            <a:r>
              <a:rPr lang="en-GB" sz="4400" dirty="0" smtClean="0"/>
              <a:t> provides</a:t>
            </a:r>
            <a:r>
              <a:rPr lang="en-GB" sz="4400" dirty="0"/>
              <a:t>  the physical properties of galaxies ( e.g. stellar mass, star formation rate) </a:t>
            </a:r>
            <a:r>
              <a:rPr lang="en-GB" sz="4400" dirty="0" smtClean="0"/>
              <a:t>exploiting </a:t>
            </a:r>
            <a:r>
              <a:rPr lang="en-GB" sz="4400" dirty="0" smtClean="0"/>
              <a:t>the</a:t>
            </a:r>
            <a:r>
              <a:rPr lang="en-GB" sz="4400" dirty="0"/>
              <a:t> combination of </a:t>
            </a:r>
            <a:r>
              <a:rPr lang="en-GB" sz="4400" dirty="0" smtClean="0"/>
              <a:t>photometry + spectroscopy</a:t>
            </a:r>
          </a:p>
          <a:p>
            <a:pPr indent="0">
              <a:lnSpc>
                <a:spcPct val="170000"/>
              </a:lnSpc>
              <a:buNone/>
            </a:pPr>
            <a:r>
              <a:rPr lang="en-GB" sz="4400" b="1" i="1" u="sng" dirty="0" smtClean="0"/>
              <a:t>CMB cross correlation with </a:t>
            </a:r>
            <a:r>
              <a:rPr lang="en-GB" sz="4400" b="1" i="1" u="sng" dirty="0"/>
              <a:t> </a:t>
            </a:r>
            <a:r>
              <a:rPr lang="en-GB" sz="4400" b="1" i="1" u="sng" dirty="0" smtClean="0"/>
              <a:t>LSS, GW cross correlation with LSS </a:t>
            </a:r>
          </a:p>
          <a:p>
            <a:pPr indent="0">
              <a:lnSpc>
                <a:spcPct val="170000"/>
              </a:lnSpc>
              <a:buNone/>
            </a:pPr>
            <a:r>
              <a:rPr lang="en-GB" sz="4400" b="1" i="1" u="sng" dirty="0"/>
              <a:t>Constraints on Modified </a:t>
            </a:r>
            <a:r>
              <a:rPr lang="en-GB" sz="4400" b="1" i="1" u="sng" dirty="0" smtClean="0"/>
              <a:t>Gravity</a:t>
            </a:r>
          </a:p>
          <a:p>
            <a:pPr indent="0">
              <a:lnSpc>
                <a:spcPct val="170000"/>
              </a:lnSpc>
              <a:buNone/>
            </a:pPr>
            <a:r>
              <a:rPr lang="en-GB" sz="4400" b="1" i="1" u="sng" dirty="0" smtClean="0"/>
              <a:t>Probing initial conditions of the Early Universe</a:t>
            </a:r>
            <a:endParaRPr lang="en-GB" sz="4400" dirty="0" smtClean="0"/>
          </a:p>
        </p:txBody>
      </p:sp>
      <p:sp>
        <p:nvSpPr>
          <p:cNvPr id="4" name="Slide Number Placeholder 3"/>
          <p:cNvSpPr>
            <a:spLocks noGrp="1"/>
          </p:cNvSpPr>
          <p:nvPr>
            <p:ph type="sldNum" sz="quarter" idx="12"/>
          </p:nvPr>
        </p:nvSpPr>
        <p:spPr/>
        <p:txBody>
          <a:bodyPr/>
          <a:lstStyle/>
          <a:p>
            <a:fld id="{57AF16DE-A0D5-4438-950F-5B1E159C2C28}" type="slidenum">
              <a:rPr lang="en-US" smtClean="0"/>
              <a:t>3</a:t>
            </a:fld>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9974" y="4457184"/>
            <a:ext cx="3073487" cy="2123230"/>
          </a:xfrm>
          <a:prstGeom prst="rect">
            <a:avLst/>
          </a:prstGeom>
        </p:spPr>
      </p:pic>
      <p:sp>
        <p:nvSpPr>
          <p:cNvPr id="6" name="Rectangle 5"/>
          <p:cNvSpPr/>
          <p:nvPr/>
        </p:nvSpPr>
        <p:spPr>
          <a:xfrm>
            <a:off x="154236" y="447827"/>
            <a:ext cx="8896123" cy="1077218"/>
          </a:xfrm>
          <a:prstGeom prst="rect">
            <a:avLst/>
          </a:prstGeom>
        </p:spPr>
        <p:txBody>
          <a:bodyPr wrap="square">
            <a:spAutoFit/>
          </a:bodyPr>
          <a:lstStyle/>
          <a:p>
            <a:pPr lvl="0" algn="just" hangingPunct="0"/>
            <a:r>
              <a:rPr lang="en-GB" sz="1600" b="1" i="1" dirty="0">
                <a:solidFill>
                  <a:srgbClr val="C00000"/>
                </a:solidFill>
              </a:rPr>
              <a:t>The Euclid mission will use two probes to study dark matter </a:t>
            </a:r>
            <a:endParaRPr lang="en-GB" sz="1600" b="1" i="1" dirty="0" smtClean="0">
              <a:solidFill>
                <a:srgbClr val="C00000"/>
              </a:solidFill>
            </a:endParaRPr>
          </a:p>
          <a:p>
            <a:pPr lvl="0" algn="just" hangingPunct="0"/>
            <a:r>
              <a:rPr lang="en-GB" sz="1600" b="1" i="1" dirty="0" smtClean="0">
                <a:solidFill>
                  <a:srgbClr val="C00000"/>
                </a:solidFill>
              </a:rPr>
              <a:t>and </a:t>
            </a:r>
            <a:r>
              <a:rPr lang="en-GB" sz="1600" b="1" i="1" dirty="0">
                <a:solidFill>
                  <a:srgbClr val="C00000"/>
                </a:solidFill>
              </a:rPr>
              <a:t>dark energy 3D distribution.</a:t>
            </a:r>
          </a:p>
          <a:p>
            <a:pPr lvl="0" algn="just" hangingPunct="0"/>
            <a:r>
              <a:rPr lang="en-GB" sz="1600" b="1" i="1" dirty="0">
                <a:solidFill>
                  <a:srgbClr val="C00000"/>
                </a:solidFill>
              </a:rPr>
              <a:t>The aim is to trace the structure of the Universe, </a:t>
            </a:r>
            <a:endParaRPr lang="en-GB" sz="1600" b="1" i="1" dirty="0" smtClean="0">
              <a:solidFill>
                <a:srgbClr val="C00000"/>
              </a:solidFill>
            </a:endParaRPr>
          </a:p>
          <a:p>
            <a:pPr lvl="0" algn="just" hangingPunct="0"/>
            <a:r>
              <a:rPr lang="en-GB" sz="1600" b="1" i="1" dirty="0" smtClean="0">
                <a:solidFill>
                  <a:srgbClr val="C00000"/>
                </a:solidFill>
              </a:rPr>
              <a:t>both </a:t>
            </a:r>
            <a:r>
              <a:rPr lang="en-GB" sz="1600" b="1" i="1" dirty="0">
                <a:solidFill>
                  <a:srgbClr val="C00000"/>
                </a:solidFill>
              </a:rPr>
              <a:t>visible (galaxies) and invisible (dark matter).</a:t>
            </a:r>
          </a:p>
        </p:txBody>
      </p:sp>
    </p:spTree>
    <p:extLst>
      <p:ext uri="{BB962C8B-B14F-4D97-AF65-F5344CB8AC3E}">
        <p14:creationId xmlns:p14="http://schemas.microsoft.com/office/powerpoint/2010/main" val="26812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3" y="291949"/>
            <a:ext cx="6508377" cy="570121"/>
          </a:xfrm>
        </p:spPr>
        <p:txBody>
          <a:bodyPr/>
          <a:lstStyle/>
          <a:p>
            <a:r>
              <a:rPr lang="en-GB" sz="2400" b="1" dirty="0" smtClean="0">
                <a:solidFill>
                  <a:srgbClr val="C00000"/>
                </a:solidFill>
              </a:rPr>
              <a:t>Double approach to look at the Invisible</a:t>
            </a:r>
            <a:endParaRPr lang="en-GB" sz="2400" b="1" dirty="0">
              <a:solidFill>
                <a:srgbClr val="C00000"/>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t>4</a:t>
            </a:fld>
            <a:endParaRPr lang="en-US"/>
          </a:p>
        </p:txBody>
      </p:sp>
      <p:grpSp>
        <p:nvGrpSpPr>
          <p:cNvPr id="5" name="Group 4"/>
          <p:cNvGrpSpPr>
            <a:grpSpLocks noChangeAspect="1"/>
          </p:cNvGrpSpPr>
          <p:nvPr/>
        </p:nvGrpSpPr>
        <p:grpSpPr bwMode="auto">
          <a:xfrm>
            <a:off x="185959" y="2392181"/>
            <a:ext cx="4897032" cy="3735494"/>
            <a:chOff x="232" y="1010"/>
            <a:chExt cx="3533" cy="2695"/>
          </a:xfrm>
        </p:grpSpPr>
        <p:sp>
          <p:nvSpPr>
            <p:cNvPr id="6" name="AutoShape 3"/>
            <p:cNvSpPr>
              <a:spLocks noChangeAspect="1" noChangeArrowheads="1" noTextEdit="1"/>
            </p:cNvSpPr>
            <p:nvPr/>
          </p:nvSpPr>
          <p:spPr bwMode="auto">
            <a:xfrm>
              <a:off x="232" y="1010"/>
              <a:ext cx="3533" cy="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 y="1010"/>
              <a:ext cx="3535"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5260551" y="2374135"/>
            <a:ext cx="3734719" cy="3016210"/>
          </a:xfrm>
          <a:prstGeom prst="rect">
            <a:avLst/>
          </a:prstGeom>
        </p:spPr>
        <p:txBody>
          <a:bodyPr wrap="square">
            <a:spAutoFit/>
          </a:bodyPr>
          <a:lstStyle/>
          <a:p>
            <a:pPr lvl="0" algn="just" hangingPunct="0"/>
            <a:endParaRPr lang="en-GB" sz="1000" b="1" i="1" u="sng" dirty="0"/>
          </a:p>
          <a:p>
            <a:pPr marL="285750" lvl="0" indent="-285750" algn="just" hangingPunct="0">
              <a:buFont typeface="Arial" panose="020B0604020202020204" pitchFamily="34" charset="0"/>
              <a:buChar char="•"/>
            </a:pPr>
            <a:r>
              <a:rPr lang="en-GB" sz="1200" b="1" u="sng" dirty="0"/>
              <a:t>Weak Lensing</a:t>
            </a:r>
            <a:r>
              <a:rPr lang="en-GB" sz="1200" u="sng" dirty="0"/>
              <a:t>:  (Optical + NIR photometry)</a:t>
            </a:r>
            <a:endParaRPr lang="en-GB" sz="1200" dirty="0"/>
          </a:p>
          <a:p>
            <a:pPr algn="just"/>
            <a:endParaRPr lang="en-GB" sz="1200" dirty="0"/>
          </a:p>
          <a:p>
            <a:pPr algn="just"/>
            <a:r>
              <a:rPr lang="en-GB" sz="1200" dirty="0"/>
              <a:t>measurement of the distortion of the galaxy shapes due to the gravitational lensing caused by the dark matter distribution between distant galaxies and the observer. From the resulting galaxy shear can be deducted matter distribution. </a:t>
            </a:r>
            <a:r>
              <a:rPr lang="en-GB" sz="1200" b="1" u="sng" dirty="0"/>
              <a:t>2 billions of galaxies over 15,000 deg</a:t>
            </a:r>
            <a:r>
              <a:rPr lang="en-GB" sz="1200" b="1" u="sng" baseline="30000" dirty="0"/>
              <a:t>2</a:t>
            </a:r>
            <a:r>
              <a:rPr lang="en-GB" sz="1200" b="1" u="sng" dirty="0"/>
              <a:t>.</a:t>
            </a:r>
          </a:p>
          <a:p>
            <a:pPr algn="just"/>
            <a:endParaRPr lang="en-GB" sz="1200" dirty="0"/>
          </a:p>
          <a:p>
            <a:pPr algn="just"/>
            <a:endParaRPr lang="en-GB" sz="1200" dirty="0"/>
          </a:p>
          <a:p>
            <a:pPr marL="285750" lvl="0" indent="-285750" algn="just" hangingPunct="0">
              <a:buFont typeface="Arial" panose="020B0604020202020204" pitchFamily="34" charset="0"/>
              <a:buChar char="•"/>
            </a:pPr>
            <a:r>
              <a:rPr lang="en-GB" sz="1200" b="1" u="sng" dirty="0"/>
              <a:t>Galaxy Clustering</a:t>
            </a:r>
            <a:r>
              <a:rPr lang="en-GB" sz="1200" u="sng" dirty="0"/>
              <a:t>: (NIR Slitless Spectroscopy)</a:t>
            </a:r>
          </a:p>
          <a:p>
            <a:pPr lvl="0" algn="just" hangingPunct="0"/>
            <a:endParaRPr lang="en-GB" sz="1200" u="sng" dirty="0"/>
          </a:p>
          <a:p>
            <a:pPr lvl="0" algn="just" hangingPunct="0"/>
            <a:r>
              <a:rPr lang="en-GB" sz="1200" dirty="0"/>
              <a:t>3D mapping of about 40 million galaxies over 15,000 deg</a:t>
            </a:r>
            <a:r>
              <a:rPr lang="en-GB" sz="1200" baseline="30000" dirty="0"/>
              <a:t>2</a:t>
            </a:r>
            <a:r>
              <a:rPr lang="en-GB" sz="1200" dirty="0"/>
              <a:t> with slitless spectroscopy in space, redshift distribution of galaxies from their Hα emission line. </a:t>
            </a:r>
            <a:endParaRPr lang="en-GB" sz="1200" dirty="0" smtClean="0"/>
          </a:p>
          <a:p>
            <a:pPr lvl="0" algn="just" hangingPunct="0"/>
            <a:r>
              <a:rPr lang="en-GB" sz="1200" b="1" i="1" u="sng" dirty="0" smtClean="0"/>
              <a:t>Larger </a:t>
            </a:r>
            <a:r>
              <a:rPr lang="en-GB" sz="1200" b="1" i="1" u="sng" dirty="0"/>
              <a:t>application of slitless spectroscopy ever.</a:t>
            </a:r>
          </a:p>
        </p:txBody>
      </p:sp>
      <p:sp>
        <p:nvSpPr>
          <p:cNvPr id="10" name="Rectangle 9"/>
          <p:cNvSpPr/>
          <p:nvPr/>
        </p:nvSpPr>
        <p:spPr>
          <a:xfrm>
            <a:off x="214829" y="1443214"/>
            <a:ext cx="4651387" cy="369332"/>
          </a:xfrm>
          <a:prstGeom prst="rect">
            <a:avLst/>
          </a:prstGeom>
        </p:spPr>
        <p:txBody>
          <a:bodyPr wrap="square">
            <a:spAutoFit/>
          </a:bodyPr>
          <a:lstStyle/>
          <a:p>
            <a:pPr lvl="0" algn="just" hangingPunct="0"/>
            <a:r>
              <a:rPr lang="en-GB" b="1" i="1" u="sng" dirty="0"/>
              <a:t>Wavelength Coverage: 550nm–2000nm </a:t>
            </a:r>
          </a:p>
        </p:txBody>
      </p:sp>
    </p:spTree>
    <p:extLst>
      <p:ext uri="{BB962C8B-B14F-4D97-AF65-F5344CB8AC3E}">
        <p14:creationId xmlns:p14="http://schemas.microsoft.com/office/powerpoint/2010/main" val="155271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7201" y="4066598"/>
            <a:ext cx="7893586" cy="2697286"/>
            <a:chOff x="406400" y="1083733"/>
            <a:chExt cx="11068756" cy="4566355"/>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099" y="1234303"/>
              <a:ext cx="10509567" cy="4415785"/>
            </a:xfrm>
            <a:prstGeom prst="rect">
              <a:avLst/>
            </a:prstGeom>
          </p:spPr>
        </p:pic>
        <p:sp>
          <p:nvSpPr>
            <p:cNvPr id="16" name="Rounded Rectangle 15"/>
            <p:cNvSpPr/>
            <p:nvPr/>
          </p:nvSpPr>
          <p:spPr>
            <a:xfrm>
              <a:off x="406400" y="1083733"/>
              <a:ext cx="11068756" cy="7676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3" name="Title 1"/>
          <p:cNvSpPr>
            <a:spLocks noGrp="1"/>
          </p:cNvSpPr>
          <p:nvPr>
            <p:ph type="title"/>
          </p:nvPr>
        </p:nvSpPr>
        <p:spPr>
          <a:xfrm>
            <a:off x="308473" y="291949"/>
            <a:ext cx="6508377" cy="570121"/>
          </a:xfrm>
        </p:spPr>
        <p:txBody>
          <a:bodyPr/>
          <a:lstStyle/>
          <a:p>
            <a:r>
              <a:rPr lang="en-GB" sz="2400" b="1" dirty="0" smtClean="0">
                <a:solidFill>
                  <a:srgbClr val="C00000"/>
                </a:solidFill>
              </a:rPr>
              <a:t>The telescope and the two “cameras”</a:t>
            </a:r>
            <a:endParaRPr lang="en-GB" sz="2400" b="1" dirty="0">
              <a:solidFill>
                <a:srgbClr val="C00000"/>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t>5</a:t>
            </a:fld>
            <a:endParaRPr lang="en-US"/>
          </a:p>
        </p:txBody>
      </p:sp>
      <p:pic>
        <p:nvPicPr>
          <p:cNvPr id="5" name="Google Shape;198;gc526cdd464_0_23" descr="ESA Science &amp; Technology - Euclid NISP instrum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61662" y="1008873"/>
            <a:ext cx="2201338" cy="1740066"/>
          </a:xfrm>
          <a:prstGeom prst="rect">
            <a:avLst/>
          </a:prstGeom>
          <a:noFill/>
          <a:ln w="76200">
            <a:solidFill>
              <a:srgbClr val="FF0000"/>
            </a:solidFill>
          </a:ln>
        </p:spPr>
      </p:pic>
      <p:pic>
        <p:nvPicPr>
          <p:cNvPr id="6" name="Google Shape;200;gc526cdd464_0_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32342" y="1224073"/>
            <a:ext cx="1793466" cy="2977181"/>
          </a:xfrm>
          <a:prstGeom prst="rect">
            <a:avLst/>
          </a:prstGeom>
          <a:noFill/>
          <a:ln>
            <a:noFill/>
          </a:ln>
        </p:spPr>
      </p:pic>
      <p:pic>
        <p:nvPicPr>
          <p:cNvPr id="7" name="Google Shape;201;gc526cdd464_0_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8641" y="1269791"/>
            <a:ext cx="3031050" cy="2885747"/>
          </a:xfrm>
          <a:prstGeom prst="rect">
            <a:avLst/>
          </a:prstGeom>
          <a:noFill/>
          <a:ln>
            <a:noFill/>
          </a:ln>
        </p:spPr>
      </p:pic>
      <p:pic>
        <p:nvPicPr>
          <p:cNvPr id="8" name="Picture 7">
            <a:extLst>
              <a:ext uri="{FF2B5EF4-FFF2-40B4-BE49-F238E27FC236}">
                <a16:creationId xmlns:a16="http://schemas.microsoft.com/office/drawing/2014/main" id="{F187AAAC-F13B-4CE2-B036-443728F361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08459" y="2712663"/>
            <a:ext cx="2201338" cy="1654207"/>
          </a:xfrm>
          <a:prstGeom prst="rect">
            <a:avLst/>
          </a:prstGeom>
          <a:ln w="76200">
            <a:solidFill>
              <a:srgbClr val="00B050"/>
            </a:solidFill>
          </a:ln>
        </p:spPr>
      </p:pic>
      <p:sp>
        <p:nvSpPr>
          <p:cNvPr id="17" name="Rectangle 16"/>
          <p:cNvSpPr/>
          <p:nvPr/>
        </p:nvSpPr>
        <p:spPr>
          <a:xfrm>
            <a:off x="600419" y="4520036"/>
            <a:ext cx="2280492" cy="224384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2983512" y="4505899"/>
            <a:ext cx="5252874" cy="225798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18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8473" y="291949"/>
            <a:ext cx="6508377" cy="570121"/>
          </a:xfrm>
        </p:spPr>
        <p:txBody>
          <a:bodyPr/>
          <a:lstStyle/>
          <a:p>
            <a:r>
              <a:rPr lang="en-GB" sz="2400" b="1" dirty="0" smtClean="0">
                <a:solidFill>
                  <a:srgbClr val="C00000"/>
                </a:solidFill>
              </a:rPr>
              <a:t>Double approach to look at the Invisible</a:t>
            </a:r>
            <a:endParaRPr lang="en-GB" sz="2400" b="1" dirty="0">
              <a:solidFill>
                <a:srgbClr val="C00000"/>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t>6</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866" y="991520"/>
            <a:ext cx="8913082" cy="5427492"/>
          </a:xfrm>
          <a:prstGeom prst="rect">
            <a:avLst/>
          </a:prstGeom>
        </p:spPr>
      </p:pic>
    </p:spTree>
    <p:extLst>
      <p:ext uri="{BB962C8B-B14F-4D97-AF65-F5344CB8AC3E}">
        <p14:creationId xmlns:p14="http://schemas.microsoft.com/office/powerpoint/2010/main" val="337782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664386" y="1859480"/>
            <a:ext cx="863439" cy="169746"/>
          </a:xfrm>
          <a:prstGeom prst="rightArrow">
            <a:avLst/>
          </a:prstGeom>
          <a:solidFill>
            <a:srgbClr val="990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48437" y="1234933"/>
            <a:ext cx="2990475" cy="2991786"/>
          </a:xfrm>
          <a:custGeom>
            <a:avLst/>
            <a:gdLst/>
            <a:ahLst/>
            <a:cxnLst>
              <a:cxn ang="0">
                <a:pos x="wd2" y="hd2"/>
              </a:cxn>
              <a:cxn ang="5400000">
                <a:pos x="wd2" y="hd2"/>
              </a:cxn>
              <a:cxn ang="10800000">
                <a:pos x="wd2" y="hd2"/>
              </a:cxn>
              <a:cxn ang="16200000">
                <a:pos x="wd2" y="hd2"/>
              </a:cxn>
            </a:cxnLst>
            <a:rect l="0" t="0" r="r" b="b"/>
            <a:pathLst>
              <a:path w="21576" h="21591" extrusionOk="0">
                <a:moveTo>
                  <a:pt x="11081" y="5"/>
                </a:moveTo>
                <a:cubicBezTo>
                  <a:pt x="10601" y="-9"/>
                  <a:pt x="10132" y="8"/>
                  <a:pt x="9658" y="57"/>
                </a:cubicBezTo>
                <a:cubicBezTo>
                  <a:pt x="9115" y="112"/>
                  <a:pt x="8581" y="199"/>
                  <a:pt x="8377" y="264"/>
                </a:cubicBezTo>
                <a:cubicBezTo>
                  <a:pt x="8307" y="286"/>
                  <a:pt x="8098" y="338"/>
                  <a:pt x="7912" y="379"/>
                </a:cubicBezTo>
                <a:cubicBezTo>
                  <a:pt x="7726" y="421"/>
                  <a:pt x="7536" y="471"/>
                  <a:pt x="7490" y="492"/>
                </a:cubicBezTo>
                <a:cubicBezTo>
                  <a:pt x="7443" y="512"/>
                  <a:pt x="7202" y="601"/>
                  <a:pt x="6955" y="689"/>
                </a:cubicBezTo>
                <a:cubicBezTo>
                  <a:pt x="6548" y="834"/>
                  <a:pt x="5686" y="1235"/>
                  <a:pt x="5404" y="1411"/>
                </a:cubicBezTo>
                <a:cubicBezTo>
                  <a:pt x="5343" y="1449"/>
                  <a:pt x="5272" y="1488"/>
                  <a:pt x="5245" y="1498"/>
                </a:cubicBezTo>
                <a:cubicBezTo>
                  <a:pt x="5219" y="1508"/>
                  <a:pt x="5035" y="1626"/>
                  <a:pt x="4837" y="1762"/>
                </a:cubicBezTo>
                <a:cubicBezTo>
                  <a:pt x="4115" y="2256"/>
                  <a:pt x="3941" y="2391"/>
                  <a:pt x="3547" y="2761"/>
                </a:cubicBezTo>
                <a:cubicBezTo>
                  <a:pt x="2867" y="3398"/>
                  <a:pt x="2353" y="3988"/>
                  <a:pt x="1916" y="4630"/>
                </a:cubicBezTo>
                <a:cubicBezTo>
                  <a:pt x="1780" y="4831"/>
                  <a:pt x="1647" y="5021"/>
                  <a:pt x="1623" y="5052"/>
                </a:cubicBezTo>
                <a:cubicBezTo>
                  <a:pt x="1538" y="5158"/>
                  <a:pt x="1080" y="6021"/>
                  <a:pt x="996" y="6233"/>
                </a:cubicBezTo>
                <a:cubicBezTo>
                  <a:pt x="966" y="6309"/>
                  <a:pt x="918" y="6423"/>
                  <a:pt x="890" y="6486"/>
                </a:cubicBezTo>
                <a:cubicBezTo>
                  <a:pt x="672" y="6969"/>
                  <a:pt x="408" y="7742"/>
                  <a:pt x="311" y="8177"/>
                </a:cubicBezTo>
                <a:cubicBezTo>
                  <a:pt x="291" y="8270"/>
                  <a:pt x="247" y="8448"/>
                  <a:pt x="214" y="8572"/>
                </a:cubicBezTo>
                <a:cubicBezTo>
                  <a:pt x="160" y="8778"/>
                  <a:pt x="119" y="9037"/>
                  <a:pt x="38" y="9685"/>
                </a:cubicBezTo>
                <a:cubicBezTo>
                  <a:pt x="15" y="9874"/>
                  <a:pt x="2" y="10294"/>
                  <a:pt x="0" y="10716"/>
                </a:cubicBezTo>
                <a:cubicBezTo>
                  <a:pt x="-1" y="11139"/>
                  <a:pt x="9" y="11565"/>
                  <a:pt x="32" y="11769"/>
                </a:cubicBezTo>
                <a:cubicBezTo>
                  <a:pt x="96" y="12359"/>
                  <a:pt x="268" y="13351"/>
                  <a:pt x="323" y="13455"/>
                </a:cubicBezTo>
                <a:cubicBezTo>
                  <a:pt x="336" y="13480"/>
                  <a:pt x="387" y="13646"/>
                  <a:pt x="436" y="13824"/>
                </a:cubicBezTo>
                <a:cubicBezTo>
                  <a:pt x="532" y="14173"/>
                  <a:pt x="560" y="14260"/>
                  <a:pt x="684" y="14584"/>
                </a:cubicBezTo>
                <a:cubicBezTo>
                  <a:pt x="793" y="14871"/>
                  <a:pt x="869" y="15038"/>
                  <a:pt x="1092" y="15490"/>
                </a:cubicBezTo>
                <a:cubicBezTo>
                  <a:pt x="1196" y="15702"/>
                  <a:pt x="1281" y="15886"/>
                  <a:pt x="1282" y="15899"/>
                </a:cubicBezTo>
                <a:cubicBezTo>
                  <a:pt x="1282" y="15912"/>
                  <a:pt x="1333" y="15998"/>
                  <a:pt x="1395" y="16091"/>
                </a:cubicBezTo>
                <a:cubicBezTo>
                  <a:pt x="1457" y="16184"/>
                  <a:pt x="1507" y="16272"/>
                  <a:pt x="1507" y="16288"/>
                </a:cubicBezTo>
                <a:cubicBezTo>
                  <a:pt x="1507" y="16323"/>
                  <a:pt x="1930" y="16975"/>
                  <a:pt x="2146" y="17272"/>
                </a:cubicBezTo>
                <a:cubicBezTo>
                  <a:pt x="2236" y="17395"/>
                  <a:pt x="2385" y="17580"/>
                  <a:pt x="2478" y="17683"/>
                </a:cubicBezTo>
                <a:cubicBezTo>
                  <a:pt x="2571" y="17785"/>
                  <a:pt x="2729" y="17968"/>
                  <a:pt x="2830" y="18089"/>
                </a:cubicBezTo>
                <a:cubicBezTo>
                  <a:pt x="3344" y="18704"/>
                  <a:pt x="4283" y="19465"/>
                  <a:pt x="5210" y="20018"/>
                </a:cubicBezTo>
                <a:cubicBezTo>
                  <a:pt x="5349" y="20101"/>
                  <a:pt x="5537" y="20218"/>
                  <a:pt x="5628" y="20277"/>
                </a:cubicBezTo>
                <a:cubicBezTo>
                  <a:pt x="5720" y="20336"/>
                  <a:pt x="5806" y="20386"/>
                  <a:pt x="5819" y="20386"/>
                </a:cubicBezTo>
                <a:cubicBezTo>
                  <a:pt x="5832" y="20386"/>
                  <a:pt x="6063" y="20492"/>
                  <a:pt x="6331" y="20623"/>
                </a:cubicBezTo>
                <a:cubicBezTo>
                  <a:pt x="6877" y="20888"/>
                  <a:pt x="7689" y="21175"/>
                  <a:pt x="8250" y="21299"/>
                </a:cubicBezTo>
                <a:cubicBezTo>
                  <a:pt x="8868" y="21437"/>
                  <a:pt x="8953" y="21454"/>
                  <a:pt x="9109" y="21471"/>
                </a:cubicBezTo>
                <a:cubicBezTo>
                  <a:pt x="9194" y="21480"/>
                  <a:pt x="9342" y="21500"/>
                  <a:pt x="9438" y="21517"/>
                </a:cubicBezTo>
                <a:cubicBezTo>
                  <a:pt x="9535" y="21533"/>
                  <a:pt x="9762" y="21555"/>
                  <a:pt x="9945" y="21567"/>
                </a:cubicBezTo>
                <a:cubicBezTo>
                  <a:pt x="10198" y="21583"/>
                  <a:pt x="10502" y="21591"/>
                  <a:pt x="10798" y="21591"/>
                </a:cubicBezTo>
                <a:cubicBezTo>
                  <a:pt x="11094" y="21591"/>
                  <a:pt x="11381" y="21583"/>
                  <a:pt x="11600" y="21567"/>
                </a:cubicBezTo>
                <a:cubicBezTo>
                  <a:pt x="12489" y="21501"/>
                  <a:pt x="12987" y="21439"/>
                  <a:pt x="13171" y="21371"/>
                </a:cubicBezTo>
                <a:cubicBezTo>
                  <a:pt x="13251" y="21341"/>
                  <a:pt x="13418" y="21292"/>
                  <a:pt x="13542" y="21262"/>
                </a:cubicBezTo>
                <a:cubicBezTo>
                  <a:pt x="13741" y="21215"/>
                  <a:pt x="13945" y="21154"/>
                  <a:pt x="14368" y="21016"/>
                </a:cubicBezTo>
                <a:cubicBezTo>
                  <a:pt x="14435" y="20994"/>
                  <a:pt x="14580" y="20934"/>
                  <a:pt x="14692" y="20882"/>
                </a:cubicBezTo>
                <a:cubicBezTo>
                  <a:pt x="14803" y="20830"/>
                  <a:pt x="14944" y="20771"/>
                  <a:pt x="15006" y="20751"/>
                </a:cubicBezTo>
                <a:cubicBezTo>
                  <a:pt x="15181" y="20694"/>
                  <a:pt x="15677" y="20453"/>
                  <a:pt x="16034" y="20252"/>
                </a:cubicBezTo>
                <a:cubicBezTo>
                  <a:pt x="17409" y="19474"/>
                  <a:pt x="18578" y="18441"/>
                  <a:pt x="19485" y="17204"/>
                </a:cubicBezTo>
                <a:cubicBezTo>
                  <a:pt x="19727" y="16874"/>
                  <a:pt x="19790" y="16773"/>
                  <a:pt x="20122" y="16189"/>
                </a:cubicBezTo>
                <a:cubicBezTo>
                  <a:pt x="20595" y="15358"/>
                  <a:pt x="20822" y="14843"/>
                  <a:pt x="21081" y="14021"/>
                </a:cubicBezTo>
                <a:cubicBezTo>
                  <a:pt x="21399" y="13012"/>
                  <a:pt x="21539" y="12196"/>
                  <a:pt x="21573" y="11135"/>
                </a:cubicBezTo>
                <a:cubicBezTo>
                  <a:pt x="21599" y="10326"/>
                  <a:pt x="21456" y="9152"/>
                  <a:pt x="21196" y="8024"/>
                </a:cubicBezTo>
                <a:cubicBezTo>
                  <a:pt x="21030" y="7305"/>
                  <a:pt x="20424" y="5870"/>
                  <a:pt x="19976" y="5137"/>
                </a:cubicBezTo>
                <a:cubicBezTo>
                  <a:pt x="19559" y="4454"/>
                  <a:pt x="18916" y="3644"/>
                  <a:pt x="18353" y="3094"/>
                </a:cubicBezTo>
                <a:cubicBezTo>
                  <a:pt x="17989" y="2739"/>
                  <a:pt x="17324" y="2165"/>
                  <a:pt x="17277" y="2165"/>
                </a:cubicBezTo>
                <a:cubicBezTo>
                  <a:pt x="17263" y="2165"/>
                  <a:pt x="17234" y="2145"/>
                  <a:pt x="17212" y="2119"/>
                </a:cubicBezTo>
                <a:cubicBezTo>
                  <a:pt x="17166" y="2062"/>
                  <a:pt x="16773" y="1795"/>
                  <a:pt x="16532" y="1656"/>
                </a:cubicBezTo>
                <a:cubicBezTo>
                  <a:pt x="16436" y="1601"/>
                  <a:pt x="16200" y="1464"/>
                  <a:pt x="16007" y="1353"/>
                </a:cubicBezTo>
                <a:cubicBezTo>
                  <a:pt x="15815" y="1242"/>
                  <a:pt x="15654" y="1152"/>
                  <a:pt x="15648" y="1152"/>
                </a:cubicBezTo>
                <a:cubicBezTo>
                  <a:pt x="15642" y="1152"/>
                  <a:pt x="15559" y="1112"/>
                  <a:pt x="15463" y="1064"/>
                </a:cubicBezTo>
                <a:cubicBezTo>
                  <a:pt x="15367" y="1016"/>
                  <a:pt x="15174" y="933"/>
                  <a:pt x="15035" y="879"/>
                </a:cubicBezTo>
                <a:cubicBezTo>
                  <a:pt x="14896" y="825"/>
                  <a:pt x="14768" y="772"/>
                  <a:pt x="14753" y="761"/>
                </a:cubicBezTo>
                <a:cubicBezTo>
                  <a:pt x="14737" y="750"/>
                  <a:pt x="14611" y="705"/>
                  <a:pt x="14472" y="660"/>
                </a:cubicBezTo>
                <a:cubicBezTo>
                  <a:pt x="14177" y="566"/>
                  <a:pt x="14164" y="563"/>
                  <a:pt x="13923" y="470"/>
                </a:cubicBezTo>
                <a:cubicBezTo>
                  <a:pt x="13672" y="373"/>
                  <a:pt x="12942" y="195"/>
                  <a:pt x="12571" y="140"/>
                </a:cubicBezTo>
                <a:cubicBezTo>
                  <a:pt x="12052" y="63"/>
                  <a:pt x="11562" y="18"/>
                  <a:pt x="11081" y="5"/>
                </a:cubicBezTo>
                <a:close/>
              </a:path>
            </a:pathLst>
          </a:custGeom>
          <a:ln w="12700">
            <a:miter lim="400000"/>
          </a:ln>
        </p:spPr>
      </p:pic>
      <p:pic>
        <p:nvPicPr>
          <p:cNvPr id="47" name="Hubble_ultra_deep_field_high_rez_edit1.jpg" descr="Hubble_ultra_deep_field_high_rez_edit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0895" y="1803153"/>
            <a:ext cx="271377" cy="271377"/>
          </a:xfrm>
          <a:prstGeom prst="rect">
            <a:avLst/>
          </a:prstGeom>
          <a:ln w="12700">
            <a:solidFill>
              <a:srgbClr val="FFFFFF"/>
            </a:solidFill>
            <a:miter lim="400000"/>
          </a:ln>
        </p:spPr>
      </p:pic>
      <p:sp>
        <p:nvSpPr>
          <p:cNvPr id="4" name="Slide Number Placeholder 3"/>
          <p:cNvSpPr>
            <a:spLocks noGrp="1"/>
          </p:cNvSpPr>
          <p:nvPr>
            <p:ph type="sldNum" sz="quarter" idx="12"/>
          </p:nvPr>
        </p:nvSpPr>
        <p:spPr/>
        <p:txBody>
          <a:bodyPr/>
          <a:lstStyle/>
          <a:p>
            <a:fld id="{57AF16DE-A0D5-4438-950F-5B1E159C2C28}" type="slidenum">
              <a:rPr lang="en-US" smtClean="0"/>
              <a:t>7</a:t>
            </a:fld>
            <a:endParaRPr lang="en-US"/>
          </a:p>
        </p:txBody>
      </p:sp>
      <p:pic>
        <p:nvPicPr>
          <p:cNvPr id="7" name="Hubble_ultra_deep_field_high_rez_edit1.jpg" descr="Hubble_ultra_deep_field_high_rez_edit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2772" y="1118212"/>
            <a:ext cx="2607417" cy="2519617"/>
          </a:xfrm>
          <a:prstGeom prst="rect">
            <a:avLst/>
          </a:prstGeom>
          <a:ln w="12700">
            <a:solidFill>
              <a:srgbClr val="FFFFFF"/>
            </a:solidFill>
            <a:miter lim="400000"/>
          </a:ln>
        </p:spPr>
      </p:pic>
      <p:sp>
        <p:nvSpPr>
          <p:cNvPr id="8" name="Hubble Ultra Deep Field in Fornax, 2.6 x 2.6 arcmin"/>
          <p:cNvSpPr txBox="1"/>
          <p:nvPr/>
        </p:nvSpPr>
        <p:spPr>
          <a:xfrm>
            <a:off x="347029" y="3854604"/>
            <a:ext cx="4671151" cy="228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11" tIns="17811" rIns="17811" bIns="17811" anchor="b">
            <a:spAutoFit/>
          </a:bodyPr>
          <a:lstStyle>
            <a:lvl1pPr marL="27940" defTabSz="457200">
              <a:lnSpc>
                <a:spcPts val="4000"/>
              </a:lnSpc>
              <a:tabLst>
                <a:tab pos="88900" algn="l"/>
                <a:tab pos="1003300" algn="l"/>
              </a:tabLst>
              <a:defRPr sz="3200"/>
            </a:lvl1pPr>
          </a:lstStyle>
          <a:p>
            <a:pPr marL="10450" algn="ctr" defTabSz="170993" hangingPunct="0">
              <a:lnSpc>
                <a:spcPts val="1496"/>
              </a:lnSpc>
              <a:tabLst>
                <a:tab pos="33249" algn="l"/>
                <a:tab pos="375234" algn="l"/>
              </a:tabLst>
            </a:pPr>
            <a:r>
              <a:rPr sz="1197" kern="0" dirty="0">
                <a:latin typeface="Helvetica Neue UltraLight"/>
                <a:sym typeface="Helvetica Neue UltraLight"/>
              </a:rPr>
              <a:t>Hubble Ultra Deep Field in </a:t>
            </a:r>
            <a:r>
              <a:rPr sz="1197" kern="0" dirty="0" err="1" smtClean="0">
                <a:latin typeface="Helvetica Neue UltraLight"/>
                <a:sym typeface="Helvetica Neue UltraLight"/>
              </a:rPr>
              <a:t>Forna</a:t>
            </a:r>
            <a:r>
              <a:rPr lang="it-IT" sz="1197" kern="0" dirty="0" smtClean="0">
                <a:latin typeface="Helvetica Neue UltraLight"/>
                <a:sym typeface="Helvetica Neue UltraLight"/>
              </a:rPr>
              <a:t>x, </a:t>
            </a:r>
            <a:r>
              <a:rPr sz="1197" kern="0" dirty="0" smtClean="0">
                <a:latin typeface="Helvetica Neue UltraLight"/>
                <a:sym typeface="Helvetica Neue UltraLight"/>
              </a:rPr>
              <a:t>2.6 </a:t>
            </a:r>
            <a:r>
              <a:rPr sz="1197" kern="0" dirty="0">
                <a:latin typeface="Helvetica Neue UltraLight"/>
                <a:sym typeface="Helvetica Neue UltraLight"/>
              </a:rPr>
              <a:t>x 2.6 </a:t>
            </a:r>
            <a:r>
              <a:rPr sz="1197" kern="0" dirty="0" err="1">
                <a:latin typeface="Helvetica Neue UltraLight"/>
                <a:sym typeface="Helvetica Neue UltraLight"/>
              </a:rPr>
              <a:t>arcmin</a:t>
            </a:r>
            <a:r>
              <a:rPr lang="en-GB" sz="1197" kern="0" dirty="0">
                <a:latin typeface="Helvetica Neue UltraLight"/>
                <a:sym typeface="Helvetica Neue UltraLight"/>
              </a:rPr>
              <a:t> (29 AB mag)</a:t>
            </a:r>
            <a:r>
              <a:rPr sz="1197" kern="0" dirty="0">
                <a:latin typeface="Helvetica Neue UltraLight"/>
                <a:sym typeface="Helvetica Neue UltraLight"/>
              </a:rPr>
              <a:t> </a:t>
            </a:r>
          </a:p>
        </p:txBody>
      </p:sp>
      <p:grpSp>
        <p:nvGrpSpPr>
          <p:cNvPr id="5" name="Group 4"/>
          <p:cNvGrpSpPr/>
          <p:nvPr/>
        </p:nvGrpSpPr>
        <p:grpSpPr>
          <a:xfrm>
            <a:off x="5255043" y="897875"/>
            <a:ext cx="3029638" cy="3492345"/>
            <a:chOff x="5255043" y="897875"/>
            <a:chExt cx="3029638" cy="3492345"/>
          </a:xfrm>
        </p:grpSpPr>
        <p:grpSp>
          <p:nvGrpSpPr>
            <p:cNvPr id="9" name="Group"/>
            <p:cNvGrpSpPr/>
            <p:nvPr/>
          </p:nvGrpSpPr>
          <p:grpSpPr>
            <a:xfrm>
              <a:off x="5255043" y="1192827"/>
              <a:ext cx="3029638" cy="3197393"/>
              <a:chOff x="0" y="0"/>
              <a:chExt cx="10327208" cy="10849448"/>
            </a:xfrm>
          </p:grpSpPr>
          <p:sp>
            <p:nvSpPr>
              <p:cNvPr id="10" name="Square"/>
              <p:cNvSpPr/>
              <p:nvPr/>
            </p:nvSpPr>
            <p:spPr>
              <a:xfrm>
                <a:off x="850"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1" name="Square"/>
              <p:cNvSpPr/>
              <p:nvPr/>
            </p:nvSpPr>
            <p:spPr>
              <a:xfrm>
                <a:off x="1728301"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2" name="Square"/>
              <p:cNvSpPr/>
              <p:nvPr/>
            </p:nvSpPr>
            <p:spPr>
              <a:xfrm>
                <a:off x="8638107"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3" name="Square"/>
              <p:cNvSpPr/>
              <p:nvPr/>
            </p:nvSpPr>
            <p:spPr>
              <a:xfrm>
                <a:off x="3455752"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4" name="Square"/>
              <p:cNvSpPr/>
              <p:nvPr/>
            </p:nvSpPr>
            <p:spPr>
              <a:xfrm>
                <a:off x="5183205"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5" name="Square"/>
              <p:cNvSpPr/>
              <p:nvPr/>
            </p:nvSpPr>
            <p:spPr>
              <a:xfrm>
                <a:off x="6910656" y="0"/>
                <a:ext cx="1689101" cy="1689100"/>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6" name="Square"/>
              <p:cNvSpPr/>
              <p:nvPr/>
            </p:nvSpPr>
            <p:spPr>
              <a:xfrm>
                <a:off x="0" y="1832069"/>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7" name="Square"/>
              <p:cNvSpPr/>
              <p:nvPr/>
            </p:nvSpPr>
            <p:spPr>
              <a:xfrm>
                <a:off x="1727450" y="1832069"/>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8" name="Square"/>
              <p:cNvSpPr/>
              <p:nvPr/>
            </p:nvSpPr>
            <p:spPr>
              <a:xfrm>
                <a:off x="8637256" y="1832069"/>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9" name="Square"/>
              <p:cNvSpPr/>
              <p:nvPr/>
            </p:nvSpPr>
            <p:spPr>
              <a:xfrm>
                <a:off x="3454901" y="1832069"/>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0" name="Square"/>
              <p:cNvSpPr/>
              <p:nvPr/>
            </p:nvSpPr>
            <p:spPr>
              <a:xfrm>
                <a:off x="5182354" y="1832069"/>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1" name="Square"/>
              <p:cNvSpPr/>
              <p:nvPr/>
            </p:nvSpPr>
            <p:spPr>
              <a:xfrm>
                <a:off x="6909805" y="1832069"/>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2" name="Square"/>
              <p:cNvSpPr/>
              <p:nvPr/>
            </p:nvSpPr>
            <p:spPr>
              <a:xfrm>
                <a:off x="0" y="3664138"/>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3" name="Square"/>
              <p:cNvSpPr/>
              <p:nvPr/>
            </p:nvSpPr>
            <p:spPr>
              <a:xfrm>
                <a:off x="1727450" y="3664138"/>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4" name="Square"/>
              <p:cNvSpPr/>
              <p:nvPr/>
            </p:nvSpPr>
            <p:spPr>
              <a:xfrm>
                <a:off x="8637256" y="3664138"/>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5" name="Square"/>
              <p:cNvSpPr/>
              <p:nvPr/>
            </p:nvSpPr>
            <p:spPr>
              <a:xfrm>
                <a:off x="3454901" y="3664138"/>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6" name="Square"/>
              <p:cNvSpPr/>
              <p:nvPr/>
            </p:nvSpPr>
            <p:spPr>
              <a:xfrm>
                <a:off x="5182354" y="3664138"/>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7" name="Square"/>
              <p:cNvSpPr/>
              <p:nvPr/>
            </p:nvSpPr>
            <p:spPr>
              <a:xfrm>
                <a:off x="6909805" y="3664138"/>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8" name="Square"/>
              <p:cNvSpPr/>
              <p:nvPr/>
            </p:nvSpPr>
            <p:spPr>
              <a:xfrm>
                <a:off x="0" y="5496207"/>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9" name="Square"/>
              <p:cNvSpPr/>
              <p:nvPr/>
            </p:nvSpPr>
            <p:spPr>
              <a:xfrm>
                <a:off x="1727450" y="549620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0" name="Square"/>
              <p:cNvSpPr/>
              <p:nvPr/>
            </p:nvSpPr>
            <p:spPr>
              <a:xfrm>
                <a:off x="8637256" y="549620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1" name="Square"/>
              <p:cNvSpPr/>
              <p:nvPr/>
            </p:nvSpPr>
            <p:spPr>
              <a:xfrm>
                <a:off x="3454901" y="549620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2" name="Square"/>
              <p:cNvSpPr/>
              <p:nvPr/>
            </p:nvSpPr>
            <p:spPr>
              <a:xfrm>
                <a:off x="5182354" y="549620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3" name="Square"/>
              <p:cNvSpPr/>
              <p:nvPr/>
            </p:nvSpPr>
            <p:spPr>
              <a:xfrm>
                <a:off x="6909805" y="549620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4" name="Square"/>
              <p:cNvSpPr/>
              <p:nvPr/>
            </p:nvSpPr>
            <p:spPr>
              <a:xfrm>
                <a:off x="0" y="7328277"/>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5" name="Square"/>
              <p:cNvSpPr/>
              <p:nvPr/>
            </p:nvSpPr>
            <p:spPr>
              <a:xfrm>
                <a:off x="1727450" y="732827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6" name="Square"/>
              <p:cNvSpPr/>
              <p:nvPr/>
            </p:nvSpPr>
            <p:spPr>
              <a:xfrm>
                <a:off x="8637256" y="732827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7" name="Square"/>
              <p:cNvSpPr/>
              <p:nvPr/>
            </p:nvSpPr>
            <p:spPr>
              <a:xfrm>
                <a:off x="3454901" y="732827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8" name="Square"/>
              <p:cNvSpPr/>
              <p:nvPr/>
            </p:nvSpPr>
            <p:spPr>
              <a:xfrm>
                <a:off x="5182354" y="732827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39" name="Square"/>
              <p:cNvSpPr/>
              <p:nvPr/>
            </p:nvSpPr>
            <p:spPr>
              <a:xfrm>
                <a:off x="6909805" y="732827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0" name="Square"/>
              <p:cNvSpPr/>
              <p:nvPr/>
            </p:nvSpPr>
            <p:spPr>
              <a:xfrm>
                <a:off x="0" y="9160347"/>
                <a:ext cx="1689100"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1" name="Square"/>
              <p:cNvSpPr/>
              <p:nvPr/>
            </p:nvSpPr>
            <p:spPr>
              <a:xfrm>
                <a:off x="1727450" y="916034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2" name="Square"/>
              <p:cNvSpPr/>
              <p:nvPr/>
            </p:nvSpPr>
            <p:spPr>
              <a:xfrm>
                <a:off x="8637256" y="916034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3" name="Square"/>
              <p:cNvSpPr/>
              <p:nvPr/>
            </p:nvSpPr>
            <p:spPr>
              <a:xfrm>
                <a:off x="3454901" y="916034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4" name="Square"/>
              <p:cNvSpPr/>
              <p:nvPr/>
            </p:nvSpPr>
            <p:spPr>
              <a:xfrm>
                <a:off x="5182354" y="916034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45" name="Square"/>
              <p:cNvSpPr/>
              <p:nvPr/>
            </p:nvSpPr>
            <p:spPr>
              <a:xfrm>
                <a:off x="6909805" y="9160347"/>
                <a:ext cx="1689101" cy="1689101"/>
              </a:xfrm>
              <a:prstGeom prst="rect">
                <a:avLst/>
              </a:prstGeom>
              <a:solidFill>
                <a:schemeClr val="accent2">
                  <a:hueOff val="-206910"/>
                  <a:satOff val="-12829"/>
                  <a:lumOff val="16238"/>
                  <a:alpha val="20436"/>
                </a:schemeClr>
              </a:solidFill>
              <a:ln w="12700" cap="flat">
                <a:solidFill>
                  <a:srgbClr val="FFFFFF">
                    <a:alpha val="20436"/>
                  </a:srgbClr>
                </a:solidFill>
                <a:prstDash val="solid"/>
                <a:miter lim="400000"/>
              </a:ln>
              <a:effectLst/>
            </p:spPr>
            <p:txBody>
              <a:bodyPr wrap="square" lIns="25400" tIns="25400" rIns="25400" bIns="25400" numCol="1" anchor="ctr">
                <a:noAutofit/>
              </a:bodyPr>
              <a:lstStyle/>
              <a:p>
                <a:pPr algn="ctr" defTabSz="412750" fontAlgn="auto" hangingPunct="0">
                  <a:spcBef>
                    <a:spcPts val="0"/>
                  </a:spcBef>
                  <a:spcAft>
                    <a:spcPts val="0"/>
                  </a:spcAft>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grpSp>
        <p:sp>
          <p:nvSpPr>
            <p:cNvPr id="3" name="TextBox 2"/>
            <p:cNvSpPr txBox="1"/>
            <p:nvPr/>
          </p:nvSpPr>
          <p:spPr>
            <a:xfrm>
              <a:off x="5343182" y="897875"/>
              <a:ext cx="2622014" cy="276999"/>
            </a:xfrm>
            <a:prstGeom prst="rect">
              <a:avLst/>
            </a:prstGeom>
            <a:noFill/>
          </p:spPr>
          <p:txBody>
            <a:bodyPr wrap="square" rtlCol="0">
              <a:spAutoFit/>
            </a:bodyPr>
            <a:lstStyle/>
            <a:p>
              <a:r>
                <a:rPr lang="en-GB" sz="1200" dirty="0" smtClean="0"/>
                <a:t>Euclid </a:t>
              </a:r>
              <a:r>
                <a:rPr lang="en-GB" sz="1200" dirty="0" err="1" smtClean="0"/>
                <a:t>Fov</a:t>
              </a:r>
              <a:r>
                <a:rPr lang="en-GB" sz="1200" dirty="0" smtClean="0"/>
                <a:t> 0.7 </a:t>
              </a:r>
              <a:r>
                <a:rPr lang="en-GB" sz="1200" kern="0" dirty="0" smtClean="0">
                  <a:latin typeface="Helvetica Neue UltraLight"/>
                  <a:sym typeface="Helvetica Neue UltraLight"/>
                </a:rPr>
                <a:t>x 0.7 </a:t>
              </a:r>
              <a:r>
                <a:rPr lang="en-GB" sz="1200" kern="0" dirty="0" err="1" smtClean="0">
                  <a:latin typeface="Helvetica Neue UltraLight"/>
                  <a:sym typeface="Helvetica Neue UltraLight"/>
                </a:rPr>
                <a:t>deg</a:t>
              </a:r>
              <a:r>
                <a:rPr lang="en-GB" sz="1200" dirty="0" smtClean="0"/>
                <a:t> </a:t>
              </a:r>
              <a:endParaRPr lang="en-GB" sz="1200" dirty="0"/>
            </a:p>
          </p:txBody>
        </p:sp>
      </p:grpSp>
      <p:pic>
        <p:nvPicPr>
          <p:cNvPr id="86" name="Picture 8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053" y="4455076"/>
            <a:ext cx="3753177" cy="2210127"/>
          </a:xfrm>
          <a:prstGeom prst="rect">
            <a:avLst/>
          </a:prstGeom>
        </p:spPr>
      </p:pic>
      <p:pic>
        <p:nvPicPr>
          <p:cNvPr id="87" name="Picture 86">
            <a:extLst>
              <a:ext uri="{FF2B5EF4-FFF2-40B4-BE49-F238E27FC236}">
                <a16:creationId xmlns:a16="http://schemas.microsoft.com/office/drawing/2014/main" id="{DA9D3FDD-016F-5CFD-8D9E-9DE1B0C826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36809" y="4623239"/>
            <a:ext cx="4422746" cy="1873803"/>
          </a:xfrm>
          <a:prstGeom prst="rect">
            <a:avLst/>
          </a:prstGeom>
        </p:spPr>
      </p:pic>
      <p:sp>
        <p:nvSpPr>
          <p:cNvPr id="88" name="TextBox 87"/>
          <p:cNvSpPr txBox="1"/>
          <p:nvPr/>
        </p:nvSpPr>
        <p:spPr>
          <a:xfrm>
            <a:off x="378273" y="4123969"/>
            <a:ext cx="2622014" cy="369332"/>
          </a:xfrm>
          <a:prstGeom prst="rect">
            <a:avLst/>
          </a:prstGeom>
          <a:noFill/>
        </p:spPr>
        <p:txBody>
          <a:bodyPr wrap="square" rtlCol="0">
            <a:spAutoFit/>
          </a:bodyPr>
          <a:lstStyle/>
          <a:p>
            <a:r>
              <a:rPr lang="en-GB" dirty="0" smtClean="0">
                <a:solidFill>
                  <a:srgbClr val="990003"/>
                </a:solidFill>
              </a:rPr>
              <a:t>Euclid full survey area</a:t>
            </a:r>
            <a:r>
              <a:rPr lang="en-GB" sz="1200" dirty="0" smtClean="0"/>
              <a:t> </a:t>
            </a:r>
            <a:endParaRPr lang="en-GB" sz="1200" dirty="0"/>
          </a:p>
        </p:txBody>
      </p:sp>
      <p:sp>
        <p:nvSpPr>
          <p:cNvPr id="89" name="Rectangle 88"/>
          <p:cNvSpPr/>
          <p:nvPr/>
        </p:nvSpPr>
        <p:spPr>
          <a:xfrm>
            <a:off x="121195" y="246971"/>
            <a:ext cx="8649376" cy="461665"/>
          </a:xfrm>
          <a:prstGeom prst="rect">
            <a:avLst/>
          </a:prstGeom>
        </p:spPr>
        <p:txBody>
          <a:bodyPr wrap="square">
            <a:spAutoFit/>
          </a:bodyPr>
          <a:lstStyle/>
          <a:p>
            <a:pPr defTabSz="1219169" fontAlgn="auto" hangingPunct="0">
              <a:spcBef>
                <a:spcPts val="0"/>
              </a:spcBef>
              <a:spcAft>
                <a:spcPts val="0"/>
              </a:spcAft>
            </a:pPr>
            <a:r>
              <a:rPr lang="en-GB" sz="2400" kern="0" dirty="0">
                <a:solidFill>
                  <a:srgbClr val="990003"/>
                </a:solidFill>
                <a:latin typeface="Helvetica Neue UltraLight"/>
                <a:sym typeface="Helvetica Neue UltraLight"/>
              </a:rPr>
              <a:t>Optimised for wide-field imaging &amp; spectroscopy</a:t>
            </a:r>
          </a:p>
        </p:txBody>
      </p:sp>
    </p:spTree>
    <p:extLst>
      <p:ext uri="{BB962C8B-B14F-4D97-AF65-F5344CB8AC3E}">
        <p14:creationId xmlns:p14="http://schemas.microsoft.com/office/powerpoint/2010/main" val="16695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AF16DE-A0D5-4438-950F-5B1E159C2C28}" type="slidenum">
              <a:rPr lang="en-US" smtClean="0"/>
              <a:t>8</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557" y="114301"/>
            <a:ext cx="8813800" cy="6558642"/>
          </a:xfrm>
          <a:prstGeom prst="rect">
            <a:avLst/>
          </a:prstGeom>
        </p:spPr>
      </p:pic>
    </p:spTree>
    <p:extLst>
      <p:ext uri="{BB962C8B-B14F-4D97-AF65-F5344CB8AC3E}">
        <p14:creationId xmlns:p14="http://schemas.microsoft.com/office/powerpoint/2010/main" val="2548027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5" y="336017"/>
            <a:ext cx="6508377" cy="641733"/>
          </a:xfrm>
        </p:spPr>
        <p:txBody>
          <a:bodyPr>
            <a:normAutofit/>
          </a:bodyPr>
          <a:lstStyle/>
          <a:p>
            <a:r>
              <a:rPr lang="en-GB" b="1" dirty="0" smtClean="0">
                <a:solidFill>
                  <a:srgbClr val="990003"/>
                </a:solidFill>
              </a:rPr>
              <a:t>Euclid pictures</a:t>
            </a:r>
            <a:endParaRPr lang="en-GB" b="1" dirty="0">
              <a:solidFill>
                <a:srgbClr val="990003"/>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t>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63" y="1293475"/>
            <a:ext cx="4424974" cy="2949982"/>
          </a:xfrm>
          <a:prstGeom prst="rect">
            <a:avLst/>
          </a:prstGeom>
        </p:spPr>
      </p:pic>
      <p:pic>
        <p:nvPicPr>
          <p:cNvPr id="6"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6544" y="2516857"/>
            <a:ext cx="4609380" cy="41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5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5471</TotalTime>
  <Words>456</Words>
  <Application>Microsoft Office PowerPoint</Application>
  <PresentationFormat>On-screen Show (4:3)</PresentationFormat>
  <Paragraphs>86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Helvetica Neue Medium</vt:lpstr>
      <vt:lpstr>Helvetica Neue UltraLight</vt:lpstr>
      <vt:lpstr>Wingdings 2</vt:lpstr>
      <vt:lpstr>Plaza</vt:lpstr>
      <vt:lpstr> Exploring the Dark Universe with the Euclid space mission</vt:lpstr>
      <vt:lpstr>PowerPoint Presentation</vt:lpstr>
      <vt:lpstr>PowerPoint Presentation</vt:lpstr>
      <vt:lpstr>Double approach to look at the Invisible</vt:lpstr>
      <vt:lpstr>The telescope and the two “cameras”</vt:lpstr>
      <vt:lpstr>Double approach to look at the Invisible</vt:lpstr>
      <vt:lpstr>PowerPoint Presentation</vt:lpstr>
      <vt:lpstr>PowerPoint Presentation</vt:lpstr>
      <vt:lpstr>Euclid pictures</vt:lpstr>
      <vt:lpstr>Euclid Highlights</vt:lpstr>
      <vt:lpstr>First demonstrative data unveil – Nov 7th 2023</vt:lpstr>
      <vt:lpstr>First demonstrative data unveil – Nov 7th 2023</vt:lpstr>
      <vt:lpstr>First demonstrative data unveil – Nov 7th 2023</vt:lpstr>
      <vt:lpstr>Activities @DFA</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laurea in Fisica  LT- FISICA  Università di Padova</dc:title>
  <dc:creator>sada cinzia</dc:creator>
  <cp:lastModifiedBy>Chiara Sirignano</cp:lastModifiedBy>
  <cp:revision>86</cp:revision>
  <dcterms:created xsi:type="dcterms:W3CDTF">2020-09-22T13:28:42Z</dcterms:created>
  <dcterms:modified xsi:type="dcterms:W3CDTF">2024-02-29T16:10:56Z</dcterms:modified>
</cp:coreProperties>
</file>