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2"/>
  </p:notesMasterIdLst>
  <p:sldIdLst>
    <p:sldId id="257" r:id="rId2"/>
    <p:sldId id="347" r:id="rId3"/>
    <p:sldId id="348" r:id="rId4"/>
    <p:sldId id="349" r:id="rId5"/>
    <p:sldId id="350" r:id="rId6"/>
    <p:sldId id="351" r:id="rId7"/>
    <p:sldId id="352" r:id="rId8"/>
    <p:sldId id="353" r:id="rId9"/>
    <p:sldId id="354" r:id="rId10"/>
    <p:sldId id="34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03"/>
    <a:srgbClr val="FFFFFF"/>
    <a:srgbClr val="ECF8F9"/>
    <a:srgbClr val="930000"/>
    <a:srgbClr val="990000"/>
    <a:srgbClr val="7C01EB"/>
    <a:srgbClr val="FFFEAA"/>
    <a:srgbClr val="B5DEE2"/>
    <a:srgbClr val="D1F0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F2E267E-4083-884D-A66D-86E820153579}" v="28" dt="2023-02-16T15:53:07.18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241" autoAdjust="0"/>
    <p:restoredTop sz="97405" autoAdjust="0"/>
  </p:normalViewPr>
  <p:slideViewPr>
    <p:cSldViewPr snapToGrid="0" snapToObjects="1">
      <p:cViewPr varScale="1">
        <p:scale>
          <a:sx n="67" d="100"/>
          <a:sy n="67" d="100"/>
        </p:scale>
        <p:origin x="652" y="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4A0368-741A-704F-80C1-E9763E2ABECC}" type="datetimeFigureOut">
              <a:rPr lang="it-IT" smtClean="0"/>
              <a:t>28/02/2024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AF83E6-F8B3-A74F-9CCA-A03F09C64C5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1248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86953" y="268288"/>
            <a:ext cx="5669280" cy="39003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268940" y="268288"/>
            <a:ext cx="182880" cy="388685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0400" y="4208929"/>
            <a:ext cx="5458968" cy="1048684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/>
              <a:t>Fare clic per modificare stile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0400" y="5257800"/>
            <a:ext cx="5458968" cy="62179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Clr>
                <a:schemeClr val="accent1"/>
              </a:buClr>
              <a:buSzPct val="100000"/>
              <a:buFont typeface="Wingdings 2" pitchFamily="18" charset="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76600" y="390525"/>
            <a:ext cx="5504688" cy="365125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2200" b="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9556DEC9-0CB9-544E-9896-7694165E9831}" type="datetime1">
              <a:t>28/02/2024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18688" y="6356350"/>
            <a:ext cx="4736592" cy="365125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6494" y="6356350"/>
            <a:ext cx="685800" cy="365125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57AF16DE-A0D5-4438-950F-5B1E159C2C28}" type="slidenum">
              <a:rPr lang="en-US" smtClean="0"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1E439-823E-C141-BA73-FCF732113D3B}" type="datetime1">
              <a:t>28/02/2024</a:t>
            </a:fld>
            <a:endParaRPr lang="en-US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2588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uto, sopra e sot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it-IT"/>
              <a:t>Fare clic per modificare stile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" y="2214562"/>
            <a:ext cx="7396163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1C71C-A351-7F4E-BC14-2161244C9C95}" type="datetime1">
              <a:t>28/02/2024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‹N›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57199" y="4224973"/>
            <a:ext cx="7396163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it-IT"/>
              <a:t>Fare clic per modificare stile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82440" y="2214562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EDE53-5983-9340-A5AD-618B678BB519}" type="datetime1">
              <a:t>28/02/2024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‹N›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282440" y="4224973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457200" y="2214563"/>
            <a:ext cx="3566160" cy="3911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it-IT"/>
              <a:t>Fare clic per modificare stile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82440" y="2214562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2DF49-74C5-1C47-946E-5CD529EE2248}" type="datetime1">
              <a:t>28/02/2024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‹N›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282440" y="4224973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57200" y="2214562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57200" y="4224973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BD95D-075C-B74D-99BE-16591EB465CB}" type="datetime1">
              <a:t>28/02/2024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48918" y="268288"/>
            <a:ext cx="718073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EFE8C-58D8-D344-8ACA-5C9CCB8D5EBF}" type="datetime1">
              <a:t>28/02/2024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95082"/>
            <a:ext cx="3566160" cy="1035424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it-IT"/>
              <a:t>Fare clic per modificare stile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2052" y="990600"/>
            <a:ext cx="3566160" cy="51355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057400"/>
            <a:ext cx="3566160" cy="3657601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FFE44-44B1-974F-B4AF-1F984CDD2429}" type="datetime1">
              <a:t>28/02/2024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746811" y="268288"/>
            <a:ext cx="4114800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95082"/>
            <a:ext cx="3566160" cy="1035424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it-IT"/>
              <a:t>Fare clic per modificare stile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057400"/>
            <a:ext cx="3566160" cy="3657601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1365" y="6124014"/>
            <a:ext cx="1752600" cy="365125"/>
          </a:xfrm>
        </p:spPr>
        <p:txBody>
          <a:bodyPr/>
          <a:lstStyle>
            <a:lvl1pPr algn="l">
              <a:defRPr/>
            </a:lvl1pPr>
          </a:lstStyle>
          <a:p>
            <a:fld id="{1EBDD9BC-533A-EB45-8C9B-781B866BAB21}" type="datetime1">
              <a:t>28/02/2024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74812" y="6356350"/>
            <a:ext cx="386378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‹N›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760258" y="990600"/>
            <a:ext cx="4096512" cy="5611813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it-IT"/>
              <a:t>Trascinare l'immagine su un segnaposto o fare clic sull'icona per aggiungerla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sopra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216775" y="268288"/>
            <a:ext cx="1639457" cy="36393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88" y="4267200"/>
            <a:ext cx="6477000" cy="566738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it-IT"/>
              <a:t>Fare clic per modificare stile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9874" y="268288"/>
            <a:ext cx="6858000" cy="36393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Trascinare l'immagine su un segnaposto o fare clic sull'icona per aggiungerla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788" y="4840941"/>
            <a:ext cx="6475412" cy="130427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F635C-E5AE-CD4E-84C4-6EF1C7AF2217}" type="datetime1">
              <a:t>28/02/2024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4 Immagini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35471" y="268288"/>
            <a:ext cx="720761" cy="36393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88" y="4267200"/>
            <a:ext cx="6477000" cy="566738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it-IT"/>
              <a:t>Fare clic per modificare stile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9874" y="268288"/>
            <a:ext cx="3006726" cy="36393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Trascinare l'immagine su un segnaposto o fare clic sull'icona per aggiungerla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788" y="4840941"/>
            <a:ext cx="6475412" cy="130427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6D49C-B823-CB48-BCC0-360DFF5FE8CB}" type="datetime1">
              <a:t>28/02/2024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‹N›</a:t>
            </a:fld>
            <a:endParaRPr lang="en-US"/>
          </a:p>
        </p:txBody>
      </p:sp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>
            <a:off x="3352800" y="268288"/>
            <a:ext cx="4701988" cy="17756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Trascinare l'immagine su un segnaposto o fare clic sull'icona per aggiungerla</a:t>
            </a:r>
            <a:endParaRPr/>
          </a:p>
        </p:txBody>
      </p:sp>
      <p:sp>
        <p:nvSpPr>
          <p:cNvPr id="11" name="Picture Placeholder 2"/>
          <p:cNvSpPr>
            <a:spLocks noGrp="1"/>
          </p:cNvSpPr>
          <p:nvPr>
            <p:ph type="pic" idx="14"/>
          </p:nvPr>
        </p:nvSpPr>
        <p:spPr>
          <a:xfrm>
            <a:off x="3352800" y="2131935"/>
            <a:ext cx="2304288" cy="17756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Trascinare l'immagine su un segnaposto o fare clic sull'icona per aggiungerla</a:t>
            </a:r>
            <a:endParaRPr/>
          </a:p>
        </p:txBody>
      </p:sp>
      <p:sp>
        <p:nvSpPr>
          <p:cNvPr id="12" name="Picture Placeholder 2"/>
          <p:cNvSpPr>
            <a:spLocks noGrp="1"/>
          </p:cNvSpPr>
          <p:nvPr>
            <p:ph type="pic" idx="15"/>
          </p:nvPr>
        </p:nvSpPr>
        <p:spPr>
          <a:xfrm>
            <a:off x="5750500" y="2131935"/>
            <a:ext cx="2304288" cy="17756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Trascinare l'immagine su un segnaposto o fare clic sull'icona per aggiungerla</a:t>
            </a: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212106" y="268288"/>
            <a:ext cx="1645920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12106" y="6356350"/>
            <a:ext cx="1752600" cy="365125"/>
          </a:xfrm>
        </p:spPr>
        <p:txBody>
          <a:bodyPr/>
          <a:lstStyle/>
          <a:p>
            <a:fld id="{698D2CA5-23AD-704F-B6E5-DC204039BBD4}" type="datetime1">
              <a:t>28/02/2024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212106" y="268288"/>
            <a:ext cx="1645920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A96A0-D79D-984A-9B4C-242398925672}" type="datetime1">
              <a:t>28/02/2024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48918" y="268288"/>
            <a:ext cx="718073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43799" y="1035424"/>
            <a:ext cx="1322295" cy="5090739"/>
          </a:xfrm>
        </p:spPr>
        <p:txBody>
          <a:bodyPr vert="eaVert" anchor="t" anchorCtr="0"/>
          <a:lstStyle/>
          <a:p>
            <a:r>
              <a:rPr lang="it-IT"/>
              <a:t>Fare clic per modificare stile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35424"/>
            <a:ext cx="6019800" cy="5109789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A1CD6-11D2-D847-B732-6F1DF2A01934}" type="datetime1">
              <a:t>28/02/2024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212106" y="268288"/>
            <a:ext cx="1645920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12106" y="6356350"/>
            <a:ext cx="1752600" cy="365125"/>
          </a:xfrm>
        </p:spPr>
        <p:txBody>
          <a:bodyPr/>
          <a:lstStyle/>
          <a:p>
            <a:fld id="{EE3B73A4-CC70-C845-AA79-CEB51A93B2A1}" type="datetime1">
              <a:t>28/02/2024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918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a titolo con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86953" y="268288"/>
            <a:ext cx="5669280" cy="25603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0399" y="4171950"/>
            <a:ext cx="5457919" cy="1085850"/>
          </a:xfrm>
        </p:spPr>
        <p:txBody>
          <a:bodyPr>
            <a:normAutofit/>
          </a:bodyPr>
          <a:lstStyle>
            <a:lvl1pPr>
              <a:defRPr sz="4600"/>
            </a:lvl1pPr>
          </a:lstStyle>
          <a:p>
            <a:r>
              <a:rPr lang="it-IT"/>
              <a:t>Fare clic per modificare stile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0401" y="5257799"/>
            <a:ext cx="5457918" cy="618565"/>
          </a:xfrm>
        </p:spPr>
        <p:txBody>
          <a:bodyPr>
            <a:normAutofit/>
          </a:bodyPr>
          <a:lstStyle>
            <a:lvl1pPr marL="0" indent="0" algn="l">
              <a:spcBef>
                <a:spcPct val="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 algn="ctr">
              <a:spcBef>
                <a:spcPct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76600" y="389965"/>
            <a:ext cx="5499847" cy="365125"/>
          </a:xfrm>
        </p:spPr>
        <p:txBody>
          <a:bodyPr/>
          <a:lstStyle>
            <a:lvl1pPr>
              <a:defRPr sz="2200" b="0" baseline="0">
                <a:solidFill>
                  <a:schemeClr val="bg1"/>
                </a:solidFill>
              </a:defRPr>
            </a:lvl1pPr>
          </a:lstStyle>
          <a:p>
            <a:fld id="{6C6F4F21-D31B-C64C-B1C2-5BEEACCAA90B}" type="datetime1">
              <a:t>28/02/2024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13847" y="6356350"/>
            <a:ext cx="473411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5459" y="6356350"/>
            <a:ext cx="685800" cy="365125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57AF16DE-A0D5-4438-950F-5B1E159C2C28}" type="slidenum">
              <a:rPr lang="en-US" smtClean="0"/>
              <a:t>‹N›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3200400" y="2877671"/>
            <a:ext cx="5646867" cy="128016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it-IT"/>
              <a:t>Trascinare l'immagine su un segnaposto o fare clic sull'icona per aggiungerla</a:t>
            </a:r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268940" y="268288"/>
            <a:ext cx="182880" cy="388685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, contenuto 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9875" y="268288"/>
            <a:ext cx="1645920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8423" y="914400"/>
            <a:ext cx="6508377" cy="1143000"/>
          </a:xfrm>
        </p:spPr>
        <p:txBody>
          <a:bodyPr/>
          <a:lstStyle/>
          <a:p>
            <a:r>
              <a:rPr lang="it-IT"/>
              <a:t>Fare clic per modificare stile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8423" y="2209800"/>
            <a:ext cx="6508377" cy="3916363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12106" y="6356350"/>
            <a:ext cx="1752600" cy="365125"/>
          </a:xfrm>
        </p:spPr>
        <p:txBody>
          <a:bodyPr/>
          <a:lstStyle/>
          <a:p>
            <a:fld id="{72C95E2A-0ABC-9541-A49C-016ED1BF548E}" type="datetime1">
              <a:t>28/02/2024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78423" y="6356350"/>
            <a:ext cx="492685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31694" y="361016"/>
            <a:ext cx="506506" cy="365125"/>
          </a:xfrm>
        </p:spPr>
        <p:txBody>
          <a:bodyPr/>
          <a:lstStyle/>
          <a:p>
            <a:fld id="{57AF16DE-A0D5-4438-950F-5B1E159C2C28}" type="slidenum">
              <a:rPr lang="en-US" smtClean="0"/>
              <a:t>‹N›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69875" y="1976718"/>
            <a:ext cx="1645920" cy="4625788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it-IT"/>
              <a:t>Trascinare l'immagine su un segnaposto o fare clic sull'icona per aggiungerla</a:t>
            </a: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58952" y="268288"/>
            <a:ext cx="1099073" cy="635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1" y="3429000"/>
            <a:ext cx="4966446" cy="1398494"/>
          </a:xfrm>
        </p:spPr>
        <p:txBody>
          <a:bodyPr anchor="b" anchorCtr="0"/>
          <a:lstStyle>
            <a:lvl1pPr algn="r">
              <a:defRPr sz="4600" b="0" cap="none" baseline="0"/>
            </a:lvl1pPr>
          </a:lstStyle>
          <a:p>
            <a:r>
              <a:rPr lang="it-IT"/>
              <a:t>Fare clic per modificare stile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9801" y="4824414"/>
            <a:ext cx="4966446" cy="1320800"/>
          </a:xfrm>
        </p:spPr>
        <p:txBody>
          <a:bodyPr anchor="t" anchorCtr="0">
            <a:normAutofit/>
          </a:bodyPr>
          <a:lstStyle>
            <a:lvl1pPr marL="0" indent="0" algn="r">
              <a:spcBef>
                <a:spcPts val="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600" y="6356350"/>
            <a:ext cx="1622612" cy="365125"/>
          </a:xfrm>
        </p:spPr>
        <p:txBody>
          <a:bodyPr/>
          <a:lstStyle/>
          <a:p>
            <a:fld id="{F453730B-062C-AA47-852C-B377C97AFBAC}" type="datetime1">
              <a:t>28/02/2024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4812" y="6356350"/>
            <a:ext cx="531158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zione con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9875" y="4773706"/>
            <a:ext cx="2971800" cy="18445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0354" y="3429001"/>
            <a:ext cx="4966446" cy="1398494"/>
          </a:xfrm>
        </p:spPr>
        <p:txBody>
          <a:bodyPr anchor="b" anchorCtr="0"/>
          <a:lstStyle>
            <a:lvl1pPr algn="r">
              <a:defRPr sz="4600" b="0" cap="none" baseline="0"/>
            </a:lvl1pPr>
          </a:lstStyle>
          <a:p>
            <a:r>
              <a:rPr lang="it-IT"/>
              <a:t>Fare clic per modificare stile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20354" y="4824414"/>
            <a:ext cx="4966446" cy="1320800"/>
          </a:xfrm>
        </p:spPr>
        <p:txBody>
          <a:bodyPr anchor="t" anchorCtr="0">
            <a:normAutofit/>
          </a:bodyPr>
          <a:lstStyle>
            <a:lvl1pPr marL="0" indent="0" algn="r">
              <a:spcBef>
                <a:spcPts val="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1212" y="6104965"/>
            <a:ext cx="506506" cy="365125"/>
          </a:xfrm>
        </p:spPr>
        <p:txBody>
          <a:bodyPr/>
          <a:lstStyle/>
          <a:p>
            <a:fld id="{57AF16DE-A0D5-4438-950F-5B1E159C2C28}" type="slidenum">
              <a:rPr lang="en-US" smtClean="0"/>
              <a:t>‹N›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69874" y="268288"/>
            <a:ext cx="2971800" cy="443865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it-IT"/>
              <a:t>Trascinare l'immagine su un segnaposto o fare clic sull'icona per aggiungerla</a:t>
            </a: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it-IT"/>
              <a:t>Fare clic per modificare stile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14563"/>
            <a:ext cx="3566160" cy="3911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82440" y="2214563"/>
            <a:ext cx="3566160" cy="3911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709D4-2FDC-7F40-BA5D-D620DB656BE8}" type="datetime1">
              <a:t>28/02/2024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88352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stile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4132"/>
            <a:ext cx="3566160" cy="639762"/>
          </a:xfrm>
        </p:spPr>
        <p:txBody>
          <a:bodyPr anchor="b">
            <a:noAutofit/>
          </a:bodyPr>
          <a:lstStyle>
            <a:lvl1pPr marL="0" indent="0" algn="ctr">
              <a:spcBef>
                <a:spcPct val="0"/>
              </a:spcBef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89411"/>
            <a:ext cx="3566160" cy="343675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79391" y="2054132"/>
            <a:ext cx="3566160" cy="639762"/>
          </a:xfrm>
        </p:spPr>
        <p:txBody>
          <a:bodyPr anchor="b">
            <a:noAutofit/>
          </a:bodyPr>
          <a:lstStyle>
            <a:lvl1pPr marL="0" indent="0" algn="ctr">
              <a:spcBef>
                <a:spcPct val="0"/>
              </a:spcBef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79391" y="2689411"/>
            <a:ext cx="3566160" cy="343675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BE3EE-4881-AD4D-A7EF-C8E86B18DEC7}" type="datetime1">
              <a:t>28/02/2024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6508377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it-IT"/>
              <a:t>Fare clic per modificare stile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2209800"/>
            <a:ext cx="6508377" cy="3916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98659" y="6356350"/>
            <a:ext cx="1752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D88BC6D0-9DE8-C640-8DF3-7B171902A53E}" type="datetime1">
              <a:t>28/02/2024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4812" y="6356350"/>
            <a:ext cx="6007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56494" y="361016"/>
            <a:ext cx="5065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200" b="1">
                <a:solidFill>
                  <a:schemeClr val="bg1"/>
                </a:solidFill>
              </a:defRPr>
            </a:lvl1pPr>
          </a:lstStyle>
          <a:p>
            <a:fld id="{57AF16DE-A0D5-4438-950F-5B1E159C2C28}" type="slidenum">
              <a:rPr lang="en-US" smtClean="0"/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81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80" r:id="rId10"/>
    <p:sldLayoutId id="2147483669" r:id="rId11"/>
    <p:sldLayoutId id="2147483670" r:id="rId12"/>
    <p:sldLayoutId id="2147483671" r:id="rId13"/>
    <p:sldLayoutId id="2147483672" r:id="rId14"/>
    <p:sldLayoutId id="2147483673" r:id="rId15"/>
    <p:sldLayoutId id="2147483674" r:id="rId16"/>
    <p:sldLayoutId id="2147483675" r:id="rId17"/>
    <p:sldLayoutId id="2147483676" r:id="rId18"/>
    <p:sldLayoutId id="2147483677" r:id="rId19"/>
    <p:sldLayoutId id="2147483678" r:id="rId20"/>
    <p:sldLayoutId id="2147483679" r:id="rId2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1800"/>
        </a:spcBef>
        <a:buClr>
          <a:schemeClr val="accent1"/>
        </a:buClr>
        <a:buSzPct val="100000"/>
        <a:buFont typeface="Wingdings 2" pitchFamily="18" charset="2"/>
        <a:buChar char="¡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1"/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lang="en-US" sz="1800" kern="1200" dirty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tiff"/><Relationship Id="rId18" Type="http://schemas.openxmlformats.org/officeDocument/2006/relationships/image" Target="../media/image36.jpe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30.tiff"/><Relationship Id="rId17" Type="http://schemas.openxmlformats.org/officeDocument/2006/relationships/image" Target="../media/image35.jpeg"/><Relationship Id="rId2" Type="http://schemas.openxmlformats.org/officeDocument/2006/relationships/image" Target="../media/image20.png"/><Relationship Id="rId16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29.tiff"/><Relationship Id="rId5" Type="http://schemas.openxmlformats.org/officeDocument/2006/relationships/image" Target="../media/image23.png"/><Relationship Id="rId15" Type="http://schemas.openxmlformats.org/officeDocument/2006/relationships/image" Target="../media/image33.png"/><Relationship Id="rId10" Type="http://schemas.openxmlformats.org/officeDocument/2006/relationships/image" Target="../media/image28.png"/><Relationship Id="rId19" Type="http://schemas.openxmlformats.org/officeDocument/2006/relationships/image" Target="../media/image37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Relationship Id="rId1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en.wikipedia.org/wiki/Image:Nobel_medal_dsc06171.jpg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248667" y="985423"/>
            <a:ext cx="5458968" cy="1701479"/>
          </a:xfrm>
        </p:spPr>
        <p:txBody>
          <a:bodyPr>
            <a:normAutofit/>
          </a:bodyPr>
          <a:lstStyle/>
          <a:p>
            <a:pPr algn="ctr"/>
            <a:r>
              <a:rPr lang="it-IT" sz="3600" dirty="0" err="1">
                <a:solidFill>
                  <a:schemeClr val="bg1"/>
                </a:solidFill>
              </a:rPr>
              <a:t>Nuclear</a:t>
            </a:r>
            <a:r>
              <a:rPr lang="it-IT" sz="3600" dirty="0">
                <a:solidFill>
                  <a:schemeClr val="bg1"/>
                </a:solidFill>
              </a:rPr>
              <a:t> </a:t>
            </a:r>
            <a:r>
              <a:rPr lang="it-IT" sz="3600" dirty="0" err="1">
                <a:solidFill>
                  <a:schemeClr val="bg1"/>
                </a:solidFill>
              </a:rPr>
              <a:t>Astrophysics</a:t>
            </a:r>
            <a:r>
              <a:rPr lang="it-IT" sz="3600" dirty="0">
                <a:solidFill>
                  <a:schemeClr val="bg1"/>
                </a:solidFill>
              </a:rPr>
              <a:t> with </a:t>
            </a:r>
            <a:r>
              <a:rPr lang="it-IT" sz="3600" dirty="0" err="1">
                <a:solidFill>
                  <a:schemeClr val="bg1"/>
                </a:solidFill>
              </a:rPr>
              <a:t>Indirect</a:t>
            </a:r>
            <a:r>
              <a:rPr lang="it-IT" sz="3600" dirty="0">
                <a:solidFill>
                  <a:schemeClr val="bg1"/>
                </a:solidFill>
              </a:rPr>
              <a:t> Methods</a:t>
            </a:r>
            <a:endParaRPr lang="it-IT" sz="3600" dirty="0"/>
          </a:p>
        </p:txBody>
      </p:sp>
      <p:pic>
        <p:nvPicPr>
          <p:cNvPr id="8" name="Immagine 7" descr="Schermata 2015-09-10 alle 14.31.15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518" y="240234"/>
            <a:ext cx="2323948" cy="1950571"/>
          </a:xfrm>
          <a:prstGeom prst="rect">
            <a:avLst/>
          </a:prstGeom>
        </p:spPr>
      </p:pic>
      <p:pic>
        <p:nvPicPr>
          <p:cNvPr id="4" name="Segnaposto contenuto 4" descr="Immagine che contiene disegnando&#10;&#10;Descrizione generata automaticamente">
            <a:extLst>
              <a:ext uri="{FF2B5EF4-FFF2-40B4-BE49-F238E27FC236}">
                <a16:creationId xmlns:a16="http://schemas.microsoft.com/office/drawing/2014/main" id="{CCC8DD70-4C42-8944-AF2C-E524941E8F5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484" y="2686903"/>
            <a:ext cx="1814694" cy="165266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52B330A-35BB-15DA-54CD-D6BEED5B2136}"/>
              </a:ext>
            </a:extLst>
          </p:cNvPr>
          <p:cNvSpPr txBox="1"/>
          <p:nvPr/>
        </p:nvSpPr>
        <p:spPr>
          <a:xfrm>
            <a:off x="5049079" y="3328571"/>
            <a:ext cx="2149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chemeClr val="bg1"/>
                </a:solidFill>
              </a:rPr>
              <a:t>Marco Mazzocco</a:t>
            </a:r>
            <a:endParaRPr lang="en-IT" dirty="0">
              <a:solidFill>
                <a:schemeClr val="bg1"/>
              </a:solidFill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4597FEFC-43BB-E528-6469-27FEC5B9E9A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52848" y="4386128"/>
            <a:ext cx="2475810" cy="2334113"/>
          </a:xfrm>
          <a:prstGeom prst="rect">
            <a:avLst/>
          </a:prstGeom>
          <a:noFill/>
          <a:ln w="5715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256C4F7D-20A9-3B85-9213-36348185433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4634" b="15529"/>
          <a:stretch/>
        </p:blipFill>
        <p:spPr>
          <a:xfrm>
            <a:off x="4768198" y="4339571"/>
            <a:ext cx="3347101" cy="2337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4146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>
            <a:extLst>
              <a:ext uri="{FF2B5EF4-FFF2-40B4-BE49-F238E27FC236}">
                <a16:creationId xmlns:a16="http://schemas.microsoft.com/office/drawing/2014/main" id="{A2951172-7DFA-684F-B5EF-4136BA8856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3083"/>
            <a:ext cx="7277101" cy="1143000"/>
          </a:xfrm>
        </p:spPr>
        <p:txBody>
          <a:bodyPr anchor="t" anchorCtr="0"/>
          <a:lstStyle/>
          <a:p>
            <a:r>
              <a:rPr lang="it-IT" sz="2000" dirty="0"/>
              <a:t>ASFIN partnerships and </a:t>
            </a:r>
            <a:r>
              <a:rPr lang="it-IT" sz="2000" dirty="0" err="1"/>
              <a:t>collaborations</a:t>
            </a:r>
            <a:endParaRPr lang="it-IT" sz="2000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2605D1F0-3734-1B47-8508-FBC629A765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10</a:t>
            </a:fld>
            <a:endParaRPr lang="en-US"/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4E754DF9-BF8B-CF62-D289-7435AD9159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3475" y="2031363"/>
            <a:ext cx="7715249" cy="1505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400050" indent="-400050" algn="just">
              <a:spcBef>
                <a:spcPct val="50000"/>
              </a:spcBef>
              <a:defRPr/>
            </a:pPr>
            <a:r>
              <a:rPr lang="en-US" sz="1400" dirty="0">
                <a:latin typeface="+mj-lt"/>
                <a:cs typeface="Times New Roman" charset="0"/>
              </a:rPr>
              <a:t>	</a:t>
            </a:r>
            <a:r>
              <a:rPr lang="en-US" sz="1400" b="1" dirty="0">
                <a:latin typeface="+mj-lt"/>
              </a:rPr>
              <a:t>@ </a:t>
            </a:r>
            <a:r>
              <a:rPr lang="en-US" sz="1400" b="1" i="1" u="sng" dirty="0">
                <a:latin typeface="+mj-lt"/>
              </a:rPr>
              <a:t>Catania/LNS:</a:t>
            </a:r>
            <a:r>
              <a:rPr lang="en-US" sz="1400" b="1" dirty="0">
                <a:latin typeface="+mj-lt"/>
              </a:rPr>
              <a:t> </a:t>
            </a:r>
            <a:r>
              <a:rPr lang="en-US" sz="1400" b="1" dirty="0">
                <a:latin typeface="+mj-lt"/>
                <a:cs typeface="Times New Roman" charset="0"/>
              </a:rPr>
              <a:t>A. </a:t>
            </a:r>
            <a:r>
              <a:rPr lang="en-US" sz="1400" b="1" dirty="0" err="1">
                <a:latin typeface="+mj-lt"/>
                <a:cs typeface="Times New Roman" charset="0"/>
              </a:rPr>
              <a:t>Bonasera</a:t>
            </a:r>
            <a:r>
              <a:rPr lang="en-US" sz="1400" b="1" dirty="0">
                <a:latin typeface="+mj-lt"/>
                <a:cs typeface="Times New Roman" charset="0"/>
              </a:rPr>
              <a:t>, </a:t>
            </a:r>
            <a:r>
              <a:rPr lang="en-GB" sz="1400" b="1" dirty="0">
                <a:latin typeface="+mj-lt"/>
                <a:cs typeface="Times New Roman" charset="0"/>
              </a:rPr>
              <a:t>S. Cherubini</a:t>
            </a:r>
            <a:r>
              <a:rPr lang="en-US" sz="1400" b="1" dirty="0">
                <a:latin typeface="+mj-lt"/>
                <a:cs typeface="Times New Roman" charset="0"/>
              </a:rPr>
              <a:t>, G. </a:t>
            </a:r>
            <a:r>
              <a:rPr lang="en-US" sz="1400" b="1" dirty="0" err="1">
                <a:latin typeface="+mj-lt"/>
                <a:cs typeface="Times New Roman" charset="0"/>
              </a:rPr>
              <a:t>D’Agata</a:t>
            </a:r>
            <a:r>
              <a:rPr lang="en-US" sz="1400" b="1" dirty="0">
                <a:latin typeface="+mj-lt"/>
                <a:cs typeface="Times New Roman" charset="0"/>
              </a:rPr>
              <a:t>, A. Di Pietro, P. </a:t>
            </a:r>
            <a:r>
              <a:rPr lang="en-US" sz="1400" b="1" dirty="0" err="1">
                <a:latin typeface="+mj-lt"/>
                <a:cs typeface="Times New Roman" charset="0"/>
              </a:rPr>
              <a:t>Figuera</a:t>
            </a:r>
            <a:r>
              <a:rPr lang="en-US" sz="1400" b="1" dirty="0">
                <a:latin typeface="+mj-lt"/>
                <a:cs typeface="Times New Roman" charset="0"/>
              </a:rPr>
              <a:t>, G.L. </a:t>
            </a:r>
            <a:r>
              <a:rPr lang="en-US" sz="1400" b="1" dirty="0" err="1">
                <a:latin typeface="+mj-lt"/>
                <a:cs typeface="Times New Roman" charset="0"/>
              </a:rPr>
              <a:t>Guardo</a:t>
            </a:r>
            <a:r>
              <a:rPr lang="en-US" sz="1400" b="1" dirty="0">
                <a:latin typeface="+mj-lt"/>
                <a:cs typeface="Times New Roman" charset="0"/>
              </a:rPr>
              <a:t>, M. </a:t>
            </a:r>
            <a:r>
              <a:rPr lang="en-US" sz="1400" b="1" dirty="0" err="1">
                <a:latin typeface="+mj-lt"/>
                <a:cs typeface="Times New Roman" charset="0"/>
              </a:rPr>
              <a:t>Gulino</a:t>
            </a:r>
            <a:r>
              <a:rPr lang="en-US" sz="1400" b="1" dirty="0">
                <a:latin typeface="+mj-lt"/>
                <a:cs typeface="Times New Roman" charset="0"/>
              </a:rPr>
              <a:t>, M. La </a:t>
            </a:r>
            <a:r>
              <a:rPr lang="en-US" sz="1400" b="1" dirty="0" err="1">
                <a:latin typeface="+mj-lt"/>
                <a:cs typeface="Times New Roman" charset="0"/>
              </a:rPr>
              <a:t>Cognata</a:t>
            </a:r>
            <a:r>
              <a:rPr lang="en-US" sz="1400" b="1" dirty="0">
                <a:latin typeface="+mj-lt"/>
                <a:cs typeface="Times New Roman" charset="0"/>
              </a:rPr>
              <a:t>, L. Lamia, D. </a:t>
            </a:r>
            <a:r>
              <a:rPr lang="en-US" sz="1400" b="1" dirty="0" err="1">
                <a:latin typeface="+mj-lt"/>
                <a:cs typeface="Times New Roman" charset="0"/>
              </a:rPr>
              <a:t>Lattuada</a:t>
            </a:r>
            <a:r>
              <a:rPr lang="en-US" sz="1400" b="1" dirty="0">
                <a:latin typeface="+mj-lt"/>
                <a:cs typeface="Times New Roman" charset="0"/>
              </a:rPr>
              <a:t>, A.A. Oliva, G.G. </a:t>
            </a:r>
            <a:r>
              <a:rPr lang="en-US" sz="1400" b="1" dirty="0" err="1">
                <a:latin typeface="+mj-lt"/>
                <a:cs typeface="Times New Roman" charset="0"/>
              </a:rPr>
              <a:t>Rapisarda</a:t>
            </a:r>
            <a:r>
              <a:rPr lang="en-US" sz="1400" b="1" dirty="0">
                <a:latin typeface="+mj-lt"/>
                <a:cs typeface="Times New Roman" charset="0"/>
              </a:rPr>
              <a:t>, R.G. </a:t>
            </a:r>
            <a:r>
              <a:rPr lang="en-US" sz="1400" b="1" dirty="0" err="1">
                <a:latin typeface="+mj-lt"/>
                <a:cs typeface="Times New Roman" charset="0"/>
              </a:rPr>
              <a:t>Pizzone</a:t>
            </a:r>
            <a:r>
              <a:rPr lang="en-US" sz="1400" b="1" dirty="0">
                <a:latin typeface="+mj-lt"/>
                <a:cs typeface="Times New Roman" charset="0"/>
              </a:rPr>
              <a:t>, S. Romano, D. </a:t>
            </a:r>
            <a:r>
              <a:rPr lang="en-US" sz="1400" b="1" dirty="0" err="1">
                <a:latin typeface="+mj-lt"/>
                <a:cs typeface="Times New Roman" charset="0"/>
              </a:rPr>
              <a:t>Santonocito</a:t>
            </a:r>
            <a:r>
              <a:rPr lang="en-US" sz="1400" b="1" dirty="0">
                <a:latin typeface="+mj-lt"/>
                <a:cs typeface="Times New Roman" charset="0"/>
              </a:rPr>
              <a:t>, M.L. </a:t>
            </a:r>
            <a:r>
              <a:rPr lang="en-US" sz="1400" b="1" dirty="0" err="1">
                <a:latin typeface="+mj-lt"/>
                <a:cs typeface="Times New Roman" charset="0"/>
              </a:rPr>
              <a:t>Sergi</a:t>
            </a:r>
            <a:r>
              <a:rPr lang="en-US" sz="1400" b="1" dirty="0">
                <a:latin typeface="+mj-lt"/>
                <a:cs typeface="Times New Roman" charset="0"/>
              </a:rPr>
              <a:t>, R. Spartà, A. </a:t>
            </a:r>
            <a:r>
              <a:rPr lang="en-US" sz="1400" b="1" dirty="0" err="1">
                <a:latin typeface="+mj-lt"/>
                <a:cs typeface="Times New Roman" charset="0"/>
              </a:rPr>
              <a:t>Tumino</a:t>
            </a:r>
            <a:r>
              <a:rPr lang="en-US" sz="1400" b="1" dirty="0">
                <a:latin typeface="+mj-lt"/>
                <a:cs typeface="Times New Roman" charset="0"/>
              </a:rPr>
              <a:t> </a:t>
            </a:r>
          </a:p>
          <a:p>
            <a:pPr marL="400050" indent="-400050" algn="just">
              <a:defRPr/>
            </a:pPr>
            <a:r>
              <a:rPr lang="en-US" sz="1400" b="1" dirty="0">
                <a:latin typeface="+mj-lt"/>
                <a:cs typeface="Times New Roman" charset="0"/>
              </a:rPr>
              <a:t>        @ </a:t>
            </a:r>
            <a:r>
              <a:rPr lang="en-US" sz="1400" b="1" i="1" u="sng" dirty="0">
                <a:latin typeface="+mj-lt"/>
                <a:cs typeface="Times New Roman" charset="0"/>
              </a:rPr>
              <a:t>Padova </a:t>
            </a:r>
            <a:r>
              <a:rPr lang="en-US" sz="1400" b="1" dirty="0">
                <a:latin typeface="+mj-lt"/>
                <a:cs typeface="Times New Roman" charset="0"/>
              </a:rPr>
              <a:t>M. Mazzocco, S. </a:t>
            </a:r>
            <a:r>
              <a:rPr lang="en-US" sz="1400" b="1" dirty="0" err="1">
                <a:latin typeface="+mj-lt"/>
                <a:cs typeface="Times New Roman" charset="0"/>
              </a:rPr>
              <a:t>Pigliapoco</a:t>
            </a:r>
            <a:r>
              <a:rPr lang="en-US" sz="1400" b="1" dirty="0">
                <a:latin typeface="+mj-lt"/>
                <a:cs typeface="Times New Roman" charset="0"/>
              </a:rPr>
              <a:t>, F. </a:t>
            </a:r>
            <a:r>
              <a:rPr lang="en-US" sz="1400" b="1" dirty="0" err="1">
                <a:latin typeface="+mj-lt"/>
                <a:cs typeface="Times New Roman" charset="0"/>
              </a:rPr>
              <a:t>Soramel</a:t>
            </a:r>
            <a:r>
              <a:rPr lang="en-US" sz="1400" b="1" dirty="0">
                <a:latin typeface="+mj-lt"/>
                <a:cs typeface="Times New Roman" charset="0"/>
              </a:rPr>
              <a:t> </a:t>
            </a:r>
          </a:p>
          <a:p>
            <a:pPr marL="400050" indent="-400050" algn="just">
              <a:defRPr/>
            </a:pPr>
            <a:r>
              <a:rPr lang="en-US" sz="1400" b="1" dirty="0">
                <a:latin typeface="+mj-lt"/>
                <a:cs typeface="Times New Roman" charset="0"/>
              </a:rPr>
              <a:t>        @ </a:t>
            </a:r>
            <a:r>
              <a:rPr lang="en-US" sz="1400" b="1" i="1" u="sng" dirty="0">
                <a:latin typeface="+mj-lt"/>
                <a:cs typeface="Times New Roman" charset="0"/>
              </a:rPr>
              <a:t>Perugia</a:t>
            </a:r>
            <a:r>
              <a:rPr lang="en-US" sz="1400" b="1" dirty="0">
                <a:latin typeface="+mj-lt"/>
                <a:cs typeface="Times New Roman" charset="0"/>
              </a:rPr>
              <a:t> M. </a:t>
            </a:r>
            <a:r>
              <a:rPr lang="en-US" sz="1400" b="1" dirty="0" err="1">
                <a:latin typeface="+mj-lt"/>
                <a:cs typeface="Times New Roman" charset="0"/>
              </a:rPr>
              <a:t>Busso</a:t>
            </a:r>
            <a:r>
              <a:rPr lang="en-US" sz="1400" b="1" dirty="0">
                <a:latin typeface="+mj-lt"/>
                <a:cs typeface="Times New Roman" charset="0"/>
              </a:rPr>
              <a:t>, S. </a:t>
            </a:r>
            <a:r>
              <a:rPr lang="en-US" sz="1400" b="1" dirty="0" err="1">
                <a:latin typeface="+mj-lt"/>
                <a:cs typeface="Times New Roman" charset="0"/>
              </a:rPr>
              <a:t>Palmerini</a:t>
            </a:r>
            <a:r>
              <a:rPr lang="en-US" sz="1400" b="1" dirty="0">
                <a:latin typeface="+mj-lt"/>
                <a:cs typeface="Times New Roman" charset="0"/>
              </a:rPr>
              <a:t>, M. </a:t>
            </a:r>
            <a:r>
              <a:rPr lang="en-US" sz="1400" b="1" dirty="0" err="1">
                <a:latin typeface="+mj-lt"/>
                <a:cs typeface="Times New Roman" charset="0"/>
              </a:rPr>
              <a:t>Limongi</a:t>
            </a:r>
            <a:r>
              <a:rPr lang="en-US" sz="1400" b="1" dirty="0">
                <a:latin typeface="+mj-lt"/>
                <a:cs typeface="Times New Roman" charset="0"/>
              </a:rPr>
              <a:t>, A. </a:t>
            </a:r>
            <a:r>
              <a:rPr lang="en-US" sz="1400" b="1" dirty="0" err="1">
                <a:latin typeface="+mj-lt"/>
                <a:cs typeface="Times New Roman" charset="0"/>
              </a:rPr>
              <a:t>Chieffi</a:t>
            </a:r>
            <a:r>
              <a:rPr lang="en-US" sz="1400" b="1" dirty="0">
                <a:latin typeface="+mj-lt"/>
                <a:cs typeface="Times New Roman" charset="0"/>
              </a:rPr>
              <a:t>, M.C. Nucci. N. </a:t>
            </a:r>
            <a:r>
              <a:rPr lang="en-US" sz="1400" b="1" dirty="0" err="1">
                <a:latin typeface="+mj-lt"/>
                <a:cs typeface="Times New Roman" charset="0"/>
              </a:rPr>
              <a:t>Vukman</a:t>
            </a:r>
            <a:r>
              <a:rPr lang="en-US" sz="1400" b="1" dirty="0">
                <a:latin typeface="+mj-lt"/>
                <a:cs typeface="Times New Roman" charset="0"/>
              </a:rPr>
              <a:t> 	</a:t>
            </a:r>
          </a:p>
          <a:p>
            <a:pPr marL="400050" indent="-400050" algn="just">
              <a:defRPr/>
            </a:pPr>
            <a:r>
              <a:rPr lang="en-US" sz="1400" b="1" i="1" dirty="0">
                <a:latin typeface="+mj-lt"/>
                <a:cs typeface="Times New Roman" charset="0"/>
              </a:rPr>
              <a:t>        @ </a:t>
            </a:r>
            <a:r>
              <a:rPr lang="en-US" sz="1400" b="1" i="1" u="sng" dirty="0">
                <a:latin typeface="+mj-lt"/>
                <a:cs typeface="Times New Roman" charset="0"/>
              </a:rPr>
              <a:t>Napoli </a:t>
            </a:r>
            <a:r>
              <a:rPr lang="en-US" sz="1400" b="1" dirty="0">
                <a:latin typeface="+mj-lt"/>
                <a:cs typeface="Times New Roman" charset="0"/>
              </a:rPr>
              <a:t> M. La </a:t>
            </a:r>
            <a:r>
              <a:rPr lang="en-US" sz="1400" b="1" dirty="0" err="1">
                <a:latin typeface="+mj-lt"/>
                <a:cs typeface="Times New Roman" charset="0"/>
              </a:rPr>
              <a:t>Commara</a:t>
            </a:r>
            <a:endParaRPr lang="en-US" sz="1400" b="1" dirty="0">
              <a:latin typeface="+mj-lt"/>
              <a:cs typeface="Times New Roman" charset="0"/>
            </a:endParaRPr>
          </a:p>
          <a:p>
            <a:pPr marL="400050" indent="-400050" algn="just">
              <a:spcBef>
                <a:spcPct val="50000"/>
              </a:spcBef>
              <a:defRPr/>
            </a:pPr>
            <a:endParaRPr lang="en-US" sz="1275" dirty="0">
              <a:latin typeface="+mj-lt"/>
              <a:cs typeface="Times New Roman" charset="0"/>
            </a:endParaRPr>
          </a:p>
          <a:p>
            <a:pPr marL="400050" indent="-400050" algn="just">
              <a:spcBef>
                <a:spcPct val="50000"/>
              </a:spcBef>
              <a:defRPr/>
            </a:pPr>
            <a:endParaRPr lang="en-US" sz="1275" dirty="0">
              <a:latin typeface="+mj-lt"/>
              <a:cs typeface="Times New Roman" charset="0"/>
            </a:endParaRPr>
          </a:p>
          <a:p>
            <a:pPr marL="400050" indent="-400050" algn="just">
              <a:spcBef>
                <a:spcPct val="50000"/>
              </a:spcBef>
              <a:defRPr/>
            </a:pPr>
            <a:endParaRPr lang="en-US" sz="1275" dirty="0">
              <a:latin typeface="+mj-lt"/>
              <a:cs typeface="Times New Roman" charset="0"/>
            </a:endParaRPr>
          </a:p>
          <a:p>
            <a:pPr marL="400050" indent="-400050" algn="ctr">
              <a:spcBef>
                <a:spcPct val="50000"/>
              </a:spcBef>
              <a:defRPr/>
            </a:pPr>
            <a:endParaRPr lang="en-GB" sz="1275" dirty="0">
              <a:latin typeface="+mj-lt"/>
              <a:cs typeface="Times New Roman" charset="0"/>
            </a:endParaRPr>
          </a:p>
          <a:p>
            <a:pPr marL="400050" indent="-400050" algn="ctr">
              <a:spcBef>
                <a:spcPct val="50000"/>
              </a:spcBef>
              <a:defRPr/>
            </a:pPr>
            <a:endParaRPr lang="en-GB" sz="1275" dirty="0">
              <a:latin typeface="+mj-lt"/>
              <a:cs typeface="Times New Roman" charset="0"/>
            </a:endParaRP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49640508-3303-E1B5-CB82-D8147662D8F9}"/>
              </a:ext>
            </a:extLst>
          </p:cNvPr>
          <p:cNvSpPr txBox="1">
            <a:spLocks noChangeArrowheads="1"/>
          </p:cNvSpPr>
          <p:nvPr/>
        </p:nvSpPr>
        <p:spPr>
          <a:xfrm>
            <a:off x="511029" y="3408230"/>
            <a:ext cx="6211062" cy="3433263"/>
          </a:xfrm>
          <a:prstGeom prst="rect">
            <a:avLst/>
          </a:prstGeom>
          <a:solidFill>
            <a:schemeClr val="bg1"/>
          </a:solidFill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lIns="68580" tIns="34290" rIns="68580" bIns="3429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it-IT" sz="1050" dirty="0"/>
              <a:t>	</a:t>
            </a:r>
            <a:r>
              <a:rPr lang="it-IT" sz="1350" b="1" dirty="0"/>
              <a:t>	</a:t>
            </a:r>
            <a:r>
              <a:rPr lang="it-IT" sz="1350" b="1" u="sng" dirty="0"/>
              <a:t>International</a:t>
            </a:r>
            <a:r>
              <a:rPr lang="it-IT" sz="1350" b="1" dirty="0"/>
              <a:t> </a:t>
            </a:r>
            <a:r>
              <a:rPr lang="it-IT" sz="1350" b="1" u="sng" dirty="0" err="1"/>
              <a:t>Collaborations</a:t>
            </a:r>
            <a:endParaRPr lang="en-GB" sz="1050" b="1" u="sng" dirty="0"/>
          </a:p>
          <a:p>
            <a:pPr lvl="1">
              <a:defRPr/>
            </a:pPr>
            <a:r>
              <a:rPr lang="it-IT" sz="1050" dirty="0"/>
              <a:t>Notre Dame </a:t>
            </a:r>
            <a:r>
              <a:rPr lang="it-IT" sz="1050" dirty="0" err="1"/>
              <a:t>University</a:t>
            </a:r>
            <a:r>
              <a:rPr lang="it-IT" sz="1050" dirty="0"/>
              <a:t> USA: M. </a:t>
            </a:r>
            <a:r>
              <a:rPr lang="it-IT" sz="1050" dirty="0" err="1"/>
              <a:t>Wiescher</a:t>
            </a:r>
            <a:r>
              <a:rPr lang="it-IT" sz="1050" dirty="0"/>
              <a:t>, M. </a:t>
            </a:r>
            <a:r>
              <a:rPr lang="it-IT" sz="1050" dirty="0" err="1"/>
              <a:t>Couder</a:t>
            </a:r>
            <a:endParaRPr lang="en-GB" sz="1050" dirty="0"/>
          </a:p>
          <a:p>
            <a:pPr lvl="1">
              <a:defRPr/>
            </a:pPr>
            <a:r>
              <a:rPr lang="en-GB" sz="1050" dirty="0"/>
              <a:t>Cyclotron Institute, Texas A&amp;M, USA: R. </a:t>
            </a:r>
            <a:r>
              <a:rPr lang="en-GB" sz="1050" dirty="0" err="1"/>
              <a:t>Tribble</a:t>
            </a:r>
            <a:r>
              <a:rPr lang="en-GB" sz="1050" dirty="0"/>
              <a:t>, V. Goldberg</a:t>
            </a:r>
          </a:p>
          <a:p>
            <a:pPr lvl="1">
              <a:defRPr/>
            </a:pPr>
            <a:r>
              <a:rPr lang="it-IT" sz="1050" dirty="0"/>
              <a:t>Texas A&amp;M Commerce USA: C. </a:t>
            </a:r>
            <a:r>
              <a:rPr lang="it-IT" sz="1050" dirty="0" err="1"/>
              <a:t>Bertulani</a:t>
            </a:r>
            <a:endParaRPr lang="it-IT" sz="1050" dirty="0"/>
          </a:p>
          <a:p>
            <a:pPr lvl="1">
              <a:defRPr/>
            </a:pPr>
            <a:r>
              <a:rPr lang="it-IT" sz="1050" dirty="0"/>
              <a:t>Florida State </a:t>
            </a:r>
            <a:r>
              <a:rPr lang="it-IT" sz="1050" dirty="0" err="1"/>
              <a:t>University</a:t>
            </a:r>
            <a:r>
              <a:rPr lang="it-IT" sz="1050" dirty="0"/>
              <a:t> USA: I. </a:t>
            </a:r>
            <a:r>
              <a:rPr lang="it-IT" sz="1050" dirty="0" err="1"/>
              <a:t>Wiedenhofer</a:t>
            </a:r>
            <a:endParaRPr lang="it-IT" sz="1050" dirty="0"/>
          </a:p>
          <a:p>
            <a:pPr lvl="1">
              <a:defRPr/>
            </a:pPr>
            <a:r>
              <a:rPr lang="en-GB" sz="1050" dirty="0"/>
              <a:t>C.N.S. Riken, Wako, Japan: S. </a:t>
            </a:r>
            <a:r>
              <a:rPr lang="en-GB" sz="1050" dirty="0" err="1"/>
              <a:t>Kubono</a:t>
            </a:r>
            <a:r>
              <a:rPr lang="en-GB" sz="1050" dirty="0"/>
              <a:t>, H. Yamaguchi, S. Hayakawa</a:t>
            </a:r>
            <a:endParaRPr lang="it-IT" sz="1050" dirty="0"/>
          </a:p>
          <a:p>
            <a:pPr lvl="1">
              <a:defRPr/>
            </a:pPr>
            <a:r>
              <a:rPr lang="it-IT" sz="1050" dirty="0" err="1"/>
              <a:t>University</a:t>
            </a:r>
            <a:r>
              <a:rPr lang="it-IT" sz="1050" dirty="0"/>
              <a:t> of Taskent: B. </a:t>
            </a:r>
            <a:r>
              <a:rPr lang="it-IT" sz="1050" dirty="0" err="1"/>
              <a:t>Irgaziev</a:t>
            </a:r>
            <a:r>
              <a:rPr lang="it-IT" sz="1050" dirty="0"/>
              <a:t>, R. </a:t>
            </a:r>
            <a:r>
              <a:rPr lang="it-IT" sz="1050" dirty="0" err="1"/>
              <a:t>Yarmukhanmedov</a:t>
            </a:r>
            <a:endParaRPr lang="it-IT" sz="1050" dirty="0"/>
          </a:p>
          <a:p>
            <a:pPr lvl="1">
              <a:defRPr/>
            </a:pPr>
            <a:r>
              <a:rPr lang="en-GB" sz="1050" dirty="0"/>
              <a:t>CIAE, Beijing, China: S. Zhou, C. Li, Q. Wen </a:t>
            </a:r>
            <a:endParaRPr lang="it-IT" sz="1050" dirty="0"/>
          </a:p>
          <a:p>
            <a:pPr lvl="1">
              <a:defRPr/>
            </a:pPr>
            <a:r>
              <a:rPr lang="en-GB" sz="1050" dirty="0"/>
              <a:t>Nuclear Physics Institute, ASCR, </a:t>
            </a:r>
            <a:r>
              <a:rPr lang="en-GB" sz="1050" dirty="0" err="1"/>
              <a:t>Rez</a:t>
            </a:r>
            <a:r>
              <a:rPr lang="en-GB" sz="1050" dirty="0"/>
              <a:t>, Czech Rep.: V. </a:t>
            </a:r>
            <a:r>
              <a:rPr lang="en-GB" sz="1050" dirty="0" err="1"/>
              <a:t>Kroha</a:t>
            </a:r>
            <a:r>
              <a:rPr lang="en-GB" sz="1050" dirty="0"/>
              <a:t>, V. </a:t>
            </a:r>
            <a:r>
              <a:rPr lang="en-GB" sz="1050" dirty="0" err="1"/>
              <a:t>Burjan</a:t>
            </a:r>
            <a:r>
              <a:rPr lang="en-GB" sz="1050" dirty="0"/>
              <a:t>, J. </a:t>
            </a:r>
            <a:r>
              <a:rPr lang="en-GB" sz="1050" dirty="0" err="1"/>
              <a:t>Mrazek</a:t>
            </a:r>
            <a:endParaRPr lang="it-IT" sz="1050" dirty="0"/>
          </a:p>
          <a:p>
            <a:pPr lvl="1">
              <a:defRPr/>
            </a:pPr>
            <a:r>
              <a:rPr lang="it-IT" sz="1050" dirty="0" err="1"/>
              <a:t>Nipne</a:t>
            </a:r>
            <a:r>
              <a:rPr lang="it-IT" sz="1050" dirty="0"/>
              <a:t> IFIN </a:t>
            </a:r>
            <a:r>
              <a:rPr lang="it-IT" sz="1050" dirty="0" err="1"/>
              <a:t>Bucharest</a:t>
            </a:r>
            <a:r>
              <a:rPr lang="it-IT" sz="1050" dirty="0"/>
              <a:t>: L. </a:t>
            </a:r>
            <a:r>
              <a:rPr lang="it-IT" sz="1050" dirty="0" err="1"/>
              <a:t>Trache</a:t>
            </a:r>
            <a:endParaRPr lang="it-IT" sz="1050" dirty="0"/>
          </a:p>
          <a:p>
            <a:pPr lvl="1">
              <a:defRPr/>
            </a:pPr>
            <a:r>
              <a:rPr lang="it-IT" sz="1050" dirty="0"/>
              <a:t>ELI-NP </a:t>
            </a:r>
            <a:r>
              <a:rPr lang="it-IT" sz="1050" dirty="0" err="1"/>
              <a:t>Bucharest</a:t>
            </a:r>
            <a:r>
              <a:rPr lang="it-IT" sz="1050" dirty="0"/>
              <a:t>: C. </a:t>
            </a:r>
            <a:r>
              <a:rPr lang="it-IT" sz="1050" dirty="0" err="1"/>
              <a:t>Matei</a:t>
            </a:r>
            <a:r>
              <a:rPr lang="it-IT" sz="1050" dirty="0"/>
              <a:t>, D. </a:t>
            </a:r>
            <a:r>
              <a:rPr lang="it-IT" sz="1050" dirty="0" err="1"/>
              <a:t>Balabanski</a:t>
            </a:r>
            <a:endParaRPr lang="it-IT" sz="1050" dirty="0"/>
          </a:p>
          <a:p>
            <a:pPr lvl="1">
              <a:defRPr/>
            </a:pPr>
            <a:r>
              <a:rPr lang="de-DE" sz="1050" dirty="0" err="1"/>
              <a:t>Atomki</a:t>
            </a:r>
            <a:r>
              <a:rPr lang="de-DE" sz="1050" dirty="0"/>
              <a:t>, Debrecen, </a:t>
            </a:r>
            <a:r>
              <a:rPr lang="de-DE" sz="1050" dirty="0" err="1"/>
              <a:t>Hungary</a:t>
            </a:r>
            <a:r>
              <a:rPr lang="de-DE" sz="1050" dirty="0"/>
              <a:t>: G. Kiss</a:t>
            </a:r>
            <a:endParaRPr lang="it-IT" sz="1050" dirty="0"/>
          </a:p>
          <a:p>
            <a:pPr lvl="1">
              <a:defRPr/>
            </a:pPr>
            <a:r>
              <a:rPr lang="en-GB" sz="1050" dirty="0"/>
              <a:t>CSNSM, </a:t>
            </a:r>
            <a:r>
              <a:rPr lang="en-GB" sz="1050" dirty="0" err="1"/>
              <a:t>Orsay</a:t>
            </a:r>
            <a:r>
              <a:rPr lang="it-IT" sz="1050" dirty="0"/>
              <a:t>, </a:t>
            </a:r>
            <a:r>
              <a:rPr lang="en-GB" sz="1050" dirty="0"/>
              <a:t>France : A. </a:t>
            </a:r>
            <a:r>
              <a:rPr lang="en-GB" sz="1050" dirty="0" err="1"/>
              <a:t>Coc</a:t>
            </a:r>
            <a:r>
              <a:rPr lang="en-GB" sz="1050" dirty="0"/>
              <a:t> , F. </a:t>
            </a:r>
            <a:r>
              <a:rPr lang="en-GB" sz="1050" dirty="0" err="1"/>
              <a:t>Hammache</a:t>
            </a:r>
            <a:r>
              <a:rPr lang="en-GB" sz="1050" dirty="0"/>
              <a:t>, N. De </a:t>
            </a:r>
            <a:r>
              <a:rPr lang="en-GB" sz="1050" dirty="0" err="1"/>
              <a:t>Sereville</a:t>
            </a:r>
            <a:endParaRPr lang="en-GB" sz="1050" dirty="0"/>
          </a:p>
          <a:p>
            <a:pPr lvl="1">
              <a:defRPr/>
            </a:pPr>
            <a:r>
              <a:rPr lang="it-IT" sz="1050" dirty="0" err="1"/>
              <a:t>University</a:t>
            </a:r>
            <a:r>
              <a:rPr lang="it-IT" sz="1050" dirty="0"/>
              <a:t> of Catalunya: J. Jose</a:t>
            </a:r>
          </a:p>
          <a:p>
            <a:pPr lvl="1">
              <a:defRPr/>
            </a:pPr>
            <a:r>
              <a:rPr lang="it-IT" sz="1050" dirty="0" err="1"/>
              <a:t>Rudjer</a:t>
            </a:r>
            <a:r>
              <a:rPr lang="it-IT" sz="1050" dirty="0"/>
              <a:t> </a:t>
            </a:r>
            <a:r>
              <a:rPr lang="it-IT" sz="1050" dirty="0" err="1"/>
              <a:t>Boskovic</a:t>
            </a:r>
            <a:r>
              <a:rPr lang="it-IT" sz="1050" dirty="0"/>
              <a:t> </a:t>
            </a:r>
            <a:r>
              <a:rPr lang="it-IT" sz="1050" dirty="0" err="1"/>
              <a:t>Institute</a:t>
            </a:r>
            <a:r>
              <a:rPr lang="it-IT" sz="1050" dirty="0"/>
              <a:t> </a:t>
            </a:r>
            <a:r>
              <a:rPr lang="it-IT" sz="1050" dirty="0" err="1"/>
              <a:t>Zagreb</a:t>
            </a:r>
            <a:r>
              <a:rPr lang="it-IT" sz="1050" dirty="0"/>
              <a:t> </a:t>
            </a:r>
            <a:r>
              <a:rPr lang="it-IT" sz="1050" dirty="0" err="1"/>
              <a:t>Croatia</a:t>
            </a:r>
            <a:r>
              <a:rPr lang="it-IT" sz="1050" dirty="0"/>
              <a:t>: N. </a:t>
            </a:r>
            <a:r>
              <a:rPr lang="it-IT" sz="1050" dirty="0" err="1"/>
              <a:t>Soic</a:t>
            </a:r>
            <a:r>
              <a:rPr lang="it-IT" sz="1050" dirty="0"/>
              <a:t>, M. </a:t>
            </a:r>
            <a:r>
              <a:rPr lang="it-IT" sz="1050" dirty="0" err="1"/>
              <a:t>Milin</a:t>
            </a:r>
            <a:endParaRPr lang="it-IT" sz="1050" dirty="0"/>
          </a:p>
          <a:p>
            <a:pPr lvl="1">
              <a:defRPr/>
            </a:pPr>
            <a:r>
              <a:rPr lang="it-IT" sz="1050" dirty="0"/>
              <a:t>INFN Sez. Napoli e </a:t>
            </a:r>
            <a:r>
              <a:rPr lang="it-IT" sz="1050" dirty="0" err="1"/>
              <a:t>UniNA</a:t>
            </a:r>
            <a:r>
              <a:rPr lang="it-IT" sz="1050" dirty="0"/>
              <a:t>: D. </a:t>
            </a:r>
            <a:r>
              <a:rPr lang="it-IT" sz="1050" dirty="0" err="1"/>
              <a:t>Pierroutsakou</a:t>
            </a:r>
            <a:r>
              <a:rPr lang="it-IT" sz="1050" dirty="0"/>
              <a:t>, C. </a:t>
            </a:r>
            <a:r>
              <a:rPr lang="it-IT" sz="1050" dirty="0" err="1"/>
              <a:t>Parascandolo</a:t>
            </a:r>
            <a:r>
              <a:rPr lang="it-IT" sz="1050" dirty="0"/>
              <a:t> </a:t>
            </a:r>
          </a:p>
          <a:p>
            <a:pPr lvl="1">
              <a:defRPr/>
            </a:pPr>
            <a:r>
              <a:rPr lang="it-IT" sz="1050" dirty="0" err="1"/>
              <a:t>University</a:t>
            </a:r>
            <a:r>
              <a:rPr lang="it-IT" sz="1050" dirty="0"/>
              <a:t> of Pisa: S. Degl’</a:t>
            </a:r>
            <a:r>
              <a:rPr lang="it-IT" sz="1050" dirty="0" err="1"/>
              <a:t>Innoccenti</a:t>
            </a:r>
            <a:r>
              <a:rPr lang="it-IT" sz="1050" dirty="0"/>
              <a:t>, P. Prada Moroni</a:t>
            </a:r>
          </a:p>
          <a:p>
            <a:pPr lvl="1">
              <a:defRPr/>
            </a:pPr>
            <a:endParaRPr lang="it-IT" sz="1050" dirty="0"/>
          </a:p>
          <a:p>
            <a:pPr lvl="1">
              <a:defRPr/>
            </a:pPr>
            <a:endParaRPr lang="it-IT" sz="1050" dirty="0"/>
          </a:p>
          <a:p>
            <a:pPr lvl="1">
              <a:defRPr/>
            </a:pPr>
            <a:endParaRPr lang="it-IT" sz="1050" dirty="0"/>
          </a:p>
          <a:p>
            <a:pPr lvl="1">
              <a:defRPr/>
            </a:pPr>
            <a:endParaRPr lang="it-IT" sz="1050" dirty="0"/>
          </a:p>
          <a:p>
            <a:pPr lvl="1">
              <a:defRPr/>
            </a:pPr>
            <a:endParaRPr lang="it-IT" sz="525" dirty="0"/>
          </a:p>
        </p:txBody>
      </p:sp>
      <p:pic>
        <p:nvPicPr>
          <p:cNvPr id="8" name="Picture 10">
            <a:extLst>
              <a:ext uri="{FF2B5EF4-FFF2-40B4-BE49-F238E27FC236}">
                <a16:creationId xmlns:a16="http://schemas.microsoft.com/office/drawing/2014/main" id="{ECC96E2E-E15B-8466-1CD3-1979724155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692" y="2350091"/>
            <a:ext cx="1169241" cy="776768"/>
          </a:xfrm>
          <a:prstGeom prst="rect">
            <a:avLst/>
          </a:prstGeom>
          <a:noFill/>
          <a:ln w="19050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0" name="Picture 11">
            <a:extLst>
              <a:ext uri="{FF2B5EF4-FFF2-40B4-BE49-F238E27FC236}">
                <a16:creationId xmlns:a16="http://schemas.microsoft.com/office/drawing/2014/main" id="{BE26EB1D-777C-C84C-2BE3-88C3B47847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8224" y="3776770"/>
            <a:ext cx="432000" cy="273822"/>
          </a:xfrm>
          <a:prstGeom prst="rect">
            <a:avLst/>
          </a:prstGeom>
          <a:noFill/>
          <a:ln w="12700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2" name="Picture 15">
            <a:extLst>
              <a:ext uri="{FF2B5EF4-FFF2-40B4-BE49-F238E27FC236}">
                <a16:creationId xmlns:a16="http://schemas.microsoft.com/office/drawing/2014/main" id="{A4FEE175-249E-F3FD-4F2D-D4C9FB7CAD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8224" y="4067290"/>
            <a:ext cx="432000" cy="273822"/>
          </a:xfrm>
          <a:prstGeom prst="rect">
            <a:avLst/>
          </a:prstGeom>
          <a:noFill/>
          <a:ln w="12700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3" name="Picture 17">
            <a:extLst>
              <a:ext uri="{FF2B5EF4-FFF2-40B4-BE49-F238E27FC236}">
                <a16:creationId xmlns:a16="http://schemas.microsoft.com/office/drawing/2014/main" id="{DBCF963F-0AE8-F1AF-2536-12785C9A8B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8224" y="4622491"/>
            <a:ext cx="432000" cy="278326"/>
          </a:xfrm>
          <a:prstGeom prst="rect">
            <a:avLst/>
          </a:prstGeom>
          <a:noFill/>
          <a:ln w="12700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4" name="Picture 18">
            <a:extLst>
              <a:ext uri="{FF2B5EF4-FFF2-40B4-BE49-F238E27FC236}">
                <a16:creationId xmlns:a16="http://schemas.microsoft.com/office/drawing/2014/main" id="{7B738743-32C7-4BCF-FFFA-06444FE3BA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8224" y="4915005"/>
            <a:ext cx="432089" cy="256500"/>
          </a:xfrm>
          <a:prstGeom prst="rect">
            <a:avLst/>
          </a:prstGeom>
          <a:noFill/>
          <a:ln w="12700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5" name="Picture 19">
            <a:extLst>
              <a:ext uri="{FF2B5EF4-FFF2-40B4-BE49-F238E27FC236}">
                <a16:creationId xmlns:a16="http://schemas.microsoft.com/office/drawing/2014/main" id="{13B8E0A8-AD73-F5CF-93B3-23FF4C8EF4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8313" y="5491001"/>
            <a:ext cx="432000" cy="288902"/>
          </a:xfrm>
          <a:prstGeom prst="rect">
            <a:avLst/>
          </a:prstGeom>
          <a:noFill/>
          <a:ln w="12700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6" name="Picture 20">
            <a:extLst>
              <a:ext uri="{FF2B5EF4-FFF2-40B4-BE49-F238E27FC236}">
                <a16:creationId xmlns:a16="http://schemas.microsoft.com/office/drawing/2014/main" id="{A5B05D91-4030-3B69-7719-C37B4039E3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8313" y="5798723"/>
            <a:ext cx="432000" cy="266410"/>
          </a:xfrm>
          <a:prstGeom prst="rect">
            <a:avLst/>
          </a:prstGeom>
          <a:noFill/>
          <a:ln w="12700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7" name="Immagine 2">
            <a:extLst>
              <a:ext uri="{FF2B5EF4-FFF2-40B4-BE49-F238E27FC236}">
                <a16:creationId xmlns:a16="http://schemas.microsoft.com/office/drawing/2014/main" id="{EC8BE4CC-D902-2A0F-FD5B-A6C02A35769A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8313" y="6381088"/>
            <a:ext cx="432000" cy="278300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" descr="Risultati immagini">
            <a:extLst>
              <a:ext uri="{FF2B5EF4-FFF2-40B4-BE49-F238E27FC236}">
                <a16:creationId xmlns:a16="http://schemas.microsoft.com/office/drawing/2014/main" id="{7AF42AA5-7F82-F604-F86F-4881B9416F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313" y="5197558"/>
            <a:ext cx="432000" cy="271667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Immagine 18">
            <a:extLst>
              <a:ext uri="{FF2B5EF4-FFF2-40B4-BE49-F238E27FC236}">
                <a16:creationId xmlns:a16="http://schemas.microsoft.com/office/drawing/2014/main" id="{6EB245C3-8CD0-00DF-03CD-D8D741FC8CE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08224" y="4353053"/>
            <a:ext cx="432000" cy="25739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20" name="Immagine 19">
            <a:extLst>
              <a:ext uri="{FF2B5EF4-FFF2-40B4-BE49-F238E27FC236}">
                <a16:creationId xmlns:a16="http://schemas.microsoft.com/office/drawing/2014/main" id="{0C2D418D-DD72-17D9-D5DA-BB77DCE5A52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843187" y="801521"/>
            <a:ext cx="900000" cy="900000"/>
          </a:xfrm>
          <a:prstGeom prst="rect">
            <a:avLst/>
          </a:prstGeom>
        </p:spPr>
      </p:pic>
      <p:pic>
        <p:nvPicPr>
          <p:cNvPr id="21" name="Immagine 20">
            <a:extLst>
              <a:ext uri="{FF2B5EF4-FFF2-40B4-BE49-F238E27FC236}">
                <a16:creationId xmlns:a16="http://schemas.microsoft.com/office/drawing/2014/main" id="{204DE8EF-A08B-45EA-119B-B7B2B118D8CD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l="26377" t="18485" r="21120" b="9834"/>
          <a:stretch/>
        </p:blipFill>
        <p:spPr>
          <a:xfrm>
            <a:off x="2860677" y="806083"/>
            <a:ext cx="966817" cy="900000"/>
          </a:xfrm>
          <a:prstGeom prst="rect">
            <a:avLst/>
          </a:prstGeom>
        </p:spPr>
      </p:pic>
      <p:pic>
        <p:nvPicPr>
          <p:cNvPr id="22" name="Immagine 21">
            <a:extLst>
              <a:ext uri="{FF2B5EF4-FFF2-40B4-BE49-F238E27FC236}">
                <a16:creationId xmlns:a16="http://schemas.microsoft.com/office/drawing/2014/main" id="{DBA35F37-A9B6-C6DA-8093-97ED0C29E477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944211" y="806083"/>
            <a:ext cx="900000" cy="900000"/>
          </a:xfrm>
          <a:prstGeom prst="rect">
            <a:avLst/>
          </a:prstGeom>
        </p:spPr>
      </p:pic>
      <p:pic>
        <p:nvPicPr>
          <p:cNvPr id="23" name="Immagine 22">
            <a:extLst>
              <a:ext uri="{FF2B5EF4-FFF2-40B4-BE49-F238E27FC236}">
                <a16:creationId xmlns:a16="http://schemas.microsoft.com/office/drawing/2014/main" id="{DF666C9E-F5D2-5D22-E659-26622DAFF1C5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032789" y="806083"/>
            <a:ext cx="900000" cy="900000"/>
          </a:xfrm>
          <a:prstGeom prst="rect">
            <a:avLst/>
          </a:prstGeom>
        </p:spPr>
      </p:pic>
      <p:pic>
        <p:nvPicPr>
          <p:cNvPr id="24" name="Immagine 23">
            <a:extLst>
              <a:ext uri="{FF2B5EF4-FFF2-40B4-BE49-F238E27FC236}">
                <a16:creationId xmlns:a16="http://schemas.microsoft.com/office/drawing/2014/main" id="{93EE020F-8CBE-0447-79DD-70EA111B619A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016899" y="791550"/>
            <a:ext cx="904018" cy="900000"/>
          </a:xfrm>
          <a:prstGeom prst="rect">
            <a:avLst/>
          </a:prstGeom>
        </p:spPr>
      </p:pic>
      <p:pic>
        <p:nvPicPr>
          <p:cNvPr id="27" name="Picture 1" descr="C:\Documents and Settings\giuseppe\Desktop\Presentazioni\poster Mazurian\LOGO_INFN_NEWS_sito.jpg">
            <a:extLst>
              <a:ext uri="{FF2B5EF4-FFF2-40B4-BE49-F238E27FC236}">
                <a16:creationId xmlns:a16="http://schemas.microsoft.com/office/drawing/2014/main" id="{D2605078-607A-767B-5E25-1C57EEECA3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107073" y="797146"/>
            <a:ext cx="1621620" cy="900000"/>
          </a:xfrm>
          <a:prstGeom prst="rect">
            <a:avLst/>
          </a:prstGeom>
          <a:noFill/>
        </p:spPr>
      </p:pic>
      <p:pic>
        <p:nvPicPr>
          <p:cNvPr id="28" name="Immagine 27">
            <a:extLst>
              <a:ext uri="{FF2B5EF4-FFF2-40B4-BE49-F238E27FC236}">
                <a16:creationId xmlns:a16="http://schemas.microsoft.com/office/drawing/2014/main" id="{257DAA9A-554A-34EE-2EF4-7A6539493C19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31" b="10737"/>
          <a:stretch/>
        </p:blipFill>
        <p:spPr>
          <a:xfrm>
            <a:off x="6482789" y="3923268"/>
            <a:ext cx="2561412" cy="2096532"/>
          </a:xfrm>
          <a:prstGeom prst="rect">
            <a:avLst/>
          </a:prstGeom>
        </p:spPr>
      </p:pic>
      <p:pic>
        <p:nvPicPr>
          <p:cNvPr id="29" name="Immagine 28">
            <a:extLst>
              <a:ext uri="{FF2B5EF4-FFF2-40B4-BE49-F238E27FC236}">
                <a16:creationId xmlns:a16="http://schemas.microsoft.com/office/drawing/2014/main" id="{77E9A998-D117-823E-A5C4-FD6B38C73D3C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08313" y="6079167"/>
            <a:ext cx="432000" cy="287887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2245522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C0E167E-5C3A-4B5E-F41B-96945CE937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375" y="659933"/>
            <a:ext cx="6772275" cy="731838"/>
          </a:xfrm>
        </p:spPr>
        <p:txBody>
          <a:bodyPr/>
          <a:lstStyle/>
          <a:p>
            <a:pPr algn="ctr"/>
            <a:r>
              <a:rPr lang="it-IT" sz="4400" b="1" dirty="0" err="1"/>
              <a:t>Nuclear</a:t>
            </a:r>
            <a:r>
              <a:rPr lang="it-IT" sz="4400" b="1" dirty="0"/>
              <a:t> </a:t>
            </a:r>
            <a:r>
              <a:rPr lang="it-IT" sz="4400" b="1" dirty="0" err="1"/>
              <a:t>Astrophysics</a:t>
            </a:r>
            <a:endParaRPr lang="it-IT" sz="4400" b="1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2C482C0-B6FD-090F-72DD-54E60264F2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187" y="1905000"/>
            <a:ext cx="8429625" cy="4724400"/>
          </a:xfrm>
        </p:spPr>
        <p:txBody>
          <a:bodyPr>
            <a:normAutofit/>
          </a:bodyPr>
          <a:lstStyle/>
          <a:p>
            <a:pPr marL="0" indent="0">
              <a:buFont typeface="Wingdings" panose="05000000000000000000" pitchFamily="2" charset="2"/>
              <a:buNone/>
            </a:pPr>
            <a:r>
              <a:rPr lang="it-IT" altLang="it-IT" b="1" dirty="0" err="1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Nuclear</a:t>
            </a:r>
            <a:r>
              <a:rPr lang="it-IT" altLang="it-IT" b="1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altLang="it-IT" b="1" dirty="0" err="1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Astrophysics</a:t>
            </a:r>
            <a:r>
              <a:rPr lang="it-IT" altLang="it-IT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altLang="it-IT" dirty="0" err="1">
                <a:latin typeface="Calibri" panose="020F0502020204030204" pitchFamily="34" charset="0"/>
                <a:cs typeface="Calibri" panose="020F0502020204030204" pitchFamily="34" charset="0"/>
              </a:rPr>
              <a:t>investigates</a:t>
            </a:r>
            <a:r>
              <a:rPr lang="it-IT" altLang="it-IT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altLang="it-IT" dirty="0" err="1">
                <a:latin typeface="Calibri" panose="020F0502020204030204" pitchFamily="34" charset="0"/>
                <a:cs typeface="Calibri" panose="020F0502020204030204" pitchFamily="34" charset="0"/>
              </a:rPr>
              <a:t>how</a:t>
            </a:r>
            <a:r>
              <a:rPr lang="it-IT" altLang="it-IT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altLang="it-IT" dirty="0" err="1">
                <a:latin typeface="Calibri" panose="020F0502020204030204" pitchFamily="34" charset="0"/>
                <a:cs typeface="Calibri" panose="020F0502020204030204" pitchFamily="34" charset="0"/>
              </a:rPr>
              <a:t>nuclear</a:t>
            </a:r>
            <a:r>
              <a:rPr lang="it-IT" altLang="it-IT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altLang="it-IT" dirty="0" err="1">
                <a:latin typeface="Calibri" panose="020F0502020204030204" pitchFamily="34" charset="0"/>
                <a:cs typeface="Calibri" panose="020F0502020204030204" pitchFamily="34" charset="0"/>
              </a:rPr>
              <a:t>processes</a:t>
            </a:r>
            <a:r>
              <a:rPr lang="it-IT" altLang="it-IT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altLang="it-IT" b="1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generate</a:t>
            </a:r>
            <a:r>
              <a:rPr lang="it-IT" altLang="it-IT" dirty="0">
                <a:latin typeface="Calibri" panose="020F0502020204030204" pitchFamily="34" charset="0"/>
                <a:cs typeface="Calibri" panose="020F0502020204030204" pitchFamily="34" charset="0"/>
              </a:rPr>
              <a:t> the </a:t>
            </a:r>
            <a:r>
              <a:rPr lang="it-IT" altLang="it-IT" b="1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energy of stars</a:t>
            </a:r>
            <a:r>
              <a:rPr lang="it-IT" altLang="it-IT" dirty="0">
                <a:latin typeface="Calibri" panose="020F0502020204030204" pitchFamily="34" charset="0"/>
                <a:cs typeface="Calibri" panose="020F0502020204030204" pitchFamily="34" charset="0"/>
              </a:rPr>
              <a:t> over </a:t>
            </a:r>
            <a:r>
              <a:rPr lang="it-IT" altLang="it-IT" dirty="0" err="1">
                <a:latin typeface="Calibri" panose="020F0502020204030204" pitchFamily="34" charset="0"/>
                <a:cs typeface="Calibri" panose="020F0502020204030204" pitchFamily="34" charset="0"/>
              </a:rPr>
              <a:t>their</a:t>
            </a:r>
            <a:r>
              <a:rPr lang="it-IT" altLang="it-IT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altLang="it-IT" b="1" dirty="0" err="1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lifetime</a:t>
            </a:r>
            <a:r>
              <a:rPr lang="it-IT" altLang="it-IT" dirty="0">
                <a:latin typeface="Calibri" panose="020F0502020204030204" pitchFamily="34" charset="0"/>
                <a:cs typeface="Calibri" panose="020F0502020204030204" pitchFamily="34" charset="0"/>
              </a:rPr>
              <a:t> and, in </a:t>
            </a:r>
            <a:r>
              <a:rPr lang="it-IT" altLang="it-IT" dirty="0" err="1">
                <a:latin typeface="Calibri" panose="020F0502020204030204" pitchFamily="34" charset="0"/>
                <a:cs typeface="Calibri" panose="020F0502020204030204" pitchFamily="34" charset="0"/>
              </a:rPr>
              <a:t>doing</a:t>
            </a:r>
            <a:r>
              <a:rPr lang="it-IT" altLang="it-IT" dirty="0">
                <a:latin typeface="Calibri" panose="020F0502020204030204" pitchFamily="34" charset="0"/>
                <a:cs typeface="Calibri" panose="020F0502020204030204" pitchFamily="34" charset="0"/>
              </a:rPr>
              <a:t> so, </a:t>
            </a:r>
            <a:r>
              <a:rPr lang="it-IT" altLang="it-IT" b="1" dirty="0" err="1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synthesize</a:t>
            </a:r>
            <a:r>
              <a:rPr lang="it-IT" altLang="it-IT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altLang="it-IT" b="1" dirty="0" err="1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heavier</a:t>
            </a:r>
            <a:r>
              <a:rPr lang="it-IT" altLang="it-IT" b="1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altLang="it-IT" b="1" dirty="0" err="1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elements</a:t>
            </a:r>
            <a:r>
              <a:rPr lang="it-IT" altLang="it-IT" dirty="0">
                <a:latin typeface="Calibri" panose="020F0502020204030204" pitchFamily="34" charset="0"/>
                <a:cs typeface="Calibri" panose="020F0502020204030204" pitchFamily="34" charset="0"/>
              </a:rPr>
              <a:t> from the </a:t>
            </a:r>
            <a:r>
              <a:rPr lang="it-IT" altLang="it-IT" b="1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primordial</a:t>
            </a:r>
            <a:r>
              <a:rPr lang="it-IT" altLang="it-IT" b="1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altLang="it-IT" b="1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hydrogen</a:t>
            </a:r>
            <a:r>
              <a:rPr lang="it-IT" altLang="it-IT" dirty="0"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it-IT" altLang="it-IT" b="1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helium</a:t>
            </a:r>
            <a:r>
              <a:rPr lang="it-IT" altLang="it-IT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altLang="it-IT" dirty="0" err="1">
                <a:latin typeface="Calibri" panose="020F0502020204030204" pitchFamily="34" charset="0"/>
                <a:cs typeface="Calibri" panose="020F0502020204030204" pitchFamily="34" charset="0"/>
              </a:rPr>
              <a:t>produced</a:t>
            </a:r>
            <a:r>
              <a:rPr lang="it-IT" altLang="it-IT" dirty="0">
                <a:latin typeface="Calibri" panose="020F0502020204030204" pitchFamily="34" charset="0"/>
                <a:cs typeface="Calibri" panose="020F0502020204030204" pitchFamily="34" charset="0"/>
              </a:rPr>
              <a:t> in the </a:t>
            </a:r>
            <a:r>
              <a:rPr lang="it-IT" altLang="it-IT" b="1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Big Bang</a:t>
            </a:r>
            <a:r>
              <a:rPr lang="it-IT" altLang="it-IT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it-IT" altLang="it-IT" dirty="0" err="1">
                <a:latin typeface="Calibri" panose="020F0502020204030204" pitchFamily="34" charset="0"/>
                <a:cs typeface="Calibri" panose="020F0502020204030204" pitchFamily="34" charset="0"/>
              </a:rPr>
              <a:t>We</a:t>
            </a:r>
            <a:r>
              <a:rPr lang="it-IT" altLang="it-IT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altLang="it-IT" b="1" dirty="0" err="1">
                <a:solidFill>
                  <a:srgbClr val="0099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humans</a:t>
            </a:r>
            <a:r>
              <a:rPr lang="it-IT" altLang="it-IT" dirty="0">
                <a:latin typeface="Calibri" panose="020F0502020204030204" pitchFamily="34" charset="0"/>
                <a:cs typeface="Calibri" panose="020F0502020204030204" pitchFamily="34" charset="0"/>
              </a:rPr>
              <a:t> are </a:t>
            </a:r>
            <a:r>
              <a:rPr lang="it-IT" altLang="it-IT" dirty="0" err="1">
                <a:latin typeface="Calibri" panose="020F0502020204030204" pitchFamily="34" charset="0"/>
                <a:cs typeface="Calibri" panose="020F0502020204030204" pitchFamily="34" charset="0"/>
              </a:rPr>
              <a:t>mostly</a:t>
            </a:r>
            <a:r>
              <a:rPr lang="it-IT" altLang="it-IT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altLang="it-IT" b="1" dirty="0">
                <a:solidFill>
                  <a:srgbClr val="0099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(83%)</a:t>
            </a:r>
            <a:r>
              <a:rPr lang="it-IT" altLang="it-IT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altLang="it-IT" b="1" dirty="0" err="1">
                <a:solidFill>
                  <a:srgbClr val="0099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oxygen</a:t>
            </a:r>
            <a:r>
              <a:rPr lang="it-IT" altLang="it-IT" dirty="0"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it-IT" altLang="it-IT" b="1" dirty="0">
                <a:solidFill>
                  <a:srgbClr val="0099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carbon</a:t>
            </a:r>
            <a:r>
              <a:rPr lang="it-IT" altLang="it-IT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it-IT" altLang="it-IT" dirty="0" err="1">
                <a:latin typeface="Calibri" panose="020F0502020204030204" pitchFamily="34" charset="0"/>
                <a:cs typeface="Calibri" panose="020F0502020204030204" pitchFamily="34" charset="0"/>
              </a:rPr>
              <a:t>We</a:t>
            </a:r>
            <a:r>
              <a:rPr lang="it-IT" altLang="it-IT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altLang="it-IT" b="1" dirty="0" err="1">
                <a:solidFill>
                  <a:srgbClr val="0099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understand</a:t>
            </a:r>
            <a:r>
              <a:rPr lang="it-IT" altLang="it-IT" dirty="0">
                <a:latin typeface="Calibri" panose="020F0502020204030204" pitchFamily="34" charset="0"/>
                <a:cs typeface="Calibri" panose="020F0502020204030204" pitchFamily="34" charset="0"/>
              </a:rPr>
              <a:t> in a general way the </a:t>
            </a:r>
            <a:r>
              <a:rPr lang="it-IT" altLang="it-IT" b="1" dirty="0" err="1">
                <a:solidFill>
                  <a:srgbClr val="0099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chemistry</a:t>
            </a:r>
            <a:r>
              <a:rPr lang="it-IT" altLang="it-IT" dirty="0"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it-IT" altLang="it-IT" b="1" dirty="0" err="1">
                <a:solidFill>
                  <a:srgbClr val="0099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biology</a:t>
            </a:r>
            <a:r>
              <a:rPr lang="it-IT" altLang="it-IT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altLang="it-IT" dirty="0" err="1">
                <a:latin typeface="Calibri" panose="020F0502020204030204" pitchFamily="34" charset="0"/>
                <a:cs typeface="Calibri" panose="020F0502020204030204" pitchFamily="34" charset="0"/>
              </a:rPr>
              <a:t>involved</a:t>
            </a:r>
            <a:r>
              <a:rPr lang="it-IT" altLang="it-IT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it-IT" altLang="it-IT" dirty="0" err="1">
                <a:latin typeface="Calibri" panose="020F0502020204030204" pitchFamily="34" charset="0"/>
                <a:cs typeface="Calibri" panose="020F0502020204030204" pitchFamily="34" charset="0"/>
              </a:rPr>
              <a:t>but</a:t>
            </a:r>
            <a:r>
              <a:rPr lang="it-IT" altLang="it-IT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altLang="it-IT" dirty="0" err="1">
                <a:latin typeface="Calibri" panose="020F0502020204030204" pitchFamily="34" charset="0"/>
                <a:cs typeface="Calibri" panose="020F0502020204030204" pitchFamily="34" charset="0"/>
              </a:rPr>
              <a:t>we</a:t>
            </a:r>
            <a:r>
              <a:rPr lang="it-IT" altLang="it-IT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altLang="it-IT" dirty="0" err="1">
                <a:latin typeface="Calibri" panose="020F0502020204030204" pitchFamily="34" charset="0"/>
                <a:cs typeface="Calibri" panose="020F0502020204030204" pitchFamily="34" charset="0"/>
              </a:rPr>
              <a:t>certainly</a:t>
            </a:r>
            <a:r>
              <a:rPr lang="it-IT" altLang="it-IT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altLang="it-IT" b="1" dirty="0">
                <a:solidFill>
                  <a:srgbClr val="0099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 </a:t>
            </a:r>
            <a:r>
              <a:rPr lang="it-IT" altLang="it-IT" b="1" dirty="0" err="1">
                <a:solidFill>
                  <a:srgbClr val="0099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</a:t>
            </a:r>
            <a:r>
              <a:rPr lang="it-IT" altLang="it-IT" b="1" dirty="0">
                <a:solidFill>
                  <a:srgbClr val="0099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altLang="it-IT" b="1" dirty="0" err="1">
                <a:solidFill>
                  <a:srgbClr val="0099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understand</a:t>
            </a:r>
            <a:r>
              <a:rPr lang="it-IT" altLang="it-IT" dirty="0">
                <a:latin typeface="Calibri" panose="020F0502020204030204" pitchFamily="34" charset="0"/>
                <a:cs typeface="Calibri" panose="020F0502020204030204" pitchFamily="34" charset="0"/>
              </a:rPr>
              <a:t> the </a:t>
            </a:r>
            <a:r>
              <a:rPr lang="it-IT" altLang="it-IT" b="1" dirty="0" err="1">
                <a:solidFill>
                  <a:srgbClr val="0099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nuclear</a:t>
            </a:r>
            <a:r>
              <a:rPr lang="it-IT" altLang="it-IT" b="1" dirty="0">
                <a:solidFill>
                  <a:srgbClr val="0099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altLang="it-IT" b="1" dirty="0" err="1">
                <a:solidFill>
                  <a:srgbClr val="0099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astrophysics</a:t>
            </a:r>
            <a:r>
              <a:rPr lang="it-IT" altLang="it-IT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altLang="it-IT" dirty="0" err="1">
                <a:latin typeface="Calibri" panose="020F0502020204030204" pitchFamily="34" charset="0"/>
                <a:cs typeface="Calibri" panose="020F0502020204030204" pitchFamily="34" charset="0"/>
              </a:rPr>
              <a:t>which</a:t>
            </a:r>
            <a:r>
              <a:rPr lang="it-IT" altLang="it-IT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altLang="it-IT" dirty="0" err="1">
                <a:latin typeface="Calibri" panose="020F0502020204030204" pitchFamily="34" charset="0"/>
                <a:cs typeface="Calibri" panose="020F0502020204030204" pitchFamily="34" charset="0"/>
              </a:rPr>
              <a:t>produced</a:t>
            </a:r>
            <a:r>
              <a:rPr lang="it-IT" altLang="it-IT" dirty="0">
                <a:latin typeface="Calibri" panose="020F0502020204030204" pitchFamily="34" charset="0"/>
                <a:cs typeface="Calibri" panose="020F0502020204030204" pitchFamily="34" charset="0"/>
              </a:rPr>
              <a:t> the </a:t>
            </a:r>
            <a:r>
              <a:rPr lang="it-IT" altLang="it-IT" dirty="0" err="1">
                <a:latin typeface="Calibri" panose="020F0502020204030204" pitchFamily="34" charset="0"/>
                <a:cs typeface="Calibri" panose="020F0502020204030204" pitchFamily="34" charset="0"/>
              </a:rPr>
              <a:t>oxygen</a:t>
            </a:r>
            <a:r>
              <a:rPr lang="it-IT" altLang="it-IT" dirty="0">
                <a:latin typeface="Calibri" panose="020F0502020204030204" pitchFamily="34" charset="0"/>
                <a:cs typeface="Calibri" panose="020F0502020204030204" pitchFamily="34" charset="0"/>
              </a:rPr>
              <a:t> and carbon in </a:t>
            </a:r>
            <a:r>
              <a:rPr lang="it-IT" altLang="it-IT" dirty="0" err="1">
                <a:latin typeface="Calibri" panose="020F0502020204030204" pitchFamily="34" charset="0"/>
                <a:cs typeface="Calibri" panose="020F0502020204030204" pitchFamily="34" charset="0"/>
              </a:rPr>
              <a:t>our</a:t>
            </a:r>
            <a:r>
              <a:rPr lang="it-IT" altLang="it-IT" dirty="0">
                <a:latin typeface="Calibri" panose="020F0502020204030204" pitchFamily="34" charset="0"/>
                <a:cs typeface="Calibri" panose="020F0502020204030204" pitchFamily="34" charset="0"/>
              </a:rPr>
              <a:t> bodies.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it-IT" altLang="it-IT" dirty="0" err="1">
                <a:latin typeface="Calibri" panose="020F0502020204030204" pitchFamily="34" charset="0"/>
                <a:cs typeface="Calibri" panose="020F0502020204030204" pitchFamily="34" charset="0"/>
              </a:rPr>
              <a:t>Each</a:t>
            </a:r>
            <a:r>
              <a:rPr lang="it-IT" altLang="it-IT" dirty="0">
                <a:latin typeface="Calibri" panose="020F0502020204030204" pitchFamily="34" charset="0"/>
                <a:cs typeface="Calibri" panose="020F0502020204030204" pitchFamily="34" charset="0"/>
              </a:rPr>
              <a:t> of </a:t>
            </a:r>
            <a:r>
              <a:rPr lang="it-IT" altLang="it-IT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</a:t>
            </a:r>
            <a:r>
              <a:rPr lang="it-IT" altLang="it-IT" dirty="0">
                <a:latin typeface="Calibri" panose="020F0502020204030204" pitchFamily="34" charset="0"/>
                <a:cs typeface="Calibri" panose="020F0502020204030204" pitchFamily="34" charset="0"/>
              </a:rPr>
              <a:t>, in a </a:t>
            </a:r>
            <a:r>
              <a:rPr lang="it-IT" altLang="it-IT" dirty="0" err="1">
                <a:latin typeface="Calibri" panose="020F0502020204030204" pitchFamily="34" charset="0"/>
                <a:cs typeface="Calibri" panose="020F0502020204030204" pitchFamily="34" charset="0"/>
              </a:rPr>
              <a:t>sense</a:t>
            </a:r>
            <a:r>
              <a:rPr lang="it-IT" altLang="it-IT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it-IT" altLang="it-IT" dirty="0" err="1"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it-IT" altLang="it-IT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altLang="it-IT" dirty="0" err="1">
                <a:latin typeface="Calibri" panose="020F0502020204030204" pitchFamily="34" charset="0"/>
                <a:cs typeface="Calibri" panose="020F0502020204030204" pitchFamily="34" charset="0"/>
              </a:rPr>
              <a:t>been</a:t>
            </a:r>
            <a:r>
              <a:rPr lang="it-IT" altLang="it-IT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altLang="it-IT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inside a star</a:t>
            </a:r>
            <a:r>
              <a:rPr lang="it-IT" altLang="it-IT" dirty="0"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it-IT" altLang="it-IT" dirty="0" err="1">
                <a:latin typeface="Calibri" panose="020F0502020204030204" pitchFamily="34" charset="0"/>
                <a:cs typeface="Calibri" panose="020F0502020204030204" pitchFamily="34" charset="0"/>
              </a:rPr>
              <a:t>truly</a:t>
            </a:r>
            <a:r>
              <a:rPr lang="it-IT" altLang="it-IT" dirty="0"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it-IT" altLang="it-IT" dirty="0" err="1">
                <a:latin typeface="Calibri" panose="020F0502020204030204" pitchFamily="34" charset="0"/>
                <a:cs typeface="Calibri" panose="020F0502020204030204" pitchFamily="34" charset="0"/>
              </a:rPr>
              <a:t>literally</a:t>
            </a:r>
            <a:r>
              <a:rPr lang="it-IT" altLang="it-IT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altLang="it-IT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consists</a:t>
            </a:r>
            <a:r>
              <a:rPr lang="it-IT" altLang="it-IT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of </a:t>
            </a:r>
            <a:r>
              <a:rPr lang="it-IT" altLang="it-IT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stardust</a:t>
            </a:r>
            <a:r>
              <a:rPr lang="it-IT" altLang="it-IT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it-IT" altLang="it-IT" dirty="0" err="1">
                <a:latin typeface="Calibri" panose="020F0502020204030204" pitchFamily="34" charset="0"/>
                <a:cs typeface="Calibri" panose="020F0502020204030204" pitchFamily="34" charset="0"/>
              </a:rPr>
              <a:t>Every</a:t>
            </a:r>
            <a:r>
              <a:rPr lang="it-IT" altLang="it-IT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altLang="it-IT" dirty="0" err="1">
                <a:latin typeface="Calibri" panose="020F0502020204030204" pitchFamily="34" charset="0"/>
                <a:cs typeface="Calibri" panose="020F0502020204030204" pitchFamily="34" charset="0"/>
              </a:rPr>
              <a:t>molecule</a:t>
            </a:r>
            <a:r>
              <a:rPr lang="it-IT" altLang="it-IT" dirty="0"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it-IT" altLang="it-IT" dirty="0" err="1">
                <a:latin typeface="Calibri" panose="020F0502020204030204" pitchFamily="34" charset="0"/>
                <a:cs typeface="Calibri" panose="020F0502020204030204" pitchFamily="34" charset="0"/>
              </a:rPr>
              <a:t>our</a:t>
            </a:r>
            <a:r>
              <a:rPr lang="it-IT" altLang="it-IT" dirty="0">
                <a:latin typeface="Calibri" panose="020F0502020204030204" pitchFamily="34" charset="0"/>
                <a:cs typeface="Calibri" panose="020F0502020204030204" pitchFamily="34" charset="0"/>
              </a:rPr>
              <a:t> bodies </a:t>
            </a:r>
            <a:r>
              <a:rPr lang="it-IT" altLang="it-IT" dirty="0" err="1">
                <a:latin typeface="Calibri" panose="020F0502020204030204" pitchFamily="34" charset="0"/>
                <a:cs typeface="Calibri" panose="020F0502020204030204" pitchFamily="34" charset="0"/>
              </a:rPr>
              <a:t>contains</a:t>
            </a:r>
            <a:r>
              <a:rPr lang="it-IT" altLang="it-IT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altLang="it-IT" dirty="0" err="1">
                <a:latin typeface="Calibri" panose="020F0502020204030204" pitchFamily="34" charset="0"/>
                <a:cs typeface="Calibri" panose="020F0502020204030204" pitchFamily="34" charset="0"/>
              </a:rPr>
              <a:t>matter</a:t>
            </a:r>
            <a:r>
              <a:rPr lang="it-IT" altLang="it-IT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altLang="it-IT" dirty="0" err="1">
                <a:latin typeface="Calibri" panose="020F0502020204030204" pitchFamily="34" charset="0"/>
                <a:cs typeface="Calibri" panose="020F0502020204030204" pitchFamily="34" charset="0"/>
              </a:rPr>
              <a:t>that</a:t>
            </a:r>
            <a:r>
              <a:rPr lang="it-IT" altLang="it-IT" dirty="0">
                <a:latin typeface="Calibri" panose="020F0502020204030204" pitchFamily="34" charset="0"/>
                <a:cs typeface="Calibri" panose="020F0502020204030204" pitchFamily="34" charset="0"/>
              </a:rPr>
              <a:t> once </a:t>
            </a:r>
            <a:r>
              <a:rPr lang="it-IT" altLang="it-IT" dirty="0" err="1">
                <a:latin typeface="Calibri" panose="020F0502020204030204" pitchFamily="34" charset="0"/>
                <a:cs typeface="Calibri" panose="020F0502020204030204" pitchFamily="34" charset="0"/>
              </a:rPr>
              <a:t>was</a:t>
            </a:r>
            <a:r>
              <a:rPr lang="it-IT" altLang="it-IT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altLang="it-IT" dirty="0" err="1">
                <a:latin typeface="Calibri" panose="020F0502020204030204" pitchFamily="34" charset="0"/>
                <a:cs typeface="Calibri" panose="020F0502020204030204" pitchFamily="34" charset="0"/>
              </a:rPr>
              <a:t>subjected</a:t>
            </a:r>
            <a:r>
              <a:rPr lang="it-IT" altLang="it-IT" dirty="0">
                <a:latin typeface="Calibri" panose="020F0502020204030204" pitchFamily="34" charset="0"/>
                <a:cs typeface="Calibri" panose="020F0502020204030204" pitchFamily="34" charset="0"/>
              </a:rPr>
              <a:t> to the </a:t>
            </a:r>
            <a:r>
              <a:rPr lang="it-IT" altLang="it-IT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tremendous</a:t>
            </a:r>
            <a:r>
              <a:rPr lang="it-IT" altLang="it-IT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altLang="it-IT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temperatures</a:t>
            </a:r>
            <a:r>
              <a:rPr lang="it-IT" altLang="it-IT" dirty="0"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it-IT" altLang="it-IT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pressures</a:t>
            </a:r>
            <a:r>
              <a:rPr lang="it-IT" altLang="it-IT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altLang="it-IT" dirty="0" err="1">
                <a:latin typeface="Calibri" panose="020F0502020204030204" pitchFamily="34" charset="0"/>
                <a:cs typeface="Calibri" panose="020F0502020204030204" pitchFamily="34" charset="0"/>
              </a:rPr>
              <a:t>at</a:t>
            </a:r>
            <a:r>
              <a:rPr lang="it-IT" altLang="it-IT" dirty="0">
                <a:latin typeface="Calibri" panose="020F0502020204030204" pitchFamily="34" charset="0"/>
                <a:cs typeface="Calibri" panose="020F0502020204030204" pitchFamily="34" charset="0"/>
              </a:rPr>
              <a:t> the </a:t>
            </a:r>
            <a:r>
              <a:rPr lang="it-IT" altLang="it-IT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center</a:t>
            </a:r>
            <a:r>
              <a:rPr lang="it-IT" altLang="it-IT" dirty="0">
                <a:latin typeface="Calibri" panose="020F0502020204030204" pitchFamily="34" charset="0"/>
                <a:cs typeface="Calibri" panose="020F0502020204030204" pitchFamily="34" charset="0"/>
              </a:rPr>
              <a:t> of a </a:t>
            </a:r>
            <a:r>
              <a:rPr lang="it-IT" altLang="it-IT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star</a:t>
            </a:r>
            <a:r>
              <a:rPr lang="it-IT" altLang="it-IT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it-IT" altLang="it-IT" dirty="0" err="1">
                <a:latin typeface="Calibri" panose="020F0502020204030204" pitchFamily="34" charset="0"/>
                <a:cs typeface="Calibri" panose="020F0502020204030204" pitchFamily="34" charset="0"/>
              </a:rPr>
              <a:t>This</a:t>
            </a:r>
            <a:r>
              <a:rPr lang="it-IT" altLang="it-IT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altLang="it-IT" dirty="0" err="1"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it-IT" altLang="it-IT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altLang="it-IT" dirty="0" err="1">
                <a:latin typeface="Calibri" panose="020F0502020204030204" pitchFamily="34" charset="0"/>
                <a:cs typeface="Calibri" panose="020F0502020204030204" pitchFamily="34" charset="0"/>
              </a:rPr>
              <a:t>where</a:t>
            </a:r>
            <a:r>
              <a:rPr lang="it-IT" altLang="it-IT" dirty="0">
                <a:latin typeface="Calibri" panose="020F0502020204030204" pitchFamily="34" charset="0"/>
                <a:cs typeface="Calibri" panose="020F0502020204030204" pitchFamily="34" charset="0"/>
              </a:rPr>
              <a:t> the </a:t>
            </a:r>
            <a:r>
              <a:rPr lang="it-IT" altLang="it-IT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iron</a:t>
            </a:r>
            <a:r>
              <a:rPr lang="it-IT" altLang="it-IT" dirty="0"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it-IT" altLang="it-IT" dirty="0" err="1">
                <a:latin typeface="Calibri" panose="020F0502020204030204" pitchFamily="34" charset="0"/>
                <a:cs typeface="Calibri" panose="020F0502020204030204" pitchFamily="34" charset="0"/>
              </a:rPr>
              <a:t>our</a:t>
            </a:r>
            <a:r>
              <a:rPr lang="it-IT" altLang="it-IT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altLang="it-IT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blood</a:t>
            </a:r>
            <a:r>
              <a:rPr lang="it-IT" altLang="it-IT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altLang="it-IT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cells</a:t>
            </a:r>
            <a:r>
              <a:rPr lang="it-IT" altLang="it-IT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altLang="it-IT" dirty="0" err="1">
                <a:latin typeface="Calibri" panose="020F0502020204030204" pitchFamily="34" charset="0"/>
                <a:cs typeface="Calibri" panose="020F0502020204030204" pitchFamily="34" charset="0"/>
              </a:rPr>
              <a:t>originated</a:t>
            </a:r>
            <a:r>
              <a:rPr lang="it-IT" altLang="it-IT" dirty="0">
                <a:latin typeface="Calibri" panose="020F0502020204030204" pitchFamily="34" charset="0"/>
                <a:cs typeface="Calibri" panose="020F0502020204030204" pitchFamily="34" charset="0"/>
              </a:rPr>
              <a:t>, the </a:t>
            </a:r>
            <a:r>
              <a:rPr lang="it-IT" altLang="it-IT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oxygen</a:t>
            </a:r>
            <a:r>
              <a:rPr lang="it-IT" altLang="it-IT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altLang="it-IT" dirty="0" err="1">
                <a:latin typeface="Calibri" panose="020F0502020204030204" pitchFamily="34" charset="0"/>
                <a:cs typeface="Calibri" panose="020F0502020204030204" pitchFamily="34" charset="0"/>
              </a:rPr>
              <a:t>we</a:t>
            </a:r>
            <a:r>
              <a:rPr lang="it-IT" altLang="it-IT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altLang="it-IT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breathe</a:t>
            </a:r>
            <a:r>
              <a:rPr lang="it-IT" altLang="it-IT" dirty="0">
                <a:latin typeface="Calibri" panose="020F0502020204030204" pitchFamily="34" charset="0"/>
                <a:cs typeface="Calibri" panose="020F0502020204030204" pitchFamily="34" charset="0"/>
              </a:rPr>
              <a:t>, the </a:t>
            </a:r>
            <a:r>
              <a:rPr lang="it-IT" altLang="it-IT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carbon</a:t>
            </a:r>
            <a:r>
              <a:rPr lang="it-IT" altLang="it-IT" dirty="0"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it-IT" altLang="it-IT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nitrogen</a:t>
            </a:r>
            <a:r>
              <a:rPr lang="it-IT" altLang="it-IT" dirty="0"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it-IT" altLang="it-IT" dirty="0" err="1">
                <a:latin typeface="Calibri" panose="020F0502020204030204" pitchFamily="34" charset="0"/>
                <a:cs typeface="Calibri" panose="020F0502020204030204" pitchFamily="34" charset="0"/>
              </a:rPr>
              <a:t>our</a:t>
            </a:r>
            <a:r>
              <a:rPr lang="it-IT" altLang="it-IT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altLang="it-IT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tissues</a:t>
            </a:r>
            <a:r>
              <a:rPr lang="it-IT" altLang="it-IT" dirty="0">
                <a:latin typeface="Calibri" panose="020F0502020204030204" pitchFamily="34" charset="0"/>
                <a:cs typeface="Calibri" panose="020F0502020204030204" pitchFamily="34" charset="0"/>
              </a:rPr>
              <a:t> and the </a:t>
            </a:r>
            <a:r>
              <a:rPr lang="it-IT" altLang="it-IT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calcium</a:t>
            </a:r>
            <a:r>
              <a:rPr lang="it-IT" altLang="it-IT" dirty="0"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it-IT" altLang="it-IT" dirty="0" err="1">
                <a:latin typeface="Calibri" panose="020F0502020204030204" pitchFamily="34" charset="0"/>
                <a:cs typeface="Calibri" panose="020F0502020204030204" pitchFamily="34" charset="0"/>
              </a:rPr>
              <a:t>our</a:t>
            </a:r>
            <a:r>
              <a:rPr lang="it-IT" altLang="it-IT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altLang="it-IT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bones</a:t>
            </a:r>
            <a:r>
              <a:rPr lang="it-IT" altLang="it-IT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it-IT" altLang="it-IT" dirty="0">
                <a:latin typeface="Calibri" panose="020F0502020204030204" pitchFamily="34" charset="0"/>
                <a:cs typeface="Calibri" panose="020F0502020204030204" pitchFamily="34" charset="0"/>
              </a:rPr>
              <a:t>(W.A. Fowler – Nobel Price in </a:t>
            </a:r>
            <a:r>
              <a:rPr lang="it-IT" altLang="it-IT" dirty="0" err="1">
                <a:latin typeface="Calibri" panose="020F0502020204030204" pitchFamily="34" charset="0"/>
                <a:cs typeface="Calibri" panose="020F0502020204030204" pitchFamily="34" charset="0"/>
              </a:rPr>
              <a:t>Physics</a:t>
            </a:r>
            <a:r>
              <a:rPr lang="it-IT" altLang="it-IT" dirty="0">
                <a:latin typeface="Calibri" panose="020F0502020204030204" pitchFamily="34" charset="0"/>
                <a:cs typeface="Calibri" panose="020F0502020204030204" pitchFamily="34" charset="0"/>
              </a:rPr>
              <a:t> 1983)</a:t>
            </a:r>
            <a:endParaRPr lang="it-IT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9BF34051-1DB7-6BDF-49D0-F1979B808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2</a:t>
            </a:fld>
            <a:endParaRPr lang="en-US"/>
          </a:p>
        </p:txBody>
      </p:sp>
      <p:pic>
        <p:nvPicPr>
          <p:cNvPr id="5" name="Picture 18" descr="Nobel Prize medal. Original design ®© The Nobel Foundation.">
            <a:hlinkClick r:id="rId2" tooltip="Nobel Prize medal. Original design ®© The Nobel Foundation."/>
            <a:extLst>
              <a:ext uri="{FF2B5EF4-FFF2-40B4-BE49-F238E27FC236}">
                <a16:creationId xmlns:a16="http://schemas.microsoft.com/office/drawing/2014/main" id="{14A73C27-0792-E906-9DA5-17640EBC7E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5225" y="5994400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0246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AFE32B8-ADA3-B08D-16FB-6F13A7D67D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751" y="726141"/>
            <a:ext cx="6679826" cy="695325"/>
          </a:xfrm>
        </p:spPr>
        <p:txBody>
          <a:bodyPr/>
          <a:lstStyle/>
          <a:p>
            <a:pPr algn="ctr"/>
            <a:r>
              <a:rPr lang="it-IT" sz="4000" b="1" dirty="0" err="1"/>
              <a:t>ThermoNuclear</a:t>
            </a:r>
            <a:r>
              <a:rPr lang="it-IT" sz="4000" b="1" dirty="0"/>
              <a:t> Reactions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61E23E9-E58C-1A96-5FED-FD8CE7C0BE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0075" y="1954930"/>
            <a:ext cx="3486150" cy="57538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sz="2800" dirty="0">
                <a:latin typeface="Calibri" panose="020F0502020204030204" pitchFamily="34" charset="0"/>
                <a:cs typeface="Calibri" panose="020F0502020204030204" pitchFamily="34" charset="0"/>
              </a:rPr>
              <a:t>Gamow Energy Peak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92A9CF68-2279-06AC-F555-107BB6A95C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3</a:t>
            </a:fld>
            <a:endParaRPr lang="en-US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2A03F81F-265B-2A5F-EBC9-C75B763CD0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21" t="54656" r="7944" b="11785"/>
          <a:stretch/>
        </p:blipFill>
        <p:spPr bwMode="auto">
          <a:xfrm>
            <a:off x="285751" y="2505075"/>
            <a:ext cx="3981449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13D29F56-19D8-75D0-3749-E34E10EF49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86" t="39026" r="30089" b="9412"/>
          <a:stretch>
            <a:fillRect/>
          </a:stretch>
        </p:blipFill>
        <p:spPr bwMode="auto">
          <a:xfrm>
            <a:off x="4822453" y="2042572"/>
            <a:ext cx="3981449" cy="375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egnaposto contenuto 2">
            <a:extLst>
              <a:ext uri="{FF2B5EF4-FFF2-40B4-BE49-F238E27FC236}">
                <a16:creationId xmlns:a16="http://schemas.microsoft.com/office/drawing/2014/main" id="{BAF41DD3-0CF7-CD42-D148-098FBD631DB9}"/>
              </a:ext>
            </a:extLst>
          </p:cNvPr>
          <p:cNvSpPr txBox="1">
            <a:spLocks/>
          </p:cNvSpPr>
          <p:nvPr/>
        </p:nvSpPr>
        <p:spPr>
          <a:xfrm>
            <a:off x="104775" y="5756339"/>
            <a:ext cx="8620126" cy="109213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spcBef>
                <a:spcPts val="1800"/>
              </a:spcBef>
              <a:buClr>
                <a:schemeClr val="accent1"/>
              </a:buClr>
              <a:buSzPct val="100000"/>
              <a:buFont typeface="Wingdings 2" pitchFamily="18" charset="2"/>
              <a:buChar char="¡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SzPct val="100000"/>
              <a:buFont typeface="Wingdings 2" pitchFamily="18" charset="2"/>
              <a:buChar char="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100000"/>
              <a:buFont typeface="Wingdings 2" pitchFamily="18" charset="2"/>
              <a:buChar char="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SzPct val="100000"/>
              <a:buFont typeface="Wingdings 2" pitchFamily="18" charset="2"/>
              <a:buChar char="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100000"/>
              <a:buFont typeface="Wingdings 2" pitchFamily="18" charset="2"/>
              <a:buChar char="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377950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"/>
              <a:defRPr lang="en-US" sz="18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603375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lang="en-US" sz="18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830388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"/>
              <a:defRPr lang="en-US" sz="18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lang="en-US" sz="18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2" pitchFamily="18" charset="2"/>
              <a:buNone/>
            </a:pPr>
            <a:r>
              <a:rPr lang="it-IT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Nuclear</a:t>
            </a:r>
            <a:r>
              <a:rPr lang="it-IT" sz="2800" dirty="0">
                <a:latin typeface="Calibri" panose="020F0502020204030204" pitchFamily="34" charset="0"/>
                <a:cs typeface="Calibri" panose="020F0502020204030204" pitchFamily="34" charset="0"/>
              </a:rPr>
              <a:t> reactions of </a:t>
            </a:r>
            <a:r>
              <a:rPr lang="it-IT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astrophysical</a:t>
            </a:r>
            <a:r>
              <a:rPr lang="it-IT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interest</a:t>
            </a:r>
            <a:r>
              <a:rPr lang="it-IT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occur</a:t>
            </a:r>
            <a:r>
              <a:rPr lang="it-IT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at</a:t>
            </a:r>
            <a:r>
              <a:rPr lang="it-IT" sz="2800" dirty="0">
                <a:latin typeface="Calibri" panose="020F0502020204030204" pitchFamily="34" charset="0"/>
                <a:cs typeface="Calibri" panose="020F0502020204030204" pitchFamily="34" charset="0"/>
              </a:rPr>
              <a:t> energies </a:t>
            </a:r>
            <a:r>
              <a:rPr lang="it-IT" sz="28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deeply</a:t>
            </a:r>
            <a:r>
              <a:rPr lang="it-IT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8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below</a:t>
            </a:r>
            <a:r>
              <a:rPr lang="it-IT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the Coulomb </a:t>
            </a:r>
            <a:r>
              <a:rPr lang="it-IT" sz="28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barrier</a:t>
            </a:r>
            <a:r>
              <a:rPr lang="it-IT" sz="28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it-IT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their</a:t>
            </a:r>
            <a:r>
              <a:rPr lang="it-IT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cross </a:t>
            </a:r>
            <a:r>
              <a:rPr lang="it-IT" sz="28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sections</a:t>
            </a:r>
            <a:r>
              <a:rPr lang="it-IT" sz="2800" dirty="0">
                <a:latin typeface="Calibri" panose="020F0502020204030204" pitchFamily="34" charset="0"/>
                <a:cs typeface="Calibri" panose="020F0502020204030204" pitchFamily="34" charset="0"/>
              </a:rPr>
              <a:t> (i.e. </a:t>
            </a:r>
            <a:r>
              <a:rPr lang="it-IT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probabilities</a:t>
            </a:r>
            <a:r>
              <a:rPr lang="it-IT" sz="2800" dirty="0"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it-IT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might</a:t>
            </a:r>
            <a:r>
              <a:rPr lang="it-IT" sz="2800" dirty="0">
                <a:latin typeface="Calibri" panose="020F0502020204030204" pitchFamily="34" charset="0"/>
                <a:cs typeface="Calibri" panose="020F0502020204030204" pitchFamily="34" charset="0"/>
              </a:rPr>
              <a:t> be </a:t>
            </a:r>
            <a:r>
              <a:rPr lang="it-IT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extremely</a:t>
            </a:r>
            <a:r>
              <a:rPr lang="it-IT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small</a:t>
            </a:r>
            <a:r>
              <a:rPr lang="it-IT" sz="2800" dirty="0"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it-IT" sz="28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background</a:t>
            </a:r>
            <a:r>
              <a:rPr lang="it-IT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might</a:t>
            </a:r>
            <a:r>
              <a:rPr lang="it-IT" sz="2800" dirty="0">
                <a:latin typeface="Calibri" panose="020F0502020204030204" pitchFamily="34" charset="0"/>
                <a:cs typeface="Calibri" panose="020F0502020204030204" pitchFamily="34" charset="0"/>
              </a:rPr>
              <a:t> be </a:t>
            </a:r>
            <a:r>
              <a:rPr lang="it-IT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very</a:t>
            </a:r>
            <a:r>
              <a:rPr lang="it-IT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8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high</a:t>
            </a:r>
            <a:r>
              <a:rPr lang="it-IT" sz="2800" dirty="0">
                <a:latin typeface="Calibri" panose="020F0502020204030204" pitchFamily="34" charset="0"/>
                <a:cs typeface="Calibri" panose="020F0502020204030204" pitchFamily="34" charset="0"/>
              </a:rPr>
              <a:t>.  </a:t>
            </a:r>
          </a:p>
        </p:txBody>
      </p:sp>
    </p:spTree>
    <p:extLst>
      <p:ext uri="{BB962C8B-B14F-4D97-AF65-F5344CB8AC3E}">
        <p14:creationId xmlns:p14="http://schemas.microsoft.com/office/powerpoint/2010/main" val="15776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50F93B0-144D-EBF5-D516-5B6037DCBB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587997"/>
            <a:ext cx="6508377" cy="771525"/>
          </a:xfrm>
        </p:spPr>
        <p:txBody>
          <a:bodyPr/>
          <a:lstStyle/>
          <a:p>
            <a:pPr algn="ctr"/>
            <a:r>
              <a:rPr lang="it-IT" sz="4400" b="1" dirty="0"/>
              <a:t>Trojan </a:t>
            </a:r>
            <a:r>
              <a:rPr lang="it-IT" sz="4400" b="1" dirty="0" err="1"/>
              <a:t>Horse</a:t>
            </a:r>
            <a:r>
              <a:rPr lang="it-IT" sz="4400" b="1" dirty="0"/>
              <a:t> Method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B7FE1E0-28AF-E475-0823-0FD4373338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6460" y="2137471"/>
            <a:ext cx="4493336" cy="3390503"/>
          </a:xfrm>
        </p:spPr>
        <p:txBody>
          <a:bodyPr/>
          <a:lstStyle/>
          <a:p>
            <a:pPr marL="0" indent="0">
              <a:buNone/>
            </a:pPr>
            <a:r>
              <a:rPr lang="it-IT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Basic Concept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0" indent="0">
              <a:buNone/>
            </a:pPr>
            <a:r>
              <a:rPr lang="it-IT" dirty="0" err="1"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dirty="0" err="1"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dirty="0" err="1">
                <a:latin typeface="Calibri" panose="020F0502020204030204" pitchFamily="34" charset="0"/>
                <a:cs typeface="Calibri" panose="020F0502020204030204" pitchFamily="34" charset="0"/>
              </a:rPr>
              <a:t>possible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it-IT" dirty="0" err="1">
                <a:latin typeface="Calibri" panose="020F0502020204030204" pitchFamily="34" charset="0"/>
                <a:cs typeface="Calibri" panose="020F0502020204030204" pitchFamily="34" charset="0"/>
              </a:rPr>
              <a:t>extract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 the </a:t>
            </a:r>
            <a:r>
              <a:rPr lang="it-IT" dirty="0" err="1">
                <a:latin typeface="Calibri" panose="020F0502020204030204" pitchFamily="34" charset="0"/>
                <a:cs typeface="Calibri" panose="020F0502020204030204" pitchFamily="34" charset="0"/>
              </a:rPr>
              <a:t>astrophysically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dirty="0" err="1">
                <a:latin typeface="Calibri" panose="020F0502020204030204" pitchFamily="34" charset="0"/>
                <a:cs typeface="Calibri" panose="020F0502020204030204" pitchFamily="34" charset="0"/>
              </a:rPr>
              <a:t>relevant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two</a:t>
            </a:r>
            <a:r>
              <a:rPr lang="it-IT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-body cross </a:t>
            </a:r>
            <a:r>
              <a:rPr lang="it-IT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section</a:t>
            </a:r>
            <a:r>
              <a:rPr lang="it-IT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0" indent="0" algn="ctr">
              <a:buNone/>
            </a:pPr>
            <a:r>
              <a:rPr lang="it-IT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+ x → c +d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indent="0">
              <a:buNone/>
            </a:pP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from the quasi-free </a:t>
            </a:r>
            <a:r>
              <a:rPr lang="it-IT" dirty="0" err="1">
                <a:latin typeface="Calibri" panose="020F0502020204030204" pitchFamily="34" charset="0"/>
                <a:cs typeface="Calibri" panose="020F0502020204030204" pitchFamily="34" charset="0"/>
              </a:rPr>
              <a:t>contribution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 of a </a:t>
            </a:r>
            <a:r>
              <a:rPr lang="it-IT" dirty="0" err="1">
                <a:latin typeface="Calibri" panose="020F0502020204030204" pitchFamily="34" charset="0"/>
                <a:cs typeface="Calibri" panose="020F0502020204030204" pitchFamily="34" charset="0"/>
              </a:rPr>
              <a:t>suitable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three</a:t>
            </a:r>
            <a:r>
              <a:rPr lang="it-IT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-body reaction:</a:t>
            </a:r>
          </a:p>
          <a:p>
            <a:pPr marL="0" indent="0" algn="ctr">
              <a:buNone/>
            </a:pPr>
            <a:r>
              <a:rPr lang="it-IT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+ a → c + d + s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3D5540C9-B962-0E00-4CC1-0CBAA2623E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4</a:t>
            </a:fld>
            <a:endParaRPr lang="en-US"/>
          </a:p>
        </p:txBody>
      </p:sp>
      <p:pic>
        <p:nvPicPr>
          <p:cNvPr id="5" name="Immagine 5">
            <a:extLst>
              <a:ext uri="{FF2B5EF4-FFF2-40B4-BE49-F238E27FC236}">
                <a16:creationId xmlns:a16="http://schemas.microsoft.com/office/drawing/2014/main" id="{3BD96A29-5307-42F0-4B64-ACCED66360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019" y="2534364"/>
            <a:ext cx="3195813" cy="2491265"/>
          </a:xfrm>
          <a:prstGeom prst="rect">
            <a:avLst/>
          </a:prstGeom>
        </p:spPr>
      </p:pic>
      <p:pic>
        <p:nvPicPr>
          <p:cNvPr id="6" name="Immagine 3">
            <a:extLst>
              <a:ext uri="{FF2B5EF4-FFF2-40B4-BE49-F238E27FC236}">
                <a16:creationId xmlns:a16="http://schemas.microsoft.com/office/drawing/2014/main" id="{580C6DA1-C19D-53F8-3FB2-ADF9FCF0FF3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13253" y="2195544"/>
            <a:ext cx="3773441" cy="3274359"/>
          </a:xfrm>
          <a:prstGeom prst="rect">
            <a:avLst/>
          </a:prstGeom>
          <a:noFill/>
          <a:ln w="5715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egnaposto contenuto 2">
            <a:extLst>
              <a:ext uri="{FF2B5EF4-FFF2-40B4-BE49-F238E27FC236}">
                <a16:creationId xmlns:a16="http://schemas.microsoft.com/office/drawing/2014/main" id="{801A401E-36D9-2CD2-BD6A-13EBA80CF7AB}"/>
              </a:ext>
            </a:extLst>
          </p:cNvPr>
          <p:cNvSpPr txBox="1">
            <a:spLocks/>
          </p:cNvSpPr>
          <p:nvPr/>
        </p:nvSpPr>
        <p:spPr>
          <a:xfrm>
            <a:off x="294203" y="5628941"/>
            <a:ext cx="8668821" cy="10766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spcBef>
                <a:spcPts val="1800"/>
              </a:spcBef>
              <a:buClr>
                <a:schemeClr val="accent1"/>
              </a:buClr>
              <a:buSzPct val="100000"/>
              <a:buFont typeface="Wingdings 2" pitchFamily="18" charset="2"/>
              <a:buChar char="¡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SzPct val="100000"/>
              <a:buFont typeface="Wingdings 2" pitchFamily="18" charset="2"/>
              <a:buChar char="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100000"/>
              <a:buFont typeface="Wingdings 2" pitchFamily="18" charset="2"/>
              <a:buChar char="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SzPct val="100000"/>
              <a:buFont typeface="Wingdings 2" pitchFamily="18" charset="2"/>
              <a:buChar char="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100000"/>
              <a:buFont typeface="Wingdings 2" pitchFamily="18" charset="2"/>
              <a:buChar char="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377950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"/>
              <a:defRPr lang="en-US" sz="18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603375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lang="en-US" sz="18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830388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"/>
              <a:defRPr lang="en-US" sz="18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lang="en-US" sz="18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 pitchFamily="18" charset="2"/>
              <a:buNone/>
            </a:pPr>
            <a:r>
              <a:rPr lang="it-IT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Method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: to </a:t>
            </a:r>
            <a:r>
              <a:rPr lang="it-IT" dirty="0" err="1">
                <a:latin typeface="Calibri" panose="020F0502020204030204" pitchFamily="34" charset="0"/>
                <a:cs typeface="Calibri" panose="020F0502020204030204" pitchFamily="34" charset="0"/>
              </a:rPr>
              <a:t>hide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 the </a:t>
            </a:r>
            <a:r>
              <a:rPr lang="it-IT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projectile</a:t>
            </a:r>
            <a:r>
              <a:rPr lang="it-IT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x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 inside a </a:t>
            </a:r>
            <a:r>
              <a:rPr lang="it-IT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Trojan </a:t>
            </a:r>
            <a:r>
              <a:rPr lang="it-IT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Horse</a:t>
            </a:r>
            <a:r>
              <a:rPr lang="it-IT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Nucleus</a:t>
            </a:r>
            <a:r>
              <a:rPr lang="it-IT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, with a </a:t>
            </a:r>
            <a:r>
              <a:rPr lang="it-IT" dirty="0" err="1">
                <a:latin typeface="Calibri" panose="020F0502020204030204" pitchFamily="34" charset="0"/>
                <a:cs typeface="Calibri" panose="020F0502020204030204" pitchFamily="34" charset="0"/>
              </a:rPr>
              <a:t>prominent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 cluster </a:t>
            </a:r>
            <a:r>
              <a:rPr lang="it-IT" dirty="0" err="1">
                <a:latin typeface="Calibri" panose="020F0502020204030204" pitchFamily="34" charset="0"/>
                <a:cs typeface="Calibri" panose="020F0502020204030204" pitchFamily="34" charset="0"/>
              </a:rPr>
              <a:t>structure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 + s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, and to make sure </a:t>
            </a:r>
            <a:r>
              <a:rPr lang="it-IT" dirty="0" err="1">
                <a:latin typeface="Calibri" panose="020F0502020204030204" pitchFamily="34" charset="0"/>
                <a:cs typeface="Calibri" panose="020F0502020204030204" pitchFamily="34" charset="0"/>
              </a:rPr>
              <a:t>that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b="1" dirty="0" err="1">
                <a:solidFill>
                  <a:srgbClr val="99000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particle</a:t>
            </a:r>
            <a:r>
              <a:rPr lang="it-IT" b="1" dirty="0">
                <a:solidFill>
                  <a:srgbClr val="99000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 acts </a:t>
            </a:r>
            <a:r>
              <a:rPr lang="it-IT" dirty="0" err="1">
                <a:latin typeface="Calibri" panose="020F0502020204030204" pitchFamily="34" charset="0"/>
                <a:cs typeface="Calibri" panose="020F0502020204030204" pitchFamily="34" charset="0"/>
              </a:rPr>
              <a:t>as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it-IT" b="1" dirty="0" err="1">
                <a:solidFill>
                  <a:srgbClr val="99000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spectator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 in the </a:t>
            </a:r>
            <a:r>
              <a:rPr lang="it-IT" dirty="0" err="1">
                <a:latin typeface="Calibri" panose="020F0502020204030204" pitchFamily="34" charset="0"/>
                <a:cs typeface="Calibri" panose="020F0502020204030204" pitchFamily="34" charset="0"/>
              </a:rPr>
              <a:t>nuclear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 reaction (quasi-free </a:t>
            </a:r>
            <a:r>
              <a:rPr lang="it-IT" dirty="0" err="1">
                <a:latin typeface="Calibri" panose="020F0502020204030204" pitchFamily="34" charset="0"/>
                <a:cs typeface="Calibri" panose="020F0502020204030204" pitchFamily="34" charset="0"/>
              </a:rPr>
              <a:t>mechanism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502013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397888-1EDD-C848-2DA3-4BA9E0AB2E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EC4A741-4B03-E34B-541C-B3F0653DB1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587997"/>
            <a:ext cx="6508377" cy="771525"/>
          </a:xfrm>
        </p:spPr>
        <p:txBody>
          <a:bodyPr/>
          <a:lstStyle/>
          <a:p>
            <a:pPr algn="ctr"/>
            <a:r>
              <a:rPr lang="it-IT" sz="4400" b="1" dirty="0" err="1"/>
              <a:t>Recent</a:t>
            </a:r>
            <a:r>
              <a:rPr lang="it-IT" sz="4400" b="1" dirty="0"/>
              <a:t> </a:t>
            </a:r>
            <a:r>
              <a:rPr lang="it-IT" sz="4400" b="1" dirty="0" err="1"/>
              <a:t>Measurements</a:t>
            </a:r>
            <a:endParaRPr lang="it-IT" sz="4400" b="1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A2561F0F-CAA0-D3CD-55DE-06D93D66C7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5</a:t>
            </a:fld>
            <a:endParaRPr lang="en-US"/>
          </a:p>
        </p:txBody>
      </p:sp>
      <p:sp>
        <p:nvSpPr>
          <p:cNvPr id="8" name="Titolo 1">
            <a:extLst>
              <a:ext uri="{FF2B5EF4-FFF2-40B4-BE49-F238E27FC236}">
                <a16:creationId xmlns:a16="http://schemas.microsoft.com/office/drawing/2014/main" id="{C32375A6-3857-ECD1-9026-1F2790CE30DC}"/>
              </a:ext>
            </a:extLst>
          </p:cNvPr>
          <p:cNvSpPr txBox="1">
            <a:spLocks/>
          </p:cNvSpPr>
          <p:nvPr/>
        </p:nvSpPr>
        <p:spPr>
          <a:xfrm>
            <a:off x="613764" y="1437128"/>
            <a:ext cx="3533774" cy="89253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2800" b="1" dirty="0"/>
              <a:t>Massive Star </a:t>
            </a:r>
            <a:r>
              <a:rPr lang="it-IT" sz="2800" b="1" dirty="0" err="1"/>
              <a:t>Evolution</a:t>
            </a:r>
            <a:r>
              <a:rPr lang="it-IT" sz="2800" b="1" dirty="0"/>
              <a:t> (LNS)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847DC6ED-DB2A-A7DF-56BA-E42EC6441E0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113"/>
          <a:stretch/>
        </p:blipFill>
        <p:spPr bwMode="auto">
          <a:xfrm>
            <a:off x="130629" y="2329665"/>
            <a:ext cx="4441372" cy="1337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4694D9DF-3B88-BCA1-1442-AAD87493AF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29" y="3806611"/>
            <a:ext cx="4500044" cy="292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276CED42-C856-7E04-DC4C-C03357B5EA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2629" y="3037197"/>
            <a:ext cx="4441371" cy="1274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>
            <a:extLst>
              <a:ext uri="{FF2B5EF4-FFF2-40B4-BE49-F238E27FC236}">
                <a16:creationId xmlns:a16="http://schemas.microsoft.com/office/drawing/2014/main" id="{C25A85D0-7ECE-50A3-0321-7F8D464F6A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543328"/>
            <a:ext cx="3333750" cy="2114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olo 1">
            <a:extLst>
              <a:ext uri="{FF2B5EF4-FFF2-40B4-BE49-F238E27FC236}">
                <a16:creationId xmlns:a16="http://schemas.microsoft.com/office/drawing/2014/main" id="{911C0B36-9A35-D74D-69E0-8E8C143CFC5C}"/>
              </a:ext>
            </a:extLst>
          </p:cNvPr>
          <p:cNvSpPr txBox="1">
            <a:spLocks/>
          </p:cNvSpPr>
          <p:nvPr/>
        </p:nvSpPr>
        <p:spPr>
          <a:xfrm>
            <a:off x="4899251" y="2039182"/>
            <a:ext cx="4048125" cy="89253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2800" b="1" dirty="0"/>
              <a:t>Big-Bang </a:t>
            </a:r>
            <a:r>
              <a:rPr lang="it-IT" sz="2800" b="1" dirty="0" err="1"/>
              <a:t>Nucleosynthesis</a:t>
            </a:r>
            <a:r>
              <a:rPr lang="it-IT" sz="2800" b="1" dirty="0"/>
              <a:t> (LNL)</a:t>
            </a:r>
          </a:p>
        </p:txBody>
      </p:sp>
    </p:spTree>
    <p:extLst>
      <p:ext uri="{BB962C8B-B14F-4D97-AF65-F5344CB8AC3E}">
        <p14:creationId xmlns:p14="http://schemas.microsoft.com/office/powerpoint/2010/main" val="1375353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B3E088-6532-1691-5459-6C3B6901D6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3322168-2520-CD45-DCB7-6578B14F21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587997"/>
            <a:ext cx="6508377" cy="771525"/>
          </a:xfrm>
        </p:spPr>
        <p:txBody>
          <a:bodyPr/>
          <a:lstStyle/>
          <a:p>
            <a:pPr algn="ctr"/>
            <a:r>
              <a:rPr lang="it-IT" sz="4400" b="1" dirty="0"/>
              <a:t>Thesis Activity (I)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289991F-B7F2-9D54-FF4B-9CB9BAFE15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6</a:t>
            </a:fld>
            <a:endParaRPr lang="en-US"/>
          </a:p>
        </p:txBody>
      </p:sp>
      <p:pic>
        <p:nvPicPr>
          <p:cNvPr id="3" name="Immagine 7">
            <a:extLst>
              <a:ext uri="{FF2B5EF4-FFF2-40B4-BE49-F238E27FC236}">
                <a16:creationId xmlns:a16="http://schemas.microsoft.com/office/drawing/2014/main" id="{901F6C4B-80B4-1CFC-E4DA-7FF9E490FB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9295" y="2158575"/>
            <a:ext cx="3503705" cy="4642227"/>
          </a:xfrm>
          <a:prstGeom prst="rect">
            <a:avLst/>
          </a:prstGeom>
        </p:spPr>
      </p:pic>
      <p:sp>
        <p:nvSpPr>
          <p:cNvPr id="5" name="CasellaDiTesto 2">
            <a:extLst>
              <a:ext uri="{FF2B5EF4-FFF2-40B4-BE49-F238E27FC236}">
                <a16:creationId xmlns:a16="http://schemas.microsoft.com/office/drawing/2014/main" id="{6FA9168E-9740-F447-A1C1-CA2461CD92BA}"/>
              </a:ext>
            </a:extLst>
          </p:cNvPr>
          <p:cNvSpPr txBox="1"/>
          <p:nvPr/>
        </p:nvSpPr>
        <p:spPr>
          <a:xfrm>
            <a:off x="165100" y="1665658"/>
            <a:ext cx="4873625" cy="5122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Setup design and construction,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Setup characterization,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Data taking,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Data analysis,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Study the impact of the cross section results in astrophysical models.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Join experimental runs performed at the RIB facility EXOTIC located at the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Legnaro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National Laboratories,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Laboratori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Nazionali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del Sud (Catania) or abroad (France, Czech Republic, Canada, Romania, Japan, …)</a:t>
            </a:r>
          </a:p>
        </p:txBody>
      </p:sp>
    </p:spTree>
    <p:extLst>
      <p:ext uri="{BB962C8B-B14F-4D97-AF65-F5344CB8AC3E}">
        <p14:creationId xmlns:p14="http://schemas.microsoft.com/office/powerpoint/2010/main" val="2045754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258DF3-89A5-01D3-E7A3-6026E4AEAB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3037013-5CC4-E66F-886A-30F989A29E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920155"/>
            <a:ext cx="6508377" cy="771525"/>
          </a:xfrm>
        </p:spPr>
        <p:txBody>
          <a:bodyPr/>
          <a:lstStyle/>
          <a:p>
            <a:pPr algn="ctr"/>
            <a:r>
              <a:rPr lang="it-IT" sz="4000" b="1" dirty="0" err="1"/>
              <a:t>Nuclear</a:t>
            </a:r>
            <a:r>
              <a:rPr lang="it-IT" sz="4000" b="1" dirty="0"/>
              <a:t> </a:t>
            </a:r>
            <a:r>
              <a:rPr lang="it-IT" sz="4000" b="1" dirty="0" err="1"/>
              <a:t>Astrophysics</a:t>
            </a:r>
            <a:r>
              <a:rPr lang="it-IT" sz="4000" b="1" dirty="0"/>
              <a:t> and </a:t>
            </a:r>
            <a:r>
              <a:rPr lang="it-IT" sz="4000" b="1" dirty="0" err="1"/>
              <a:t>Radioactive</a:t>
            </a:r>
            <a:r>
              <a:rPr lang="it-IT" sz="4000" b="1" dirty="0"/>
              <a:t> Ion </a:t>
            </a:r>
            <a:r>
              <a:rPr lang="it-IT" sz="4000" b="1" dirty="0" err="1"/>
              <a:t>Beams</a:t>
            </a:r>
            <a:endParaRPr lang="it-IT" sz="4000" b="1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BB47173-90A4-0AD9-7C43-FE846D835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7</a:t>
            </a:fld>
            <a:endParaRPr lang="en-US"/>
          </a:p>
        </p:txBody>
      </p:sp>
      <p:sp>
        <p:nvSpPr>
          <p:cNvPr id="6" name="Segnaposto contenuto 1">
            <a:extLst>
              <a:ext uri="{FF2B5EF4-FFF2-40B4-BE49-F238E27FC236}">
                <a16:creationId xmlns:a16="http://schemas.microsoft.com/office/drawing/2014/main" id="{939E3268-BB48-E534-31B7-EF03DD8FB3B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31763" y="5976938"/>
            <a:ext cx="8904287" cy="908050"/>
          </a:xfrm>
        </p:spPr>
        <p:txBody>
          <a:bodyPr>
            <a:normAutofit/>
          </a:bodyPr>
          <a:lstStyle/>
          <a:p>
            <a:pPr marL="0" indent="0" algn="ctr">
              <a:buFont typeface="Wingdings" panose="05000000000000000000" pitchFamily="2" charset="2"/>
              <a:buNone/>
            </a:pPr>
            <a:r>
              <a:rPr lang="it-IT" altLang="it-IT" sz="24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Radioactive</a:t>
            </a:r>
            <a:r>
              <a:rPr lang="it-IT" altLang="it-IT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Ion </a:t>
            </a:r>
            <a:r>
              <a:rPr lang="it-IT" altLang="it-IT" sz="24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Beams</a:t>
            </a:r>
            <a:r>
              <a:rPr lang="it-IT" altLang="it-IT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it-IT" altLang="it-IT" sz="24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RIBs</a:t>
            </a:r>
            <a:r>
              <a:rPr lang="it-IT" altLang="it-IT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it-IT" altLang="it-IT" sz="2400" dirty="0">
                <a:latin typeface="Calibri" panose="020F0502020204030204" pitchFamily="34" charset="0"/>
                <a:cs typeface="Calibri" panose="020F0502020204030204" pitchFamily="34" charset="0"/>
              </a:rPr>
              <a:t>are </a:t>
            </a:r>
            <a:r>
              <a:rPr lang="it-IT" altLang="it-IT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deeply</a:t>
            </a:r>
            <a:r>
              <a:rPr lang="it-IT" altLang="it-IT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altLang="it-IT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involved</a:t>
            </a:r>
            <a:r>
              <a:rPr lang="it-IT" altLang="it-IT" sz="2400" dirty="0"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it-IT" altLang="it-IT" sz="2400" b="1" dirty="0" err="1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several</a:t>
            </a:r>
            <a:r>
              <a:rPr lang="it-IT" altLang="it-IT" sz="2400" b="1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altLang="it-IT" sz="2400" b="1" dirty="0" err="1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scenarios</a:t>
            </a:r>
            <a:r>
              <a:rPr lang="it-IT" altLang="it-IT" sz="2400" dirty="0">
                <a:latin typeface="Calibri" panose="020F0502020204030204" pitchFamily="34" charset="0"/>
                <a:cs typeface="Calibri" panose="020F0502020204030204" pitchFamily="34" charset="0"/>
              </a:rPr>
              <a:t> of </a:t>
            </a:r>
            <a:r>
              <a:rPr lang="it-IT" altLang="it-IT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interest</a:t>
            </a:r>
            <a:r>
              <a:rPr lang="it-IT" altLang="it-IT" sz="2400" dirty="0">
                <a:latin typeface="Calibri" panose="020F0502020204030204" pitchFamily="34" charset="0"/>
                <a:cs typeface="Calibri" panose="020F0502020204030204" pitchFamily="34" charset="0"/>
              </a:rPr>
              <a:t> for </a:t>
            </a:r>
            <a:r>
              <a:rPr lang="it-IT" altLang="it-IT" sz="2400" b="1" dirty="0" err="1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Nuclear</a:t>
            </a:r>
            <a:r>
              <a:rPr lang="it-IT" altLang="it-IT" sz="2400" b="1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altLang="it-IT" sz="2400" b="1" dirty="0" err="1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Astrophysics</a:t>
            </a:r>
            <a:r>
              <a:rPr lang="it-IT" altLang="it-IT" sz="24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E900CB3D-3F5E-CE0C-FAB4-D216F0CAFC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707" y="1989165"/>
            <a:ext cx="7316787" cy="398777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2714551D-EF7D-7B4B-8468-EF4170ED9E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56415" y="5385191"/>
            <a:ext cx="380007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600" dirty="0">
                <a:latin typeface="Arial" panose="020B0604020202020204" pitchFamily="34" charset="0"/>
              </a:rPr>
              <a:t>M.S. Smith and K.E. </a:t>
            </a:r>
            <a:r>
              <a:rPr lang="it-IT" altLang="it-IT" sz="1600" dirty="0" err="1">
                <a:latin typeface="Arial" panose="020B0604020202020204" pitchFamily="34" charset="0"/>
              </a:rPr>
              <a:t>Rehm</a:t>
            </a:r>
            <a:r>
              <a:rPr lang="it-IT" altLang="it-IT" sz="1600" dirty="0">
                <a:latin typeface="Arial" panose="020B0604020202020204" pitchFamily="34" charset="0"/>
              </a:rPr>
              <a:t>, </a:t>
            </a:r>
            <a:r>
              <a:rPr lang="it-IT" altLang="it-IT" sz="1600" dirty="0" err="1">
                <a:latin typeface="Arial" panose="020B0604020202020204" pitchFamily="34" charset="0"/>
              </a:rPr>
              <a:t>Annu</a:t>
            </a:r>
            <a:r>
              <a:rPr lang="it-IT" altLang="it-IT" sz="1600" dirty="0">
                <a:latin typeface="Arial" panose="020B0604020202020204" pitchFamily="34" charset="0"/>
              </a:rPr>
              <a:t>. Rev.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600" dirty="0" err="1">
                <a:latin typeface="Arial" panose="020B0604020202020204" pitchFamily="34" charset="0"/>
              </a:rPr>
              <a:t>Nucl</a:t>
            </a:r>
            <a:r>
              <a:rPr lang="it-IT" altLang="it-IT" sz="1600" dirty="0">
                <a:latin typeface="Arial" panose="020B0604020202020204" pitchFamily="34" charset="0"/>
              </a:rPr>
              <a:t>. Part. Sci. 2001. 51:91–130</a:t>
            </a:r>
          </a:p>
        </p:txBody>
      </p:sp>
    </p:spTree>
    <p:extLst>
      <p:ext uri="{BB962C8B-B14F-4D97-AF65-F5344CB8AC3E}">
        <p14:creationId xmlns:p14="http://schemas.microsoft.com/office/powerpoint/2010/main" val="1611936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E778B0-5323-CB26-9080-3343D2FB14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0BBC2C6-6D6C-61C7-B337-0F72B3B3F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587997"/>
            <a:ext cx="6508377" cy="771525"/>
          </a:xfrm>
        </p:spPr>
        <p:txBody>
          <a:bodyPr/>
          <a:lstStyle/>
          <a:p>
            <a:pPr algn="ctr"/>
            <a:r>
              <a:rPr lang="it-IT" sz="4400" b="1" dirty="0"/>
              <a:t>Thesis Activity (II)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CB09383-4E9D-A1EC-7E13-E6BD8308EA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8</a:t>
            </a:fld>
            <a:endParaRPr lang="en-US"/>
          </a:p>
        </p:txBody>
      </p:sp>
      <p:sp>
        <p:nvSpPr>
          <p:cNvPr id="5" name="CasellaDiTesto 2">
            <a:extLst>
              <a:ext uri="{FF2B5EF4-FFF2-40B4-BE49-F238E27FC236}">
                <a16:creationId xmlns:a16="http://schemas.microsoft.com/office/drawing/2014/main" id="{D89C1367-BA98-0FB2-F590-B587836E2595}"/>
              </a:ext>
            </a:extLst>
          </p:cNvPr>
          <p:cNvSpPr txBox="1"/>
          <p:nvPr/>
        </p:nvSpPr>
        <p:spPr>
          <a:xfrm>
            <a:off x="21780" y="1319768"/>
            <a:ext cx="7031484" cy="506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Study of the ion-optics for the connection of EXOTIC and AGATA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B699434E-43A6-E678-B1AE-13D43A157AB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1" r="4757"/>
          <a:stretch/>
        </p:blipFill>
        <p:spPr>
          <a:xfrm>
            <a:off x="-1" y="2644742"/>
            <a:ext cx="9142161" cy="4196747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7" name="Group 4">
            <a:extLst>
              <a:ext uri="{FF2B5EF4-FFF2-40B4-BE49-F238E27FC236}">
                <a16:creationId xmlns:a16="http://schemas.microsoft.com/office/drawing/2014/main" id="{45528E69-B975-42F0-2046-1D6747F5B6FA}"/>
              </a:ext>
            </a:extLst>
          </p:cNvPr>
          <p:cNvGrpSpPr>
            <a:grpSpLocks/>
          </p:cNvGrpSpPr>
          <p:nvPr/>
        </p:nvGrpSpPr>
        <p:grpSpPr bwMode="auto">
          <a:xfrm>
            <a:off x="25999" y="2060476"/>
            <a:ext cx="1404426" cy="1153154"/>
            <a:chOff x="894" y="1043"/>
            <a:chExt cx="998" cy="773"/>
          </a:xfrm>
        </p:grpSpPr>
        <p:sp>
          <p:nvSpPr>
            <p:cNvPr id="8" name="Text Box 5">
              <a:extLst>
                <a:ext uri="{FF2B5EF4-FFF2-40B4-BE49-F238E27FC236}">
                  <a16:creationId xmlns:a16="http://schemas.microsoft.com/office/drawing/2014/main" id="{1E832E28-8D5B-1C2E-EB45-1DA4979FB8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94" y="1043"/>
              <a:ext cx="998" cy="278"/>
            </a:xfrm>
            <a:prstGeom prst="rect">
              <a:avLst/>
            </a:prstGeom>
            <a:solidFill>
              <a:srgbClr val="DEF4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2238" tIns="36119" rIns="72238" bIns="36119"/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n"/>
                <a:defRPr sz="26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itchFamily="2" charset="2"/>
                <a:buChar char="n"/>
                <a:defRPr sz="23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t-IT" altLang="it-IT" sz="2000" b="1" dirty="0">
                  <a:solidFill>
                    <a:srgbClr val="000000"/>
                  </a:solidFill>
                </a:rPr>
                <a:t>Gas Target</a:t>
              </a:r>
              <a:endParaRPr lang="it-IT" altLang="it-IT" sz="2000" b="1" dirty="0"/>
            </a:p>
          </p:txBody>
        </p:sp>
        <p:sp>
          <p:nvSpPr>
            <p:cNvPr id="9" name="Line 6">
              <a:extLst>
                <a:ext uri="{FF2B5EF4-FFF2-40B4-BE49-F238E27FC236}">
                  <a16:creationId xmlns:a16="http://schemas.microsoft.com/office/drawing/2014/main" id="{19D52E00-11E3-6468-9C2A-1B89AAA8244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38" y="1207"/>
              <a:ext cx="484" cy="609"/>
            </a:xfrm>
            <a:prstGeom prst="line">
              <a:avLst/>
            </a:prstGeom>
            <a:noFill/>
            <a:ln w="57150">
              <a:solidFill>
                <a:srgbClr val="DEF4D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10" name="Group 7">
            <a:extLst>
              <a:ext uri="{FF2B5EF4-FFF2-40B4-BE49-F238E27FC236}">
                <a16:creationId xmlns:a16="http://schemas.microsoft.com/office/drawing/2014/main" id="{68713F64-05AA-6950-A4D1-B946A0A4A2DA}"/>
              </a:ext>
            </a:extLst>
          </p:cNvPr>
          <p:cNvGrpSpPr>
            <a:grpSpLocks/>
          </p:cNvGrpSpPr>
          <p:nvPr/>
        </p:nvGrpSpPr>
        <p:grpSpPr bwMode="auto">
          <a:xfrm>
            <a:off x="1581151" y="1853660"/>
            <a:ext cx="2736850" cy="2007141"/>
            <a:chOff x="1066" y="758"/>
            <a:chExt cx="1724" cy="1674"/>
          </a:xfrm>
        </p:grpSpPr>
        <p:sp>
          <p:nvSpPr>
            <p:cNvPr id="11" name="Text Box 8">
              <a:extLst>
                <a:ext uri="{FF2B5EF4-FFF2-40B4-BE49-F238E27FC236}">
                  <a16:creationId xmlns:a16="http://schemas.microsoft.com/office/drawing/2014/main" id="{BC8B7571-E6B5-6037-657A-CC0B948CEDB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66" y="758"/>
              <a:ext cx="1724" cy="346"/>
            </a:xfrm>
            <a:prstGeom prst="rect">
              <a:avLst/>
            </a:prstGeom>
            <a:solidFill>
              <a:srgbClr val="BBE0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2238" tIns="36119" rIns="72238" bIns="36119"/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n"/>
                <a:defRPr sz="26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itchFamily="2" charset="2"/>
                <a:buChar char="n"/>
                <a:defRPr sz="23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t-IT" altLang="it-IT" sz="2000" b="1" dirty="0">
                  <a:solidFill>
                    <a:srgbClr val="000000"/>
                  </a:solidFill>
                </a:rPr>
                <a:t>1</a:t>
              </a:r>
              <a:r>
                <a:rPr lang="it-IT" altLang="it-IT" sz="2000" b="1" baseline="30000" dirty="0">
                  <a:solidFill>
                    <a:srgbClr val="000000"/>
                  </a:solidFill>
                </a:rPr>
                <a:t>st</a:t>
              </a:r>
              <a:r>
                <a:rPr lang="it-IT" altLang="it-IT" sz="2000" b="1" dirty="0">
                  <a:solidFill>
                    <a:srgbClr val="000000"/>
                  </a:solidFill>
                </a:rPr>
                <a:t> Quadrupole </a:t>
              </a:r>
              <a:r>
                <a:rPr lang="it-IT" altLang="it-IT" sz="2000" b="1" dirty="0" err="1">
                  <a:solidFill>
                    <a:srgbClr val="000000"/>
                  </a:solidFill>
                </a:rPr>
                <a:t>Triplet</a:t>
              </a:r>
              <a:endParaRPr lang="it-IT" altLang="it-IT" sz="2000" b="1" dirty="0"/>
            </a:p>
          </p:txBody>
        </p:sp>
        <p:sp>
          <p:nvSpPr>
            <p:cNvPr id="12" name="Line 9">
              <a:extLst>
                <a:ext uri="{FF2B5EF4-FFF2-40B4-BE49-F238E27FC236}">
                  <a16:creationId xmlns:a16="http://schemas.microsoft.com/office/drawing/2014/main" id="{6C0B9AA4-6E19-BBAE-A875-114EC598953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526" y="994"/>
              <a:ext cx="206" cy="1438"/>
            </a:xfrm>
            <a:prstGeom prst="line">
              <a:avLst/>
            </a:prstGeom>
            <a:noFill/>
            <a:ln w="57150">
              <a:solidFill>
                <a:srgbClr val="BBE0E3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13" name="Group 10">
            <a:extLst>
              <a:ext uri="{FF2B5EF4-FFF2-40B4-BE49-F238E27FC236}">
                <a16:creationId xmlns:a16="http://schemas.microsoft.com/office/drawing/2014/main" id="{8C883690-BE79-8D27-9838-581EF9B9E8AB}"/>
              </a:ext>
            </a:extLst>
          </p:cNvPr>
          <p:cNvGrpSpPr>
            <a:grpSpLocks/>
          </p:cNvGrpSpPr>
          <p:nvPr/>
        </p:nvGrpSpPr>
        <p:grpSpPr bwMode="auto">
          <a:xfrm>
            <a:off x="6956625" y="2128838"/>
            <a:ext cx="2160587" cy="1633536"/>
            <a:chOff x="2201" y="1205"/>
            <a:chExt cx="1361" cy="1029"/>
          </a:xfrm>
        </p:grpSpPr>
        <p:sp>
          <p:nvSpPr>
            <p:cNvPr id="14" name="Text Box 11">
              <a:extLst>
                <a:ext uri="{FF2B5EF4-FFF2-40B4-BE49-F238E27FC236}">
                  <a16:creationId xmlns:a16="http://schemas.microsoft.com/office/drawing/2014/main" id="{ECF0A0B7-ABFA-F57C-C721-F2CA0825686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01" y="1205"/>
              <a:ext cx="1361" cy="445"/>
            </a:xfrm>
            <a:prstGeom prst="rect">
              <a:avLst/>
            </a:prstGeom>
            <a:solidFill>
              <a:srgbClr val="BBE0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2238" tIns="36119" rIns="72238" bIns="36119"/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n"/>
                <a:defRPr sz="26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itchFamily="2" charset="2"/>
                <a:buChar char="n"/>
                <a:defRPr sz="23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t-IT" altLang="it-IT" sz="2000" b="1" dirty="0">
                  <a:solidFill>
                    <a:srgbClr val="000000"/>
                  </a:solidFill>
                </a:rPr>
                <a:t>2</a:t>
              </a:r>
              <a:r>
                <a:rPr lang="it-IT" altLang="it-IT" sz="2000" b="1" baseline="30000" dirty="0">
                  <a:solidFill>
                    <a:srgbClr val="000000"/>
                  </a:solidFill>
                </a:rPr>
                <a:t>nd</a:t>
              </a:r>
              <a:r>
                <a:rPr lang="it-IT" altLang="it-IT" sz="2000" b="1" dirty="0">
                  <a:solidFill>
                    <a:srgbClr val="000000"/>
                  </a:solidFill>
                </a:rPr>
                <a:t> Quadrupole </a:t>
              </a:r>
              <a:r>
                <a:rPr lang="it-IT" altLang="it-IT" sz="2000" b="1" dirty="0" err="1">
                  <a:solidFill>
                    <a:srgbClr val="000000"/>
                  </a:solidFill>
                </a:rPr>
                <a:t>Triplet</a:t>
              </a:r>
              <a:endParaRPr lang="it-IT" altLang="it-IT" sz="2000" b="1" dirty="0"/>
            </a:p>
          </p:txBody>
        </p:sp>
        <p:sp>
          <p:nvSpPr>
            <p:cNvPr id="15" name="Line 12">
              <a:extLst>
                <a:ext uri="{FF2B5EF4-FFF2-40B4-BE49-F238E27FC236}">
                  <a16:creationId xmlns:a16="http://schemas.microsoft.com/office/drawing/2014/main" id="{EADFD671-A2CA-44EA-CC79-E22096A35F7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169" y="1466"/>
              <a:ext cx="93" cy="768"/>
            </a:xfrm>
            <a:prstGeom prst="line">
              <a:avLst/>
            </a:prstGeom>
            <a:noFill/>
            <a:ln w="57150">
              <a:solidFill>
                <a:srgbClr val="BBE0E3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16" name="Group 13">
            <a:extLst>
              <a:ext uri="{FF2B5EF4-FFF2-40B4-BE49-F238E27FC236}">
                <a16:creationId xmlns:a16="http://schemas.microsoft.com/office/drawing/2014/main" id="{B0C82EB2-5812-E1FD-2DEB-22C00FDB833A}"/>
              </a:ext>
            </a:extLst>
          </p:cNvPr>
          <p:cNvGrpSpPr>
            <a:grpSpLocks/>
          </p:cNvGrpSpPr>
          <p:nvPr/>
        </p:nvGrpSpPr>
        <p:grpSpPr bwMode="auto">
          <a:xfrm>
            <a:off x="5397501" y="1822570"/>
            <a:ext cx="2058988" cy="2001718"/>
            <a:chOff x="3470" y="780"/>
            <a:chExt cx="1297" cy="1629"/>
          </a:xfrm>
        </p:grpSpPr>
        <p:sp>
          <p:nvSpPr>
            <p:cNvPr id="17" name="Line 14">
              <a:extLst>
                <a:ext uri="{FF2B5EF4-FFF2-40B4-BE49-F238E27FC236}">
                  <a16:creationId xmlns:a16="http://schemas.microsoft.com/office/drawing/2014/main" id="{A9391471-A3F0-3521-DB5D-967771847AA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15" y="1007"/>
              <a:ext cx="752" cy="1402"/>
            </a:xfrm>
            <a:prstGeom prst="line">
              <a:avLst/>
            </a:prstGeom>
            <a:noFill/>
            <a:ln w="57150">
              <a:solidFill>
                <a:srgbClr val="ECE4E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8" name="Text Box 15">
              <a:extLst>
                <a:ext uri="{FF2B5EF4-FFF2-40B4-BE49-F238E27FC236}">
                  <a16:creationId xmlns:a16="http://schemas.microsoft.com/office/drawing/2014/main" id="{F05D7123-76DF-BE12-7F24-6F3A107BA88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70" y="780"/>
              <a:ext cx="1043" cy="331"/>
            </a:xfrm>
            <a:prstGeom prst="rect">
              <a:avLst/>
            </a:prstGeom>
            <a:solidFill>
              <a:srgbClr val="ECE4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2238" tIns="36119" rIns="72238" bIns="36119"/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n"/>
                <a:defRPr sz="26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itchFamily="2" charset="2"/>
                <a:buChar char="n"/>
                <a:defRPr sz="23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t-IT" altLang="it-IT" sz="2000" b="1" dirty="0">
                  <a:solidFill>
                    <a:srgbClr val="000000"/>
                  </a:solidFill>
                </a:rPr>
                <a:t>Wien Filter</a:t>
              </a:r>
              <a:endParaRPr lang="it-IT" altLang="it-IT" sz="2000" b="1" dirty="0"/>
            </a:p>
          </p:txBody>
        </p:sp>
      </p:grpSp>
      <p:grpSp>
        <p:nvGrpSpPr>
          <p:cNvPr id="19" name="Group 16">
            <a:extLst>
              <a:ext uri="{FF2B5EF4-FFF2-40B4-BE49-F238E27FC236}">
                <a16:creationId xmlns:a16="http://schemas.microsoft.com/office/drawing/2014/main" id="{5A4032E5-9FDD-3E01-D6FD-070B37505DCF}"/>
              </a:ext>
            </a:extLst>
          </p:cNvPr>
          <p:cNvGrpSpPr>
            <a:grpSpLocks/>
          </p:cNvGrpSpPr>
          <p:nvPr/>
        </p:nvGrpSpPr>
        <p:grpSpPr bwMode="auto">
          <a:xfrm>
            <a:off x="3333752" y="2235824"/>
            <a:ext cx="2390776" cy="1474167"/>
            <a:chOff x="2170" y="1139"/>
            <a:chExt cx="1506" cy="1198"/>
          </a:xfrm>
        </p:grpSpPr>
        <p:sp>
          <p:nvSpPr>
            <p:cNvPr id="20" name="Text Box 17">
              <a:extLst>
                <a:ext uri="{FF2B5EF4-FFF2-40B4-BE49-F238E27FC236}">
                  <a16:creationId xmlns:a16="http://schemas.microsoft.com/office/drawing/2014/main" id="{1F7C070C-BFFC-303E-4DBF-3C682127A79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70" y="1139"/>
              <a:ext cx="1415" cy="332"/>
            </a:xfrm>
            <a:prstGeom prst="rect">
              <a:avLst/>
            </a:prstGeom>
            <a:solidFill>
              <a:srgbClr val="F6FD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2238" tIns="36119" rIns="72238" bIns="36119"/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n"/>
                <a:defRPr sz="26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itchFamily="2" charset="2"/>
                <a:buChar char="n"/>
                <a:defRPr sz="23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t-IT" altLang="it-IT" sz="2000" b="1" dirty="0">
                  <a:solidFill>
                    <a:srgbClr val="000000"/>
                  </a:solidFill>
                </a:rPr>
                <a:t>30°-</a:t>
              </a:r>
              <a:r>
                <a:rPr lang="it-IT" altLang="it-IT" sz="2000" b="1" dirty="0" err="1">
                  <a:solidFill>
                    <a:srgbClr val="000000"/>
                  </a:solidFill>
                </a:rPr>
                <a:t>Dipole</a:t>
              </a:r>
              <a:r>
                <a:rPr lang="it-IT" altLang="it-IT" sz="2000" b="1" dirty="0">
                  <a:solidFill>
                    <a:srgbClr val="000000"/>
                  </a:solidFill>
                </a:rPr>
                <a:t> </a:t>
              </a:r>
              <a:r>
                <a:rPr lang="it-IT" altLang="it-IT" sz="2000" b="1" dirty="0" err="1">
                  <a:solidFill>
                    <a:srgbClr val="000000"/>
                  </a:solidFill>
                </a:rPr>
                <a:t>Magnet</a:t>
              </a:r>
              <a:r>
                <a:rPr lang="it-IT" altLang="it-IT" sz="2000" b="1" dirty="0">
                  <a:solidFill>
                    <a:srgbClr val="000000"/>
                  </a:solidFill>
                </a:rPr>
                <a:t> </a:t>
              </a:r>
              <a:endParaRPr lang="it-IT" altLang="it-IT" sz="2000" b="1" dirty="0"/>
            </a:p>
          </p:txBody>
        </p:sp>
        <p:sp>
          <p:nvSpPr>
            <p:cNvPr id="21" name="Line 18">
              <a:extLst>
                <a:ext uri="{FF2B5EF4-FFF2-40B4-BE49-F238E27FC236}">
                  <a16:creationId xmlns:a16="http://schemas.microsoft.com/office/drawing/2014/main" id="{F376D094-5FDD-DC94-BA71-E585538FB1D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90" y="1389"/>
              <a:ext cx="886" cy="948"/>
            </a:xfrm>
            <a:prstGeom prst="line">
              <a:avLst/>
            </a:prstGeom>
            <a:noFill/>
            <a:ln w="57150">
              <a:solidFill>
                <a:srgbClr val="F6FDA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cxnSp>
        <p:nvCxnSpPr>
          <p:cNvPr id="22" name="Connettore 2 21">
            <a:extLst>
              <a:ext uri="{FF2B5EF4-FFF2-40B4-BE49-F238E27FC236}">
                <a16:creationId xmlns:a16="http://schemas.microsoft.com/office/drawing/2014/main" id="{472A94AB-E157-4F56-1621-1F838BB87E48}"/>
              </a:ext>
            </a:extLst>
          </p:cNvPr>
          <p:cNvCxnSpPr>
            <a:cxnSpLocks/>
          </p:cNvCxnSpPr>
          <p:nvPr/>
        </p:nvCxnSpPr>
        <p:spPr>
          <a:xfrm>
            <a:off x="107504" y="4005064"/>
            <a:ext cx="1080120" cy="71636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5FE9E88C-D800-5217-819E-F9F97C56F07C}"/>
              </a:ext>
            </a:extLst>
          </p:cNvPr>
          <p:cNvSpPr txBox="1"/>
          <p:nvPr/>
        </p:nvSpPr>
        <p:spPr>
          <a:xfrm>
            <a:off x="90146" y="4869160"/>
            <a:ext cx="1363900" cy="830997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it-IT" sz="2400" b="1" dirty="0">
                <a:solidFill>
                  <a:srgbClr val="FF0000"/>
                </a:solidFill>
                <a:latin typeface="+mj-lt"/>
              </a:rPr>
              <a:t>PRIMARY </a:t>
            </a:r>
          </a:p>
          <a:p>
            <a:pPr algn="ctr">
              <a:defRPr/>
            </a:pPr>
            <a:r>
              <a:rPr lang="it-IT" sz="2400" b="1" dirty="0">
                <a:solidFill>
                  <a:srgbClr val="FF0000"/>
                </a:solidFill>
                <a:latin typeface="+mj-lt"/>
              </a:rPr>
              <a:t>BEAM</a:t>
            </a:r>
          </a:p>
        </p:txBody>
      </p:sp>
      <p:cxnSp>
        <p:nvCxnSpPr>
          <p:cNvPr id="24" name="Connettore 2 23">
            <a:extLst>
              <a:ext uri="{FF2B5EF4-FFF2-40B4-BE49-F238E27FC236}">
                <a16:creationId xmlns:a16="http://schemas.microsoft.com/office/drawing/2014/main" id="{4D47988C-9426-CAC2-48A4-E6174FAC2B5E}"/>
              </a:ext>
            </a:extLst>
          </p:cNvPr>
          <p:cNvCxnSpPr>
            <a:cxnSpLocks/>
          </p:cNvCxnSpPr>
          <p:nvPr/>
        </p:nvCxnSpPr>
        <p:spPr>
          <a:xfrm>
            <a:off x="1581150" y="4024362"/>
            <a:ext cx="3634492" cy="150189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ttore 2 24">
            <a:extLst>
              <a:ext uri="{FF2B5EF4-FFF2-40B4-BE49-F238E27FC236}">
                <a16:creationId xmlns:a16="http://schemas.microsoft.com/office/drawing/2014/main" id="{4EC1D19D-480B-5D53-017B-A8EF4DF0AD36}"/>
              </a:ext>
            </a:extLst>
          </p:cNvPr>
          <p:cNvCxnSpPr>
            <a:cxnSpLocks/>
          </p:cNvCxnSpPr>
          <p:nvPr/>
        </p:nvCxnSpPr>
        <p:spPr>
          <a:xfrm>
            <a:off x="1581150" y="4149080"/>
            <a:ext cx="3726260" cy="120685"/>
          </a:xfrm>
          <a:prstGeom prst="straightConnector1">
            <a:avLst/>
          </a:prstGeom>
          <a:ln w="57150">
            <a:solidFill>
              <a:srgbClr val="0099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ttore 2 25">
            <a:extLst>
              <a:ext uri="{FF2B5EF4-FFF2-40B4-BE49-F238E27FC236}">
                <a16:creationId xmlns:a16="http://schemas.microsoft.com/office/drawing/2014/main" id="{FD09AD94-414F-FF33-41B7-563398F95C9E}"/>
              </a:ext>
            </a:extLst>
          </p:cNvPr>
          <p:cNvCxnSpPr>
            <a:cxnSpLocks/>
          </p:cNvCxnSpPr>
          <p:nvPr/>
        </p:nvCxnSpPr>
        <p:spPr>
          <a:xfrm flipV="1">
            <a:off x="6589277" y="4040188"/>
            <a:ext cx="2375211" cy="158027"/>
          </a:xfrm>
          <a:prstGeom prst="straightConnector1">
            <a:avLst/>
          </a:prstGeom>
          <a:ln w="57150">
            <a:solidFill>
              <a:srgbClr val="0099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ttore 2 26">
            <a:extLst>
              <a:ext uri="{FF2B5EF4-FFF2-40B4-BE49-F238E27FC236}">
                <a16:creationId xmlns:a16="http://schemas.microsoft.com/office/drawing/2014/main" id="{578825CC-1ECC-51EF-BC48-93DE1BE49327}"/>
              </a:ext>
            </a:extLst>
          </p:cNvPr>
          <p:cNvCxnSpPr>
            <a:cxnSpLocks/>
          </p:cNvCxnSpPr>
          <p:nvPr/>
        </p:nvCxnSpPr>
        <p:spPr>
          <a:xfrm flipV="1">
            <a:off x="5580112" y="4207889"/>
            <a:ext cx="865149" cy="30785"/>
          </a:xfrm>
          <a:prstGeom prst="straightConnector1">
            <a:avLst/>
          </a:prstGeom>
          <a:ln w="57150">
            <a:solidFill>
              <a:srgbClr val="0099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ttore 2 27">
            <a:extLst>
              <a:ext uri="{FF2B5EF4-FFF2-40B4-BE49-F238E27FC236}">
                <a16:creationId xmlns:a16="http://schemas.microsoft.com/office/drawing/2014/main" id="{7DF78C5A-8F53-D290-46E6-26399E9E472F}"/>
              </a:ext>
            </a:extLst>
          </p:cNvPr>
          <p:cNvCxnSpPr>
            <a:cxnSpLocks/>
          </p:cNvCxnSpPr>
          <p:nvPr/>
        </p:nvCxnSpPr>
        <p:spPr>
          <a:xfrm flipV="1">
            <a:off x="5580112" y="3943424"/>
            <a:ext cx="707397" cy="205656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F58F2B6F-381C-62AF-3613-754EA22590F9}"/>
              </a:ext>
            </a:extLst>
          </p:cNvPr>
          <p:cNvSpPr txBox="1"/>
          <p:nvPr/>
        </p:nvSpPr>
        <p:spPr>
          <a:xfrm>
            <a:off x="4248150" y="4732813"/>
            <a:ext cx="3168680" cy="461665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t-IT" sz="2400" b="1" dirty="0">
                <a:solidFill>
                  <a:srgbClr val="009900"/>
                </a:solidFill>
                <a:latin typeface="+mj-lt"/>
              </a:rPr>
              <a:t>SECONDARY BEAM</a:t>
            </a:r>
          </a:p>
        </p:txBody>
      </p:sp>
    </p:spTree>
    <p:extLst>
      <p:ext uri="{BB962C8B-B14F-4D97-AF65-F5344CB8AC3E}">
        <p14:creationId xmlns:p14="http://schemas.microsoft.com/office/powerpoint/2010/main" val="3902196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3" grpId="0" animBg="1"/>
      <p:bldP spid="2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CC9D8B-EF33-0264-D22A-8735F3BE61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13D15DB-F464-83D5-1E8C-B7671B2DEC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587997"/>
            <a:ext cx="6508377" cy="771525"/>
          </a:xfrm>
        </p:spPr>
        <p:txBody>
          <a:bodyPr/>
          <a:lstStyle/>
          <a:p>
            <a:pPr algn="ctr"/>
            <a:r>
              <a:rPr lang="it-IT" sz="4400" b="1" dirty="0"/>
              <a:t>Thesis Activity (III)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C07E9CD5-D1FB-A062-7045-D4DA83FF2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9</a:t>
            </a:fld>
            <a:endParaRPr lang="en-US"/>
          </a:p>
        </p:txBody>
      </p:sp>
      <p:sp>
        <p:nvSpPr>
          <p:cNvPr id="5" name="CasellaDiTesto 2">
            <a:extLst>
              <a:ext uri="{FF2B5EF4-FFF2-40B4-BE49-F238E27FC236}">
                <a16:creationId xmlns:a16="http://schemas.microsoft.com/office/drawing/2014/main" id="{4D2807D3-43A5-6D29-BFB6-DE92470BFEF5}"/>
              </a:ext>
            </a:extLst>
          </p:cNvPr>
          <p:cNvSpPr txBox="1"/>
          <p:nvPr/>
        </p:nvSpPr>
        <p:spPr>
          <a:xfrm>
            <a:off x="47625" y="1629355"/>
            <a:ext cx="4600575" cy="967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Development and characterization of a MCP tracking detector.</a:t>
            </a:r>
          </a:p>
        </p:txBody>
      </p:sp>
      <p:pic>
        <p:nvPicPr>
          <p:cNvPr id="6" name="Immagine 5" descr="Immagine che contiene argento, interno, macchina, Ricambio auto&#10;&#10;Descrizione generata automaticamente">
            <a:extLst>
              <a:ext uri="{FF2B5EF4-FFF2-40B4-BE49-F238E27FC236}">
                <a16:creationId xmlns:a16="http://schemas.microsoft.com/office/drawing/2014/main" id="{06DCA846-7BD7-BB7E-58DF-D0C513B4862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50" r="12840"/>
          <a:stretch/>
        </p:blipFill>
        <p:spPr>
          <a:xfrm>
            <a:off x="638175" y="2756333"/>
            <a:ext cx="3575592" cy="3972308"/>
          </a:xfrm>
          <a:prstGeom prst="rect">
            <a:avLst/>
          </a:prstGeom>
        </p:spPr>
      </p:pic>
      <p:pic>
        <p:nvPicPr>
          <p:cNvPr id="7" name="Segnaposto contenuto 4" descr="Immagine che contiene interno, piastrella, muro, bagno&#10;&#10;Descrizione generata automaticamente">
            <a:extLst>
              <a:ext uri="{FF2B5EF4-FFF2-40B4-BE49-F238E27FC236}">
                <a16:creationId xmlns:a16="http://schemas.microsoft.com/office/drawing/2014/main" id="{0A2C5CD1-13E7-E843-A46A-635F390AB4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38" t="1" r="15462" b="1"/>
          <a:stretch/>
        </p:blipFill>
        <p:spPr>
          <a:xfrm rot="16200000">
            <a:off x="5419254" y="1467588"/>
            <a:ext cx="2388845" cy="3330005"/>
          </a:xfrm>
          <a:prstGeom prst="rect">
            <a:avLst/>
          </a:prstGeom>
        </p:spPr>
      </p:pic>
      <p:pic>
        <p:nvPicPr>
          <p:cNvPr id="8" name="Immagine 7" descr="Immagine che contiene testo, pane, schermata, cibo&#10;&#10;Descrizione generata automaticamente">
            <a:extLst>
              <a:ext uri="{FF2B5EF4-FFF2-40B4-BE49-F238E27FC236}">
                <a16:creationId xmlns:a16="http://schemas.microsoft.com/office/drawing/2014/main" id="{D35F25D5-AB9F-E215-A15B-4859DA4B1DF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32" t="10023" r="6060" b="10161"/>
          <a:stretch/>
        </p:blipFill>
        <p:spPr>
          <a:xfrm>
            <a:off x="4930234" y="4392375"/>
            <a:ext cx="3348445" cy="2388844"/>
          </a:xfrm>
          <a:prstGeom prst="rect">
            <a:avLst/>
          </a:prstGeom>
        </p:spPr>
      </p:pic>
      <p:sp>
        <p:nvSpPr>
          <p:cNvPr id="9" name="Rettangolo 8">
            <a:extLst>
              <a:ext uri="{FF2B5EF4-FFF2-40B4-BE49-F238E27FC236}">
                <a16:creationId xmlns:a16="http://schemas.microsoft.com/office/drawing/2014/main" id="{AE89FF66-8AA2-B505-CC8D-307F6BA8A737}"/>
              </a:ext>
            </a:extLst>
          </p:cNvPr>
          <p:cNvSpPr/>
          <p:nvPr/>
        </p:nvSpPr>
        <p:spPr>
          <a:xfrm>
            <a:off x="6324600" y="2545200"/>
            <a:ext cx="338137" cy="133147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159E9060-4E48-01FF-4DBE-4DA822DCA192}"/>
              </a:ext>
            </a:extLst>
          </p:cNvPr>
          <p:cNvSpPr/>
          <p:nvPr/>
        </p:nvSpPr>
        <p:spPr>
          <a:xfrm>
            <a:off x="5819775" y="5210175"/>
            <a:ext cx="638175" cy="151846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37716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Plaza">
  <a:themeElements>
    <a:clrScheme name="Plaza">
      <a:dk1>
        <a:sysClr val="windowText" lastClr="000000"/>
      </a:dk1>
      <a:lt1>
        <a:sysClr val="window" lastClr="FFFFFF"/>
      </a:lt1>
      <a:dk2>
        <a:srgbClr val="333333"/>
      </a:dk2>
      <a:lt2>
        <a:srgbClr val="CCCCCC"/>
      </a:lt2>
      <a:accent1>
        <a:srgbClr val="990000"/>
      </a:accent1>
      <a:accent2>
        <a:srgbClr val="580101"/>
      </a:accent2>
      <a:accent3>
        <a:srgbClr val="E94A00"/>
      </a:accent3>
      <a:accent4>
        <a:srgbClr val="EB8F00"/>
      </a:accent4>
      <a:accent5>
        <a:srgbClr val="A4A4A4"/>
      </a:accent5>
      <a:accent6>
        <a:srgbClr val="666666"/>
      </a:accent6>
      <a:hlink>
        <a:srgbClr val="D01010"/>
      </a:hlink>
      <a:folHlink>
        <a:srgbClr val="E6682E"/>
      </a:folHlink>
    </a:clrScheme>
    <a:fontScheme name="Plaza">
      <a:maj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Plaza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60000"/>
                <a:satMod val="135000"/>
              </a:schemeClr>
            </a:gs>
            <a:gs pos="100000">
              <a:schemeClr val="phClr">
                <a:tint val="10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0000"/>
                <a:satMod val="120000"/>
              </a:schemeClr>
            </a:gs>
            <a:gs pos="35000">
              <a:schemeClr val="phClr">
                <a:shade val="100000"/>
                <a:satMod val="150000"/>
              </a:schemeClr>
            </a:gs>
            <a:gs pos="70000">
              <a:schemeClr val="phClr">
                <a:tint val="100000"/>
                <a:shade val="100000"/>
                <a:satMod val="200000"/>
                <a:greenMod val="100000"/>
              </a:schemeClr>
            </a:gs>
            <a:gs pos="100000">
              <a:schemeClr val="phClr">
                <a:tint val="100000"/>
                <a:shade val="100000"/>
                <a:satMod val="250000"/>
                <a:greenMod val="100000"/>
              </a:schemeClr>
            </a:gs>
          </a:gsLst>
          <a:lin ang="162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190500" dist="63500" dir="5400000">
              <a:srgbClr val="FFFFFF">
                <a:alpha val="65000"/>
              </a:srgbClr>
            </a:innerShdw>
          </a:effectLst>
          <a:scene3d>
            <a:camera prst="orthographicFront">
              <a:rot lat="0" lon="0" rev="0"/>
            </a:camera>
            <a:lightRig rig="twoPt" dir="r">
              <a:rot lat="0" lon="0" rev="6000000"/>
            </a:lightRig>
          </a:scene3d>
          <a:sp3d prstMaterial="matte">
            <a:bevelT w="0" h="0" prst="relaxedInset"/>
          </a:sp3d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88900" dist="38100" dir="6600000" sx="101000" sy="101000" rotWithShape="0">
              <a:srgbClr val="000000">
                <a:alpha val="50000"/>
              </a:srgbClr>
            </a:outerShdw>
          </a:effectLst>
          <a:scene3d>
            <a:camera prst="perspectiveFront" fov="3000000"/>
            <a:lightRig rig="morning" dir="tl">
              <a:rot lat="0" lon="0" rev="1800000"/>
            </a:lightRig>
          </a:scene3d>
          <a:sp3d contourW="38100" prstMaterial="softEdge">
            <a:bevelT w="25400" h="38100"/>
            <a:contourClr>
              <a:schemeClr val="phClr">
                <a:tint val="6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4616</TotalTime>
  <Words>845</Words>
  <Application>Microsoft Office PowerPoint</Application>
  <PresentationFormat>Presentazione su schermo (4:3)</PresentationFormat>
  <Paragraphs>81</Paragraphs>
  <Slides>10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6" baseType="lpstr">
      <vt:lpstr>Arial</vt:lpstr>
      <vt:lpstr>Calibri</vt:lpstr>
      <vt:lpstr>Century Gothic</vt:lpstr>
      <vt:lpstr>Wingdings</vt:lpstr>
      <vt:lpstr>Wingdings 2</vt:lpstr>
      <vt:lpstr>Plaza</vt:lpstr>
      <vt:lpstr>Nuclear Astrophysics with Indirect Methods</vt:lpstr>
      <vt:lpstr>Nuclear Astrophysics</vt:lpstr>
      <vt:lpstr>ThermoNuclear Reactions</vt:lpstr>
      <vt:lpstr>Trojan Horse Method</vt:lpstr>
      <vt:lpstr>Recent Measurements</vt:lpstr>
      <vt:lpstr>Thesis Activity (I)</vt:lpstr>
      <vt:lpstr>Nuclear Astrophysics and Radioactive Ion Beams</vt:lpstr>
      <vt:lpstr>Thesis Activity (II)</vt:lpstr>
      <vt:lpstr>Thesis Activity (III)</vt:lpstr>
      <vt:lpstr>ASFIN partnerships and collaborations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Corso di laurea in Fisica  LT- FISICA  Università di Padova</dc:title>
  <dc:creator>sada cinzia</dc:creator>
  <cp:lastModifiedBy>Marco Mazzocco</cp:lastModifiedBy>
  <cp:revision>68</cp:revision>
  <dcterms:created xsi:type="dcterms:W3CDTF">2020-09-22T13:28:42Z</dcterms:created>
  <dcterms:modified xsi:type="dcterms:W3CDTF">2024-02-28T15:38:27Z</dcterms:modified>
</cp:coreProperties>
</file>