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0" r:id="rId1"/>
    <p:sldMasterId id="2147483920" r:id="rId2"/>
    <p:sldMasterId id="2147483944" r:id="rId3"/>
    <p:sldMasterId id="2147483956" r:id="rId4"/>
    <p:sldMasterId id="2147483980" r:id="rId5"/>
  </p:sldMasterIdLst>
  <p:notesMasterIdLst>
    <p:notesMasterId r:id="rId34"/>
  </p:notesMasterIdLst>
  <p:sldIdLst>
    <p:sldId id="388" r:id="rId6"/>
    <p:sldId id="326" r:id="rId7"/>
    <p:sldId id="345" r:id="rId8"/>
    <p:sldId id="347" r:id="rId9"/>
    <p:sldId id="348" r:id="rId10"/>
    <p:sldId id="261" r:id="rId11"/>
    <p:sldId id="335" r:id="rId12"/>
    <p:sldId id="387" r:id="rId13"/>
    <p:sldId id="385" r:id="rId14"/>
    <p:sldId id="336" r:id="rId15"/>
    <p:sldId id="339" r:id="rId16"/>
    <p:sldId id="275" r:id="rId17"/>
    <p:sldId id="276" r:id="rId18"/>
    <p:sldId id="285" r:id="rId19"/>
    <p:sldId id="277" r:id="rId20"/>
    <p:sldId id="284" r:id="rId21"/>
    <p:sldId id="293" r:id="rId22"/>
    <p:sldId id="344" r:id="rId23"/>
    <p:sldId id="343" r:id="rId24"/>
    <p:sldId id="316" r:id="rId25"/>
    <p:sldId id="317" r:id="rId26"/>
    <p:sldId id="386" r:id="rId27"/>
    <p:sldId id="381" r:id="rId28"/>
    <p:sldId id="382" r:id="rId29"/>
    <p:sldId id="383" r:id="rId30"/>
    <p:sldId id="384" r:id="rId31"/>
    <p:sldId id="334" r:id="rId32"/>
    <p:sldId id="323"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65172D-56BC-09E2-3C35-37121F042A52}" name="De Salvador Davide" initials="DSD" userId="S::davide.desalvador@unipd.it::947e997d-2df1-41cf-8c82-59a4f7fe7c3a" providerId="AD"/>
  <p188:author id="{7E573E51-0906-3ECC-2F65-3AB53C829BC3}" name="Walter Raniero" initials="WR" userId="S::raniero@infn.it::cc5e56bc-7a7b-4349-8c69-a38170a99fb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7E3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029" autoAdjust="0"/>
  </p:normalViewPr>
  <p:slideViewPr>
    <p:cSldViewPr snapToGrid="0">
      <p:cViewPr>
        <p:scale>
          <a:sx n="50" d="100"/>
          <a:sy n="50" d="100"/>
        </p:scale>
        <p:origin x="1284" y="40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72315B-3BF0-4EEF-863A-64AEDEC7E122}" type="datetimeFigureOut">
              <a:rPr lang="it-IT" smtClean="0"/>
              <a:t>23/02/2024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D74A3-278F-48C7-BD92-B9BE9BD56798}" type="slidenum">
              <a:rPr lang="it-IT" smtClean="0"/>
              <a:t>‹#›</a:t>
            </a:fld>
            <a:endParaRPr lang="it-IT"/>
          </a:p>
        </p:txBody>
      </p:sp>
    </p:spTree>
    <p:extLst>
      <p:ext uri="{BB962C8B-B14F-4D97-AF65-F5344CB8AC3E}">
        <p14:creationId xmlns:p14="http://schemas.microsoft.com/office/powerpoint/2010/main" val="258282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67423-953E-3AE1-BADF-61E086237B6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EAC2F05-532F-8A6C-E662-62DAF53D564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66F8881-C0C6-0DFF-DA4E-EF58C46E4EE9}"/>
              </a:ext>
            </a:extLst>
          </p:cNvPr>
          <p:cNvSpPr>
            <a:spLocks noGrp="1"/>
          </p:cNvSpPr>
          <p:nvPr>
            <p:ph type="body" idx="1"/>
          </p:nvPr>
        </p:nvSpPr>
        <p:spPr/>
        <p:txBody>
          <a:bodyPr/>
          <a:lstStyle/>
          <a:p>
            <a:r>
              <a:rPr lang="en-GB" b="0" i="0" dirty="0">
                <a:solidFill>
                  <a:srgbClr val="374151"/>
                </a:solidFill>
                <a:effectLst/>
                <a:latin typeface="Söhne"/>
              </a:rPr>
              <a:t>After a brief introduction and state of the art on germanium detectors for gamma spectroscopy, I will illustrate some examples of the application of recently developed PLM technologies. Finally, the response of  neutron damage of this detectors.</a:t>
            </a:r>
            <a:endParaRPr lang="it-IT" dirty="0"/>
          </a:p>
        </p:txBody>
      </p:sp>
      <p:sp>
        <p:nvSpPr>
          <p:cNvPr id="4" name="Segnaposto numero diapositiva 3">
            <a:extLst>
              <a:ext uri="{FF2B5EF4-FFF2-40B4-BE49-F238E27FC236}">
                <a16:creationId xmlns:a16="http://schemas.microsoft.com/office/drawing/2014/main" id="{075E71A5-9113-BAE1-18E2-014FBAAFBBCB}"/>
              </a:ext>
            </a:extLst>
          </p:cNvPr>
          <p:cNvSpPr>
            <a:spLocks noGrp="1"/>
          </p:cNvSpPr>
          <p:nvPr>
            <p:ph type="sldNum" sz="quarter" idx="10"/>
          </p:nvPr>
        </p:nvSpPr>
        <p:spPr/>
        <p:txBody>
          <a:bodyPr/>
          <a:lstStyle/>
          <a:p>
            <a:fld id="{D99D74A3-278F-48C7-BD92-B9BE9BD56798}" type="slidenum">
              <a:rPr lang="it-IT" smtClean="0"/>
              <a:t>1</a:t>
            </a:fld>
            <a:endParaRPr lang="it-IT"/>
          </a:p>
        </p:txBody>
      </p:sp>
    </p:spTree>
    <p:extLst>
      <p:ext uri="{BB962C8B-B14F-4D97-AF65-F5344CB8AC3E}">
        <p14:creationId xmlns:p14="http://schemas.microsoft.com/office/powerpoint/2010/main" val="1059100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374151"/>
                </a:solidFill>
                <a:effectLst/>
                <a:latin typeface="Söhne"/>
              </a:rPr>
              <a:t>The PLM (Pulse Laser Melting) process involves a deposition phase with magnetron sputtering using PVD (Physical Vapor Deposition), creating a doping layer. Subsequently, there is the diffusion of the dopant in the liquid phase with a subsequent crystalline regrowth. Using the pulse laser melting technique, the melting temperature is rapidly reached in a short time span of less than 100 nanoseconds. Only a thin surface layer, less than 200 </a:t>
            </a:r>
            <a:r>
              <a:rPr lang="en-GB" b="0" i="0" dirty="0" err="1">
                <a:solidFill>
                  <a:srgbClr val="374151"/>
                </a:solidFill>
                <a:effectLst/>
                <a:latin typeface="Söhne"/>
              </a:rPr>
              <a:t>nanometers</a:t>
            </a:r>
            <a:r>
              <a:rPr lang="en-GB" b="0" i="0" dirty="0">
                <a:solidFill>
                  <a:srgbClr val="374151"/>
                </a:solidFill>
                <a:effectLst/>
                <a:latin typeface="Söhne"/>
              </a:rPr>
              <a:t> thick, melts, while the bulk of the material remains at room temperature. This process allows for high concentrations of dopants with a very precise doping profile, including doping with heavy elements, without causing crystal damage. The very rapid process prevent that </a:t>
            </a:r>
            <a:r>
              <a:rPr lang="en-GB" b="0" i="0" dirty="0" err="1">
                <a:solidFill>
                  <a:srgbClr val="374151"/>
                </a:solidFill>
                <a:effectLst/>
                <a:latin typeface="Söhne"/>
              </a:rPr>
              <a:t>contaminats</a:t>
            </a:r>
            <a:r>
              <a:rPr lang="en-GB" b="0" i="0" dirty="0">
                <a:solidFill>
                  <a:srgbClr val="374151"/>
                </a:solidFill>
                <a:effectLst/>
                <a:latin typeface="Söhne"/>
              </a:rPr>
              <a:t> can enter the bulk and hinder the Ge purity.. Additionally, the technique is in principle, suitable for complex contact geometries, enabling segmentation according to project needs</a:t>
            </a:r>
            <a:endParaRPr lang="it-IT" dirty="0"/>
          </a:p>
        </p:txBody>
      </p:sp>
      <p:sp>
        <p:nvSpPr>
          <p:cNvPr id="4" name="Segnaposto numero diapositiva 3"/>
          <p:cNvSpPr>
            <a:spLocks noGrp="1"/>
          </p:cNvSpPr>
          <p:nvPr>
            <p:ph type="sldNum" sz="quarter" idx="10"/>
          </p:nvPr>
        </p:nvSpPr>
        <p:spPr/>
        <p:txBody>
          <a:bodyPr/>
          <a:lstStyle/>
          <a:p>
            <a:fld id="{D99D74A3-278F-48C7-BD92-B9BE9BD56798}" type="slidenum">
              <a:rPr lang="it-IT" smtClean="0"/>
              <a:t>12</a:t>
            </a:fld>
            <a:endParaRPr lang="it-IT"/>
          </a:p>
        </p:txBody>
      </p:sp>
    </p:spTree>
    <p:extLst>
      <p:ext uri="{BB962C8B-B14F-4D97-AF65-F5344CB8AC3E}">
        <p14:creationId xmlns:p14="http://schemas.microsoft.com/office/powerpoint/2010/main" val="878106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374151"/>
                </a:solidFill>
                <a:effectLst/>
                <a:latin typeface="Söhne"/>
              </a:rPr>
              <a:t>The contact made by PLM process, tested through Van Der Paw Hall measurements, has demonstrated the ability to maintain the purity of a </a:t>
            </a:r>
            <a:r>
              <a:rPr lang="en-GB" b="0" i="0" dirty="0" err="1">
                <a:solidFill>
                  <a:srgbClr val="374151"/>
                </a:solidFill>
                <a:effectLst/>
                <a:latin typeface="Söhne"/>
              </a:rPr>
              <a:t>hyperpure</a:t>
            </a:r>
            <a:r>
              <a:rPr lang="en-GB" b="0" i="0" dirty="0">
                <a:solidFill>
                  <a:srgbClr val="374151"/>
                </a:solidFill>
                <a:effectLst/>
                <a:latin typeface="Söhne"/>
              </a:rPr>
              <a:t> germanium (</a:t>
            </a:r>
            <a:r>
              <a:rPr lang="en-GB" b="0" i="0" dirty="0" err="1">
                <a:solidFill>
                  <a:srgbClr val="374151"/>
                </a:solidFill>
                <a:effectLst/>
                <a:latin typeface="Söhne"/>
              </a:rPr>
              <a:t>HPGe</a:t>
            </a:r>
            <a:r>
              <a:rPr lang="en-GB" b="0" i="0" dirty="0">
                <a:solidFill>
                  <a:srgbClr val="374151"/>
                </a:solidFill>
                <a:effectLst/>
                <a:latin typeface="Söhne"/>
              </a:rPr>
              <a:t>) crystal compare with </a:t>
            </a:r>
            <a:r>
              <a:rPr lang="en-GB" b="0" i="0" dirty="0" err="1">
                <a:solidFill>
                  <a:srgbClr val="374151"/>
                </a:solidFill>
                <a:effectLst/>
                <a:latin typeface="Söhne"/>
              </a:rPr>
              <a:t>HPGe</a:t>
            </a:r>
            <a:r>
              <a:rPr lang="en-GB" b="0" i="0" dirty="0">
                <a:solidFill>
                  <a:srgbClr val="374151"/>
                </a:solidFill>
                <a:effectLst/>
                <a:latin typeface="Söhne"/>
              </a:rPr>
              <a:t> raw crystal, This confirms its suitability as an applicable process to made gamma detectors.</a:t>
            </a:r>
            <a:endParaRPr lang="it-IT" dirty="0"/>
          </a:p>
        </p:txBody>
      </p:sp>
      <p:sp>
        <p:nvSpPr>
          <p:cNvPr id="4" name="Segnaposto numero diapositiva 3"/>
          <p:cNvSpPr>
            <a:spLocks noGrp="1"/>
          </p:cNvSpPr>
          <p:nvPr>
            <p:ph type="sldNum" sz="quarter" idx="10"/>
          </p:nvPr>
        </p:nvSpPr>
        <p:spPr/>
        <p:txBody>
          <a:bodyPr/>
          <a:lstStyle/>
          <a:p>
            <a:fld id="{D99D74A3-278F-48C7-BD92-B9BE9BD56798}" type="slidenum">
              <a:rPr lang="it-IT" smtClean="0"/>
              <a:t>13</a:t>
            </a:fld>
            <a:endParaRPr lang="it-IT"/>
          </a:p>
        </p:txBody>
      </p:sp>
    </p:spTree>
    <p:extLst>
      <p:ext uri="{BB962C8B-B14F-4D97-AF65-F5344CB8AC3E}">
        <p14:creationId xmlns:p14="http://schemas.microsoft.com/office/powerpoint/2010/main" val="3242056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374151"/>
                </a:solidFill>
                <a:effectLst/>
                <a:latin typeface="Söhne"/>
              </a:rPr>
              <a:t>After the surface preparation, the </a:t>
            </a:r>
            <a:r>
              <a:rPr lang="en-GB" b="0" i="0" dirty="0" err="1">
                <a:solidFill>
                  <a:srgbClr val="374151"/>
                </a:solidFill>
                <a:effectLst/>
                <a:latin typeface="Söhne"/>
              </a:rPr>
              <a:t>hyperpure</a:t>
            </a:r>
            <a:r>
              <a:rPr lang="en-GB" b="0" i="0" dirty="0">
                <a:solidFill>
                  <a:srgbClr val="374151"/>
                </a:solidFill>
                <a:effectLst/>
                <a:latin typeface="Söhne"/>
              </a:rPr>
              <a:t> germanium (</a:t>
            </a:r>
            <a:r>
              <a:rPr lang="en-GB" b="0" i="0" dirty="0" err="1">
                <a:solidFill>
                  <a:srgbClr val="374151"/>
                </a:solidFill>
                <a:effectLst/>
                <a:latin typeface="Söhne"/>
              </a:rPr>
              <a:t>HPGe</a:t>
            </a:r>
            <a:r>
              <a:rPr lang="en-GB" b="0" i="0" dirty="0">
                <a:solidFill>
                  <a:srgbClr val="374151"/>
                </a:solidFill>
                <a:effectLst/>
                <a:latin typeface="Söhne"/>
              </a:rPr>
              <a:t>) crystals are coated with thin layers of antimony (Sb) or </a:t>
            </a:r>
            <a:r>
              <a:rPr lang="en-GB" b="0" i="0" dirty="0" err="1">
                <a:solidFill>
                  <a:srgbClr val="374151"/>
                </a:solidFill>
                <a:effectLst/>
                <a:latin typeface="Söhne"/>
              </a:rPr>
              <a:t>aluminum</a:t>
            </a:r>
            <a:r>
              <a:rPr lang="en-GB" b="0" i="0" dirty="0">
                <a:solidFill>
                  <a:srgbClr val="374151"/>
                </a:solidFill>
                <a:effectLst/>
                <a:latin typeface="Söhne"/>
              </a:rPr>
              <a:t>/germanium (Al/Ge) using a physical vapor deposition (PVD) system with magnetron sputtering technology. This process takes place within a decontaminated environment.</a:t>
            </a:r>
            <a:endParaRPr lang="it-IT" dirty="0"/>
          </a:p>
        </p:txBody>
      </p:sp>
      <p:sp>
        <p:nvSpPr>
          <p:cNvPr id="4" name="Segnaposto numero diapositiva 3"/>
          <p:cNvSpPr>
            <a:spLocks noGrp="1"/>
          </p:cNvSpPr>
          <p:nvPr>
            <p:ph type="sldNum" sz="quarter" idx="10"/>
          </p:nvPr>
        </p:nvSpPr>
        <p:spPr/>
        <p:txBody>
          <a:bodyPr/>
          <a:lstStyle/>
          <a:p>
            <a:fld id="{D99D74A3-278F-48C7-BD92-B9BE9BD56798}" type="slidenum">
              <a:rPr lang="it-IT" smtClean="0"/>
              <a:t>14</a:t>
            </a:fld>
            <a:endParaRPr lang="it-IT"/>
          </a:p>
        </p:txBody>
      </p:sp>
    </p:spTree>
    <p:extLst>
      <p:ext uri="{BB962C8B-B14F-4D97-AF65-F5344CB8AC3E}">
        <p14:creationId xmlns:p14="http://schemas.microsoft.com/office/powerpoint/2010/main" val="1160330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374151"/>
                </a:solidFill>
                <a:effectLst/>
                <a:latin typeface="Söhne"/>
              </a:rPr>
              <a:t>The laser used for the Pulse Laser Melting (PLM) process is located at the Department of Physics at the University of Padua, and the pulsed laser spot utilized measures 5x5 mm² with a in the ultraviolet (UV) range.</a:t>
            </a:r>
            <a:endParaRPr lang="it-IT" dirty="0"/>
          </a:p>
        </p:txBody>
      </p:sp>
      <p:sp>
        <p:nvSpPr>
          <p:cNvPr id="4" name="Segnaposto numero diapositiva 3"/>
          <p:cNvSpPr>
            <a:spLocks noGrp="1"/>
          </p:cNvSpPr>
          <p:nvPr>
            <p:ph type="sldNum" sz="quarter" idx="10"/>
          </p:nvPr>
        </p:nvSpPr>
        <p:spPr/>
        <p:txBody>
          <a:bodyPr/>
          <a:lstStyle/>
          <a:p>
            <a:fld id="{D99D74A3-278F-48C7-BD92-B9BE9BD56798}" type="slidenum">
              <a:rPr lang="it-IT" smtClean="0"/>
              <a:t>15</a:t>
            </a:fld>
            <a:endParaRPr lang="it-IT"/>
          </a:p>
        </p:txBody>
      </p:sp>
    </p:spTree>
    <p:extLst>
      <p:ext uri="{BB962C8B-B14F-4D97-AF65-F5344CB8AC3E}">
        <p14:creationId xmlns:p14="http://schemas.microsoft.com/office/powerpoint/2010/main" val="2822693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br>
              <a:rPr lang="en-GB" dirty="0"/>
            </a:br>
            <a:r>
              <a:rPr lang="en-GB" b="0" i="0" dirty="0">
                <a:solidFill>
                  <a:srgbClr val="374151"/>
                </a:solidFill>
                <a:effectLst/>
                <a:latin typeface="Söhne"/>
              </a:rPr>
              <a:t>A multi-axis handler has been developed to process planar detectors and coaxial detectors using laser scans. </a:t>
            </a:r>
            <a:endParaRPr lang="it-IT" dirty="0"/>
          </a:p>
        </p:txBody>
      </p:sp>
      <p:sp>
        <p:nvSpPr>
          <p:cNvPr id="4" name="Segnaposto numero diapositiva 3"/>
          <p:cNvSpPr>
            <a:spLocks noGrp="1"/>
          </p:cNvSpPr>
          <p:nvPr>
            <p:ph type="sldNum" sz="quarter" idx="10"/>
          </p:nvPr>
        </p:nvSpPr>
        <p:spPr/>
        <p:txBody>
          <a:bodyPr/>
          <a:lstStyle/>
          <a:p>
            <a:fld id="{D99D74A3-278F-48C7-BD92-B9BE9BD56798}" type="slidenum">
              <a:rPr lang="it-IT" smtClean="0"/>
              <a:t>16</a:t>
            </a:fld>
            <a:endParaRPr lang="it-IT"/>
          </a:p>
        </p:txBody>
      </p:sp>
    </p:spTree>
    <p:extLst>
      <p:ext uri="{BB962C8B-B14F-4D97-AF65-F5344CB8AC3E}">
        <p14:creationId xmlns:p14="http://schemas.microsoft.com/office/powerpoint/2010/main" val="1820144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Söhne"/>
              </a:rPr>
              <a:t>The segmentation of PLM contacts was carried out in two different ways. The first method involved coating the contact with a layer of gold and then using photolithography to create the segments, followed by subsequent etching and chemical passivation.</a:t>
            </a:r>
            <a:endParaRPr lang="en-US" dirty="0"/>
          </a:p>
        </p:txBody>
      </p:sp>
    </p:spTree>
    <p:extLst>
      <p:ext uri="{BB962C8B-B14F-4D97-AF65-F5344CB8AC3E}">
        <p14:creationId xmlns:p14="http://schemas.microsoft.com/office/powerpoint/2010/main" val="113104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374151"/>
                </a:solidFill>
                <a:effectLst/>
                <a:latin typeface="Söhne"/>
              </a:rPr>
              <a:t>Measurement setup at the CN facility at LNL. The proton beam hits a lithium target 100 microns thick. The target is located at the end of the beamline in a dedicated vacuum system. The reaction produces beryllium-7 and a flux of fast neutrons. Our prototype is situated at 9.5cm, and neutrons are directly measured using CLYC scintillators. Beryllium undergoes electron capture with a half-life of 53 days, reverting back to lithium-7 and emitting a characteristic gamma-ray. This radiation is monitored by another </a:t>
            </a:r>
            <a:r>
              <a:rPr lang="en-GB" b="0" i="0" dirty="0" err="1">
                <a:solidFill>
                  <a:srgbClr val="374151"/>
                </a:solidFill>
                <a:effectLst/>
                <a:latin typeface="Söhne"/>
              </a:rPr>
              <a:t>HPGe</a:t>
            </a:r>
            <a:r>
              <a:rPr lang="en-GB" b="0" i="0" dirty="0">
                <a:solidFill>
                  <a:srgbClr val="374151"/>
                </a:solidFill>
                <a:effectLst/>
                <a:latin typeface="Söhne"/>
              </a:rPr>
              <a:t> detector positioned and is used as a double check.</a:t>
            </a:r>
          </a:p>
          <a:p>
            <a:endParaRPr lang="en-GB" b="0" i="0" dirty="0">
              <a:solidFill>
                <a:srgbClr val="374151"/>
              </a:solidFill>
              <a:effectLst/>
              <a:latin typeface="Söhne"/>
            </a:endParaRPr>
          </a:p>
        </p:txBody>
      </p:sp>
      <p:sp>
        <p:nvSpPr>
          <p:cNvPr id="4" name="Segnaposto numero diapositiva 3"/>
          <p:cNvSpPr>
            <a:spLocks noGrp="1"/>
          </p:cNvSpPr>
          <p:nvPr>
            <p:ph type="sldNum" sz="quarter" idx="10"/>
          </p:nvPr>
        </p:nvSpPr>
        <p:spPr/>
        <p:txBody>
          <a:bodyPr/>
          <a:lstStyle/>
          <a:p>
            <a:fld id="{D99D74A3-278F-48C7-BD92-B9BE9BD56798}" type="slidenum">
              <a:rPr lang="it-IT" smtClean="0"/>
              <a:t>20</a:t>
            </a:fld>
            <a:endParaRPr lang="it-IT"/>
          </a:p>
        </p:txBody>
      </p:sp>
    </p:spTree>
    <p:extLst>
      <p:ext uri="{BB962C8B-B14F-4D97-AF65-F5344CB8AC3E}">
        <p14:creationId xmlns:p14="http://schemas.microsoft.com/office/powerpoint/2010/main" val="1537765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374151"/>
                </a:solidFill>
                <a:effectLst/>
                <a:latin typeface="Söhne"/>
              </a:rPr>
              <a:t>During the first run, we monitored the progressive deterioration of the detector resolution. After 4 hours of irradiation and a flux of 4*10^9 the detector was no longer operable. </a:t>
            </a:r>
            <a:endParaRPr lang="it-IT" dirty="0"/>
          </a:p>
        </p:txBody>
      </p:sp>
      <p:sp>
        <p:nvSpPr>
          <p:cNvPr id="4" name="Segnaposto numero diapositiva 3"/>
          <p:cNvSpPr>
            <a:spLocks noGrp="1"/>
          </p:cNvSpPr>
          <p:nvPr>
            <p:ph type="sldNum" sz="quarter" idx="10"/>
          </p:nvPr>
        </p:nvSpPr>
        <p:spPr/>
        <p:txBody>
          <a:bodyPr/>
          <a:lstStyle/>
          <a:p>
            <a:fld id="{D99D74A3-278F-48C7-BD92-B9BE9BD56798}" type="slidenum">
              <a:rPr lang="it-IT" smtClean="0"/>
              <a:t>21</a:t>
            </a:fld>
            <a:endParaRPr lang="it-IT"/>
          </a:p>
        </p:txBody>
      </p:sp>
    </p:spTree>
    <p:extLst>
      <p:ext uri="{BB962C8B-B14F-4D97-AF65-F5344CB8AC3E}">
        <p14:creationId xmlns:p14="http://schemas.microsoft.com/office/powerpoint/2010/main" val="1744116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1B55-AB80-7D71-9079-CEEDA04CF07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A99C9C8-EC0E-1F0D-B249-394AF51FB4A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F69D8EF-243B-23C9-97F1-DAFC4EEEA5C0}"/>
              </a:ext>
            </a:extLst>
          </p:cNvPr>
          <p:cNvSpPr>
            <a:spLocks noGrp="1"/>
          </p:cNvSpPr>
          <p:nvPr>
            <p:ph type="body" idx="1"/>
          </p:nvPr>
        </p:nvSpPr>
        <p:spPr/>
        <p:txBody>
          <a:bodyPr/>
          <a:lstStyle/>
          <a:p>
            <a:r>
              <a:rPr lang="en-GB" b="0" i="0" dirty="0">
                <a:solidFill>
                  <a:srgbClr val="374151"/>
                </a:solidFill>
                <a:effectLst/>
                <a:latin typeface="Söhne"/>
              </a:rPr>
              <a:t>After a brief introduction and state of the art on germanium detectors for gamma spectroscopy, I will illustrate some examples of the application of recently developed PLM technologies. Finally, the response of  neutron damage of this detectors.</a:t>
            </a:r>
            <a:endParaRPr lang="it-IT" dirty="0"/>
          </a:p>
        </p:txBody>
      </p:sp>
      <p:sp>
        <p:nvSpPr>
          <p:cNvPr id="4" name="Segnaposto numero diapositiva 3">
            <a:extLst>
              <a:ext uri="{FF2B5EF4-FFF2-40B4-BE49-F238E27FC236}">
                <a16:creationId xmlns:a16="http://schemas.microsoft.com/office/drawing/2014/main" id="{80BCA95D-CC38-1CD2-1921-4B5042BC4BA0}"/>
              </a:ext>
            </a:extLst>
          </p:cNvPr>
          <p:cNvSpPr>
            <a:spLocks noGrp="1"/>
          </p:cNvSpPr>
          <p:nvPr>
            <p:ph type="sldNum" sz="quarter" idx="10"/>
          </p:nvPr>
        </p:nvSpPr>
        <p:spPr/>
        <p:txBody>
          <a:bodyPr/>
          <a:lstStyle/>
          <a:p>
            <a:fld id="{D99D74A3-278F-48C7-BD92-B9BE9BD56798}" type="slidenum">
              <a:rPr lang="it-IT" smtClean="0"/>
              <a:t>22</a:t>
            </a:fld>
            <a:endParaRPr lang="it-IT"/>
          </a:p>
        </p:txBody>
      </p:sp>
    </p:spTree>
    <p:extLst>
      <p:ext uri="{BB962C8B-B14F-4D97-AF65-F5344CB8AC3E}">
        <p14:creationId xmlns:p14="http://schemas.microsoft.com/office/powerpoint/2010/main" val="4218687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B66F6-BC3E-A29E-7695-4B4CBBA9127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48C6504-FBC3-D1CE-A5E6-4EB67018970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2E52349-6EE3-4D94-0DE2-E0798DC2F6C8}"/>
              </a:ext>
            </a:extLst>
          </p:cNvPr>
          <p:cNvSpPr>
            <a:spLocks noGrp="1"/>
          </p:cNvSpPr>
          <p:nvPr>
            <p:ph type="body" idx="1"/>
          </p:nvPr>
        </p:nvSpPr>
        <p:spPr/>
        <p:txBody>
          <a:bodyPr/>
          <a:lstStyle/>
          <a:p>
            <a:r>
              <a:rPr lang="en-GB" b="0" i="0" dirty="0">
                <a:solidFill>
                  <a:srgbClr val="374151"/>
                </a:solidFill>
                <a:effectLst/>
                <a:latin typeface="Söhne"/>
              </a:rPr>
              <a:t>During the first run, we monitored the progressive deterioration of the detector resolution. After 4 hours of irradiation and a flux of 4*10^9 the detector was no longer operable. </a:t>
            </a:r>
            <a:endParaRPr lang="it-IT" dirty="0"/>
          </a:p>
        </p:txBody>
      </p:sp>
      <p:sp>
        <p:nvSpPr>
          <p:cNvPr id="4" name="Segnaposto numero diapositiva 3">
            <a:extLst>
              <a:ext uri="{FF2B5EF4-FFF2-40B4-BE49-F238E27FC236}">
                <a16:creationId xmlns:a16="http://schemas.microsoft.com/office/drawing/2014/main" id="{BE74331C-8C04-217E-2B33-A4730F010DBF}"/>
              </a:ext>
            </a:extLst>
          </p:cNvPr>
          <p:cNvSpPr>
            <a:spLocks noGrp="1"/>
          </p:cNvSpPr>
          <p:nvPr>
            <p:ph type="sldNum" sz="quarter" idx="10"/>
          </p:nvPr>
        </p:nvSpPr>
        <p:spPr/>
        <p:txBody>
          <a:bodyPr/>
          <a:lstStyle/>
          <a:p>
            <a:fld id="{D99D74A3-278F-48C7-BD92-B9BE9BD56798}" type="slidenum">
              <a:rPr lang="it-IT" smtClean="0"/>
              <a:t>23</a:t>
            </a:fld>
            <a:endParaRPr lang="it-IT"/>
          </a:p>
        </p:txBody>
      </p:sp>
    </p:spTree>
    <p:extLst>
      <p:ext uri="{BB962C8B-B14F-4D97-AF65-F5344CB8AC3E}">
        <p14:creationId xmlns:p14="http://schemas.microsoft.com/office/powerpoint/2010/main" val="185651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374151"/>
                </a:solidFill>
                <a:effectLst/>
                <a:latin typeface="Söhne"/>
              </a:rPr>
              <a:t>After a brief introduction and state of the art on germanium detectors for gamma spectroscopy, I will illustrate some examples of the application of recently developed PLM technologies. Finally, the response of  neutron damage of this detectors.</a:t>
            </a:r>
            <a:endParaRPr lang="it-IT" dirty="0"/>
          </a:p>
        </p:txBody>
      </p:sp>
      <p:sp>
        <p:nvSpPr>
          <p:cNvPr id="4" name="Segnaposto numero diapositiva 3"/>
          <p:cNvSpPr>
            <a:spLocks noGrp="1"/>
          </p:cNvSpPr>
          <p:nvPr>
            <p:ph type="sldNum" sz="quarter" idx="10"/>
          </p:nvPr>
        </p:nvSpPr>
        <p:spPr/>
        <p:txBody>
          <a:bodyPr/>
          <a:lstStyle/>
          <a:p>
            <a:fld id="{D99D74A3-278F-48C7-BD92-B9BE9BD56798}" type="slidenum">
              <a:rPr lang="it-IT" smtClean="0"/>
              <a:t>2</a:t>
            </a:fld>
            <a:endParaRPr lang="it-IT"/>
          </a:p>
        </p:txBody>
      </p:sp>
    </p:spTree>
    <p:extLst>
      <p:ext uri="{BB962C8B-B14F-4D97-AF65-F5344CB8AC3E}">
        <p14:creationId xmlns:p14="http://schemas.microsoft.com/office/powerpoint/2010/main" val="1761485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90D3E-BA02-06B7-DAA4-2B1AD32D757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1E0893D-3995-EAF8-416B-C0E8EE0FD34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C9058C5-5EA4-22AA-E626-9FA86816E0DF}"/>
              </a:ext>
            </a:extLst>
          </p:cNvPr>
          <p:cNvSpPr>
            <a:spLocks noGrp="1"/>
          </p:cNvSpPr>
          <p:nvPr>
            <p:ph type="body" idx="1"/>
          </p:nvPr>
        </p:nvSpPr>
        <p:spPr/>
        <p:txBody>
          <a:bodyPr/>
          <a:lstStyle/>
          <a:p>
            <a:r>
              <a:rPr lang="en-GB" b="0" i="0" dirty="0">
                <a:solidFill>
                  <a:srgbClr val="374151"/>
                </a:solidFill>
                <a:effectLst/>
                <a:latin typeface="Söhne"/>
              </a:rPr>
              <a:t>During the first run, we monitored the progressive deterioration of the detector resolution. After 4 hours of irradiation and a flux of 4*10^9 the detector was no longer operable. </a:t>
            </a:r>
            <a:endParaRPr lang="it-IT" dirty="0"/>
          </a:p>
        </p:txBody>
      </p:sp>
      <p:sp>
        <p:nvSpPr>
          <p:cNvPr id="4" name="Segnaposto numero diapositiva 3">
            <a:extLst>
              <a:ext uri="{FF2B5EF4-FFF2-40B4-BE49-F238E27FC236}">
                <a16:creationId xmlns:a16="http://schemas.microsoft.com/office/drawing/2014/main" id="{7CD25336-1438-E75A-C8CC-96DC99098B34}"/>
              </a:ext>
            </a:extLst>
          </p:cNvPr>
          <p:cNvSpPr>
            <a:spLocks noGrp="1"/>
          </p:cNvSpPr>
          <p:nvPr>
            <p:ph type="sldNum" sz="quarter" idx="10"/>
          </p:nvPr>
        </p:nvSpPr>
        <p:spPr/>
        <p:txBody>
          <a:bodyPr/>
          <a:lstStyle/>
          <a:p>
            <a:fld id="{D99D74A3-278F-48C7-BD92-B9BE9BD56798}" type="slidenum">
              <a:rPr lang="it-IT" smtClean="0"/>
              <a:t>24</a:t>
            </a:fld>
            <a:endParaRPr lang="it-IT"/>
          </a:p>
        </p:txBody>
      </p:sp>
    </p:spTree>
    <p:extLst>
      <p:ext uri="{BB962C8B-B14F-4D97-AF65-F5344CB8AC3E}">
        <p14:creationId xmlns:p14="http://schemas.microsoft.com/office/powerpoint/2010/main" val="322887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7D948-E7F2-7A85-834C-205617CF18B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7173110-1F59-9A78-CF69-54A335BF50D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E031AF0-BBEA-1381-D978-A60D51FE8810}"/>
              </a:ext>
            </a:extLst>
          </p:cNvPr>
          <p:cNvSpPr>
            <a:spLocks noGrp="1"/>
          </p:cNvSpPr>
          <p:nvPr>
            <p:ph type="body" idx="1"/>
          </p:nvPr>
        </p:nvSpPr>
        <p:spPr/>
        <p:txBody>
          <a:bodyPr/>
          <a:lstStyle/>
          <a:p>
            <a:r>
              <a:rPr lang="en-GB" b="0" i="0" dirty="0">
                <a:solidFill>
                  <a:srgbClr val="374151"/>
                </a:solidFill>
                <a:effectLst/>
                <a:latin typeface="Söhne"/>
              </a:rPr>
              <a:t>During the first run, we monitored the progressive deterioration of the detector resolution. After 4 hours of irradiation and a flux of 4*10^9 the detector was no longer operable. </a:t>
            </a:r>
            <a:endParaRPr lang="it-IT" dirty="0"/>
          </a:p>
        </p:txBody>
      </p:sp>
      <p:sp>
        <p:nvSpPr>
          <p:cNvPr id="4" name="Segnaposto numero diapositiva 3">
            <a:extLst>
              <a:ext uri="{FF2B5EF4-FFF2-40B4-BE49-F238E27FC236}">
                <a16:creationId xmlns:a16="http://schemas.microsoft.com/office/drawing/2014/main" id="{7EB8A8BB-F630-6C13-9318-1CBEEAA718EE}"/>
              </a:ext>
            </a:extLst>
          </p:cNvPr>
          <p:cNvSpPr>
            <a:spLocks noGrp="1"/>
          </p:cNvSpPr>
          <p:nvPr>
            <p:ph type="sldNum" sz="quarter" idx="10"/>
          </p:nvPr>
        </p:nvSpPr>
        <p:spPr/>
        <p:txBody>
          <a:bodyPr/>
          <a:lstStyle/>
          <a:p>
            <a:fld id="{D99D74A3-278F-48C7-BD92-B9BE9BD56798}" type="slidenum">
              <a:rPr lang="it-IT" smtClean="0"/>
              <a:t>25</a:t>
            </a:fld>
            <a:endParaRPr lang="it-IT"/>
          </a:p>
        </p:txBody>
      </p:sp>
    </p:spTree>
    <p:extLst>
      <p:ext uri="{BB962C8B-B14F-4D97-AF65-F5344CB8AC3E}">
        <p14:creationId xmlns:p14="http://schemas.microsoft.com/office/powerpoint/2010/main" val="2385957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D151A-08FD-F480-8B06-96AF83A659D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E10034A-3B12-4318-77BB-29E8DEE6A86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E0A9542-E255-FAF8-5950-A5059F62D6A0}"/>
              </a:ext>
            </a:extLst>
          </p:cNvPr>
          <p:cNvSpPr>
            <a:spLocks noGrp="1"/>
          </p:cNvSpPr>
          <p:nvPr>
            <p:ph type="body" idx="1"/>
          </p:nvPr>
        </p:nvSpPr>
        <p:spPr/>
        <p:txBody>
          <a:bodyPr/>
          <a:lstStyle/>
          <a:p>
            <a:r>
              <a:rPr lang="en-GB" b="0" i="0" dirty="0">
                <a:solidFill>
                  <a:srgbClr val="374151"/>
                </a:solidFill>
                <a:effectLst/>
                <a:latin typeface="Söhne"/>
              </a:rPr>
              <a:t>During the first run, we monitored the progressive deterioration of the detector resolution. After 4 hours of irradiation and a flux of 4*10^9 the detector was no longer operable. </a:t>
            </a:r>
            <a:endParaRPr lang="it-IT" dirty="0"/>
          </a:p>
        </p:txBody>
      </p:sp>
      <p:sp>
        <p:nvSpPr>
          <p:cNvPr id="4" name="Segnaposto numero diapositiva 3">
            <a:extLst>
              <a:ext uri="{FF2B5EF4-FFF2-40B4-BE49-F238E27FC236}">
                <a16:creationId xmlns:a16="http://schemas.microsoft.com/office/drawing/2014/main" id="{962A2E9D-4D75-2438-C931-7AAA91CEA266}"/>
              </a:ext>
            </a:extLst>
          </p:cNvPr>
          <p:cNvSpPr>
            <a:spLocks noGrp="1"/>
          </p:cNvSpPr>
          <p:nvPr>
            <p:ph type="sldNum" sz="quarter" idx="10"/>
          </p:nvPr>
        </p:nvSpPr>
        <p:spPr/>
        <p:txBody>
          <a:bodyPr/>
          <a:lstStyle/>
          <a:p>
            <a:fld id="{D99D74A3-278F-48C7-BD92-B9BE9BD56798}" type="slidenum">
              <a:rPr lang="it-IT" smtClean="0"/>
              <a:t>26</a:t>
            </a:fld>
            <a:endParaRPr lang="it-IT"/>
          </a:p>
        </p:txBody>
      </p:sp>
    </p:spTree>
    <p:extLst>
      <p:ext uri="{BB962C8B-B14F-4D97-AF65-F5344CB8AC3E}">
        <p14:creationId xmlns:p14="http://schemas.microsoft.com/office/powerpoint/2010/main" val="2386411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99D74A3-278F-48C7-BD92-B9BE9BD56798}" type="slidenum">
              <a:rPr lang="it-IT" smtClean="0"/>
              <a:t>27</a:t>
            </a:fld>
            <a:endParaRPr lang="it-IT"/>
          </a:p>
        </p:txBody>
      </p:sp>
    </p:spTree>
    <p:extLst>
      <p:ext uri="{BB962C8B-B14F-4D97-AF65-F5344CB8AC3E}">
        <p14:creationId xmlns:p14="http://schemas.microsoft.com/office/powerpoint/2010/main" val="1029053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374151"/>
                </a:solidFill>
                <a:effectLst/>
                <a:latin typeface="Söhne"/>
              </a:rPr>
              <a:t>I want to thank all the research team</a:t>
            </a:r>
            <a:endParaRPr lang="it-IT" dirty="0"/>
          </a:p>
        </p:txBody>
      </p:sp>
      <p:sp>
        <p:nvSpPr>
          <p:cNvPr id="4" name="Segnaposto numero diapositiva 3"/>
          <p:cNvSpPr>
            <a:spLocks noGrp="1"/>
          </p:cNvSpPr>
          <p:nvPr>
            <p:ph type="sldNum" sz="quarter" idx="10"/>
          </p:nvPr>
        </p:nvSpPr>
        <p:spPr/>
        <p:txBody>
          <a:bodyPr/>
          <a:lstStyle/>
          <a:p>
            <a:fld id="{D99D74A3-278F-48C7-BD92-B9BE9BD56798}" type="slidenum">
              <a:rPr lang="it-IT" smtClean="0"/>
              <a:t>28</a:t>
            </a:fld>
            <a:endParaRPr lang="it-IT"/>
          </a:p>
        </p:txBody>
      </p:sp>
    </p:spTree>
    <p:extLst>
      <p:ext uri="{BB962C8B-B14F-4D97-AF65-F5344CB8AC3E}">
        <p14:creationId xmlns:p14="http://schemas.microsoft.com/office/powerpoint/2010/main" val="1891235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C310F-0164-9180-CED6-FF7B44B2206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E499F41-0740-A33F-936B-A254831DE0B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E1CBE1F-5426-B716-FE4F-29393F8D5B10}"/>
              </a:ext>
            </a:extLst>
          </p:cNvPr>
          <p:cNvSpPr>
            <a:spLocks noGrp="1"/>
          </p:cNvSpPr>
          <p:nvPr>
            <p:ph type="body" idx="1"/>
          </p:nvPr>
        </p:nvSpPr>
        <p:spPr/>
        <p:txBody>
          <a:bodyPr/>
          <a:lstStyle/>
          <a:p>
            <a:r>
              <a:rPr lang="en-GB" b="0" i="0" dirty="0">
                <a:solidFill>
                  <a:srgbClr val="374151"/>
                </a:solidFill>
                <a:effectLst/>
                <a:latin typeface="Söhne"/>
              </a:rPr>
              <a:t>After a brief introduction and state of the art on germanium detectors for gamma spectroscopy, I will illustrate some examples of the application of recently developed PLM technologies. Finally, the response of  neutron damage of this detectors.</a:t>
            </a:r>
            <a:endParaRPr lang="it-IT" dirty="0"/>
          </a:p>
        </p:txBody>
      </p:sp>
      <p:sp>
        <p:nvSpPr>
          <p:cNvPr id="4" name="Segnaposto numero diapositiva 3">
            <a:extLst>
              <a:ext uri="{FF2B5EF4-FFF2-40B4-BE49-F238E27FC236}">
                <a16:creationId xmlns:a16="http://schemas.microsoft.com/office/drawing/2014/main" id="{DA33858E-CB3A-AB9B-C517-5FA6731F4834}"/>
              </a:ext>
            </a:extLst>
          </p:cNvPr>
          <p:cNvSpPr>
            <a:spLocks noGrp="1"/>
          </p:cNvSpPr>
          <p:nvPr>
            <p:ph type="sldNum" sz="quarter" idx="10"/>
          </p:nvPr>
        </p:nvSpPr>
        <p:spPr/>
        <p:txBody>
          <a:bodyPr/>
          <a:lstStyle/>
          <a:p>
            <a:fld id="{D99D74A3-278F-48C7-BD92-B9BE9BD56798}" type="slidenum">
              <a:rPr lang="it-IT" smtClean="0"/>
              <a:t>3</a:t>
            </a:fld>
            <a:endParaRPr lang="it-IT"/>
          </a:p>
        </p:txBody>
      </p:sp>
    </p:spTree>
    <p:extLst>
      <p:ext uri="{BB962C8B-B14F-4D97-AF65-F5344CB8AC3E}">
        <p14:creationId xmlns:p14="http://schemas.microsoft.com/office/powerpoint/2010/main" val="637346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89C4D-C9ED-6910-44A2-E6476882B16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0B3B0C1-C86F-7DE9-1D4B-33B65773A73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77BBC22-1CE4-BF26-1BE7-DE9D2F3D934D}"/>
              </a:ext>
            </a:extLst>
          </p:cNvPr>
          <p:cNvSpPr>
            <a:spLocks noGrp="1"/>
          </p:cNvSpPr>
          <p:nvPr>
            <p:ph type="body" idx="1"/>
          </p:nvPr>
        </p:nvSpPr>
        <p:spPr/>
        <p:txBody>
          <a:bodyPr/>
          <a:lstStyle/>
          <a:p>
            <a:r>
              <a:rPr lang="en-GB" b="0" i="0" dirty="0">
                <a:solidFill>
                  <a:srgbClr val="374151"/>
                </a:solidFill>
                <a:effectLst/>
                <a:latin typeface="Söhne"/>
              </a:rPr>
              <a:t>In gamma spectroscopy, </a:t>
            </a:r>
            <a:r>
              <a:rPr lang="en-GB" b="0" i="0" dirty="0" err="1">
                <a:solidFill>
                  <a:srgbClr val="374151"/>
                </a:solidFill>
                <a:effectLst/>
                <a:latin typeface="Söhne"/>
              </a:rPr>
              <a:t>hyperpure</a:t>
            </a:r>
            <a:r>
              <a:rPr lang="en-GB" b="0" i="0" dirty="0">
                <a:solidFill>
                  <a:srgbClr val="374151"/>
                </a:solidFill>
                <a:effectLst/>
                <a:latin typeface="Söhne"/>
              </a:rPr>
              <a:t> germanium is commonly used. Traditionally there is a p+ thin boron implanted contact and a n+ thick lithium diffused contact. The lateral surfaces are passivated. Passivation has a dual function, acting as a chemical barrier and reducing leakage currents. A good passivation should also avoid surface charge that may deform the field.</a:t>
            </a:r>
            <a:endParaRPr lang="it-IT" dirty="0"/>
          </a:p>
        </p:txBody>
      </p:sp>
      <p:sp>
        <p:nvSpPr>
          <p:cNvPr id="4" name="Segnaposto numero diapositiva 3">
            <a:extLst>
              <a:ext uri="{FF2B5EF4-FFF2-40B4-BE49-F238E27FC236}">
                <a16:creationId xmlns:a16="http://schemas.microsoft.com/office/drawing/2014/main" id="{C115A011-A834-7137-7F6A-A66B8BDDF9D0}"/>
              </a:ext>
            </a:extLst>
          </p:cNvPr>
          <p:cNvSpPr>
            <a:spLocks noGrp="1"/>
          </p:cNvSpPr>
          <p:nvPr>
            <p:ph type="sldNum" sz="quarter" idx="10"/>
          </p:nvPr>
        </p:nvSpPr>
        <p:spPr/>
        <p:txBody>
          <a:bodyPr/>
          <a:lstStyle/>
          <a:p>
            <a:fld id="{D99D74A3-278F-48C7-BD92-B9BE9BD56798}" type="slidenum">
              <a:rPr lang="it-IT" smtClean="0"/>
              <a:t>4</a:t>
            </a:fld>
            <a:endParaRPr lang="it-IT"/>
          </a:p>
        </p:txBody>
      </p:sp>
    </p:spTree>
    <p:extLst>
      <p:ext uri="{BB962C8B-B14F-4D97-AF65-F5344CB8AC3E}">
        <p14:creationId xmlns:p14="http://schemas.microsoft.com/office/powerpoint/2010/main" val="2010871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783EF-16F7-D6BF-AD5B-7673BF523D9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6DFF025-FB46-5658-BBA1-C1EC6B7718B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DA1335E-5466-2A26-CDDA-F0E860DAF91D}"/>
              </a:ext>
            </a:extLst>
          </p:cNvPr>
          <p:cNvSpPr>
            <a:spLocks noGrp="1"/>
          </p:cNvSpPr>
          <p:nvPr>
            <p:ph type="body" idx="1"/>
          </p:nvPr>
        </p:nvSpPr>
        <p:spPr/>
        <p:txBody>
          <a:bodyPr/>
          <a:lstStyle/>
          <a:p>
            <a:r>
              <a:rPr lang="en-GB" b="0" i="0" dirty="0">
                <a:solidFill>
                  <a:srgbClr val="374151"/>
                </a:solidFill>
                <a:effectLst/>
                <a:latin typeface="Söhne"/>
              </a:rPr>
              <a:t>In gamma spectroscopy, </a:t>
            </a:r>
            <a:r>
              <a:rPr lang="en-GB" b="0" i="0" dirty="0" err="1">
                <a:solidFill>
                  <a:srgbClr val="374151"/>
                </a:solidFill>
                <a:effectLst/>
                <a:latin typeface="Söhne"/>
              </a:rPr>
              <a:t>hyperpure</a:t>
            </a:r>
            <a:r>
              <a:rPr lang="en-GB" b="0" i="0" dirty="0">
                <a:solidFill>
                  <a:srgbClr val="374151"/>
                </a:solidFill>
                <a:effectLst/>
                <a:latin typeface="Söhne"/>
              </a:rPr>
              <a:t> germanium is commonly used. Traditionally there is a p+ thin boron implanted contact and a n+ thick lithium diffused contact. The lateral surfaces are passivated. Passivation has a dual function, acting as a chemical barrier and reducing leakage currents. A good passivation should also avoid surface charge that may deform the field.</a:t>
            </a:r>
            <a:endParaRPr lang="it-IT" dirty="0"/>
          </a:p>
        </p:txBody>
      </p:sp>
      <p:sp>
        <p:nvSpPr>
          <p:cNvPr id="4" name="Segnaposto numero diapositiva 3">
            <a:extLst>
              <a:ext uri="{FF2B5EF4-FFF2-40B4-BE49-F238E27FC236}">
                <a16:creationId xmlns:a16="http://schemas.microsoft.com/office/drawing/2014/main" id="{2414FF92-1BCB-4A4E-ADEF-059FB183FE9C}"/>
              </a:ext>
            </a:extLst>
          </p:cNvPr>
          <p:cNvSpPr>
            <a:spLocks noGrp="1"/>
          </p:cNvSpPr>
          <p:nvPr>
            <p:ph type="sldNum" sz="quarter" idx="10"/>
          </p:nvPr>
        </p:nvSpPr>
        <p:spPr/>
        <p:txBody>
          <a:bodyPr/>
          <a:lstStyle/>
          <a:p>
            <a:fld id="{D99D74A3-278F-48C7-BD92-B9BE9BD56798}" type="slidenum">
              <a:rPr lang="it-IT" smtClean="0"/>
              <a:t>5</a:t>
            </a:fld>
            <a:endParaRPr lang="it-IT"/>
          </a:p>
        </p:txBody>
      </p:sp>
    </p:spTree>
    <p:extLst>
      <p:ext uri="{BB962C8B-B14F-4D97-AF65-F5344CB8AC3E}">
        <p14:creationId xmlns:p14="http://schemas.microsoft.com/office/powerpoint/2010/main" val="2494947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0" i="0" dirty="0">
                <a:solidFill>
                  <a:srgbClr val="374151"/>
                </a:solidFill>
                <a:effectLst/>
                <a:latin typeface="Söhne"/>
              </a:rPr>
              <a:t>In gamma spectroscopy, </a:t>
            </a:r>
            <a:r>
              <a:rPr lang="en-GB" b="0" i="0" dirty="0" err="1">
                <a:solidFill>
                  <a:srgbClr val="374151"/>
                </a:solidFill>
                <a:effectLst/>
                <a:latin typeface="Söhne"/>
              </a:rPr>
              <a:t>hyperpure</a:t>
            </a:r>
            <a:r>
              <a:rPr lang="en-GB" b="0" i="0" dirty="0">
                <a:solidFill>
                  <a:srgbClr val="374151"/>
                </a:solidFill>
                <a:effectLst/>
                <a:latin typeface="Söhne"/>
              </a:rPr>
              <a:t> germanium is commonly used. Traditionally there is a p+ thin boron implanted contact and a n+ thick lithium diffused contact. The lateral surfaces are passivated. Passivation has a dual function, acting as a chemical barrier and reducing leakage currents. A good passivation should also avoid surface charge that may deform the field.</a:t>
            </a:r>
            <a:endParaRPr lang="it-IT" dirty="0"/>
          </a:p>
        </p:txBody>
      </p:sp>
      <p:sp>
        <p:nvSpPr>
          <p:cNvPr id="4" name="Segnaposto numero diapositiva 3"/>
          <p:cNvSpPr>
            <a:spLocks noGrp="1"/>
          </p:cNvSpPr>
          <p:nvPr>
            <p:ph type="sldNum" sz="quarter" idx="10"/>
          </p:nvPr>
        </p:nvSpPr>
        <p:spPr/>
        <p:txBody>
          <a:bodyPr/>
          <a:lstStyle/>
          <a:p>
            <a:fld id="{D99D74A3-278F-48C7-BD92-B9BE9BD56798}" type="slidenum">
              <a:rPr lang="it-IT" smtClean="0"/>
              <a:t>6</a:t>
            </a:fld>
            <a:endParaRPr lang="it-IT"/>
          </a:p>
        </p:txBody>
      </p:sp>
    </p:spTree>
    <p:extLst>
      <p:ext uri="{BB962C8B-B14F-4D97-AF65-F5344CB8AC3E}">
        <p14:creationId xmlns:p14="http://schemas.microsoft.com/office/powerpoint/2010/main" val="269701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AE5A9-9BCB-A127-EA4D-B2F2CDCEF18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A227FED-43CC-EFDF-0558-9E872B72F9F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3C94436-FA79-88C0-94A8-56B5F9FA3374}"/>
              </a:ext>
            </a:extLst>
          </p:cNvPr>
          <p:cNvSpPr>
            <a:spLocks noGrp="1"/>
          </p:cNvSpPr>
          <p:nvPr>
            <p:ph type="body" idx="1"/>
          </p:nvPr>
        </p:nvSpPr>
        <p:spPr/>
        <p:txBody>
          <a:bodyPr/>
          <a:lstStyle/>
          <a:p>
            <a:r>
              <a:rPr lang="en-GB" b="0" i="0" dirty="0">
                <a:solidFill>
                  <a:srgbClr val="374151"/>
                </a:solidFill>
                <a:effectLst/>
                <a:latin typeface="Söhne"/>
              </a:rPr>
              <a:t>In gamma spectroscopy, </a:t>
            </a:r>
            <a:r>
              <a:rPr lang="en-GB" b="0" i="0" dirty="0" err="1">
                <a:solidFill>
                  <a:srgbClr val="374151"/>
                </a:solidFill>
                <a:effectLst/>
                <a:latin typeface="Söhne"/>
              </a:rPr>
              <a:t>hyperpure</a:t>
            </a:r>
            <a:r>
              <a:rPr lang="en-GB" b="0" i="0" dirty="0">
                <a:solidFill>
                  <a:srgbClr val="374151"/>
                </a:solidFill>
                <a:effectLst/>
                <a:latin typeface="Söhne"/>
              </a:rPr>
              <a:t> germanium is commonly used. Traditionally there is a p+ thin boron implanted contact and a n+ thick lithium diffused contact. The lateral surfaces are passivated. Passivation has a dual function, acting as a chemical barrier and reducing leakage currents. A good passivation should also avoid surface charge that may deform the field.</a:t>
            </a:r>
            <a:endParaRPr lang="it-IT" dirty="0"/>
          </a:p>
        </p:txBody>
      </p:sp>
      <p:sp>
        <p:nvSpPr>
          <p:cNvPr id="4" name="Segnaposto numero diapositiva 3">
            <a:extLst>
              <a:ext uri="{FF2B5EF4-FFF2-40B4-BE49-F238E27FC236}">
                <a16:creationId xmlns:a16="http://schemas.microsoft.com/office/drawing/2014/main" id="{F1B415AE-FA2C-09BF-BFAC-60CA96F8819D}"/>
              </a:ext>
            </a:extLst>
          </p:cNvPr>
          <p:cNvSpPr>
            <a:spLocks noGrp="1"/>
          </p:cNvSpPr>
          <p:nvPr>
            <p:ph type="sldNum" sz="quarter" idx="10"/>
          </p:nvPr>
        </p:nvSpPr>
        <p:spPr/>
        <p:txBody>
          <a:bodyPr/>
          <a:lstStyle/>
          <a:p>
            <a:fld id="{D99D74A3-278F-48C7-BD92-B9BE9BD56798}" type="slidenum">
              <a:rPr lang="it-IT" smtClean="0"/>
              <a:t>7</a:t>
            </a:fld>
            <a:endParaRPr lang="it-IT"/>
          </a:p>
        </p:txBody>
      </p:sp>
    </p:spTree>
    <p:extLst>
      <p:ext uri="{BB962C8B-B14F-4D97-AF65-F5344CB8AC3E}">
        <p14:creationId xmlns:p14="http://schemas.microsoft.com/office/powerpoint/2010/main" val="1489998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A7169-94C8-70BA-6FAC-BCD17C2FE94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06F304E-C72F-9CA7-B7EA-A252C6665AB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BD60F50-69ED-7586-74FB-292721FC36E6}"/>
              </a:ext>
            </a:extLst>
          </p:cNvPr>
          <p:cNvSpPr>
            <a:spLocks noGrp="1"/>
          </p:cNvSpPr>
          <p:nvPr>
            <p:ph type="body" idx="1"/>
          </p:nvPr>
        </p:nvSpPr>
        <p:spPr/>
        <p:txBody>
          <a:bodyPr/>
          <a:lstStyle/>
          <a:p>
            <a:r>
              <a:rPr lang="en-GB" b="0" i="0" dirty="0">
                <a:solidFill>
                  <a:srgbClr val="374151"/>
                </a:solidFill>
                <a:effectLst/>
                <a:latin typeface="Söhne"/>
              </a:rPr>
              <a:t>In gamma spectroscopy, </a:t>
            </a:r>
            <a:r>
              <a:rPr lang="en-GB" b="0" i="0" dirty="0" err="1">
                <a:solidFill>
                  <a:srgbClr val="374151"/>
                </a:solidFill>
                <a:effectLst/>
                <a:latin typeface="Söhne"/>
              </a:rPr>
              <a:t>hyperpure</a:t>
            </a:r>
            <a:r>
              <a:rPr lang="en-GB" b="0" i="0" dirty="0">
                <a:solidFill>
                  <a:srgbClr val="374151"/>
                </a:solidFill>
                <a:effectLst/>
                <a:latin typeface="Söhne"/>
              </a:rPr>
              <a:t> germanium is commonly used. Traditionally there is a p+ thin boron implanted contact and a n+ thick lithium diffused contact. The lateral surfaces are passivated. Passivation has a dual function, acting as a chemical barrier and reducing leakage currents. A good passivation should also avoid surface charge that may deform the field.</a:t>
            </a:r>
            <a:endParaRPr lang="it-IT" dirty="0"/>
          </a:p>
        </p:txBody>
      </p:sp>
      <p:sp>
        <p:nvSpPr>
          <p:cNvPr id="4" name="Segnaposto numero diapositiva 3">
            <a:extLst>
              <a:ext uri="{FF2B5EF4-FFF2-40B4-BE49-F238E27FC236}">
                <a16:creationId xmlns:a16="http://schemas.microsoft.com/office/drawing/2014/main" id="{FE65B104-97D6-CD44-802A-DA5EDA48CB5C}"/>
              </a:ext>
            </a:extLst>
          </p:cNvPr>
          <p:cNvSpPr>
            <a:spLocks noGrp="1"/>
          </p:cNvSpPr>
          <p:nvPr>
            <p:ph type="sldNum" sz="quarter" idx="10"/>
          </p:nvPr>
        </p:nvSpPr>
        <p:spPr/>
        <p:txBody>
          <a:bodyPr/>
          <a:lstStyle/>
          <a:p>
            <a:fld id="{D99D74A3-278F-48C7-BD92-B9BE9BD56798}" type="slidenum">
              <a:rPr lang="it-IT" smtClean="0"/>
              <a:t>8</a:t>
            </a:fld>
            <a:endParaRPr lang="it-IT"/>
          </a:p>
        </p:txBody>
      </p:sp>
    </p:spTree>
    <p:extLst>
      <p:ext uri="{BB962C8B-B14F-4D97-AF65-F5344CB8AC3E}">
        <p14:creationId xmlns:p14="http://schemas.microsoft.com/office/powerpoint/2010/main" val="1859005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F1206-73EC-9413-965A-4709CEB16B9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BC0320C-CCA0-2C52-745E-631F16B3C2F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2397772-C829-84A5-8E6A-41A594DAFCB6}"/>
              </a:ext>
            </a:extLst>
          </p:cNvPr>
          <p:cNvSpPr>
            <a:spLocks noGrp="1"/>
          </p:cNvSpPr>
          <p:nvPr>
            <p:ph type="body" idx="1"/>
          </p:nvPr>
        </p:nvSpPr>
        <p:spPr/>
        <p:txBody>
          <a:bodyPr/>
          <a:lstStyle/>
          <a:p>
            <a:r>
              <a:rPr lang="en-GB" b="0" i="0" dirty="0">
                <a:solidFill>
                  <a:srgbClr val="374151"/>
                </a:solidFill>
                <a:effectLst/>
                <a:latin typeface="Söhne"/>
              </a:rPr>
              <a:t>In gamma spectroscopy, </a:t>
            </a:r>
            <a:r>
              <a:rPr lang="en-GB" b="0" i="0" dirty="0" err="1">
                <a:solidFill>
                  <a:srgbClr val="374151"/>
                </a:solidFill>
                <a:effectLst/>
                <a:latin typeface="Söhne"/>
              </a:rPr>
              <a:t>hyperpure</a:t>
            </a:r>
            <a:r>
              <a:rPr lang="en-GB" b="0" i="0" dirty="0">
                <a:solidFill>
                  <a:srgbClr val="374151"/>
                </a:solidFill>
                <a:effectLst/>
                <a:latin typeface="Söhne"/>
              </a:rPr>
              <a:t> germanium is commonly used. Traditionally there is a p+ thin boron implanted contact and a n+ thick lithium diffused contact. The lateral surfaces are passivated. Passivation has a dual function, acting as a chemical barrier and reducing leakage currents. A good passivation should also avoid surface charge that may deform the field.</a:t>
            </a:r>
            <a:endParaRPr lang="it-IT" dirty="0"/>
          </a:p>
        </p:txBody>
      </p:sp>
      <p:sp>
        <p:nvSpPr>
          <p:cNvPr id="4" name="Segnaposto numero diapositiva 3">
            <a:extLst>
              <a:ext uri="{FF2B5EF4-FFF2-40B4-BE49-F238E27FC236}">
                <a16:creationId xmlns:a16="http://schemas.microsoft.com/office/drawing/2014/main" id="{B212073E-2632-C010-696E-10B00C292EC1}"/>
              </a:ext>
            </a:extLst>
          </p:cNvPr>
          <p:cNvSpPr>
            <a:spLocks noGrp="1"/>
          </p:cNvSpPr>
          <p:nvPr>
            <p:ph type="sldNum" sz="quarter" idx="10"/>
          </p:nvPr>
        </p:nvSpPr>
        <p:spPr/>
        <p:txBody>
          <a:bodyPr/>
          <a:lstStyle/>
          <a:p>
            <a:fld id="{D99D74A3-278F-48C7-BD92-B9BE9BD56798}" type="slidenum">
              <a:rPr lang="it-IT" smtClean="0"/>
              <a:t>9</a:t>
            </a:fld>
            <a:endParaRPr lang="it-IT"/>
          </a:p>
        </p:txBody>
      </p:sp>
    </p:spTree>
    <p:extLst>
      <p:ext uri="{BB962C8B-B14F-4D97-AF65-F5344CB8AC3E}">
        <p14:creationId xmlns:p14="http://schemas.microsoft.com/office/powerpoint/2010/main" val="2081727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it-IT"/>
              <a:t>Fare clic per modificare lo stile del titolo</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077511" y="5410201"/>
            <a:ext cx="2743200" cy="365125"/>
          </a:xfrm>
        </p:spPr>
        <p:txBody>
          <a:bodyPr/>
          <a:lstStyle/>
          <a:p>
            <a:r>
              <a:rPr lang="en-US"/>
              <a:t>Davide De Salvador AHEAD - 2024      </a:t>
            </a:r>
            <a:endParaRPr lang="it-IT"/>
          </a:p>
        </p:txBody>
      </p:sp>
      <p:sp>
        <p:nvSpPr>
          <p:cNvPr id="5" name="Footer Placeholder 4"/>
          <p:cNvSpPr>
            <a:spLocks noGrp="1"/>
          </p:cNvSpPr>
          <p:nvPr>
            <p:ph type="ftr" sz="quarter" idx="11"/>
          </p:nvPr>
        </p:nvSpPr>
        <p:spPr>
          <a:xfrm>
            <a:off x="1876424" y="5410201"/>
            <a:ext cx="5124886" cy="365125"/>
          </a:xfrm>
        </p:spPr>
        <p:txBody>
          <a:bodyPr/>
          <a:lstStyle/>
          <a:p>
            <a:r>
              <a:rPr lang="pt-BR"/>
              <a:t>Davide De Salvador                           AHEAD - 2024       </a:t>
            </a:r>
            <a:endParaRPr lang="it-IT"/>
          </a:p>
        </p:txBody>
      </p:sp>
      <p:sp>
        <p:nvSpPr>
          <p:cNvPr id="6" name="Slide Number Placeholder 5"/>
          <p:cNvSpPr>
            <a:spLocks noGrp="1"/>
          </p:cNvSpPr>
          <p:nvPr>
            <p:ph type="sldNum" sz="quarter" idx="12"/>
          </p:nvPr>
        </p:nvSpPr>
        <p:spPr>
          <a:xfrm>
            <a:off x="9896911" y="5410199"/>
            <a:ext cx="771089" cy="365125"/>
          </a:xfrm>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96211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it-IT"/>
              <a:t>Fare clic sull'icona per inserire un'immagine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r>
              <a:rPr lang="en-US"/>
              <a:t>Davide De Salvador AHEAD - 2024      </a:t>
            </a:r>
            <a:endParaRPr lang="it-IT"/>
          </a:p>
        </p:txBody>
      </p:sp>
      <p:sp>
        <p:nvSpPr>
          <p:cNvPr id="6" name="Footer Placeholder 5"/>
          <p:cNvSpPr>
            <a:spLocks noGrp="1"/>
          </p:cNvSpPr>
          <p:nvPr>
            <p:ph type="ftr" sz="quarter" idx="11"/>
          </p:nvPr>
        </p:nvSpPr>
        <p:spPr/>
        <p:txBody>
          <a:bodyPr/>
          <a:lstStyle/>
          <a:p>
            <a:r>
              <a:rPr lang="pt-BR"/>
              <a:t>Davide De Salvador                           AHEAD - 2024       </a:t>
            </a:r>
            <a:endParaRPr lang="it-IT"/>
          </a:p>
        </p:txBody>
      </p:sp>
      <p:sp>
        <p:nvSpPr>
          <p:cNvPr id="7" name="Slide Number Placeholder 6"/>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784508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r>
              <a:rPr lang="en-US"/>
              <a:t>Davide De Salvador AHEAD - 2024      </a:t>
            </a:r>
            <a:endParaRPr lang="it-IT"/>
          </a:p>
        </p:txBody>
      </p:sp>
      <p:sp>
        <p:nvSpPr>
          <p:cNvPr id="6" name="Footer Placeholder 5"/>
          <p:cNvSpPr>
            <a:spLocks noGrp="1"/>
          </p:cNvSpPr>
          <p:nvPr>
            <p:ph type="ftr" sz="quarter" idx="11"/>
          </p:nvPr>
        </p:nvSpPr>
        <p:spPr/>
        <p:txBody>
          <a:bodyPr/>
          <a:lstStyle/>
          <a:p>
            <a:r>
              <a:rPr lang="pt-BR"/>
              <a:t>Davide De Salvador                           AHEAD - 2024       </a:t>
            </a:r>
            <a:endParaRPr lang="it-IT"/>
          </a:p>
        </p:txBody>
      </p:sp>
      <p:sp>
        <p:nvSpPr>
          <p:cNvPr id="7" name="Slide Number Placeholder 6"/>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2444425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r>
              <a:rPr lang="en-US"/>
              <a:t>Davide De Salvador AHEAD - 2024      </a:t>
            </a:r>
            <a:endParaRPr lang="it-IT"/>
          </a:p>
        </p:txBody>
      </p:sp>
      <p:sp>
        <p:nvSpPr>
          <p:cNvPr id="6" name="Footer Placeholder 5"/>
          <p:cNvSpPr>
            <a:spLocks noGrp="1"/>
          </p:cNvSpPr>
          <p:nvPr>
            <p:ph type="ftr" sz="quarter" idx="11"/>
          </p:nvPr>
        </p:nvSpPr>
        <p:spPr/>
        <p:txBody>
          <a:bodyPr/>
          <a:lstStyle/>
          <a:p>
            <a:r>
              <a:rPr lang="pt-BR"/>
              <a:t>Davide De Salvador                           AHEAD - 2024       </a:t>
            </a:r>
            <a:endParaRPr lang="it-IT"/>
          </a:p>
        </p:txBody>
      </p:sp>
      <p:sp>
        <p:nvSpPr>
          <p:cNvPr id="7" name="Slide Number Placeholder 6"/>
          <p:cNvSpPr>
            <a:spLocks noGrp="1"/>
          </p:cNvSpPr>
          <p:nvPr>
            <p:ph type="sldNum" sz="quarter" idx="12"/>
          </p:nvPr>
        </p:nvSpPr>
        <p:spPr/>
        <p:txBody>
          <a:bodyPr/>
          <a:lstStyle/>
          <a:p>
            <a:fld id="{4D983A26-FF08-4997-9F14-AC5057C2AEF4}" type="slidenum">
              <a:rPr lang="it-IT" smtClean="0"/>
              <a:t>‹#›</a:t>
            </a:fld>
            <a:endParaRPr lang="it-IT"/>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4243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r>
              <a:rPr lang="en-US"/>
              <a:t>Davide De Salvador AHEAD - 2024      </a:t>
            </a:r>
            <a:endParaRPr lang="it-IT"/>
          </a:p>
        </p:txBody>
      </p:sp>
      <p:sp>
        <p:nvSpPr>
          <p:cNvPr id="6" name="Footer Placeholder 5"/>
          <p:cNvSpPr>
            <a:spLocks noGrp="1"/>
          </p:cNvSpPr>
          <p:nvPr>
            <p:ph type="ftr" sz="quarter" idx="11"/>
          </p:nvPr>
        </p:nvSpPr>
        <p:spPr/>
        <p:txBody>
          <a:bodyPr/>
          <a:lstStyle/>
          <a:p>
            <a:r>
              <a:rPr lang="pt-BR"/>
              <a:t>Davide De Salvador                           AHEAD - 2024       </a:t>
            </a:r>
            <a:endParaRPr lang="it-IT"/>
          </a:p>
        </p:txBody>
      </p:sp>
      <p:sp>
        <p:nvSpPr>
          <p:cNvPr id="7" name="Slide Number Placeholder 6"/>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2752730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3" name="Date Placeholder 2"/>
          <p:cNvSpPr>
            <a:spLocks noGrp="1"/>
          </p:cNvSpPr>
          <p:nvPr>
            <p:ph type="dt" sz="half" idx="10"/>
          </p:nvPr>
        </p:nvSpPr>
        <p:spPr/>
        <p:txBody>
          <a:bodyPr/>
          <a:lstStyle/>
          <a:p>
            <a:r>
              <a:rPr lang="en-US"/>
              <a:t>Davide De Salvador AHEAD - 2024      </a:t>
            </a:r>
            <a:endParaRPr lang="it-IT"/>
          </a:p>
        </p:txBody>
      </p:sp>
      <p:sp>
        <p:nvSpPr>
          <p:cNvPr id="4" name="Footer Placeholder 3"/>
          <p:cNvSpPr>
            <a:spLocks noGrp="1"/>
          </p:cNvSpPr>
          <p:nvPr>
            <p:ph type="ftr" sz="quarter" idx="11"/>
          </p:nvPr>
        </p:nvSpPr>
        <p:spPr/>
        <p:txBody>
          <a:bodyPr/>
          <a:lstStyle/>
          <a:p>
            <a:r>
              <a:rPr lang="pt-BR"/>
              <a:t>Davide De Salvador                           AHEAD - 2024       </a:t>
            </a:r>
            <a:endParaRPr lang="it-IT"/>
          </a:p>
        </p:txBody>
      </p:sp>
      <p:sp>
        <p:nvSpPr>
          <p:cNvPr id="5" name="Slide Number Placeholder 4"/>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3427581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3" name="Date Placeholder 2"/>
          <p:cNvSpPr>
            <a:spLocks noGrp="1"/>
          </p:cNvSpPr>
          <p:nvPr>
            <p:ph type="dt" sz="half" idx="10"/>
          </p:nvPr>
        </p:nvSpPr>
        <p:spPr/>
        <p:txBody>
          <a:bodyPr/>
          <a:lstStyle/>
          <a:p>
            <a:r>
              <a:rPr lang="en-US"/>
              <a:t>Davide De Salvador AHEAD - 2024      </a:t>
            </a:r>
            <a:endParaRPr lang="it-IT"/>
          </a:p>
        </p:txBody>
      </p:sp>
      <p:sp>
        <p:nvSpPr>
          <p:cNvPr id="4" name="Footer Placeholder 3"/>
          <p:cNvSpPr>
            <a:spLocks noGrp="1"/>
          </p:cNvSpPr>
          <p:nvPr>
            <p:ph type="ftr" sz="quarter" idx="11"/>
          </p:nvPr>
        </p:nvSpPr>
        <p:spPr/>
        <p:txBody>
          <a:bodyPr/>
          <a:lstStyle/>
          <a:p>
            <a:r>
              <a:rPr lang="pt-BR"/>
              <a:t>Davide De Salvador                           AHEAD - 2024       </a:t>
            </a:r>
            <a:endParaRPr lang="it-IT"/>
          </a:p>
        </p:txBody>
      </p:sp>
      <p:sp>
        <p:nvSpPr>
          <p:cNvPr id="5" name="Slide Number Placeholder 4"/>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2013888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en-US"/>
              <a:t>Davide De Salvador AHEAD - 2024      </a:t>
            </a:r>
            <a:endParaRPr lang="it-IT"/>
          </a:p>
        </p:txBody>
      </p:sp>
      <p:sp>
        <p:nvSpPr>
          <p:cNvPr id="5" name="Footer Placeholder 4"/>
          <p:cNvSpPr>
            <a:spLocks noGrp="1"/>
          </p:cNvSpPr>
          <p:nvPr>
            <p:ph type="ftr" sz="quarter" idx="11"/>
          </p:nvPr>
        </p:nvSpPr>
        <p:spPr/>
        <p:txBody>
          <a:bodyPr/>
          <a:lstStyle/>
          <a:p>
            <a:r>
              <a:rPr lang="pt-BR"/>
              <a:t>Davide De Salvador                           AHEAD - 2024       </a:t>
            </a:r>
            <a:endParaRPr lang="it-IT"/>
          </a:p>
        </p:txBody>
      </p:sp>
      <p:sp>
        <p:nvSpPr>
          <p:cNvPr id="6" name="Slide Number Placeholder 5"/>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2581089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en-US"/>
              <a:t>Davide De Salvador AHEAD - 2024      </a:t>
            </a:r>
            <a:endParaRPr lang="it-IT"/>
          </a:p>
        </p:txBody>
      </p:sp>
      <p:sp>
        <p:nvSpPr>
          <p:cNvPr id="5" name="Footer Placeholder 4"/>
          <p:cNvSpPr>
            <a:spLocks noGrp="1"/>
          </p:cNvSpPr>
          <p:nvPr>
            <p:ph type="ftr" sz="quarter" idx="11"/>
          </p:nvPr>
        </p:nvSpPr>
        <p:spPr/>
        <p:txBody>
          <a:bodyPr/>
          <a:lstStyle/>
          <a:p>
            <a:r>
              <a:rPr lang="pt-BR"/>
              <a:t>Davide De Salvador                           AHEAD - 2024       </a:t>
            </a:r>
            <a:endParaRPr lang="it-IT"/>
          </a:p>
        </p:txBody>
      </p:sp>
      <p:sp>
        <p:nvSpPr>
          <p:cNvPr id="6" name="Slide Number Placeholder 5"/>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2936117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7013-0F50-43CB-B3D7-1941438B5A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06E485-527D-4B05-B68F-FDEB86BF15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503E1D-0718-4AAE-9C4A-9956ECBD5C7F}"/>
              </a:ext>
            </a:extLst>
          </p:cNvPr>
          <p:cNvSpPr>
            <a:spLocks noGrp="1"/>
          </p:cNvSpPr>
          <p:nvPr>
            <p:ph type="dt" sz="half" idx="10"/>
          </p:nvPr>
        </p:nvSpPr>
        <p:spPr>
          <a:xfrm>
            <a:off x="838200" y="6356350"/>
            <a:ext cx="2743200" cy="365125"/>
          </a:xfrm>
          <a:prstGeom prst="rect">
            <a:avLst/>
          </a:prstGeom>
        </p:spPr>
        <p:txBody>
          <a:bodyPr/>
          <a:lstStyle/>
          <a:p>
            <a:r>
              <a:rPr lang="en-US">
                <a:solidFill>
                  <a:prstClr val="black">
                    <a:tint val="75000"/>
                  </a:prstClr>
                </a:solidFill>
              </a:rPr>
              <a:t>Davide De Salvador AHEAD - 2024      </a:t>
            </a:r>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9AFFEBB-F759-4B31-A21C-AAE66361C010}"/>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6F87911-ADAD-4101-9321-B5BD0CCBBFB1}"/>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61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E75D-F1F1-413F-9BC1-F3E7883E8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6F3B3-EAD5-4744-91E3-733F4FA754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08E56-F726-4B69-AB17-0EE5D31A6D25}"/>
              </a:ext>
            </a:extLst>
          </p:cNvPr>
          <p:cNvSpPr>
            <a:spLocks noGrp="1"/>
          </p:cNvSpPr>
          <p:nvPr>
            <p:ph type="dt" sz="half" idx="10"/>
          </p:nvPr>
        </p:nvSpPr>
        <p:spPr>
          <a:xfrm>
            <a:off x="838200" y="6356350"/>
            <a:ext cx="2743200" cy="365125"/>
          </a:xfrm>
          <a:prstGeom prst="rect">
            <a:avLst/>
          </a:prstGeom>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16CA1841-3EDF-4911-92FE-20D8D91D28DB}"/>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8EF53-67EF-4DF1-A438-B0144BF79D7A}"/>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81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en-US"/>
              <a:t>Davide De Salvador AHEAD - 2024      </a:t>
            </a:r>
            <a:endParaRPr lang="it-IT"/>
          </a:p>
        </p:txBody>
      </p:sp>
      <p:sp>
        <p:nvSpPr>
          <p:cNvPr id="5" name="Footer Placeholder 4"/>
          <p:cNvSpPr>
            <a:spLocks noGrp="1"/>
          </p:cNvSpPr>
          <p:nvPr>
            <p:ph type="ftr" sz="quarter" idx="11"/>
          </p:nvPr>
        </p:nvSpPr>
        <p:spPr/>
        <p:txBody>
          <a:bodyPr/>
          <a:lstStyle/>
          <a:p>
            <a:r>
              <a:rPr lang="pt-BR"/>
              <a:t>Davide De Salvador                           AHEAD - 2024       </a:t>
            </a:r>
            <a:endParaRPr lang="it-IT"/>
          </a:p>
        </p:txBody>
      </p:sp>
      <p:sp>
        <p:nvSpPr>
          <p:cNvPr id="6" name="Slide Number Placeholder 5"/>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1496035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E03A-2513-457E-BAFB-257F789F5B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2B1CD1-ECAE-4D5E-AA8D-7F46158B9C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E403F-A89D-42FB-BC1D-A05F3F58FC09}"/>
              </a:ext>
            </a:extLst>
          </p:cNvPr>
          <p:cNvSpPr>
            <a:spLocks noGrp="1"/>
          </p:cNvSpPr>
          <p:nvPr>
            <p:ph type="dt" sz="half" idx="10"/>
          </p:nvPr>
        </p:nvSpPr>
        <p:spPr>
          <a:xfrm>
            <a:off x="838200" y="6356350"/>
            <a:ext cx="2743200" cy="365125"/>
          </a:xfrm>
          <a:prstGeom prst="rect">
            <a:avLst/>
          </a:prstGeom>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940509BA-B96D-450C-A7CE-194E91B12F8D}"/>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6F0C16-97C0-41F0-889C-0565D3AC81D0}"/>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019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E4DA-B3E8-4513-A1C9-033FB5A37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58046-B949-4E1C-B3D8-580C6C8EC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FAABC2-65B2-4EBF-A46E-86962E041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B3B1D6-09F7-423D-A2B4-B9D2AAE4729B}"/>
              </a:ext>
            </a:extLst>
          </p:cNvPr>
          <p:cNvSpPr>
            <a:spLocks noGrp="1"/>
          </p:cNvSpPr>
          <p:nvPr>
            <p:ph type="dt" sz="half" idx="10"/>
          </p:nvPr>
        </p:nvSpPr>
        <p:spPr>
          <a:xfrm>
            <a:off x="838200" y="6356350"/>
            <a:ext cx="2743200" cy="365125"/>
          </a:xfrm>
          <a:prstGeom prst="rect">
            <a:avLst/>
          </a:prstGeom>
        </p:spPr>
        <p:txBody>
          <a:bodyPr/>
          <a:lstStyle/>
          <a:p>
            <a:r>
              <a:rPr lang="en-US">
                <a:solidFill>
                  <a:prstClr val="black">
                    <a:tint val="75000"/>
                  </a:prstClr>
                </a:solidFill>
              </a:rPr>
              <a:t>Davide De Salvador AHEAD - 2024      </a:t>
            </a:r>
          </a:p>
        </p:txBody>
      </p:sp>
      <p:sp>
        <p:nvSpPr>
          <p:cNvPr id="6" name="Footer Placeholder 5">
            <a:extLst>
              <a:ext uri="{FF2B5EF4-FFF2-40B4-BE49-F238E27FC236}">
                <a16:creationId xmlns:a16="http://schemas.microsoft.com/office/drawing/2014/main" id="{4A420B8C-BADB-4D1C-B22C-10E972D0EEFB}"/>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0014DA-5BF1-408A-97D4-F2ACAF7B769D}"/>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481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AD98-2C30-41FA-A86D-C3BCBB9C91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5A386-3EA0-40DC-99BA-1DEE57145B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027F60-203A-4408-BFDB-BF5376B04B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368F1-A863-4BE7-97EC-D9966DBA4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1D0BE-720A-443C-9956-03676920D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A37072-39F2-4FD8-9AF5-745CB87A5C56}"/>
              </a:ext>
            </a:extLst>
          </p:cNvPr>
          <p:cNvSpPr>
            <a:spLocks noGrp="1"/>
          </p:cNvSpPr>
          <p:nvPr>
            <p:ph type="dt" sz="half" idx="10"/>
          </p:nvPr>
        </p:nvSpPr>
        <p:spPr>
          <a:xfrm>
            <a:off x="838200" y="6356350"/>
            <a:ext cx="2743200" cy="365125"/>
          </a:xfrm>
          <a:prstGeom prst="rect">
            <a:avLst/>
          </a:prstGeom>
        </p:spPr>
        <p:txBody>
          <a:bodyPr/>
          <a:lstStyle/>
          <a:p>
            <a:r>
              <a:rPr lang="en-US">
                <a:solidFill>
                  <a:prstClr val="black">
                    <a:tint val="75000"/>
                  </a:prstClr>
                </a:solidFill>
              </a:rPr>
              <a:t>Davide De Salvador AHEAD - 2024      </a:t>
            </a:r>
          </a:p>
        </p:txBody>
      </p:sp>
      <p:sp>
        <p:nvSpPr>
          <p:cNvPr id="8" name="Footer Placeholder 7">
            <a:extLst>
              <a:ext uri="{FF2B5EF4-FFF2-40B4-BE49-F238E27FC236}">
                <a16:creationId xmlns:a16="http://schemas.microsoft.com/office/drawing/2014/main" id="{E46C0742-6DD9-4E13-A4D9-1858DE93C6AD}"/>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0F609D5-A2BC-4D07-A82F-A57E691090C3}"/>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593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AD19-814B-486B-B25E-CDE8E1C27E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A79576-7A9F-4C22-AE0A-348F63CB7A30}"/>
              </a:ext>
            </a:extLst>
          </p:cNvPr>
          <p:cNvSpPr>
            <a:spLocks noGrp="1"/>
          </p:cNvSpPr>
          <p:nvPr>
            <p:ph type="dt" sz="half" idx="10"/>
          </p:nvPr>
        </p:nvSpPr>
        <p:spPr>
          <a:xfrm>
            <a:off x="838200" y="6356350"/>
            <a:ext cx="2743200" cy="365125"/>
          </a:xfrm>
          <a:prstGeom prst="rect">
            <a:avLst/>
          </a:prstGeom>
        </p:spPr>
        <p:txBody>
          <a:bodyPr/>
          <a:lstStyle/>
          <a:p>
            <a:r>
              <a:rPr lang="en-US">
                <a:solidFill>
                  <a:prstClr val="black">
                    <a:tint val="75000"/>
                  </a:prstClr>
                </a:solidFill>
              </a:rPr>
              <a:t>Davide De Salvador AHEAD - 2024      </a:t>
            </a:r>
          </a:p>
        </p:txBody>
      </p:sp>
      <p:sp>
        <p:nvSpPr>
          <p:cNvPr id="4" name="Footer Placeholder 3">
            <a:extLst>
              <a:ext uri="{FF2B5EF4-FFF2-40B4-BE49-F238E27FC236}">
                <a16:creationId xmlns:a16="http://schemas.microsoft.com/office/drawing/2014/main" id="{84900995-3DF9-48C5-886D-012119FEC8AC}"/>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425F843-3823-45D2-B7A5-3F4E91C950D9}"/>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842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C04A5-A793-4275-95FE-B60C8A3ECD89}"/>
              </a:ext>
            </a:extLst>
          </p:cNvPr>
          <p:cNvSpPr>
            <a:spLocks noGrp="1"/>
          </p:cNvSpPr>
          <p:nvPr>
            <p:ph type="dt" sz="half" idx="10"/>
          </p:nvPr>
        </p:nvSpPr>
        <p:spPr>
          <a:xfrm>
            <a:off x="838200" y="6356350"/>
            <a:ext cx="2743200" cy="365125"/>
          </a:xfrm>
          <a:prstGeom prst="rect">
            <a:avLst/>
          </a:prstGeom>
        </p:spPr>
        <p:txBody>
          <a:bodyPr/>
          <a:lstStyle/>
          <a:p>
            <a:r>
              <a:rPr lang="en-US">
                <a:solidFill>
                  <a:prstClr val="black">
                    <a:tint val="75000"/>
                  </a:prstClr>
                </a:solidFill>
              </a:rPr>
              <a:t>Davide De Salvador AHEAD - 2024      </a:t>
            </a:r>
          </a:p>
        </p:txBody>
      </p:sp>
      <p:sp>
        <p:nvSpPr>
          <p:cNvPr id="3" name="Footer Placeholder 2">
            <a:extLst>
              <a:ext uri="{FF2B5EF4-FFF2-40B4-BE49-F238E27FC236}">
                <a16:creationId xmlns:a16="http://schemas.microsoft.com/office/drawing/2014/main" id="{68231E47-092E-45CB-944A-8BA6926CFB8F}"/>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3C27E0A-8716-4E93-B505-4130D7250C07}"/>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637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9A1C-0750-4A51-8174-62FD03D93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8DF55-20C1-429F-B5B9-9A1056110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2B8FB8-6211-4B62-9DF5-EF4DEEF61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9E6B4-8A19-42EE-88E4-184FA080DF8A}"/>
              </a:ext>
            </a:extLst>
          </p:cNvPr>
          <p:cNvSpPr>
            <a:spLocks noGrp="1"/>
          </p:cNvSpPr>
          <p:nvPr>
            <p:ph type="dt" sz="half" idx="10"/>
          </p:nvPr>
        </p:nvSpPr>
        <p:spPr>
          <a:xfrm>
            <a:off x="838200" y="6356350"/>
            <a:ext cx="2743200" cy="365125"/>
          </a:xfrm>
          <a:prstGeom prst="rect">
            <a:avLst/>
          </a:prstGeom>
        </p:spPr>
        <p:txBody>
          <a:bodyPr/>
          <a:lstStyle/>
          <a:p>
            <a:r>
              <a:rPr lang="en-US">
                <a:solidFill>
                  <a:prstClr val="black">
                    <a:tint val="75000"/>
                  </a:prstClr>
                </a:solidFill>
              </a:rPr>
              <a:t>Davide De Salvador AHEAD - 2024      </a:t>
            </a:r>
          </a:p>
        </p:txBody>
      </p:sp>
      <p:sp>
        <p:nvSpPr>
          <p:cNvPr id="6" name="Footer Placeholder 5">
            <a:extLst>
              <a:ext uri="{FF2B5EF4-FFF2-40B4-BE49-F238E27FC236}">
                <a16:creationId xmlns:a16="http://schemas.microsoft.com/office/drawing/2014/main" id="{6513AF11-0CD5-43A9-971E-73BAF85C8AA6}"/>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95A722F-A632-45E0-960A-F18E0580C536}"/>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95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7A4B-A44E-4E70-8013-2362CE659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8D0EF9-7C86-4C64-B50B-FD5DEB5C47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285024-9B02-4DC4-B452-35B2951BD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A24B9-E2FE-4129-B298-55851B6341A6}"/>
              </a:ext>
            </a:extLst>
          </p:cNvPr>
          <p:cNvSpPr>
            <a:spLocks noGrp="1"/>
          </p:cNvSpPr>
          <p:nvPr>
            <p:ph type="dt" sz="half" idx="10"/>
          </p:nvPr>
        </p:nvSpPr>
        <p:spPr>
          <a:xfrm>
            <a:off x="838200" y="6356350"/>
            <a:ext cx="2743200" cy="365125"/>
          </a:xfrm>
          <a:prstGeom prst="rect">
            <a:avLst/>
          </a:prstGeom>
        </p:spPr>
        <p:txBody>
          <a:bodyPr/>
          <a:lstStyle/>
          <a:p>
            <a:r>
              <a:rPr lang="en-US">
                <a:solidFill>
                  <a:prstClr val="black">
                    <a:tint val="75000"/>
                  </a:prstClr>
                </a:solidFill>
              </a:rPr>
              <a:t>Davide De Salvador AHEAD - 2024      </a:t>
            </a:r>
          </a:p>
        </p:txBody>
      </p:sp>
      <p:sp>
        <p:nvSpPr>
          <p:cNvPr id="6" name="Footer Placeholder 5">
            <a:extLst>
              <a:ext uri="{FF2B5EF4-FFF2-40B4-BE49-F238E27FC236}">
                <a16:creationId xmlns:a16="http://schemas.microsoft.com/office/drawing/2014/main" id="{00656FA6-BADC-4FD8-B9AB-02C8EC4E743F}"/>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DD4876-C5D9-4173-AA15-50DDEA32B56B}"/>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627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5D56-4F4B-4D2B-9421-DF528D812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A0B6C0-C825-464A-81C4-BD46E8494B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13CA7-A88E-4A56-B504-BE9F029B057C}"/>
              </a:ext>
            </a:extLst>
          </p:cNvPr>
          <p:cNvSpPr>
            <a:spLocks noGrp="1"/>
          </p:cNvSpPr>
          <p:nvPr>
            <p:ph type="dt" sz="half" idx="10"/>
          </p:nvPr>
        </p:nvSpPr>
        <p:spPr>
          <a:xfrm>
            <a:off x="838200" y="6356350"/>
            <a:ext cx="2743200" cy="365125"/>
          </a:xfrm>
          <a:prstGeom prst="rect">
            <a:avLst/>
          </a:prstGeom>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9B9292BF-BB5D-4047-AF62-2120E0F2A0CF}"/>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FFB7E0-A929-4EE3-A696-B17B08B3083D}"/>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597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A8F844-31E7-409C-8F54-23F2960A64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85B0BF-852E-4319-99AE-CE6B2C17B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386D0-0215-4DD8-BD45-26E2D6F75047}"/>
              </a:ext>
            </a:extLst>
          </p:cNvPr>
          <p:cNvSpPr>
            <a:spLocks noGrp="1"/>
          </p:cNvSpPr>
          <p:nvPr>
            <p:ph type="dt" sz="half" idx="10"/>
          </p:nvPr>
        </p:nvSpPr>
        <p:spPr>
          <a:xfrm>
            <a:off x="838200" y="6356350"/>
            <a:ext cx="2743200" cy="365125"/>
          </a:xfrm>
          <a:prstGeom prst="rect">
            <a:avLst/>
          </a:prstGeom>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0F6FEDB3-E0EF-4475-B3BB-46A6C4FC9F3B}"/>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B22B6E-7067-4242-BDA6-ECC02547B2D7}"/>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653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7013-0F50-43CB-B3D7-1941438B5A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06E485-527D-4B05-B68F-FDEB86BF15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503E1D-0718-4AAE-9C4A-9956ECBD5C7F}"/>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09AFFEBB-F759-4B31-A21C-AAE66361C010}"/>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6F87911-ADAD-4101-9321-B5BD0CCBBFB1}"/>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80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it-IT"/>
              <a:t>Fare clic per modificare lo stile del titolo</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r>
              <a:rPr lang="en-US"/>
              <a:t>Davide De Salvador AHEAD - 2024      </a:t>
            </a:r>
            <a:endParaRPr lang="it-IT"/>
          </a:p>
        </p:txBody>
      </p:sp>
      <p:sp>
        <p:nvSpPr>
          <p:cNvPr id="5" name="Footer Placeholder 4"/>
          <p:cNvSpPr>
            <a:spLocks noGrp="1"/>
          </p:cNvSpPr>
          <p:nvPr>
            <p:ph type="ftr" sz="quarter" idx="11"/>
          </p:nvPr>
        </p:nvSpPr>
        <p:spPr/>
        <p:txBody>
          <a:bodyPr/>
          <a:lstStyle/>
          <a:p>
            <a:r>
              <a:rPr lang="pt-BR"/>
              <a:t>Davide De Salvador                           AHEAD - 2024       </a:t>
            </a:r>
            <a:endParaRPr lang="it-IT"/>
          </a:p>
        </p:txBody>
      </p:sp>
      <p:sp>
        <p:nvSpPr>
          <p:cNvPr id="6" name="Slide Number Placeholder 5"/>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291470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E75D-F1F1-413F-9BC1-F3E7883E8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6F3B3-EAD5-4744-91E3-733F4FA754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08E56-F726-4B69-AB17-0EE5D31A6D25}"/>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16CA1841-3EDF-4911-92FE-20D8D91D28DB}"/>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8EF53-67EF-4DF1-A438-B0144BF79D7A}"/>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590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E03A-2513-457E-BAFB-257F789F5B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2B1CD1-ECAE-4D5E-AA8D-7F46158B9C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E403F-A89D-42FB-BC1D-A05F3F58FC09}"/>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940509BA-B96D-450C-A7CE-194E91B12F8D}"/>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6F0C16-97C0-41F0-889C-0565D3AC81D0}"/>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63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E4DA-B3E8-4513-A1C9-033FB5A37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58046-B949-4E1C-B3D8-580C6C8EC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FAABC2-65B2-4EBF-A46E-86962E041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B3B1D6-09F7-423D-A2B4-B9D2AAE4729B}"/>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6" name="Footer Placeholder 5">
            <a:extLst>
              <a:ext uri="{FF2B5EF4-FFF2-40B4-BE49-F238E27FC236}">
                <a16:creationId xmlns:a16="http://schemas.microsoft.com/office/drawing/2014/main" id="{4A420B8C-BADB-4D1C-B22C-10E972D0EEFB}"/>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0014DA-5BF1-408A-97D4-F2ACAF7B769D}"/>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632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AD98-2C30-41FA-A86D-C3BCBB9C91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5A386-3EA0-40DC-99BA-1DEE57145B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027F60-203A-4408-BFDB-BF5376B04B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368F1-A863-4BE7-97EC-D9966DBA4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1D0BE-720A-443C-9956-03676920D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A37072-39F2-4FD8-9AF5-745CB87A5C56}"/>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8" name="Footer Placeholder 7">
            <a:extLst>
              <a:ext uri="{FF2B5EF4-FFF2-40B4-BE49-F238E27FC236}">
                <a16:creationId xmlns:a16="http://schemas.microsoft.com/office/drawing/2014/main" id="{E46C0742-6DD9-4E13-A4D9-1858DE93C6AD}"/>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0F609D5-A2BC-4D07-A82F-A57E691090C3}"/>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699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AD19-814B-486B-B25E-CDE8E1C27E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A79576-7A9F-4C22-AE0A-348F63CB7A30}"/>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4" name="Footer Placeholder 3">
            <a:extLst>
              <a:ext uri="{FF2B5EF4-FFF2-40B4-BE49-F238E27FC236}">
                <a16:creationId xmlns:a16="http://schemas.microsoft.com/office/drawing/2014/main" id="{84900995-3DF9-48C5-886D-012119FEC8AC}"/>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425F843-3823-45D2-B7A5-3F4E91C950D9}"/>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872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C04A5-A793-4275-95FE-B60C8A3ECD89}"/>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3" name="Footer Placeholder 2">
            <a:extLst>
              <a:ext uri="{FF2B5EF4-FFF2-40B4-BE49-F238E27FC236}">
                <a16:creationId xmlns:a16="http://schemas.microsoft.com/office/drawing/2014/main" id="{68231E47-092E-45CB-944A-8BA6926CFB8F}"/>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3C27E0A-8716-4E93-B505-4130D7250C07}"/>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590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9A1C-0750-4A51-8174-62FD03D93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8DF55-20C1-429F-B5B9-9A1056110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2B8FB8-6211-4B62-9DF5-EF4DEEF61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9E6B4-8A19-42EE-88E4-184FA080DF8A}"/>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6" name="Footer Placeholder 5">
            <a:extLst>
              <a:ext uri="{FF2B5EF4-FFF2-40B4-BE49-F238E27FC236}">
                <a16:creationId xmlns:a16="http://schemas.microsoft.com/office/drawing/2014/main" id="{6513AF11-0CD5-43A9-971E-73BAF85C8AA6}"/>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95A722F-A632-45E0-960A-F18E0580C536}"/>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448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7A4B-A44E-4E70-8013-2362CE659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8D0EF9-7C86-4C64-B50B-FD5DEB5C47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285024-9B02-4DC4-B452-35B2951BD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A24B9-E2FE-4129-B298-55851B6341A6}"/>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6" name="Footer Placeholder 5">
            <a:extLst>
              <a:ext uri="{FF2B5EF4-FFF2-40B4-BE49-F238E27FC236}">
                <a16:creationId xmlns:a16="http://schemas.microsoft.com/office/drawing/2014/main" id="{00656FA6-BADC-4FD8-B9AB-02C8EC4E743F}"/>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DD4876-C5D9-4173-AA15-50DDEA32B56B}"/>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059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5D56-4F4B-4D2B-9421-DF528D812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A0B6C0-C825-464A-81C4-BD46E8494B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13CA7-A88E-4A56-B504-BE9F029B057C}"/>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9B9292BF-BB5D-4047-AF62-2120E0F2A0CF}"/>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FFB7E0-A929-4EE3-A696-B17B08B3083D}"/>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088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A8F844-31E7-409C-8F54-23F2960A64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85B0BF-852E-4319-99AE-CE6B2C17B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386D0-0215-4DD8-BD45-26E2D6F75047}"/>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0F6FEDB3-E0EF-4475-B3BB-46A6C4FC9F3B}"/>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B22B6E-7067-4242-BDA6-ECC02547B2D7}"/>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09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r>
              <a:rPr lang="en-US"/>
              <a:t>Davide De Salvador AHEAD - 2024      </a:t>
            </a:r>
            <a:endParaRPr lang="it-IT"/>
          </a:p>
        </p:txBody>
      </p:sp>
      <p:sp>
        <p:nvSpPr>
          <p:cNvPr id="6" name="Footer Placeholder 5"/>
          <p:cNvSpPr>
            <a:spLocks noGrp="1"/>
          </p:cNvSpPr>
          <p:nvPr>
            <p:ph type="ftr" sz="quarter" idx="11"/>
          </p:nvPr>
        </p:nvSpPr>
        <p:spPr/>
        <p:txBody>
          <a:bodyPr/>
          <a:lstStyle/>
          <a:p>
            <a:r>
              <a:rPr lang="pt-BR"/>
              <a:t>Davide De Salvador                           AHEAD - 2024       </a:t>
            </a:r>
            <a:endParaRPr lang="it-IT"/>
          </a:p>
        </p:txBody>
      </p:sp>
      <p:sp>
        <p:nvSpPr>
          <p:cNvPr id="7" name="Slide Number Placeholder 6"/>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3631296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7013-0F50-43CB-B3D7-1941438B5A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06E485-527D-4B05-B68F-FDEB86BF15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503E1D-0718-4AAE-9C4A-9956ECBD5C7F}"/>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09AFFEBB-F759-4B31-A21C-AAE66361C010}"/>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6F87911-ADAD-4101-9321-B5BD0CCBBFB1}"/>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17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E75D-F1F1-413F-9BC1-F3E7883E8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6F3B3-EAD5-4744-91E3-733F4FA754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08E56-F726-4B69-AB17-0EE5D31A6D25}"/>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16CA1841-3EDF-4911-92FE-20D8D91D28DB}"/>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8EF53-67EF-4DF1-A438-B0144BF79D7A}"/>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999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E03A-2513-457E-BAFB-257F789F5B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2B1CD1-ECAE-4D5E-AA8D-7F46158B9C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E403F-A89D-42FB-BC1D-A05F3F58FC09}"/>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940509BA-B96D-450C-A7CE-194E91B12F8D}"/>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6F0C16-97C0-41F0-889C-0565D3AC81D0}"/>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477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E4DA-B3E8-4513-A1C9-033FB5A37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58046-B949-4E1C-B3D8-580C6C8EC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FAABC2-65B2-4EBF-A46E-86962E041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B3B1D6-09F7-423D-A2B4-B9D2AAE4729B}"/>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6" name="Footer Placeholder 5">
            <a:extLst>
              <a:ext uri="{FF2B5EF4-FFF2-40B4-BE49-F238E27FC236}">
                <a16:creationId xmlns:a16="http://schemas.microsoft.com/office/drawing/2014/main" id="{4A420B8C-BADB-4D1C-B22C-10E972D0EEFB}"/>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0014DA-5BF1-408A-97D4-F2ACAF7B769D}"/>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850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AD98-2C30-41FA-A86D-C3BCBB9C91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5A386-3EA0-40DC-99BA-1DEE57145B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027F60-203A-4408-BFDB-BF5376B04B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368F1-A863-4BE7-97EC-D9966DBA4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1D0BE-720A-443C-9956-03676920D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A37072-39F2-4FD8-9AF5-745CB87A5C56}"/>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8" name="Footer Placeholder 7">
            <a:extLst>
              <a:ext uri="{FF2B5EF4-FFF2-40B4-BE49-F238E27FC236}">
                <a16:creationId xmlns:a16="http://schemas.microsoft.com/office/drawing/2014/main" id="{E46C0742-6DD9-4E13-A4D9-1858DE93C6AD}"/>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0F609D5-A2BC-4D07-A82F-A57E691090C3}"/>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8690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AD19-814B-486B-B25E-CDE8E1C27E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A79576-7A9F-4C22-AE0A-348F63CB7A30}"/>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4" name="Footer Placeholder 3">
            <a:extLst>
              <a:ext uri="{FF2B5EF4-FFF2-40B4-BE49-F238E27FC236}">
                <a16:creationId xmlns:a16="http://schemas.microsoft.com/office/drawing/2014/main" id="{84900995-3DF9-48C5-886D-012119FEC8AC}"/>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425F843-3823-45D2-B7A5-3F4E91C950D9}"/>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685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C04A5-A793-4275-95FE-B60C8A3ECD89}"/>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3" name="Footer Placeholder 2">
            <a:extLst>
              <a:ext uri="{FF2B5EF4-FFF2-40B4-BE49-F238E27FC236}">
                <a16:creationId xmlns:a16="http://schemas.microsoft.com/office/drawing/2014/main" id="{68231E47-092E-45CB-944A-8BA6926CFB8F}"/>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3C27E0A-8716-4E93-B505-4130D7250C07}"/>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284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9A1C-0750-4A51-8174-62FD03D93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8DF55-20C1-429F-B5B9-9A1056110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2B8FB8-6211-4B62-9DF5-EF4DEEF61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9E6B4-8A19-42EE-88E4-184FA080DF8A}"/>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6" name="Footer Placeholder 5">
            <a:extLst>
              <a:ext uri="{FF2B5EF4-FFF2-40B4-BE49-F238E27FC236}">
                <a16:creationId xmlns:a16="http://schemas.microsoft.com/office/drawing/2014/main" id="{6513AF11-0CD5-43A9-971E-73BAF85C8AA6}"/>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95A722F-A632-45E0-960A-F18E0580C536}"/>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289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7A4B-A44E-4E70-8013-2362CE659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8D0EF9-7C86-4C64-B50B-FD5DEB5C47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285024-9B02-4DC4-B452-35B2951BD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A24B9-E2FE-4129-B298-55851B6341A6}"/>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6" name="Footer Placeholder 5">
            <a:extLst>
              <a:ext uri="{FF2B5EF4-FFF2-40B4-BE49-F238E27FC236}">
                <a16:creationId xmlns:a16="http://schemas.microsoft.com/office/drawing/2014/main" id="{00656FA6-BADC-4FD8-B9AB-02C8EC4E743F}"/>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DD4876-C5D9-4173-AA15-50DDEA32B56B}"/>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7350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5D56-4F4B-4D2B-9421-DF528D812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A0B6C0-C825-464A-81C4-BD46E8494B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13CA7-A88E-4A56-B504-BE9F029B057C}"/>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9B9292BF-BB5D-4047-AF62-2120E0F2A0CF}"/>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FFB7E0-A929-4EE3-A696-B17B08B3083D}"/>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147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1141410" y="3073397"/>
            <a:ext cx="4878391" cy="2717801"/>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72200" y="3073397"/>
            <a:ext cx="4875210" cy="2717801"/>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r>
              <a:rPr lang="en-US"/>
              <a:t>Davide De Salvador AHEAD - 2024      </a:t>
            </a:r>
            <a:endParaRPr lang="it-IT"/>
          </a:p>
        </p:txBody>
      </p:sp>
      <p:sp>
        <p:nvSpPr>
          <p:cNvPr id="8" name="Footer Placeholder 7"/>
          <p:cNvSpPr>
            <a:spLocks noGrp="1"/>
          </p:cNvSpPr>
          <p:nvPr>
            <p:ph type="ftr" sz="quarter" idx="11"/>
          </p:nvPr>
        </p:nvSpPr>
        <p:spPr/>
        <p:txBody>
          <a:bodyPr/>
          <a:lstStyle/>
          <a:p>
            <a:r>
              <a:rPr lang="pt-BR"/>
              <a:t>Davide De Salvador                           AHEAD - 2024       </a:t>
            </a:r>
            <a:endParaRPr lang="it-IT"/>
          </a:p>
        </p:txBody>
      </p:sp>
      <p:sp>
        <p:nvSpPr>
          <p:cNvPr id="9" name="Slide Number Placeholder 8"/>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8858772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A8F844-31E7-409C-8F54-23F2960A64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85B0BF-852E-4319-99AE-CE6B2C17B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386D0-0215-4DD8-BD45-26E2D6F75047}"/>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0F6FEDB3-E0EF-4475-B3BB-46A6C4FC9F3B}"/>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B22B6E-7067-4242-BDA6-ECC02547B2D7}"/>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787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7013-0F50-43CB-B3D7-1941438B5A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06E485-527D-4B05-B68F-FDEB86BF15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503E1D-0718-4AAE-9C4A-9956ECBD5C7F}"/>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09AFFEBB-F759-4B31-A21C-AAE66361C010}"/>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6F87911-ADAD-4101-9321-B5BD0CCBBFB1}"/>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564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E75D-F1F1-413F-9BC1-F3E7883E8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6F3B3-EAD5-4744-91E3-733F4FA754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08E56-F726-4B69-AB17-0EE5D31A6D25}"/>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16CA1841-3EDF-4911-92FE-20D8D91D28DB}"/>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08EF53-67EF-4DF1-A438-B0144BF79D7A}"/>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593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E03A-2513-457E-BAFB-257F789F5B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2B1CD1-ECAE-4D5E-AA8D-7F46158B9C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E403F-A89D-42FB-BC1D-A05F3F58FC09}"/>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940509BA-B96D-450C-A7CE-194E91B12F8D}"/>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6F0C16-97C0-41F0-889C-0565D3AC81D0}"/>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985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E4DA-B3E8-4513-A1C9-033FB5A37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58046-B949-4E1C-B3D8-580C6C8EC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FAABC2-65B2-4EBF-A46E-86962E041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B3B1D6-09F7-423D-A2B4-B9D2AAE4729B}"/>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6" name="Footer Placeholder 5">
            <a:extLst>
              <a:ext uri="{FF2B5EF4-FFF2-40B4-BE49-F238E27FC236}">
                <a16:creationId xmlns:a16="http://schemas.microsoft.com/office/drawing/2014/main" id="{4A420B8C-BADB-4D1C-B22C-10E972D0EEFB}"/>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0014DA-5BF1-408A-97D4-F2ACAF7B769D}"/>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3317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AD98-2C30-41FA-A86D-C3BCBB9C91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5A386-3EA0-40DC-99BA-1DEE57145B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027F60-203A-4408-BFDB-BF5376B04B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368F1-A863-4BE7-97EC-D9966DBA4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1D0BE-720A-443C-9956-03676920D6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A37072-39F2-4FD8-9AF5-745CB87A5C56}"/>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8" name="Footer Placeholder 7">
            <a:extLst>
              <a:ext uri="{FF2B5EF4-FFF2-40B4-BE49-F238E27FC236}">
                <a16:creationId xmlns:a16="http://schemas.microsoft.com/office/drawing/2014/main" id="{E46C0742-6DD9-4E13-A4D9-1858DE93C6AD}"/>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0F609D5-A2BC-4D07-A82F-A57E691090C3}"/>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0043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AD19-814B-486B-B25E-CDE8E1C27E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A79576-7A9F-4C22-AE0A-348F63CB7A30}"/>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4" name="Footer Placeholder 3">
            <a:extLst>
              <a:ext uri="{FF2B5EF4-FFF2-40B4-BE49-F238E27FC236}">
                <a16:creationId xmlns:a16="http://schemas.microsoft.com/office/drawing/2014/main" id="{84900995-3DF9-48C5-886D-012119FEC8AC}"/>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425F843-3823-45D2-B7A5-3F4E91C950D9}"/>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196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C04A5-A793-4275-95FE-B60C8A3ECD89}"/>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3" name="Footer Placeholder 2">
            <a:extLst>
              <a:ext uri="{FF2B5EF4-FFF2-40B4-BE49-F238E27FC236}">
                <a16:creationId xmlns:a16="http://schemas.microsoft.com/office/drawing/2014/main" id="{68231E47-092E-45CB-944A-8BA6926CFB8F}"/>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3C27E0A-8716-4E93-B505-4130D7250C07}"/>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839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9A1C-0750-4A51-8174-62FD03D93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8DF55-20C1-429F-B5B9-9A1056110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2B8FB8-6211-4B62-9DF5-EF4DEEF613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9E6B4-8A19-42EE-88E4-184FA080DF8A}"/>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6" name="Footer Placeholder 5">
            <a:extLst>
              <a:ext uri="{FF2B5EF4-FFF2-40B4-BE49-F238E27FC236}">
                <a16:creationId xmlns:a16="http://schemas.microsoft.com/office/drawing/2014/main" id="{6513AF11-0CD5-43A9-971E-73BAF85C8AA6}"/>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95A722F-A632-45E0-960A-F18E0580C536}"/>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947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7A4B-A44E-4E70-8013-2362CE659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8D0EF9-7C86-4C64-B50B-FD5DEB5C47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285024-9B02-4DC4-B452-35B2951BD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A24B9-E2FE-4129-B298-55851B6341A6}"/>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6" name="Footer Placeholder 5">
            <a:extLst>
              <a:ext uri="{FF2B5EF4-FFF2-40B4-BE49-F238E27FC236}">
                <a16:creationId xmlns:a16="http://schemas.microsoft.com/office/drawing/2014/main" id="{00656FA6-BADC-4FD8-B9AB-02C8EC4E743F}"/>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DD4876-C5D9-4173-AA15-50DDEA32B56B}"/>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35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r>
              <a:rPr lang="en-US"/>
              <a:t>Davide De Salvador AHEAD - 2024      </a:t>
            </a:r>
            <a:endParaRPr lang="it-IT"/>
          </a:p>
        </p:txBody>
      </p:sp>
      <p:sp>
        <p:nvSpPr>
          <p:cNvPr id="4" name="Footer Placeholder 3"/>
          <p:cNvSpPr>
            <a:spLocks noGrp="1"/>
          </p:cNvSpPr>
          <p:nvPr>
            <p:ph type="ftr" sz="quarter" idx="11"/>
          </p:nvPr>
        </p:nvSpPr>
        <p:spPr/>
        <p:txBody>
          <a:bodyPr/>
          <a:lstStyle/>
          <a:p>
            <a:r>
              <a:rPr lang="pt-BR"/>
              <a:t>Davide De Salvador                           AHEAD - 2024       </a:t>
            </a:r>
            <a:endParaRPr lang="it-IT"/>
          </a:p>
        </p:txBody>
      </p:sp>
      <p:sp>
        <p:nvSpPr>
          <p:cNvPr id="5" name="Slide Number Placeholder 4"/>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2348534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5D56-4F4B-4D2B-9421-DF528D812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A0B6C0-C825-464A-81C4-BD46E8494B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13CA7-A88E-4A56-B504-BE9F029B057C}"/>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9B9292BF-BB5D-4047-AF62-2120E0F2A0CF}"/>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FFB7E0-A929-4EE3-A696-B17B08B3083D}"/>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8184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A8F844-31E7-409C-8F54-23F2960A64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85B0BF-852E-4319-99AE-CE6B2C17B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386D0-0215-4DD8-BD45-26E2D6F75047}"/>
              </a:ext>
            </a:extLst>
          </p:cNvPr>
          <p:cNvSpPr>
            <a:spLocks noGrp="1"/>
          </p:cNvSpPr>
          <p:nvPr>
            <p:ph type="dt" sz="half" idx="10"/>
          </p:nvPr>
        </p:nvSpPr>
        <p:spPr/>
        <p:txBody>
          <a:body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0F6FEDB3-E0EF-4475-B3BB-46A6C4FC9F3B}"/>
              </a:ext>
            </a:extLst>
          </p:cNvPr>
          <p:cNvSpPr>
            <a:spLocks noGrp="1"/>
          </p:cNvSpPr>
          <p:nvPr>
            <p:ph type="ftr" sz="quarter" idx="11"/>
          </p:nvPr>
        </p:nvSpPr>
        <p:spPr/>
        <p:txBody>
          <a:body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B22B6E-7067-4242-BDA6-ECC02547B2D7}"/>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620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Davide De Salvador AHEAD - 2024      </a:t>
            </a:r>
            <a:endParaRPr lang="it-IT"/>
          </a:p>
        </p:txBody>
      </p:sp>
      <p:sp>
        <p:nvSpPr>
          <p:cNvPr id="3" name="Footer Placeholder 2"/>
          <p:cNvSpPr>
            <a:spLocks noGrp="1"/>
          </p:cNvSpPr>
          <p:nvPr>
            <p:ph type="ftr" sz="quarter" idx="11"/>
          </p:nvPr>
        </p:nvSpPr>
        <p:spPr/>
        <p:txBody>
          <a:bodyPr/>
          <a:lstStyle/>
          <a:p>
            <a:r>
              <a:rPr lang="pt-BR"/>
              <a:t>Davide De Salvador                           AHEAD - 2024       </a:t>
            </a:r>
            <a:endParaRPr lang="it-IT"/>
          </a:p>
        </p:txBody>
      </p:sp>
      <p:sp>
        <p:nvSpPr>
          <p:cNvPr id="4" name="Slide Number Placeholder 3"/>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133446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r>
              <a:rPr lang="en-US"/>
              <a:t>Davide De Salvador AHEAD - 2024      </a:t>
            </a:r>
            <a:endParaRPr lang="it-IT"/>
          </a:p>
        </p:txBody>
      </p:sp>
      <p:sp>
        <p:nvSpPr>
          <p:cNvPr id="6" name="Footer Placeholder 5"/>
          <p:cNvSpPr>
            <a:spLocks noGrp="1"/>
          </p:cNvSpPr>
          <p:nvPr>
            <p:ph type="ftr" sz="quarter" idx="11"/>
          </p:nvPr>
        </p:nvSpPr>
        <p:spPr/>
        <p:txBody>
          <a:bodyPr/>
          <a:lstStyle/>
          <a:p>
            <a:r>
              <a:rPr lang="pt-BR"/>
              <a:t>Davide De Salvador                           AHEAD - 2024       </a:t>
            </a:r>
            <a:endParaRPr lang="it-IT"/>
          </a:p>
        </p:txBody>
      </p:sp>
      <p:sp>
        <p:nvSpPr>
          <p:cNvPr id="7" name="Slide Number Placeholder 6"/>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795018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r>
              <a:rPr lang="en-US"/>
              <a:t>Davide De Salvador AHEAD - 2024      </a:t>
            </a:r>
            <a:endParaRPr lang="it-IT"/>
          </a:p>
        </p:txBody>
      </p:sp>
      <p:sp>
        <p:nvSpPr>
          <p:cNvPr id="6" name="Footer Placeholder 5"/>
          <p:cNvSpPr>
            <a:spLocks noGrp="1"/>
          </p:cNvSpPr>
          <p:nvPr>
            <p:ph type="ftr" sz="quarter" idx="11"/>
          </p:nvPr>
        </p:nvSpPr>
        <p:spPr/>
        <p:txBody>
          <a:bodyPr/>
          <a:lstStyle/>
          <a:p>
            <a:r>
              <a:rPr lang="pt-BR"/>
              <a:t>Davide De Salvador                           AHEAD - 2024       </a:t>
            </a:r>
            <a:endParaRPr lang="it-IT"/>
          </a:p>
        </p:txBody>
      </p:sp>
      <p:sp>
        <p:nvSpPr>
          <p:cNvPr id="7" name="Slide Number Placeholder 6"/>
          <p:cNvSpPr>
            <a:spLocks noGrp="1"/>
          </p:cNvSpPr>
          <p:nvPr>
            <p:ph type="sldNum" sz="quarter" idx="12"/>
          </p:nvPr>
        </p:nvSpPr>
        <p:spPr/>
        <p:txBody>
          <a:bodyPr/>
          <a:lstStyle/>
          <a:p>
            <a:fld id="{4D983A26-FF08-4997-9F14-AC5057C2AEF4}" type="slidenum">
              <a:rPr lang="it-IT" smtClean="0"/>
              <a:t>‹#›</a:t>
            </a:fld>
            <a:endParaRPr lang="it-IT"/>
          </a:p>
        </p:txBody>
      </p:sp>
    </p:spTree>
    <p:extLst>
      <p:ext uri="{BB962C8B-B14F-4D97-AF65-F5344CB8AC3E}">
        <p14:creationId xmlns:p14="http://schemas.microsoft.com/office/powerpoint/2010/main" val="653172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en-US"/>
              <a:t>Davide De Salvador AHEAD - 2024      </a:t>
            </a:r>
            <a:endParaRPr lang="it-IT"/>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pt-BR"/>
              <a:t>Davide De Salvador                           AHEAD - 2024       </a:t>
            </a:r>
            <a:endParaRPr lang="it-IT"/>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D983A26-FF08-4997-9F14-AC5057C2AEF4}" type="slidenum">
              <a:rPr lang="it-IT" smtClean="0"/>
              <a:t>‹#›</a:t>
            </a:fld>
            <a:endParaRPr lang="it-IT"/>
          </a:p>
        </p:txBody>
      </p:sp>
    </p:spTree>
    <p:extLst>
      <p:ext uri="{BB962C8B-B14F-4D97-AF65-F5344CB8AC3E}">
        <p14:creationId xmlns:p14="http://schemas.microsoft.com/office/powerpoint/2010/main" val="3164498430"/>
      </p:ext>
    </p:extLst>
  </p:cSld>
  <p:clrMap bg1="dk1" tx1="lt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06F47-F38D-481B-AE65-96A9CEBF30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484453-7288-43DF-904B-5D4769DE7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4F06CB-765D-46F5-ADF7-1A7DCFD2F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4A659A5A-6B2C-40BE-ADD7-8154EC254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dirty="0">
                <a:solidFill>
                  <a:prstClr val="black">
                    <a:tint val="75000"/>
                  </a:prstClr>
                </a:solidFill>
              </a:rPr>
              <a:t>Davide De Salvador                           AHEAD - 2024       </a:t>
            </a: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9ED84353-D378-4704-931E-FE59B6DFD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342919"/>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06F47-F38D-481B-AE65-96A9CEBF30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484453-7288-43DF-904B-5D4769DE7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06CB-765D-46F5-ADF7-1A7DCFD2F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4A659A5A-6B2C-40BE-ADD7-8154EC254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ED84353-D378-4704-931E-FE59B6DFD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8400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06F47-F38D-481B-AE65-96A9CEBF30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484453-7288-43DF-904B-5D4769DE7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06CB-765D-46F5-ADF7-1A7DCFD2F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4A659A5A-6B2C-40BE-ADD7-8154EC254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ED84353-D378-4704-931E-FE59B6DFD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82346"/>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06F47-F38D-481B-AE65-96A9CEBF30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484453-7288-43DF-904B-5D4769DE7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06CB-765D-46F5-ADF7-1A7DCFD2F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Davide De Salvador AHEAD - 2024      </a:t>
            </a:r>
          </a:p>
        </p:txBody>
      </p:sp>
      <p:sp>
        <p:nvSpPr>
          <p:cNvPr id="5" name="Footer Placeholder 4">
            <a:extLst>
              <a:ext uri="{FF2B5EF4-FFF2-40B4-BE49-F238E27FC236}">
                <a16:creationId xmlns:a16="http://schemas.microsoft.com/office/drawing/2014/main" id="{4A659A5A-6B2C-40BE-ADD7-8154EC254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a:solidFill>
                  <a:prstClr val="black">
                    <a:tint val="75000"/>
                  </a:prstClr>
                </a:solidFill>
              </a:rPr>
              <a:t>Davide De Salvador                           AHEAD - 2024       </a:t>
            </a: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ED84353-D378-4704-931E-FE59B6DFD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1710A-6D15-42DE-8CDB-974AA229EC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40274"/>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6.xml"/><Relationship Id="rId5" Type="http://schemas.openxmlformats.org/officeDocument/2006/relationships/image" Target="../media/image46.jp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2.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emf"/></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2.jpeg"/><Relationship Id="rId7" Type="http://schemas.openxmlformats.org/officeDocument/2006/relationships/image" Target="../media/image78.png"/><Relationship Id="rId12"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82.png"/><Relationship Id="rId5" Type="http://schemas.openxmlformats.org/officeDocument/2006/relationships/image" Target="../media/image74.jpeg"/><Relationship Id="rId10" Type="http://schemas.openxmlformats.org/officeDocument/2006/relationships/image" Target="../media/image81.jpg"/><Relationship Id="rId4" Type="http://schemas.openxmlformats.org/officeDocument/2006/relationships/image" Target="../media/image73.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F8937555-62EB-3789-FA01-2F4FACA80C5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3B22323-69A9-9E11-2596-6736B4BF4CDE}"/>
              </a:ext>
            </a:extLst>
          </p:cNvPr>
          <p:cNvSpPr/>
          <p:nvPr/>
        </p:nvSpPr>
        <p:spPr>
          <a:xfrm>
            <a:off x="717550" y="546100"/>
            <a:ext cx="10756900" cy="334941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417E69-9B0A-8EFB-46F1-241526BE1E5C}"/>
              </a:ext>
            </a:extLst>
          </p:cNvPr>
          <p:cNvSpPr/>
          <p:nvPr/>
        </p:nvSpPr>
        <p:spPr>
          <a:xfrm>
            <a:off x="1066800" y="381000"/>
            <a:ext cx="2971800" cy="49149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magine 7" descr="Schermata 2015-09-10 alle 14.31.15.png">
            <a:extLst>
              <a:ext uri="{FF2B5EF4-FFF2-40B4-BE49-F238E27FC236}">
                <a16:creationId xmlns:a16="http://schemas.microsoft.com/office/drawing/2014/main" id="{51588A71-F55E-F96B-0BAD-7206DCC07E8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9818" y="595834"/>
            <a:ext cx="1902769" cy="1597061"/>
          </a:xfrm>
          <a:prstGeom prst="rect">
            <a:avLst/>
          </a:prstGeom>
        </p:spPr>
      </p:pic>
      <p:pic>
        <p:nvPicPr>
          <p:cNvPr id="15" name="Segnaposto contenuto 4" descr="Immagine che contiene disegnando&#10;&#10;Descrizione generata automaticamente">
            <a:extLst>
              <a:ext uri="{FF2B5EF4-FFF2-40B4-BE49-F238E27FC236}">
                <a16:creationId xmlns:a16="http://schemas.microsoft.com/office/drawing/2014/main" id="{68C59708-A699-A2E4-9132-BBB5B774E5D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24445" y="2618568"/>
            <a:ext cx="1485809" cy="1353148"/>
          </a:xfrm>
          <a:prstGeom prst="rect">
            <a:avLst/>
          </a:prstGeom>
        </p:spPr>
      </p:pic>
      <p:sp>
        <p:nvSpPr>
          <p:cNvPr id="16" name="CasellaDiTesto 3">
            <a:extLst>
              <a:ext uri="{FF2B5EF4-FFF2-40B4-BE49-F238E27FC236}">
                <a16:creationId xmlns:a16="http://schemas.microsoft.com/office/drawing/2014/main" id="{6724F855-C1E5-2251-8A0F-C8CAB8377BE5}"/>
              </a:ext>
            </a:extLst>
          </p:cNvPr>
          <p:cNvSpPr txBox="1"/>
          <p:nvPr/>
        </p:nvSpPr>
        <p:spPr>
          <a:xfrm>
            <a:off x="4800599" y="1608865"/>
            <a:ext cx="6322739" cy="1077218"/>
          </a:xfrm>
          <a:prstGeom prst="rect">
            <a:avLst/>
          </a:prstGeom>
          <a:noFill/>
        </p:spPr>
        <p:txBody>
          <a:bodyPr wrap="square" rtlCol="0">
            <a:spAutoFit/>
          </a:bodyPr>
          <a:lstStyle/>
          <a:p>
            <a:r>
              <a:rPr lang="en-US" sz="3200" dirty="0"/>
              <a:t>Germanium crystals for gamma ray detection and production</a:t>
            </a:r>
            <a:endParaRPr lang="it-IT" sz="3200" dirty="0"/>
          </a:p>
        </p:txBody>
      </p:sp>
      <p:sp>
        <p:nvSpPr>
          <p:cNvPr id="18" name="CasellaDiTesto 4">
            <a:extLst>
              <a:ext uri="{FF2B5EF4-FFF2-40B4-BE49-F238E27FC236}">
                <a16:creationId xmlns:a16="http://schemas.microsoft.com/office/drawing/2014/main" id="{111DB083-DD9A-5335-BC43-8D46E5211AFE}"/>
              </a:ext>
            </a:extLst>
          </p:cNvPr>
          <p:cNvSpPr txBox="1"/>
          <p:nvPr/>
        </p:nvSpPr>
        <p:spPr>
          <a:xfrm>
            <a:off x="4038600" y="4192441"/>
            <a:ext cx="7211551" cy="2369880"/>
          </a:xfrm>
          <a:prstGeom prst="rect">
            <a:avLst/>
          </a:prstGeom>
          <a:noFill/>
        </p:spPr>
        <p:txBody>
          <a:bodyPr wrap="square" rtlCol="0">
            <a:spAutoFit/>
          </a:bodyPr>
          <a:lstStyle/>
          <a:p>
            <a:pPr algn="ctr"/>
            <a:r>
              <a:rPr lang="en-GB" sz="2800" b="1" dirty="0">
                <a:solidFill>
                  <a:schemeClr val="bg1"/>
                </a:solidFill>
              </a:rPr>
              <a:t>Davide De Salvador</a:t>
            </a:r>
          </a:p>
          <a:p>
            <a:pPr algn="ctr"/>
            <a:r>
              <a:rPr lang="en-GB" sz="2000" dirty="0">
                <a:solidFill>
                  <a:schemeClr val="bg1"/>
                </a:solidFill>
              </a:rPr>
              <a:t>UNIPD – DFA </a:t>
            </a:r>
          </a:p>
          <a:p>
            <a:pPr algn="ctr"/>
            <a:r>
              <a:rPr lang="en-GB" sz="2000" dirty="0">
                <a:solidFill>
                  <a:schemeClr val="bg1"/>
                </a:solidFill>
              </a:rPr>
              <a:t>Semiconductor physics group</a:t>
            </a:r>
          </a:p>
          <a:p>
            <a:pPr algn="ctr"/>
            <a:r>
              <a:rPr lang="en-GB" sz="2000" dirty="0">
                <a:solidFill>
                  <a:schemeClr val="bg1"/>
                </a:solidFill>
              </a:rPr>
              <a:t>INFN – LNL</a:t>
            </a:r>
          </a:p>
          <a:p>
            <a:pPr algn="ctr"/>
            <a:r>
              <a:rPr lang="en-GB" sz="2000" dirty="0">
                <a:solidFill>
                  <a:schemeClr val="bg1"/>
                </a:solidFill>
              </a:rPr>
              <a:t>Material science for nuclear physics laboratory</a:t>
            </a:r>
          </a:p>
          <a:p>
            <a:pPr algn="ctr"/>
            <a:endParaRPr lang="en-GB" sz="2000" dirty="0">
              <a:solidFill>
                <a:schemeClr val="bg1"/>
              </a:solidFill>
            </a:endParaRPr>
          </a:p>
          <a:p>
            <a:pPr algn="ctr"/>
            <a:r>
              <a:rPr lang="en-GB" sz="2000" dirty="0">
                <a:solidFill>
                  <a:schemeClr val="bg1"/>
                </a:solidFill>
              </a:rPr>
              <a:t>mail: davide.desalvador@unipd.it</a:t>
            </a:r>
          </a:p>
        </p:txBody>
      </p:sp>
    </p:spTree>
    <p:extLst>
      <p:ext uri="{BB962C8B-B14F-4D97-AF65-F5344CB8AC3E}">
        <p14:creationId xmlns:p14="http://schemas.microsoft.com/office/powerpoint/2010/main" val="42017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4B7C-D4B6-F8E2-8080-348AD5BCD83A}"/>
              </a:ext>
            </a:extLst>
          </p:cNvPr>
          <p:cNvSpPr>
            <a:spLocks noGrp="1"/>
          </p:cNvSpPr>
          <p:nvPr>
            <p:ph type="title"/>
          </p:nvPr>
        </p:nvSpPr>
        <p:spPr>
          <a:xfrm>
            <a:off x="838200" y="6639"/>
            <a:ext cx="10515600" cy="1325563"/>
          </a:xfrm>
        </p:spPr>
        <p:txBody>
          <a:bodyPr/>
          <a:lstStyle/>
          <a:p>
            <a:pPr algn="ctr"/>
            <a:r>
              <a:rPr lang="en-US" sz="3200" i="1" dirty="0">
                <a:solidFill>
                  <a:srgbClr val="7030A0"/>
                </a:solidFill>
                <a:latin typeface="+mn-lt"/>
                <a:ea typeface="+mn-ea"/>
                <a:cs typeface="+mn-cs"/>
              </a:rPr>
              <a:t>INTEGRAL- SPI annealing cycles</a:t>
            </a:r>
          </a:p>
        </p:txBody>
      </p:sp>
      <p:pic>
        <p:nvPicPr>
          <p:cNvPr id="6" name="Picture 5">
            <a:extLst>
              <a:ext uri="{FF2B5EF4-FFF2-40B4-BE49-F238E27FC236}">
                <a16:creationId xmlns:a16="http://schemas.microsoft.com/office/drawing/2014/main" id="{AA8C4DDD-F8C9-0004-5B62-275B55144B4D}"/>
              </a:ext>
            </a:extLst>
          </p:cNvPr>
          <p:cNvPicPr>
            <a:picLocks noChangeAspect="1"/>
          </p:cNvPicPr>
          <p:nvPr/>
        </p:nvPicPr>
        <p:blipFill>
          <a:blip r:embed="rId2"/>
          <a:stretch>
            <a:fillRect/>
          </a:stretch>
        </p:blipFill>
        <p:spPr>
          <a:xfrm>
            <a:off x="670162" y="1271606"/>
            <a:ext cx="7592992" cy="4554747"/>
          </a:xfrm>
          <a:prstGeom prst="rect">
            <a:avLst/>
          </a:prstGeom>
        </p:spPr>
      </p:pic>
      <p:sp>
        <p:nvSpPr>
          <p:cNvPr id="7" name="TextBox 6">
            <a:extLst>
              <a:ext uri="{FF2B5EF4-FFF2-40B4-BE49-F238E27FC236}">
                <a16:creationId xmlns:a16="http://schemas.microsoft.com/office/drawing/2014/main" id="{0361E17E-8358-484D-8D24-71D6A580B22C}"/>
              </a:ext>
            </a:extLst>
          </p:cNvPr>
          <p:cNvSpPr txBox="1"/>
          <p:nvPr/>
        </p:nvSpPr>
        <p:spPr>
          <a:xfrm>
            <a:off x="8697433" y="2180245"/>
            <a:ext cx="2530548" cy="923330"/>
          </a:xfrm>
          <a:prstGeom prst="rect">
            <a:avLst/>
          </a:prstGeom>
          <a:noFill/>
        </p:spPr>
        <p:txBody>
          <a:bodyPr wrap="square" rtlCol="0">
            <a:spAutoFit/>
          </a:bodyPr>
          <a:lstStyle/>
          <a:p>
            <a:r>
              <a:rPr lang="en-US" dirty="0"/>
              <a:t>Annealing 103°C 40h every about 6 months for almost 20 years</a:t>
            </a:r>
          </a:p>
        </p:txBody>
      </p:sp>
      <p:sp>
        <p:nvSpPr>
          <p:cNvPr id="8" name="TextBox 7">
            <a:extLst>
              <a:ext uri="{FF2B5EF4-FFF2-40B4-BE49-F238E27FC236}">
                <a16:creationId xmlns:a16="http://schemas.microsoft.com/office/drawing/2014/main" id="{F0B50ED5-17C2-6EBB-92E7-EB0DEF170E60}"/>
              </a:ext>
            </a:extLst>
          </p:cNvPr>
          <p:cNvSpPr txBox="1"/>
          <p:nvPr/>
        </p:nvSpPr>
        <p:spPr>
          <a:xfrm>
            <a:off x="5286153" y="5952703"/>
            <a:ext cx="5077047" cy="307777"/>
          </a:xfrm>
          <a:prstGeom prst="rect">
            <a:avLst/>
          </a:prstGeom>
          <a:noFill/>
        </p:spPr>
        <p:txBody>
          <a:bodyPr wrap="square">
            <a:spAutoFit/>
          </a:bodyPr>
          <a:lstStyle/>
          <a:p>
            <a:r>
              <a:rPr lang="en-US" sz="1400" dirty="0"/>
              <a:t>E. </a:t>
            </a:r>
            <a:r>
              <a:rPr lang="en-US" sz="1400" dirty="0" err="1"/>
              <a:t>Kuulkers</a:t>
            </a:r>
            <a:r>
              <a:rPr lang="en-US" sz="1400" dirty="0"/>
              <a:t> et al. New Astronomy reviews 93 </a:t>
            </a:r>
            <a:r>
              <a:rPr lang="pt-BR" sz="1400" dirty="0"/>
              <a:t>(2021) 101629</a:t>
            </a:r>
            <a:endParaRPr lang="en-US" sz="1400" dirty="0"/>
          </a:p>
        </p:txBody>
      </p:sp>
      <p:sp>
        <p:nvSpPr>
          <p:cNvPr id="11" name="Slide Number Placeholder 10">
            <a:extLst>
              <a:ext uri="{FF2B5EF4-FFF2-40B4-BE49-F238E27FC236}">
                <a16:creationId xmlns:a16="http://schemas.microsoft.com/office/drawing/2014/main" id="{D65A9267-F03C-F50E-EA73-EB94B67E5DBE}"/>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10</a:t>
            </a:fld>
            <a:endParaRPr lang="en-US">
              <a:solidFill>
                <a:prstClr val="black">
                  <a:tint val="75000"/>
                </a:prstClr>
              </a:solidFill>
            </a:endParaRPr>
          </a:p>
        </p:txBody>
      </p:sp>
      <p:cxnSp>
        <p:nvCxnSpPr>
          <p:cNvPr id="12" name="Connettore 1 5">
            <a:extLst>
              <a:ext uri="{FF2B5EF4-FFF2-40B4-BE49-F238E27FC236}">
                <a16:creationId xmlns:a16="http://schemas.microsoft.com/office/drawing/2014/main" id="{4BE6638E-A4CB-8D22-8E93-9EE8FDC1EBFB}"/>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506539A-6D9B-44BC-EABE-ED6E5E6DD34B}"/>
              </a:ext>
            </a:extLst>
          </p:cNvPr>
          <p:cNvSpPr txBox="1">
            <a:spLocks/>
          </p:cNvSpPr>
          <p:nvPr/>
        </p:nvSpPr>
        <p:spPr>
          <a:xfrm>
            <a:off x="3928845" y="6488750"/>
            <a:ext cx="4334309" cy="278704"/>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solidFill>
                  <a:schemeClr val="bg1"/>
                </a:solidFill>
              </a:rPr>
              <a:t>Davide De Salvador                          FERRARA -  AHEAD - 2024       </a:t>
            </a:r>
            <a:endParaRPr lang="it-IT" sz="1200" dirty="0">
              <a:solidFill>
                <a:schemeClr val="bg1"/>
              </a:solidFill>
            </a:endParaRPr>
          </a:p>
        </p:txBody>
      </p:sp>
      <p:sp>
        <p:nvSpPr>
          <p:cNvPr id="3" name="Footer Placeholder 7">
            <a:extLst>
              <a:ext uri="{FF2B5EF4-FFF2-40B4-BE49-F238E27FC236}">
                <a16:creationId xmlns:a16="http://schemas.microsoft.com/office/drawing/2014/main" id="{8FB6BB3A-845D-57DA-2D06-3163C9024F92}"/>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tx1"/>
                </a:solidFill>
              </a:rPr>
              <a:t>Davide De Salvador                          </a:t>
            </a:r>
            <a:r>
              <a:rPr lang="en-US" sz="1400" b="0" i="0" dirty="0" err="1">
                <a:solidFill>
                  <a:schemeClr val="tx1"/>
                </a:solidFill>
                <a:effectLst/>
                <a:latin typeface="Google Sans"/>
              </a:rPr>
              <a:t>JoinUs@Thesis</a:t>
            </a:r>
            <a:r>
              <a:rPr lang="en-US" sz="1400" b="0" i="0" dirty="0">
                <a:solidFill>
                  <a:schemeClr val="tx1"/>
                </a:solidFill>
                <a:effectLst/>
                <a:latin typeface="Google Sans"/>
              </a:rPr>
              <a:t> 2024</a:t>
            </a:r>
            <a:endParaRPr lang="it-IT" sz="1400" dirty="0">
              <a:solidFill>
                <a:schemeClr val="tx1"/>
              </a:solidFill>
            </a:endParaRPr>
          </a:p>
        </p:txBody>
      </p:sp>
    </p:spTree>
    <p:extLst>
      <p:ext uri="{BB962C8B-B14F-4D97-AF65-F5344CB8AC3E}">
        <p14:creationId xmlns:p14="http://schemas.microsoft.com/office/powerpoint/2010/main" val="1582641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5E5B-72E7-7EAB-24B8-8623393CC141}"/>
              </a:ext>
            </a:extLst>
          </p:cNvPr>
          <p:cNvSpPr>
            <a:spLocks noGrp="1"/>
          </p:cNvSpPr>
          <p:nvPr>
            <p:ph type="title"/>
          </p:nvPr>
        </p:nvSpPr>
        <p:spPr>
          <a:xfrm>
            <a:off x="463550" y="209335"/>
            <a:ext cx="11264900" cy="911547"/>
          </a:xfrm>
        </p:spPr>
        <p:txBody>
          <a:bodyPr>
            <a:noAutofit/>
          </a:bodyPr>
          <a:lstStyle/>
          <a:p>
            <a:pPr algn="ctr"/>
            <a:r>
              <a:rPr lang="en-US" sz="3200" i="1" dirty="0">
                <a:solidFill>
                  <a:srgbClr val="7030A0"/>
                </a:solidFill>
                <a:latin typeface="+mn-lt"/>
                <a:ea typeface="+mn-ea"/>
                <a:cs typeface="+mn-cs"/>
              </a:rPr>
              <a:t>Planar segmented </a:t>
            </a:r>
            <a:r>
              <a:rPr lang="en-US" sz="3200" i="1" dirty="0">
                <a:solidFill>
                  <a:srgbClr val="FF0000"/>
                </a:solidFill>
                <a:latin typeface="+mn-lt"/>
                <a:ea typeface="+mn-ea"/>
                <a:cs typeface="+mn-cs"/>
              </a:rPr>
              <a:t>amorphous -Ge</a:t>
            </a:r>
            <a:endParaRPr lang="en-US" sz="3200" i="1" dirty="0">
              <a:solidFill>
                <a:srgbClr val="7030A0"/>
              </a:solidFill>
              <a:latin typeface="+mn-lt"/>
              <a:ea typeface="+mn-ea"/>
              <a:cs typeface="+mn-cs"/>
            </a:endParaRPr>
          </a:p>
        </p:txBody>
      </p:sp>
      <p:pic>
        <p:nvPicPr>
          <p:cNvPr id="6" name="Picture 5">
            <a:extLst>
              <a:ext uri="{FF2B5EF4-FFF2-40B4-BE49-F238E27FC236}">
                <a16:creationId xmlns:a16="http://schemas.microsoft.com/office/drawing/2014/main" id="{B95FD26D-09AD-C94D-5B29-2289B7B1028D}"/>
              </a:ext>
            </a:extLst>
          </p:cNvPr>
          <p:cNvPicPr>
            <a:picLocks noChangeAspect="1"/>
          </p:cNvPicPr>
          <p:nvPr/>
        </p:nvPicPr>
        <p:blipFill>
          <a:blip r:embed="rId2"/>
          <a:stretch>
            <a:fillRect/>
          </a:stretch>
        </p:blipFill>
        <p:spPr>
          <a:xfrm>
            <a:off x="324250" y="1723710"/>
            <a:ext cx="3714350" cy="2790478"/>
          </a:xfrm>
          <a:prstGeom prst="rect">
            <a:avLst/>
          </a:prstGeom>
        </p:spPr>
      </p:pic>
      <p:sp>
        <p:nvSpPr>
          <p:cNvPr id="7" name="Rettangolo 6">
            <a:extLst>
              <a:ext uri="{FF2B5EF4-FFF2-40B4-BE49-F238E27FC236}">
                <a16:creationId xmlns:a16="http://schemas.microsoft.com/office/drawing/2014/main" id="{1F1E5612-0323-FB3F-5454-1D5A1B263438}"/>
              </a:ext>
            </a:extLst>
          </p:cNvPr>
          <p:cNvSpPr/>
          <p:nvPr/>
        </p:nvSpPr>
        <p:spPr>
          <a:xfrm>
            <a:off x="774821" y="1467180"/>
            <a:ext cx="3317447" cy="338554"/>
          </a:xfrm>
          <a:prstGeom prst="rect">
            <a:avLst/>
          </a:prstGeom>
        </p:spPr>
        <p:txBody>
          <a:bodyPr wrap="none">
            <a:spAutoFit/>
          </a:bodyPr>
          <a:lstStyle/>
          <a:p>
            <a:r>
              <a:rPr lang="it-IT" sz="1600" dirty="0">
                <a:solidFill>
                  <a:srgbClr val="818181"/>
                </a:solidFill>
                <a:latin typeface="DejaVuSans-Bold"/>
              </a:rPr>
              <a:t>Mihailescu et al. NIMA 570 (2007) 89.</a:t>
            </a:r>
          </a:p>
        </p:txBody>
      </p:sp>
      <p:pic>
        <p:nvPicPr>
          <p:cNvPr id="9" name="Picture 8">
            <a:extLst>
              <a:ext uri="{FF2B5EF4-FFF2-40B4-BE49-F238E27FC236}">
                <a16:creationId xmlns:a16="http://schemas.microsoft.com/office/drawing/2014/main" id="{1118A322-8988-43F8-74D4-FE45A3274E7A}"/>
              </a:ext>
            </a:extLst>
          </p:cNvPr>
          <p:cNvPicPr>
            <a:picLocks noChangeAspect="1"/>
          </p:cNvPicPr>
          <p:nvPr/>
        </p:nvPicPr>
        <p:blipFill>
          <a:blip r:embed="rId3"/>
          <a:stretch>
            <a:fillRect/>
          </a:stretch>
        </p:blipFill>
        <p:spPr>
          <a:xfrm>
            <a:off x="4242684" y="1690688"/>
            <a:ext cx="7821431" cy="3431453"/>
          </a:xfrm>
          <a:prstGeom prst="rect">
            <a:avLst/>
          </a:prstGeom>
        </p:spPr>
      </p:pic>
      <p:sp>
        <p:nvSpPr>
          <p:cNvPr id="11" name="TextBox 10">
            <a:extLst>
              <a:ext uri="{FF2B5EF4-FFF2-40B4-BE49-F238E27FC236}">
                <a16:creationId xmlns:a16="http://schemas.microsoft.com/office/drawing/2014/main" id="{2F3A937B-DAAE-FFB4-7F3E-52485B6D779C}"/>
              </a:ext>
            </a:extLst>
          </p:cNvPr>
          <p:cNvSpPr txBox="1"/>
          <p:nvPr/>
        </p:nvSpPr>
        <p:spPr>
          <a:xfrm>
            <a:off x="6200775" y="1521411"/>
            <a:ext cx="5615341" cy="338554"/>
          </a:xfrm>
          <a:prstGeom prst="rect">
            <a:avLst/>
          </a:prstGeom>
          <a:noFill/>
        </p:spPr>
        <p:txBody>
          <a:bodyPr wrap="square">
            <a:spAutoFit/>
          </a:bodyPr>
          <a:lstStyle/>
          <a:p>
            <a:pPr algn="r"/>
            <a:r>
              <a:rPr lang="en-US" sz="1600" i="0" u="none" strike="noStrike" baseline="0" dirty="0">
                <a:solidFill>
                  <a:srgbClr val="818181"/>
                </a:solidFill>
                <a:latin typeface="DejaVuSans-Bold"/>
              </a:rPr>
              <a:t>C. Sleator, UC Berkeley Electronic Theses and Dissertations (2019)</a:t>
            </a:r>
            <a:endParaRPr lang="en-US" sz="1600" dirty="0"/>
          </a:p>
        </p:txBody>
      </p:sp>
      <p:sp>
        <p:nvSpPr>
          <p:cNvPr id="13" name="Slide Number Placeholder 12">
            <a:extLst>
              <a:ext uri="{FF2B5EF4-FFF2-40B4-BE49-F238E27FC236}">
                <a16:creationId xmlns:a16="http://schemas.microsoft.com/office/drawing/2014/main" id="{4D2BB121-9CBB-A760-6F67-0E14AA0C511A}"/>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11</a:t>
            </a:fld>
            <a:endParaRPr lang="en-US">
              <a:solidFill>
                <a:prstClr val="black">
                  <a:tint val="75000"/>
                </a:prstClr>
              </a:solidFill>
            </a:endParaRPr>
          </a:p>
        </p:txBody>
      </p:sp>
      <p:sp>
        <p:nvSpPr>
          <p:cNvPr id="3" name="TextBox 2">
            <a:extLst>
              <a:ext uri="{FF2B5EF4-FFF2-40B4-BE49-F238E27FC236}">
                <a16:creationId xmlns:a16="http://schemas.microsoft.com/office/drawing/2014/main" id="{AEC3551B-DF1B-4406-94E3-F3794510CB88}"/>
              </a:ext>
            </a:extLst>
          </p:cNvPr>
          <p:cNvSpPr txBox="1"/>
          <p:nvPr/>
        </p:nvSpPr>
        <p:spPr>
          <a:xfrm>
            <a:off x="324250" y="3118949"/>
            <a:ext cx="421910" cy="369332"/>
          </a:xfrm>
          <a:prstGeom prst="rect">
            <a:avLst/>
          </a:prstGeom>
          <a:noFill/>
        </p:spPr>
        <p:txBody>
          <a:bodyPr wrap="none" rtlCol="0">
            <a:spAutoFit/>
          </a:bodyPr>
          <a:lstStyle/>
          <a:p>
            <a:r>
              <a:rPr lang="en-US" dirty="0"/>
              <a:t>P+</a:t>
            </a:r>
          </a:p>
        </p:txBody>
      </p:sp>
      <p:sp>
        <p:nvSpPr>
          <p:cNvPr id="4" name="TextBox 3">
            <a:extLst>
              <a:ext uri="{FF2B5EF4-FFF2-40B4-BE49-F238E27FC236}">
                <a16:creationId xmlns:a16="http://schemas.microsoft.com/office/drawing/2014/main" id="{B33AD51B-E0D8-7B9C-8DC5-3C44D019390B}"/>
              </a:ext>
            </a:extLst>
          </p:cNvPr>
          <p:cNvSpPr txBox="1"/>
          <p:nvPr/>
        </p:nvSpPr>
        <p:spPr>
          <a:xfrm>
            <a:off x="414555" y="3953201"/>
            <a:ext cx="449162" cy="369332"/>
          </a:xfrm>
          <a:prstGeom prst="rect">
            <a:avLst/>
          </a:prstGeom>
          <a:noFill/>
        </p:spPr>
        <p:txBody>
          <a:bodyPr wrap="none" rtlCol="0">
            <a:spAutoFit/>
          </a:bodyPr>
          <a:lstStyle/>
          <a:p>
            <a:r>
              <a:rPr lang="en-US" dirty="0"/>
              <a:t>N+</a:t>
            </a:r>
          </a:p>
        </p:txBody>
      </p:sp>
      <p:pic>
        <p:nvPicPr>
          <p:cNvPr id="10" name="Picture 9">
            <a:extLst>
              <a:ext uri="{FF2B5EF4-FFF2-40B4-BE49-F238E27FC236}">
                <a16:creationId xmlns:a16="http://schemas.microsoft.com/office/drawing/2014/main" id="{F2599448-A237-E0DD-C9DD-5E8114426870}"/>
              </a:ext>
            </a:extLst>
          </p:cNvPr>
          <p:cNvPicPr>
            <a:picLocks noChangeAspect="1"/>
          </p:cNvPicPr>
          <p:nvPr/>
        </p:nvPicPr>
        <p:blipFill>
          <a:blip r:embed="rId4"/>
          <a:stretch>
            <a:fillRect/>
          </a:stretch>
        </p:blipFill>
        <p:spPr>
          <a:xfrm>
            <a:off x="1001747" y="4514188"/>
            <a:ext cx="2359356" cy="774259"/>
          </a:xfrm>
          <a:prstGeom prst="rect">
            <a:avLst/>
          </a:prstGeom>
        </p:spPr>
      </p:pic>
      <p:cxnSp>
        <p:nvCxnSpPr>
          <p:cNvPr id="15" name="Straight Connector 14">
            <a:extLst>
              <a:ext uri="{FF2B5EF4-FFF2-40B4-BE49-F238E27FC236}">
                <a16:creationId xmlns:a16="http://schemas.microsoft.com/office/drawing/2014/main" id="{F3C1E153-53ED-FE56-6F01-DA3B242821F3}"/>
              </a:ext>
            </a:extLst>
          </p:cNvPr>
          <p:cNvCxnSpPr/>
          <p:nvPr/>
        </p:nvCxnSpPr>
        <p:spPr>
          <a:xfrm flipV="1">
            <a:off x="1130300" y="4400830"/>
            <a:ext cx="2006600" cy="971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D48552-D88E-6964-6FA0-171E628B3CF5}"/>
              </a:ext>
            </a:extLst>
          </p:cNvPr>
          <p:cNvCxnSpPr>
            <a:cxnSpLocks/>
          </p:cNvCxnSpPr>
          <p:nvPr/>
        </p:nvCxnSpPr>
        <p:spPr>
          <a:xfrm flipH="1" flipV="1">
            <a:off x="1130300" y="4514188"/>
            <a:ext cx="1778000" cy="774259"/>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BECCE7A-BBF6-3527-0C96-E34C08133719}"/>
              </a:ext>
            </a:extLst>
          </p:cNvPr>
          <p:cNvSpPr txBox="1"/>
          <p:nvPr/>
        </p:nvSpPr>
        <p:spPr>
          <a:xfrm>
            <a:off x="1449092" y="5400072"/>
            <a:ext cx="2132309" cy="707886"/>
          </a:xfrm>
          <a:prstGeom prst="rect">
            <a:avLst/>
          </a:prstGeom>
          <a:noFill/>
        </p:spPr>
        <p:txBody>
          <a:bodyPr wrap="square" rtlCol="0">
            <a:spAutoFit/>
          </a:bodyPr>
          <a:lstStyle/>
          <a:p>
            <a:r>
              <a:rPr lang="en-US" sz="2000" i="1" dirty="0">
                <a:solidFill>
                  <a:srgbClr val="FF0000"/>
                </a:solidFill>
              </a:rPr>
              <a:t>amorphous Ge thin film contacts</a:t>
            </a:r>
          </a:p>
        </p:txBody>
      </p:sp>
      <p:sp>
        <p:nvSpPr>
          <p:cNvPr id="20" name="Arrow: Right 19">
            <a:extLst>
              <a:ext uri="{FF2B5EF4-FFF2-40B4-BE49-F238E27FC236}">
                <a16:creationId xmlns:a16="http://schemas.microsoft.com/office/drawing/2014/main" id="{39C56A24-3124-C573-750E-85A71DAB2027}"/>
              </a:ext>
            </a:extLst>
          </p:cNvPr>
          <p:cNvSpPr/>
          <p:nvPr/>
        </p:nvSpPr>
        <p:spPr>
          <a:xfrm>
            <a:off x="646147" y="5485458"/>
            <a:ext cx="711200" cy="4136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A17AB7-DEAE-9B32-992A-72A86DCAE798}"/>
              </a:ext>
            </a:extLst>
          </p:cNvPr>
          <p:cNvSpPr txBox="1"/>
          <p:nvPr/>
        </p:nvSpPr>
        <p:spPr>
          <a:xfrm>
            <a:off x="4292582" y="5754015"/>
            <a:ext cx="7523534" cy="400110"/>
          </a:xfrm>
          <a:prstGeom prst="rect">
            <a:avLst/>
          </a:prstGeom>
          <a:noFill/>
        </p:spPr>
        <p:txBody>
          <a:bodyPr wrap="none" rtlCol="0">
            <a:spAutoFit/>
          </a:bodyPr>
          <a:lstStyle/>
          <a:p>
            <a:r>
              <a:rPr lang="en-US" sz="2000" dirty="0">
                <a:solidFill>
                  <a:srgbClr val="FF0000"/>
                </a:solidFill>
              </a:rPr>
              <a:t>Leakage current after 48h at 72C° -&gt; damage recovering is not possible</a:t>
            </a:r>
            <a:endParaRPr lang="en-US" sz="1600" dirty="0">
              <a:solidFill>
                <a:srgbClr val="818181"/>
              </a:solidFill>
              <a:latin typeface="DejaVuSans-Bold"/>
            </a:endParaRPr>
          </a:p>
        </p:txBody>
      </p:sp>
    </p:spTree>
    <p:extLst>
      <p:ext uri="{BB962C8B-B14F-4D97-AF65-F5344CB8AC3E}">
        <p14:creationId xmlns:p14="http://schemas.microsoft.com/office/powerpoint/2010/main" val="38084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C67C1C5F-E50F-4568-9F47-9257D0FD35DB}"/>
              </a:ext>
            </a:extLst>
          </p:cNvPr>
          <p:cNvGrpSpPr/>
          <p:nvPr/>
        </p:nvGrpSpPr>
        <p:grpSpPr>
          <a:xfrm>
            <a:off x="440959" y="1004222"/>
            <a:ext cx="11039365" cy="2314050"/>
            <a:chOff x="646626" y="1414691"/>
            <a:chExt cx="11039365" cy="2314050"/>
          </a:xfrm>
        </p:grpSpPr>
        <p:pic>
          <p:nvPicPr>
            <p:cNvPr id="16" name="Immagine 15" descr="Immagine che contiene apparecchio&#10;&#10;Descrizione generata automaticamente">
              <a:extLst>
                <a:ext uri="{FF2B5EF4-FFF2-40B4-BE49-F238E27FC236}">
                  <a16:creationId xmlns:a16="http://schemas.microsoft.com/office/drawing/2014/main" id="{D8186E4E-D41E-4D99-96AE-D4487FFD1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26" y="1473408"/>
              <a:ext cx="10898747" cy="2255333"/>
            </a:xfrm>
            <a:prstGeom prst="rect">
              <a:avLst/>
            </a:prstGeom>
          </p:spPr>
        </p:pic>
        <p:sp>
          <p:nvSpPr>
            <p:cNvPr id="17" name="CasellaDiTesto 16">
              <a:extLst>
                <a:ext uri="{FF2B5EF4-FFF2-40B4-BE49-F238E27FC236}">
                  <a16:creationId xmlns:a16="http://schemas.microsoft.com/office/drawing/2014/main" id="{BEB3E098-A756-4933-9078-8ABD675F882F}"/>
                </a:ext>
              </a:extLst>
            </p:cNvPr>
            <p:cNvSpPr txBox="1"/>
            <p:nvPr/>
          </p:nvSpPr>
          <p:spPr>
            <a:xfrm>
              <a:off x="1027134" y="1473408"/>
              <a:ext cx="1314784" cy="400110"/>
            </a:xfrm>
            <a:prstGeom prst="rect">
              <a:avLst/>
            </a:prstGeom>
            <a:noFill/>
            <a:ln>
              <a:noFill/>
            </a:ln>
          </p:spPr>
          <p:txBody>
            <a:bodyPr wrap="none" rtlCol="0">
              <a:spAutoFit/>
            </a:bodyPr>
            <a:lstStyle/>
            <a:p>
              <a:r>
                <a:rPr lang="it-IT" sz="2000" dirty="0" err="1">
                  <a:solidFill>
                    <a:srgbClr val="0070C0"/>
                  </a:solidFill>
                </a:rPr>
                <a:t>Deposition</a:t>
              </a:r>
              <a:endParaRPr lang="it-IT" sz="2000" dirty="0">
                <a:solidFill>
                  <a:srgbClr val="0070C0"/>
                </a:solidFill>
              </a:endParaRPr>
            </a:p>
          </p:txBody>
        </p:sp>
        <p:sp>
          <p:nvSpPr>
            <p:cNvPr id="18" name="CasellaDiTesto 17">
              <a:extLst>
                <a:ext uri="{FF2B5EF4-FFF2-40B4-BE49-F238E27FC236}">
                  <a16:creationId xmlns:a16="http://schemas.microsoft.com/office/drawing/2014/main" id="{03620306-6A39-4043-BB82-A0A6BAD4C514}"/>
                </a:ext>
              </a:extLst>
            </p:cNvPr>
            <p:cNvSpPr txBox="1"/>
            <p:nvPr/>
          </p:nvSpPr>
          <p:spPr>
            <a:xfrm>
              <a:off x="3039261" y="1538239"/>
              <a:ext cx="1728591" cy="707886"/>
            </a:xfrm>
            <a:prstGeom prst="rect">
              <a:avLst/>
            </a:prstGeom>
            <a:noFill/>
            <a:ln>
              <a:noFill/>
            </a:ln>
          </p:spPr>
          <p:txBody>
            <a:bodyPr wrap="square" rtlCol="0">
              <a:spAutoFit/>
            </a:bodyPr>
            <a:lstStyle/>
            <a:p>
              <a:r>
                <a:rPr lang="it-IT" sz="2000" dirty="0">
                  <a:solidFill>
                    <a:srgbClr val="0070C0"/>
                  </a:solidFill>
                </a:rPr>
                <a:t>Doping precursor </a:t>
              </a:r>
              <a:r>
                <a:rPr lang="it-IT" sz="2000" dirty="0" err="1">
                  <a:solidFill>
                    <a:srgbClr val="0070C0"/>
                  </a:solidFill>
                </a:rPr>
                <a:t>layer</a:t>
              </a:r>
              <a:endParaRPr lang="it-IT" sz="2000" dirty="0">
                <a:solidFill>
                  <a:srgbClr val="0070C0"/>
                </a:solidFill>
              </a:endParaRPr>
            </a:p>
          </p:txBody>
        </p:sp>
        <p:sp>
          <p:nvSpPr>
            <p:cNvPr id="19" name="CasellaDiTesto 18">
              <a:extLst>
                <a:ext uri="{FF2B5EF4-FFF2-40B4-BE49-F238E27FC236}">
                  <a16:creationId xmlns:a16="http://schemas.microsoft.com/office/drawing/2014/main" id="{61418FA3-CD1D-4F01-B721-4F4724989D56}"/>
                </a:ext>
              </a:extLst>
            </p:cNvPr>
            <p:cNvSpPr txBox="1"/>
            <p:nvPr/>
          </p:nvSpPr>
          <p:spPr>
            <a:xfrm>
              <a:off x="5465196" y="1414691"/>
              <a:ext cx="1728591" cy="400110"/>
            </a:xfrm>
            <a:prstGeom prst="rect">
              <a:avLst/>
            </a:prstGeom>
            <a:noFill/>
            <a:ln>
              <a:noFill/>
            </a:ln>
          </p:spPr>
          <p:txBody>
            <a:bodyPr wrap="square" rtlCol="0">
              <a:spAutoFit/>
            </a:bodyPr>
            <a:lstStyle/>
            <a:p>
              <a:r>
                <a:rPr lang="it-IT" sz="2000" dirty="0" err="1">
                  <a:solidFill>
                    <a:srgbClr val="E05B20"/>
                  </a:solidFill>
                </a:rPr>
                <a:t>pulse</a:t>
              </a:r>
              <a:r>
                <a:rPr lang="it-IT" sz="2000" dirty="0">
                  <a:solidFill>
                    <a:srgbClr val="E05B20"/>
                  </a:solidFill>
                </a:rPr>
                <a:t> &lt; 20ns</a:t>
              </a:r>
            </a:p>
          </p:txBody>
        </p:sp>
        <p:sp>
          <p:nvSpPr>
            <p:cNvPr id="20" name="CasellaDiTesto 19">
              <a:extLst>
                <a:ext uri="{FF2B5EF4-FFF2-40B4-BE49-F238E27FC236}">
                  <a16:creationId xmlns:a16="http://schemas.microsoft.com/office/drawing/2014/main" id="{2FBFC0E5-B5C6-4119-A9C0-E9522936BEA8}"/>
                </a:ext>
              </a:extLst>
            </p:cNvPr>
            <p:cNvSpPr txBox="1"/>
            <p:nvPr/>
          </p:nvSpPr>
          <p:spPr>
            <a:xfrm>
              <a:off x="9957400" y="1798034"/>
              <a:ext cx="1728591" cy="400110"/>
            </a:xfrm>
            <a:prstGeom prst="rect">
              <a:avLst/>
            </a:prstGeom>
            <a:noFill/>
            <a:ln>
              <a:noFill/>
            </a:ln>
          </p:spPr>
          <p:txBody>
            <a:bodyPr wrap="square" rtlCol="0">
              <a:spAutoFit/>
            </a:bodyPr>
            <a:lstStyle/>
            <a:p>
              <a:r>
                <a:rPr lang="it-IT" sz="2000" dirty="0" err="1">
                  <a:solidFill>
                    <a:srgbClr val="E05B20"/>
                  </a:solidFill>
                </a:rPr>
                <a:t>Doped</a:t>
              </a:r>
              <a:r>
                <a:rPr lang="it-IT" sz="2000" dirty="0">
                  <a:solidFill>
                    <a:srgbClr val="E05B20"/>
                  </a:solidFill>
                </a:rPr>
                <a:t> </a:t>
              </a:r>
              <a:r>
                <a:rPr lang="it-IT" sz="2000" dirty="0" err="1">
                  <a:solidFill>
                    <a:srgbClr val="E05B20"/>
                  </a:solidFill>
                </a:rPr>
                <a:t>layer</a:t>
              </a:r>
              <a:endParaRPr lang="it-IT" sz="2000" dirty="0">
                <a:solidFill>
                  <a:srgbClr val="E05B20"/>
                </a:solidFill>
              </a:endParaRPr>
            </a:p>
          </p:txBody>
        </p:sp>
      </p:grpSp>
      <p:sp>
        <p:nvSpPr>
          <p:cNvPr id="22" name="Rettangolo 21"/>
          <p:cNvSpPr/>
          <p:nvPr/>
        </p:nvSpPr>
        <p:spPr>
          <a:xfrm>
            <a:off x="1478859" y="230047"/>
            <a:ext cx="9357818" cy="584775"/>
          </a:xfrm>
          <a:prstGeom prst="rect">
            <a:avLst/>
          </a:prstGeom>
        </p:spPr>
        <p:txBody>
          <a:bodyPr wrap="none">
            <a:spAutoFit/>
          </a:bodyPr>
          <a:lstStyle/>
          <a:p>
            <a:r>
              <a:rPr lang="it-IT" sz="3200" i="1" dirty="0">
                <a:solidFill>
                  <a:srgbClr val="7030A0"/>
                </a:solidFill>
                <a:latin typeface="Tw Cen MT" panose="020B0602020104020603" pitchFamily="34" charset="0"/>
              </a:rPr>
              <a:t>New </a:t>
            </a:r>
            <a:r>
              <a:rPr lang="it-IT" sz="3200" i="1" dirty="0" err="1">
                <a:solidFill>
                  <a:srgbClr val="7030A0"/>
                </a:solidFill>
                <a:latin typeface="Tw Cen MT" panose="020B0602020104020603" pitchFamily="34" charset="0"/>
              </a:rPr>
              <a:t>contact</a:t>
            </a:r>
            <a:r>
              <a:rPr lang="it-IT" sz="3200" i="1" dirty="0">
                <a:solidFill>
                  <a:srgbClr val="7030A0"/>
                </a:solidFill>
                <a:latin typeface="Tw Cen MT" panose="020B0602020104020603" pitchFamily="34" charset="0"/>
              </a:rPr>
              <a:t>/</a:t>
            </a:r>
            <a:r>
              <a:rPr lang="it-IT" sz="3200" i="1" dirty="0" err="1">
                <a:solidFill>
                  <a:srgbClr val="7030A0"/>
                </a:solidFill>
                <a:latin typeface="Tw Cen MT" panose="020B0602020104020603" pitchFamily="34" charset="0"/>
              </a:rPr>
              <a:t>junction</a:t>
            </a:r>
            <a:r>
              <a:rPr lang="it-IT" sz="3200" i="1" dirty="0">
                <a:solidFill>
                  <a:srgbClr val="7030A0"/>
                </a:solidFill>
                <a:latin typeface="Tw Cen MT" panose="020B0602020104020603" pitchFamily="34" charset="0"/>
              </a:rPr>
              <a:t> on </a:t>
            </a:r>
            <a:r>
              <a:rPr lang="it-IT" sz="3200" i="1" dirty="0" err="1">
                <a:solidFill>
                  <a:srgbClr val="7030A0"/>
                </a:solidFill>
                <a:latin typeface="Tw Cen MT" panose="020B0602020104020603" pitchFamily="34" charset="0"/>
              </a:rPr>
              <a:t>HPGe</a:t>
            </a:r>
            <a:r>
              <a:rPr lang="it-IT" sz="3200" i="1" dirty="0">
                <a:solidFill>
                  <a:srgbClr val="7030A0"/>
                </a:solidFill>
                <a:latin typeface="Tw Cen MT" panose="020B0602020104020603" pitchFamily="34" charset="0"/>
              </a:rPr>
              <a:t>: </a:t>
            </a:r>
            <a:r>
              <a:rPr lang="it-IT" sz="3200" i="1" dirty="0">
                <a:solidFill>
                  <a:srgbClr val="FF0000"/>
                </a:solidFill>
                <a:latin typeface="Tw Cen MT" panose="020B0602020104020603" pitchFamily="34" charset="0"/>
              </a:rPr>
              <a:t>PLM</a:t>
            </a:r>
            <a:r>
              <a:rPr lang="it-IT" sz="3200" i="1" dirty="0">
                <a:solidFill>
                  <a:srgbClr val="7030A0"/>
                </a:solidFill>
                <a:latin typeface="Tw Cen MT" panose="020B0602020104020603" pitchFamily="34" charset="0"/>
              </a:rPr>
              <a:t> </a:t>
            </a:r>
            <a:r>
              <a:rPr lang="it-IT" sz="3200" i="1" dirty="0">
                <a:solidFill>
                  <a:srgbClr val="FF0000"/>
                </a:solidFill>
                <a:latin typeface="Tw Cen MT" panose="020B0602020104020603" pitchFamily="34" charset="0"/>
              </a:rPr>
              <a:t>(</a:t>
            </a:r>
            <a:r>
              <a:rPr lang="it-IT" sz="3200" i="1" dirty="0" err="1">
                <a:solidFill>
                  <a:srgbClr val="FF0000"/>
                </a:solidFill>
                <a:latin typeface="Tw Cen MT" panose="020B0602020104020603" pitchFamily="34" charset="0"/>
              </a:rPr>
              <a:t>Pulse</a:t>
            </a:r>
            <a:r>
              <a:rPr lang="it-IT" sz="3200" i="1" dirty="0">
                <a:solidFill>
                  <a:srgbClr val="FF0000"/>
                </a:solidFill>
                <a:latin typeface="Tw Cen MT" panose="020B0602020104020603" pitchFamily="34" charset="0"/>
              </a:rPr>
              <a:t> Laser </a:t>
            </a:r>
            <a:r>
              <a:rPr lang="it-IT" sz="3200" i="1" dirty="0" err="1">
                <a:solidFill>
                  <a:srgbClr val="FF0000"/>
                </a:solidFill>
                <a:latin typeface="Tw Cen MT" panose="020B0602020104020603" pitchFamily="34" charset="0"/>
              </a:rPr>
              <a:t>Melting</a:t>
            </a:r>
            <a:r>
              <a:rPr lang="it-IT" sz="3200" i="1" dirty="0">
                <a:solidFill>
                  <a:srgbClr val="FF0000"/>
                </a:solidFill>
                <a:latin typeface="Tw Cen MT" panose="020B0602020104020603" pitchFamily="34" charset="0"/>
              </a:rPr>
              <a:t>)</a:t>
            </a:r>
          </a:p>
        </p:txBody>
      </p:sp>
      <p:sp>
        <p:nvSpPr>
          <p:cNvPr id="23" name="CasellaDiTesto 22">
            <a:extLst>
              <a:ext uri="{FF2B5EF4-FFF2-40B4-BE49-F238E27FC236}">
                <a16:creationId xmlns:a16="http://schemas.microsoft.com/office/drawing/2014/main" id="{65789C27-5636-4716-97CB-E1AFCA7B733F}"/>
              </a:ext>
            </a:extLst>
          </p:cNvPr>
          <p:cNvSpPr txBox="1"/>
          <p:nvPr/>
        </p:nvSpPr>
        <p:spPr>
          <a:xfrm>
            <a:off x="1841595" y="3697071"/>
            <a:ext cx="8115205" cy="2246769"/>
          </a:xfrm>
          <a:prstGeom prst="rect">
            <a:avLst/>
          </a:prstGeom>
          <a:noFill/>
        </p:spPr>
        <p:txBody>
          <a:bodyPr wrap="square" rtlCol="0">
            <a:spAutoFit/>
          </a:bodyPr>
          <a:lstStyle/>
          <a:p>
            <a:r>
              <a:rPr lang="it-IT" sz="2000" dirty="0" err="1">
                <a:solidFill>
                  <a:schemeClr val="bg1"/>
                </a:solidFill>
              </a:rPr>
              <a:t>Advantages</a:t>
            </a:r>
            <a:r>
              <a:rPr lang="it-IT" sz="2000" dirty="0">
                <a:solidFill>
                  <a:schemeClr val="bg1"/>
                </a:solidFill>
              </a:rPr>
              <a:t>:</a:t>
            </a:r>
          </a:p>
          <a:p>
            <a:pPr marL="342900" indent="-342900">
              <a:buFontTx/>
              <a:buChar char="-"/>
            </a:pPr>
            <a:r>
              <a:rPr lang="it-IT" sz="2000" dirty="0">
                <a:solidFill>
                  <a:schemeClr val="bg1"/>
                </a:solidFill>
              </a:rPr>
              <a:t>Melting temperature </a:t>
            </a:r>
            <a:r>
              <a:rPr lang="it-IT" sz="2000" dirty="0" err="1">
                <a:solidFill>
                  <a:schemeClr val="bg1"/>
                </a:solidFill>
              </a:rPr>
              <a:t>is</a:t>
            </a:r>
            <a:r>
              <a:rPr lang="it-IT" sz="2000" dirty="0">
                <a:solidFill>
                  <a:schemeClr val="bg1"/>
                </a:solidFill>
              </a:rPr>
              <a:t> </a:t>
            </a:r>
            <a:r>
              <a:rPr lang="it-IT" sz="2000" dirty="0" err="1">
                <a:solidFill>
                  <a:schemeClr val="bg1"/>
                </a:solidFill>
              </a:rPr>
              <a:t>reached</a:t>
            </a:r>
            <a:r>
              <a:rPr lang="it-IT" sz="2000" dirty="0">
                <a:solidFill>
                  <a:schemeClr val="bg1"/>
                </a:solidFill>
              </a:rPr>
              <a:t> - short time (&lt;100 ns)</a:t>
            </a:r>
          </a:p>
          <a:p>
            <a:pPr marL="342900" indent="-342900">
              <a:buFontTx/>
              <a:buChar char="-"/>
            </a:pPr>
            <a:r>
              <a:rPr lang="it-IT" sz="2000" dirty="0" err="1">
                <a:solidFill>
                  <a:schemeClr val="bg1"/>
                </a:solidFill>
              </a:rPr>
              <a:t>Only</a:t>
            </a:r>
            <a:r>
              <a:rPr lang="it-IT" sz="2000" dirty="0">
                <a:solidFill>
                  <a:schemeClr val="bg1"/>
                </a:solidFill>
              </a:rPr>
              <a:t> the </a:t>
            </a:r>
            <a:r>
              <a:rPr lang="it-IT" sz="2000" dirty="0" err="1">
                <a:solidFill>
                  <a:schemeClr val="bg1"/>
                </a:solidFill>
              </a:rPr>
              <a:t>surface</a:t>
            </a:r>
            <a:r>
              <a:rPr lang="it-IT" sz="2000" dirty="0">
                <a:solidFill>
                  <a:schemeClr val="bg1"/>
                </a:solidFill>
              </a:rPr>
              <a:t> (&lt; 200 nm) </a:t>
            </a:r>
            <a:r>
              <a:rPr lang="it-IT" sz="2000" dirty="0" err="1">
                <a:solidFill>
                  <a:schemeClr val="bg1"/>
                </a:solidFill>
              </a:rPr>
              <a:t>is</a:t>
            </a:r>
            <a:r>
              <a:rPr lang="it-IT" sz="2000" dirty="0">
                <a:solidFill>
                  <a:schemeClr val="bg1"/>
                </a:solidFill>
              </a:rPr>
              <a:t> </a:t>
            </a:r>
            <a:r>
              <a:rPr lang="it-IT" sz="2000" dirty="0" err="1">
                <a:solidFill>
                  <a:schemeClr val="bg1"/>
                </a:solidFill>
              </a:rPr>
              <a:t>melted</a:t>
            </a:r>
            <a:r>
              <a:rPr lang="it-IT" sz="2000" dirty="0">
                <a:solidFill>
                  <a:schemeClr val="bg1"/>
                </a:solidFill>
              </a:rPr>
              <a:t>, the bulk </a:t>
            </a:r>
            <a:r>
              <a:rPr lang="it-IT" sz="2000" dirty="0" err="1">
                <a:solidFill>
                  <a:schemeClr val="bg1"/>
                </a:solidFill>
              </a:rPr>
              <a:t>is</a:t>
            </a:r>
            <a:r>
              <a:rPr lang="it-IT" sz="2000" dirty="0">
                <a:solidFill>
                  <a:schemeClr val="bg1"/>
                </a:solidFill>
              </a:rPr>
              <a:t> </a:t>
            </a:r>
            <a:r>
              <a:rPr lang="it-IT" sz="2000" dirty="0" err="1">
                <a:solidFill>
                  <a:schemeClr val="bg1"/>
                </a:solidFill>
              </a:rPr>
              <a:t>at</a:t>
            </a:r>
            <a:r>
              <a:rPr lang="it-IT" sz="2000" dirty="0">
                <a:solidFill>
                  <a:schemeClr val="bg1"/>
                </a:solidFill>
              </a:rPr>
              <a:t> room temperature</a:t>
            </a:r>
          </a:p>
          <a:p>
            <a:pPr marL="342900" indent="-342900">
              <a:buFontTx/>
              <a:buChar char="-"/>
            </a:pPr>
            <a:r>
              <a:rPr lang="it-IT" sz="2000" dirty="0">
                <a:solidFill>
                  <a:schemeClr val="bg1"/>
                </a:solidFill>
              </a:rPr>
              <a:t>High </a:t>
            </a:r>
            <a:r>
              <a:rPr lang="it-IT" sz="2000" dirty="0" err="1">
                <a:solidFill>
                  <a:schemeClr val="bg1"/>
                </a:solidFill>
              </a:rPr>
              <a:t>dopant</a:t>
            </a:r>
            <a:r>
              <a:rPr lang="it-IT" sz="2000" dirty="0">
                <a:solidFill>
                  <a:schemeClr val="bg1"/>
                </a:solidFill>
              </a:rPr>
              <a:t> </a:t>
            </a:r>
            <a:r>
              <a:rPr lang="it-IT" sz="2000" dirty="0" err="1">
                <a:solidFill>
                  <a:schemeClr val="bg1"/>
                </a:solidFill>
              </a:rPr>
              <a:t>concentrations</a:t>
            </a:r>
            <a:r>
              <a:rPr lang="it-IT" sz="2000" dirty="0">
                <a:solidFill>
                  <a:schemeClr val="bg1"/>
                </a:solidFill>
              </a:rPr>
              <a:t> with </a:t>
            </a:r>
            <a:r>
              <a:rPr lang="it-IT" sz="2000" dirty="0" err="1">
                <a:solidFill>
                  <a:schemeClr val="bg1"/>
                </a:solidFill>
              </a:rPr>
              <a:t>very</a:t>
            </a:r>
            <a:r>
              <a:rPr lang="it-IT" sz="2000" dirty="0">
                <a:solidFill>
                  <a:schemeClr val="bg1"/>
                </a:solidFill>
              </a:rPr>
              <a:t> </a:t>
            </a:r>
            <a:r>
              <a:rPr lang="it-IT" sz="2000" dirty="0" err="1">
                <a:solidFill>
                  <a:schemeClr val="bg1"/>
                </a:solidFill>
              </a:rPr>
              <a:t>sharp</a:t>
            </a:r>
            <a:r>
              <a:rPr lang="it-IT" sz="2000" dirty="0">
                <a:solidFill>
                  <a:schemeClr val="bg1"/>
                </a:solidFill>
              </a:rPr>
              <a:t> </a:t>
            </a:r>
            <a:r>
              <a:rPr lang="it-IT" sz="2000" dirty="0" err="1">
                <a:solidFill>
                  <a:schemeClr val="bg1"/>
                </a:solidFill>
              </a:rPr>
              <a:t>dopant</a:t>
            </a:r>
            <a:r>
              <a:rPr lang="it-IT" sz="2000" dirty="0">
                <a:solidFill>
                  <a:schemeClr val="bg1"/>
                </a:solidFill>
              </a:rPr>
              <a:t> </a:t>
            </a:r>
            <a:r>
              <a:rPr lang="it-IT" sz="2000" dirty="0" err="1">
                <a:solidFill>
                  <a:schemeClr val="bg1"/>
                </a:solidFill>
              </a:rPr>
              <a:t>profile</a:t>
            </a:r>
            <a:r>
              <a:rPr lang="it-IT" sz="2000" dirty="0">
                <a:solidFill>
                  <a:schemeClr val="bg1"/>
                </a:solidFill>
              </a:rPr>
              <a:t>	</a:t>
            </a:r>
          </a:p>
          <a:p>
            <a:pPr marL="342900" indent="-342900">
              <a:buFontTx/>
              <a:buChar char="-"/>
            </a:pPr>
            <a:r>
              <a:rPr lang="it-IT" sz="2000" dirty="0">
                <a:solidFill>
                  <a:schemeClr val="bg1"/>
                </a:solidFill>
              </a:rPr>
              <a:t>Doping with heavy </a:t>
            </a:r>
            <a:r>
              <a:rPr lang="it-IT" sz="2000" dirty="0" err="1">
                <a:solidFill>
                  <a:schemeClr val="bg1"/>
                </a:solidFill>
              </a:rPr>
              <a:t>elements</a:t>
            </a:r>
            <a:r>
              <a:rPr lang="it-IT" sz="2000" dirty="0">
                <a:solidFill>
                  <a:schemeClr val="bg1"/>
                </a:solidFill>
              </a:rPr>
              <a:t> </a:t>
            </a:r>
            <a:r>
              <a:rPr lang="it-IT" sz="2000" dirty="0" err="1">
                <a:solidFill>
                  <a:schemeClr val="bg1"/>
                </a:solidFill>
              </a:rPr>
              <a:t>without</a:t>
            </a:r>
            <a:r>
              <a:rPr lang="it-IT" sz="2000" dirty="0">
                <a:solidFill>
                  <a:schemeClr val="bg1"/>
                </a:solidFill>
              </a:rPr>
              <a:t> </a:t>
            </a:r>
            <a:r>
              <a:rPr lang="it-IT" sz="2000" dirty="0" err="1">
                <a:solidFill>
                  <a:schemeClr val="bg1"/>
                </a:solidFill>
              </a:rPr>
              <a:t>crystal</a:t>
            </a:r>
            <a:r>
              <a:rPr lang="it-IT" sz="2000" dirty="0">
                <a:solidFill>
                  <a:schemeClr val="bg1"/>
                </a:solidFill>
              </a:rPr>
              <a:t> </a:t>
            </a:r>
            <a:r>
              <a:rPr lang="it-IT" sz="2000" dirty="0" err="1">
                <a:solidFill>
                  <a:schemeClr val="bg1"/>
                </a:solidFill>
              </a:rPr>
              <a:t>damage</a:t>
            </a:r>
            <a:endParaRPr lang="it-IT" sz="2000" dirty="0">
              <a:solidFill>
                <a:schemeClr val="bg1"/>
              </a:solidFill>
            </a:endParaRPr>
          </a:p>
          <a:p>
            <a:pPr marL="342900" indent="-342900">
              <a:buFontTx/>
              <a:buChar char="-"/>
            </a:pPr>
            <a:r>
              <a:rPr lang="it-IT" sz="2000" dirty="0" err="1">
                <a:solidFill>
                  <a:schemeClr val="bg1"/>
                </a:solidFill>
              </a:rPr>
              <a:t>Very</a:t>
            </a:r>
            <a:r>
              <a:rPr lang="it-IT" sz="2000" dirty="0">
                <a:solidFill>
                  <a:schemeClr val="bg1"/>
                </a:solidFill>
              </a:rPr>
              <a:t> </a:t>
            </a:r>
            <a:r>
              <a:rPr lang="it-IT" sz="2000" dirty="0" err="1">
                <a:solidFill>
                  <a:schemeClr val="bg1"/>
                </a:solidFill>
              </a:rPr>
              <a:t>clean</a:t>
            </a:r>
            <a:r>
              <a:rPr lang="it-IT" sz="2000" dirty="0">
                <a:solidFill>
                  <a:schemeClr val="bg1"/>
                </a:solidFill>
              </a:rPr>
              <a:t> </a:t>
            </a:r>
            <a:r>
              <a:rPr lang="it-IT" sz="2000" dirty="0" err="1">
                <a:solidFill>
                  <a:schemeClr val="bg1"/>
                </a:solidFill>
              </a:rPr>
              <a:t>process</a:t>
            </a:r>
            <a:r>
              <a:rPr lang="it-IT" sz="2000" dirty="0">
                <a:solidFill>
                  <a:schemeClr val="bg1"/>
                </a:solidFill>
              </a:rPr>
              <a:t> </a:t>
            </a:r>
            <a:r>
              <a:rPr lang="it-IT" sz="2000" dirty="0" err="1">
                <a:solidFill>
                  <a:schemeClr val="bg1"/>
                </a:solidFill>
              </a:rPr>
              <a:t>suitable</a:t>
            </a:r>
            <a:r>
              <a:rPr lang="it-IT" sz="2000" dirty="0">
                <a:solidFill>
                  <a:schemeClr val="bg1"/>
                </a:solidFill>
              </a:rPr>
              <a:t> for </a:t>
            </a:r>
            <a:r>
              <a:rPr lang="it-IT" sz="2000" dirty="0" err="1">
                <a:solidFill>
                  <a:schemeClr val="bg1"/>
                </a:solidFill>
              </a:rPr>
              <a:t>preserving</a:t>
            </a:r>
            <a:r>
              <a:rPr lang="it-IT" sz="2000" dirty="0">
                <a:solidFill>
                  <a:schemeClr val="bg1"/>
                </a:solidFill>
              </a:rPr>
              <a:t> the </a:t>
            </a:r>
            <a:r>
              <a:rPr lang="it-IT" sz="2000" dirty="0" err="1">
                <a:solidFill>
                  <a:schemeClr val="bg1"/>
                </a:solidFill>
              </a:rPr>
              <a:t>Ge</a:t>
            </a:r>
            <a:r>
              <a:rPr lang="it-IT" sz="2000" dirty="0">
                <a:solidFill>
                  <a:schemeClr val="bg1"/>
                </a:solidFill>
              </a:rPr>
              <a:t> </a:t>
            </a:r>
            <a:r>
              <a:rPr lang="it-IT" sz="2000" dirty="0" err="1">
                <a:solidFill>
                  <a:schemeClr val="bg1"/>
                </a:solidFill>
              </a:rPr>
              <a:t>hyperpurity</a:t>
            </a:r>
            <a:endParaRPr lang="it-IT" sz="2000" dirty="0">
              <a:solidFill>
                <a:schemeClr val="bg1"/>
              </a:solidFill>
            </a:endParaRPr>
          </a:p>
          <a:p>
            <a:pPr marL="342900" indent="-342900">
              <a:buFontTx/>
              <a:buChar char="-"/>
            </a:pPr>
            <a:r>
              <a:rPr lang="it-IT" sz="2000" dirty="0" err="1">
                <a:solidFill>
                  <a:schemeClr val="bg1"/>
                </a:solidFill>
              </a:rPr>
              <a:t>Suitable</a:t>
            </a:r>
            <a:r>
              <a:rPr lang="it-IT" sz="2000" dirty="0">
                <a:solidFill>
                  <a:schemeClr val="bg1"/>
                </a:solidFill>
              </a:rPr>
              <a:t> for </a:t>
            </a:r>
            <a:r>
              <a:rPr lang="it-IT" sz="2000" dirty="0" err="1">
                <a:solidFill>
                  <a:schemeClr val="bg1"/>
                </a:solidFill>
              </a:rPr>
              <a:t>complex</a:t>
            </a:r>
            <a:r>
              <a:rPr lang="it-IT" sz="2000" dirty="0">
                <a:solidFill>
                  <a:schemeClr val="bg1"/>
                </a:solidFill>
              </a:rPr>
              <a:t> </a:t>
            </a:r>
            <a:r>
              <a:rPr lang="it-IT" sz="2000" dirty="0" err="1">
                <a:solidFill>
                  <a:schemeClr val="bg1"/>
                </a:solidFill>
              </a:rPr>
              <a:t>contact</a:t>
            </a:r>
            <a:r>
              <a:rPr lang="it-IT" sz="2000" dirty="0">
                <a:solidFill>
                  <a:schemeClr val="bg1"/>
                </a:solidFill>
              </a:rPr>
              <a:t> </a:t>
            </a:r>
            <a:r>
              <a:rPr lang="it-IT" sz="2000" dirty="0" err="1">
                <a:solidFill>
                  <a:schemeClr val="bg1"/>
                </a:solidFill>
              </a:rPr>
              <a:t>geometries</a:t>
            </a:r>
            <a:r>
              <a:rPr lang="it-IT" sz="2000" dirty="0">
                <a:solidFill>
                  <a:schemeClr val="bg1"/>
                </a:solidFill>
              </a:rPr>
              <a:t> (</a:t>
            </a:r>
            <a:r>
              <a:rPr lang="it-IT" sz="2000" b="1" dirty="0" err="1">
                <a:solidFill>
                  <a:schemeClr val="bg1"/>
                </a:solidFill>
              </a:rPr>
              <a:t>segmentation</a:t>
            </a:r>
            <a:r>
              <a:rPr lang="it-IT" sz="2000" dirty="0">
                <a:solidFill>
                  <a:schemeClr val="bg1"/>
                </a:solidFill>
              </a:rPr>
              <a:t>)</a:t>
            </a:r>
          </a:p>
        </p:txBody>
      </p:sp>
      <p:sp>
        <p:nvSpPr>
          <p:cNvPr id="10" name="CasellaDiTesto 18">
            <a:extLst>
              <a:ext uri="{FF2B5EF4-FFF2-40B4-BE49-F238E27FC236}">
                <a16:creationId xmlns:a16="http://schemas.microsoft.com/office/drawing/2014/main" id="{6C353051-9540-D2C9-82AC-0B3F5A0CE5B5}"/>
              </a:ext>
            </a:extLst>
          </p:cNvPr>
          <p:cNvSpPr txBox="1"/>
          <p:nvPr/>
        </p:nvSpPr>
        <p:spPr>
          <a:xfrm>
            <a:off x="7629815" y="1281658"/>
            <a:ext cx="1728591" cy="400110"/>
          </a:xfrm>
          <a:prstGeom prst="rect">
            <a:avLst/>
          </a:prstGeom>
          <a:noFill/>
          <a:ln>
            <a:noFill/>
          </a:ln>
        </p:spPr>
        <p:txBody>
          <a:bodyPr wrap="square" rtlCol="0">
            <a:spAutoFit/>
          </a:bodyPr>
          <a:lstStyle/>
          <a:p>
            <a:r>
              <a:rPr lang="it-IT" sz="2000" dirty="0">
                <a:solidFill>
                  <a:srgbClr val="E05B20"/>
                </a:solidFill>
              </a:rPr>
              <a:t>~100 ns</a:t>
            </a:r>
          </a:p>
        </p:txBody>
      </p:sp>
      <p:sp>
        <p:nvSpPr>
          <p:cNvPr id="11" name="Slide Number Placeholder 10">
            <a:extLst>
              <a:ext uri="{FF2B5EF4-FFF2-40B4-BE49-F238E27FC236}">
                <a16:creationId xmlns:a16="http://schemas.microsoft.com/office/drawing/2014/main" id="{49802093-1E04-402D-5481-425CA462A499}"/>
              </a:ext>
            </a:extLst>
          </p:cNvPr>
          <p:cNvSpPr>
            <a:spLocks noGrp="1"/>
          </p:cNvSpPr>
          <p:nvPr>
            <p:ph type="sldNum" sz="quarter" idx="12"/>
          </p:nvPr>
        </p:nvSpPr>
        <p:spPr/>
        <p:txBody>
          <a:bodyPr/>
          <a:lstStyle/>
          <a:p>
            <a:fld id="{4D983A26-FF08-4997-9F14-AC5057C2AEF4}" type="slidenum">
              <a:rPr lang="it-IT" smtClean="0"/>
              <a:t>12</a:t>
            </a:fld>
            <a:endParaRPr lang="it-IT"/>
          </a:p>
        </p:txBody>
      </p:sp>
      <p:cxnSp>
        <p:nvCxnSpPr>
          <p:cNvPr id="14" name="Connettore 1 5">
            <a:extLst>
              <a:ext uri="{FF2B5EF4-FFF2-40B4-BE49-F238E27FC236}">
                <a16:creationId xmlns:a16="http://schemas.microsoft.com/office/drawing/2014/main" id="{B72EC8A1-CB2B-6BD8-F686-3BBBDCDD3E6D}"/>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932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Rettangolo 9"/>
          <p:cNvSpPr/>
          <p:nvPr/>
        </p:nvSpPr>
        <p:spPr>
          <a:xfrm>
            <a:off x="2541421" y="144058"/>
            <a:ext cx="8604600" cy="584775"/>
          </a:xfrm>
          <a:prstGeom prst="rect">
            <a:avLst/>
          </a:prstGeom>
        </p:spPr>
        <p:txBody>
          <a:bodyPr wrap="none">
            <a:spAutoFit/>
          </a:bodyPr>
          <a:lstStyle/>
          <a:p>
            <a:r>
              <a:rPr lang="it-IT" sz="3200" i="1" dirty="0">
                <a:solidFill>
                  <a:srgbClr val="7030A0"/>
                </a:solidFill>
                <a:latin typeface="Tw Cen MT" panose="020B0602020104020603" pitchFamily="34" charset="0"/>
              </a:rPr>
              <a:t>New contact/</a:t>
            </a:r>
            <a:r>
              <a:rPr lang="it-IT" sz="3200" i="1" dirty="0" err="1">
                <a:solidFill>
                  <a:srgbClr val="7030A0"/>
                </a:solidFill>
                <a:latin typeface="Tw Cen MT" panose="020B0602020104020603" pitchFamily="34" charset="0"/>
              </a:rPr>
              <a:t>junction</a:t>
            </a:r>
            <a:r>
              <a:rPr lang="it-IT" sz="3200" i="1" dirty="0">
                <a:solidFill>
                  <a:srgbClr val="7030A0"/>
                </a:solidFill>
                <a:latin typeface="Tw Cen MT" panose="020B0602020104020603" pitchFamily="34" charset="0"/>
              </a:rPr>
              <a:t> on </a:t>
            </a:r>
            <a:r>
              <a:rPr lang="it-IT" sz="3200" i="1" dirty="0" err="1">
                <a:solidFill>
                  <a:srgbClr val="7030A0"/>
                </a:solidFill>
                <a:latin typeface="Tw Cen MT" panose="020B0602020104020603" pitchFamily="34" charset="0"/>
              </a:rPr>
              <a:t>HPGe</a:t>
            </a:r>
            <a:r>
              <a:rPr lang="it-IT" sz="3200" i="1" dirty="0">
                <a:solidFill>
                  <a:srgbClr val="7030A0"/>
                </a:solidFill>
                <a:latin typeface="Tw Cen MT" panose="020B0602020104020603" pitchFamily="34" charset="0"/>
              </a:rPr>
              <a:t>: </a:t>
            </a:r>
            <a:r>
              <a:rPr lang="it-IT" sz="3200" i="1" dirty="0">
                <a:solidFill>
                  <a:srgbClr val="FF0000"/>
                </a:solidFill>
                <a:latin typeface="Tw Cen MT" panose="020B0602020104020603" pitchFamily="34" charset="0"/>
              </a:rPr>
              <a:t>PLM on </a:t>
            </a:r>
            <a:r>
              <a:rPr lang="it-IT" sz="3200" i="1" dirty="0" err="1">
                <a:solidFill>
                  <a:srgbClr val="FF0000"/>
                </a:solidFill>
                <a:latin typeface="Tw Cen MT" panose="020B0602020104020603" pitchFamily="34" charset="0"/>
              </a:rPr>
              <a:t>HPGe</a:t>
            </a:r>
            <a:r>
              <a:rPr lang="it-IT" sz="3200" i="1" dirty="0">
                <a:solidFill>
                  <a:srgbClr val="FF0000"/>
                </a:solidFill>
                <a:latin typeface="Tw Cen MT" panose="020B0602020104020603" pitchFamily="34" charset="0"/>
              </a:rPr>
              <a:t> </a:t>
            </a:r>
            <a:r>
              <a:rPr lang="it-IT" sz="3200" i="1" dirty="0" err="1">
                <a:solidFill>
                  <a:srgbClr val="FF0000"/>
                </a:solidFill>
                <a:latin typeface="Tw Cen MT" panose="020B0602020104020603" pitchFamily="34" charset="0"/>
              </a:rPr>
              <a:t>crystal</a:t>
            </a:r>
            <a:endParaRPr lang="it-IT" sz="3200" i="1" dirty="0">
              <a:solidFill>
                <a:srgbClr val="7030A0"/>
              </a:solidFill>
              <a:latin typeface="Tw Cen MT" panose="020B0602020104020603" pitchFamily="34" charset="0"/>
            </a:endParaRPr>
          </a:p>
        </p:txBody>
      </p:sp>
      <p:sp>
        <p:nvSpPr>
          <p:cNvPr id="28" name="CasellaDiTesto 27">
            <a:extLst>
              <a:ext uri="{FF2B5EF4-FFF2-40B4-BE49-F238E27FC236}">
                <a16:creationId xmlns:a16="http://schemas.microsoft.com/office/drawing/2014/main" id="{F2921097-4DE3-4BD9-8729-2B23BF6C646B}"/>
              </a:ext>
            </a:extLst>
          </p:cNvPr>
          <p:cNvSpPr txBox="1"/>
          <p:nvPr/>
        </p:nvSpPr>
        <p:spPr>
          <a:xfrm>
            <a:off x="5910081" y="5460669"/>
            <a:ext cx="5769860" cy="307777"/>
          </a:xfrm>
          <a:prstGeom prst="rect">
            <a:avLst/>
          </a:prstGeom>
        </p:spPr>
        <p:txBody>
          <a:bodyPr wrap="square">
            <a:spAutoFit/>
          </a:bodyPr>
          <a:lstStyle>
            <a:defPPr>
              <a:defRPr lang="it-IT"/>
            </a:defPPr>
            <a:lvl1pPr>
              <a:defRPr sz="1200">
                <a:solidFill>
                  <a:schemeClr val="bg1"/>
                </a:solidFill>
              </a:defRPr>
            </a:lvl1pPr>
          </a:lstStyle>
          <a:p>
            <a:r>
              <a:rPr lang="it-IT" sz="1400" dirty="0"/>
              <a:t>V. Boldrini et al., </a:t>
            </a:r>
            <a:r>
              <a:rPr lang="en-US" sz="1400" b="1" dirty="0"/>
              <a:t>Journal of Physics D: Applied Physics</a:t>
            </a:r>
            <a:r>
              <a:rPr lang="it-IT" sz="1400" b="1" dirty="0"/>
              <a:t> </a:t>
            </a:r>
            <a:r>
              <a:rPr lang="it-IT" sz="1400" dirty="0"/>
              <a:t>(2018) volume 52, 3</a:t>
            </a:r>
          </a:p>
        </p:txBody>
      </p:sp>
      <p:sp>
        <p:nvSpPr>
          <p:cNvPr id="9" name="TextBox 17">
            <a:extLst>
              <a:ext uri="{FF2B5EF4-FFF2-40B4-BE49-F238E27FC236}">
                <a16:creationId xmlns:a16="http://schemas.microsoft.com/office/drawing/2014/main" id="{BDFEDA30-E2AA-0414-F21A-18180F5A3E2B}"/>
              </a:ext>
            </a:extLst>
          </p:cNvPr>
          <p:cNvSpPr txBox="1"/>
          <p:nvPr/>
        </p:nvSpPr>
        <p:spPr>
          <a:xfrm rot="16200000">
            <a:off x="4062075" y="2929759"/>
            <a:ext cx="3007423" cy="338554"/>
          </a:xfrm>
          <a:prstGeom prst="rect">
            <a:avLst/>
          </a:prstGeom>
          <a:noFill/>
          <a:ln w="38100">
            <a:solidFill>
              <a:srgbClr val="FF0000"/>
            </a:solidFill>
          </a:ln>
        </p:spPr>
        <p:txBody>
          <a:bodyPr wrap="square" rtlCol="0">
            <a:spAutoFit/>
          </a:bodyPr>
          <a:lstStyle/>
          <a:p>
            <a:pPr algn="ctr"/>
            <a:r>
              <a:rPr lang="en-US" sz="1600" i="1" dirty="0">
                <a:solidFill>
                  <a:schemeClr val="bg1"/>
                </a:solidFill>
                <a:latin typeface="Tw Cen MT" panose="020B0602020104020603" pitchFamily="34" charset="0"/>
              </a:rPr>
              <a:t>Impurities concentration in Ge bulk</a:t>
            </a:r>
          </a:p>
        </p:txBody>
      </p:sp>
      <p:pic>
        <p:nvPicPr>
          <p:cNvPr id="17" name="Picture 16">
            <a:extLst>
              <a:ext uri="{FF2B5EF4-FFF2-40B4-BE49-F238E27FC236}">
                <a16:creationId xmlns:a16="http://schemas.microsoft.com/office/drawing/2014/main" id="{52ECA9F4-DACF-3FA5-E7B9-F2A44AEF9B1C}"/>
              </a:ext>
            </a:extLst>
          </p:cNvPr>
          <p:cNvPicPr>
            <a:picLocks noChangeAspect="1"/>
          </p:cNvPicPr>
          <p:nvPr/>
        </p:nvPicPr>
        <p:blipFill>
          <a:blip r:embed="rId3"/>
          <a:stretch>
            <a:fillRect/>
          </a:stretch>
        </p:blipFill>
        <p:spPr>
          <a:xfrm>
            <a:off x="5770248" y="1129404"/>
            <a:ext cx="6444512" cy="3826414"/>
          </a:xfrm>
          <a:prstGeom prst="rect">
            <a:avLst/>
          </a:prstGeom>
        </p:spPr>
      </p:pic>
      <p:cxnSp>
        <p:nvCxnSpPr>
          <p:cNvPr id="32" name="Straight Connector 31">
            <a:extLst>
              <a:ext uri="{FF2B5EF4-FFF2-40B4-BE49-F238E27FC236}">
                <a16:creationId xmlns:a16="http://schemas.microsoft.com/office/drawing/2014/main" id="{76926BBE-1228-5160-4541-DCB2EA3F80C1}"/>
              </a:ext>
            </a:extLst>
          </p:cNvPr>
          <p:cNvCxnSpPr/>
          <p:nvPr/>
        </p:nvCxnSpPr>
        <p:spPr>
          <a:xfrm>
            <a:off x="6569274" y="3970218"/>
            <a:ext cx="338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1">
            <a:extLst>
              <a:ext uri="{FF2B5EF4-FFF2-40B4-BE49-F238E27FC236}">
                <a16:creationId xmlns:a16="http://schemas.microsoft.com/office/drawing/2014/main" id="{158EB13A-060A-C52E-6892-2CD1712B7801}"/>
              </a:ext>
            </a:extLst>
          </p:cNvPr>
          <p:cNvPicPr>
            <a:picLocks noChangeAspect="1"/>
          </p:cNvPicPr>
          <p:nvPr/>
        </p:nvPicPr>
        <p:blipFill>
          <a:blip r:embed="rId4"/>
          <a:stretch>
            <a:fillRect/>
          </a:stretch>
        </p:blipFill>
        <p:spPr>
          <a:xfrm>
            <a:off x="543660" y="1502232"/>
            <a:ext cx="4508662" cy="3572685"/>
          </a:xfrm>
          <a:prstGeom prst="rect">
            <a:avLst/>
          </a:prstGeom>
        </p:spPr>
      </p:pic>
      <p:sp>
        <p:nvSpPr>
          <p:cNvPr id="34" name="CasellaDiTesto 1">
            <a:extLst>
              <a:ext uri="{FF2B5EF4-FFF2-40B4-BE49-F238E27FC236}">
                <a16:creationId xmlns:a16="http://schemas.microsoft.com/office/drawing/2014/main" id="{56C7C5B4-4109-5D1D-4E7B-5C09228431CD}"/>
              </a:ext>
            </a:extLst>
          </p:cNvPr>
          <p:cNvSpPr txBox="1"/>
          <p:nvPr/>
        </p:nvSpPr>
        <p:spPr>
          <a:xfrm>
            <a:off x="1030467" y="931099"/>
            <a:ext cx="4126749" cy="369332"/>
          </a:xfrm>
          <a:prstGeom prst="rect">
            <a:avLst/>
          </a:prstGeom>
          <a:noFill/>
        </p:spPr>
        <p:txBody>
          <a:bodyPr wrap="square" rtlCol="0">
            <a:spAutoFit/>
          </a:bodyPr>
          <a:lstStyle/>
          <a:p>
            <a:r>
              <a:rPr lang="it-IT" dirty="0">
                <a:solidFill>
                  <a:srgbClr val="FF0000"/>
                </a:solidFill>
              </a:rPr>
              <a:t>SIMS</a:t>
            </a:r>
            <a:r>
              <a:rPr lang="it-IT" dirty="0">
                <a:solidFill>
                  <a:schemeClr val="bg1"/>
                </a:solidFill>
              </a:rPr>
              <a:t> (</a:t>
            </a:r>
            <a:r>
              <a:rPr lang="it-IT" dirty="0" err="1">
                <a:solidFill>
                  <a:schemeClr val="bg1"/>
                </a:solidFill>
              </a:rPr>
              <a:t>Secondary</a:t>
            </a:r>
            <a:r>
              <a:rPr lang="it-IT" dirty="0">
                <a:solidFill>
                  <a:schemeClr val="bg1"/>
                </a:solidFill>
              </a:rPr>
              <a:t> </a:t>
            </a:r>
            <a:r>
              <a:rPr lang="it-IT" dirty="0" err="1">
                <a:solidFill>
                  <a:schemeClr val="bg1"/>
                </a:solidFill>
              </a:rPr>
              <a:t>Ions</a:t>
            </a:r>
            <a:r>
              <a:rPr lang="it-IT" dirty="0">
                <a:solidFill>
                  <a:schemeClr val="bg1"/>
                </a:solidFill>
              </a:rPr>
              <a:t> Mass </a:t>
            </a:r>
            <a:r>
              <a:rPr lang="it-IT" dirty="0" err="1">
                <a:solidFill>
                  <a:schemeClr val="bg1"/>
                </a:solidFill>
              </a:rPr>
              <a:t>Spectrometry</a:t>
            </a:r>
            <a:r>
              <a:rPr lang="it-IT" dirty="0">
                <a:solidFill>
                  <a:schemeClr val="bg1"/>
                </a:solidFill>
              </a:rPr>
              <a:t>)</a:t>
            </a:r>
          </a:p>
        </p:txBody>
      </p:sp>
      <p:cxnSp>
        <p:nvCxnSpPr>
          <p:cNvPr id="36" name="Connettore 1 5">
            <a:extLst>
              <a:ext uri="{FF2B5EF4-FFF2-40B4-BE49-F238E27FC236}">
                <a16:creationId xmlns:a16="http://schemas.microsoft.com/office/drawing/2014/main" id="{054ACE17-8352-7865-F983-95517CEFEA4D}"/>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Arrow: Right 1">
            <a:extLst>
              <a:ext uri="{FF2B5EF4-FFF2-40B4-BE49-F238E27FC236}">
                <a16:creationId xmlns:a16="http://schemas.microsoft.com/office/drawing/2014/main" id="{9D04A656-DF00-7A89-CAFF-52EB9A4EB8BB}"/>
              </a:ext>
            </a:extLst>
          </p:cNvPr>
          <p:cNvSpPr/>
          <p:nvPr/>
        </p:nvSpPr>
        <p:spPr>
          <a:xfrm rot="10800000">
            <a:off x="11107921" y="3594100"/>
            <a:ext cx="533920" cy="330186"/>
          </a:xfrm>
          <a:prstGeom prst="rightArrow">
            <a:avLst/>
          </a:prstGeom>
          <a:solidFill>
            <a:srgbClr val="00B0F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E00D0EB2-12A4-3D62-8964-C220DFEBA4A3}"/>
              </a:ext>
            </a:extLst>
          </p:cNvPr>
          <p:cNvSpPr txBox="1"/>
          <p:nvPr/>
        </p:nvSpPr>
        <p:spPr>
          <a:xfrm>
            <a:off x="3338229" y="1595324"/>
            <a:ext cx="1749277" cy="954107"/>
          </a:xfrm>
          <a:prstGeom prst="rect">
            <a:avLst/>
          </a:prstGeom>
          <a:noFill/>
          <a:ln>
            <a:noFill/>
          </a:ln>
        </p:spPr>
        <p:txBody>
          <a:bodyPr wrap="square" rtlCol="0">
            <a:spAutoFit/>
          </a:bodyPr>
          <a:lstStyle/>
          <a:p>
            <a:r>
              <a:rPr lang="en-US" sz="1400" b="1" dirty="0">
                <a:solidFill>
                  <a:schemeClr val="bg1"/>
                </a:solidFill>
                <a:latin typeface="Palatino Linotype" panose="02040502050505030304" pitchFamily="18" charset="0"/>
              </a:rPr>
              <a:t>       </a:t>
            </a:r>
            <a:r>
              <a:rPr lang="en-US" sz="1400" b="1" dirty="0">
                <a:solidFill>
                  <a:srgbClr val="FF0000"/>
                </a:solidFill>
                <a:latin typeface="Palatino Linotype" panose="02040502050505030304" pitchFamily="18" charset="0"/>
              </a:rPr>
              <a:t>1 pulse Sb</a:t>
            </a:r>
          </a:p>
          <a:p>
            <a:r>
              <a:rPr lang="en-US" sz="1400" b="1" dirty="0">
                <a:solidFill>
                  <a:srgbClr val="FF0000"/>
                </a:solidFill>
                <a:latin typeface="Palatino Linotype" panose="02040502050505030304" pitchFamily="18" charset="0"/>
              </a:rPr>
              <a:t>- - - 1 pls electrons</a:t>
            </a:r>
          </a:p>
          <a:p>
            <a:r>
              <a:rPr lang="en-US" sz="1400" b="1" dirty="0">
                <a:solidFill>
                  <a:schemeClr val="bg1"/>
                </a:solidFill>
                <a:latin typeface="Palatino Linotype" panose="02040502050505030304" pitchFamily="18" charset="0"/>
              </a:rPr>
              <a:t>       4 pulses</a:t>
            </a:r>
          </a:p>
          <a:p>
            <a:r>
              <a:rPr lang="en-US" sz="1400" b="1" dirty="0">
                <a:solidFill>
                  <a:schemeClr val="bg1"/>
                </a:solidFill>
                <a:latin typeface="Palatino Linotype" panose="02040502050505030304" pitchFamily="18" charset="0"/>
              </a:rPr>
              <a:t>- - - 4 pls electrons</a:t>
            </a:r>
          </a:p>
        </p:txBody>
      </p:sp>
      <p:cxnSp>
        <p:nvCxnSpPr>
          <p:cNvPr id="4" name="Connettore 1 6">
            <a:extLst>
              <a:ext uri="{FF2B5EF4-FFF2-40B4-BE49-F238E27FC236}">
                <a16:creationId xmlns:a16="http://schemas.microsoft.com/office/drawing/2014/main" id="{BA3F8D54-F384-6167-9D23-E71E31A3032A}"/>
              </a:ext>
            </a:extLst>
          </p:cNvPr>
          <p:cNvCxnSpPr/>
          <p:nvPr/>
        </p:nvCxnSpPr>
        <p:spPr>
          <a:xfrm>
            <a:off x="3436268" y="1747874"/>
            <a:ext cx="2373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ttore 1 14">
            <a:extLst>
              <a:ext uri="{FF2B5EF4-FFF2-40B4-BE49-F238E27FC236}">
                <a16:creationId xmlns:a16="http://schemas.microsoft.com/office/drawing/2014/main" id="{BEADF4EB-39C9-9B5A-E3C1-48A80D25A9CF}"/>
              </a:ext>
            </a:extLst>
          </p:cNvPr>
          <p:cNvCxnSpPr/>
          <p:nvPr/>
        </p:nvCxnSpPr>
        <p:spPr>
          <a:xfrm>
            <a:off x="3436269" y="2171263"/>
            <a:ext cx="2373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1A8485D-9882-9257-6986-E632F3613E6E}"/>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chemeClr val="bg1"/>
                </a:solidFill>
                <a:effectLst/>
                <a:latin typeface="Google Sans"/>
              </a:rPr>
              <a:t>JoinUs@Thesis</a:t>
            </a:r>
            <a:r>
              <a:rPr lang="en-US" sz="1400" b="0" i="0" dirty="0">
                <a:solidFill>
                  <a:schemeClr val="bg1"/>
                </a:solidFill>
                <a:effectLst/>
                <a:latin typeface="Google Sans"/>
              </a:rPr>
              <a:t> 2024</a:t>
            </a:r>
            <a:endParaRPr lang="it-IT" sz="1400" dirty="0">
              <a:solidFill>
                <a:schemeClr val="bg1"/>
              </a:solidFill>
            </a:endParaRPr>
          </a:p>
        </p:txBody>
      </p:sp>
    </p:spTree>
    <p:extLst>
      <p:ext uri="{BB962C8B-B14F-4D97-AF65-F5344CB8AC3E}">
        <p14:creationId xmlns:p14="http://schemas.microsoft.com/office/powerpoint/2010/main" val="3592144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ttangolo 7"/>
          <p:cNvSpPr/>
          <p:nvPr/>
        </p:nvSpPr>
        <p:spPr>
          <a:xfrm>
            <a:off x="1690488" y="139714"/>
            <a:ext cx="9425144" cy="584775"/>
          </a:xfrm>
          <a:prstGeom prst="rect">
            <a:avLst/>
          </a:prstGeom>
        </p:spPr>
        <p:txBody>
          <a:bodyPr wrap="none">
            <a:spAutoFit/>
          </a:bodyPr>
          <a:lstStyle/>
          <a:p>
            <a:r>
              <a:rPr lang="it-IT" sz="3200" i="1" dirty="0">
                <a:solidFill>
                  <a:srgbClr val="7030A0"/>
                </a:solidFill>
                <a:latin typeface="Tw Cen MT" panose="020B0602020104020603" pitchFamily="34" charset="0"/>
              </a:rPr>
              <a:t>New contact/</a:t>
            </a:r>
            <a:r>
              <a:rPr lang="it-IT" sz="3200" i="1" dirty="0" err="1">
                <a:solidFill>
                  <a:srgbClr val="7030A0"/>
                </a:solidFill>
                <a:latin typeface="Tw Cen MT" panose="020B0602020104020603" pitchFamily="34" charset="0"/>
              </a:rPr>
              <a:t>junction</a:t>
            </a:r>
            <a:r>
              <a:rPr lang="it-IT" sz="3200" i="1" dirty="0">
                <a:solidFill>
                  <a:srgbClr val="7030A0"/>
                </a:solidFill>
                <a:latin typeface="Tw Cen MT" panose="020B0602020104020603" pitchFamily="34" charset="0"/>
              </a:rPr>
              <a:t> on </a:t>
            </a:r>
            <a:r>
              <a:rPr lang="it-IT" sz="3200" i="1" dirty="0" err="1">
                <a:solidFill>
                  <a:srgbClr val="7030A0"/>
                </a:solidFill>
                <a:latin typeface="Tw Cen MT" panose="020B0602020104020603" pitchFamily="34" charset="0"/>
              </a:rPr>
              <a:t>HPGe</a:t>
            </a:r>
            <a:r>
              <a:rPr lang="it-IT" sz="3200" i="1" dirty="0">
                <a:solidFill>
                  <a:srgbClr val="7030A0"/>
                </a:solidFill>
                <a:latin typeface="Tw Cen MT" panose="020B0602020104020603" pitchFamily="34" charset="0"/>
              </a:rPr>
              <a:t>: </a:t>
            </a:r>
            <a:r>
              <a:rPr lang="it-IT" sz="3200" i="1" dirty="0">
                <a:solidFill>
                  <a:srgbClr val="FF0000"/>
                </a:solidFill>
                <a:latin typeface="Tw Cen MT" panose="020B0602020104020603" pitchFamily="34" charset="0"/>
              </a:rPr>
              <a:t>PVD</a:t>
            </a:r>
            <a:r>
              <a:rPr lang="it-IT" sz="3200" i="1" dirty="0">
                <a:solidFill>
                  <a:srgbClr val="7030A0"/>
                </a:solidFill>
                <a:latin typeface="Tw Cen MT" panose="020B0602020104020603" pitchFamily="34" charset="0"/>
              </a:rPr>
              <a:t> </a:t>
            </a:r>
            <a:r>
              <a:rPr lang="it-IT" sz="3200" i="1" dirty="0" err="1">
                <a:solidFill>
                  <a:srgbClr val="FF0000"/>
                </a:solidFill>
                <a:latin typeface="Tw Cen MT" panose="020B0602020104020603" pitchFamily="34" charset="0"/>
              </a:rPr>
              <a:t>Sputtering</a:t>
            </a:r>
            <a:r>
              <a:rPr lang="it-IT" sz="3200" i="1" dirty="0">
                <a:solidFill>
                  <a:srgbClr val="FF0000"/>
                </a:solidFill>
                <a:latin typeface="Tw Cen MT" panose="020B0602020104020603" pitchFamily="34" charset="0"/>
              </a:rPr>
              <a:t> </a:t>
            </a:r>
            <a:r>
              <a:rPr lang="it-IT" sz="3200" i="1" dirty="0" err="1">
                <a:solidFill>
                  <a:srgbClr val="FF0000"/>
                </a:solidFill>
                <a:latin typeface="Tw Cen MT" panose="020B0602020104020603" pitchFamily="34" charset="0"/>
              </a:rPr>
              <a:t>deposition</a:t>
            </a:r>
            <a:endParaRPr lang="it-IT" sz="3200" i="1" dirty="0">
              <a:solidFill>
                <a:srgbClr val="7030A0"/>
              </a:solidFill>
              <a:latin typeface="Tw Cen MT" panose="020B0602020104020603" pitchFamily="34" charset="0"/>
            </a:endParaRPr>
          </a:p>
        </p:txBody>
      </p:sp>
      <p:sp>
        <p:nvSpPr>
          <p:cNvPr id="9" name="Rettangolo 8"/>
          <p:cNvSpPr/>
          <p:nvPr/>
        </p:nvSpPr>
        <p:spPr>
          <a:xfrm>
            <a:off x="656478" y="910560"/>
            <a:ext cx="3425040" cy="400110"/>
          </a:xfrm>
          <a:prstGeom prst="rect">
            <a:avLst/>
          </a:prstGeom>
        </p:spPr>
        <p:txBody>
          <a:bodyPr wrap="none">
            <a:spAutoFit/>
          </a:bodyPr>
          <a:lstStyle/>
          <a:p>
            <a:r>
              <a:rPr lang="it-IT" sz="2000" i="1" dirty="0">
                <a:solidFill>
                  <a:srgbClr val="FF0000"/>
                </a:solidFill>
                <a:latin typeface="Tw Cen MT" panose="020B0602020104020603" pitchFamily="34" charset="0"/>
              </a:rPr>
              <a:t>Magnetron </a:t>
            </a:r>
            <a:r>
              <a:rPr lang="it-IT" sz="2000" i="1" dirty="0" err="1">
                <a:solidFill>
                  <a:srgbClr val="FF0000"/>
                </a:solidFill>
                <a:latin typeface="Tw Cen MT" panose="020B0602020104020603" pitchFamily="34" charset="0"/>
              </a:rPr>
              <a:t>Sputtering</a:t>
            </a:r>
            <a:r>
              <a:rPr lang="it-IT" sz="2000" i="1" dirty="0">
                <a:solidFill>
                  <a:srgbClr val="FF0000"/>
                </a:solidFill>
                <a:latin typeface="Tw Cen MT" panose="020B0602020104020603" pitchFamily="34" charset="0"/>
              </a:rPr>
              <a:t> </a:t>
            </a:r>
            <a:r>
              <a:rPr lang="it-IT" sz="2000" i="1" dirty="0" err="1">
                <a:solidFill>
                  <a:srgbClr val="FF0000"/>
                </a:solidFill>
                <a:latin typeface="Tw Cen MT" panose="020B0602020104020603" pitchFamily="34" charset="0"/>
              </a:rPr>
              <a:t>deposition</a:t>
            </a:r>
            <a:endParaRPr lang="it-IT" sz="2000" i="1" dirty="0">
              <a:solidFill>
                <a:srgbClr val="FF0000"/>
              </a:solidFill>
              <a:latin typeface="Tw Cen MT" panose="020B0602020104020603" pitchFamily="34" charset="0"/>
            </a:endParaRPr>
          </a:p>
        </p:txBody>
      </p:sp>
      <p:pic>
        <p:nvPicPr>
          <p:cNvPr id="10" name="Picture 2">
            <a:extLst>
              <a:ext uri="{FF2B5EF4-FFF2-40B4-BE49-F238E27FC236}">
                <a16:creationId xmlns:a16="http://schemas.microsoft.com/office/drawing/2014/main" id="{3FA21259-D3B4-0A5D-D558-0DB70FE781F3}"/>
              </a:ext>
            </a:extLst>
          </p:cNvPr>
          <p:cNvPicPr>
            <a:picLocks noChangeAspect="1"/>
          </p:cNvPicPr>
          <p:nvPr/>
        </p:nvPicPr>
        <p:blipFill>
          <a:blip r:embed="rId3"/>
          <a:stretch>
            <a:fillRect/>
          </a:stretch>
        </p:blipFill>
        <p:spPr>
          <a:xfrm>
            <a:off x="785930" y="1496741"/>
            <a:ext cx="3705231" cy="4452195"/>
          </a:xfrm>
          <a:prstGeom prst="rect">
            <a:avLst/>
          </a:prstGeom>
          <a:ln w="38100">
            <a:solidFill>
              <a:schemeClr val="tx1"/>
            </a:solidFill>
          </a:ln>
        </p:spPr>
      </p:pic>
      <p:pic>
        <p:nvPicPr>
          <p:cNvPr id="12" name="Picture 3">
            <a:extLst>
              <a:ext uri="{FF2B5EF4-FFF2-40B4-BE49-F238E27FC236}">
                <a16:creationId xmlns:a16="http://schemas.microsoft.com/office/drawing/2014/main" id="{ACAC6EFD-FACA-CB42-7F70-DDABEFE09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829" t="13094" r="9084" b="7107"/>
          <a:stretch/>
        </p:blipFill>
        <p:spPr>
          <a:xfrm>
            <a:off x="5380602" y="1885783"/>
            <a:ext cx="2044917" cy="1909707"/>
          </a:xfrm>
          <a:prstGeom prst="rect">
            <a:avLst/>
          </a:prstGeom>
          <a:ln w="38100">
            <a:solidFill>
              <a:schemeClr val="tx1"/>
            </a:solidFill>
          </a:ln>
        </p:spPr>
      </p:pic>
      <p:sp>
        <p:nvSpPr>
          <p:cNvPr id="13" name="Rettangolo 12"/>
          <p:cNvSpPr/>
          <p:nvPr/>
        </p:nvSpPr>
        <p:spPr>
          <a:xfrm>
            <a:off x="5572964" y="1367122"/>
            <a:ext cx="1323119" cy="400110"/>
          </a:xfrm>
          <a:prstGeom prst="rect">
            <a:avLst/>
          </a:prstGeom>
        </p:spPr>
        <p:txBody>
          <a:bodyPr wrap="none">
            <a:spAutoFit/>
          </a:bodyPr>
          <a:lstStyle/>
          <a:p>
            <a:r>
              <a:rPr lang="it-IT" sz="2000" i="1" dirty="0">
                <a:solidFill>
                  <a:srgbClr val="FF0000"/>
                </a:solidFill>
                <a:latin typeface="Tw Cen MT" panose="020B0602020104020603" pitchFamily="34" charset="0"/>
              </a:rPr>
              <a:t>Sb </a:t>
            </a:r>
            <a:r>
              <a:rPr lang="it-IT" sz="2000" i="1" dirty="0" err="1">
                <a:solidFill>
                  <a:srgbClr val="FF0000"/>
                </a:solidFill>
                <a:latin typeface="Tw Cen MT" panose="020B0602020104020603" pitchFamily="34" charset="0"/>
              </a:rPr>
              <a:t>material</a:t>
            </a:r>
            <a:endParaRPr lang="it-IT" sz="2000" i="1" dirty="0">
              <a:solidFill>
                <a:srgbClr val="FF0000"/>
              </a:solidFill>
              <a:latin typeface="Tw Cen MT" panose="020B0602020104020603" pitchFamily="34" charset="0"/>
            </a:endParaRPr>
          </a:p>
        </p:txBody>
      </p:sp>
      <p:pic>
        <p:nvPicPr>
          <p:cNvPr id="14" name="Picture 6">
            <a:extLst>
              <a:ext uri="{FF2B5EF4-FFF2-40B4-BE49-F238E27FC236}">
                <a16:creationId xmlns:a16="http://schemas.microsoft.com/office/drawing/2014/main" id="{300768ED-DFAC-77AC-C3EE-11984113D4D2}"/>
              </a:ext>
            </a:extLst>
          </p:cNvPr>
          <p:cNvPicPr>
            <a:picLocks noChangeAspect="1"/>
          </p:cNvPicPr>
          <p:nvPr/>
        </p:nvPicPr>
        <p:blipFill rotWithShape="1">
          <a:blip r:embed="rId5"/>
          <a:srcRect b="11913"/>
          <a:stretch/>
        </p:blipFill>
        <p:spPr>
          <a:xfrm>
            <a:off x="8184258" y="1891597"/>
            <a:ext cx="3772749" cy="1890664"/>
          </a:xfrm>
          <a:prstGeom prst="rect">
            <a:avLst/>
          </a:prstGeom>
          <a:ln w="38100">
            <a:solidFill>
              <a:schemeClr val="tx1"/>
            </a:solidFill>
          </a:ln>
        </p:spPr>
      </p:pic>
      <p:sp>
        <p:nvSpPr>
          <p:cNvPr id="15" name="Rettangolo 14"/>
          <p:cNvSpPr/>
          <p:nvPr/>
        </p:nvSpPr>
        <p:spPr>
          <a:xfrm>
            <a:off x="8801200" y="1305640"/>
            <a:ext cx="1831271" cy="400110"/>
          </a:xfrm>
          <a:prstGeom prst="rect">
            <a:avLst/>
          </a:prstGeom>
        </p:spPr>
        <p:txBody>
          <a:bodyPr wrap="none">
            <a:spAutoFit/>
          </a:bodyPr>
          <a:lstStyle/>
          <a:p>
            <a:r>
              <a:rPr lang="it-IT" sz="2000" i="1" dirty="0">
                <a:solidFill>
                  <a:srgbClr val="FF0000"/>
                </a:solidFill>
                <a:latin typeface="Tw Cen MT" panose="020B0602020104020603" pitchFamily="34" charset="0"/>
              </a:rPr>
              <a:t>Al / </a:t>
            </a:r>
            <a:r>
              <a:rPr lang="it-IT" sz="2000" i="1" dirty="0" err="1">
                <a:solidFill>
                  <a:srgbClr val="FF0000"/>
                </a:solidFill>
                <a:latin typeface="Tw Cen MT" panose="020B0602020104020603" pitchFamily="34" charset="0"/>
              </a:rPr>
              <a:t>Ge</a:t>
            </a:r>
            <a:r>
              <a:rPr lang="it-IT" sz="2000" i="1" dirty="0">
                <a:solidFill>
                  <a:srgbClr val="FF0000"/>
                </a:solidFill>
                <a:latin typeface="Tw Cen MT" panose="020B0602020104020603" pitchFamily="34" charset="0"/>
              </a:rPr>
              <a:t> </a:t>
            </a:r>
            <a:r>
              <a:rPr lang="it-IT" sz="2000" i="1" dirty="0" err="1">
                <a:solidFill>
                  <a:srgbClr val="FF0000"/>
                </a:solidFill>
                <a:latin typeface="Tw Cen MT" panose="020B0602020104020603" pitchFamily="34" charset="0"/>
              </a:rPr>
              <a:t>material</a:t>
            </a:r>
            <a:endParaRPr lang="it-IT" sz="2000" i="1" dirty="0">
              <a:solidFill>
                <a:srgbClr val="FF0000"/>
              </a:solidFill>
              <a:latin typeface="Tw Cen MT" panose="020B0602020104020603" pitchFamily="34" charset="0"/>
            </a:endParaRPr>
          </a:p>
        </p:txBody>
      </p:sp>
      <p:sp>
        <p:nvSpPr>
          <p:cNvPr id="16" name="TextBox 7">
            <a:extLst>
              <a:ext uri="{FF2B5EF4-FFF2-40B4-BE49-F238E27FC236}">
                <a16:creationId xmlns:a16="http://schemas.microsoft.com/office/drawing/2014/main" id="{37C36371-EBDF-32C6-0694-F29B014E91A7}"/>
              </a:ext>
            </a:extLst>
          </p:cNvPr>
          <p:cNvSpPr txBox="1"/>
          <p:nvPr/>
        </p:nvSpPr>
        <p:spPr>
          <a:xfrm>
            <a:off x="5449153" y="3372176"/>
            <a:ext cx="417102" cy="369332"/>
          </a:xfrm>
          <a:prstGeom prst="rect">
            <a:avLst/>
          </a:prstGeom>
          <a:noFill/>
        </p:spPr>
        <p:txBody>
          <a:bodyPr wrap="none" rtlCol="0">
            <a:spAutoFit/>
          </a:bodyPr>
          <a:lstStyle/>
          <a:p>
            <a:r>
              <a:rPr lang="en-US" b="1" dirty="0"/>
              <a:t>Sb</a:t>
            </a:r>
          </a:p>
        </p:txBody>
      </p:sp>
      <p:sp>
        <p:nvSpPr>
          <p:cNvPr id="17" name="TextBox 7">
            <a:extLst>
              <a:ext uri="{FF2B5EF4-FFF2-40B4-BE49-F238E27FC236}">
                <a16:creationId xmlns:a16="http://schemas.microsoft.com/office/drawing/2014/main" id="{37C36371-EBDF-32C6-0694-F29B014E91A7}"/>
              </a:ext>
            </a:extLst>
          </p:cNvPr>
          <p:cNvSpPr txBox="1"/>
          <p:nvPr/>
        </p:nvSpPr>
        <p:spPr>
          <a:xfrm>
            <a:off x="8240262" y="3409715"/>
            <a:ext cx="402674" cy="369332"/>
          </a:xfrm>
          <a:prstGeom prst="rect">
            <a:avLst/>
          </a:prstGeom>
          <a:noFill/>
        </p:spPr>
        <p:txBody>
          <a:bodyPr wrap="none" rtlCol="0">
            <a:spAutoFit/>
          </a:bodyPr>
          <a:lstStyle/>
          <a:p>
            <a:r>
              <a:rPr lang="en-US" b="1" dirty="0"/>
              <a:t>Al</a:t>
            </a:r>
          </a:p>
        </p:txBody>
      </p:sp>
      <p:sp>
        <p:nvSpPr>
          <p:cNvPr id="18" name="TextBox 7">
            <a:extLst>
              <a:ext uri="{FF2B5EF4-FFF2-40B4-BE49-F238E27FC236}">
                <a16:creationId xmlns:a16="http://schemas.microsoft.com/office/drawing/2014/main" id="{37C36371-EBDF-32C6-0694-F29B014E91A7}"/>
              </a:ext>
            </a:extLst>
          </p:cNvPr>
          <p:cNvSpPr txBox="1"/>
          <p:nvPr/>
        </p:nvSpPr>
        <p:spPr>
          <a:xfrm>
            <a:off x="10405486" y="3372176"/>
            <a:ext cx="453970" cy="369332"/>
          </a:xfrm>
          <a:prstGeom prst="rect">
            <a:avLst/>
          </a:prstGeom>
          <a:noFill/>
        </p:spPr>
        <p:txBody>
          <a:bodyPr wrap="none" rtlCol="0">
            <a:spAutoFit/>
          </a:bodyPr>
          <a:lstStyle/>
          <a:p>
            <a:r>
              <a:rPr lang="en-US" b="1" dirty="0"/>
              <a:t>Ge</a:t>
            </a:r>
          </a:p>
        </p:txBody>
      </p:sp>
      <p:graphicFrame>
        <p:nvGraphicFramePr>
          <p:cNvPr id="19" name="Tabella 10">
            <a:extLst>
              <a:ext uri="{FF2B5EF4-FFF2-40B4-BE49-F238E27FC236}">
                <a16:creationId xmlns:a16="http://schemas.microsoft.com/office/drawing/2014/main" id="{9404087F-44D0-C2B1-E472-BF70B43E2813}"/>
              </a:ext>
            </a:extLst>
          </p:cNvPr>
          <p:cNvGraphicFramePr>
            <a:graphicFrameLocks noGrp="1"/>
          </p:cNvGraphicFramePr>
          <p:nvPr>
            <p:extLst>
              <p:ext uri="{D42A27DB-BD31-4B8C-83A1-F6EECF244321}">
                <p14:modId xmlns:p14="http://schemas.microsoft.com/office/powerpoint/2010/main" val="2953921681"/>
              </p:ext>
            </p:extLst>
          </p:nvPr>
        </p:nvGraphicFramePr>
        <p:xfrm>
          <a:off x="5436115" y="4619520"/>
          <a:ext cx="2888249" cy="1121957"/>
        </p:xfrm>
        <a:graphic>
          <a:graphicData uri="http://schemas.openxmlformats.org/drawingml/2006/table">
            <a:tbl>
              <a:tblPr bandRow="1">
                <a:tableStyleId>{69CF1AB2-1976-4502-BF36-3FF5EA218861}</a:tableStyleId>
              </a:tblPr>
              <a:tblGrid>
                <a:gridCol w="823229">
                  <a:extLst>
                    <a:ext uri="{9D8B030D-6E8A-4147-A177-3AD203B41FA5}">
                      <a16:colId xmlns:a16="http://schemas.microsoft.com/office/drawing/2014/main" val="3225468137"/>
                    </a:ext>
                  </a:extLst>
                </a:gridCol>
                <a:gridCol w="1105190">
                  <a:extLst>
                    <a:ext uri="{9D8B030D-6E8A-4147-A177-3AD203B41FA5}">
                      <a16:colId xmlns:a16="http://schemas.microsoft.com/office/drawing/2014/main" val="758401707"/>
                    </a:ext>
                  </a:extLst>
                </a:gridCol>
                <a:gridCol w="959830">
                  <a:extLst>
                    <a:ext uri="{9D8B030D-6E8A-4147-A177-3AD203B41FA5}">
                      <a16:colId xmlns:a16="http://schemas.microsoft.com/office/drawing/2014/main" val="1786508725"/>
                    </a:ext>
                  </a:extLst>
                </a:gridCol>
              </a:tblGrid>
              <a:tr h="481877">
                <a:tc>
                  <a:txBody>
                    <a:bodyPr/>
                    <a:lstStyle/>
                    <a:p>
                      <a:r>
                        <a:rPr lang="it-IT" b="1" dirty="0"/>
                        <a:t>n</a:t>
                      </a:r>
                      <a:r>
                        <a:rPr lang="it-IT" b="1" baseline="30000" dirty="0"/>
                        <a:t>+</a:t>
                      </a:r>
                    </a:p>
                  </a:txBody>
                  <a:tcPr>
                    <a:solidFill>
                      <a:schemeClr val="tx1"/>
                    </a:solidFill>
                  </a:tcPr>
                </a:tc>
                <a:tc>
                  <a:txBody>
                    <a:bodyPr/>
                    <a:lstStyle/>
                    <a:p>
                      <a:r>
                        <a:rPr lang="it-IT" b="1" dirty="0"/>
                        <a:t>Sb</a:t>
                      </a:r>
                    </a:p>
                  </a:txBody>
                  <a:tcPr>
                    <a:solidFill>
                      <a:schemeClr val="tx1"/>
                    </a:solidFill>
                  </a:tcPr>
                </a:tc>
                <a:tc>
                  <a:txBody>
                    <a:bodyPr/>
                    <a:lstStyle/>
                    <a:p>
                      <a:r>
                        <a:rPr lang="it-IT" b="1" dirty="0"/>
                        <a:t>2 nm</a:t>
                      </a:r>
                    </a:p>
                  </a:txBody>
                  <a:tcPr>
                    <a:solidFill>
                      <a:schemeClr val="tx1"/>
                    </a:solidFill>
                  </a:tcPr>
                </a:tc>
                <a:extLst>
                  <a:ext uri="{0D108BD9-81ED-4DB2-BD59-A6C34878D82A}">
                    <a16:rowId xmlns:a16="http://schemas.microsoft.com/office/drawing/2014/main" val="4102774033"/>
                  </a:ext>
                </a:extLst>
              </a:tr>
              <a:tr h="634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p</a:t>
                      </a:r>
                      <a:r>
                        <a:rPr lang="it-IT" b="1" baseline="30000" dirty="0"/>
                        <a:t>+</a:t>
                      </a:r>
                    </a:p>
                  </a:txBody>
                  <a:tcPr>
                    <a:solidFill>
                      <a:schemeClr val="tx1"/>
                    </a:solidFill>
                  </a:tcPr>
                </a:tc>
                <a:tc>
                  <a:txBody>
                    <a:bodyPr/>
                    <a:lstStyle/>
                    <a:p>
                      <a:r>
                        <a:rPr lang="it-IT" b="1" dirty="0"/>
                        <a:t>Al </a:t>
                      </a:r>
                    </a:p>
                    <a:p>
                      <a:r>
                        <a:rPr lang="it-IT" b="1" dirty="0"/>
                        <a:t>(</a:t>
                      </a:r>
                      <a:r>
                        <a:rPr lang="it-IT" b="1" dirty="0" err="1"/>
                        <a:t>Ge</a:t>
                      </a:r>
                      <a:r>
                        <a:rPr lang="it-IT" b="1" dirty="0"/>
                        <a:t> </a:t>
                      </a:r>
                      <a:r>
                        <a:rPr lang="it-IT" b="1" dirty="0" err="1"/>
                        <a:t>cap</a:t>
                      </a:r>
                      <a:r>
                        <a:rPr lang="it-IT" b="1" dirty="0"/>
                        <a:t>)</a:t>
                      </a:r>
                    </a:p>
                  </a:txBody>
                  <a:tcPr>
                    <a:solidFill>
                      <a:schemeClr val="tx1"/>
                    </a:solidFill>
                  </a:tcPr>
                </a:tc>
                <a:tc>
                  <a:txBody>
                    <a:bodyPr/>
                    <a:lstStyle/>
                    <a:p>
                      <a:r>
                        <a:rPr lang="it-IT" b="1" dirty="0"/>
                        <a:t>4 nm </a:t>
                      </a:r>
                    </a:p>
                    <a:p>
                      <a:r>
                        <a:rPr lang="it-IT" b="1" dirty="0"/>
                        <a:t>(10 nm)</a:t>
                      </a:r>
                    </a:p>
                  </a:txBody>
                  <a:tcPr>
                    <a:solidFill>
                      <a:schemeClr val="tx1"/>
                    </a:solidFill>
                  </a:tcPr>
                </a:tc>
                <a:extLst>
                  <a:ext uri="{0D108BD9-81ED-4DB2-BD59-A6C34878D82A}">
                    <a16:rowId xmlns:a16="http://schemas.microsoft.com/office/drawing/2014/main" val="652126987"/>
                  </a:ext>
                </a:extLst>
              </a:tr>
            </a:tbl>
          </a:graphicData>
        </a:graphic>
      </p:graphicFrame>
      <p:pic>
        <p:nvPicPr>
          <p:cNvPr id="20" name="Immagine 19" descr="Immagine che contiene oro, specchio, Ambra, interno&#10;&#10;Descrizione generata automaticamente">
            <a:extLst>
              <a:ext uri="{FF2B5EF4-FFF2-40B4-BE49-F238E27FC236}">
                <a16:creationId xmlns:a16="http://schemas.microsoft.com/office/drawing/2014/main" id="{7B3DED13-68FB-4463-914B-C4A75615196B}"/>
              </a:ext>
            </a:extLst>
          </p:cNvPr>
          <p:cNvPicPr>
            <a:picLocks noChangeAspect="1"/>
          </p:cNvPicPr>
          <p:nvPr/>
        </p:nvPicPr>
        <p:blipFill>
          <a:blip r:embed="rId6"/>
          <a:stretch>
            <a:fillRect/>
          </a:stretch>
        </p:blipFill>
        <p:spPr>
          <a:xfrm>
            <a:off x="8893142" y="3754224"/>
            <a:ext cx="1966314" cy="2163618"/>
          </a:xfrm>
          <a:prstGeom prst="rect">
            <a:avLst/>
          </a:prstGeom>
        </p:spPr>
      </p:pic>
      <p:sp>
        <p:nvSpPr>
          <p:cNvPr id="22" name="Slide Number Placeholder 21">
            <a:extLst>
              <a:ext uri="{FF2B5EF4-FFF2-40B4-BE49-F238E27FC236}">
                <a16:creationId xmlns:a16="http://schemas.microsoft.com/office/drawing/2014/main" id="{5B003A8C-6B66-F877-1621-2C315AB68C79}"/>
              </a:ext>
            </a:extLst>
          </p:cNvPr>
          <p:cNvSpPr>
            <a:spLocks noGrp="1"/>
          </p:cNvSpPr>
          <p:nvPr>
            <p:ph type="sldNum" sz="quarter" idx="12"/>
          </p:nvPr>
        </p:nvSpPr>
        <p:spPr/>
        <p:txBody>
          <a:bodyPr/>
          <a:lstStyle/>
          <a:p>
            <a:fld id="{4D983A26-FF08-4997-9F14-AC5057C2AEF4}" type="slidenum">
              <a:rPr lang="it-IT" smtClean="0"/>
              <a:t>14</a:t>
            </a:fld>
            <a:endParaRPr lang="it-IT"/>
          </a:p>
        </p:txBody>
      </p:sp>
      <p:cxnSp>
        <p:nvCxnSpPr>
          <p:cNvPr id="23" name="Connettore 1 5">
            <a:extLst>
              <a:ext uri="{FF2B5EF4-FFF2-40B4-BE49-F238E27FC236}">
                <a16:creationId xmlns:a16="http://schemas.microsoft.com/office/drawing/2014/main" id="{DADCB03F-EBA6-BF88-3EE0-88C988889D9E}"/>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Footer Placeholder 7">
            <a:extLst>
              <a:ext uri="{FF2B5EF4-FFF2-40B4-BE49-F238E27FC236}">
                <a16:creationId xmlns:a16="http://schemas.microsoft.com/office/drawing/2014/main" id="{392C87AE-2CC0-52C3-4BF2-530EFD396D0C}"/>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chemeClr val="bg1"/>
                </a:solidFill>
                <a:effectLst/>
                <a:latin typeface="Google Sans"/>
              </a:rPr>
              <a:t>JoinUs@Thesis</a:t>
            </a:r>
            <a:r>
              <a:rPr lang="en-US" sz="1400" b="0" i="0" dirty="0">
                <a:solidFill>
                  <a:schemeClr val="bg1"/>
                </a:solidFill>
                <a:effectLst/>
                <a:latin typeface="Google Sans"/>
              </a:rPr>
              <a:t> 2024</a:t>
            </a:r>
            <a:endParaRPr lang="it-IT" sz="1400" dirty="0">
              <a:solidFill>
                <a:schemeClr val="bg1"/>
              </a:solidFill>
            </a:endParaRPr>
          </a:p>
        </p:txBody>
      </p:sp>
    </p:spTree>
    <p:extLst>
      <p:ext uri="{BB962C8B-B14F-4D97-AF65-F5344CB8AC3E}">
        <p14:creationId xmlns:p14="http://schemas.microsoft.com/office/powerpoint/2010/main" val="3979222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ttangolo 7"/>
          <p:cNvSpPr/>
          <p:nvPr/>
        </p:nvSpPr>
        <p:spPr>
          <a:xfrm>
            <a:off x="2106490" y="141770"/>
            <a:ext cx="8524257" cy="584775"/>
          </a:xfrm>
          <a:prstGeom prst="rect">
            <a:avLst/>
          </a:prstGeom>
        </p:spPr>
        <p:txBody>
          <a:bodyPr wrap="none">
            <a:spAutoFit/>
          </a:bodyPr>
          <a:lstStyle/>
          <a:p>
            <a:r>
              <a:rPr lang="it-IT" sz="3200" i="1" dirty="0">
                <a:solidFill>
                  <a:srgbClr val="7030A0"/>
                </a:solidFill>
                <a:latin typeface="Tw Cen MT" panose="020B0602020104020603" pitchFamily="34" charset="0"/>
              </a:rPr>
              <a:t>New </a:t>
            </a:r>
            <a:r>
              <a:rPr lang="it-IT" sz="3200" i="1" dirty="0" err="1">
                <a:solidFill>
                  <a:srgbClr val="7030A0"/>
                </a:solidFill>
                <a:latin typeface="Tw Cen MT" panose="020B0602020104020603" pitchFamily="34" charset="0"/>
              </a:rPr>
              <a:t>contact</a:t>
            </a:r>
            <a:r>
              <a:rPr lang="it-IT" sz="3200" i="1" dirty="0">
                <a:solidFill>
                  <a:srgbClr val="7030A0"/>
                </a:solidFill>
                <a:latin typeface="Tw Cen MT" panose="020B0602020104020603" pitchFamily="34" charset="0"/>
              </a:rPr>
              <a:t>/</a:t>
            </a:r>
            <a:r>
              <a:rPr lang="it-IT" sz="3200" i="1" dirty="0" err="1">
                <a:solidFill>
                  <a:srgbClr val="7030A0"/>
                </a:solidFill>
                <a:latin typeface="Tw Cen MT" panose="020B0602020104020603" pitchFamily="34" charset="0"/>
              </a:rPr>
              <a:t>junction</a:t>
            </a:r>
            <a:r>
              <a:rPr lang="it-IT" sz="3200" i="1" dirty="0">
                <a:solidFill>
                  <a:srgbClr val="7030A0"/>
                </a:solidFill>
                <a:latin typeface="Tw Cen MT" panose="020B0602020104020603" pitchFamily="34" charset="0"/>
              </a:rPr>
              <a:t> on </a:t>
            </a:r>
            <a:r>
              <a:rPr lang="it-IT" sz="3200" i="1" dirty="0" err="1">
                <a:solidFill>
                  <a:srgbClr val="7030A0"/>
                </a:solidFill>
                <a:latin typeface="Tw Cen MT" panose="020B0602020104020603" pitchFamily="34" charset="0"/>
              </a:rPr>
              <a:t>HPGe</a:t>
            </a:r>
            <a:r>
              <a:rPr lang="it-IT" sz="3200" i="1" dirty="0">
                <a:solidFill>
                  <a:srgbClr val="7030A0"/>
                </a:solidFill>
                <a:latin typeface="Tw Cen MT" panose="020B0602020104020603" pitchFamily="34" charset="0"/>
              </a:rPr>
              <a:t>: </a:t>
            </a:r>
            <a:r>
              <a:rPr lang="it-IT" sz="3200" i="1" dirty="0">
                <a:solidFill>
                  <a:srgbClr val="FF0000"/>
                </a:solidFill>
                <a:latin typeface="Tw Cen MT" panose="020B0602020104020603" pitchFamily="34" charset="0"/>
              </a:rPr>
              <a:t>PLM Laser </a:t>
            </a:r>
            <a:r>
              <a:rPr lang="it-IT" sz="3200" i="1" dirty="0" err="1">
                <a:solidFill>
                  <a:srgbClr val="FF0000"/>
                </a:solidFill>
                <a:latin typeface="Tw Cen MT" panose="020B0602020104020603" pitchFamily="34" charset="0"/>
              </a:rPr>
              <a:t>tecnology</a:t>
            </a:r>
            <a:endParaRPr lang="it-IT" sz="3200" i="1" dirty="0">
              <a:solidFill>
                <a:srgbClr val="FF0000"/>
              </a:solidFill>
              <a:latin typeface="Tw Cen MT" panose="020B0602020104020603" pitchFamily="34" charset="0"/>
            </a:endParaRPr>
          </a:p>
        </p:txBody>
      </p:sp>
      <p:sp>
        <p:nvSpPr>
          <p:cNvPr id="5" name="CasellaDiTesto 4"/>
          <p:cNvSpPr txBox="1"/>
          <p:nvPr/>
        </p:nvSpPr>
        <p:spPr>
          <a:xfrm>
            <a:off x="4639279" y="4061634"/>
            <a:ext cx="2905154" cy="2031325"/>
          </a:xfrm>
          <a:prstGeom prst="rect">
            <a:avLst/>
          </a:prstGeom>
          <a:noFill/>
        </p:spPr>
        <p:txBody>
          <a:bodyPr wrap="none" rtlCol="0">
            <a:spAutoFit/>
          </a:bodyPr>
          <a:lstStyle/>
          <a:p>
            <a:pPr marL="285750" indent="-285750">
              <a:buFont typeface="Arial" panose="020B0604020202020204" pitchFamily="34" charset="0"/>
              <a:buChar char="•"/>
            </a:pPr>
            <a:r>
              <a:rPr lang="it-IT" dirty="0">
                <a:solidFill>
                  <a:schemeClr val="bg1"/>
                </a:solidFill>
              </a:rPr>
              <a:t>𝜆=248 nm, 22 ns</a:t>
            </a:r>
          </a:p>
          <a:p>
            <a:pPr marL="285750" indent="-285750">
              <a:buFont typeface="Arial" panose="020B0604020202020204" pitchFamily="34" charset="0"/>
              <a:buChar char="•"/>
            </a:pPr>
            <a:r>
              <a:rPr lang="it-IT" dirty="0" err="1">
                <a:solidFill>
                  <a:schemeClr val="bg1"/>
                </a:solidFill>
              </a:rPr>
              <a:t>Frequency</a:t>
            </a:r>
            <a:r>
              <a:rPr lang="it-IT" dirty="0">
                <a:solidFill>
                  <a:schemeClr val="bg1"/>
                </a:solidFill>
              </a:rPr>
              <a:t>: 1-10 Hz</a:t>
            </a:r>
          </a:p>
          <a:p>
            <a:pPr marL="285750" indent="-285750">
              <a:buFont typeface="Arial" panose="020B0604020202020204" pitchFamily="34" charset="0"/>
              <a:buChar char="•"/>
            </a:pPr>
            <a:r>
              <a:rPr lang="it-IT" dirty="0">
                <a:solidFill>
                  <a:schemeClr val="bg1"/>
                </a:solidFill>
              </a:rPr>
              <a:t>ED= 50-1300 </a:t>
            </a:r>
            <a:r>
              <a:rPr lang="it-IT" dirty="0" err="1">
                <a:solidFill>
                  <a:schemeClr val="bg1"/>
                </a:solidFill>
              </a:rPr>
              <a:t>mJ</a:t>
            </a:r>
            <a:r>
              <a:rPr lang="it-IT" dirty="0">
                <a:solidFill>
                  <a:schemeClr val="bg1"/>
                </a:solidFill>
              </a:rPr>
              <a:t>/cm</a:t>
            </a:r>
            <a:r>
              <a:rPr lang="it-IT" baseline="30000" dirty="0">
                <a:solidFill>
                  <a:schemeClr val="bg1"/>
                </a:solidFill>
              </a:rPr>
              <a:t>2</a:t>
            </a:r>
          </a:p>
          <a:p>
            <a:pPr marL="285750" indent="-285750">
              <a:buFont typeface="Arial" panose="020B0604020202020204" pitchFamily="34" charset="0"/>
              <a:buChar char="•"/>
            </a:pPr>
            <a:r>
              <a:rPr lang="it-IT" dirty="0" err="1">
                <a:solidFill>
                  <a:schemeClr val="bg1"/>
                </a:solidFill>
              </a:rPr>
              <a:t>Square</a:t>
            </a:r>
            <a:r>
              <a:rPr lang="it-IT" dirty="0">
                <a:solidFill>
                  <a:schemeClr val="bg1"/>
                </a:solidFill>
              </a:rPr>
              <a:t> 5x5mm</a:t>
            </a:r>
            <a:r>
              <a:rPr lang="it-IT" baseline="30000" dirty="0">
                <a:solidFill>
                  <a:schemeClr val="bg1"/>
                </a:solidFill>
              </a:rPr>
              <a:t>2</a:t>
            </a:r>
            <a:r>
              <a:rPr lang="it-IT" dirty="0">
                <a:solidFill>
                  <a:schemeClr val="bg1"/>
                </a:solidFill>
              </a:rPr>
              <a:t> spot</a:t>
            </a:r>
          </a:p>
          <a:p>
            <a:pPr marL="285750" indent="-285750">
              <a:buFont typeface="Arial" panose="020B0604020202020204" pitchFamily="34" charset="0"/>
              <a:buChar char="•"/>
            </a:pPr>
            <a:r>
              <a:rPr lang="en-US" dirty="0">
                <a:solidFill>
                  <a:schemeClr val="bg1"/>
                </a:solidFill>
              </a:rPr>
              <a:t>Homogeneity: &lt; 2% </a:t>
            </a:r>
          </a:p>
          <a:p>
            <a:pPr marL="285750" indent="-285750">
              <a:buFont typeface="Arial" panose="020B0604020202020204" pitchFamily="34" charset="0"/>
              <a:buChar char="•"/>
            </a:pPr>
            <a:r>
              <a:rPr lang="en-US" dirty="0">
                <a:solidFill>
                  <a:schemeClr val="bg1"/>
                </a:solidFill>
              </a:rPr>
              <a:t>lateral resolution &lt;30 µm</a:t>
            </a:r>
          </a:p>
          <a:p>
            <a:pPr marL="285750" indent="-285750">
              <a:buFont typeface="Arial" panose="020B0604020202020204" pitchFamily="34" charset="0"/>
              <a:buChar char="•"/>
            </a:pPr>
            <a:r>
              <a:rPr lang="en-US" dirty="0">
                <a:solidFill>
                  <a:schemeClr val="bg1"/>
                </a:solidFill>
              </a:rPr>
              <a:t>Motorized XYZ stage</a:t>
            </a:r>
          </a:p>
        </p:txBody>
      </p:sp>
      <p:pic>
        <p:nvPicPr>
          <p:cNvPr id="12" name="Picture 6">
            <a:extLst>
              <a:ext uri="{FF2B5EF4-FFF2-40B4-BE49-F238E27FC236}">
                <a16:creationId xmlns:a16="http://schemas.microsoft.com/office/drawing/2014/main" id="{4F6A67DA-75C6-4B1E-A572-5B341FEA7C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331" t="3367" r="2055" b="2654"/>
          <a:stretch/>
        </p:blipFill>
        <p:spPr>
          <a:xfrm>
            <a:off x="832768" y="1410333"/>
            <a:ext cx="4389674" cy="2286713"/>
          </a:xfrm>
          <a:prstGeom prst="rect">
            <a:avLst/>
          </a:prstGeom>
        </p:spPr>
      </p:pic>
      <p:grpSp>
        <p:nvGrpSpPr>
          <p:cNvPr id="13" name="Gruppo 12">
            <a:extLst>
              <a:ext uri="{FF2B5EF4-FFF2-40B4-BE49-F238E27FC236}">
                <a16:creationId xmlns:a16="http://schemas.microsoft.com/office/drawing/2014/main" id="{00FA98B4-01F8-4D3A-904A-7850F731622A}"/>
              </a:ext>
            </a:extLst>
          </p:cNvPr>
          <p:cNvGrpSpPr/>
          <p:nvPr/>
        </p:nvGrpSpPr>
        <p:grpSpPr>
          <a:xfrm>
            <a:off x="8639067" y="3904953"/>
            <a:ext cx="1661381" cy="1952475"/>
            <a:chOff x="6606210" y="3913480"/>
            <a:chExt cx="1661381" cy="1952475"/>
          </a:xfrm>
        </p:grpSpPr>
        <p:pic>
          <p:nvPicPr>
            <p:cNvPr id="14" name="Picture 76">
              <a:extLst>
                <a:ext uri="{FF2B5EF4-FFF2-40B4-BE49-F238E27FC236}">
                  <a16:creationId xmlns:a16="http://schemas.microsoft.com/office/drawing/2014/main" id="{0C35DDF5-E5E6-44A5-930A-666CACA9A97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6606210" y="4253931"/>
              <a:ext cx="1633217" cy="1612024"/>
            </a:xfrm>
            <a:prstGeom prst="rect">
              <a:avLst/>
            </a:prstGeom>
          </p:spPr>
        </p:pic>
        <p:cxnSp>
          <p:nvCxnSpPr>
            <p:cNvPr id="15" name="Connettore 2 14">
              <a:extLst>
                <a:ext uri="{FF2B5EF4-FFF2-40B4-BE49-F238E27FC236}">
                  <a16:creationId xmlns:a16="http://schemas.microsoft.com/office/drawing/2014/main" id="{6A122BD8-2D5B-4895-895B-E01330B0FA56}"/>
                </a:ext>
              </a:extLst>
            </p:cNvPr>
            <p:cNvCxnSpPr/>
            <p:nvPr/>
          </p:nvCxnSpPr>
          <p:spPr bwMode="auto">
            <a:xfrm>
              <a:off x="7859985" y="4158605"/>
              <a:ext cx="288000"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sp>
          <p:nvSpPr>
            <p:cNvPr id="16" name="CasellaDiTesto 15">
              <a:extLst>
                <a:ext uri="{FF2B5EF4-FFF2-40B4-BE49-F238E27FC236}">
                  <a16:creationId xmlns:a16="http://schemas.microsoft.com/office/drawing/2014/main" id="{1FE54AFA-4C27-4B52-9661-AB5109241042}"/>
                </a:ext>
              </a:extLst>
            </p:cNvPr>
            <p:cNvSpPr txBox="1"/>
            <p:nvPr/>
          </p:nvSpPr>
          <p:spPr bwMode="auto">
            <a:xfrm>
              <a:off x="7812360" y="3913480"/>
              <a:ext cx="455231" cy="20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rtlCol="0" anchor="t" anchorCtr="0">
              <a:noAutofit/>
            </a:bodyPr>
            <a:lstStyle/>
            <a:p>
              <a:pPr eaLnBrk="1" hangingPunct="1"/>
              <a:r>
                <a:rPr lang="it-IT" sz="1100" b="0" dirty="0"/>
                <a:t>5 mm</a:t>
              </a:r>
            </a:p>
          </p:txBody>
        </p:sp>
      </p:grpSp>
      <p:pic>
        <p:nvPicPr>
          <p:cNvPr id="17" name="Immagine 16" descr="Immagine che contiene interni, sedendo, tavolo, monitor&#10;&#10;Descrizione generata automaticamente">
            <a:extLst>
              <a:ext uri="{FF2B5EF4-FFF2-40B4-BE49-F238E27FC236}">
                <a16:creationId xmlns:a16="http://schemas.microsoft.com/office/drawing/2014/main" id="{775FB870-DD0A-40BD-A1F5-C8917904AD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3590" y="1463335"/>
            <a:ext cx="3350566" cy="2233711"/>
          </a:xfrm>
          <a:prstGeom prst="rect">
            <a:avLst/>
          </a:prstGeom>
        </p:spPr>
      </p:pic>
      <p:pic>
        <p:nvPicPr>
          <p:cNvPr id="18" name="Immagine 17" descr="Immagine che contiene interni, pavimento, arredamento, ingombro&#10;&#10;Descrizione generata automaticamente">
            <a:extLst>
              <a:ext uri="{FF2B5EF4-FFF2-40B4-BE49-F238E27FC236}">
                <a16:creationId xmlns:a16="http://schemas.microsoft.com/office/drawing/2014/main" id="{419A230C-F7FF-4EBE-B448-5365460E5DDC}"/>
              </a:ext>
            </a:extLst>
          </p:cNvPr>
          <p:cNvPicPr>
            <a:picLocks noChangeAspect="1"/>
          </p:cNvPicPr>
          <p:nvPr/>
        </p:nvPicPr>
        <p:blipFill rotWithShape="1">
          <a:blip r:embed="rId6"/>
          <a:srcRect l="11194" r="12537"/>
          <a:stretch/>
        </p:blipFill>
        <p:spPr>
          <a:xfrm>
            <a:off x="962459" y="3927098"/>
            <a:ext cx="2988860" cy="2204357"/>
          </a:xfrm>
          <a:prstGeom prst="rect">
            <a:avLst/>
          </a:prstGeom>
        </p:spPr>
      </p:pic>
      <p:sp>
        <p:nvSpPr>
          <p:cNvPr id="10" name="CasellaDiTesto 9"/>
          <p:cNvSpPr txBox="1"/>
          <p:nvPr/>
        </p:nvSpPr>
        <p:spPr>
          <a:xfrm>
            <a:off x="962459" y="827650"/>
            <a:ext cx="2288062" cy="461665"/>
          </a:xfrm>
          <a:prstGeom prst="rect">
            <a:avLst/>
          </a:prstGeom>
          <a:noFill/>
        </p:spPr>
        <p:txBody>
          <a:bodyPr wrap="none" rtlCol="0">
            <a:spAutoFit/>
          </a:bodyPr>
          <a:lstStyle/>
          <a:p>
            <a:r>
              <a:rPr lang="it-IT" sz="2400" dirty="0" err="1">
                <a:solidFill>
                  <a:srgbClr val="FF0000"/>
                </a:solidFill>
              </a:rPr>
              <a:t>Excimer</a:t>
            </a:r>
            <a:r>
              <a:rPr lang="it-IT" sz="2400" dirty="0">
                <a:solidFill>
                  <a:srgbClr val="FF0000"/>
                </a:solidFill>
              </a:rPr>
              <a:t> </a:t>
            </a:r>
            <a:r>
              <a:rPr lang="it-IT" sz="2400" dirty="0" err="1">
                <a:solidFill>
                  <a:srgbClr val="FF0000"/>
                </a:solidFill>
              </a:rPr>
              <a:t>KrF</a:t>
            </a:r>
            <a:r>
              <a:rPr lang="it-IT" sz="2400" dirty="0">
                <a:solidFill>
                  <a:srgbClr val="FF0000"/>
                </a:solidFill>
              </a:rPr>
              <a:t> laser</a:t>
            </a:r>
          </a:p>
        </p:txBody>
      </p:sp>
      <p:cxnSp>
        <p:nvCxnSpPr>
          <p:cNvPr id="21" name="Connettore 1 5">
            <a:extLst>
              <a:ext uri="{FF2B5EF4-FFF2-40B4-BE49-F238E27FC236}">
                <a16:creationId xmlns:a16="http://schemas.microsoft.com/office/drawing/2014/main" id="{AE7C17A9-FCA5-BE16-12E3-533C683B60C0}"/>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Footer Placeholder 7">
            <a:extLst>
              <a:ext uri="{FF2B5EF4-FFF2-40B4-BE49-F238E27FC236}">
                <a16:creationId xmlns:a16="http://schemas.microsoft.com/office/drawing/2014/main" id="{547BFB24-48A2-5B44-3DA1-E78E9C2D442F}"/>
              </a:ext>
            </a:extLst>
          </p:cNvPr>
          <p:cNvSpPr txBox="1">
            <a:spLocks/>
          </p:cNvSpPr>
          <p:nvPr/>
        </p:nvSpPr>
        <p:spPr>
          <a:xfrm>
            <a:off x="3928845" y="6488750"/>
            <a:ext cx="4334309" cy="278704"/>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a:solidFill>
                  <a:schemeClr val="bg1"/>
                </a:solidFill>
              </a:rPr>
              <a:t>Davide De Salvador                          FERRARA -  AHEAD - 2024       </a:t>
            </a:r>
            <a:endParaRPr lang="it-IT" sz="1200" dirty="0">
              <a:solidFill>
                <a:schemeClr val="bg1"/>
              </a:solidFill>
            </a:endParaRPr>
          </a:p>
        </p:txBody>
      </p:sp>
    </p:spTree>
    <p:extLst>
      <p:ext uri="{BB962C8B-B14F-4D97-AF65-F5344CB8AC3E}">
        <p14:creationId xmlns:p14="http://schemas.microsoft.com/office/powerpoint/2010/main" val="380608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B4516E0-F7EF-2573-D834-13380B9CC1E5}"/>
              </a:ext>
            </a:extLst>
          </p:cNvPr>
          <p:cNvPicPr>
            <a:picLocks noChangeAspect="1"/>
          </p:cNvPicPr>
          <p:nvPr/>
        </p:nvPicPr>
        <p:blipFill>
          <a:blip r:embed="rId5"/>
          <a:stretch>
            <a:fillRect/>
          </a:stretch>
        </p:blipFill>
        <p:spPr>
          <a:xfrm>
            <a:off x="2669474" y="1149004"/>
            <a:ext cx="6250627" cy="4942965"/>
          </a:xfrm>
          <a:prstGeom prst="rect">
            <a:avLst/>
          </a:prstGeom>
        </p:spPr>
      </p:pic>
      <p:sp>
        <p:nvSpPr>
          <p:cNvPr id="9" name="Rettangolo 8"/>
          <p:cNvSpPr/>
          <p:nvPr/>
        </p:nvSpPr>
        <p:spPr>
          <a:xfrm>
            <a:off x="2571264" y="170046"/>
            <a:ext cx="7341753" cy="523220"/>
          </a:xfrm>
          <a:prstGeom prst="rect">
            <a:avLst/>
          </a:prstGeom>
        </p:spPr>
        <p:txBody>
          <a:bodyPr wrap="none">
            <a:spAutoFit/>
          </a:bodyPr>
          <a:lstStyle/>
          <a:p>
            <a:r>
              <a:rPr lang="it-IT" sz="2800" i="1" dirty="0">
                <a:solidFill>
                  <a:srgbClr val="7030A0"/>
                </a:solidFill>
                <a:latin typeface="Tw Cen MT" panose="020B0602020104020603" pitchFamily="34" charset="0"/>
              </a:rPr>
              <a:t>New </a:t>
            </a:r>
            <a:r>
              <a:rPr lang="it-IT" sz="2800" i="1" dirty="0" err="1">
                <a:solidFill>
                  <a:srgbClr val="7030A0"/>
                </a:solidFill>
                <a:latin typeface="Tw Cen MT" panose="020B0602020104020603" pitchFamily="34" charset="0"/>
              </a:rPr>
              <a:t>contact</a:t>
            </a:r>
            <a:r>
              <a:rPr lang="it-IT" sz="2800" i="1" dirty="0">
                <a:solidFill>
                  <a:srgbClr val="7030A0"/>
                </a:solidFill>
                <a:latin typeface="Tw Cen MT" panose="020B0602020104020603" pitchFamily="34" charset="0"/>
              </a:rPr>
              <a:t>/</a:t>
            </a:r>
            <a:r>
              <a:rPr lang="it-IT" sz="2800" i="1" dirty="0" err="1">
                <a:solidFill>
                  <a:srgbClr val="7030A0"/>
                </a:solidFill>
                <a:latin typeface="Tw Cen MT" panose="020B0602020104020603" pitchFamily="34" charset="0"/>
              </a:rPr>
              <a:t>juntion</a:t>
            </a:r>
            <a:r>
              <a:rPr lang="it-IT" sz="2800" i="1" dirty="0">
                <a:solidFill>
                  <a:srgbClr val="7030A0"/>
                </a:solidFill>
                <a:latin typeface="Tw Cen MT" panose="020B0602020104020603" pitchFamily="34" charset="0"/>
              </a:rPr>
              <a:t> on </a:t>
            </a:r>
            <a:r>
              <a:rPr lang="it-IT" sz="2800" i="1" dirty="0" err="1">
                <a:solidFill>
                  <a:srgbClr val="7030A0"/>
                </a:solidFill>
                <a:latin typeface="Tw Cen MT" panose="020B0602020104020603" pitchFamily="34" charset="0"/>
              </a:rPr>
              <a:t>HPGe</a:t>
            </a:r>
            <a:r>
              <a:rPr lang="it-IT" sz="2800" i="1" dirty="0">
                <a:solidFill>
                  <a:srgbClr val="7030A0"/>
                </a:solidFill>
                <a:latin typeface="Tw Cen MT" panose="020B0602020104020603" pitchFamily="34" charset="0"/>
              </a:rPr>
              <a:t>: </a:t>
            </a:r>
            <a:r>
              <a:rPr lang="it-IT" sz="2800" i="1" dirty="0">
                <a:solidFill>
                  <a:srgbClr val="FF0000"/>
                </a:solidFill>
                <a:latin typeface="Tw Cen MT" panose="020B0602020104020603" pitchFamily="34" charset="0"/>
              </a:rPr>
              <a:t>PLM Laser </a:t>
            </a:r>
            <a:r>
              <a:rPr lang="it-IT" sz="2800" i="1" dirty="0" err="1">
                <a:solidFill>
                  <a:srgbClr val="FF0000"/>
                </a:solidFill>
                <a:latin typeface="Tw Cen MT" panose="020B0602020104020603" pitchFamily="34" charset="0"/>
              </a:rPr>
              <a:t>tecnology</a:t>
            </a:r>
            <a:endParaRPr lang="it-IT" sz="2800" i="1" dirty="0">
              <a:solidFill>
                <a:srgbClr val="FF0000"/>
              </a:solidFill>
              <a:latin typeface="Tw Cen MT" panose="020B0602020104020603" pitchFamily="34" charset="0"/>
            </a:endParaRPr>
          </a:p>
        </p:txBody>
      </p:sp>
      <p:cxnSp>
        <p:nvCxnSpPr>
          <p:cNvPr id="10" name="Connettore 2 9">
            <a:extLst>
              <a:ext uri="{FF2B5EF4-FFF2-40B4-BE49-F238E27FC236}">
                <a16:creationId xmlns:a16="http://schemas.microsoft.com/office/drawing/2014/main" id="{883B5124-ABA7-E595-9C3B-50BA7330509F}"/>
              </a:ext>
            </a:extLst>
          </p:cNvPr>
          <p:cNvCxnSpPr>
            <a:cxnSpLocks/>
          </p:cNvCxnSpPr>
          <p:nvPr/>
        </p:nvCxnSpPr>
        <p:spPr>
          <a:xfrm flipH="1">
            <a:off x="4287766" y="5261569"/>
            <a:ext cx="5190478" cy="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TextBox 17">
            <a:extLst>
              <a:ext uri="{FF2B5EF4-FFF2-40B4-BE49-F238E27FC236}">
                <a16:creationId xmlns:a16="http://schemas.microsoft.com/office/drawing/2014/main" id="{92DC8AC2-1C70-CD83-6179-73646D2F8CD9}"/>
              </a:ext>
            </a:extLst>
          </p:cNvPr>
          <p:cNvSpPr txBox="1"/>
          <p:nvPr/>
        </p:nvSpPr>
        <p:spPr>
          <a:xfrm>
            <a:off x="9619755" y="3655025"/>
            <a:ext cx="1175353" cy="400110"/>
          </a:xfrm>
          <a:prstGeom prst="rect">
            <a:avLst/>
          </a:prstGeom>
          <a:solidFill>
            <a:schemeClr val="accent6">
              <a:lumMod val="40000"/>
              <a:lumOff val="60000"/>
            </a:schemeClr>
          </a:solidFill>
          <a:ln w="28575">
            <a:solidFill>
              <a:srgbClr val="00B050"/>
            </a:solidFill>
          </a:ln>
        </p:spPr>
        <p:txBody>
          <a:bodyPr wrap="square" rtlCol="0">
            <a:spAutoFit/>
          </a:bodyPr>
          <a:lstStyle>
            <a:defPPr>
              <a:defRPr lang="it-IT"/>
            </a:defPPr>
            <a:lvl1pPr algn="ctr">
              <a:defRPr sz="2000" i="1">
                <a:solidFill>
                  <a:srgbClr val="7030A0"/>
                </a:solidFill>
                <a:latin typeface="Tw Cen MT" panose="020B0602020104020603" pitchFamily="34" charset="0"/>
              </a:defRPr>
            </a:lvl1pPr>
          </a:lstStyle>
          <a:p>
            <a:r>
              <a:rPr lang="en-US" dirty="0"/>
              <a:t>Z-axis</a:t>
            </a:r>
          </a:p>
        </p:txBody>
      </p:sp>
      <p:sp>
        <p:nvSpPr>
          <p:cNvPr id="13" name="TextBox 17">
            <a:extLst>
              <a:ext uri="{FF2B5EF4-FFF2-40B4-BE49-F238E27FC236}">
                <a16:creationId xmlns:a16="http://schemas.microsoft.com/office/drawing/2014/main" id="{6F2725A7-4DBF-6D42-CA68-A21DEBAEA5D2}"/>
              </a:ext>
            </a:extLst>
          </p:cNvPr>
          <p:cNvSpPr txBox="1"/>
          <p:nvPr/>
        </p:nvSpPr>
        <p:spPr>
          <a:xfrm>
            <a:off x="9562441" y="1961487"/>
            <a:ext cx="1057186" cy="400110"/>
          </a:xfrm>
          <a:prstGeom prst="rect">
            <a:avLst/>
          </a:prstGeom>
          <a:solidFill>
            <a:schemeClr val="accent6">
              <a:lumMod val="40000"/>
              <a:lumOff val="60000"/>
            </a:schemeClr>
          </a:solidFill>
          <a:ln w="28575">
            <a:solidFill>
              <a:srgbClr val="00B0F0"/>
            </a:solidFill>
          </a:ln>
        </p:spPr>
        <p:txBody>
          <a:bodyPr wrap="square" rtlCol="0">
            <a:spAutoFit/>
          </a:bodyPr>
          <a:lstStyle>
            <a:defPPr>
              <a:defRPr lang="it-IT"/>
            </a:defPPr>
            <a:lvl1pPr algn="ctr">
              <a:defRPr sz="2000" i="1">
                <a:solidFill>
                  <a:srgbClr val="7030A0"/>
                </a:solidFill>
                <a:latin typeface="Tw Cen MT" panose="020B0602020104020603" pitchFamily="34" charset="0"/>
              </a:defRPr>
            </a:lvl1pPr>
          </a:lstStyle>
          <a:p>
            <a:r>
              <a:rPr lang="en-US" dirty="0"/>
              <a:t>Rotor</a:t>
            </a:r>
          </a:p>
        </p:txBody>
      </p:sp>
      <p:sp>
        <p:nvSpPr>
          <p:cNvPr id="14" name="TextBox 17">
            <a:extLst>
              <a:ext uri="{FF2B5EF4-FFF2-40B4-BE49-F238E27FC236}">
                <a16:creationId xmlns:a16="http://schemas.microsoft.com/office/drawing/2014/main" id="{80831956-F414-7E5E-E698-33D40EE348FF}"/>
              </a:ext>
            </a:extLst>
          </p:cNvPr>
          <p:cNvSpPr txBox="1"/>
          <p:nvPr/>
        </p:nvSpPr>
        <p:spPr>
          <a:xfrm>
            <a:off x="9562441" y="5107680"/>
            <a:ext cx="1286121" cy="400110"/>
          </a:xfrm>
          <a:prstGeom prst="rect">
            <a:avLst/>
          </a:prstGeom>
          <a:solidFill>
            <a:schemeClr val="accent6">
              <a:lumMod val="40000"/>
              <a:lumOff val="60000"/>
            </a:schemeClr>
          </a:solidFill>
          <a:ln w="28575">
            <a:solidFill>
              <a:srgbClr val="FF0000"/>
            </a:solidFill>
          </a:ln>
        </p:spPr>
        <p:txBody>
          <a:bodyPr wrap="square" rtlCol="0">
            <a:spAutoFit/>
          </a:bodyPr>
          <a:lstStyle>
            <a:defPPr>
              <a:defRPr lang="it-IT"/>
            </a:defPPr>
            <a:lvl1pPr algn="ctr">
              <a:defRPr sz="2000" i="1">
                <a:solidFill>
                  <a:srgbClr val="7030A0"/>
                </a:solidFill>
                <a:latin typeface="Tw Cen MT" panose="020B0602020104020603" pitchFamily="34" charset="0"/>
              </a:defRPr>
            </a:lvl1pPr>
          </a:lstStyle>
          <a:p>
            <a:r>
              <a:rPr lang="en-US" dirty="0"/>
              <a:t>XY-axes</a:t>
            </a:r>
          </a:p>
        </p:txBody>
      </p:sp>
      <p:sp>
        <p:nvSpPr>
          <p:cNvPr id="15" name="TextBox 17">
            <a:extLst>
              <a:ext uri="{FF2B5EF4-FFF2-40B4-BE49-F238E27FC236}">
                <a16:creationId xmlns:a16="http://schemas.microsoft.com/office/drawing/2014/main" id="{907A473F-4F24-3E66-0C61-F07DD1E41B3D}"/>
              </a:ext>
            </a:extLst>
          </p:cNvPr>
          <p:cNvSpPr txBox="1"/>
          <p:nvPr/>
        </p:nvSpPr>
        <p:spPr>
          <a:xfrm>
            <a:off x="9619755" y="3139680"/>
            <a:ext cx="999872" cy="400110"/>
          </a:xfrm>
          <a:prstGeom prst="rect">
            <a:avLst/>
          </a:prstGeom>
          <a:solidFill>
            <a:schemeClr val="accent6">
              <a:lumMod val="40000"/>
              <a:lumOff val="60000"/>
            </a:schemeClr>
          </a:solidFill>
          <a:ln w="28575">
            <a:solidFill>
              <a:srgbClr val="00B0F0"/>
            </a:solidFill>
          </a:ln>
        </p:spPr>
        <p:txBody>
          <a:bodyPr wrap="square" rtlCol="0">
            <a:spAutoFit/>
          </a:bodyPr>
          <a:lstStyle>
            <a:defPPr>
              <a:defRPr lang="it-IT"/>
            </a:defPPr>
            <a:lvl1pPr algn="ctr">
              <a:defRPr sz="2000" i="1">
                <a:solidFill>
                  <a:srgbClr val="7030A0"/>
                </a:solidFill>
                <a:latin typeface="Tw Cen MT" panose="020B0602020104020603" pitchFamily="34" charset="0"/>
              </a:defRPr>
            </a:lvl1pPr>
          </a:lstStyle>
          <a:p>
            <a:r>
              <a:rPr lang="en-US" dirty="0"/>
              <a:t>Z-axis</a:t>
            </a:r>
          </a:p>
        </p:txBody>
      </p:sp>
      <p:sp>
        <p:nvSpPr>
          <p:cNvPr id="16" name="TextBox 17">
            <a:extLst>
              <a:ext uri="{FF2B5EF4-FFF2-40B4-BE49-F238E27FC236}">
                <a16:creationId xmlns:a16="http://schemas.microsoft.com/office/drawing/2014/main" id="{96CAF9AA-8E64-2A3F-E3FB-50C9D5E81FE4}"/>
              </a:ext>
            </a:extLst>
          </p:cNvPr>
          <p:cNvSpPr txBox="1"/>
          <p:nvPr/>
        </p:nvSpPr>
        <p:spPr>
          <a:xfrm>
            <a:off x="9590661" y="2551230"/>
            <a:ext cx="1185711" cy="400110"/>
          </a:xfrm>
          <a:prstGeom prst="rect">
            <a:avLst/>
          </a:prstGeom>
          <a:solidFill>
            <a:schemeClr val="accent6">
              <a:lumMod val="40000"/>
              <a:lumOff val="60000"/>
            </a:schemeClr>
          </a:solidFill>
          <a:ln w="28575">
            <a:solidFill>
              <a:srgbClr val="00B0F0"/>
            </a:solidFill>
          </a:ln>
        </p:spPr>
        <p:txBody>
          <a:bodyPr wrap="square" rtlCol="0">
            <a:spAutoFit/>
          </a:bodyPr>
          <a:lstStyle>
            <a:defPPr>
              <a:defRPr lang="it-IT"/>
            </a:defPPr>
            <a:lvl1pPr algn="ctr">
              <a:defRPr sz="2000" i="1">
                <a:solidFill>
                  <a:srgbClr val="7030A0"/>
                </a:solidFill>
                <a:latin typeface="Tw Cen MT" panose="020B0602020104020603" pitchFamily="34" charset="0"/>
              </a:defRPr>
            </a:lvl1pPr>
          </a:lstStyle>
          <a:p>
            <a:r>
              <a:rPr lang="en-US" dirty="0"/>
              <a:t>Rotor</a:t>
            </a:r>
          </a:p>
        </p:txBody>
      </p:sp>
      <p:cxnSp>
        <p:nvCxnSpPr>
          <p:cNvPr id="17" name="Connettore 2 16">
            <a:extLst>
              <a:ext uri="{FF2B5EF4-FFF2-40B4-BE49-F238E27FC236}">
                <a16:creationId xmlns:a16="http://schemas.microsoft.com/office/drawing/2014/main" id="{5B3A15FB-1D67-9597-DB5A-968F2987E36A}"/>
              </a:ext>
            </a:extLst>
          </p:cNvPr>
          <p:cNvCxnSpPr/>
          <p:nvPr/>
        </p:nvCxnSpPr>
        <p:spPr>
          <a:xfrm flipH="1">
            <a:off x="6848547" y="2128793"/>
            <a:ext cx="2654424" cy="0"/>
          </a:xfrm>
          <a:prstGeom prst="straightConnector1">
            <a:avLst/>
          </a:prstGeom>
          <a:ln w="28575">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4E70EF16-CD1E-190B-8240-B16663C0FD7D}"/>
              </a:ext>
            </a:extLst>
          </p:cNvPr>
          <p:cNvCxnSpPr>
            <a:cxnSpLocks/>
          </p:cNvCxnSpPr>
          <p:nvPr/>
        </p:nvCxnSpPr>
        <p:spPr>
          <a:xfrm flipH="1">
            <a:off x="7728907" y="3313009"/>
            <a:ext cx="1848028" cy="0"/>
          </a:xfrm>
          <a:prstGeom prst="straightConnector1">
            <a:avLst/>
          </a:prstGeom>
          <a:ln w="28575">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6BC76557-B05A-0DEA-833D-AA81D519EA84}"/>
              </a:ext>
            </a:extLst>
          </p:cNvPr>
          <p:cNvCxnSpPr>
            <a:cxnSpLocks/>
            <a:stCxn id="16" idx="1"/>
          </p:cNvCxnSpPr>
          <p:nvPr/>
        </p:nvCxnSpPr>
        <p:spPr>
          <a:xfrm flipH="1">
            <a:off x="5655745" y="2751285"/>
            <a:ext cx="3934916" cy="315103"/>
          </a:xfrm>
          <a:prstGeom prst="straightConnector1">
            <a:avLst/>
          </a:prstGeom>
          <a:ln w="28575">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F83A01D1-14FF-22BD-D35B-845F47078AA3}"/>
              </a:ext>
            </a:extLst>
          </p:cNvPr>
          <p:cNvCxnSpPr>
            <a:cxnSpLocks/>
          </p:cNvCxnSpPr>
          <p:nvPr/>
        </p:nvCxnSpPr>
        <p:spPr>
          <a:xfrm flipH="1">
            <a:off x="4672432" y="3774274"/>
            <a:ext cx="4918229" cy="0"/>
          </a:xfrm>
          <a:prstGeom prst="straightConnector1">
            <a:avLst/>
          </a:prstGeom>
          <a:ln w="28575">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FDBC83A2-A131-AF73-A93C-39F03E611D76}"/>
              </a:ext>
            </a:extLst>
          </p:cNvPr>
          <p:cNvCxnSpPr>
            <a:cxnSpLocks/>
          </p:cNvCxnSpPr>
          <p:nvPr/>
        </p:nvCxnSpPr>
        <p:spPr>
          <a:xfrm>
            <a:off x="5188549" y="1425162"/>
            <a:ext cx="0" cy="10994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17">
            <a:extLst>
              <a:ext uri="{FF2B5EF4-FFF2-40B4-BE49-F238E27FC236}">
                <a16:creationId xmlns:a16="http://schemas.microsoft.com/office/drawing/2014/main" id="{FB04E0C7-DED0-14A9-ADC3-060314F5FE42}"/>
              </a:ext>
            </a:extLst>
          </p:cNvPr>
          <p:cNvSpPr txBox="1"/>
          <p:nvPr/>
        </p:nvSpPr>
        <p:spPr>
          <a:xfrm>
            <a:off x="977962" y="2208198"/>
            <a:ext cx="1299422" cy="707886"/>
          </a:xfrm>
          <a:prstGeom prst="rect">
            <a:avLst/>
          </a:prstGeom>
          <a:solidFill>
            <a:schemeClr val="accent6">
              <a:lumMod val="40000"/>
              <a:lumOff val="60000"/>
            </a:schemeClr>
          </a:solidFill>
          <a:ln w="28575">
            <a:solidFill>
              <a:srgbClr val="00B050"/>
            </a:solidFill>
          </a:ln>
        </p:spPr>
        <p:txBody>
          <a:bodyPr wrap="square" rtlCol="0">
            <a:spAutoFit/>
          </a:bodyPr>
          <a:lstStyle/>
          <a:p>
            <a:pPr algn="ctr"/>
            <a:r>
              <a:rPr lang="en-US" sz="2000" i="1" dirty="0">
                <a:solidFill>
                  <a:srgbClr val="7030A0"/>
                </a:solidFill>
                <a:latin typeface="Tw Cen MT" panose="020B0602020104020603" pitchFamily="34" charset="0"/>
              </a:rPr>
              <a:t>Planar samples</a:t>
            </a:r>
          </a:p>
        </p:txBody>
      </p:sp>
      <p:sp>
        <p:nvSpPr>
          <p:cNvPr id="23" name="TextBox 17">
            <a:extLst>
              <a:ext uri="{FF2B5EF4-FFF2-40B4-BE49-F238E27FC236}">
                <a16:creationId xmlns:a16="http://schemas.microsoft.com/office/drawing/2014/main" id="{FDE34F33-9724-D196-2C27-C941825B535E}"/>
              </a:ext>
            </a:extLst>
          </p:cNvPr>
          <p:cNvSpPr txBox="1"/>
          <p:nvPr/>
        </p:nvSpPr>
        <p:spPr>
          <a:xfrm>
            <a:off x="908420" y="3066388"/>
            <a:ext cx="1368964" cy="707886"/>
          </a:xfrm>
          <a:prstGeom prst="rect">
            <a:avLst/>
          </a:prstGeom>
          <a:solidFill>
            <a:schemeClr val="accent6">
              <a:lumMod val="40000"/>
              <a:lumOff val="60000"/>
            </a:schemeClr>
          </a:solidFill>
          <a:ln w="28575">
            <a:solidFill>
              <a:srgbClr val="00B0F0"/>
            </a:solidFill>
          </a:ln>
        </p:spPr>
        <p:txBody>
          <a:bodyPr wrap="square" rtlCol="0">
            <a:spAutoFit/>
          </a:bodyPr>
          <a:lstStyle>
            <a:defPPr>
              <a:defRPr lang="it-IT"/>
            </a:defPPr>
            <a:lvl1pPr algn="ctr">
              <a:defRPr sz="2000" i="1">
                <a:solidFill>
                  <a:srgbClr val="7030A0"/>
                </a:solidFill>
                <a:latin typeface="Tw Cen MT" panose="020B0602020104020603" pitchFamily="34" charset="0"/>
              </a:defRPr>
            </a:lvl1pPr>
          </a:lstStyle>
          <a:p>
            <a:r>
              <a:rPr lang="en-US" dirty="0"/>
              <a:t>Coaxial samples</a:t>
            </a:r>
          </a:p>
        </p:txBody>
      </p:sp>
      <p:cxnSp>
        <p:nvCxnSpPr>
          <p:cNvPr id="24" name="Connettore 2 23">
            <a:extLst>
              <a:ext uri="{FF2B5EF4-FFF2-40B4-BE49-F238E27FC236}">
                <a16:creationId xmlns:a16="http://schemas.microsoft.com/office/drawing/2014/main" id="{CA066974-B4A8-3F2B-A968-AF060413CD48}"/>
              </a:ext>
            </a:extLst>
          </p:cNvPr>
          <p:cNvCxnSpPr>
            <a:cxnSpLocks/>
          </p:cNvCxnSpPr>
          <p:nvPr/>
        </p:nvCxnSpPr>
        <p:spPr>
          <a:xfrm flipH="1" flipV="1">
            <a:off x="2242613" y="2662478"/>
            <a:ext cx="2945936" cy="4264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C00BE9D5-0F62-DA7D-9901-123DB85E59BB}"/>
              </a:ext>
            </a:extLst>
          </p:cNvPr>
          <p:cNvCxnSpPr>
            <a:cxnSpLocks/>
          </p:cNvCxnSpPr>
          <p:nvPr/>
        </p:nvCxnSpPr>
        <p:spPr>
          <a:xfrm flipH="1">
            <a:off x="2309701" y="3275112"/>
            <a:ext cx="3259826" cy="3691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17">
            <a:extLst>
              <a:ext uri="{FF2B5EF4-FFF2-40B4-BE49-F238E27FC236}">
                <a16:creationId xmlns:a16="http://schemas.microsoft.com/office/drawing/2014/main" id="{CE239DB5-42AE-C869-E86D-8E64716518E5}"/>
              </a:ext>
            </a:extLst>
          </p:cNvPr>
          <p:cNvSpPr txBox="1"/>
          <p:nvPr/>
        </p:nvSpPr>
        <p:spPr>
          <a:xfrm>
            <a:off x="4609791" y="978263"/>
            <a:ext cx="1368964" cy="400110"/>
          </a:xfrm>
          <a:prstGeom prst="rect">
            <a:avLst/>
          </a:prstGeom>
          <a:solidFill>
            <a:schemeClr val="tx1"/>
          </a:solidFill>
          <a:ln w="28575">
            <a:solidFill>
              <a:srgbClr val="FF0000"/>
            </a:solidFill>
          </a:ln>
        </p:spPr>
        <p:txBody>
          <a:bodyPr wrap="square" rtlCol="0">
            <a:spAutoFit/>
          </a:bodyPr>
          <a:lstStyle>
            <a:defPPr>
              <a:defRPr lang="it-IT"/>
            </a:defPPr>
            <a:lvl1pPr algn="ctr">
              <a:defRPr sz="2000" i="1">
                <a:solidFill>
                  <a:srgbClr val="7030A0"/>
                </a:solidFill>
                <a:latin typeface="Tw Cen MT" panose="020B0602020104020603" pitchFamily="34" charset="0"/>
              </a:defRPr>
            </a:lvl1pPr>
          </a:lstStyle>
          <a:p>
            <a:r>
              <a:rPr lang="en-US" dirty="0"/>
              <a:t>Laser beam</a:t>
            </a:r>
          </a:p>
        </p:txBody>
      </p:sp>
      <p:pic>
        <p:nvPicPr>
          <p:cNvPr id="31" name="VID_20220309_181103">
            <a:hlinkClick r:id="" action="ppaction://media"/>
            <a:extLst>
              <a:ext uri="{FF2B5EF4-FFF2-40B4-BE49-F238E27FC236}">
                <a16:creationId xmlns:a16="http://schemas.microsoft.com/office/drawing/2014/main" id="{39288599-0D29-74EF-7983-A3F7226EA639}"/>
              </a:ext>
            </a:extLst>
          </p:cNvPr>
          <p:cNvPicPr>
            <a:picLocks noChangeAspect="1"/>
          </p:cNvPicPr>
          <p:nvPr>
            <a:videoFile r:link="rId1"/>
            <p:extLst>
              <p:ext uri="{DAA4B4D4-6D71-4841-9C94-3DE7FCFB9230}">
                <p14:media xmlns:p14="http://schemas.microsoft.com/office/powerpoint/2010/main" r:embed="rId2">
                  <p14:trim st="15255" end="3405.9"/>
                </p14:media>
              </p:ext>
            </p:extLst>
          </p:nvPr>
        </p:nvPicPr>
        <p:blipFill rotWithShape="1">
          <a:blip r:embed="rId6"/>
          <a:srcRect l="12471" t="26769" r="12664" b="21972"/>
          <a:stretch>
            <a:fillRect/>
          </a:stretch>
        </p:blipFill>
        <p:spPr>
          <a:xfrm>
            <a:off x="233356" y="4115995"/>
            <a:ext cx="2394020" cy="1705578"/>
          </a:xfrm>
          <a:prstGeom prst="rect">
            <a:avLst/>
          </a:prstGeom>
        </p:spPr>
      </p:pic>
      <p:pic>
        <p:nvPicPr>
          <p:cNvPr id="32" name="Immagine 31"/>
          <p:cNvPicPr>
            <a:picLocks noChangeAspect="1"/>
          </p:cNvPicPr>
          <p:nvPr/>
        </p:nvPicPr>
        <p:blipFill>
          <a:blip r:embed="rId7"/>
          <a:stretch>
            <a:fillRect/>
          </a:stretch>
        </p:blipFill>
        <p:spPr>
          <a:xfrm>
            <a:off x="7374442" y="1199854"/>
            <a:ext cx="4531930" cy="3076803"/>
          </a:xfrm>
          <a:prstGeom prst="rect">
            <a:avLst/>
          </a:prstGeom>
        </p:spPr>
      </p:pic>
      <p:sp>
        <p:nvSpPr>
          <p:cNvPr id="27" name="Slide Number Placeholder 26">
            <a:extLst>
              <a:ext uri="{FF2B5EF4-FFF2-40B4-BE49-F238E27FC236}">
                <a16:creationId xmlns:a16="http://schemas.microsoft.com/office/drawing/2014/main" id="{DCCF9876-E135-DE57-DEFF-4E9D606ADCCA}"/>
              </a:ext>
            </a:extLst>
          </p:cNvPr>
          <p:cNvSpPr>
            <a:spLocks noGrp="1"/>
          </p:cNvSpPr>
          <p:nvPr>
            <p:ph type="sldNum" sz="quarter" idx="12"/>
          </p:nvPr>
        </p:nvSpPr>
        <p:spPr/>
        <p:txBody>
          <a:bodyPr/>
          <a:lstStyle/>
          <a:p>
            <a:fld id="{4D983A26-FF08-4997-9F14-AC5057C2AEF4}" type="slidenum">
              <a:rPr lang="it-IT" smtClean="0"/>
              <a:t>16</a:t>
            </a:fld>
            <a:endParaRPr lang="it-IT"/>
          </a:p>
        </p:txBody>
      </p:sp>
      <p:cxnSp>
        <p:nvCxnSpPr>
          <p:cNvPr id="28" name="Connettore 1 5">
            <a:extLst>
              <a:ext uri="{FF2B5EF4-FFF2-40B4-BE49-F238E27FC236}">
                <a16:creationId xmlns:a16="http://schemas.microsoft.com/office/drawing/2014/main" id="{C0B71EF2-3AAF-9A42-A05F-D7B1430F1833}"/>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Footer Placeholder 7">
            <a:extLst>
              <a:ext uri="{FF2B5EF4-FFF2-40B4-BE49-F238E27FC236}">
                <a16:creationId xmlns:a16="http://schemas.microsoft.com/office/drawing/2014/main" id="{AA821388-41B9-A3C9-4CD1-A729773B59D4}"/>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chemeClr val="bg1"/>
                </a:solidFill>
                <a:effectLst/>
                <a:latin typeface="Google Sans"/>
              </a:rPr>
              <a:t>JoinUs@Thesis</a:t>
            </a:r>
            <a:r>
              <a:rPr lang="en-US" sz="1400" b="0" i="0" dirty="0">
                <a:solidFill>
                  <a:schemeClr val="bg1"/>
                </a:solidFill>
                <a:effectLst/>
                <a:latin typeface="Google Sans"/>
              </a:rPr>
              <a:t> 2024</a:t>
            </a:r>
            <a:endParaRPr lang="it-IT" sz="1400" dirty="0">
              <a:solidFill>
                <a:schemeClr val="bg1"/>
              </a:solidFill>
            </a:endParaRPr>
          </a:p>
        </p:txBody>
      </p:sp>
    </p:spTree>
    <p:extLst>
      <p:ext uri="{BB962C8B-B14F-4D97-AF65-F5344CB8AC3E}">
        <p14:creationId xmlns:p14="http://schemas.microsoft.com/office/powerpoint/2010/main" val="224616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2"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1"/>
                                        </p:tgtEl>
                                      </p:cBhvr>
                                    </p:cmd>
                                  </p:childTnLst>
                                </p:cTn>
                              </p:par>
                            </p:childTnLst>
                          </p:cTn>
                        </p:par>
                      </p:childTnLst>
                    </p:cTn>
                  </p:par>
                </p:childTnLst>
              </p:cTn>
              <p:nextCondLst>
                <p:cond evt="onClick" delay="0">
                  <p:tgtEl>
                    <p:spTgt spid="31"/>
                  </p:tgtEl>
                </p:cond>
              </p:nextCondLst>
            </p:seq>
            <p:video>
              <p:cMediaNode vol="0" mute="1">
                <p:cTn id="18" repeatCount="indefinite" fill="hold" display="0">
                  <p:stCondLst>
                    <p:cond delay="indefinite"/>
                  </p:stCondLst>
                </p:cTn>
                <p:tgtEl>
                  <p:spTgt spid="3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17">
            <a:extLst>
              <a:ext uri="{FF2B5EF4-FFF2-40B4-BE49-F238E27FC236}">
                <a16:creationId xmlns:a16="http://schemas.microsoft.com/office/drawing/2014/main" id="{25AF6A52-BEF9-654C-D905-EBB41838D5FD}"/>
              </a:ext>
            </a:extLst>
          </p:cNvPr>
          <p:cNvSpPr txBox="1"/>
          <p:nvPr/>
        </p:nvSpPr>
        <p:spPr>
          <a:xfrm>
            <a:off x="5654258" y="1448282"/>
            <a:ext cx="3262128" cy="1077218"/>
          </a:xfrm>
          <a:prstGeom prst="rect">
            <a:avLst/>
          </a:prstGeom>
          <a:noFill/>
        </p:spPr>
        <p:txBody>
          <a:bodyPr wrap="square" rtlCol="0">
            <a:spAutoFit/>
          </a:bodyPr>
          <a:lstStyle>
            <a:defPPr>
              <a:defRPr lang="it-IT"/>
            </a:defPPr>
            <a:lvl1pPr algn="ctr">
              <a:defRPr b="1">
                <a:solidFill>
                  <a:prstClr val="black"/>
                </a:solidFill>
                <a:latin typeface="Tw Cen MT" panose="020B0602020104020603" pitchFamily="34" charset="0"/>
              </a:defRPr>
            </a:lvl1pPr>
          </a:lstStyle>
          <a:p>
            <a:r>
              <a:rPr lang="en-US" sz="1600" dirty="0"/>
              <a:t>Au deposition</a:t>
            </a:r>
          </a:p>
          <a:p>
            <a:pPr algn="l"/>
            <a:r>
              <a:rPr lang="en-US" sz="1600" b="0" dirty="0"/>
              <a:t>100 nm PVD deposition of Au in </a:t>
            </a:r>
            <a:r>
              <a:rPr lang="en-US" sz="1600" b="0" dirty="0" err="1"/>
              <a:t>Ar</a:t>
            </a:r>
            <a:r>
              <a:rPr lang="en-US" sz="1600" b="0" dirty="0"/>
              <a:t> plasma with ultrapure  target in vacuum (10</a:t>
            </a:r>
            <a:r>
              <a:rPr lang="en-US" sz="1600" b="0" baseline="30000" dirty="0"/>
              <a:t>-6</a:t>
            </a:r>
            <a:r>
              <a:rPr lang="en-US" sz="1600" b="0" dirty="0"/>
              <a:t> mbar)</a:t>
            </a:r>
          </a:p>
        </p:txBody>
      </p:sp>
      <p:sp>
        <p:nvSpPr>
          <p:cNvPr id="25" name="TextBox 17">
            <a:extLst>
              <a:ext uri="{FF2B5EF4-FFF2-40B4-BE49-F238E27FC236}">
                <a16:creationId xmlns:a16="http://schemas.microsoft.com/office/drawing/2014/main" id="{039D01C0-EE24-1463-26BC-212EE43A6966}"/>
              </a:ext>
            </a:extLst>
          </p:cNvPr>
          <p:cNvSpPr txBox="1"/>
          <p:nvPr/>
        </p:nvSpPr>
        <p:spPr>
          <a:xfrm>
            <a:off x="5654258" y="3136687"/>
            <a:ext cx="2957908" cy="1354217"/>
          </a:xfrm>
          <a:prstGeom prst="rect">
            <a:avLst/>
          </a:prstGeom>
          <a:noFill/>
        </p:spPr>
        <p:txBody>
          <a:bodyPr wrap="square" rtlCol="0">
            <a:spAutoFit/>
          </a:bodyPr>
          <a:lstStyle/>
          <a:p>
            <a:pPr algn="ctr"/>
            <a:r>
              <a:rPr lang="en-US" sz="1600" b="1" dirty="0">
                <a:solidFill>
                  <a:prstClr val="black"/>
                </a:solidFill>
                <a:latin typeface="Tw Cen MT" panose="020B0602020104020603" pitchFamily="34" charset="0"/>
              </a:rPr>
              <a:t>Photolithography</a:t>
            </a:r>
          </a:p>
          <a:p>
            <a:r>
              <a:rPr lang="en-US" sz="1600" dirty="0">
                <a:solidFill>
                  <a:prstClr val="black"/>
                </a:solidFill>
                <a:latin typeface="Tw Cen MT" panose="020B0602020104020603" pitchFamily="34" charset="0"/>
              </a:rPr>
              <a:t>Photoresist deposition, baking, exposure and development, followed by Au stripping and resist removal.</a:t>
            </a:r>
          </a:p>
        </p:txBody>
      </p:sp>
      <p:sp>
        <p:nvSpPr>
          <p:cNvPr id="26" name="TextBox 17">
            <a:extLst>
              <a:ext uri="{FF2B5EF4-FFF2-40B4-BE49-F238E27FC236}">
                <a16:creationId xmlns:a16="http://schemas.microsoft.com/office/drawing/2014/main" id="{9D10DF49-5100-AC24-DED6-4C90D83151D1}"/>
              </a:ext>
            </a:extLst>
          </p:cNvPr>
          <p:cNvSpPr txBox="1"/>
          <p:nvPr/>
        </p:nvSpPr>
        <p:spPr>
          <a:xfrm>
            <a:off x="5640436" y="5062043"/>
            <a:ext cx="3067235" cy="861774"/>
          </a:xfrm>
          <a:prstGeom prst="rect">
            <a:avLst/>
          </a:prstGeom>
          <a:noFill/>
        </p:spPr>
        <p:txBody>
          <a:bodyPr wrap="square" rtlCol="0">
            <a:spAutoFit/>
          </a:bodyPr>
          <a:lstStyle/>
          <a:p>
            <a:pPr algn="ctr"/>
            <a:r>
              <a:rPr lang="en-US" sz="1600" b="1" dirty="0" err="1">
                <a:solidFill>
                  <a:prstClr val="black"/>
                </a:solidFill>
                <a:latin typeface="Tw Cen MT" panose="020B0602020104020603" pitchFamily="34" charset="0"/>
              </a:rPr>
              <a:t>Intercontact</a:t>
            </a:r>
            <a:r>
              <a:rPr lang="en-US" sz="1600" b="1" dirty="0">
                <a:solidFill>
                  <a:prstClr val="black"/>
                </a:solidFill>
                <a:latin typeface="Tw Cen MT" panose="020B0602020104020603" pitchFamily="34" charset="0"/>
              </a:rPr>
              <a:t> gaps passivation</a:t>
            </a:r>
          </a:p>
          <a:p>
            <a:r>
              <a:rPr lang="en-US" sz="1600" dirty="0">
                <a:solidFill>
                  <a:prstClr val="black"/>
                </a:solidFill>
                <a:latin typeface="Tw Cen MT" panose="020B0602020104020603" pitchFamily="34" charset="0"/>
              </a:rPr>
              <a:t>(3:1) HNO</a:t>
            </a:r>
            <a:r>
              <a:rPr lang="en-US" sz="1600" baseline="-25000" dirty="0">
                <a:solidFill>
                  <a:prstClr val="black"/>
                </a:solidFill>
                <a:latin typeface="Tw Cen MT" panose="020B0602020104020603" pitchFamily="34" charset="0"/>
              </a:rPr>
              <a:t>3</a:t>
            </a:r>
            <a:r>
              <a:rPr lang="en-US" sz="1600" dirty="0">
                <a:solidFill>
                  <a:prstClr val="black"/>
                </a:solidFill>
                <a:latin typeface="Tw Cen MT" panose="020B0602020104020603" pitchFamily="34" charset="0"/>
              </a:rPr>
              <a:t> : HF etching followed by chemical quenching passivation.</a:t>
            </a:r>
          </a:p>
        </p:txBody>
      </p:sp>
      <p:sp>
        <p:nvSpPr>
          <p:cNvPr id="2" name="Freccia in giù 1">
            <a:extLst>
              <a:ext uri="{FF2B5EF4-FFF2-40B4-BE49-F238E27FC236}">
                <a16:creationId xmlns:a16="http://schemas.microsoft.com/office/drawing/2014/main" id="{89490D55-0EE8-78AD-AE13-9FC823FB0EE6}"/>
              </a:ext>
            </a:extLst>
          </p:cNvPr>
          <p:cNvSpPr/>
          <p:nvPr/>
        </p:nvSpPr>
        <p:spPr>
          <a:xfrm>
            <a:off x="6844925" y="2598216"/>
            <a:ext cx="353249" cy="511325"/>
          </a:xfrm>
          <a:prstGeom prst="downArrow">
            <a:avLst>
              <a:gd name="adj1" fmla="val 32695"/>
              <a:gd name="adj2" fmla="val 487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8" name="Freccia in giù 27">
            <a:extLst>
              <a:ext uri="{FF2B5EF4-FFF2-40B4-BE49-F238E27FC236}">
                <a16:creationId xmlns:a16="http://schemas.microsoft.com/office/drawing/2014/main" id="{0F9A815C-8594-7353-B85B-B5BB8088F238}"/>
              </a:ext>
            </a:extLst>
          </p:cNvPr>
          <p:cNvSpPr/>
          <p:nvPr/>
        </p:nvSpPr>
        <p:spPr>
          <a:xfrm>
            <a:off x="6866357" y="4478002"/>
            <a:ext cx="310387" cy="511325"/>
          </a:xfrm>
          <a:prstGeom prst="downArrow">
            <a:avLst>
              <a:gd name="adj1" fmla="val 38915"/>
              <a:gd name="adj2" fmla="val 449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38" name="Rectangle 5">
            <a:extLst>
              <a:ext uri="{FF2B5EF4-FFF2-40B4-BE49-F238E27FC236}">
                <a16:creationId xmlns:a16="http://schemas.microsoft.com/office/drawing/2014/main" id="{D0E6A703-4E84-0F2E-8EC7-C5189B93DFB1}"/>
              </a:ext>
            </a:extLst>
          </p:cNvPr>
          <p:cNvSpPr/>
          <p:nvPr/>
        </p:nvSpPr>
        <p:spPr>
          <a:xfrm>
            <a:off x="334296" y="2666388"/>
            <a:ext cx="4345858" cy="2379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Rectangle 2">
            <a:extLst>
              <a:ext uri="{FF2B5EF4-FFF2-40B4-BE49-F238E27FC236}">
                <a16:creationId xmlns:a16="http://schemas.microsoft.com/office/drawing/2014/main" id="{5EECFD17-CA8B-6CBF-C8E2-7F20507CB1E0}"/>
              </a:ext>
            </a:extLst>
          </p:cNvPr>
          <p:cNvSpPr/>
          <p:nvPr/>
        </p:nvSpPr>
        <p:spPr>
          <a:xfrm>
            <a:off x="334296" y="2903835"/>
            <a:ext cx="4345858" cy="3126658"/>
          </a:xfrm>
          <a:prstGeom prst="rect">
            <a:avLst/>
          </a:prstGeom>
          <a:gradFill>
            <a:gsLst>
              <a:gs pos="0">
                <a:schemeClr val="bg1">
                  <a:lumMod val="65000"/>
                </a:schemeClr>
              </a:gs>
              <a:gs pos="91000">
                <a:schemeClr val="bg1">
                  <a:lumMod val="6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6">
            <a:extLst>
              <a:ext uri="{FF2B5EF4-FFF2-40B4-BE49-F238E27FC236}">
                <a16:creationId xmlns:a16="http://schemas.microsoft.com/office/drawing/2014/main" id="{545A631D-20BD-313D-CD53-E72BB2A3EA82}"/>
              </a:ext>
            </a:extLst>
          </p:cNvPr>
          <p:cNvSpPr/>
          <p:nvPr/>
        </p:nvSpPr>
        <p:spPr>
          <a:xfrm>
            <a:off x="334296" y="2893283"/>
            <a:ext cx="4345858" cy="746558"/>
          </a:xfrm>
          <a:prstGeom prst="rect">
            <a:avLst/>
          </a:prstGeom>
          <a:gradFill flip="none" rotWithShape="1">
            <a:gsLst>
              <a:gs pos="0">
                <a:schemeClr val="accent1">
                  <a:lumMod val="67000"/>
                </a:schemeClr>
              </a:gs>
              <a:gs pos="29000">
                <a:schemeClr val="accent1">
                  <a:lumMod val="97000"/>
                  <a:lumOff val="3000"/>
                </a:schemeClr>
              </a:gs>
              <a:gs pos="100000">
                <a:schemeClr val="bg1">
                  <a:lumMod val="6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TextBox 3">
            <a:extLst>
              <a:ext uri="{FF2B5EF4-FFF2-40B4-BE49-F238E27FC236}">
                <a16:creationId xmlns:a16="http://schemas.microsoft.com/office/drawing/2014/main" id="{B1D1E0B2-9AD1-A46A-1B60-702A816554C7}"/>
              </a:ext>
            </a:extLst>
          </p:cNvPr>
          <p:cNvSpPr txBox="1"/>
          <p:nvPr/>
        </p:nvSpPr>
        <p:spPr>
          <a:xfrm>
            <a:off x="1847106" y="761959"/>
            <a:ext cx="1117485" cy="400110"/>
          </a:xfrm>
          <a:prstGeom prst="rect">
            <a:avLst/>
          </a:prstGeom>
          <a:solidFill>
            <a:srgbClr val="FFC000"/>
          </a:solidFill>
        </p:spPr>
        <p:txBody>
          <a:bodyPr wrap="none">
            <a:spAutoFit/>
          </a:bodyPr>
          <a:lstStyle>
            <a:defPPr>
              <a:defRPr lang="it-IT"/>
            </a:defPPr>
            <a:lvl1pPr>
              <a:defRPr sz="2000" i="1">
                <a:solidFill>
                  <a:srgbClr val="FF0000"/>
                </a:solidFill>
                <a:latin typeface="Tw Cen MT" panose="020B0602020104020603" pitchFamily="34" charset="0"/>
              </a:defRPr>
            </a:lvl1pPr>
          </a:lstStyle>
          <a:p>
            <a:r>
              <a:rPr lang="en-US" dirty="0"/>
              <a:t>Au target</a:t>
            </a:r>
          </a:p>
        </p:txBody>
      </p:sp>
      <p:sp>
        <p:nvSpPr>
          <p:cNvPr id="44" name="Arrow: Down 4">
            <a:extLst>
              <a:ext uri="{FF2B5EF4-FFF2-40B4-BE49-F238E27FC236}">
                <a16:creationId xmlns:a16="http://schemas.microsoft.com/office/drawing/2014/main" id="{D2893F1A-D87C-E262-E260-5D396B82136F}"/>
              </a:ext>
            </a:extLst>
          </p:cNvPr>
          <p:cNvSpPr/>
          <p:nvPr/>
        </p:nvSpPr>
        <p:spPr>
          <a:xfrm>
            <a:off x="2342533" y="1436164"/>
            <a:ext cx="329381" cy="809640"/>
          </a:xfrm>
          <a:prstGeom prst="downArrow">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Arrow: Down 9">
            <a:extLst>
              <a:ext uri="{FF2B5EF4-FFF2-40B4-BE49-F238E27FC236}">
                <a16:creationId xmlns:a16="http://schemas.microsoft.com/office/drawing/2014/main" id="{A466F445-7E41-AFCD-28EC-EB826BFEEA70}"/>
              </a:ext>
            </a:extLst>
          </p:cNvPr>
          <p:cNvSpPr/>
          <p:nvPr/>
        </p:nvSpPr>
        <p:spPr>
          <a:xfrm rot="18900000">
            <a:off x="3531010" y="1436164"/>
            <a:ext cx="329381" cy="809640"/>
          </a:xfrm>
          <a:prstGeom prst="downArrow">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Arrow: Down 10">
            <a:extLst>
              <a:ext uri="{FF2B5EF4-FFF2-40B4-BE49-F238E27FC236}">
                <a16:creationId xmlns:a16="http://schemas.microsoft.com/office/drawing/2014/main" id="{14EDD232-EBC8-2E3E-0BCA-2547F625A3D8}"/>
              </a:ext>
            </a:extLst>
          </p:cNvPr>
          <p:cNvSpPr/>
          <p:nvPr/>
        </p:nvSpPr>
        <p:spPr>
          <a:xfrm rot="2700000">
            <a:off x="1154057" y="1438152"/>
            <a:ext cx="329381" cy="809640"/>
          </a:xfrm>
          <a:prstGeom prst="downArrow">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ttangolo 8">
            <a:extLst>
              <a:ext uri="{FF2B5EF4-FFF2-40B4-BE49-F238E27FC236}">
                <a16:creationId xmlns:a16="http://schemas.microsoft.com/office/drawing/2014/main" id="{31528D7B-BF1D-1938-A2DC-147EAA006109}"/>
              </a:ext>
            </a:extLst>
          </p:cNvPr>
          <p:cNvSpPr/>
          <p:nvPr/>
        </p:nvSpPr>
        <p:spPr>
          <a:xfrm>
            <a:off x="1065320" y="2661603"/>
            <a:ext cx="177553" cy="228077"/>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prstClr val="white"/>
              </a:solidFill>
            </a:endParaRPr>
          </a:p>
        </p:txBody>
      </p:sp>
      <p:sp>
        <p:nvSpPr>
          <p:cNvPr id="51" name="Rettangolo 50">
            <a:extLst>
              <a:ext uri="{FF2B5EF4-FFF2-40B4-BE49-F238E27FC236}">
                <a16:creationId xmlns:a16="http://schemas.microsoft.com/office/drawing/2014/main" id="{E9F0811E-E0F6-0880-CDA0-36CF69591714}"/>
              </a:ext>
            </a:extLst>
          </p:cNvPr>
          <p:cNvSpPr/>
          <p:nvPr/>
        </p:nvSpPr>
        <p:spPr>
          <a:xfrm>
            <a:off x="2476856" y="2664273"/>
            <a:ext cx="177553" cy="225408"/>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prstClr val="white"/>
              </a:solidFill>
            </a:endParaRPr>
          </a:p>
        </p:txBody>
      </p:sp>
      <p:sp>
        <p:nvSpPr>
          <p:cNvPr id="52" name="Rettangolo 51">
            <a:extLst>
              <a:ext uri="{FF2B5EF4-FFF2-40B4-BE49-F238E27FC236}">
                <a16:creationId xmlns:a16="http://schemas.microsoft.com/office/drawing/2014/main" id="{8AD65EB4-03D8-223F-0959-8DA3F3FA691D}"/>
              </a:ext>
            </a:extLst>
          </p:cNvPr>
          <p:cNvSpPr/>
          <p:nvPr/>
        </p:nvSpPr>
        <p:spPr>
          <a:xfrm>
            <a:off x="3888392" y="2664273"/>
            <a:ext cx="177553" cy="217408"/>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prstClr val="white"/>
              </a:solidFill>
            </a:endParaRPr>
          </a:p>
        </p:txBody>
      </p:sp>
      <p:sp>
        <p:nvSpPr>
          <p:cNvPr id="6" name="TextBox 17">
            <a:extLst>
              <a:ext uri="{FF2B5EF4-FFF2-40B4-BE49-F238E27FC236}">
                <a16:creationId xmlns:a16="http://schemas.microsoft.com/office/drawing/2014/main" id="{B8EFE915-374C-9C3F-2D93-A77613522586}"/>
              </a:ext>
            </a:extLst>
          </p:cNvPr>
          <p:cNvSpPr txBox="1"/>
          <p:nvPr/>
        </p:nvSpPr>
        <p:spPr>
          <a:xfrm>
            <a:off x="6438283" y="616589"/>
            <a:ext cx="1045479" cy="400110"/>
          </a:xfrm>
          <a:prstGeom prst="rect">
            <a:avLst/>
          </a:prstGeom>
        </p:spPr>
        <p:txBody>
          <a:bodyPr wrap="none">
            <a:spAutoFit/>
          </a:bodyPr>
          <a:lstStyle>
            <a:defPPr>
              <a:defRPr lang="it-IT"/>
            </a:defPPr>
            <a:lvl1pPr>
              <a:defRPr sz="2800" i="1">
                <a:solidFill>
                  <a:srgbClr val="7030A0"/>
                </a:solidFill>
                <a:latin typeface="Tw Cen MT" panose="020B0602020104020603" pitchFamily="34" charset="0"/>
              </a:defRPr>
            </a:lvl1pPr>
          </a:lstStyle>
          <a:p>
            <a:r>
              <a:rPr lang="en-US" sz="2000" dirty="0">
                <a:solidFill>
                  <a:srgbClr val="FF0000"/>
                </a:solidFill>
              </a:rPr>
              <a:t>Full area</a:t>
            </a:r>
          </a:p>
        </p:txBody>
      </p:sp>
      <p:sp>
        <p:nvSpPr>
          <p:cNvPr id="13" name="Freccia in giù 1">
            <a:extLst>
              <a:ext uri="{FF2B5EF4-FFF2-40B4-BE49-F238E27FC236}">
                <a16:creationId xmlns:a16="http://schemas.microsoft.com/office/drawing/2014/main" id="{9D08499D-3ADF-34A0-15CF-1917B54DA095}"/>
              </a:ext>
            </a:extLst>
          </p:cNvPr>
          <p:cNvSpPr/>
          <p:nvPr/>
        </p:nvSpPr>
        <p:spPr>
          <a:xfrm rot="5400000">
            <a:off x="7772392" y="509597"/>
            <a:ext cx="286805" cy="687108"/>
          </a:xfrm>
          <a:prstGeom prst="downArrow">
            <a:avLst>
              <a:gd name="adj1" fmla="val 50000"/>
              <a:gd name="adj2" fmla="val 8729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4" name="TextBox 17">
            <a:extLst>
              <a:ext uri="{FF2B5EF4-FFF2-40B4-BE49-F238E27FC236}">
                <a16:creationId xmlns:a16="http://schemas.microsoft.com/office/drawing/2014/main" id="{79D3F855-B93C-D189-E53B-0A2F87BD4F94}"/>
              </a:ext>
            </a:extLst>
          </p:cNvPr>
          <p:cNvSpPr txBox="1"/>
          <p:nvPr/>
        </p:nvSpPr>
        <p:spPr>
          <a:xfrm>
            <a:off x="8454950" y="625526"/>
            <a:ext cx="609462" cy="400110"/>
          </a:xfrm>
          <a:prstGeom prst="rect">
            <a:avLst/>
          </a:prstGeom>
        </p:spPr>
        <p:txBody>
          <a:bodyPr wrap="none">
            <a:spAutoFit/>
          </a:bodyPr>
          <a:lstStyle>
            <a:defPPr>
              <a:defRPr lang="it-IT"/>
            </a:defPPr>
            <a:lvl1pPr>
              <a:defRPr sz="2000" i="1">
                <a:solidFill>
                  <a:srgbClr val="FF0000"/>
                </a:solidFill>
                <a:latin typeface="Tw Cen MT" panose="020B0602020104020603" pitchFamily="34" charset="0"/>
              </a:defRPr>
            </a:lvl1pPr>
          </a:lstStyle>
          <a:p>
            <a:r>
              <a:rPr lang="en-US" b="1" dirty="0"/>
              <a:t>PLM</a:t>
            </a:r>
          </a:p>
        </p:txBody>
      </p:sp>
      <p:sp>
        <p:nvSpPr>
          <p:cNvPr id="15" name="Freccia in giù 1">
            <a:extLst>
              <a:ext uri="{FF2B5EF4-FFF2-40B4-BE49-F238E27FC236}">
                <a16:creationId xmlns:a16="http://schemas.microsoft.com/office/drawing/2014/main" id="{143EF3C6-002A-6931-87BD-40174B367E19}"/>
              </a:ext>
            </a:extLst>
          </p:cNvPr>
          <p:cNvSpPr/>
          <p:nvPr/>
        </p:nvSpPr>
        <p:spPr>
          <a:xfrm>
            <a:off x="6826149" y="1012969"/>
            <a:ext cx="260451" cy="390799"/>
          </a:xfrm>
          <a:prstGeom prst="downArrow">
            <a:avLst>
              <a:gd name="adj1" fmla="val 4424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55" name="Rettangolo 54">
            <a:extLst>
              <a:ext uri="{FF2B5EF4-FFF2-40B4-BE49-F238E27FC236}">
                <a16:creationId xmlns:a16="http://schemas.microsoft.com/office/drawing/2014/main" id="{E3C55477-C72D-398C-80C8-E12A3D5C444A}"/>
              </a:ext>
            </a:extLst>
          </p:cNvPr>
          <p:cNvSpPr/>
          <p:nvPr/>
        </p:nvSpPr>
        <p:spPr>
          <a:xfrm>
            <a:off x="3888392" y="2747720"/>
            <a:ext cx="177553" cy="1069678"/>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prstClr val="white"/>
              </a:solidFill>
            </a:endParaRPr>
          </a:p>
        </p:txBody>
      </p:sp>
      <p:cxnSp>
        <p:nvCxnSpPr>
          <p:cNvPr id="30" name="Straight Connector 29">
            <a:extLst>
              <a:ext uri="{FF2B5EF4-FFF2-40B4-BE49-F238E27FC236}">
                <a16:creationId xmlns:a16="http://schemas.microsoft.com/office/drawing/2014/main" id="{5F9D0C71-AF19-B163-79C4-BA9811655E9C}"/>
              </a:ext>
            </a:extLst>
          </p:cNvPr>
          <p:cNvCxnSpPr>
            <a:cxnSpLocks/>
          </p:cNvCxnSpPr>
          <p:nvPr/>
        </p:nvCxnSpPr>
        <p:spPr>
          <a:xfrm>
            <a:off x="4081197" y="2903835"/>
            <a:ext cx="0" cy="9135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1667DE4-2CC5-95A3-8DE6-033538321111}"/>
              </a:ext>
            </a:extLst>
          </p:cNvPr>
          <p:cNvCxnSpPr>
            <a:cxnSpLocks/>
          </p:cNvCxnSpPr>
          <p:nvPr/>
        </p:nvCxnSpPr>
        <p:spPr>
          <a:xfrm>
            <a:off x="3888392" y="3817398"/>
            <a:ext cx="195058"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29">
            <a:extLst>
              <a:ext uri="{FF2B5EF4-FFF2-40B4-BE49-F238E27FC236}">
                <a16:creationId xmlns:a16="http://schemas.microsoft.com/office/drawing/2014/main" id="{A94DB386-F44F-F867-52D9-EBB0DC0E4905}"/>
              </a:ext>
            </a:extLst>
          </p:cNvPr>
          <p:cNvCxnSpPr>
            <a:cxnSpLocks/>
          </p:cNvCxnSpPr>
          <p:nvPr/>
        </p:nvCxnSpPr>
        <p:spPr>
          <a:xfrm>
            <a:off x="3878463" y="2903835"/>
            <a:ext cx="0" cy="9135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DD00476A-C45B-625C-1A84-6E146A6E1B8F}"/>
              </a:ext>
            </a:extLst>
          </p:cNvPr>
          <p:cNvSpPr/>
          <p:nvPr/>
        </p:nvSpPr>
        <p:spPr>
          <a:xfrm>
            <a:off x="2479109" y="2744118"/>
            <a:ext cx="177553" cy="1069678"/>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prstClr val="white"/>
              </a:solidFill>
            </a:endParaRPr>
          </a:p>
        </p:txBody>
      </p:sp>
      <p:cxnSp>
        <p:nvCxnSpPr>
          <p:cNvPr id="20" name="Straight Connector 29">
            <a:extLst>
              <a:ext uri="{FF2B5EF4-FFF2-40B4-BE49-F238E27FC236}">
                <a16:creationId xmlns:a16="http://schemas.microsoft.com/office/drawing/2014/main" id="{EBFC4B13-A0E9-033B-E32C-689712650661}"/>
              </a:ext>
            </a:extLst>
          </p:cNvPr>
          <p:cNvCxnSpPr>
            <a:cxnSpLocks/>
          </p:cNvCxnSpPr>
          <p:nvPr/>
        </p:nvCxnSpPr>
        <p:spPr>
          <a:xfrm>
            <a:off x="2671914" y="2900233"/>
            <a:ext cx="0" cy="9135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31">
            <a:extLst>
              <a:ext uri="{FF2B5EF4-FFF2-40B4-BE49-F238E27FC236}">
                <a16:creationId xmlns:a16="http://schemas.microsoft.com/office/drawing/2014/main" id="{F41E8E61-5E11-9A40-E56A-34D9A8E10C3F}"/>
              </a:ext>
            </a:extLst>
          </p:cNvPr>
          <p:cNvCxnSpPr>
            <a:cxnSpLocks/>
          </p:cNvCxnSpPr>
          <p:nvPr/>
        </p:nvCxnSpPr>
        <p:spPr>
          <a:xfrm>
            <a:off x="2479109" y="3813796"/>
            <a:ext cx="195058"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9">
            <a:extLst>
              <a:ext uri="{FF2B5EF4-FFF2-40B4-BE49-F238E27FC236}">
                <a16:creationId xmlns:a16="http://schemas.microsoft.com/office/drawing/2014/main" id="{EBCB5578-15FA-3474-C87A-7F2BD06B691D}"/>
              </a:ext>
            </a:extLst>
          </p:cNvPr>
          <p:cNvCxnSpPr>
            <a:cxnSpLocks/>
          </p:cNvCxnSpPr>
          <p:nvPr/>
        </p:nvCxnSpPr>
        <p:spPr>
          <a:xfrm>
            <a:off x="2469180" y="2900233"/>
            <a:ext cx="0" cy="9135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9" name="Rettangolo 28">
            <a:extLst>
              <a:ext uri="{FF2B5EF4-FFF2-40B4-BE49-F238E27FC236}">
                <a16:creationId xmlns:a16="http://schemas.microsoft.com/office/drawing/2014/main" id="{359D222E-6428-B0D2-3DBD-279DEFA8FC55}"/>
              </a:ext>
            </a:extLst>
          </p:cNvPr>
          <p:cNvSpPr/>
          <p:nvPr/>
        </p:nvSpPr>
        <p:spPr>
          <a:xfrm>
            <a:off x="1073021" y="2734320"/>
            <a:ext cx="169852" cy="1069678"/>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prstClr val="white"/>
              </a:solidFill>
            </a:endParaRPr>
          </a:p>
        </p:txBody>
      </p:sp>
      <p:cxnSp>
        <p:nvCxnSpPr>
          <p:cNvPr id="36" name="Straight Connector 29">
            <a:extLst>
              <a:ext uri="{FF2B5EF4-FFF2-40B4-BE49-F238E27FC236}">
                <a16:creationId xmlns:a16="http://schemas.microsoft.com/office/drawing/2014/main" id="{60AED872-4B51-4802-BA24-F644379EEDB9}"/>
              </a:ext>
            </a:extLst>
          </p:cNvPr>
          <p:cNvCxnSpPr>
            <a:cxnSpLocks/>
          </p:cNvCxnSpPr>
          <p:nvPr/>
        </p:nvCxnSpPr>
        <p:spPr>
          <a:xfrm>
            <a:off x="1273096" y="2890435"/>
            <a:ext cx="0" cy="9135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1">
            <a:extLst>
              <a:ext uri="{FF2B5EF4-FFF2-40B4-BE49-F238E27FC236}">
                <a16:creationId xmlns:a16="http://schemas.microsoft.com/office/drawing/2014/main" id="{B99450E8-89F7-C481-ABCE-21E218DEEC83}"/>
              </a:ext>
            </a:extLst>
          </p:cNvPr>
          <p:cNvCxnSpPr>
            <a:cxnSpLocks/>
          </p:cNvCxnSpPr>
          <p:nvPr/>
        </p:nvCxnSpPr>
        <p:spPr>
          <a:xfrm>
            <a:off x="1078038" y="3803998"/>
            <a:ext cx="195058"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29">
            <a:extLst>
              <a:ext uri="{FF2B5EF4-FFF2-40B4-BE49-F238E27FC236}">
                <a16:creationId xmlns:a16="http://schemas.microsoft.com/office/drawing/2014/main" id="{045A8A39-E870-CA60-4163-5A49C07294D3}"/>
              </a:ext>
            </a:extLst>
          </p:cNvPr>
          <p:cNvCxnSpPr>
            <a:cxnSpLocks/>
          </p:cNvCxnSpPr>
          <p:nvPr/>
        </p:nvCxnSpPr>
        <p:spPr>
          <a:xfrm>
            <a:off x="1068109" y="2890435"/>
            <a:ext cx="0" cy="9135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50" name="CasellaDiTesto 49">
            <a:extLst>
              <a:ext uri="{FF2B5EF4-FFF2-40B4-BE49-F238E27FC236}">
                <a16:creationId xmlns:a16="http://schemas.microsoft.com/office/drawing/2014/main" id="{044F9F8E-6F7C-4B99-BF18-19652DC8B651}"/>
              </a:ext>
            </a:extLst>
          </p:cNvPr>
          <p:cNvSpPr txBox="1"/>
          <p:nvPr/>
        </p:nvSpPr>
        <p:spPr>
          <a:xfrm>
            <a:off x="3112582" y="14339"/>
            <a:ext cx="5625964" cy="553998"/>
          </a:xfrm>
          <a:prstGeom prst="rect">
            <a:avLst/>
          </a:prstGeom>
        </p:spPr>
        <p:txBody>
          <a:bodyPr wrap="none">
            <a:spAutoFit/>
          </a:bodyPr>
          <a:lstStyle>
            <a:defPPr>
              <a:defRPr lang="it-IT"/>
            </a:defPPr>
            <a:lvl1pPr>
              <a:defRPr sz="2800" i="1">
                <a:solidFill>
                  <a:srgbClr val="7030A0"/>
                </a:solidFill>
                <a:latin typeface="Tw Cen MT" panose="020B0602020104020603" pitchFamily="34" charset="0"/>
              </a:defRPr>
            </a:lvl1pPr>
          </a:lstStyle>
          <a:p>
            <a:r>
              <a:rPr lang="it-IT" sz="3000" dirty="0"/>
              <a:t>PLM contact/</a:t>
            </a:r>
            <a:r>
              <a:rPr lang="it-IT" sz="3000" dirty="0" err="1"/>
              <a:t>junction</a:t>
            </a:r>
            <a:r>
              <a:rPr lang="it-IT" sz="3000" dirty="0"/>
              <a:t>:</a:t>
            </a:r>
            <a:r>
              <a:rPr lang="it-IT" sz="3000" dirty="0">
                <a:solidFill>
                  <a:srgbClr val="FF0000"/>
                </a:solidFill>
              </a:rPr>
              <a:t> </a:t>
            </a:r>
            <a:r>
              <a:rPr lang="it-IT" sz="3000" dirty="0" err="1">
                <a:solidFill>
                  <a:srgbClr val="FF0000"/>
                </a:solidFill>
              </a:rPr>
              <a:t>Segmentation</a:t>
            </a:r>
            <a:r>
              <a:rPr lang="it-IT" sz="3000" dirty="0">
                <a:solidFill>
                  <a:srgbClr val="FF0000"/>
                </a:solidFill>
              </a:rPr>
              <a:t> </a:t>
            </a:r>
          </a:p>
        </p:txBody>
      </p:sp>
      <p:pic>
        <p:nvPicPr>
          <p:cNvPr id="53" name="Picture 21">
            <a:extLst>
              <a:ext uri="{FF2B5EF4-FFF2-40B4-BE49-F238E27FC236}">
                <a16:creationId xmlns:a16="http://schemas.microsoft.com/office/drawing/2014/main" id="{DE6E756F-66C7-05E4-2158-1DE656FDFA22}"/>
              </a:ext>
            </a:extLst>
          </p:cNvPr>
          <p:cNvPicPr>
            <a:picLocks noChangeAspect="1"/>
          </p:cNvPicPr>
          <p:nvPr/>
        </p:nvPicPr>
        <p:blipFill>
          <a:blip r:embed="rId3"/>
          <a:stretch>
            <a:fillRect/>
          </a:stretch>
        </p:blipFill>
        <p:spPr>
          <a:xfrm>
            <a:off x="9362947" y="3607927"/>
            <a:ext cx="2037295" cy="2017781"/>
          </a:xfrm>
          <a:prstGeom prst="rect">
            <a:avLst/>
          </a:prstGeom>
        </p:spPr>
      </p:pic>
      <p:pic>
        <p:nvPicPr>
          <p:cNvPr id="54" name="Picture 21" descr="A picture containing circle, oval, mirror, round&#10;&#10;Description automatically generated">
            <a:extLst>
              <a:ext uri="{FF2B5EF4-FFF2-40B4-BE49-F238E27FC236}">
                <a16:creationId xmlns:a16="http://schemas.microsoft.com/office/drawing/2014/main" id="{93554CA4-2DC3-B133-F105-205C830933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49" r="3646"/>
          <a:stretch/>
        </p:blipFill>
        <p:spPr>
          <a:xfrm rot="5400000">
            <a:off x="9177373" y="1294149"/>
            <a:ext cx="2421338" cy="2024400"/>
          </a:xfrm>
          <a:prstGeom prst="rect">
            <a:avLst/>
          </a:prstGeom>
        </p:spPr>
      </p:pic>
      <p:cxnSp>
        <p:nvCxnSpPr>
          <p:cNvPr id="8" name="Connettore 1 5">
            <a:extLst>
              <a:ext uri="{FF2B5EF4-FFF2-40B4-BE49-F238E27FC236}">
                <a16:creationId xmlns:a16="http://schemas.microsoft.com/office/drawing/2014/main" id="{31360585-3AA1-20B5-421A-31FB759F41AB}"/>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Footer Placeholder 7">
            <a:extLst>
              <a:ext uri="{FF2B5EF4-FFF2-40B4-BE49-F238E27FC236}">
                <a16:creationId xmlns:a16="http://schemas.microsoft.com/office/drawing/2014/main" id="{F1AC3907-A492-A370-B5E1-55592AE797BC}"/>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tx1"/>
                </a:solidFill>
              </a:rPr>
              <a:t>Davide De Salvador                          </a:t>
            </a:r>
            <a:r>
              <a:rPr lang="en-US" sz="1400" b="0" i="0" dirty="0" err="1">
                <a:solidFill>
                  <a:schemeClr val="tx1"/>
                </a:solidFill>
                <a:effectLst/>
                <a:latin typeface="Google Sans"/>
              </a:rPr>
              <a:t>JoinUs@Thesis</a:t>
            </a:r>
            <a:r>
              <a:rPr lang="en-US" sz="1400" b="0" i="0" dirty="0">
                <a:solidFill>
                  <a:schemeClr val="tx1"/>
                </a:solidFill>
                <a:effectLst/>
                <a:latin typeface="Google Sans"/>
              </a:rPr>
              <a:t> 2024</a:t>
            </a:r>
            <a:endParaRPr lang="it-IT" sz="1400" dirty="0">
              <a:solidFill>
                <a:schemeClr val="tx1"/>
              </a:solidFill>
            </a:endParaRPr>
          </a:p>
        </p:txBody>
      </p:sp>
    </p:spTree>
    <p:extLst>
      <p:ext uri="{BB962C8B-B14F-4D97-AF65-F5344CB8AC3E}">
        <p14:creationId xmlns:p14="http://schemas.microsoft.com/office/powerpoint/2010/main" val="2734920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rectangle, yellow, indoor&#10;&#10;Description automatically generated">
            <a:extLst>
              <a:ext uri="{FF2B5EF4-FFF2-40B4-BE49-F238E27FC236}">
                <a16:creationId xmlns:a16="http://schemas.microsoft.com/office/drawing/2014/main" id="{9C2D8381-48FA-7D69-6A98-8DC49D02F4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897" t="41905" r="6817" b="28059"/>
          <a:stretch/>
        </p:blipFill>
        <p:spPr>
          <a:xfrm>
            <a:off x="5288518" y="1372621"/>
            <a:ext cx="2626919" cy="2436735"/>
          </a:xfrm>
          <a:prstGeom prst="rect">
            <a:avLst/>
          </a:prstGeom>
        </p:spPr>
      </p:pic>
      <p:pic>
        <p:nvPicPr>
          <p:cNvPr id="33" name="Immagine 37">
            <a:extLst>
              <a:ext uri="{FF2B5EF4-FFF2-40B4-BE49-F238E27FC236}">
                <a16:creationId xmlns:a16="http://schemas.microsoft.com/office/drawing/2014/main" id="{DBD99781-CAAD-30B8-362F-78CF665BB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091" y="1520038"/>
            <a:ext cx="2054877" cy="2091572"/>
          </a:xfrm>
          <a:prstGeom prst="rect">
            <a:avLst/>
          </a:prstGeom>
        </p:spPr>
      </p:pic>
      <p:cxnSp>
        <p:nvCxnSpPr>
          <p:cNvPr id="34" name="Straight Arrow Connector 33">
            <a:extLst>
              <a:ext uri="{FF2B5EF4-FFF2-40B4-BE49-F238E27FC236}">
                <a16:creationId xmlns:a16="http://schemas.microsoft.com/office/drawing/2014/main" id="{04AC2F9E-EAB4-00B3-773B-D3DBB4CE711B}"/>
              </a:ext>
            </a:extLst>
          </p:cNvPr>
          <p:cNvCxnSpPr/>
          <p:nvPr/>
        </p:nvCxnSpPr>
        <p:spPr>
          <a:xfrm>
            <a:off x="1381963" y="1424358"/>
            <a:ext cx="187753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A72D55F-E316-9D84-2DE9-B7D47B86D917}"/>
              </a:ext>
            </a:extLst>
          </p:cNvPr>
          <p:cNvCxnSpPr/>
          <p:nvPr/>
        </p:nvCxnSpPr>
        <p:spPr>
          <a:xfrm>
            <a:off x="3479888" y="1602639"/>
            <a:ext cx="1" cy="186481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206C9C8-77D9-9100-4C3C-E77CFCA9EAE8}"/>
              </a:ext>
            </a:extLst>
          </p:cNvPr>
          <p:cNvSpPr txBox="1"/>
          <p:nvPr/>
        </p:nvSpPr>
        <p:spPr>
          <a:xfrm>
            <a:off x="2047984" y="1144820"/>
            <a:ext cx="766557" cy="338554"/>
          </a:xfrm>
          <a:prstGeom prst="rect">
            <a:avLst/>
          </a:prstGeom>
          <a:noFill/>
        </p:spPr>
        <p:txBody>
          <a:bodyPr wrap="none" rtlCol="0">
            <a:spAutoFit/>
          </a:bodyPr>
          <a:lstStyle/>
          <a:p>
            <a:r>
              <a:rPr lang="en-US" sz="1600" dirty="0"/>
              <a:t>10 mm</a:t>
            </a:r>
          </a:p>
        </p:txBody>
      </p:sp>
      <p:sp>
        <p:nvSpPr>
          <p:cNvPr id="37" name="TextBox 36">
            <a:extLst>
              <a:ext uri="{FF2B5EF4-FFF2-40B4-BE49-F238E27FC236}">
                <a16:creationId xmlns:a16="http://schemas.microsoft.com/office/drawing/2014/main" id="{28309247-234C-796E-5B28-FFA2499F3337}"/>
              </a:ext>
            </a:extLst>
          </p:cNvPr>
          <p:cNvSpPr txBox="1"/>
          <p:nvPr/>
        </p:nvSpPr>
        <p:spPr>
          <a:xfrm>
            <a:off x="3453086" y="2396547"/>
            <a:ext cx="766557" cy="338554"/>
          </a:xfrm>
          <a:prstGeom prst="rect">
            <a:avLst/>
          </a:prstGeom>
          <a:noFill/>
        </p:spPr>
        <p:txBody>
          <a:bodyPr wrap="none" rtlCol="0">
            <a:spAutoFit/>
          </a:bodyPr>
          <a:lstStyle/>
          <a:p>
            <a:r>
              <a:rPr lang="en-US" sz="1600" dirty="0"/>
              <a:t>10 mm</a:t>
            </a:r>
          </a:p>
        </p:txBody>
      </p:sp>
      <p:sp>
        <p:nvSpPr>
          <p:cNvPr id="126" name="CasellaDiTesto 11">
            <a:extLst>
              <a:ext uri="{FF2B5EF4-FFF2-40B4-BE49-F238E27FC236}">
                <a16:creationId xmlns:a16="http://schemas.microsoft.com/office/drawing/2014/main" id="{AE1CD1B4-002C-A247-6D1C-1ECE9E13FB6C}"/>
              </a:ext>
            </a:extLst>
          </p:cNvPr>
          <p:cNvSpPr txBox="1"/>
          <p:nvPr/>
        </p:nvSpPr>
        <p:spPr>
          <a:xfrm>
            <a:off x="1132410" y="182883"/>
            <a:ext cx="10179966" cy="523220"/>
          </a:xfrm>
          <a:prstGeom prst="rect">
            <a:avLst/>
          </a:prstGeom>
        </p:spPr>
        <p:txBody>
          <a:bodyPr wrap="none">
            <a:spAutoFit/>
          </a:bodyPr>
          <a:lstStyle>
            <a:defPPr>
              <a:defRPr lang="it-IT"/>
            </a:defPPr>
            <a:lvl1pPr>
              <a:defRPr sz="2800" i="1">
                <a:solidFill>
                  <a:srgbClr val="7030A0"/>
                </a:solidFill>
                <a:latin typeface="Tw Cen MT" panose="020B0602020104020603" pitchFamily="34" charset="0"/>
              </a:defRPr>
            </a:lvl1pPr>
          </a:lstStyle>
          <a:p>
            <a:r>
              <a:rPr lang="en-GB" dirty="0">
                <a:solidFill>
                  <a:srgbClr val="FF0000"/>
                </a:solidFill>
              </a:rPr>
              <a:t>Event localization “exercise”, signal simulation on a small </a:t>
            </a:r>
            <a:r>
              <a:rPr lang="en-GB" dirty="0" err="1"/>
              <a:t>HPGe</a:t>
            </a:r>
            <a:r>
              <a:rPr lang="en-GB" dirty="0"/>
              <a:t> detectors</a:t>
            </a:r>
          </a:p>
        </p:txBody>
      </p:sp>
      <p:grpSp>
        <p:nvGrpSpPr>
          <p:cNvPr id="129" name="Group 128">
            <a:extLst>
              <a:ext uri="{FF2B5EF4-FFF2-40B4-BE49-F238E27FC236}">
                <a16:creationId xmlns:a16="http://schemas.microsoft.com/office/drawing/2014/main" id="{C65E61BF-819B-8E13-BE52-CF63512A6802}"/>
              </a:ext>
            </a:extLst>
          </p:cNvPr>
          <p:cNvGrpSpPr/>
          <p:nvPr/>
        </p:nvGrpSpPr>
        <p:grpSpPr>
          <a:xfrm>
            <a:off x="373664" y="2527109"/>
            <a:ext cx="7651178" cy="3667039"/>
            <a:chOff x="373664" y="2527109"/>
            <a:chExt cx="7651178" cy="3667039"/>
          </a:xfrm>
        </p:grpSpPr>
        <p:cxnSp>
          <p:nvCxnSpPr>
            <p:cNvPr id="38" name="Straight Connector 37">
              <a:extLst>
                <a:ext uri="{FF2B5EF4-FFF2-40B4-BE49-F238E27FC236}">
                  <a16:creationId xmlns:a16="http://schemas.microsoft.com/office/drawing/2014/main" id="{306F9C89-B4CF-EB3A-38F1-5BB006793689}"/>
                </a:ext>
              </a:extLst>
            </p:cNvPr>
            <p:cNvCxnSpPr/>
            <p:nvPr/>
          </p:nvCxnSpPr>
          <p:spPr>
            <a:xfrm>
              <a:off x="1381963" y="2527109"/>
              <a:ext cx="1894888"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5A8DDA22-D77C-F0A2-594E-D8BAB41BD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63" y="4220895"/>
              <a:ext cx="6945395" cy="1720481"/>
            </a:xfrm>
            <a:prstGeom prst="rect">
              <a:avLst/>
            </a:prstGeom>
          </p:spPr>
        </p:pic>
        <p:cxnSp>
          <p:nvCxnSpPr>
            <p:cNvPr id="40" name="Straight Connector 39">
              <a:extLst>
                <a:ext uri="{FF2B5EF4-FFF2-40B4-BE49-F238E27FC236}">
                  <a16:creationId xmlns:a16="http://schemas.microsoft.com/office/drawing/2014/main" id="{DE4A54F9-8AB9-2433-7630-54787ECBCB00}"/>
                </a:ext>
              </a:extLst>
            </p:cNvPr>
            <p:cNvCxnSpPr>
              <a:cxnSpLocks/>
            </p:cNvCxnSpPr>
            <p:nvPr/>
          </p:nvCxnSpPr>
          <p:spPr>
            <a:xfrm flipH="1">
              <a:off x="795524" y="2527109"/>
              <a:ext cx="586441" cy="1803782"/>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E123A87-2CFF-EC3D-4293-D598900AEC56}"/>
                </a:ext>
              </a:extLst>
            </p:cNvPr>
            <p:cNvCxnSpPr>
              <a:cxnSpLocks/>
            </p:cNvCxnSpPr>
            <p:nvPr/>
          </p:nvCxnSpPr>
          <p:spPr>
            <a:xfrm>
              <a:off x="3276851" y="2535047"/>
              <a:ext cx="4233960" cy="175113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4D2C571-2533-9370-DCC3-8EE2E1F13DE1}"/>
                </a:ext>
              </a:extLst>
            </p:cNvPr>
            <p:cNvSpPr txBox="1"/>
            <p:nvPr/>
          </p:nvSpPr>
          <p:spPr>
            <a:xfrm>
              <a:off x="3352953" y="5824816"/>
              <a:ext cx="2023503" cy="369332"/>
            </a:xfrm>
            <a:prstGeom prst="rect">
              <a:avLst/>
            </a:prstGeom>
            <a:noFill/>
          </p:spPr>
          <p:txBody>
            <a:bodyPr wrap="none" rtlCol="0">
              <a:spAutoFit/>
            </a:bodyPr>
            <a:lstStyle/>
            <a:p>
              <a:r>
                <a:rPr lang="en-US" dirty="0"/>
                <a:t>Polarization voltage</a:t>
              </a:r>
            </a:p>
          </p:txBody>
        </p:sp>
        <p:sp>
          <p:nvSpPr>
            <p:cNvPr id="43" name="TextBox 42">
              <a:extLst>
                <a:ext uri="{FF2B5EF4-FFF2-40B4-BE49-F238E27FC236}">
                  <a16:creationId xmlns:a16="http://schemas.microsoft.com/office/drawing/2014/main" id="{FA30D3A0-4158-E4CB-0BFC-9E4EFC2631FD}"/>
                </a:ext>
              </a:extLst>
            </p:cNvPr>
            <p:cNvSpPr txBox="1"/>
            <p:nvPr/>
          </p:nvSpPr>
          <p:spPr>
            <a:xfrm>
              <a:off x="1235613" y="3971558"/>
              <a:ext cx="894284" cy="369332"/>
            </a:xfrm>
            <a:prstGeom prst="rect">
              <a:avLst/>
            </a:prstGeom>
            <a:noFill/>
          </p:spPr>
          <p:txBody>
            <a:bodyPr wrap="none" rtlCol="0">
              <a:spAutoFit/>
            </a:bodyPr>
            <a:lstStyle/>
            <a:p>
              <a:r>
                <a:rPr lang="en-US" dirty="0"/>
                <a:t>Ground</a:t>
              </a:r>
            </a:p>
          </p:txBody>
        </p:sp>
        <p:sp>
          <p:nvSpPr>
            <p:cNvPr id="44" name="TextBox 43">
              <a:extLst>
                <a:ext uri="{FF2B5EF4-FFF2-40B4-BE49-F238E27FC236}">
                  <a16:creationId xmlns:a16="http://schemas.microsoft.com/office/drawing/2014/main" id="{9FE92361-84F0-7F63-40B0-63AC1D740B4C}"/>
                </a:ext>
              </a:extLst>
            </p:cNvPr>
            <p:cNvSpPr txBox="1"/>
            <p:nvPr/>
          </p:nvSpPr>
          <p:spPr>
            <a:xfrm rot="5400000">
              <a:off x="7228085" y="4896469"/>
              <a:ext cx="1224181" cy="369332"/>
            </a:xfrm>
            <a:prstGeom prst="rect">
              <a:avLst/>
            </a:prstGeom>
            <a:noFill/>
          </p:spPr>
          <p:txBody>
            <a:bodyPr wrap="none" rtlCol="0">
              <a:spAutoFit/>
            </a:bodyPr>
            <a:lstStyle/>
            <a:p>
              <a:r>
                <a:rPr lang="en-US" dirty="0"/>
                <a:t>Passivation</a:t>
              </a:r>
            </a:p>
          </p:txBody>
        </p:sp>
        <p:cxnSp>
          <p:nvCxnSpPr>
            <p:cNvPr id="45" name="Straight Connector 44">
              <a:extLst>
                <a:ext uri="{FF2B5EF4-FFF2-40B4-BE49-F238E27FC236}">
                  <a16:creationId xmlns:a16="http://schemas.microsoft.com/office/drawing/2014/main" id="{11380089-187A-F5B7-0D26-B7443E6AD496}"/>
                </a:ext>
              </a:extLst>
            </p:cNvPr>
            <p:cNvCxnSpPr/>
            <p:nvPr/>
          </p:nvCxnSpPr>
          <p:spPr>
            <a:xfrm>
              <a:off x="826939" y="5817745"/>
              <a:ext cx="66838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6EF5229-B007-BE4A-38B7-B9253CB41B46}"/>
                </a:ext>
              </a:extLst>
            </p:cNvPr>
            <p:cNvCxnSpPr/>
            <p:nvPr/>
          </p:nvCxnSpPr>
          <p:spPr>
            <a:xfrm>
              <a:off x="797922" y="4410453"/>
              <a:ext cx="0" cy="137498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815A76-1D46-1A05-F1F4-8635AD2FB435}"/>
                </a:ext>
              </a:extLst>
            </p:cNvPr>
            <p:cNvCxnSpPr/>
            <p:nvPr/>
          </p:nvCxnSpPr>
          <p:spPr>
            <a:xfrm>
              <a:off x="2780705" y="4320878"/>
              <a:ext cx="1584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141D10-2A29-EDE5-1EE9-D5BFD1E16B26}"/>
                </a:ext>
              </a:extLst>
            </p:cNvPr>
            <p:cNvCxnSpPr/>
            <p:nvPr/>
          </p:nvCxnSpPr>
          <p:spPr>
            <a:xfrm>
              <a:off x="4530393" y="4319307"/>
              <a:ext cx="1692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6E2E008-CA60-BB5C-7438-815649B4230D}"/>
                </a:ext>
              </a:extLst>
            </p:cNvPr>
            <p:cNvCxnSpPr/>
            <p:nvPr/>
          </p:nvCxnSpPr>
          <p:spPr>
            <a:xfrm>
              <a:off x="6403009" y="4319307"/>
              <a:ext cx="115246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E22BF31-CCFF-6A79-3FF8-E868CBA31164}"/>
                </a:ext>
              </a:extLst>
            </p:cNvPr>
            <p:cNvCxnSpPr/>
            <p:nvPr/>
          </p:nvCxnSpPr>
          <p:spPr>
            <a:xfrm>
              <a:off x="7555472" y="4399700"/>
              <a:ext cx="0" cy="137498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7D1E52B-3421-C64E-CD16-C97FD79E5656}"/>
                </a:ext>
              </a:extLst>
            </p:cNvPr>
            <p:cNvSpPr txBox="1"/>
            <p:nvPr/>
          </p:nvSpPr>
          <p:spPr>
            <a:xfrm rot="16200000">
              <a:off x="-53761" y="4919958"/>
              <a:ext cx="1224181" cy="369332"/>
            </a:xfrm>
            <a:prstGeom prst="rect">
              <a:avLst/>
            </a:prstGeom>
            <a:noFill/>
          </p:spPr>
          <p:txBody>
            <a:bodyPr wrap="none" rtlCol="0">
              <a:spAutoFit/>
            </a:bodyPr>
            <a:lstStyle/>
            <a:p>
              <a:r>
                <a:rPr lang="en-US" dirty="0"/>
                <a:t>Passivation</a:t>
              </a:r>
            </a:p>
          </p:txBody>
        </p:sp>
        <p:sp>
          <p:nvSpPr>
            <p:cNvPr id="53" name="TextBox 52">
              <a:extLst>
                <a:ext uri="{FF2B5EF4-FFF2-40B4-BE49-F238E27FC236}">
                  <a16:creationId xmlns:a16="http://schemas.microsoft.com/office/drawing/2014/main" id="{4E247622-9EBD-09DF-EBD3-DC83E29973BD}"/>
                </a:ext>
              </a:extLst>
            </p:cNvPr>
            <p:cNvSpPr txBox="1"/>
            <p:nvPr/>
          </p:nvSpPr>
          <p:spPr>
            <a:xfrm>
              <a:off x="6515533" y="3940036"/>
              <a:ext cx="894284" cy="369332"/>
            </a:xfrm>
            <a:prstGeom prst="rect">
              <a:avLst/>
            </a:prstGeom>
            <a:noFill/>
          </p:spPr>
          <p:txBody>
            <a:bodyPr wrap="none" rtlCol="0">
              <a:spAutoFit/>
            </a:bodyPr>
            <a:lstStyle/>
            <a:p>
              <a:r>
                <a:rPr lang="en-US" dirty="0"/>
                <a:t>Ground</a:t>
              </a:r>
            </a:p>
          </p:txBody>
        </p:sp>
        <p:sp>
          <p:nvSpPr>
            <p:cNvPr id="54" name="TextBox 53">
              <a:extLst>
                <a:ext uri="{FF2B5EF4-FFF2-40B4-BE49-F238E27FC236}">
                  <a16:creationId xmlns:a16="http://schemas.microsoft.com/office/drawing/2014/main" id="{516142AC-3D19-6EE4-B4E6-DB7771DC85E4}"/>
                </a:ext>
              </a:extLst>
            </p:cNvPr>
            <p:cNvSpPr txBox="1"/>
            <p:nvPr/>
          </p:nvSpPr>
          <p:spPr>
            <a:xfrm>
              <a:off x="4998988" y="3971558"/>
              <a:ext cx="425116" cy="369332"/>
            </a:xfrm>
            <a:prstGeom prst="rect">
              <a:avLst/>
            </a:prstGeom>
            <a:noFill/>
          </p:spPr>
          <p:txBody>
            <a:bodyPr wrap="none" rtlCol="0">
              <a:spAutoFit/>
            </a:bodyPr>
            <a:lstStyle/>
            <a:p>
              <a:r>
                <a:rPr lang="en-US" dirty="0"/>
                <a:t>C2</a:t>
              </a:r>
            </a:p>
          </p:txBody>
        </p:sp>
        <p:sp>
          <p:nvSpPr>
            <p:cNvPr id="55" name="TextBox 54">
              <a:extLst>
                <a:ext uri="{FF2B5EF4-FFF2-40B4-BE49-F238E27FC236}">
                  <a16:creationId xmlns:a16="http://schemas.microsoft.com/office/drawing/2014/main" id="{548DCC87-F735-0978-46E3-DA48B221CB0E}"/>
                </a:ext>
              </a:extLst>
            </p:cNvPr>
            <p:cNvSpPr txBox="1"/>
            <p:nvPr/>
          </p:nvSpPr>
          <p:spPr>
            <a:xfrm>
              <a:off x="3224349" y="3971558"/>
              <a:ext cx="425116" cy="369332"/>
            </a:xfrm>
            <a:prstGeom prst="rect">
              <a:avLst/>
            </a:prstGeom>
            <a:noFill/>
          </p:spPr>
          <p:txBody>
            <a:bodyPr wrap="none" rtlCol="0">
              <a:spAutoFit/>
            </a:bodyPr>
            <a:lstStyle/>
            <a:p>
              <a:r>
                <a:rPr lang="en-US" dirty="0"/>
                <a:t>C1</a:t>
              </a:r>
            </a:p>
          </p:txBody>
        </p:sp>
        <p:cxnSp>
          <p:nvCxnSpPr>
            <p:cNvPr id="58" name="Straight Connector 25">
              <a:extLst>
                <a:ext uri="{FF2B5EF4-FFF2-40B4-BE49-F238E27FC236}">
                  <a16:creationId xmlns:a16="http://schemas.microsoft.com/office/drawing/2014/main" id="{9E6F94CB-2714-A142-9B3B-B1279E533173}"/>
                </a:ext>
              </a:extLst>
            </p:cNvPr>
            <p:cNvCxnSpPr>
              <a:cxnSpLocks/>
            </p:cNvCxnSpPr>
            <p:nvPr/>
          </p:nvCxnSpPr>
          <p:spPr>
            <a:xfrm flipH="1">
              <a:off x="4383158" y="4322620"/>
              <a:ext cx="12818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25">
              <a:extLst>
                <a:ext uri="{FF2B5EF4-FFF2-40B4-BE49-F238E27FC236}">
                  <a16:creationId xmlns:a16="http://schemas.microsoft.com/office/drawing/2014/main" id="{8A8DB68E-25D1-AB16-466F-9867E621A8A9}"/>
                </a:ext>
              </a:extLst>
            </p:cNvPr>
            <p:cNvCxnSpPr>
              <a:cxnSpLocks/>
            </p:cNvCxnSpPr>
            <p:nvPr/>
          </p:nvCxnSpPr>
          <p:spPr>
            <a:xfrm flipH="1">
              <a:off x="6247265" y="4322620"/>
              <a:ext cx="12818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384B42E1-5DAC-D4B2-600E-5CD0E48A3CDC}"/>
                </a:ext>
              </a:extLst>
            </p:cNvPr>
            <p:cNvGrpSpPr/>
            <p:nvPr/>
          </p:nvGrpSpPr>
          <p:grpSpPr>
            <a:xfrm>
              <a:off x="2710637" y="4342899"/>
              <a:ext cx="1728002" cy="1446626"/>
              <a:chOff x="2710637" y="4342899"/>
              <a:chExt cx="1728002" cy="1446626"/>
            </a:xfrm>
          </p:grpSpPr>
          <p:sp>
            <p:nvSpPr>
              <p:cNvPr id="60" name="Rectangle 59">
                <a:extLst>
                  <a:ext uri="{FF2B5EF4-FFF2-40B4-BE49-F238E27FC236}">
                    <a16:creationId xmlns:a16="http://schemas.microsoft.com/office/drawing/2014/main" id="{F28EB18B-A1C9-9550-D78B-3F9F819A8C7B}"/>
                  </a:ext>
                </a:extLst>
              </p:cNvPr>
              <p:cNvSpPr/>
              <p:nvPr/>
            </p:nvSpPr>
            <p:spPr>
              <a:xfrm>
                <a:off x="2710637" y="4344203"/>
                <a:ext cx="1728000"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6B47504-0F6A-46B8-21FE-4EBFEBB32E36}"/>
                  </a:ext>
                </a:extLst>
              </p:cNvPr>
              <p:cNvSpPr/>
              <p:nvPr/>
            </p:nvSpPr>
            <p:spPr>
              <a:xfrm>
                <a:off x="2710639" y="4639062"/>
                <a:ext cx="1728000"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9EF76F8-9CB4-84EB-5F0C-DBB7E782CE57}"/>
                  </a:ext>
                </a:extLst>
              </p:cNvPr>
              <p:cNvSpPr/>
              <p:nvPr/>
            </p:nvSpPr>
            <p:spPr>
              <a:xfrm>
                <a:off x="2710639" y="4917354"/>
                <a:ext cx="1728000"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7645CBD-1B54-466F-800C-3020A6CDDAB9}"/>
                  </a:ext>
                </a:extLst>
              </p:cNvPr>
              <p:cNvSpPr/>
              <p:nvPr/>
            </p:nvSpPr>
            <p:spPr>
              <a:xfrm>
                <a:off x="2710639" y="5208898"/>
                <a:ext cx="1728000"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5AAF518-A43D-46EF-6EC6-126675B269B3}"/>
                  </a:ext>
                </a:extLst>
              </p:cNvPr>
              <p:cNvSpPr/>
              <p:nvPr/>
            </p:nvSpPr>
            <p:spPr>
              <a:xfrm>
                <a:off x="2710639" y="5500442"/>
                <a:ext cx="1728000"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1B2460B-E710-26CF-DC81-50B5D097F514}"/>
                  </a:ext>
                </a:extLst>
              </p:cNvPr>
              <p:cNvSpPr/>
              <p:nvPr/>
            </p:nvSpPr>
            <p:spPr>
              <a:xfrm rot="16200000">
                <a:off x="2135720" y="4922210"/>
                <a:ext cx="1440000"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33DD4513-58F4-067F-5ACD-7451DE78556D}"/>
                  </a:ext>
                </a:extLst>
              </p:cNvPr>
              <p:cNvCxnSpPr>
                <a:cxnSpLocks/>
                <a:endCxn id="67" idx="0"/>
              </p:cNvCxnSpPr>
              <p:nvPr/>
            </p:nvCxnSpPr>
            <p:spPr>
              <a:xfrm flipH="1">
                <a:off x="3574639" y="5483646"/>
                <a:ext cx="135970" cy="16796"/>
              </a:xfrm>
              <a:prstGeom prst="line">
                <a:avLst/>
              </a:prstGeom>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C7471CCB-ECA6-F8B7-A41A-B25905249074}"/>
                  </a:ext>
                </a:extLst>
              </p:cNvPr>
              <p:cNvSpPr/>
              <p:nvPr/>
            </p:nvSpPr>
            <p:spPr>
              <a:xfrm rot="16200000">
                <a:off x="2423953" y="4918899"/>
                <a:ext cx="1440000"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AD6F901-621B-546C-0EE9-4E9D82634F2F}"/>
                  </a:ext>
                </a:extLst>
              </p:cNvPr>
              <p:cNvSpPr/>
              <p:nvPr/>
            </p:nvSpPr>
            <p:spPr>
              <a:xfrm rot="16200000">
                <a:off x="2708871" y="4922212"/>
                <a:ext cx="1440000"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B078CE42-FD2D-ECDA-2EFF-A23377B2C211}"/>
                  </a:ext>
                </a:extLst>
              </p:cNvPr>
              <p:cNvSpPr/>
              <p:nvPr/>
            </p:nvSpPr>
            <p:spPr>
              <a:xfrm rot="16200000">
                <a:off x="3000415" y="4922212"/>
                <a:ext cx="1440000"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1DBF4D1-CD67-7500-37EF-6B772AECCF8A}"/>
                  </a:ext>
                </a:extLst>
              </p:cNvPr>
              <p:cNvSpPr/>
              <p:nvPr/>
            </p:nvSpPr>
            <p:spPr>
              <a:xfrm rot="16200000">
                <a:off x="3288646" y="4925525"/>
                <a:ext cx="1440000" cy="28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7" name="Straight Connector 126">
              <a:extLst>
                <a:ext uri="{FF2B5EF4-FFF2-40B4-BE49-F238E27FC236}">
                  <a16:creationId xmlns:a16="http://schemas.microsoft.com/office/drawing/2014/main" id="{3DCF7D53-F5E6-6A25-048D-469FA1CB715A}"/>
                </a:ext>
              </a:extLst>
            </p:cNvPr>
            <p:cNvCxnSpPr/>
            <p:nvPr/>
          </p:nvCxnSpPr>
          <p:spPr>
            <a:xfrm>
              <a:off x="825106" y="4319307"/>
              <a:ext cx="1800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8" name="Straight Connector 25">
              <a:extLst>
                <a:ext uri="{FF2B5EF4-FFF2-40B4-BE49-F238E27FC236}">
                  <a16:creationId xmlns:a16="http://schemas.microsoft.com/office/drawing/2014/main" id="{D24A9F7B-1096-00DC-79BB-3CCD71210F5A}"/>
                </a:ext>
              </a:extLst>
            </p:cNvPr>
            <p:cNvCxnSpPr>
              <a:cxnSpLocks/>
            </p:cNvCxnSpPr>
            <p:nvPr/>
          </p:nvCxnSpPr>
          <p:spPr>
            <a:xfrm flipH="1">
              <a:off x="2634075" y="4319307"/>
              <a:ext cx="12818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BD2F45D1-ADEC-B203-B742-5A47E44CA352}"/>
              </a:ext>
            </a:extLst>
          </p:cNvPr>
          <p:cNvGrpSpPr/>
          <p:nvPr/>
        </p:nvGrpSpPr>
        <p:grpSpPr>
          <a:xfrm>
            <a:off x="4886339" y="1520038"/>
            <a:ext cx="6877818" cy="4340526"/>
            <a:chOff x="4808350" y="1660656"/>
            <a:chExt cx="6877818" cy="4340526"/>
          </a:xfrm>
        </p:grpSpPr>
        <p:pic>
          <p:nvPicPr>
            <p:cNvPr id="78" name="Picture 77" descr="A group of graphs showing the results of a function&#10;&#10;Description automatically generated with medium confidence">
              <a:extLst>
                <a:ext uri="{FF2B5EF4-FFF2-40B4-BE49-F238E27FC236}">
                  <a16:creationId xmlns:a16="http://schemas.microsoft.com/office/drawing/2014/main" id="{A84DA174-0853-E569-CE2D-B09A5762F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8350" y="1686296"/>
              <a:ext cx="6877818" cy="4294338"/>
            </a:xfrm>
            <a:prstGeom prst="rect">
              <a:avLst/>
            </a:prstGeom>
          </p:spPr>
        </p:pic>
        <p:sp>
          <p:nvSpPr>
            <p:cNvPr id="115" name="Rectangle 114">
              <a:extLst>
                <a:ext uri="{FF2B5EF4-FFF2-40B4-BE49-F238E27FC236}">
                  <a16:creationId xmlns:a16="http://schemas.microsoft.com/office/drawing/2014/main" id="{F2418F7A-67CD-4A22-7985-FB041112E74F}"/>
                </a:ext>
              </a:extLst>
            </p:cNvPr>
            <p:cNvSpPr/>
            <p:nvPr/>
          </p:nvSpPr>
          <p:spPr>
            <a:xfrm>
              <a:off x="4880854" y="1669796"/>
              <a:ext cx="6767559" cy="8661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01BD84A8-FB19-8FC0-CBBC-10F73E2C94F8}"/>
                </a:ext>
              </a:extLst>
            </p:cNvPr>
            <p:cNvSpPr/>
            <p:nvPr/>
          </p:nvSpPr>
          <p:spPr>
            <a:xfrm>
              <a:off x="4880862" y="2537564"/>
              <a:ext cx="6767559" cy="8661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9F592E43-8B2C-C79E-A51E-A1CC0139DA51}"/>
                </a:ext>
              </a:extLst>
            </p:cNvPr>
            <p:cNvSpPr/>
            <p:nvPr/>
          </p:nvSpPr>
          <p:spPr>
            <a:xfrm>
              <a:off x="4880862" y="3402124"/>
              <a:ext cx="6767559" cy="8661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E465A3E0-D726-CF16-97FD-23B5F68F1811}"/>
                </a:ext>
              </a:extLst>
            </p:cNvPr>
            <p:cNvSpPr/>
            <p:nvPr/>
          </p:nvSpPr>
          <p:spPr>
            <a:xfrm>
              <a:off x="4880862" y="4268294"/>
              <a:ext cx="6767559" cy="8661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C28AAD46-5E69-F7AA-1C6D-5D125216C202}"/>
                </a:ext>
              </a:extLst>
            </p:cNvPr>
            <p:cNvSpPr/>
            <p:nvPr/>
          </p:nvSpPr>
          <p:spPr>
            <a:xfrm>
              <a:off x="4880862" y="5131813"/>
              <a:ext cx="6767559" cy="8661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84E169B7-880B-1C75-67BB-F43DADC9DD6F}"/>
                </a:ext>
              </a:extLst>
            </p:cNvPr>
            <p:cNvSpPr/>
            <p:nvPr/>
          </p:nvSpPr>
          <p:spPr>
            <a:xfrm rot="16200000">
              <a:off x="3283781" y="3261970"/>
              <a:ext cx="4330556" cy="11279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00EE0A3C-E469-C0C1-A110-7586D830A473}"/>
                </a:ext>
              </a:extLst>
            </p:cNvPr>
            <p:cNvSpPr/>
            <p:nvPr/>
          </p:nvSpPr>
          <p:spPr>
            <a:xfrm rot="16200000">
              <a:off x="4412620" y="3267189"/>
              <a:ext cx="4330556" cy="11279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C751CF54-4FC9-1150-DF18-D82FF3BB7FC3}"/>
                </a:ext>
              </a:extLst>
            </p:cNvPr>
            <p:cNvSpPr/>
            <p:nvPr/>
          </p:nvSpPr>
          <p:spPr>
            <a:xfrm rot="16200000">
              <a:off x="5536427" y="3261976"/>
              <a:ext cx="4330556" cy="11279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C5619A42-24FE-4713-48A9-EAFEAD219477}"/>
                </a:ext>
              </a:extLst>
            </p:cNvPr>
            <p:cNvSpPr/>
            <p:nvPr/>
          </p:nvSpPr>
          <p:spPr>
            <a:xfrm rot="16200000">
              <a:off x="6670282" y="3261976"/>
              <a:ext cx="4330556" cy="11279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A0326C84-A08B-50CD-BA26-08B8CAD11F48}"/>
                </a:ext>
              </a:extLst>
            </p:cNvPr>
            <p:cNvSpPr/>
            <p:nvPr/>
          </p:nvSpPr>
          <p:spPr>
            <a:xfrm rot="16200000">
              <a:off x="7799113" y="3271940"/>
              <a:ext cx="4330556" cy="11279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1" name="Slide Number Placeholder 130">
            <a:extLst>
              <a:ext uri="{FF2B5EF4-FFF2-40B4-BE49-F238E27FC236}">
                <a16:creationId xmlns:a16="http://schemas.microsoft.com/office/drawing/2014/main" id="{537A0832-43D4-8091-A830-6454C27572AC}"/>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18</a:t>
            </a:fld>
            <a:endParaRPr lang="en-US">
              <a:solidFill>
                <a:prstClr val="black">
                  <a:tint val="75000"/>
                </a:prstClr>
              </a:solidFill>
            </a:endParaRPr>
          </a:p>
        </p:txBody>
      </p:sp>
      <p:cxnSp>
        <p:nvCxnSpPr>
          <p:cNvPr id="132" name="Connettore 1 5">
            <a:extLst>
              <a:ext uri="{FF2B5EF4-FFF2-40B4-BE49-F238E27FC236}">
                <a16:creationId xmlns:a16="http://schemas.microsoft.com/office/drawing/2014/main" id="{8C2C114F-969D-1313-A360-EBE60F20F0CC}"/>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Footer Placeholder 7">
            <a:extLst>
              <a:ext uri="{FF2B5EF4-FFF2-40B4-BE49-F238E27FC236}">
                <a16:creationId xmlns:a16="http://schemas.microsoft.com/office/drawing/2014/main" id="{56AFE862-3BA9-6D4F-80B6-48265432A4F9}"/>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tx1"/>
                </a:solidFill>
              </a:rPr>
              <a:t>Davide De Salvador                          </a:t>
            </a:r>
            <a:r>
              <a:rPr lang="en-US" sz="1400" b="0" i="0" dirty="0" err="1">
                <a:solidFill>
                  <a:schemeClr val="tx1"/>
                </a:solidFill>
                <a:effectLst/>
                <a:latin typeface="Google Sans"/>
              </a:rPr>
              <a:t>JoinUs@Thesis</a:t>
            </a:r>
            <a:r>
              <a:rPr lang="en-US" sz="1400" b="0" i="0" dirty="0">
                <a:solidFill>
                  <a:schemeClr val="tx1"/>
                </a:solidFill>
                <a:effectLst/>
                <a:latin typeface="Google Sans"/>
              </a:rPr>
              <a:t> 2024</a:t>
            </a:r>
            <a:endParaRPr lang="it-IT" sz="1400" dirty="0">
              <a:solidFill>
                <a:schemeClr val="tx1"/>
              </a:solidFill>
            </a:endParaRPr>
          </a:p>
        </p:txBody>
      </p:sp>
    </p:spTree>
    <p:extLst>
      <p:ext uri="{BB962C8B-B14F-4D97-AF65-F5344CB8AC3E}">
        <p14:creationId xmlns:p14="http://schemas.microsoft.com/office/powerpoint/2010/main" val="86923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87" y="224327"/>
            <a:ext cx="6338759" cy="5975352"/>
          </a:xfrm>
          <a:prstGeom prst="rect">
            <a:avLst/>
          </a:prstGeom>
        </p:spPr>
      </p:pic>
      <p:sp>
        <p:nvSpPr>
          <p:cNvPr id="19" name="TextBox 18"/>
          <p:cNvSpPr txBox="1"/>
          <p:nvPr/>
        </p:nvSpPr>
        <p:spPr>
          <a:xfrm>
            <a:off x="1548883" y="833339"/>
            <a:ext cx="1142400" cy="931569"/>
          </a:xfrm>
          <a:prstGeom prst="rect">
            <a:avLst/>
          </a:prstGeom>
          <a:noFill/>
        </p:spPr>
        <p:txBody>
          <a:bodyPr wrap="square" rtlCol="0">
            <a:spAutoFit/>
          </a:bodyPr>
          <a:lstStyle/>
          <a:p>
            <a:pPr algn="r"/>
            <a:r>
              <a:rPr lang="en-US" dirty="0"/>
              <a:t>C1 data</a:t>
            </a:r>
          </a:p>
          <a:p>
            <a:pPr algn="r"/>
            <a:r>
              <a:rPr lang="en-US" dirty="0"/>
              <a:t>C2 data</a:t>
            </a:r>
          </a:p>
          <a:p>
            <a:pPr algn="r"/>
            <a:r>
              <a:rPr lang="en-US" dirty="0"/>
              <a:t>Simulated</a:t>
            </a:r>
          </a:p>
        </p:txBody>
      </p:sp>
      <p:cxnSp>
        <p:nvCxnSpPr>
          <p:cNvPr id="21" name="Straight Connector 20"/>
          <p:cNvCxnSpPr>
            <a:cxnSpLocks/>
          </p:cNvCxnSpPr>
          <p:nvPr/>
        </p:nvCxnSpPr>
        <p:spPr>
          <a:xfrm>
            <a:off x="2671497" y="1011395"/>
            <a:ext cx="74441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2671497" y="1303243"/>
            <a:ext cx="744413"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2671497" y="1568744"/>
            <a:ext cx="7444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C13C2A8E-5A87-4D02-BF09-C280CB1A41B9}"/>
              </a:ext>
            </a:extLst>
          </p:cNvPr>
          <p:cNvSpPr txBox="1"/>
          <p:nvPr/>
        </p:nvSpPr>
        <p:spPr>
          <a:xfrm rot="16200000">
            <a:off x="-6495" y="3004120"/>
            <a:ext cx="1959852" cy="375841"/>
          </a:xfrm>
          <a:prstGeom prst="rect">
            <a:avLst/>
          </a:prstGeom>
          <a:noFill/>
        </p:spPr>
        <p:txBody>
          <a:bodyPr wrap="square" rtlCol="0">
            <a:spAutoFit/>
          </a:bodyPr>
          <a:lstStyle/>
          <a:p>
            <a:r>
              <a:rPr lang="it-IT" dirty="0" err="1"/>
              <a:t>Normalized</a:t>
            </a:r>
            <a:r>
              <a:rPr lang="it-IT" dirty="0"/>
              <a:t> </a:t>
            </a:r>
            <a:r>
              <a:rPr lang="it-IT" dirty="0" err="1"/>
              <a:t>charge</a:t>
            </a:r>
            <a:endParaRPr lang="it-IT" dirty="0"/>
          </a:p>
        </p:txBody>
      </p:sp>
      <p:sp>
        <p:nvSpPr>
          <p:cNvPr id="20" name="CasellaDiTesto 19">
            <a:extLst>
              <a:ext uri="{FF2B5EF4-FFF2-40B4-BE49-F238E27FC236}">
                <a16:creationId xmlns:a16="http://schemas.microsoft.com/office/drawing/2014/main" id="{BFA0CD8B-1EFE-4D18-BC6C-50E68AC95612}"/>
              </a:ext>
            </a:extLst>
          </p:cNvPr>
          <p:cNvSpPr txBox="1"/>
          <p:nvPr/>
        </p:nvSpPr>
        <p:spPr>
          <a:xfrm>
            <a:off x="3897279" y="5718130"/>
            <a:ext cx="678928" cy="372627"/>
          </a:xfrm>
          <a:prstGeom prst="rect">
            <a:avLst/>
          </a:prstGeom>
          <a:noFill/>
        </p:spPr>
        <p:txBody>
          <a:bodyPr wrap="square" rtlCol="0">
            <a:spAutoFit/>
          </a:bodyPr>
          <a:lstStyle/>
          <a:p>
            <a:r>
              <a:rPr lang="it-IT" dirty="0"/>
              <a:t>t (ns)</a:t>
            </a:r>
          </a:p>
        </p:txBody>
      </p:sp>
      <p:pic>
        <p:nvPicPr>
          <p:cNvPr id="8" name="Immagine 7">
            <a:extLst>
              <a:ext uri="{FF2B5EF4-FFF2-40B4-BE49-F238E27FC236}">
                <a16:creationId xmlns:a16="http://schemas.microsoft.com/office/drawing/2014/main" id="{61A5CE38-3A3A-49F3-A489-9D6C8CA74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404" y="1748534"/>
            <a:ext cx="3266119" cy="945455"/>
          </a:xfrm>
          <a:prstGeom prst="rect">
            <a:avLst/>
          </a:prstGeom>
        </p:spPr>
      </p:pic>
      <p:grpSp>
        <p:nvGrpSpPr>
          <p:cNvPr id="29" name="Gruppo 28">
            <a:extLst>
              <a:ext uri="{FF2B5EF4-FFF2-40B4-BE49-F238E27FC236}">
                <a16:creationId xmlns:a16="http://schemas.microsoft.com/office/drawing/2014/main" id="{D99792B9-3D16-45DC-B57D-534755FBF221}"/>
              </a:ext>
            </a:extLst>
          </p:cNvPr>
          <p:cNvGrpSpPr/>
          <p:nvPr/>
        </p:nvGrpSpPr>
        <p:grpSpPr>
          <a:xfrm>
            <a:off x="2399292" y="2506331"/>
            <a:ext cx="468104" cy="434477"/>
            <a:chOff x="6158917" y="4511879"/>
            <a:chExt cx="459997" cy="430635"/>
          </a:xfrm>
        </p:grpSpPr>
        <p:cxnSp>
          <p:nvCxnSpPr>
            <p:cNvPr id="30" name="Connettore 2 29">
              <a:extLst>
                <a:ext uri="{FF2B5EF4-FFF2-40B4-BE49-F238E27FC236}">
                  <a16:creationId xmlns:a16="http://schemas.microsoft.com/office/drawing/2014/main" id="{83D1D952-F96C-4A5D-BB86-69CC53EC3781}"/>
                </a:ext>
              </a:extLst>
            </p:cNvPr>
            <p:cNvCxnSpPr>
              <a:cxnSpLocks/>
            </p:cNvCxnSpPr>
            <p:nvPr/>
          </p:nvCxnSpPr>
          <p:spPr>
            <a:xfrm>
              <a:off x="6158917" y="4942514"/>
              <a:ext cx="45999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9E7E86FE-687B-4183-AB30-CA0E037B0CC1}"/>
                </a:ext>
              </a:extLst>
            </p:cNvPr>
            <p:cNvCxnSpPr>
              <a:cxnSpLocks/>
            </p:cNvCxnSpPr>
            <p:nvPr/>
          </p:nvCxnSpPr>
          <p:spPr>
            <a:xfrm flipV="1">
              <a:off x="6161713" y="4511879"/>
              <a:ext cx="0" cy="4306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CasellaDiTesto 31">
            <a:extLst>
              <a:ext uri="{FF2B5EF4-FFF2-40B4-BE49-F238E27FC236}">
                <a16:creationId xmlns:a16="http://schemas.microsoft.com/office/drawing/2014/main" id="{F46070B8-AEDA-4F8B-9769-C44A8A4FD64A}"/>
              </a:ext>
            </a:extLst>
          </p:cNvPr>
          <p:cNvSpPr txBox="1"/>
          <p:nvPr/>
        </p:nvSpPr>
        <p:spPr>
          <a:xfrm>
            <a:off x="2472043" y="2848013"/>
            <a:ext cx="256433" cy="279471"/>
          </a:xfrm>
          <a:prstGeom prst="rect">
            <a:avLst/>
          </a:prstGeom>
          <a:noFill/>
        </p:spPr>
        <p:txBody>
          <a:bodyPr wrap="square" rtlCol="0">
            <a:spAutoFit/>
          </a:bodyPr>
          <a:lstStyle/>
          <a:p>
            <a:r>
              <a:rPr lang="it-IT" sz="1200" dirty="0"/>
              <a:t>x</a:t>
            </a:r>
          </a:p>
        </p:txBody>
      </p:sp>
      <p:sp>
        <p:nvSpPr>
          <p:cNvPr id="33" name="CasellaDiTesto 32">
            <a:extLst>
              <a:ext uri="{FF2B5EF4-FFF2-40B4-BE49-F238E27FC236}">
                <a16:creationId xmlns:a16="http://schemas.microsoft.com/office/drawing/2014/main" id="{70FF57B7-A39E-44B5-9872-8CBB17E77805}"/>
              </a:ext>
            </a:extLst>
          </p:cNvPr>
          <p:cNvSpPr txBox="1"/>
          <p:nvPr/>
        </p:nvSpPr>
        <p:spPr>
          <a:xfrm>
            <a:off x="2220051" y="2595197"/>
            <a:ext cx="256433" cy="279471"/>
          </a:xfrm>
          <a:prstGeom prst="rect">
            <a:avLst/>
          </a:prstGeom>
          <a:noFill/>
        </p:spPr>
        <p:txBody>
          <a:bodyPr wrap="square" rtlCol="0">
            <a:spAutoFit/>
          </a:bodyPr>
          <a:lstStyle/>
          <a:p>
            <a:r>
              <a:rPr lang="it-IT" sz="1200" dirty="0"/>
              <a:t>y</a:t>
            </a:r>
          </a:p>
        </p:txBody>
      </p:sp>
      <p:sp>
        <p:nvSpPr>
          <p:cNvPr id="7" name="TextBox 11">
            <a:extLst>
              <a:ext uri="{FF2B5EF4-FFF2-40B4-BE49-F238E27FC236}">
                <a16:creationId xmlns:a16="http://schemas.microsoft.com/office/drawing/2014/main" id="{FF6C443C-F4F6-868F-4C86-320C6F29A664}"/>
              </a:ext>
            </a:extLst>
          </p:cNvPr>
          <p:cNvSpPr txBox="1"/>
          <p:nvPr/>
        </p:nvSpPr>
        <p:spPr>
          <a:xfrm>
            <a:off x="7487037" y="1286869"/>
            <a:ext cx="3669031" cy="646331"/>
          </a:xfrm>
          <a:prstGeom prst="rect">
            <a:avLst/>
          </a:prstGeom>
          <a:noFill/>
        </p:spPr>
        <p:txBody>
          <a:bodyPr wrap="square" rtlCol="0">
            <a:spAutoFit/>
          </a:bodyPr>
          <a:lstStyle>
            <a:defPPr>
              <a:defRPr lang="it-IT"/>
            </a:defPPr>
            <a:lvl1pPr>
              <a:defRPr>
                <a:solidFill>
                  <a:prstClr val="black"/>
                </a:solidFill>
                <a:latin typeface="Tw Cen MT" panose="020B0602020104020603" pitchFamily="34" charset="0"/>
              </a:defRPr>
            </a:lvl1pPr>
          </a:lstStyle>
          <a:p>
            <a:r>
              <a:rPr lang="en-GB" dirty="0"/>
              <a:t>Signals are located on a 0.4x0.4 mm 2D grid using 2 signals.</a:t>
            </a:r>
          </a:p>
        </p:txBody>
      </p:sp>
      <p:sp>
        <p:nvSpPr>
          <p:cNvPr id="11" name="Slide Number Placeholder 10">
            <a:extLst>
              <a:ext uri="{FF2B5EF4-FFF2-40B4-BE49-F238E27FC236}">
                <a16:creationId xmlns:a16="http://schemas.microsoft.com/office/drawing/2014/main" id="{96EDD8AE-F1AE-A293-147C-DD2AA15C84E8}"/>
              </a:ext>
            </a:extLst>
          </p:cNvPr>
          <p:cNvSpPr>
            <a:spLocks noGrp="1"/>
          </p:cNvSpPr>
          <p:nvPr>
            <p:ph type="sldNum" sz="quarter" idx="12"/>
          </p:nvPr>
        </p:nvSpPr>
        <p:spPr/>
        <p:txBody>
          <a:bodyPr/>
          <a:lstStyle/>
          <a:p>
            <a:fld id="{1E41710A-6D15-42DE-8CDB-974AA229EC04}" type="slidenum">
              <a:rPr lang="en-US" smtClean="0">
                <a:solidFill>
                  <a:prstClr val="black">
                    <a:tint val="75000"/>
                  </a:prstClr>
                </a:solidFill>
              </a:rPr>
              <a:pPr/>
              <a:t>19</a:t>
            </a:fld>
            <a:endParaRPr lang="en-US">
              <a:solidFill>
                <a:prstClr val="black">
                  <a:tint val="75000"/>
                </a:prstClr>
              </a:solidFill>
            </a:endParaRPr>
          </a:p>
        </p:txBody>
      </p:sp>
      <p:cxnSp>
        <p:nvCxnSpPr>
          <p:cNvPr id="12" name="Connettore 1 5">
            <a:extLst>
              <a:ext uri="{FF2B5EF4-FFF2-40B4-BE49-F238E27FC236}">
                <a16:creationId xmlns:a16="http://schemas.microsoft.com/office/drawing/2014/main" id="{52B1B151-44E0-6691-17BC-134F229BB27D}"/>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Footer Placeholder 7">
            <a:extLst>
              <a:ext uri="{FF2B5EF4-FFF2-40B4-BE49-F238E27FC236}">
                <a16:creationId xmlns:a16="http://schemas.microsoft.com/office/drawing/2014/main" id="{A45F8138-C039-028D-9E69-DE1F292429A4}"/>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tx1"/>
                </a:solidFill>
              </a:rPr>
              <a:t>Davide De Salvador                          </a:t>
            </a:r>
            <a:r>
              <a:rPr lang="en-US" sz="1400" b="0" i="0" dirty="0" err="1">
                <a:solidFill>
                  <a:schemeClr val="tx1"/>
                </a:solidFill>
                <a:effectLst/>
                <a:latin typeface="Google Sans"/>
              </a:rPr>
              <a:t>JoinUs@Thesis</a:t>
            </a:r>
            <a:r>
              <a:rPr lang="en-US" sz="1400" b="0" i="0" dirty="0">
                <a:solidFill>
                  <a:schemeClr val="tx1"/>
                </a:solidFill>
                <a:effectLst/>
                <a:latin typeface="Google Sans"/>
              </a:rPr>
              <a:t> 2024</a:t>
            </a:r>
            <a:endParaRPr lang="it-IT" sz="1400" dirty="0">
              <a:solidFill>
                <a:schemeClr val="tx1"/>
              </a:solidFill>
            </a:endParaRPr>
          </a:p>
        </p:txBody>
      </p:sp>
    </p:spTree>
    <p:extLst>
      <p:ext uri="{BB962C8B-B14F-4D97-AF65-F5344CB8AC3E}">
        <p14:creationId xmlns:p14="http://schemas.microsoft.com/office/powerpoint/2010/main" val="461999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143001" y="191798"/>
            <a:ext cx="9905998" cy="1478570"/>
          </a:xfrm>
        </p:spPr>
        <p:txBody>
          <a:bodyPr/>
          <a:lstStyle/>
          <a:p>
            <a:pPr algn="ctr"/>
            <a:r>
              <a:rPr lang="it-IT" dirty="0" err="1">
                <a:solidFill>
                  <a:srgbClr val="7030A0"/>
                </a:solidFill>
              </a:rPr>
              <a:t>Outline</a:t>
            </a:r>
            <a:endParaRPr lang="it-IT" dirty="0">
              <a:solidFill>
                <a:srgbClr val="7030A0"/>
              </a:solidFill>
            </a:endParaRPr>
          </a:p>
        </p:txBody>
      </p:sp>
      <p:sp>
        <p:nvSpPr>
          <p:cNvPr id="11" name="Segnaposto contenuto 2">
            <a:extLst>
              <a:ext uri="{FF2B5EF4-FFF2-40B4-BE49-F238E27FC236}">
                <a16:creationId xmlns:a16="http://schemas.microsoft.com/office/drawing/2014/main" id="{0C39EAA8-F459-D3C2-AD1E-71DE24B06F19}"/>
              </a:ext>
            </a:extLst>
          </p:cNvPr>
          <p:cNvSpPr txBox="1">
            <a:spLocks/>
          </p:cNvSpPr>
          <p:nvPr/>
        </p:nvSpPr>
        <p:spPr>
          <a:xfrm>
            <a:off x="1545835" y="1499191"/>
            <a:ext cx="9905999" cy="409910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1" u="none" strike="noStrike" kern="1200" cap="none" spc="0" normalizeH="0" baseline="0" noProof="0" dirty="0">
                <a:ln>
                  <a:noFill/>
                </a:ln>
                <a:solidFill>
                  <a:sysClr val="windowText" lastClr="000000"/>
                </a:solidFill>
                <a:effectLst/>
                <a:uLnTx/>
                <a:uFillTx/>
                <a:latin typeface="Tw Cen MT" panose="020B0602020104020603" pitchFamily="34" charset="0"/>
                <a:ea typeface="+mn-ea"/>
                <a:cs typeface="+mn-cs"/>
              </a:rPr>
              <a:t>Gamma ray production and detection, a huge amount of applications</a:t>
            </a: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1" u="none" strike="noStrike" kern="1200" cap="none" spc="0" normalizeH="0" baseline="0" noProof="0" dirty="0">
                <a:ln>
                  <a:noFill/>
                </a:ln>
                <a:solidFill>
                  <a:sysClr val="windowText" lastClr="000000"/>
                </a:solidFill>
                <a:effectLst/>
                <a:uLnTx/>
                <a:uFillTx/>
                <a:latin typeface="Tw Cen MT" panose="020B0602020104020603" pitchFamily="34" charset="0"/>
                <a:ea typeface="+mn-ea"/>
                <a:cs typeface="+mn-cs"/>
              </a:rPr>
              <a:t>Why germanium ? </a:t>
            </a:r>
            <a:endPar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a:p>
            <a:pPr>
              <a:defRPr/>
            </a:pPr>
            <a:r>
              <a:rPr lang="en-GB" dirty="0">
                <a:solidFill>
                  <a:sysClr val="windowText" lastClr="000000"/>
                </a:solidFill>
                <a:latin typeface="Tw Cen MT" panose="020B0602020104020603"/>
              </a:rPr>
              <a:t>How </a:t>
            </a: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to improve gamma detection performances (N3G – INFN PROJECT)</a:t>
            </a: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Proposal for an innovative gamma source (TECHNOCLS - EU-PROJECT)</a:t>
            </a:r>
          </a:p>
        </p:txBody>
      </p:sp>
      <p:cxnSp>
        <p:nvCxnSpPr>
          <p:cNvPr id="12" name="Connettore 1 5">
            <a:extLst>
              <a:ext uri="{FF2B5EF4-FFF2-40B4-BE49-F238E27FC236}">
                <a16:creationId xmlns:a16="http://schemas.microsoft.com/office/drawing/2014/main" id="{997158FB-F3A6-5F8C-F68F-8B6179D94D95}"/>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DFD679E0-831F-E405-FDB7-A236D2841FC0}"/>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rgbClr val="1F1F1F"/>
                </a:solidFill>
                <a:effectLst/>
                <a:latin typeface="Google Sans"/>
              </a:rPr>
              <a:t>JoinUs@Thesis</a:t>
            </a:r>
            <a:r>
              <a:rPr lang="en-US" sz="1400" b="0" i="0" dirty="0">
                <a:solidFill>
                  <a:srgbClr val="1F1F1F"/>
                </a:solidFill>
                <a:effectLst/>
                <a:latin typeface="Google Sans"/>
              </a:rPr>
              <a:t> 2024</a:t>
            </a:r>
            <a:endParaRPr lang="it-IT" sz="1400" dirty="0">
              <a:solidFill>
                <a:schemeClr val="bg1"/>
              </a:solidFill>
            </a:endParaRPr>
          </a:p>
        </p:txBody>
      </p:sp>
    </p:spTree>
    <p:extLst>
      <p:ext uri="{BB962C8B-B14F-4D97-AF65-F5344CB8AC3E}">
        <p14:creationId xmlns:p14="http://schemas.microsoft.com/office/powerpoint/2010/main" val="3540188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044F9F8E-6F7C-4B99-BF18-19652DC8B651}"/>
              </a:ext>
            </a:extLst>
          </p:cNvPr>
          <p:cNvSpPr txBox="1"/>
          <p:nvPr/>
        </p:nvSpPr>
        <p:spPr>
          <a:xfrm>
            <a:off x="2274606" y="100559"/>
            <a:ext cx="7551426" cy="523220"/>
          </a:xfrm>
          <a:prstGeom prst="rect">
            <a:avLst/>
          </a:prstGeom>
        </p:spPr>
        <p:txBody>
          <a:bodyPr wrap="none">
            <a:spAutoFit/>
          </a:bodyPr>
          <a:lstStyle>
            <a:defPPr>
              <a:defRPr lang="it-IT"/>
            </a:defPPr>
            <a:lvl1pPr>
              <a:defRPr sz="2800" i="1">
                <a:solidFill>
                  <a:srgbClr val="7030A0"/>
                </a:solidFill>
              </a:defRPr>
            </a:lvl1pPr>
          </a:lstStyle>
          <a:p>
            <a:r>
              <a:rPr lang="it-IT" dirty="0" err="1"/>
              <a:t>Neutrons</a:t>
            </a:r>
            <a:r>
              <a:rPr lang="it-IT" dirty="0"/>
              <a:t> </a:t>
            </a:r>
            <a:r>
              <a:rPr lang="it-IT" dirty="0" err="1"/>
              <a:t>damage</a:t>
            </a:r>
            <a:r>
              <a:rPr lang="it-IT" dirty="0"/>
              <a:t> </a:t>
            </a:r>
            <a:r>
              <a:rPr lang="it-IT" dirty="0">
                <a:solidFill>
                  <a:srgbClr val="FF0000"/>
                </a:solidFill>
              </a:rPr>
              <a:t>on planar PLM </a:t>
            </a:r>
            <a:r>
              <a:rPr lang="it-IT" dirty="0" err="1">
                <a:solidFill>
                  <a:srgbClr val="FF0000"/>
                </a:solidFill>
              </a:rPr>
              <a:t>segmented</a:t>
            </a:r>
            <a:r>
              <a:rPr lang="it-IT" dirty="0">
                <a:solidFill>
                  <a:srgbClr val="FF0000"/>
                </a:solidFill>
              </a:rPr>
              <a:t> detector</a:t>
            </a:r>
          </a:p>
        </p:txBody>
      </p:sp>
      <p:sp>
        <p:nvSpPr>
          <p:cNvPr id="2" name="CasellaDiTesto 1">
            <a:extLst>
              <a:ext uri="{FF2B5EF4-FFF2-40B4-BE49-F238E27FC236}">
                <a16:creationId xmlns:a16="http://schemas.microsoft.com/office/drawing/2014/main" id="{01460847-DEEF-C828-2085-A2089D82B19A}"/>
              </a:ext>
            </a:extLst>
          </p:cNvPr>
          <p:cNvSpPr txBox="1"/>
          <p:nvPr/>
        </p:nvSpPr>
        <p:spPr>
          <a:xfrm>
            <a:off x="8525530" y="796364"/>
            <a:ext cx="2688557" cy="584775"/>
          </a:xfrm>
          <a:prstGeom prst="rect">
            <a:avLst/>
          </a:prstGeom>
          <a:solidFill>
            <a:schemeClr val="accent5">
              <a:lumMod val="40000"/>
              <a:lumOff val="60000"/>
            </a:schemeClr>
          </a:solidFill>
          <a:ln w="28575">
            <a:solidFill>
              <a:srgbClr val="0070C0"/>
            </a:solidFill>
          </a:ln>
        </p:spPr>
        <p:txBody>
          <a:bodyPr wrap="square" rtlCol="0">
            <a:spAutoFit/>
          </a:bodyPr>
          <a:lstStyle/>
          <a:p>
            <a:r>
              <a:rPr lang="it-IT" sz="1600" dirty="0">
                <a:solidFill>
                  <a:prstClr val="black"/>
                </a:solidFill>
                <a:latin typeface="Tw Cen MT" panose="020B0602020104020603" pitchFamily="34" charset="0"/>
              </a:rPr>
              <a:t>380nA 4MeV </a:t>
            </a:r>
            <a:r>
              <a:rPr lang="it-IT" sz="1600" dirty="0" err="1">
                <a:solidFill>
                  <a:prstClr val="black"/>
                </a:solidFill>
                <a:latin typeface="Tw Cen MT" panose="020B0602020104020603" pitchFamily="34" charset="0"/>
              </a:rPr>
              <a:t>proton</a:t>
            </a:r>
            <a:r>
              <a:rPr lang="it-IT" sz="1600" dirty="0">
                <a:solidFill>
                  <a:prstClr val="black"/>
                </a:solidFill>
                <a:latin typeface="Tw Cen MT" panose="020B0602020104020603" pitchFamily="34" charset="0"/>
              </a:rPr>
              <a:t> </a:t>
            </a:r>
            <a:r>
              <a:rPr lang="it-IT" sz="1600" dirty="0" err="1">
                <a:solidFill>
                  <a:prstClr val="black"/>
                </a:solidFill>
                <a:latin typeface="Tw Cen MT" panose="020B0602020104020603" pitchFamily="34" charset="0"/>
              </a:rPr>
              <a:t>beam</a:t>
            </a:r>
            <a:endParaRPr lang="it-IT" sz="1600" dirty="0">
              <a:solidFill>
                <a:prstClr val="black"/>
              </a:solidFill>
              <a:latin typeface="Tw Cen MT" panose="020B0602020104020603" pitchFamily="34" charset="0"/>
            </a:endParaRPr>
          </a:p>
          <a:p>
            <a:r>
              <a:rPr lang="it-IT" sz="1600" baseline="30000" dirty="0">
                <a:solidFill>
                  <a:prstClr val="black"/>
                </a:solidFill>
                <a:latin typeface="Tw Cen MT" panose="020B0602020104020603" pitchFamily="34" charset="0"/>
              </a:rPr>
              <a:t>7</a:t>
            </a:r>
            <a:r>
              <a:rPr lang="it-IT" sz="1600" dirty="0">
                <a:solidFill>
                  <a:prstClr val="black"/>
                </a:solidFill>
                <a:latin typeface="Tw Cen MT" panose="020B0602020104020603" pitchFamily="34" charset="0"/>
              </a:rPr>
              <a:t>Li target, 100µm</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B57664F8-1863-71E9-D202-42EB9A83EE52}"/>
                  </a:ext>
                </a:extLst>
              </p:cNvPr>
              <p:cNvSpPr txBox="1"/>
              <p:nvPr/>
            </p:nvSpPr>
            <p:spPr>
              <a:xfrm>
                <a:off x="6968167" y="1639136"/>
                <a:ext cx="5033598" cy="2830455"/>
              </a:xfrm>
              <a:prstGeom prst="rect">
                <a:avLst/>
              </a:prstGeom>
              <a:solidFill>
                <a:schemeClr val="tx1"/>
              </a:solidFill>
              <a:ln w="34925">
                <a:noFill/>
              </a:ln>
            </p:spPr>
            <p:txBody>
              <a:bodyPr wrap="square" rtlCol="0">
                <a:spAutoFit/>
              </a:bodyPr>
              <a:lstStyle/>
              <a:p>
                <a:r>
                  <a:rPr lang="it-IT" sz="1600" dirty="0">
                    <a:solidFill>
                      <a:prstClr val="black"/>
                    </a:solidFill>
                    <a:latin typeface="Tw Cen MT" panose="020B0602020104020603" pitchFamily="34" charset="0"/>
                  </a:rPr>
                  <a:t>Reaction:   </a:t>
                </a:r>
                <a:r>
                  <a:rPr lang="it-IT" sz="1600" baseline="30000" dirty="0">
                    <a:solidFill>
                      <a:prstClr val="black"/>
                    </a:solidFill>
                    <a:latin typeface="Tw Cen MT" panose="020B0602020104020603" pitchFamily="34" charset="0"/>
                  </a:rPr>
                  <a:t>7</a:t>
                </a:r>
                <a:r>
                  <a:rPr lang="it-IT" sz="1600" dirty="0">
                    <a:solidFill>
                      <a:prstClr val="black"/>
                    </a:solidFill>
                    <a:latin typeface="Tw Cen MT" panose="020B0602020104020603" pitchFamily="34" charset="0"/>
                  </a:rPr>
                  <a:t>Li  (</a:t>
                </a:r>
                <a:r>
                  <a:rPr lang="it-IT" sz="1600" dirty="0" err="1">
                    <a:solidFill>
                      <a:prstClr val="black"/>
                    </a:solidFill>
                    <a:latin typeface="Tw Cen MT" panose="020B0602020104020603" pitchFamily="34" charset="0"/>
                  </a:rPr>
                  <a:t>p,n</a:t>
                </a:r>
                <a:r>
                  <a:rPr lang="it-IT" sz="1600" dirty="0">
                    <a:solidFill>
                      <a:prstClr val="black"/>
                    </a:solidFill>
                    <a:latin typeface="Tw Cen MT" panose="020B0602020104020603" pitchFamily="34" charset="0"/>
                  </a:rPr>
                  <a:t>)  </a:t>
                </a:r>
                <a:r>
                  <a:rPr lang="it-IT" sz="1600" baseline="30000" dirty="0">
                    <a:solidFill>
                      <a:prstClr val="black"/>
                    </a:solidFill>
                    <a:latin typeface="Tw Cen MT" panose="020B0602020104020603" pitchFamily="34" charset="0"/>
                  </a:rPr>
                  <a:t>7</a:t>
                </a:r>
                <a:r>
                  <a:rPr lang="it-IT" sz="1600" dirty="0">
                    <a:solidFill>
                      <a:prstClr val="black"/>
                    </a:solidFill>
                    <a:latin typeface="Tw Cen MT" panose="020B0602020104020603" pitchFamily="34" charset="0"/>
                  </a:rPr>
                  <a:t>Be</a:t>
                </a:r>
              </a:p>
              <a:p>
                <a:endParaRPr lang="it-IT" sz="1600" dirty="0">
                  <a:solidFill>
                    <a:prstClr val="black"/>
                  </a:solidFill>
                  <a:latin typeface="Tw Cen MT" panose="020B0602020104020603" pitchFamily="34" charset="0"/>
                </a:endParaRPr>
              </a:p>
              <a:p>
                <a:r>
                  <a:rPr lang="it-IT" sz="1600" dirty="0" err="1">
                    <a:solidFill>
                      <a:prstClr val="black"/>
                    </a:solidFill>
                    <a:latin typeface="Tw Cen MT" panose="020B0602020104020603" pitchFamily="34" charset="0"/>
                  </a:rPr>
                  <a:t>Prototype</a:t>
                </a:r>
                <a:r>
                  <a:rPr lang="it-IT" sz="1600" dirty="0">
                    <a:solidFill>
                      <a:prstClr val="black"/>
                    </a:solidFill>
                    <a:latin typeface="Tw Cen MT" panose="020B0602020104020603" pitchFamily="34" charset="0"/>
                  </a:rPr>
                  <a:t> detector </a:t>
                </a:r>
                <a:r>
                  <a:rPr lang="it-IT" sz="1600" dirty="0" err="1">
                    <a:solidFill>
                      <a:prstClr val="black"/>
                    </a:solidFill>
                    <a:latin typeface="Tw Cen MT" panose="020B0602020104020603" pitchFamily="34" charset="0"/>
                  </a:rPr>
                  <a:t>is</a:t>
                </a:r>
                <a:r>
                  <a:rPr lang="it-IT" sz="1600" dirty="0">
                    <a:solidFill>
                      <a:prstClr val="black"/>
                    </a:solidFill>
                    <a:latin typeface="Tw Cen MT" panose="020B0602020104020603" pitchFamily="34" charset="0"/>
                  </a:rPr>
                  <a:t> </a:t>
                </a:r>
                <a:r>
                  <a:rPr lang="it-IT" sz="1600" dirty="0" err="1">
                    <a:solidFill>
                      <a:prstClr val="black"/>
                    </a:solidFill>
                    <a:latin typeface="Tw Cen MT" panose="020B0602020104020603" pitchFamily="34" charset="0"/>
                  </a:rPr>
                  <a:t>located</a:t>
                </a:r>
                <a:r>
                  <a:rPr lang="it-IT" sz="1600" dirty="0">
                    <a:solidFill>
                      <a:prstClr val="black"/>
                    </a:solidFill>
                    <a:latin typeface="Tw Cen MT" panose="020B0602020104020603" pitchFamily="34" charset="0"/>
                  </a:rPr>
                  <a:t> </a:t>
                </a:r>
                <a:r>
                  <a:rPr lang="it-IT" sz="1600" dirty="0" err="1">
                    <a:solidFill>
                      <a:prstClr val="black"/>
                    </a:solidFill>
                    <a:latin typeface="Tw Cen MT" panose="020B0602020104020603" pitchFamily="34" charset="0"/>
                  </a:rPr>
                  <a:t>at</a:t>
                </a:r>
                <a:r>
                  <a:rPr lang="it-IT" sz="1600" dirty="0">
                    <a:solidFill>
                      <a:prstClr val="black"/>
                    </a:solidFill>
                    <a:latin typeface="Tw Cen MT" panose="020B0602020104020603" pitchFamily="34" charset="0"/>
                  </a:rPr>
                  <a:t> 30° 9.5 cm</a:t>
                </a:r>
              </a:p>
              <a:p>
                <a:endParaRPr lang="it-IT" sz="1600" dirty="0">
                  <a:solidFill>
                    <a:prstClr val="black"/>
                  </a:solidFill>
                  <a:latin typeface="Tw Cen MT" panose="020B0602020104020603" pitchFamily="34" charset="0"/>
                </a:endParaRPr>
              </a:p>
              <a:p>
                <a:r>
                  <a:rPr lang="it-IT" sz="1600" dirty="0" err="1">
                    <a:solidFill>
                      <a:prstClr val="black"/>
                    </a:solidFill>
                    <a:latin typeface="Tw Cen MT" panose="020B0602020104020603" pitchFamily="34" charset="0"/>
                  </a:rPr>
                  <a:t>Neutrons</a:t>
                </a:r>
                <a:r>
                  <a:rPr lang="it-IT" sz="1600" dirty="0">
                    <a:solidFill>
                      <a:prstClr val="black"/>
                    </a:solidFill>
                    <a:latin typeface="Tw Cen MT" panose="020B0602020104020603" pitchFamily="34" charset="0"/>
                  </a:rPr>
                  <a:t> are </a:t>
                </a:r>
                <a:r>
                  <a:rPr lang="it-IT" sz="1600" dirty="0" err="1">
                    <a:solidFill>
                      <a:prstClr val="black"/>
                    </a:solidFill>
                    <a:latin typeface="Tw Cen MT" panose="020B0602020104020603" pitchFamily="34" charset="0"/>
                  </a:rPr>
                  <a:t>quantified</a:t>
                </a:r>
                <a:r>
                  <a:rPr lang="it-IT" sz="1600" dirty="0">
                    <a:solidFill>
                      <a:prstClr val="black"/>
                    </a:solidFill>
                    <a:latin typeface="Tw Cen MT" panose="020B0602020104020603" pitchFamily="34" charset="0"/>
                  </a:rPr>
                  <a:t> by:</a:t>
                </a:r>
              </a:p>
              <a:p>
                <a:endParaRPr lang="it-IT" sz="1600" dirty="0">
                  <a:solidFill>
                    <a:prstClr val="black"/>
                  </a:solidFill>
                  <a:latin typeface="Tw Cen MT" panose="020B0602020104020603" pitchFamily="34" charset="0"/>
                </a:endParaRPr>
              </a:p>
              <a:p>
                <a:r>
                  <a:rPr lang="it-IT" sz="1600" dirty="0">
                    <a:solidFill>
                      <a:prstClr val="black"/>
                    </a:solidFill>
                    <a:latin typeface="Tw Cen MT" panose="020B0602020104020603" pitchFamily="34" charset="0"/>
                  </a:rPr>
                  <a:t>	- CLYC7 </a:t>
                </a:r>
                <a:r>
                  <a:rPr lang="it-IT" sz="1600" dirty="0" err="1">
                    <a:solidFill>
                      <a:prstClr val="black"/>
                    </a:solidFill>
                    <a:latin typeface="Tw Cen MT" panose="020B0602020104020603" pitchFamily="34" charset="0"/>
                  </a:rPr>
                  <a:t>scintillators</a:t>
                </a:r>
                <a:r>
                  <a:rPr lang="it-IT" sz="1600" dirty="0">
                    <a:solidFill>
                      <a:prstClr val="black"/>
                    </a:solidFill>
                    <a:latin typeface="Tw Cen MT" panose="020B0602020104020603" pitchFamily="34" charset="0"/>
                  </a:rPr>
                  <a:t>, 30° 2 m</a:t>
                </a:r>
              </a:p>
              <a:p>
                <a:endParaRPr lang="it-IT" sz="1600" dirty="0">
                  <a:solidFill>
                    <a:prstClr val="black"/>
                  </a:solidFill>
                  <a:latin typeface="Tw Cen MT" panose="020B0602020104020603" pitchFamily="34" charset="0"/>
                </a:endParaRPr>
              </a:p>
              <a:p>
                <a:r>
                  <a:rPr lang="it-IT" sz="1600" dirty="0">
                    <a:solidFill>
                      <a:prstClr val="black"/>
                    </a:solidFill>
                    <a:latin typeface="Tw Cen MT" panose="020B0602020104020603" pitchFamily="34" charset="0"/>
                  </a:rPr>
                  <a:t>	- GASP </a:t>
                </a:r>
                <a:r>
                  <a:rPr lang="it-IT" sz="1600" dirty="0" err="1">
                    <a:solidFill>
                      <a:prstClr val="black"/>
                    </a:solidFill>
                    <a:latin typeface="Tw Cen MT" panose="020B0602020104020603" pitchFamily="34" charset="0"/>
                  </a:rPr>
                  <a:t>HPGe</a:t>
                </a:r>
                <a:r>
                  <a:rPr lang="it-IT" sz="1600" dirty="0">
                    <a:solidFill>
                      <a:prstClr val="black"/>
                    </a:solidFill>
                    <a:latin typeface="Tw Cen MT" panose="020B0602020104020603" pitchFamily="34" charset="0"/>
                  </a:rPr>
                  <a:t> γ detector, 90° 1 m</a:t>
                </a:r>
              </a:p>
              <a:p>
                <a:endParaRPr lang="it-IT" sz="1600" dirty="0">
                  <a:solidFill>
                    <a:prstClr val="black"/>
                  </a:solidFill>
                  <a:latin typeface="Tw Cen MT" panose="020B0602020104020603" pitchFamily="34" charset="0"/>
                </a:endParaRPr>
              </a:p>
              <a:p>
                <a:r>
                  <a:rPr lang="it-IT" sz="1600" dirty="0">
                    <a:solidFill>
                      <a:prstClr val="black"/>
                    </a:solidFill>
                    <a:latin typeface="Tw Cen MT" panose="020B0602020104020603" pitchFamily="34" charset="0"/>
                  </a:rPr>
                  <a:t>                     </a:t>
                </a:r>
                <a:r>
                  <a:rPr lang="it-IT" sz="1600" baseline="30000" dirty="0">
                    <a:solidFill>
                      <a:prstClr val="black"/>
                    </a:solidFill>
                    <a:latin typeface="Tw Cen MT" panose="020B0602020104020603" pitchFamily="34" charset="0"/>
                  </a:rPr>
                  <a:t>7</a:t>
                </a:r>
                <a:r>
                  <a:rPr lang="it-IT" sz="1600" dirty="0">
                    <a:solidFill>
                      <a:prstClr val="black"/>
                    </a:solidFill>
                    <a:latin typeface="Tw Cen MT" panose="020B0602020104020603" pitchFamily="34" charset="0"/>
                  </a:rPr>
                  <a:t>Be + e-  </a:t>
                </a:r>
                <a14:m>
                  <m:oMath xmlns:m="http://schemas.openxmlformats.org/officeDocument/2006/math">
                    <m:groupChr>
                      <m:groupChrPr>
                        <m:chr m:val="→"/>
                        <m:vertJc m:val="bot"/>
                        <m:ctrlPr>
                          <a:rPr lang="it-IT" sz="1200" i="1">
                            <a:solidFill>
                              <a:prstClr val="black"/>
                            </a:solidFill>
                            <a:latin typeface="Cambria Math" panose="02040503050406030204" pitchFamily="18" charset="0"/>
                          </a:rPr>
                        </m:ctrlPr>
                      </m:groupChrPr>
                      <m:e>
                        <m:r>
                          <m:rPr>
                            <m:nor/>
                            <m:brk m:alnAt="2"/>
                          </m:rPr>
                          <a:rPr lang="it-IT" sz="1200">
                            <a:solidFill>
                              <a:prstClr val="black"/>
                            </a:solidFill>
                            <a:latin typeface="Tw Cen MT" panose="020B0602020104020603" pitchFamily="34" charset="0"/>
                          </a:rPr>
                          <m:t>5</m:t>
                        </m:r>
                        <m:r>
                          <m:rPr>
                            <m:nor/>
                          </m:rPr>
                          <a:rPr lang="it-IT" sz="1200">
                            <a:solidFill>
                              <a:prstClr val="black"/>
                            </a:solidFill>
                            <a:latin typeface="Tw Cen MT" panose="020B0602020104020603" pitchFamily="34" charset="0"/>
                          </a:rPr>
                          <m:t>3.3 </m:t>
                        </m:r>
                        <m:r>
                          <m:rPr>
                            <m:nor/>
                          </m:rPr>
                          <a:rPr lang="it-IT" sz="1200">
                            <a:solidFill>
                              <a:prstClr val="black"/>
                            </a:solidFill>
                            <a:latin typeface="Tw Cen MT" panose="020B0602020104020603" pitchFamily="34" charset="0"/>
                          </a:rPr>
                          <m:t>days</m:t>
                        </m:r>
                      </m:e>
                    </m:groupChr>
                  </m:oMath>
                </a14:m>
                <a:r>
                  <a:rPr lang="it-IT" sz="1600" dirty="0">
                    <a:solidFill>
                      <a:prstClr val="black"/>
                    </a:solidFill>
                    <a:latin typeface="Tw Cen MT" panose="020B0602020104020603" pitchFamily="34" charset="0"/>
                    <a:sym typeface="Wingdings" panose="05000000000000000000" pitchFamily="2" charset="2"/>
                  </a:rPr>
                  <a:t>  </a:t>
                </a:r>
                <a:r>
                  <a:rPr lang="it-IT" sz="1600" baseline="30000" dirty="0">
                    <a:solidFill>
                      <a:prstClr val="black"/>
                    </a:solidFill>
                    <a:latin typeface="Tw Cen MT" panose="020B0602020104020603" pitchFamily="34" charset="0"/>
                    <a:sym typeface="Wingdings" panose="05000000000000000000" pitchFamily="2" charset="2"/>
                  </a:rPr>
                  <a:t>7</a:t>
                </a:r>
                <a:r>
                  <a:rPr lang="it-IT" sz="1600" dirty="0">
                    <a:solidFill>
                      <a:prstClr val="black"/>
                    </a:solidFill>
                    <a:latin typeface="Tw Cen MT" panose="020B0602020104020603" pitchFamily="34" charset="0"/>
                    <a:sym typeface="Wingdings" panose="05000000000000000000" pitchFamily="2" charset="2"/>
                  </a:rPr>
                  <a:t>Li              477.6 </a:t>
                </a:r>
                <a:r>
                  <a:rPr lang="it-IT" sz="1600" dirty="0" err="1">
                    <a:solidFill>
                      <a:prstClr val="black"/>
                    </a:solidFill>
                    <a:latin typeface="Tw Cen MT" panose="020B0602020104020603" pitchFamily="34" charset="0"/>
                    <a:sym typeface="Wingdings" panose="05000000000000000000" pitchFamily="2" charset="2"/>
                  </a:rPr>
                  <a:t>keV</a:t>
                </a:r>
                <a:endParaRPr lang="it-IT" sz="1600" dirty="0">
                  <a:solidFill>
                    <a:prstClr val="black"/>
                  </a:solidFill>
                  <a:latin typeface="Tw Cen MT" panose="020B0602020104020603" pitchFamily="34" charset="0"/>
                </a:endParaRPr>
              </a:p>
            </p:txBody>
          </p:sp>
        </mc:Choice>
        <mc:Fallback xmlns="">
          <p:sp>
            <p:nvSpPr>
              <p:cNvPr id="5" name="CasellaDiTesto 4">
                <a:extLst>
                  <a:ext uri="{FF2B5EF4-FFF2-40B4-BE49-F238E27FC236}">
                    <a16:creationId xmlns:a16="http://schemas.microsoft.com/office/drawing/2014/main" id="{B57664F8-1863-71E9-D202-42EB9A83EE52}"/>
                  </a:ext>
                </a:extLst>
              </p:cNvPr>
              <p:cNvSpPr txBox="1">
                <a:spLocks noRot="1" noChangeAspect="1" noMove="1" noResize="1" noEditPoints="1" noAdjustHandles="1" noChangeArrowheads="1" noChangeShapeType="1" noTextEdit="1"/>
              </p:cNvSpPr>
              <p:nvPr/>
            </p:nvSpPr>
            <p:spPr>
              <a:xfrm>
                <a:off x="6968167" y="1639136"/>
                <a:ext cx="5033598" cy="2830455"/>
              </a:xfrm>
              <a:prstGeom prst="rect">
                <a:avLst/>
              </a:prstGeom>
              <a:blipFill>
                <a:blip r:embed="rId3"/>
                <a:stretch>
                  <a:fillRect l="-605" t="-647" b="-2155"/>
                </a:stretch>
              </a:blipFill>
              <a:ln w="34925">
                <a:noFill/>
              </a:ln>
            </p:spPr>
            <p:txBody>
              <a:bodyPr/>
              <a:lstStyle/>
              <a:p>
                <a:r>
                  <a:rPr lang="en-US">
                    <a:noFill/>
                  </a:rPr>
                  <a:t> </a:t>
                </a:r>
              </a:p>
            </p:txBody>
          </p:sp>
        </mc:Fallback>
      </mc:AlternateContent>
      <p:pic>
        <p:nvPicPr>
          <p:cNvPr id="8" name="Immagine 7" descr="Immagine che contiene Carattere&#10;&#10;Descrizione generata automaticamente">
            <a:extLst>
              <a:ext uri="{FF2B5EF4-FFF2-40B4-BE49-F238E27FC236}">
                <a16:creationId xmlns:a16="http://schemas.microsoft.com/office/drawing/2014/main" id="{37364E61-31B8-24C2-F43E-64C307ADAD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1180" y="4173052"/>
            <a:ext cx="490008" cy="174225"/>
          </a:xfrm>
          <a:prstGeom prst="rect">
            <a:avLst/>
          </a:prstGeom>
        </p:spPr>
      </p:pic>
      <p:grpSp>
        <p:nvGrpSpPr>
          <p:cNvPr id="25" name="Gruppo 24">
            <a:extLst>
              <a:ext uri="{FF2B5EF4-FFF2-40B4-BE49-F238E27FC236}">
                <a16:creationId xmlns:a16="http://schemas.microsoft.com/office/drawing/2014/main" id="{BC4FAE6F-381F-96D9-362F-E9CAC8EDE54C}"/>
              </a:ext>
            </a:extLst>
          </p:cNvPr>
          <p:cNvGrpSpPr/>
          <p:nvPr/>
        </p:nvGrpSpPr>
        <p:grpSpPr>
          <a:xfrm>
            <a:off x="270363" y="818281"/>
            <a:ext cx="6308582" cy="4815473"/>
            <a:chOff x="415637" y="905116"/>
            <a:chExt cx="6308582" cy="4815473"/>
          </a:xfrm>
        </p:grpSpPr>
        <p:pic>
          <p:nvPicPr>
            <p:cNvPr id="26" name="Immagine 25" descr="Immagine che contiene macchina, ingegneria, industria, fabbrica&#10;&#10;Descrizione generata automaticamente">
              <a:extLst>
                <a:ext uri="{FF2B5EF4-FFF2-40B4-BE49-F238E27FC236}">
                  <a16:creationId xmlns:a16="http://schemas.microsoft.com/office/drawing/2014/main" id="{6B9EE797-A479-C13E-67E3-AEEAA7A716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637" y="905116"/>
              <a:ext cx="6144000" cy="4608000"/>
            </a:xfrm>
            <a:prstGeom prst="rect">
              <a:avLst/>
            </a:prstGeom>
          </p:spPr>
        </p:pic>
        <p:grpSp>
          <p:nvGrpSpPr>
            <p:cNvPr id="27" name="Gruppo 26">
              <a:extLst>
                <a:ext uri="{FF2B5EF4-FFF2-40B4-BE49-F238E27FC236}">
                  <a16:creationId xmlns:a16="http://schemas.microsoft.com/office/drawing/2014/main" id="{C7CD9195-AC2B-45EF-88E5-A3CE96F9F1D2}"/>
                </a:ext>
              </a:extLst>
            </p:cNvPr>
            <p:cNvGrpSpPr/>
            <p:nvPr/>
          </p:nvGrpSpPr>
          <p:grpSpPr>
            <a:xfrm>
              <a:off x="521834" y="992742"/>
              <a:ext cx="6202385" cy="4727847"/>
              <a:chOff x="521834" y="992742"/>
              <a:chExt cx="6202385" cy="4727847"/>
            </a:xfrm>
          </p:grpSpPr>
          <p:cxnSp>
            <p:nvCxnSpPr>
              <p:cNvPr id="28" name="Connettore 2 27">
                <a:extLst>
                  <a:ext uri="{FF2B5EF4-FFF2-40B4-BE49-F238E27FC236}">
                    <a16:creationId xmlns:a16="http://schemas.microsoft.com/office/drawing/2014/main" id="{90214053-9EE4-8250-0CCA-00C7C5701A74}"/>
                  </a:ext>
                </a:extLst>
              </p:cNvPr>
              <p:cNvCxnSpPr/>
              <p:nvPr/>
            </p:nvCxnSpPr>
            <p:spPr>
              <a:xfrm>
                <a:off x="3340966" y="1647825"/>
                <a:ext cx="0" cy="657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3A2C9C1F-549A-CC9A-3388-740311CE8C51}"/>
                  </a:ext>
                </a:extLst>
              </p:cNvPr>
              <p:cNvCxnSpPr>
                <a:cxnSpLocks/>
              </p:cNvCxnSpPr>
              <p:nvPr/>
            </p:nvCxnSpPr>
            <p:spPr>
              <a:xfrm flipH="1">
                <a:off x="5301436" y="1574392"/>
                <a:ext cx="754784" cy="24211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5B21F4F8-773D-EBFD-D259-E0AEEC3A1A4F}"/>
                  </a:ext>
                </a:extLst>
              </p:cNvPr>
              <p:cNvCxnSpPr/>
              <p:nvPr/>
            </p:nvCxnSpPr>
            <p:spPr>
              <a:xfrm>
                <a:off x="2095789" y="1647824"/>
                <a:ext cx="0" cy="657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Ovale 30">
                <a:extLst>
                  <a:ext uri="{FF2B5EF4-FFF2-40B4-BE49-F238E27FC236}">
                    <a16:creationId xmlns:a16="http://schemas.microsoft.com/office/drawing/2014/main" id="{3DC9F61F-3A1C-81CE-F334-9A7C6EE0513B}"/>
                  </a:ext>
                </a:extLst>
              </p:cNvPr>
              <p:cNvSpPr/>
              <p:nvPr/>
            </p:nvSpPr>
            <p:spPr>
              <a:xfrm>
                <a:off x="1381125" y="2352675"/>
                <a:ext cx="1912212" cy="90487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B27D6ACA-85C9-30E2-39F7-3531E71988BD}"/>
                  </a:ext>
                </a:extLst>
              </p:cNvPr>
              <p:cNvSpPr/>
              <p:nvPr/>
            </p:nvSpPr>
            <p:spPr>
              <a:xfrm>
                <a:off x="3014274" y="2381250"/>
                <a:ext cx="793993" cy="5654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3" name="Connettore 2 32">
                <a:extLst>
                  <a:ext uri="{FF2B5EF4-FFF2-40B4-BE49-F238E27FC236}">
                    <a16:creationId xmlns:a16="http://schemas.microsoft.com/office/drawing/2014/main" id="{4BCBE455-04EB-B380-E010-8AAA1AA4DC86}"/>
                  </a:ext>
                </a:extLst>
              </p:cNvPr>
              <p:cNvCxnSpPr>
                <a:cxnSpLocks/>
              </p:cNvCxnSpPr>
              <p:nvPr/>
            </p:nvCxnSpPr>
            <p:spPr>
              <a:xfrm flipV="1">
                <a:off x="1279960" y="4943164"/>
                <a:ext cx="478559" cy="37029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e 33">
                <a:extLst>
                  <a:ext uri="{FF2B5EF4-FFF2-40B4-BE49-F238E27FC236}">
                    <a16:creationId xmlns:a16="http://schemas.microsoft.com/office/drawing/2014/main" id="{8187E234-63F2-0541-1A23-C2C36FA33A2E}"/>
                  </a:ext>
                </a:extLst>
              </p:cNvPr>
              <p:cNvSpPr/>
              <p:nvPr/>
            </p:nvSpPr>
            <p:spPr>
              <a:xfrm>
                <a:off x="1279960" y="3707689"/>
                <a:ext cx="1912212" cy="122526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5" name="Connettore 2 34">
                <a:extLst>
                  <a:ext uri="{FF2B5EF4-FFF2-40B4-BE49-F238E27FC236}">
                    <a16:creationId xmlns:a16="http://schemas.microsoft.com/office/drawing/2014/main" id="{1F7C05A7-0293-CA2D-5BF1-664441865334}"/>
                  </a:ext>
                </a:extLst>
              </p:cNvPr>
              <p:cNvCxnSpPr>
                <a:cxnSpLocks/>
              </p:cNvCxnSpPr>
              <p:nvPr/>
            </p:nvCxnSpPr>
            <p:spPr>
              <a:xfrm flipH="1" flipV="1">
                <a:off x="6052435" y="3592178"/>
                <a:ext cx="143158" cy="35796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Ovale 35">
                <a:extLst>
                  <a:ext uri="{FF2B5EF4-FFF2-40B4-BE49-F238E27FC236}">
                    <a16:creationId xmlns:a16="http://schemas.microsoft.com/office/drawing/2014/main" id="{5C860CBC-DF4B-5D47-CF65-91C14458BE82}"/>
                  </a:ext>
                </a:extLst>
              </p:cNvPr>
              <p:cNvSpPr/>
              <p:nvPr/>
            </p:nvSpPr>
            <p:spPr>
              <a:xfrm>
                <a:off x="4446229" y="2530163"/>
                <a:ext cx="2235748" cy="110691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6">
                <a:extLst>
                  <a:ext uri="{FF2B5EF4-FFF2-40B4-BE49-F238E27FC236}">
                    <a16:creationId xmlns:a16="http://schemas.microsoft.com/office/drawing/2014/main" id="{B0334194-74A9-9D67-D0ED-29C32B885704}"/>
                  </a:ext>
                </a:extLst>
              </p:cNvPr>
              <p:cNvSpPr txBox="1"/>
              <p:nvPr/>
            </p:nvSpPr>
            <p:spPr>
              <a:xfrm>
                <a:off x="3050641" y="1171286"/>
                <a:ext cx="757625" cy="338554"/>
              </a:xfrm>
              <a:prstGeom prst="rect">
                <a:avLst/>
              </a:prstGeom>
              <a:solidFill>
                <a:schemeClr val="accent2">
                  <a:lumMod val="40000"/>
                  <a:lumOff val="60000"/>
                </a:schemeClr>
              </a:solidFill>
              <a:ln w="28575">
                <a:solidFill>
                  <a:srgbClr val="FF0000"/>
                </a:solidFill>
              </a:ln>
            </p:spPr>
            <p:txBody>
              <a:bodyPr wrap="square" rtlCol="0">
                <a:spAutoFit/>
              </a:bodyPr>
              <a:lstStyle/>
              <a:p>
                <a:r>
                  <a:rPr lang="it-IT" sz="1600" dirty="0">
                    <a:solidFill>
                      <a:schemeClr val="bg1"/>
                    </a:solidFill>
                    <a:latin typeface="Palatino Linotype" panose="02040502050505030304" pitchFamily="18" charset="0"/>
                  </a:rPr>
                  <a:t>Target</a:t>
                </a:r>
              </a:p>
            </p:txBody>
          </p:sp>
          <p:sp>
            <p:nvSpPr>
              <p:cNvPr id="38" name="CasellaDiTesto 37">
                <a:extLst>
                  <a:ext uri="{FF2B5EF4-FFF2-40B4-BE49-F238E27FC236}">
                    <a16:creationId xmlns:a16="http://schemas.microsoft.com/office/drawing/2014/main" id="{70B2F322-0017-40C2-D2B3-C6E01DFC7BC3}"/>
                  </a:ext>
                </a:extLst>
              </p:cNvPr>
              <p:cNvSpPr txBox="1"/>
              <p:nvPr/>
            </p:nvSpPr>
            <p:spPr>
              <a:xfrm>
                <a:off x="1100344" y="992742"/>
                <a:ext cx="1669151" cy="584775"/>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it-IT" sz="1600" dirty="0">
                    <a:solidFill>
                      <a:schemeClr val="bg1"/>
                    </a:solidFill>
                    <a:latin typeface="Palatino Linotype" panose="02040502050505030304" pitchFamily="18" charset="0"/>
                  </a:rPr>
                  <a:t>N3G Planar </a:t>
                </a:r>
                <a:r>
                  <a:rPr lang="it-IT" sz="1600" dirty="0" err="1">
                    <a:solidFill>
                      <a:schemeClr val="bg1"/>
                    </a:solidFill>
                    <a:latin typeface="Palatino Linotype" panose="02040502050505030304" pitchFamily="18" charset="0"/>
                  </a:rPr>
                  <a:t>HPGe</a:t>
                </a:r>
                <a:endParaRPr lang="it-IT" sz="1600" dirty="0">
                  <a:solidFill>
                    <a:schemeClr val="bg1"/>
                  </a:solidFill>
                  <a:latin typeface="Palatino Linotype" panose="02040502050505030304" pitchFamily="18" charset="0"/>
                </a:endParaRPr>
              </a:p>
            </p:txBody>
          </p:sp>
          <p:sp>
            <p:nvSpPr>
              <p:cNvPr id="39" name="CasellaDiTesto 38">
                <a:extLst>
                  <a:ext uri="{FF2B5EF4-FFF2-40B4-BE49-F238E27FC236}">
                    <a16:creationId xmlns:a16="http://schemas.microsoft.com/office/drawing/2014/main" id="{90B85490-2059-148C-96DD-7B5062264943}"/>
                  </a:ext>
                </a:extLst>
              </p:cNvPr>
              <p:cNvSpPr txBox="1"/>
              <p:nvPr/>
            </p:nvSpPr>
            <p:spPr>
              <a:xfrm>
                <a:off x="521834" y="5382035"/>
                <a:ext cx="1157020" cy="338554"/>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it-IT" sz="1600" dirty="0">
                    <a:solidFill>
                      <a:schemeClr val="bg1"/>
                    </a:solidFill>
                    <a:latin typeface="Palatino Linotype" panose="02040502050505030304" pitchFamily="18" charset="0"/>
                  </a:rPr>
                  <a:t>CLYC7</a:t>
                </a:r>
              </a:p>
            </p:txBody>
          </p:sp>
          <p:sp>
            <p:nvSpPr>
              <p:cNvPr id="40" name="CasellaDiTesto 39">
                <a:extLst>
                  <a:ext uri="{FF2B5EF4-FFF2-40B4-BE49-F238E27FC236}">
                    <a16:creationId xmlns:a16="http://schemas.microsoft.com/office/drawing/2014/main" id="{2ED24987-429C-AFD9-71A7-C507DD53DB9B}"/>
                  </a:ext>
                </a:extLst>
              </p:cNvPr>
              <p:cNvSpPr txBox="1"/>
              <p:nvPr/>
            </p:nvSpPr>
            <p:spPr>
              <a:xfrm>
                <a:off x="5269492" y="4001361"/>
                <a:ext cx="1454727" cy="338554"/>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it-IT" sz="1600" dirty="0" err="1">
                    <a:solidFill>
                      <a:schemeClr val="bg1"/>
                    </a:solidFill>
                    <a:latin typeface="Palatino Linotype" panose="02040502050505030304" pitchFamily="18" charset="0"/>
                  </a:rPr>
                  <a:t>HPGe</a:t>
                </a:r>
                <a:r>
                  <a:rPr lang="it-IT" sz="1600" dirty="0">
                    <a:solidFill>
                      <a:schemeClr val="bg1"/>
                    </a:solidFill>
                    <a:latin typeface="Palatino Linotype" panose="02040502050505030304" pitchFamily="18" charset="0"/>
                  </a:rPr>
                  <a:t> GASP</a:t>
                </a:r>
              </a:p>
            </p:txBody>
          </p:sp>
          <p:sp>
            <p:nvSpPr>
              <p:cNvPr id="41" name="CasellaDiTesto 40">
                <a:extLst>
                  <a:ext uri="{FF2B5EF4-FFF2-40B4-BE49-F238E27FC236}">
                    <a16:creationId xmlns:a16="http://schemas.microsoft.com/office/drawing/2014/main" id="{590FA421-9BE5-F0D6-88B6-C950854D36D2}"/>
                  </a:ext>
                </a:extLst>
              </p:cNvPr>
              <p:cNvSpPr txBox="1"/>
              <p:nvPr/>
            </p:nvSpPr>
            <p:spPr>
              <a:xfrm>
                <a:off x="5102801" y="1211862"/>
                <a:ext cx="754784" cy="338554"/>
              </a:xfrm>
              <a:prstGeom prst="rect">
                <a:avLst/>
              </a:prstGeom>
              <a:solidFill>
                <a:schemeClr val="accent2">
                  <a:lumMod val="40000"/>
                  <a:lumOff val="60000"/>
                </a:schemeClr>
              </a:solidFill>
              <a:ln w="28575">
                <a:solidFill>
                  <a:srgbClr val="FF0000"/>
                </a:solidFill>
              </a:ln>
            </p:spPr>
            <p:txBody>
              <a:bodyPr wrap="square" rtlCol="0">
                <a:spAutoFit/>
              </a:bodyPr>
              <a:lstStyle/>
              <a:p>
                <a:pPr algn="ctr"/>
                <a:r>
                  <a:rPr lang="it-IT" sz="1600" dirty="0" err="1">
                    <a:solidFill>
                      <a:schemeClr val="bg1"/>
                    </a:solidFill>
                    <a:latin typeface="Palatino Linotype" panose="02040502050505030304" pitchFamily="18" charset="0"/>
                  </a:rPr>
                  <a:t>Beam</a:t>
                </a:r>
                <a:endParaRPr lang="it-IT" sz="1600" dirty="0">
                  <a:solidFill>
                    <a:schemeClr val="bg1"/>
                  </a:solidFill>
                  <a:latin typeface="Palatino Linotype" panose="02040502050505030304" pitchFamily="18" charset="0"/>
                </a:endParaRPr>
              </a:p>
            </p:txBody>
          </p:sp>
        </p:grpSp>
      </p:grpSp>
      <p:pic>
        <p:nvPicPr>
          <p:cNvPr id="43" name="Immagine 42" descr="Immagine che contiene macchina, ingegneria, Ricambio auto, acciaio&#10;&#10;Descrizione generata automaticamente">
            <a:extLst>
              <a:ext uri="{FF2B5EF4-FFF2-40B4-BE49-F238E27FC236}">
                <a16:creationId xmlns:a16="http://schemas.microsoft.com/office/drawing/2014/main" id="{31281237-5743-1516-D613-386B6C2AF4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9012" y="4405179"/>
            <a:ext cx="2535147" cy="1901360"/>
          </a:xfrm>
          <a:prstGeom prst="rect">
            <a:avLst/>
          </a:prstGeom>
          <a:ln w="25400">
            <a:solidFill>
              <a:srgbClr val="FFFF00"/>
            </a:solidFill>
          </a:ln>
        </p:spPr>
      </p:pic>
      <p:sp>
        <p:nvSpPr>
          <p:cNvPr id="47" name="CasellaDiTesto 46">
            <a:extLst>
              <a:ext uri="{FF2B5EF4-FFF2-40B4-BE49-F238E27FC236}">
                <a16:creationId xmlns:a16="http://schemas.microsoft.com/office/drawing/2014/main" id="{9F4FBC3D-51C9-87F4-6D4D-8772DB1D7DD1}"/>
              </a:ext>
            </a:extLst>
          </p:cNvPr>
          <p:cNvSpPr txBox="1"/>
          <p:nvPr/>
        </p:nvSpPr>
        <p:spPr>
          <a:xfrm>
            <a:off x="8170702" y="5174650"/>
            <a:ext cx="3680688" cy="830997"/>
          </a:xfrm>
          <a:prstGeom prst="rect">
            <a:avLst/>
          </a:prstGeom>
          <a:noFill/>
        </p:spPr>
        <p:txBody>
          <a:bodyPr wrap="square">
            <a:spAutoFit/>
          </a:bodyPr>
          <a:lstStyle/>
          <a:p>
            <a:pPr algn="l"/>
            <a:r>
              <a:rPr lang="en-GB" sz="1200" b="0" i="0" u="none" strike="noStrike" baseline="0" dirty="0">
                <a:solidFill>
                  <a:schemeClr val="bg1"/>
                </a:solidFill>
                <a:latin typeface="CMR9"/>
              </a:rPr>
              <a:t>R. </a:t>
            </a:r>
            <a:r>
              <a:rPr lang="en-GB" sz="1200" b="0" i="0" u="none" strike="noStrike" baseline="0" dirty="0" err="1">
                <a:solidFill>
                  <a:schemeClr val="bg1"/>
                </a:solidFill>
                <a:latin typeface="CMR9"/>
              </a:rPr>
              <a:t>Escudeiro</a:t>
            </a:r>
            <a:r>
              <a:rPr lang="en-GB" sz="1200" b="0" i="0" u="none" strike="noStrike" baseline="0" dirty="0">
                <a:solidFill>
                  <a:schemeClr val="bg1"/>
                </a:solidFill>
                <a:latin typeface="CMR9"/>
              </a:rPr>
              <a:t> at all. “</a:t>
            </a:r>
            <a:r>
              <a:rPr lang="en-GB" sz="1200" b="1" dirty="0">
                <a:solidFill>
                  <a:schemeClr val="bg1"/>
                </a:solidFill>
                <a:latin typeface="CMR9"/>
              </a:rPr>
              <a:t>Neutron radiation damage on a planar segmented germanium detector</a:t>
            </a:r>
            <a:r>
              <a:rPr lang="en-GB" sz="1200" dirty="0">
                <a:solidFill>
                  <a:schemeClr val="bg1"/>
                </a:solidFill>
                <a:latin typeface="CMR9"/>
              </a:rPr>
              <a:t>” </a:t>
            </a:r>
            <a:r>
              <a:rPr lang="en-GB" sz="1200" b="0" i="0" u="none" strike="noStrike" baseline="0" dirty="0">
                <a:solidFill>
                  <a:schemeClr val="bg1"/>
                </a:solidFill>
                <a:latin typeface="CMR9"/>
              </a:rPr>
              <a:t>proceeding Presented at the XXXVII </a:t>
            </a:r>
            <a:r>
              <a:rPr lang="en-GB" sz="1200" b="0" i="0" u="none" strike="noStrike" baseline="0" dirty="0" err="1">
                <a:solidFill>
                  <a:schemeClr val="bg1"/>
                </a:solidFill>
                <a:latin typeface="CMR9"/>
              </a:rPr>
              <a:t>Mazurian</a:t>
            </a:r>
            <a:r>
              <a:rPr lang="en-GB" sz="1200" b="0" i="0" u="none" strike="noStrike" baseline="0" dirty="0">
                <a:solidFill>
                  <a:schemeClr val="bg1"/>
                </a:solidFill>
                <a:latin typeface="CMR9"/>
              </a:rPr>
              <a:t> Lakes Conference on Physics, </a:t>
            </a:r>
            <a:r>
              <a:rPr lang="en-GB" sz="1200" b="0" i="0" u="none" strike="noStrike" baseline="0" dirty="0" err="1">
                <a:solidFill>
                  <a:schemeClr val="bg1"/>
                </a:solidFill>
                <a:latin typeface="CMR9"/>
              </a:rPr>
              <a:t>Piaski</a:t>
            </a:r>
            <a:r>
              <a:rPr lang="en-GB" sz="1200" b="0" i="0" u="none" strike="noStrike" baseline="0" dirty="0">
                <a:solidFill>
                  <a:schemeClr val="bg1"/>
                </a:solidFill>
                <a:latin typeface="CMR9"/>
              </a:rPr>
              <a:t>, Poland, September 3-9, 2023</a:t>
            </a:r>
            <a:endParaRPr lang="en-GB" sz="1200" dirty="0">
              <a:solidFill>
                <a:schemeClr val="bg1"/>
              </a:solidFill>
            </a:endParaRPr>
          </a:p>
        </p:txBody>
      </p:sp>
      <p:cxnSp>
        <p:nvCxnSpPr>
          <p:cNvPr id="15" name="Connettore 1 5">
            <a:extLst>
              <a:ext uri="{FF2B5EF4-FFF2-40B4-BE49-F238E27FC236}">
                <a16:creationId xmlns:a16="http://schemas.microsoft.com/office/drawing/2014/main" id="{0F4EAE15-2C2C-0D2F-CB05-9735FB5FEAD6}"/>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Footer Placeholder 7">
            <a:extLst>
              <a:ext uri="{FF2B5EF4-FFF2-40B4-BE49-F238E27FC236}">
                <a16:creationId xmlns:a16="http://schemas.microsoft.com/office/drawing/2014/main" id="{8FFDF6F4-28AE-FE12-CB65-47F31CF1CCEB}"/>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chemeClr val="bg1"/>
                </a:solidFill>
                <a:effectLst/>
                <a:latin typeface="Google Sans"/>
              </a:rPr>
              <a:t>JoinUs@Thesis</a:t>
            </a:r>
            <a:r>
              <a:rPr lang="en-US" sz="1400" b="0" i="0" dirty="0">
                <a:solidFill>
                  <a:schemeClr val="bg1"/>
                </a:solidFill>
                <a:effectLst/>
                <a:latin typeface="Google Sans"/>
              </a:rPr>
              <a:t> 2024</a:t>
            </a:r>
            <a:endParaRPr lang="it-IT" sz="1400" dirty="0">
              <a:solidFill>
                <a:schemeClr val="bg1"/>
              </a:solidFill>
            </a:endParaRPr>
          </a:p>
        </p:txBody>
      </p:sp>
    </p:spTree>
    <p:extLst>
      <p:ext uri="{BB962C8B-B14F-4D97-AF65-F5344CB8AC3E}">
        <p14:creationId xmlns:p14="http://schemas.microsoft.com/office/powerpoint/2010/main" val="2806335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580CC7CD-F6C2-F1F9-6907-B330792EB1DE}"/>
              </a:ext>
            </a:extLst>
          </p:cNvPr>
          <p:cNvSpPr txBox="1"/>
          <p:nvPr/>
        </p:nvSpPr>
        <p:spPr>
          <a:xfrm>
            <a:off x="1387563" y="155655"/>
            <a:ext cx="9416873" cy="523220"/>
          </a:xfrm>
          <a:prstGeom prst="rect">
            <a:avLst/>
          </a:prstGeom>
        </p:spPr>
        <p:txBody>
          <a:bodyPr wrap="none">
            <a:spAutoFit/>
          </a:bodyPr>
          <a:lstStyle>
            <a:defPPr>
              <a:defRPr lang="it-IT"/>
            </a:defPPr>
            <a:lvl1pPr>
              <a:defRPr sz="2800" i="1">
                <a:solidFill>
                  <a:srgbClr val="7030A0"/>
                </a:solidFill>
              </a:defRPr>
            </a:lvl1pPr>
          </a:lstStyle>
          <a:p>
            <a:r>
              <a:rPr lang="it-IT" dirty="0" err="1"/>
              <a:t>Neutrons</a:t>
            </a:r>
            <a:r>
              <a:rPr lang="it-IT" dirty="0"/>
              <a:t> </a:t>
            </a:r>
            <a:r>
              <a:rPr lang="it-IT" dirty="0" err="1"/>
              <a:t>damage</a:t>
            </a:r>
            <a:r>
              <a:rPr lang="it-IT" dirty="0"/>
              <a:t> </a:t>
            </a:r>
            <a:r>
              <a:rPr lang="it-IT" dirty="0">
                <a:solidFill>
                  <a:srgbClr val="FF0000"/>
                </a:solidFill>
              </a:rPr>
              <a:t>on planar PLM </a:t>
            </a:r>
            <a:r>
              <a:rPr lang="it-IT" dirty="0" err="1">
                <a:solidFill>
                  <a:srgbClr val="FF0000"/>
                </a:solidFill>
              </a:rPr>
              <a:t>segmented</a:t>
            </a:r>
            <a:r>
              <a:rPr lang="it-IT" dirty="0">
                <a:solidFill>
                  <a:srgbClr val="FF0000"/>
                </a:solidFill>
              </a:rPr>
              <a:t> detector: after 1° </a:t>
            </a:r>
            <a:r>
              <a:rPr lang="it-IT" dirty="0" err="1">
                <a:solidFill>
                  <a:srgbClr val="FF0000"/>
                </a:solidFill>
              </a:rPr>
              <a:t>run</a:t>
            </a:r>
            <a:endParaRPr lang="it-IT" dirty="0">
              <a:solidFill>
                <a:srgbClr val="FF0000"/>
              </a:solidFill>
            </a:endParaRPr>
          </a:p>
        </p:txBody>
      </p:sp>
      <p:sp>
        <p:nvSpPr>
          <p:cNvPr id="7" name="TextBox 17">
            <a:extLst>
              <a:ext uri="{FF2B5EF4-FFF2-40B4-BE49-F238E27FC236}">
                <a16:creationId xmlns:a16="http://schemas.microsoft.com/office/drawing/2014/main" id="{D5244748-C282-76A5-BB0B-143533B43E4F}"/>
              </a:ext>
            </a:extLst>
          </p:cNvPr>
          <p:cNvSpPr txBox="1"/>
          <p:nvPr/>
        </p:nvSpPr>
        <p:spPr>
          <a:xfrm>
            <a:off x="564390" y="888762"/>
            <a:ext cx="4433637" cy="1077218"/>
          </a:xfrm>
          <a:prstGeom prst="rect">
            <a:avLst/>
          </a:prstGeom>
          <a:noFill/>
          <a:ln w="28575">
            <a:noFill/>
          </a:ln>
        </p:spPr>
        <p:txBody>
          <a:bodyPr wrap="square" rtlCol="0">
            <a:spAutoFit/>
          </a:bodyPr>
          <a:lstStyle/>
          <a:p>
            <a:r>
              <a:rPr lang="en-US" sz="1600" dirty="0">
                <a:solidFill>
                  <a:schemeClr val="bg1"/>
                </a:solidFill>
              </a:rPr>
              <a:t>Operational Voltage 80V</a:t>
            </a:r>
          </a:p>
          <a:p>
            <a:r>
              <a:rPr lang="en-US" sz="1600" dirty="0">
                <a:solidFill>
                  <a:schemeClr val="bg1"/>
                </a:solidFill>
              </a:rPr>
              <a:t>Neutron irradiation for increasing time intervals alternated to 5 min runs with </a:t>
            </a:r>
            <a:r>
              <a:rPr lang="en-US" sz="1600" baseline="30000" dirty="0">
                <a:solidFill>
                  <a:schemeClr val="bg1"/>
                </a:solidFill>
              </a:rPr>
              <a:t>241</a:t>
            </a:r>
            <a:r>
              <a:rPr lang="en-US" sz="1600" dirty="0">
                <a:solidFill>
                  <a:schemeClr val="bg1"/>
                </a:solidFill>
              </a:rPr>
              <a:t>Am and </a:t>
            </a:r>
            <a:r>
              <a:rPr lang="en-US" sz="1600" baseline="30000" dirty="0">
                <a:solidFill>
                  <a:schemeClr val="bg1"/>
                </a:solidFill>
              </a:rPr>
              <a:t>60</a:t>
            </a:r>
            <a:r>
              <a:rPr lang="en-US" sz="1600" dirty="0">
                <a:solidFill>
                  <a:schemeClr val="bg1"/>
                </a:solidFill>
              </a:rPr>
              <a:t>Co leads to increasing resolution worsening</a:t>
            </a:r>
          </a:p>
        </p:txBody>
      </p:sp>
      <p:pic>
        <p:nvPicPr>
          <p:cNvPr id="8" name="Immagine 7">
            <a:extLst>
              <a:ext uri="{FF2B5EF4-FFF2-40B4-BE49-F238E27FC236}">
                <a16:creationId xmlns:a16="http://schemas.microsoft.com/office/drawing/2014/main" id="{7170A862-DF5A-3C8D-13F6-725B0FC9723E}"/>
              </a:ext>
            </a:extLst>
          </p:cNvPr>
          <p:cNvPicPr>
            <a:picLocks noChangeAspect="1"/>
          </p:cNvPicPr>
          <p:nvPr/>
        </p:nvPicPr>
        <p:blipFill>
          <a:blip r:embed="rId3"/>
          <a:stretch>
            <a:fillRect/>
          </a:stretch>
        </p:blipFill>
        <p:spPr>
          <a:xfrm>
            <a:off x="1336166" y="2798792"/>
            <a:ext cx="3230513" cy="3253479"/>
          </a:xfrm>
          <a:prstGeom prst="rect">
            <a:avLst/>
          </a:prstGeom>
        </p:spPr>
      </p:pic>
      <p:sp>
        <p:nvSpPr>
          <p:cNvPr id="9" name="TextBox 17">
            <a:extLst>
              <a:ext uri="{FF2B5EF4-FFF2-40B4-BE49-F238E27FC236}">
                <a16:creationId xmlns:a16="http://schemas.microsoft.com/office/drawing/2014/main" id="{C83A9E7C-5E47-549D-F481-CA3308A2FE1D}"/>
              </a:ext>
            </a:extLst>
          </p:cNvPr>
          <p:cNvSpPr txBox="1"/>
          <p:nvPr/>
        </p:nvSpPr>
        <p:spPr>
          <a:xfrm>
            <a:off x="564390" y="2175867"/>
            <a:ext cx="4774066" cy="584775"/>
          </a:xfrm>
          <a:prstGeom prst="rect">
            <a:avLst/>
          </a:prstGeom>
          <a:noFill/>
          <a:ln w="28575">
            <a:noFill/>
          </a:ln>
        </p:spPr>
        <p:txBody>
          <a:bodyPr wrap="square" rtlCol="0">
            <a:spAutoFit/>
          </a:bodyPr>
          <a:lstStyle/>
          <a:p>
            <a:pPr algn="ctr"/>
            <a:r>
              <a:rPr lang="en-US" sz="1600" dirty="0">
                <a:solidFill>
                  <a:schemeClr val="bg1"/>
                </a:solidFill>
              </a:rPr>
              <a:t>After 4 hours of irradiation time, </a:t>
            </a:r>
          </a:p>
          <a:p>
            <a:pPr algn="ctr"/>
            <a:r>
              <a:rPr lang="en-US" sz="1600" dirty="0">
                <a:solidFill>
                  <a:schemeClr val="bg1"/>
                </a:solidFill>
              </a:rPr>
              <a:t>≈ 4∙10</a:t>
            </a:r>
            <a:r>
              <a:rPr lang="en-US" sz="1600" baseline="30000" dirty="0">
                <a:solidFill>
                  <a:schemeClr val="bg1"/>
                </a:solidFill>
              </a:rPr>
              <a:t>9 </a:t>
            </a:r>
            <a:r>
              <a:rPr lang="en-US" sz="1600" dirty="0">
                <a:solidFill>
                  <a:schemeClr val="bg1"/>
                </a:solidFill>
              </a:rPr>
              <a:t>neutrons/cm</a:t>
            </a:r>
            <a:r>
              <a:rPr lang="en-US" sz="1600" baseline="30000" dirty="0">
                <a:solidFill>
                  <a:schemeClr val="bg1"/>
                </a:solidFill>
              </a:rPr>
              <a:t>2</a:t>
            </a:r>
            <a:r>
              <a:rPr lang="en-US" sz="1600" dirty="0">
                <a:solidFill>
                  <a:schemeClr val="bg1"/>
                </a:solidFill>
              </a:rPr>
              <a:t>,</a:t>
            </a:r>
            <a:r>
              <a:rPr lang="en-US" sz="1600" baseline="30000" dirty="0">
                <a:solidFill>
                  <a:schemeClr val="bg1"/>
                </a:solidFill>
              </a:rPr>
              <a:t> </a:t>
            </a:r>
            <a:r>
              <a:rPr lang="en-US" sz="1600" dirty="0">
                <a:solidFill>
                  <a:schemeClr val="bg1"/>
                </a:solidFill>
              </a:rPr>
              <a:t>detector is no longer operable</a:t>
            </a:r>
          </a:p>
        </p:txBody>
      </p:sp>
      <p:cxnSp>
        <p:nvCxnSpPr>
          <p:cNvPr id="17" name="Connettore 1 5">
            <a:extLst>
              <a:ext uri="{FF2B5EF4-FFF2-40B4-BE49-F238E27FC236}">
                <a16:creationId xmlns:a16="http://schemas.microsoft.com/office/drawing/2014/main" id="{B5265ADD-9F87-1BFF-1406-84BD26AD4184}"/>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7">
            <a:extLst>
              <a:ext uri="{FF2B5EF4-FFF2-40B4-BE49-F238E27FC236}">
                <a16:creationId xmlns:a16="http://schemas.microsoft.com/office/drawing/2014/main" id="{0F2C3C53-92F9-76F5-A74C-FDEDC8BCA7DF}"/>
              </a:ext>
            </a:extLst>
          </p:cNvPr>
          <p:cNvSpPr txBox="1"/>
          <p:nvPr/>
        </p:nvSpPr>
        <p:spPr>
          <a:xfrm>
            <a:off x="6709631" y="1612708"/>
            <a:ext cx="1831194" cy="830997"/>
          </a:xfrm>
          <a:prstGeom prst="rect">
            <a:avLst/>
          </a:prstGeom>
          <a:solidFill>
            <a:schemeClr val="accent6">
              <a:lumMod val="40000"/>
              <a:lumOff val="60000"/>
            </a:schemeClr>
          </a:solidFill>
          <a:ln w="28575">
            <a:noFill/>
          </a:ln>
        </p:spPr>
        <p:txBody>
          <a:bodyPr wrap="square" rtlCol="0">
            <a:spAutoFit/>
          </a:bodyPr>
          <a:lstStyle/>
          <a:p>
            <a:r>
              <a:rPr lang="en-US" sz="1600" baseline="30000" dirty="0">
                <a:solidFill>
                  <a:schemeClr val="bg1"/>
                </a:solidFill>
              </a:rPr>
              <a:t>241</a:t>
            </a:r>
            <a:r>
              <a:rPr lang="en-US" sz="1600" dirty="0">
                <a:solidFill>
                  <a:schemeClr val="bg1"/>
                </a:solidFill>
              </a:rPr>
              <a:t>Am</a:t>
            </a:r>
            <a:endParaRPr lang="en-US" sz="1600" baseline="30000" dirty="0">
              <a:solidFill>
                <a:schemeClr val="bg1"/>
              </a:solidFill>
            </a:endParaRPr>
          </a:p>
          <a:p>
            <a:r>
              <a:rPr lang="en-US" sz="1600" dirty="0">
                <a:solidFill>
                  <a:schemeClr val="bg1"/>
                </a:solidFill>
              </a:rPr>
              <a:t>E = 59,5 keV</a:t>
            </a:r>
          </a:p>
          <a:p>
            <a:r>
              <a:rPr lang="en-US" sz="1600" dirty="0">
                <a:solidFill>
                  <a:schemeClr val="bg1"/>
                </a:solidFill>
              </a:rPr>
              <a:t>FWHM &lt; 1,6 keV</a:t>
            </a:r>
          </a:p>
        </p:txBody>
      </p:sp>
      <p:pic>
        <p:nvPicPr>
          <p:cNvPr id="3" name="Immagine 7" descr="Immagine che contiene testo, linea, diagramma, numero&#10;&#10;Descrizione generata automaticamente">
            <a:extLst>
              <a:ext uri="{FF2B5EF4-FFF2-40B4-BE49-F238E27FC236}">
                <a16:creationId xmlns:a16="http://schemas.microsoft.com/office/drawing/2014/main" id="{792EC4A3-8177-C624-E03D-FFC344ED7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4270" y="2629632"/>
            <a:ext cx="4108143" cy="3301999"/>
          </a:xfrm>
          <a:prstGeom prst="rect">
            <a:avLst/>
          </a:prstGeom>
        </p:spPr>
      </p:pic>
      <p:sp>
        <p:nvSpPr>
          <p:cNvPr id="4" name="Footer Placeholder 7">
            <a:extLst>
              <a:ext uri="{FF2B5EF4-FFF2-40B4-BE49-F238E27FC236}">
                <a16:creationId xmlns:a16="http://schemas.microsoft.com/office/drawing/2014/main" id="{2AF8DCBF-F341-006A-8761-2A01EB4161D4}"/>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chemeClr val="bg1"/>
                </a:solidFill>
                <a:effectLst/>
                <a:latin typeface="Google Sans"/>
              </a:rPr>
              <a:t>JoinUs@Thesis</a:t>
            </a:r>
            <a:r>
              <a:rPr lang="en-US" sz="1400" b="0" i="0" dirty="0">
                <a:solidFill>
                  <a:schemeClr val="bg1"/>
                </a:solidFill>
                <a:effectLst/>
                <a:latin typeface="Google Sans"/>
              </a:rPr>
              <a:t> 2024</a:t>
            </a:r>
            <a:endParaRPr lang="it-IT" sz="1400" dirty="0">
              <a:solidFill>
                <a:schemeClr val="bg1"/>
              </a:solidFill>
            </a:endParaRPr>
          </a:p>
        </p:txBody>
      </p:sp>
    </p:spTree>
    <p:extLst>
      <p:ext uri="{BB962C8B-B14F-4D97-AF65-F5344CB8AC3E}">
        <p14:creationId xmlns:p14="http://schemas.microsoft.com/office/powerpoint/2010/main" val="2073255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2C6B4DF9-BFCD-AFCD-E0E7-E520165A8AB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60C10BA-301B-B209-4585-0B0A39A571C3}"/>
              </a:ext>
            </a:extLst>
          </p:cNvPr>
          <p:cNvSpPr>
            <a:spLocks noGrp="1"/>
          </p:cNvSpPr>
          <p:nvPr>
            <p:ph type="title"/>
          </p:nvPr>
        </p:nvSpPr>
        <p:spPr>
          <a:xfrm>
            <a:off x="1143001" y="191798"/>
            <a:ext cx="9905998" cy="1478570"/>
          </a:xfrm>
        </p:spPr>
        <p:txBody>
          <a:bodyPr/>
          <a:lstStyle/>
          <a:p>
            <a:pPr algn="ctr"/>
            <a:r>
              <a:rPr lang="it-IT" dirty="0" err="1">
                <a:solidFill>
                  <a:srgbClr val="7030A0"/>
                </a:solidFill>
              </a:rPr>
              <a:t>Outline</a:t>
            </a:r>
            <a:endParaRPr lang="it-IT" dirty="0">
              <a:solidFill>
                <a:srgbClr val="7030A0"/>
              </a:solidFill>
            </a:endParaRPr>
          </a:p>
        </p:txBody>
      </p:sp>
      <p:sp>
        <p:nvSpPr>
          <p:cNvPr id="11" name="Segnaposto contenuto 2">
            <a:extLst>
              <a:ext uri="{FF2B5EF4-FFF2-40B4-BE49-F238E27FC236}">
                <a16:creationId xmlns:a16="http://schemas.microsoft.com/office/drawing/2014/main" id="{A5E38F2A-241A-4FDA-0A96-3E8A4B06955D}"/>
              </a:ext>
            </a:extLst>
          </p:cNvPr>
          <p:cNvSpPr txBox="1">
            <a:spLocks/>
          </p:cNvSpPr>
          <p:nvPr/>
        </p:nvSpPr>
        <p:spPr>
          <a:xfrm>
            <a:off x="1545835" y="1499191"/>
            <a:ext cx="9905999" cy="409910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1" u="none" strike="noStrike" kern="1200" cap="none" spc="0" normalizeH="0" baseline="0" noProof="0" dirty="0">
                <a:ln>
                  <a:noFill/>
                </a:ln>
                <a:solidFill>
                  <a:sysClr val="windowText" lastClr="000000"/>
                </a:solidFill>
                <a:effectLst/>
                <a:uLnTx/>
                <a:uFillTx/>
                <a:latin typeface="Tw Cen MT" panose="020B0602020104020603" pitchFamily="34" charset="0"/>
                <a:ea typeface="+mn-ea"/>
                <a:cs typeface="+mn-cs"/>
              </a:rPr>
              <a:t>Gamma ray production and detection, a huge amount of applications</a:t>
            </a: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1" u="none" strike="noStrike" kern="1200" cap="none" spc="0" normalizeH="0" baseline="0" noProof="0" dirty="0">
                <a:ln>
                  <a:noFill/>
                </a:ln>
                <a:solidFill>
                  <a:sysClr val="windowText" lastClr="000000"/>
                </a:solidFill>
                <a:effectLst/>
                <a:uLnTx/>
                <a:uFillTx/>
                <a:latin typeface="Tw Cen MT" panose="020B0602020104020603" pitchFamily="34" charset="0"/>
                <a:ea typeface="+mn-ea"/>
                <a:cs typeface="+mn-cs"/>
              </a:rPr>
              <a:t>Why germanium ? </a:t>
            </a:r>
            <a:endPar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a:p>
            <a:pPr>
              <a:defRPr/>
            </a:pPr>
            <a:r>
              <a:rPr lang="en-GB" dirty="0">
                <a:solidFill>
                  <a:sysClr val="windowText" lastClr="000000"/>
                </a:solidFill>
                <a:latin typeface="Tw Cen MT" panose="020B0602020104020603"/>
              </a:rPr>
              <a:t>How </a:t>
            </a: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to improve gamma detection performances (N3G – INFN PROJECT)</a:t>
            </a: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Proposal for an innovative gamma source (TECHNOCLS - EU-PROJECT)</a:t>
            </a:r>
          </a:p>
        </p:txBody>
      </p:sp>
      <p:cxnSp>
        <p:nvCxnSpPr>
          <p:cNvPr id="12" name="Connettore 1 5">
            <a:extLst>
              <a:ext uri="{FF2B5EF4-FFF2-40B4-BE49-F238E27FC236}">
                <a16:creationId xmlns:a16="http://schemas.microsoft.com/office/drawing/2014/main" id="{D9F16631-5564-8E1E-452C-07D3DB8ABD8C}"/>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DDBE012-287D-28FF-F098-C1EFCC661E64}"/>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rgbClr val="1F1F1F"/>
                </a:solidFill>
                <a:effectLst/>
                <a:latin typeface="Google Sans"/>
              </a:rPr>
              <a:t>JoinUs@Thesis</a:t>
            </a:r>
            <a:r>
              <a:rPr lang="en-US" sz="1400" b="0" i="0" dirty="0">
                <a:solidFill>
                  <a:srgbClr val="1F1F1F"/>
                </a:solidFill>
                <a:effectLst/>
                <a:latin typeface="Google Sans"/>
              </a:rPr>
              <a:t> 2024</a:t>
            </a:r>
            <a:endParaRPr lang="it-IT" sz="1400" dirty="0">
              <a:solidFill>
                <a:schemeClr val="bg1"/>
              </a:solidFill>
            </a:endParaRPr>
          </a:p>
        </p:txBody>
      </p:sp>
    </p:spTree>
    <p:extLst>
      <p:ext uri="{BB962C8B-B14F-4D97-AF65-F5344CB8AC3E}">
        <p14:creationId xmlns:p14="http://schemas.microsoft.com/office/powerpoint/2010/main" val="682828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FD27A21B-C003-B31B-32DA-895822FAB92E}"/>
            </a:ext>
          </a:extLst>
        </p:cNvPr>
        <p:cNvGrpSpPr/>
        <p:nvPr/>
      </p:nvGrpSpPr>
      <p:grpSpPr>
        <a:xfrm>
          <a:off x="0" y="0"/>
          <a:ext cx="0" cy="0"/>
          <a:chOff x="0" y="0"/>
          <a:chExt cx="0" cy="0"/>
        </a:xfrm>
      </p:grpSpPr>
      <p:cxnSp>
        <p:nvCxnSpPr>
          <p:cNvPr id="17" name="Connettore 1 5">
            <a:extLst>
              <a:ext uri="{FF2B5EF4-FFF2-40B4-BE49-F238E27FC236}">
                <a16:creationId xmlns:a16="http://schemas.microsoft.com/office/drawing/2014/main" id="{B37E1340-16D6-E929-4C7A-3E7ADE740C43}"/>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473223" y="176641"/>
            <a:ext cx="10817945" cy="523220"/>
          </a:xfrm>
          <a:prstGeom prst="rect">
            <a:avLst/>
          </a:prstGeom>
          <a:noFill/>
        </p:spPr>
        <p:txBody>
          <a:bodyPr wrap="square" rtlCol="0">
            <a:spAutoFit/>
          </a:bodyPr>
          <a:lstStyle/>
          <a:p>
            <a:pPr algn="ctr"/>
            <a:r>
              <a:rPr lang="en-US" sz="2800" i="1" dirty="0">
                <a:solidFill>
                  <a:srgbClr val="7030A0"/>
                </a:solidFill>
              </a:rPr>
              <a:t>Crystalline light source undulator gamma ray emission </a:t>
            </a:r>
          </a:p>
        </p:txBody>
      </p:sp>
      <p:grpSp>
        <p:nvGrpSpPr>
          <p:cNvPr id="4" name="Gruppo 1">
            <a:extLst>
              <a:ext uri="{FF2B5EF4-FFF2-40B4-BE49-F238E27FC236}">
                <a16:creationId xmlns:a16="http://schemas.microsoft.com/office/drawing/2014/main" id="{08A9322A-7ABB-4E4C-A63F-FF25C50B8A4B}"/>
              </a:ext>
            </a:extLst>
          </p:cNvPr>
          <p:cNvGrpSpPr/>
          <p:nvPr/>
        </p:nvGrpSpPr>
        <p:grpSpPr>
          <a:xfrm>
            <a:off x="7799837" y="1367967"/>
            <a:ext cx="4125435" cy="1802868"/>
            <a:chOff x="-397771" y="1545996"/>
            <a:chExt cx="3169547" cy="1044719"/>
          </a:xfrm>
        </p:grpSpPr>
        <p:pic>
          <p:nvPicPr>
            <p:cNvPr id="10" name="Picture 6" descr="Diagram&#10;&#10;Description automatically generated">
              <a:extLst>
                <a:ext uri="{FF2B5EF4-FFF2-40B4-BE49-F238E27FC236}">
                  <a16:creationId xmlns:a16="http://schemas.microsoft.com/office/drawing/2014/main" id="{532FE149-3DCB-4898-85DF-0533559876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8" t="1784" r="3790" b="72092"/>
            <a:stretch/>
          </p:blipFill>
          <p:spPr>
            <a:xfrm>
              <a:off x="163733" y="1552490"/>
              <a:ext cx="2608043" cy="1038225"/>
            </a:xfrm>
            <a:prstGeom prst="rect">
              <a:avLst/>
            </a:prstGeom>
          </p:spPr>
        </p:pic>
        <p:sp>
          <p:nvSpPr>
            <p:cNvPr id="21" name="Title 1">
              <a:extLst>
                <a:ext uri="{FF2B5EF4-FFF2-40B4-BE49-F238E27FC236}">
                  <a16:creationId xmlns:a16="http://schemas.microsoft.com/office/drawing/2014/main" id="{22D135B6-1D40-4898-97BE-03F9E412844C}"/>
                </a:ext>
              </a:extLst>
            </p:cNvPr>
            <p:cNvSpPr txBox="1">
              <a:spLocks/>
            </p:cNvSpPr>
            <p:nvPr/>
          </p:nvSpPr>
          <p:spPr>
            <a:xfrm>
              <a:off x="-397771" y="1545996"/>
              <a:ext cx="2302807" cy="3358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dirty="0"/>
                <a:t>TECHNO-CLS</a:t>
              </a:r>
            </a:p>
          </p:txBody>
        </p:sp>
      </p:grpSp>
      <p:grpSp>
        <p:nvGrpSpPr>
          <p:cNvPr id="26" name="Gruppo 25">
            <a:extLst>
              <a:ext uri="{FF2B5EF4-FFF2-40B4-BE49-F238E27FC236}">
                <a16:creationId xmlns:a16="http://schemas.microsoft.com/office/drawing/2014/main" id="{77F22978-DCC7-490E-9103-CAB43F81BDF4}"/>
              </a:ext>
            </a:extLst>
          </p:cNvPr>
          <p:cNvGrpSpPr/>
          <p:nvPr/>
        </p:nvGrpSpPr>
        <p:grpSpPr>
          <a:xfrm>
            <a:off x="3951765" y="1488389"/>
            <a:ext cx="3191136" cy="2107249"/>
            <a:chOff x="5342940" y="3607716"/>
            <a:chExt cx="2319627" cy="1293881"/>
          </a:xfrm>
        </p:grpSpPr>
        <p:pic>
          <p:nvPicPr>
            <p:cNvPr id="45" name="Picture 8">
              <a:extLst>
                <a:ext uri="{FF2B5EF4-FFF2-40B4-BE49-F238E27FC236}">
                  <a16:creationId xmlns:a16="http://schemas.microsoft.com/office/drawing/2014/main" id="{0C068C1E-44CF-49AB-8A9C-C31065CC19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2940" y="3607716"/>
              <a:ext cx="471213" cy="119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a:extLst>
                <a:ext uri="{FF2B5EF4-FFF2-40B4-BE49-F238E27FC236}">
                  <a16:creationId xmlns:a16="http://schemas.microsoft.com/office/drawing/2014/main" id="{DAEC5F50-5C5D-4F09-9C20-6FBAAA6CE7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610596" y="3694120"/>
              <a:ext cx="471213" cy="119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a:extLst>
                <a:ext uri="{FF2B5EF4-FFF2-40B4-BE49-F238E27FC236}">
                  <a16:creationId xmlns:a16="http://schemas.microsoft.com/office/drawing/2014/main" id="{BF14F53F-8DD8-4FB1-9136-0976C27CE7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5868158" y="3698864"/>
              <a:ext cx="471213" cy="119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a:extLst>
                <a:ext uri="{FF2B5EF4-FFF2-40B4-BE49-F238E27FC236}">
                  <a16:creationId xmlns:a16="http://schemas.microsoft.com/office/drawing/2014/main" id="{FEF68C72-C9B3-455C-893D-8D0CEC0BB5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134367" y="3615047"/>
              <a:ext cx="471213" cy="119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a:extLst>
                <a:ext uri="{FF2B5EF4-FFF2-40B4-BE49-F238E27FC236}">
                  <a16:creationId xmlns:a16="http://schemas.microsoft.com/office/drawing/2014/main" id="{2F719DF7-412C-47CC-ABFC-228D5D7F0D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499" y="3615641"/>
              <a:ext cx="471213" cy="119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a:extLst>
                <a:ext uri="{FF2B5EF4-FFF2-40B4-BE49-F238E27FC236}">
                  <a16:creationId xmlns:a16="http://schemas.microsoft.com/office/drawing/2014/main" id="{7350F942-DE6E-4F2E-9AD9-C6B4E28180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662869" y="3704981"/>
              <a:ext cx="471213" cy="119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a:extLst>
                <a:ext uri="{FF2B5EF4-FFF2-40B4-BE49-F238E27FC236}">
                  <a16:creationId xmlns:a16="http://schemas.microsoft.com/office/drawing/2014/main" id="{9AC4133F-265C-4059-8579-D057C98BDE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920430" y="3705743"/>
              <a:ext cx="471213" cy="119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8">
              <a:extLst>
                <a:ext uri="{FF2B5EF4-FFF2-40B4-BE49-F238E27FC236}">
                  <a16:creationId xmlns:a16="http://schemas.microsoft.com/office/drawing/2014/main" id="{0615E5F4-9117-46E3-AF59-3DCD18821D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191354" y="3617943"/>
              <a:ext cx="471213" cy="119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Figura a mano libera 5">
            <a:extLst>
              <a:ext uri="{FF2B5EF4-FFF2-40B4-BE49-F238E27FC236}">
                <a16:creationId xmlns:a16="http://schemas.microsoft.com/office/drawing/2014/main" id="{3D81EB21-2EEE-445A-8F9C-0D7EE4BE31E5}"/>
              </a:ext>
            </a:extLst>
          </p:cNvPr>
          <p:cNvSpPr/>
          <p:nvPr/>
        </p:nvSpPr>
        <p:spPr>
          <a:xfrm>
            <a:off x="4099468" y="1914093"/>
            <a:ext cx="2913148" cy="491871"/>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Figura a mano libera 24">
            <a:extLst>
              <a:ext uri="{FF2B5EF4-FFF2-40B4-BE49-F238E27FC236}">
                <a16:creationId xmlns:a16="http://schemas.microsoft.com/office/drawing/2014/main" id="{5AE5ED9F-BCA9-4278-B014-3AC28499B07C}"/>
              </a:ext>
            </a:extLst>
          </p:cNvPr>
          <p:cNvSpPr/>
          <p:nvPr/>
        </p:nvSpPr>
        <p:spPr>
          <a:xfrm>
            <a:off x="4099468" y="2006309"/>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igura a mano libera 28">
            <a:extLst>
              <a:ext uri="{FF2B5EF4-FFF2-40B4-BE49-F238E27FC236}">
                <a16:creationId xmlns:a16="http://schemas.microsoft.com/office/drawing/2014/main" id="{5DDFCBB8-D138-4E6C-BAF5-72F7A6C97D8D}"/>
              </a:ext>
            </a:extLst>
          </p:cNvPr>
          <p:cNvSpPr/>
          <p:nvPr/>
        </p:nvSpPr>
        <p:spPr>
          <a:xfrm>
            <a:off x="4432287" y="2005180"/>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Figura a mano libera 29">
            <a:extLst>
              <a:ext uri="{FF2B5EF4-FFF2-40B4-BE49-F238E27FC236}">
                <a16:creationId xmlns:a16="http://schemas.microsoft.com/office/drawing/2014/main" id="{74360C67-8286-4EB3-ADAC-F1CF47EF5E0D}"/>
              </a:ext>
            </a:extLst>
          </p:cNvPr>
          <p:cNvSpPr/>
          <p:nvPr/>
        </p:nvSpPr>
        <p:spPr>
          <a:xfrm>
            <a:off x="5573221" y="1784826"/>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Figura a mano libera 30">
            <a:extLst>
              <a:ext uri="{FF2B5EF4-FFF2-40B4-BE49-F238E27FC236}">
                <a16:creationId xmlns:a16="http://schemas.microsoft.com/office/drawing/2014/main" id="{AF560B40-1FA4-47F5-9F3E-D95144767FEC}"/>
              </a:ext>
            </a:extLst>
          </p:cNvPr>
          <p:cNvSpPr/>
          <p:nvPr/>
        </p:nvSpPr>
        <p:spPr>
          <a:xfrm>
            <a:off x="5906040" y="1783696"/>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Figura a mano libera 31">
            <a:extLst>
              <a:ext uri="{FF2B5EF4-FFF2-40B4-BE49-F238E27FC236}">
                <a16:creationId xmlns:a16="http://schemas.microsoft.com/office/drawing/2014/main" id="{8597AE2A-42B3-4AD3-B68C-96515A6DA5CA}"/>
              </a:ext>
            </a:extLst>
          </p:cNvPr>
          <p:cNvSpPr/>
          <p:nvPr/>
        </p:nvSpPr>
        <p:spPr>
          <a:xfrm>
            <a:off x="5565853" y="2019375"/>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Figura a mano libera 32">
            <a:extLst>
              <a:ext uri="{FF2B5EF4-FFF2-40B4-BE49-F238E27FC236}">
                <a16:creationId xmlns:a16="http://schemas.microsoft.com/office/drawing/2014/main" id="{5A8EB540-E17A-4E20-9D55-4D6DB777258D}"/>
              </a:ext>
            </a:extLst>
          </p:cNvPr>
          <p:cNvSpPr/>
          <p:nvPr/>
        </p:nvSpPr>
        <p:spPr>
          <a:xfrm>
            <a:off x="5898672" y="2018244"/>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 name="Group 8">
            <a:extLst>
              <a:ext uri="{FF2B5EF4-FFF2-40B4-BE49-F238E27FC236}">
                <a16:creationId xmlns:a16="http://schemas.microsoft.com/office/drawing/2014/main" id="{5710922A-1B30-C290-9563-9C6DC02EED32}"/>
              </a:ext>
            </a:extLst>
          </p:cNvPr>
          <p:cNvGrpSpPr/>
          <p:nvPr/>
        </p:nvGrpSpPr>
        <p:grpSpPr>
          <a:xfrm>
            <a:off x="6952724" y="1536209"/>
            <a:ext cx="687917" cy="900182"/>
            <a:chOff x="6952724" y="1536209"/>
            <a:chExt cx="687917" cy="900182"/>
          </a:xfrm>
        </p:grpSpPr>
        <p:sp>
          <p:nvSpPr>
            <p:cNvPr id="37" name="Figura a mano libera 33">
              <a:extLst>
                <a:ext uri="{FF2B5EF4-FFF2-40B4-BE49-F238E27FC236}">
                  <a16:creationId xmlns:a16="http://schemas.microsoft.com/office/drawing/2014/main" id="{DD58AE27-8D4A-4142-96E1-F5D4D1FD74CA}"/>
                </a:ext>
              </a:extLst>
            </p:cNvPr>
            <p:cNvSpPr/>
            <p:nvPr/>
          </p:nvSpPr>
          <p:spPr>
            <a:xfrm>
              <a:off x="6976646" y="1537342"/>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Figura a mano libera 34">
              <a:extLst>
                <a:ext uri="{FF2B5EF4-FFF2-40B4-BE49-F238E27FC236}">
                  <a16:creationId xmlns:a16="http://schemas.microsoft.com/office/drawing/2014/main" id="{362DC9EB-4743-4429-94D0-FF4F9761C079}"/>
                </a:ext>
              </a:extLst>
            </p:cNvPr>
            <p:cNvSpPr/>
            <p:nvPr/>
          </p:nvSpPr>
          <p:spPr>
            <a:xfrm>
              <a:off x="7309465" y="1536209"/>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Figura a mano libera 35">
              <a:extLst>
                <a:ext uri="{FF2B5EF4-FFF2-40B4-BE49-F238E27FC236}">
                  <a16:creationId xmlns:a16="http://schemas.microsoft.com/office/drawing/2014/main" id="{0E4CC023-23C7-4001-B990-FA598D59BE26}"/>
                </a:ext>
              </a:extLst>
            </p:cNvPr>
            <p:cNvSpPr/>
            <p:nvPr/>
          </p:nvSpPr>
          <p:spPr>
            <a:xfrm>
              <a:off x="6969278" y="1771892"/>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Figura a mano libera 36">
              <a:extLst>
                <a:ext uri="{FF2B5EF4-FFF2-40B4-BE49-F238E27FC236}">
                  <a16:creationId xmlns:a16="http://schemas.microsoft.com/office/drawing/2014/main" id="{0E925DA1-0A19-4F14-A1A4-6EC5B8836D55}"/>
                </a:ext>
              </a:extLst>
            </p:cNvPr>
            <p:cNvSpPr/>
            <p:nvPr/>
          </p:nvSpPr>
          <p:spPr>
            <a:xfrm>
              <a:off x="7302097" y="1770757"/>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Figura a mano libera 37">
              <a:extLst>
                <a:ext uri="{FF2B5EF4-FFF2-40B4-BE49-F238E27FC236}">
                  <a16:creationId xmlns:a16="http://schemas.microsoft.com/office/drawing/2014/main" id="{B91F8846-CD79-411F-80DB-63BB7B9C4E82}"/>
                </a:ext>
              </a:extLst>
            </p:cNvPr>
            <p:cNvSpPr/>
            <p:nvPr/>
          </p:nvSpPr>
          <p:spPr>
            <a:xfrm>
              <a:off x="6960092" y="2019965"/>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Figura a mano libera 38">
              <a:extLst>
                <a:ext uri="{FF2B5EF4-FFF2-40B4-BE49-F238E27FC236}">
                  <a16:creationId xmlns:a16="http://schemas.microsoft.com/office/drawing/2014/main" id="{52462662-1133-4C58-92FF-D9057C2BE183}"/>
                </a:ext>
              </a:extLst>
            </p:cNvPr>
            <p:cNvSpPr/>
            <p:nvPr/>
          </p:nvSpPr>
          <p:spPr>
            <a:xfrm>
              <a:off x="7292911" y="2018834"/>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Figura a mano libera 39">
              <a:extLst>
                <a:ext uri="{FF2B5EF4-FFF2-40B4-BE49-F238E27FC236}">
                  <a16:creationId xmlns:a16="http://schemas.microsoft.com/office/drawing/2014/main" id="{E0AD67D5-48AE-4E89-9DCA-8FB623E42582}"/>
                </a:ext>
              </a:extLst>
            </p:cNvPr>
            <p:cNvSpPr/>
            <p:nvPr/>
          </p:nvSpPr>
          <p:spPr>
            <a:xfrm>
              <a:off x="6952724" y="2254512"/>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Figura a mano libera 40">
              <a:extLst>
                <a:ext uri="{FF2B5EF4-FFF2-40B4-BE49-F238E27FC236}">
                  <a16:creationId xmlns:a16="http://schemas.microsoft.com/office/drawing/2014/main" id="{DB43697A-453D-43EC-B722-0285247744EC}"/>
                </a:ext>
              </a:extLst>
            </p:cNvPr>
            <p:cNvSpPr/>
            <p:nvPr/>
          </p:nvSpPr>
          <p:spPr>
            <a:xfrm>
              <a:off x="7285542" y="2253382"/>
              <a:ext cx="331176" cy="181879"/>
            </a:xfrm>
            <a:custGeom>
              <a:avLst/>
              <a:gdLst>
                <a:gd name="connsiteX0" fmla="*/ 0 w 2117558"/>
                <a:gd name="connsiteY0" fmla="*/ 37291 h 302016"/>
                <a:gd name="connsiteX1" fmla="*/ 152400 w 2117558"/>
                <a:gd name="connsiteY1" fmla="*/ 73385 h 302016"/>
                <a:gd name="connsiteX2" fmla="*/ 288758 w 2117558"/>
                <a:gd name="connsiteY2" fmla="*/ 197712 h 302016"/>
                <a:gd name="connsiteX3" fmla="*/ 429127 w 2117558"/>
                <a:gd name="connsiteY3" fmla="*/ 277922 h 302016"/>
                <a:gd name="connsiteX4" fmla="*/ 593558 w 2117558"/>
                <a:gd name="connsiteY4" fmla="*/ 277922 h 302016"/>
                <a:gd name="connsiteX5" fmla="*/ 749969 w 2117558"/>
                <a:gd name="connsiteY5" fmla="*/ 193701 h 302016"/>
                <a:gd name="connsiteX6" fmla="*/ 870284 w 2117558"/>
                <a:gd name="connsiteY6" fmla="*/ 85417 h 302016"/>
                <a:gd name="connsiteX7" fmla="*/ 978569 w 2117558"/>
                <a:gd name="connsiteY7" fmla="*/ 21249 h 302016"/>
                <a:gd name="connsiteX8" fmla="*/ 1155032 w 2117558"/>
                <a:gd name="connsiteY8" fmla="*/ 33280 h 302016"/>
                <a:gd name="connsiteX9" fmla="*/ 1283369 w 2117558"/>
                <a:gd name="connsiteY9" fmla="*/ 113491 h 302016"/>
                <a:gd name="connsiteX10" fmla="*/ 1395663 w 2117558"/>
                <a:gd name="connsiteY10" fmla="*/ 229796 h 302016"/>
                <a:gd name="connsiteX11" fmla="*/ 1556084 w 2117558"/>
                <a:gd name="connsiteY11" fmla="*/ 301985 h 302016"/>
                <a:gd name="connsiteX12" fmla="*/ 1784684 w 2117558"/>
                <a:gd name="connsiteY12" fmla="*/ 221775 h 302016"/>
                <a:gd name="connsiteX13" fmla="*/ 1937084 w 2117558"/>
                <a:gd name="connsiteY13" fmla="*/ 69375 h 302016"/>
                <a:gd name="connsiteX14" fmla="*/ 2077453 w 2117558"/>
                <a:gd name="connsiteY14" fmla="*/ 9217 h 302016"/>
                <a:gd name="connsiteX15" fmla="*/ 2117558 w 2117558"/>
                <a:gd name="connsiteY15" fmla="*/ 1196 h 3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7558" h="302016">
                  <a:moveTo>
                    <a:pt x="0" y="37291"/>
                  </a:moveTo>
                  <a:cubicBezTo>
                    <a:pt x="52137" y="41969"/>
                    <a:pt x="104274" y="46648"/>
                    <a:pt x="152400" y="73385"/>
                  </a:cubicBezTo>
                  <a:cubicBezTo>
                    <a:pt x="200526" y="100122"/>
                    <a:pt x="242637" y="163623"/>
                    <a:pt x="288758" y="197712"/>
                  </a:cubicBezTo>
                  <a:cubicBezTo>
                    <a:pt x="334879" y="231801"/>
                    <a:pt x="378327" y="264554"/>
                    <a:pt x="429127" y="277922"/>
                  </a:cubicBezTo>
                  <a:cubicBezTo>
                    <a:pt x="479927" y="291290"/>
                    <a:pt x="540084" y="291959"/>
                    <a:pt x="593558" y="277922"/>
                  </a:cubicBezTo>
                  <a:cubicBezTo>
                    <a:pt x="647032" y="263885"/>
                    <a:pt x="703848" y="225785"/>
                    <a:pt x="749969" y="193701"/>
                  </a:cubicBezTo>
                  <a:cubicBezTo>
                    <a:pt x="796090" y="161617"/>
                    <a:pt x="832184" y="114159"/>
                    <a:pt x="870284" y="85417"/>
                  </a:cubicBezTo>
                  <a:cubicBezTo>
                    <a:pt x="908384" y="56675"/>
                    <a:pt x="931111" y="29938"/>
                    <a:pt x="978569" y="21249"/>
                  </a:cubicBezTo>
                  <a:cubicBezTo>
                    <a:pt x="1026027" y="12560"/>
                    <a:pt x="1104232" y="17906"/>
                    <a:pt x="1155032" y="33280"/>
                  </a:cubicBezTo>
                  <a:cubicBezTo>
                    <a:pt x="1205832" y="48654"/>
                    <a:pt x="1243264" y="80738"/>
                    <a:pt x="1283369" y="113491"/>
                  </a:cubicBezTo>
                  <a:cubicBezTo>
                    <a:pt x="1323474" y="146244"/>
                    <a:pt x="1350211" y="198380"/>
                    <a:pt x="1395663" y="229796"/>
                  </a:cubicBezTo>
                  <a:cubicBezTo>
                    <a:pt x="1441115" y="261212"/>
                    <a:pt x="1491247" y="303322"/>
                    <a:pt x="1556084" y="301985"/>
                  </a:cubicBezTo>
                  <a:cubicBezTo>
                    <a:pt x="1620921" y="300648"/>
                    <a:pt x="1721184" y="260543"/>
                    <a:pt x="1784684" y="221775"/>
                  </a:cubicBezTo>
                  <a:cubicBezTo>
                    <a:pt x="1848184" y="183007"/>
                    <a:pt x="1888289" y="104801"/>
                    <a:pt x="1937084" y="69375"/>
                  </a:cubicBezTo>
                  <a:cubicBezTo>
                    <a:pt x="1985879" y="33949"/>
                    <a:pt x="2047374" y="20580"/>
                    <a:pt x="2077453" y="9217"/>
                  </a:cubicBezTo>
                  <a:cubicBezTo>
                    <a:pt x="2107532" y="-2146"/>
                    <a:pt x="2112545" y="-475"/>
                    <a:pt x="2117558" y="1196"/>
                  </a:cubicBezTo>
                </a:path>
              </a:pathLst>
            </a:custGeom>
            <a:noFill/>
            <a:ln w="190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mc:AlternateContent xmlns:mc="http://schemas.openxmlformats.org/markup-compatibility/2006">
        <mc:Choice xmlns:a14="http://schemas.microsoft.com/office/drawing/2010/main" Requires="a14">
          <p:sp>
            <p:nvSpPr>
              <p:cNvPr id="56" name="TextBox 15">
                <a:extLst>
                  <a:ext uri="{FF2B5EF4-FFF2-40B4-BE49-F238E27FC236}">
                    <a16:creationId xmlns:a16="http://schemas.microsoft.com/office/drawing/2014/main" id="{5C3C040E-4E2C-46BB-BB32-9AD7FFAD4AFD}"/>
                  </a:ext>
                </a:extLst>
              </p:cNvPr>
              <p:cNvSpPr txBox="1"/>
              <p:nvPr/>
            </p:nvSpPr>
            <p:spPr>
              <a:xfrm>
                <a:off x="3508114" y="5066183"/>
                <a:ext cx="4330994" cy="923330"/>
              </a:xfrm>
              <a:prstGeom prst="rect">
                <a:avLst/>
              </a:prstGeom>
              <a:noFill/>
            </p:spPr>
            <p:txBody>
              <a:bodyPr wrap="none" rtlCol="0">
                <a:spAutoFit/>
              </a:bodyPr>
              <a:lstStyle/>
              <a:p>
                <a:pPr algn="ctr"/>
                <a:r>
                  <a:rPr lang="en-US" i="1" dirty="0">
                    <a:solidFill>
                      <a:schemeClr val="bg1"/>
                    </a:solidFill>
                    <a:latin typeface="Cambria Math" panose="02040503050406030204" pitchFamily="18" charset="0"/>
                  </a:rPr>
                  <a:t>Typical values:</a:t>
                </a:r>
              </a:p>
              <a:p>
                <a:pPr algn="ctr"/>
                <a:endParaRPr lang="en-US" i="1" dirty="0">
                  <a:solidFill>
                    <a:schemeClr val="bg1"/>
                  </a:solidFill>
                  <a:latin typeface="Cambria Math" panose="02040503050406030204" pitchFamily="18" charset="0"/>
                </a:endParaRPr>
              </a:p>
              <a:p>
                <a14:m>
                  <m:oMath xmlns:m="http://schemas.openxmlformats.org/officeDocument/2006/math">
                    <m:sSub>
                      <m:sSubPr>
                        <m:ctrlPr>
                          <a:rPr lang="en-US" i="1" smtClean="0">
                            <a:solidFill>
                              <a:schemeClr val="bg1"/>
                            </a:solidFill>
                            <a:latin typeface="Cambria Math" panose="02040503050406030204" pitchFamily="18" charset="0"/>
                          </a:rPr>
                        </m:ctrlPr>
                      </m:sSubPr>
                      <m:e>
                        <m:r>
                          <a:rPr lang="en-US" i="1" smtClean="0">
                            <a:solidFill>
                              <a:schemeClr val="bg1"/>
                            </a:solidFill>
                            <a:latin typeface="Cambria Math" panose="02040503050406030204" pitchFamily="18" charset="0"/>
                            <a:ea typeface="Cambria Math" panose="02040503050406030204" pitchFamily="18" charset="0"/>
                          </a:rPr>
                          <m:t>𝜆</m:t>
                        </m:r>
                      </m:e>
                      <m:sub>
                        <m:r>
                          <a:rPr lang="en-US" b="0" i="1" smtClean="0">
                            <a:solidFill>
                              <a:schemeClr val="bg1"/>
                            </a:solidFill>
                            <a:latin typeface="Cambria Math" panose="02040503050406030204" pitchFamily="18" charset="0"/>
                          </a:rPr>
                          <m:t>𝑢</m:t>
                        </m:r>
                      </m:sub>
                    </m:sSub>
                    <m:r>
                      <a:rPr lang="en-US"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0.2 </m:t>
                    </m:r>
                    <m:r>
                      <a:rPr lang="en-US" b="0" i="1" smtClean="0">
                        <a:solidFill>
                          <a:schemeClr val="bg1"/>
                        </a:solidFill>
                        <a:latin typeface="Cambria Math" panose="02040503050406030204" pitchFamily="18" charset="0"/>
                        <a:ea typeface="Cambria Math" panose="02040503050406030204" pitchFamily="18" charset="0"/>
                      </a:rPr>
                      <m:t>𝑚𝑚</m:t>
                    </m:r>
                    <m:r>
                      <a:rPr lang="en-US" b="0" i="1" smtClean="0">
                        <a:solidFill>
                          <a:schemeClr val="bg1"/>
                        </a:solidFill>
                        <a:latin typeface="Cambria Math" panose="02040503050406030204" pitchFamily="18" charset="0"/>
                        <a:ea typeface="Cambria Math" panose="02040503050406030204" pitchFamily="18" charset="0"/>
                      </a:rPr>
                      <m:t>,  </m:t>
                    </m:r>
                    <m:r>
                      <a:rPr lang="en-US" b="0" i="1" smtClean="0">
                        <a:solidFill>
                          <a:schemeClr val="bg1"/>
                        </a:solidFill>
                        <a:latin typeface="Cambria Math" panose="02040503050406030204" pitchFamily="18" charset="0"/>
                        <a:ea typeface="Cambria Math" panose="02040503050406030204" pitchFamily="18" charset="0"/>
                      </a:rPr>
                      <m:t>𝐸</m:t>
                    </m:r>
                    <m:r>
                      <a:rPr lang="en-US" b="0" i="1" smtClean="0">
                        <a:solidFill>
                          <a:schemeClr val="bg1"/>
                        </a:solidFill>
                        <a:latin typeface="Cambria Math" panose="02040503050406030204" pitchFamily="18" charset="0"/>
                        <a:ea typeface="Cambria Math" panose="02040503050406030204" pitchFamily="18" charset="0"/>
                      </a:rPr>
                      <m:t>=5</m:t>
                    </m:r>
                    <m:r>
                      <a:rPr lang="en-US" b="0" i="1" smtClean="0">
                        <a:solidFill>
                          <a:schemeClr val="bg1"/>
                        </a:solidFill>
                        <a:latin typeface="Cambria Math" panose="02040503050406030204" pitchFamily="18" charset="0"/>
                        <a:ea typeface="Cambria Math" panose="02040503050406030204" pitchFamily="18" charset="0"/>
                      </a:rPr>
                      <m:t>𝐺𝑒𝑉</m:t>
                    </m:r>
                    <m:r>
                      <a:rPr lang="en-US" b="0" i="1" smtClean="0">
                        <a:solidFill>
                          <a:schemeClr val="bg1"/>
                        </a:solidFill>
                        <a:latin typeface="Cambria Math" panose="02040503050406030204" pitchFamily="18" charset="0"/>
                        <a:ea typeface="Cambria Math" panose="02040503050406030204" pitchFamily="18" charset="0"/>
                      </a:rPr>
                      <m:t> →1</m:t>
                    </m:r>
                    <m:r>
                      <a:rPr lang="en-US" b="0" i="1" smtClean="0">
                        <a:solidFill>
                          <a:schemeClr val="bg1"/>
                        </a:solidFill>
                        <a:latin typeface="Cambria Math" panose="02040503050406030204" pitchFamily="18" charset="0"/>
                        <a:ea typeface="Cambria Math" panose="02040503050406030204" pitchFamily="18" charset="0"/>
                      </a:rPr>
                      <m:t>𝑀𝑒𝑉</m:t>
                    </m:r>
                  </m:oMath>
                </a14:m>
                <a:r>
                  <a:rPr lang="en-US" dirty="0">
                    <a:solidFill>
                      <a:schemeClr val="bg1"/>
                    </a:solidFill>
                  </a:rPr>
                  <a:t> photon</a:t>
                </a:r>
              </a:p>
            </p:txBody>
          </p:sp>
        </mc:Choice>
        <mc:Fallback>
          <p:sp>
            <p:nvSpPr>
              <p:cNvPr id="56" name="TextBox 15">
                <a:extLst>
                  <a:ext uri="{FF2B5EF4-FFF2-40B4-BE49-F238E27FC236}">
                    <a16:creationId xmlns:a16="http://schemas.microsoft.com/office/drawing/2014/main" id="{5C3C040E-4E2C-46BB-BB32-9AD7FFAD4AFD}"/>
                  </a:ext>
                </a:extLst>
              </p:cNvPr>
              <p:cNvSpPr txBox="1">
                <a:spLocks noRot="1" noChangeAspect="1" noMove="1" noResize="1" noEditPoints="1" noAdjustHandles="1" noChangeArrowheads="1" noChangeShapeType="1" noTextEdit="1"/>
              </p:cNvSpPr>
              <p:nvPr/>
            </p:nvSpPr>
            <p:spPr>
              <a:xfrm>
                <a:off x="3508114" y="5066183"/>
                <a:ext cx="4330994" cy="923330"/>
              </a:xfrm>
              <a:prstGeom prst="rect">
                <a:avLst/>
              </a:prstGeom>
              <a:blipFill>
                <a:blip r:embed="rId5"/>
                <a:stretch>
                  <a:fillRect t="-3947" b="-9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3" name="TextBox 12">
                <a:extLst>
                  <a:ext uri="{FF2B5EF4-FFF2-40B4-BE49-F238E27FC236}">
                    <a16:creationId xmlns:a16="http://schemas.microsoft.com/office/drawing/2014/main" id="{95D1F77C-A25A-4B0C-96C2-C4DABFC3CA32}"/>
                  </a:ext>
                </a:extLst>
              </p:cNvPr>
              <p:cNvSpPr txBox="1"/>
              <p:nvPr/>
            </p:nvSpPr>
            <p:spPr>
              <a:xfrm>
                <a:off x="6660818" y="4190038"/>
                <a:ext cx="1100597" cy="4398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ea typeface="Cambria Math" panose="02040503050406030204" pitchFamily="18" charset="0"/>
                        </a:rPr>
                        <m:t>𝛾</m:t>
                      </m:r>
                      <m:r>
                        <a:rPr lang="en-US" sz="1400" b="0" i="1" smtClean="0">
                          <a:solidFill>
                            <a:schemeClr val="bg1"/>
                          </a:solidFill>
                          <a:latin typeface="Cambria Math" panose="02040503050406030204" pitchFamily="18" charset="0"/>
                          <a:ea typeface="Cambria Math" panose="02040503050406030204" pitchFamily="18" charset="0"/>
                        </a:rPr>
                        <m:t>≈</m:t>
                      </m:r>
                      <m:f>
                        <m:fPr>
                          <m:ctrlPr>
                            <a:rPr lang="en-US" sz="1400" b="0" i="1" smtClean="0">
                              <a:solidFill>
                                <a:schemeClr val="bg1"/>
                              </a:solidFill>
                              <a:latin typeface="Cambria Math" panose="02040503050406030204" pitchFamily="18" charset="0"/>
                              <a:ea typeface="Cambria Math" panose="02040503050406030204" pitchFamily="18" charset="0"/>
                            </a:rPr>
                          </m:ctrlPr>
                        </m:fPr>
                        <m:num>
                          <m:r>
                            <a:rPr lang="en-US" sz="1400" b="0" i="1" smtClean="0">
                              <a:solidFill>
                                <a:schemeClr val="bg1"/>
                              </a:solidFill>
                              <a:latin typeface="Cambria Math" panose="02040503050406030204" pitchFamily="18" charset="0"/>
                              <a:ea typeface="Cambria Math" panose="02040503050406030204" pitchFamily="18" charset="0"/>
                            </a:rPr>
                            <m:t>𝐸</m:t>
                          </m:r>
                        </m:num>
                        <m:den>
                          <m:sSub>
                            <m:sSubPr>
                              <m:ctrlPr>
                                <a:rPr lang="en-US" sz="1400" b="0" i="1" smtClean="0">
                                  <a:solidFill>
                                    <a:schemeClr val="bg1"/>
                                  </a:solidFill>
                                  <a:latin typeface="Cambria Math" panose="02040503050406030204" pitchFamily="18" charset="0"/>
                                  <a:ea typeface="Cambria Math" panose="02040503050406030204" pitchFamily="18" charset="0"/>
                                </a:rPr>
                              </m:ctrlPr>
                            </m:sSubPr>
                            <m:e>
                              <m:r>
                                <a:rPr lang="en-US" sz="1400" b="0" i="1" smtClean="0">
                                  <a:solidFill>
                                    <a:schemeClr val="bg1"/>
                                  </a:solidFill>
                                  <a:latin typeface="Cambria Math" panose="02040503050406030204" pitchFamily="18" charset="0"/>
                                  <a:ea typeface="Cambria Math" panose="02040503050406030204" pitchFamily="18" charset="0"/>
                                </a:rPr>
                                <m:t>𝑚</m:t>
                              </m:r>
                            </m:e>
                            <m:sub>
                              <m:r>
                                <a:rPr lang="en-US" sz="1400" b="0" i="1" smtClean="0">
                                  <a:solidFill>
                                    <a:schemeClr val="bg1"/>
                                  </a:solidFill>
                                  <a:latin typeface="Cambria Math" panose="02040503050406030204" pitchFamily="18" charset="0"/>
                                  <a:ea typeface="Cambria Math" panose="02040503050406030204" pitchFamily="18" charset="0"/>
                                </a:rPr>
                                <m:t>0</m:t>
                              </m:r>
                            </m:sub>
                          </m:sSub>
                          <m:sSup>
                            <m:sSupPr>
                              <m:ctrlPr>
                                <a:rPr lang="en-US" sz="1400" b="0" i="1" smtClean="0">
                                  <a:solidFill>
                                    <a:schemeClr val="bg1"/>
                                  </a:solidFill>
                                  <a:latin typeface="Cambria Math" panose="02040503050406030204" pitchFamily="18" charset="0"/>
                                  <a:ea typeface="Cambria Math" panose="02040503050406030204" pitchFamily="18" charset="0"/>
                                </a:rPr>
                              </m:ctrlPr>
                            </m:sSupPr>
                            <m:e>
                              <m:r>
                                <a:rPr lang="en-US" sz="1400" b="0" i="1" smtClean="0">
                                  <a:solidFill>
                                    <a:schemeClr val="bg1"/>
                                  </a:solidFill>
                                  <a:latin typeface="Cambria Math" panose="02040503050406030204" pitchFamily="18" charset="0"/>
                                  <a:ea typeface="Cambria Math" panose="02040503050406030204" pitchFamily="18" charset="0"/>
                                </a:rPr>
                                <m:t>𝑐</m:t>
                              </m:r>
                            </m:e>
                            <m:sup>
                              <m:r>
                                <a:rPr lang="en-US" sz="1400" b="0" i="1" smtClean="0">
                                  <a:solidFill>
                                    <a:schemeClr val="bg1"/>
                                  </a:solidFill>
                                  <a:latin typeface="Cambria Math" panose="02040503050406030204" pitchFamily="18" charset="0"/>
                                  <a:ea typeface="Cambria Math" panose="02040503050406030204" pitchFamily="18" charset="0"/>
                                </a:rPr>
                                <m:t>2</m:t>
                              </m:r>
                            </m:sup>
                          </m:sSup>
                        </m:den>
                      </m:f>
                    </m:oMath>
                  </m:oMathPara>
                </a14:m>
                <a:endParaRPr lang="en-US" sz="1400" b="0" i="1" dirty="0">
                  <a:solidFill>
                    <a:schemeClr val="bg1"/>
                  </a:solidFill>
                  <a:latin typeface="Cambria Math" panose="02040503050406030204" pitchFamily="18" charset="0"/>
                </a:endParaRPr>
              </a:p>
            </p:txBody>
          </p:sp>
        </mc:Choice>
        <mc:Fallback>
          <p:sp>
            <p:nvSpPr>
              <p:cNvPr id="63" name="TextBox 12">
                <a:extLst>
                  <a:ext uri="{FF2B5EF4-FFF2-40B4-BE49-F238E27FC236}">
                    <a16:creationId xmlns:a16="http://schemas.microsoft.com/office/drawing/2014/main" id="{95D1F77C-A25A-4B0C-96C2-C4DABFC3CA32}"/>
                  </a:ext>
                </a:extLst>
              </p:cNvPr>
              <p:cNvSpPr txBox="1">
                <a:spLocks noRot="1" noChangeAspect="1" noMove="1" noResize="1" noEditPoints="1" noAdjustHandles="1" noChangeArrowheads="1" noChangeShapeType="1" noTextEdit="1"/>
              </p:cNvSpPr>
              <p:nvPr/>
            </p:nvSpPr>
            <p:spPr>
              <a:xfrm>
                <a:off x="6660818" y="4190038"/>
                <a:ext cx="1100597" cy="439864"/>
              </a:xfrm>
              <a:prstGeom prst="rect">
                <a:avLst/>
              </a:prstGeom>
              <a:blipFill>
                <a:blip r:embed="rId6"/>
                <a:stretch>
                  <a:fillRect b="-8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ttangolo 2">
                <a:extLst>
                  <a:ext uri="{FF2B5EF4-FFF2-40B4-BE49-F238E27FC236}">
                    <a16:creationId xmlns:a16="http://schemas.microsoft.com/office/drawing/2014/main" id="{BF8287CB-C0E3-42BF-9D0B-3DF6614082E9}"/>
                  </a:ext>
                </a:extLst>
              </p:cNvPr>
              <p:cNvSpPr/>
              <p:nvPr/>
            </p:nvSpPr>
            <p:spPr>
              <a:xfrm>
                <a:off x="4674313" y="4030073"/>
                <a:ext cx="1986505"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ea typeface="Cambria Math" panose="02040503050406030204" pitchFamily="18" charset="0"/>
                        </a:rPr>
                        <m:t>𝜆</m:t>
                      </m:r>
                      <m:r>
                        <a:rPr lang="en-US" b="0" i="1" smtClean="0">
                          <a:solidFill>
                            <a:schemeClr val="bg1"/>
                          </a:solidFill>
                          <a:latin typeface="Cambria Math" panose="02040503050406030204" pitchFamily="18" charset="0"/>
                          <a:ea typeface="Cambria Math" panose="02040503050406030204" pitchFamily="18" charset="0"/>
                        </a:rPr>
                        <m:t>=</m:t>
                      </m:r>
                      <m:f>
                        <m:fPr>
                          <m:ctrlPr>
                            <a:rPr lang="en-US" i="1">
                              <a:solidFill>
                                <a:schemeClr val="bg1"/>
                              </a:solidFill>
                              <a:latin typeface="Cambria Math" panose="02040503050406030204" pitchFamily="18" charset="0"/>
                              <a:ea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𝜆</m:t>
                              </m:r>
                            </m:e>
                            <m:sub>
                              <m:r>
                                <a:rPr lang="en-US" i="1">
                                  <a:solidFill>
                                    <a:schemeClr val="bg1"/>
                                  </a:solidFill>
                                  <a:latin typeface="Cambria Math" panose="02040503050406030204" pitchFamily="18" charset="0"/>
                                </a:rPr>
                                <m:t>𝑢</m:t>
                              </m:r>
                            </m:sub>
                          </m:sSub>
                        </m:num>
                        <m:den>
                          <m:r>
                            <a:rPr lang="en-US" b="0" i="1" smtClean="0">
                              <a:solidFill>
                                <a:schemeClr val="bg1"/>
                              </a:solidFill>
                              <a:latin typeface="Cambria Math" panose="02040503050406030204" pitchFamily="18" charset="0"/>
                              <a:ea typeface="Cambria Math" panose="02040503050406030204" pitchFamily="18" charset="0"/>
                            </a:rPr>
                            <m:t>2</m:t>
                          </m:r>
                          <m:sSup>
                            <m:sSupPr>
                              <m:ctrlPr>
                                <a:rPr lang="en-US" i="1">
                                  <a:solidFill>
                                    <a:schemeClr val="bg1"/>
                                  </a:solidFill>
                                  <a:latin typeface="Cambria Math" panose="02040503050406030204" pitchFamily="18" charset="0"/>
                                  <a:ea typeface="Cambria Math" panose="02040503050406030204" pitchFamily="18" charset="0"/>
                                </a:rPr>
                              </m:ctrlPr>
                            </m:sSupPr>
                            <m:e>
                              <m:r>
                                <a:rPr lang="en-US" i="1" smtClean="0">
                                  <a:solidFill>
                                    <a:schemeClr val="bg1"/>
                                  </a:solidFill>
                                  <a:latin typeface="Cambria Math" panose="02040503050406030204" pitchFamily="18" charset="0"/>
                                  <a:ea typeface="Cambria Math" panose="02040503050406030204" pitchFamily="18" charset="0"/>
                                </a:rPr>
                                <m:t>𝛾</m:t>
                              </m:r>
                            </m:e>
                            <m:sup>
                              <m:r>
                                <a:rPr lang="en-US" i="1">
                                  <a:solidFill>
                                    <a:schemeClr val="bg1"/>
                                  </a:solidFill>
                                  <a:latin typeface="Cambria Math" panose="02040503050406030204" pitchFamily="18" charset="0"/>
                                  <a:ea typeface="Cambria Math" panose="02040503050406030204" pitchFamily="18" charset="0"/>
                                </a:rPr>
                                <m:t>2</m:t>
                              </m:r>
                            </m:sup>
                          </m:sSup>
                        </m:den>
                      </m:f>
                      <m:d>
                        <m:dPr>
                          <m:ctrlPr>
                            <a:rPr lang="en-US" i="1" smtClean="0">
                              <a:solidFill>
                                <a:schemeClr val="bg1"/>
                              </a:solidFill>
                              <a:latin typeface="Cambria Math" panose="02040503050406030204" pitchFamily="18" charset="0"/>
                              <a:ea typeface="Cambria Math" panose="02040503050406030204" pitchFamily="18" charset="0"/>
                            </a:rPr>
                          </m:ctrlPr>
                        </m:dPr>
                        <m:e>
                          <m:r>
                            <a:rPr lang="en-US" b="0" i="1" smtClean="0">
                              <a:solidFill>
                                <a:schemeClr val="bg1"/>
                              </a:solidFill>
                              <a:latin typeface="Cambria Math" panose="02040503050406030204" pitchFamily="18" charset="0"/>
                              <a:ea typeface="Cambria Math" panose="02040503050406030204" pitchFamily="18" charset="0"/>
                            </a:rPr>
                            <m:t>1+</m:t>
                          </m:r>
                          <m:f>
                            <m:fPr>
                              <m:ctrlPr>
                                <a:rPr lang="en-US" b="0" i="1" smtClean="0">
                                  <a:solidFill>
                                    <a:schemeClr val="bg1"/>
                                  </a:solidFill>
                                  <a:latin typeface="Cambria Math" panose="02040503050406030204" pitchFamily="18" charset="0"/>
                                  <a:ea typeface="Cambria Math" panose="02040503050406030204" pitchFamily="18" charset="0"/>
                                </a:rPr>
                              </m:ctrlPr>
                            </m:fPr>
                            <m:num>
                              <m:sSup>
                                <m:sSupPr>
                                  <m:ctrlPr>
                                    <a:rPr lang="en-US" b="0" i="1" smtClean="0">
                                      <a:solidFill>
                                        <a:schemeClr val="bg1"/>
                                      </a:solidFill>
                                      <a:latin typeface="Cambria Math" panose="02040503050406030204" pitchFamily="18" charset="0"/>
                                      <a:ea typeface="Cambria Math" panose="02040503050406030204" pitchFamily="18" charset="0"/>
                                    </a:rPr>
                                  </m:ctrlPr>
                                </m:sSupPr>
                                <m:e>
                                  <m:r>
                                    <a:rPr lang="en-US" b="0" i="1" smtClean="0">
                                      <a:solidFill>
                                        <a:schemeClr val="bg1"/>
                                      </a:solidFill>
                                      <a:latin typeface="Cambria Math" panose="02040503050406030204" pitchFamily="18" charset="0"/>
                                      <a:ea typeface="Cambria Math" panose="02040503050406030204" pitchFamily="18" charset="0"/>
                                    </a:rPr>
                                    <m:t>𝑘</m:t>
                                  </m:r>
                                </m:e>
                                <m:sup>
                                  <m:r>
                                    <a:rPr lang="en-US" b="0" i="1" smtClean="0">
                                      <a:solidFill>
                                        <a:schemeClr val="bg1"/>
                                      </a:solidFill>
                                      <a:latin typeface="Cambria Math" panose="02040503050406030204" pitchFamily="18" charset="0"/>
                                      <a:ea typeface="Cambria Math" panose="02040503050406030204" pitchFamily="18" charset="0"/>
                                    </a:rPr>
                                    <m:t>2</m:t>
                                  </m:r>
                                </m:sup>
                              </m:sSup>
                            </m:num>
                            <m:den>
                              <m:r>
                                <a:rPr lang="en-US" b="0" i="1" smtClean="0">
                                  <a:solidFill>
                                    <a:schemeClr val="bg1"/>
                                  </a:solidFill>
                                  <a:latin typeface="Cambria Math" panose="02040503050406030204" pitchFamily="18" charset="0"/>
                                  <a:ea typeface="Cambria Math" panose="02040503050406030204" pitchFamily="18" charset="0"/>
                                </a:rPr>
                                <m:t>2</m:t>
                              </m:r>
                            </m:den>
                          </m:f>
                        </m:e>
                      </m:d>
                    </m:oMath>
                  </m:oMathPara>
                </a14:m>
                <a:endParaRPr lang="en-US" dirty="0">
                  <a:solidFill>
                    <a:schemeClr val="bg1"/>
                  </a:solidFill>
                </a:endParaRPr>
              </a:p>
            </p:txBody>
          </p:sp>
        </mc:Choice>
        <mc:Fallback>
          <p:sp>
            <p:nvSpPr>
              <p:cNvPr id="15" name="Rettangolo 2">
                <a:extLst>
                  <a:ext uri="{FF2B5EF4-FFF2-40B4-BE49-F238E27FC236}">
                    <a16:creationId xmlns:a16="http://schemas.microsoft.com/office/drawing/2014/main" id="{BF8287CB-C0E3-42BF-9D0B-3DF6614082E9}"/>
                  </a:ext>
                </a:extLst>
              </p:cNvPr>
              <p:cNvSpPr>
                <a:spLocks noRot="1" noChangeAspect="1" noMove="1" noResize="1" noEditPoints="1" noAdjustHandles="1" noChangeArrowheads="1" noChangeShapeType="1" noTextEdit="1"/>
              </p:cNvSpPr>
              <p:nvPr/>
            </p:nvSpPr>
            <p:spPr>
              <a:xfrm>
                <a:off x="4674313" y="4030073"/>
                <a:ext cx="1986505" cy="720325"/>
              </a:xfrm>
              <a:prstGeom prst="rect">
                <a:avLst/>
              </a:prstGeom>
              <a:blipFill>
                <a:blip r:embed="rId7"/>
                <a:stretch>
                  <a:fillRect/>
                </a:stretch>
              </a:blipFill>
            </p:spPr>
            <p:txBody>
              <a:bodyPr/>
              <a:lstStyle/>
              <a:p>
                <a:r>
                  <a:rPr lang="en-US">
                    <a:noFill/>
                  </a:rPr>
                  <a:t> </a:t>
                </a:r>
              </a:p>
            </p:txBody>
          </p:sp>
        </mc:Fallback>
      </mc:AlternateContent>
      <p:sp>
        <p:nvSpPr>
          <p:cNvPr id="16" name="CasellaDiTesto 7">
            <a:extLst>
              <a:ext uri="{FF2B5EF4-FFF2-40B4-BE49-F238E27FC236}">
                <a16:creationId xmlns:a16="http://schemas.microsoft.com/office/drawing/2014/main" id="{92D8D8EA-0A03-416C-AE88-CE79D3B46ED5}"/>
              </a:ext>
            </a:extLst>
          </p:cNvPr>
          <p:cNvSpPr txBox="1"/>
          <p:nvPr/>
        </p:nvSpPr>
        <p:spPr>
          <a:xfrm>
            <a:off x="4014309" y="1055031"/>
            <a:ext cx="2313775" cy="523220"/>
          </a:xfrm>
          <a:prstGeom prst="rect">
            <a:avLst/>
          </a:prstGeom>
          <a:noFill/>
        </p:spPr>
        <p:txBody>
          <a:bodyPr wrap="none" rtlCol="0">
            <a:spAutoFit/>
          </a:bodyPr>
          <a:lstStyle/>
          <a:p>
            <a:r>
              <a:rPr lang="en-US" sz="1400" dirty="0">
                <a:solidFill>
                  <a:srgbClr val="FE0B0B"/>
                </a:solidFill>
              </a:rPr>
              <a:t>Channeled particle trajectory</a:t>
            </a:r>
          </a:p>
          <a:p>
            <a:r>
              <a:rPr lang="en-US" sz="1400" dirty="0">
                <a:solidFill>
                  <a:srgbClr val="00B050"/>
                </a:solidFill>
              </a:rPr>
              <a:t>Emitted photons</a:t>
            </a:r>
          </a:p>
        </p:txBody>
      </p:sp>
      <p:sp>
        <p:nvSpPr>
          <p:cNvPr id="19" name="Rettangolo 9">
            <a:extLst>
              <a:ext uri="{FF2B5EF4-FFF2-40B4-BE49-F238E27FC236}">
                <a16:creationId xmlns:a16="http://schemas.microsoft.com/office/drawing/2014/main" id="{F9BB91E7-4DE5-48F8-9378-BCD45127D35F}"/>
              </a:ext>
            </a:extLst>
          </p:cNvPr>
          <p:cNvSpPr/>
          <p:nvPr/>
        </p:nvSpPr>
        <p:spPr>
          <a:xfrm>
            <a:off x="9327677" y="2674887"/>
            <a:ext cx="2340513" cy="276999"/>
          </a:xfrm>
          <a:prstGeom prst="rect">
            <a:avLst/>
          </a:prstGeom>
        </p:spPr>
        <p:txBody>
          <a:bodyPr wrap="none">
            <a:spAutoFit/>
          </a:bodyPr>
          <a:lstStyle/>
          <a:p>
            <a:r>
              <a:rPr lang="en-US" sz="1200" dirty="0"/>
              <a:t>EU PROJECT: FET-OPEN 2022-2026</a:t>
            </a:r>
          </a:p>
        </p:txBody>
      </p:sp>
      <p:pic>
        <p:nvPicPr>
          <p:cNvPr id="20" name="Picture 2">
            <a:extLst>
              <a:ext uri="{FF2B5EF4-FFF2-40B4-BE49-F238E27FC236}">
                <a16:creationId xmlns:a16="http://schemas.microsoft.com/office/drawing/2014/main" id="{FA75DC92-8776-0283-A199-26EFC995268C}"/>
              </a:ext>
            </a:extLst>
          </p:cNvPr>
          <p:cNvPicPr/>
          <p:nvPr/>
        </p:nvPicPr>
        <p:blipFill>
          <a:blip r:embed="rId8"/>
          <a:stretch/>
        </p:blipFill>
        <p:spPr>
          <a:xfrm>
            <a:off x="528854" y="1610258"/>
            <a:ext cx="2961166" cy="2281154"/>
          </a:xfrm>
          <a:prstGeom prst="rect">
            <a:avLst/>
          </a:prstGeom>
          <a:ln>
            <a:noFill/>
          </a:ln>
        </p:spPr>
      </p:pic>
      <p:sp>
        <p:nvSpPr>
          <p:cNvPr id="22" name="Arrow: Right 7">
            <a:extLst>
              <a:ext uri="{FF2B5EF4-FFF2-40B4-BE49-F238E27FC236}">
                <a16:creationId xmlns:a16="http://schemas.microsoft.com/office/drawing/2014/main" id="{705F1D65-36DB-A4F8-3D59-78AB8272AA03}"/>
              </a:ext>
            </a:extLst>
          </p:cNvPr>
          <p:cNvSpPr/>
          <p:nvPr/>
        </p:nvSpPr>
        <p:spPr>
          <a:xfrm>
            <a:off x="241369" y="1399654"/>
            <a:ext cx="990600" cy="548968"/>
          </a:xfrm>
          <a:prstGeom prst="rightArrow">
            <a:avLst/>
          </a:prstGeom>
          <a:solidFill>
            <a:srgbClr val="FF0000"/>
          </a:solidFill>
          <a:scene3d>
            <a:camera prst="orthographicFront">
              <a:rot lat="1799680" lon="19004752" rev="1763816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Beam</a:t>
            </a:r>
          </a:p>
        </p:txBody>
      </p:sp>
      <p:sp>
        <p:nvSpPr>
          <p:cNvPr id="2" name="Footer Placeholder 7">
            <a:extLst>
              <a:ext uri="{FF2B5EF4-FFF2-40B4-BE49-F238E27FC236}">
                <a16:creationId xmlns:a16="http://schemas.microsoft.com/office/drawing/2014/main" id="{D93A7117-4F28-A94D-329A-96C0B593A260}"/>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chemeClr val="bg1"/>
                </a:solidFill>
                <a:effectLst/>
                <a:latin typeface="Google Sans"/>
              </a:rPr>
              <a:t>JoinUs@Thesis</a:t>
            </a:r>
            <a:r>
              <a:rPr lang="en-US" sz="1400" b="0" i="0" dirty="0">
                <a:solidFill>
                  <a:schemeClr val="bg1"/>
                </a:solidFill>
                <a:effectLst/>
                <a:latin typeface="Google Sans"/>
              </a:rPr>
              <a:t> 2024</a:t>
            </a:r>
            <a:endParaRPr lang="it-IT" sz="1400" dirty="0">
              <a:solidFill>
                <a:schemeClr val="bg1"/>
              </a:solidFill>
            </a:endParaRPr>
          </a:p>
        </p:txBody>
      </p:sp>
      <p:cxnSp>
        <p:nvCxnSpPr>
          <p:cNvPr id="6" name="Straight Arrow Connector 5">
            <a:extLst>
              <a:ext uri="{FF2B5EF4-FFF2-40B4-BE49-F238E27FC236}">
                <a16:creationId xmlns:a16="http://schemas.microsoft.com/office/drawing/2014/main" id="{F820BC6A-AEAB-9B02-5D23-477657AE175B}"/>
              </a:ext>
            </a:extLst>
          </p:cNvPr>
          <p:cNvCxnSpPr/>
          <p:nvPr/>
        </p:nvCxnSpPr>
        <p:spPr>
          <a:xfrm>
            <a:off x="4886325" y="3362325"/>
            <a:ext cx="135089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1753A7B-8034-4597-098D-716437125E3B}"/>
                  </a:ext>
                </a:extLst>
              </p:cNvPr>
              <p:cNvSpPr txBox="1"/>
              <p:nvPr/>
            </p:nvSpPr>
            <p:spPr>
              <a:xfrm>
                <a:off x="5320598" y="3301468"/>
                <a:ext cx="44201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ea typeface="Cambria Math" panose="02040503050406030204" pitchFamily="18" charset="0"/>
                            </a:rPr>
                            <m:t>𝜆</m:t>
                          </m:r>
                        </m:e>
                        <m:sub>
                          <m:r>
                            <a:rPr lang="en-US" i="1">
                              <a:solidFill>
                                <a:schemeClr val="bg1"/>
                              </a:solidFill>
                              <a:latin typeface="Cambria Math" panose="02040503050406030204" pitchFamily="18" charset="0"/>
                            </a:rPr>
                            <m:t>𝑢</m:t>
                          </m:r>
                        </m:sub>
                      </m:sSub>
                    </m:oMath>
                  </m:oMathPara>
                </a14:m>
                <a:endParaRPr lang="en-US" dirty="0"/>
              </a:p>
            </p:txBody>
          </p:sp>
        </mc:Choice>
        <mc:Fallback>
          <p:sp>
            <p:nvSpPr>
              <p:cNvPr id="8" name="TextBox 7">
                <a:extLst>
                  <a:ext uri="{FF2B5EF4-FFF2-40B4-BE49-F238E27FC236}">
                    <a16:creationId xmlns:a16="http://schemas.microsoft.com/office/drawing/2014/main" id="{61753A7B-8034-4597-098D-716437125E3B}"/>
                  </a:ext>
                </a:extLst>
              </p:cNvPr>
              <p:cNvSpPr txBox="1">
                <a:spLocks noRot="1" noChangeAspect="1" noMove="1" noResize="1" noEditPoints="1" noAdjustHandles="1" noChangeArrowheads="1" noChangeShapeType="1" noTextEdit="1"/>
              </p:cNvSpPr>
              <p:nvPr/>
            </p:nvSpPr>
            <p:spPr>
              <a:xfrm>
                <a:off x="5320598" y="3301468"/>
                <a:ext cx="442018" cy="369332"/>
              </a:xfrm>
              <a:prstGeom prst="rect">
                <a:avLst/>
              </a:prstGeom>
              <a:blipFill>
                <a:blip r:embed="rId9"/>
                <a:stretch>
                  <a:fillRect/>
                </a:stretch>
              </a:blipFill>
            </p:spPr>
            <p:txBody>
              <a:bodyPr/>
              <a:lstStyle/>
              <a:p>
                <a:r>
                  <a:rPr lang="en-US">
                    <a:noFill/>
                  </a:rPr>
                  <a:t> </a:t>
                </a:r>
              </a:p>
            </p:txBody>
          </p:sp>
        </mc:Fallback>
      </mc:AlternateContent>
      <p:pic>
        <p:nvPicPr>
          <p:cNvPr id="58" name="Picture 57">
            <a:extLst>
              <a:ext uri="{FF2B5EF4-FFF2-40B4-BE49-F238E27FC236}">
                <a16:creationId xmlns:a16="http://schemas.microsoft.com/office/drawing/2014/main" id="{9F3E9590-A3B0-3E4B-FDBA-6C2DE510092F}"/>
              </a:ext>
            </a:extLst>
          </p:cNvPr>
          <p:cNvPicPr>
            <a:picLocks noChangeAspect="1"/>
          </p:cNvPicPr>
          <p:nvPr/>
        </p:nvPicPr>
        <p:blipFill>
          <a:blip r:embed="rId10"/>
          <a:stretch>
            <a:fillRect/>
          </a:stretch>
        </p:blipFill>
        <p:spPr>
          <a:xfrm>
            <a:off x="2987879" y="3218120"/>
            <a:ext cx="993699" cy="1274527"/>
          </a:xfrm>
          <a:prstGeom prst="rect">
            <a:avLst/>
          </a:prstGeom>
          <a:scene3d>
            <a:camera prst="orthographicFront">
              <a:rot lat="18892957" lon="2050069" rev="17810813"/>
            </a:camera>
            <a:lightRig rig="threePt" dir="t"/>
          </a:scene3d>
        </p:spPr>
      </p:pic>
    </p:spTree>
    <p:extLst>
      <p:ext uri="{BB962C8B-B14F-4D97-AF65-F5344CB8AC3E}">
        <p14:creationId xmlns:p14="http://schemas.microsoft.com/office/powerpoint/2010/main" val="2996715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8B2F79F-554C-018A-BC2E-02067CA0BA05}"/>
            </a:ext>
          </a:extLst>
        </p:cNvPr>
        <p:cNvGrpSpPr/>
        <p:nvPr/>
      </p:nvGrpSpPr>
      <p:grpSpPr>
        <a:xfrm>
          <a:off x="0" y="0"/>
          <a:ext cx="0" cy="0"/>
          <a:chOff x="0" y="0"/>
          <a:chExt cx="0" cy="0"/>
        </a:xfrm>
      </p:grpSpPr>
      <p:cxnSp>
        <p:nvCxnSpPr>
          <p:cNvPr id="17" name="Connettore 1 5">
            <a:extLst>
              <a:ext uri="{FF2B5EF4-FFF2-40B4-BE49-F238E27FC236}">
                <a16:creationId xmlns:a16="http://schemas.microsoft.com/office/drawing/2014/main" id="{94172294-8110-782B-60C7-7E365ECC9B06}"/>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CasellaDiTesto 240">
            <a:extLst>
              <a:ext uri="{FF2B5EF4-FFF2-40B4-BE49-F238E27FC236}">
                <a16:creationId xmlns:a16="http://schemas.microsoft.com/office/drawing/2014/main" id="{B7B0DED1-24CA-2A72-1131-7F292EE19CFB}"/>
              </a:ext>
            </a:extLst>
          </p:cNvPr>
          <p:cNvSpPr txBox="1"/>
          <p:nvPr/>
        </p:nvSpPr>
        <p:spPr>
          <a:xfrm>
            <a:off x="1464613" y="247458"/>
            <a:ext cx="9370811" cy="523220"/>
          </a:xfrm>
          <a:prstGeom prst="rect">
            <a:avLst/>
          </a:prstGeom>
          <a:noFill/>
        </p:spPr>
        <p:txBody>
          <a:bodyPr wrap="square" rtlCol="0">
            <a:spAutoFit/>
          </a:bodyPr>
          <a:lstStyle/>
          <a:p>
            <a:pPr algn="ctr"/>
            <a:r>
              <a:rPr lang="en-US" sz="2800" i="1" dirty="0">
                <a:solidFill>
                  <a:srgbClr val="7030A0"/>
                </a:solidFill>
              </a:rPr>
              <a:t>Synthesis of bent Ge crystals by PLM </a:t>
            </a:r>
          </a:p>
        </p:txBody>
      </p:sp>
      <p:grpSp>
        <p:nvGrpSpPr>
          <p:cNvPr id="7" name="Gruppo 1">
            <a:extLst>
              <a:ext uri="{FF2B5EF4-FFF2-40B4-BE49-F238E27FC236}">
                <a16:creationId xmlns:a16="http://schemas.microsoft.com/office/drawing/2014/main" id="{EC9F8BC0-F567-2A9A-EC2C-E4B1D6BD51EE}"/>
              </a:ext>
            </a:extLst>
          </p:cNvPr>
          <p:cNvGrpSpPr/>
          <p:nvPr/>
        </p:nvGrpSpPr>
        <p:grpSpPr>
          <a:xfrm>
            <a:off x="4784004" y="1353157"/>
            <a:ext cx="1768617" cy="817146"/>
            <a:chOff x="542115" y="1411005"/>
            <a:chExt cx="1768617" cy="817146"/>
          </a:xfrm>
        </p:grpSpPr>
        <p:grpSp>
          <p:nvGrpSpPr>
            <p:cNvPr id="8" name="Gruppo 74">
              <a:extLst>
                <a:ext uri="{FF2B5EF4-FFF2-40B4-BE49-F238E27FC236}">
                  <a16:creationId xmlns:a16="http://schemas.microsoft.com/office/drawing/2014/main" id="{D3273C86-4625-9C85-BF55-463A1C075314}"/>
                </a:ext>
              </a:extLst>
            </p:cNvPr>
            <p:cNvGrpSpPr/>
            <p:nvPr/>
          </p:nvGrpSpPr>
          <p:grpSpPr>
            <a:xfrm>
              <a:off x="542115" y="1411005"/>
              <a:ext cx="1768617" cy="817146"/>
              <a:chOff x="454909" y="4243216"/>
              <a:chExt cx="3342899" cy="1803957"/>
            </a:xfrm>
          </p:grpSpPr>
          <p:sp>
            <p:nvSpPr>
              <p:cNvPr id="12" name="Cube 4">
                <a:extLst>
                  <a:ext uri="{FF2B5EF4-FFF2-40B4-BE49-F238E27FC236}">
                    <a16:creationId xmlns:a16="http://schemas.microsoft.com/office/drawing/2014/main" id="{DA6D70F1-EB49-D8B5-B411-E75F890F7E31}"/>
                  </a:ext>
                </a:extLst>
              </p:cNvPr>
              <p:cNvSpPr/>
              <p:nvPr/>
            </p:nvSpPr>
            <p:spPr bwMode="auto">
              <a:xfrm>
                <a:off x="454909" y="4535365"/>
                <a:ext cx="3342899" cy="1511808"/>
              </a:xfrm>
              <a:prstGeom prst="cube">
                <a:avLst>
                  <a:gd name="adj" fmla="val 55373"/>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bg1"/>
                  </a:solidFill>
                </a:endParaRPr>
              </a:p>
            </p:txBody>
          </p:sp>
          <p:sp>
            <p:nvSpPr>
              <p:cNvPr id="23" name="CasellaDiTesto 85">
                <a:extLst>
                  <a:ext uri="{FF2B5EF4-FFF2-40B4-BE49-F238E27FC236}">
                    <a16:creationId xmlns:a16="http://schemas.microsoft.com/office/drawing/2014/main" id="{FA2E7F65-260F-FD72-798F-A1B4B4D094BC}"/>
                  </a:ext>
                </a:extLst>
              </p:cNvPr>
              <p:cNvSpPr txBox="1"/>
              <p:nvPr/>
            </p:nvSpPr>
            <p:spPr>
              <a:xfrm>
                <a:off x="3036842" y="4243216"/>
                <a:ext cx="349164" cy="611512"/>
              </a:xfrm>
              <a:prstGeom prst="rect">
                <a:avLst/>
              </a:prstGeom>
              <a:noFill/>
            </p:spPr>
            <p:txBody>
              <a:bodyPr wrap="none" rtlCol="0">
                <a:spAutoFit/>
              </a:bodyPr>
              <a:lstStyle/>
              <a:p>
                <a:endParaRPr lang="en-US" sz="1200" dirty="0">
                  <a:solidFill>
                    <a:schemeClr val="bg1"/>
                  </a:solidFill>
                </a:endParaRPr>
              </a:p>
            </p:txBody>
          </p:sp>
          <p:sp>
            <p:nvSpPr>
              <p:cNvPr id="24" name="CasellaDiTesto 86">
                <a:extLst>
                  <a:ext uri="{FF2B5EF4-FFF2-40B4-BE49-F238E27FC236}">
                    <a16:creationId xmlns:a16="http://schemas.microsoft.com/office/drawing/2014/main" id="{EA9E9496-3D6D-392F-04D6-0447F0437B9D}"/>
                  </a:ext>
                </a:extLst>
              </p:cNvPr>
              <p:cNvSpPr txBox="1"/>
              <p:nvPr/>
            </p:nvSpPr>
            <p:spPr>
              <a:xfrm>
                <a:off x="2641928" y="4635461"/>
                <a:ext cx="349164" cy="611512"/>
              </a:xfrm>
              <a:prstGeom prst="rect">
                <a:avLst/>
              </a:prstGeom>
              <a:noFill/>
            </p:spPr>
            <p:txBody>
              <a:bodyPr wrap="none" rtlCol="0">
                <a:spAutoFit/>
              </a:bodyPr>
              <a:lstStyle/>
              <a:p>
                <a:endParaRPr lang="en-US" sz="1200" dirty="0">
                  <a:solidFill>
                    <a:schemeClr val="bg1"/>
                  </a:solidFill>
                </a:endParaRPr>
              </a:p>
            </p:txBody>
          </p:sp>
          <p:sp>
            <p:nvSpPr>
              <p:cNvPr id="29" name="CasellaDiTesto 87">
                <a:extLst>
                  <a:ext uri="{FF2B5EF4-FFF2-40B4-BE49-F238E27FC236}">
                    <a16:creationId xmlns:a16="http://schemas.microsoft.com/office/drawing/2014/main" id="{9511359E-A94F-6753-3EA2-67037AB579FF}"/>
                  </a:ext>
                </a:extLst>
              </p:cNvPr>
              <p:cNvSpPr txBox="1"/>
              <p:nvPr/>
            </p:nvSpPr>
            <p:spPr>
              <a:xfrm>
                <a:off x="1793402" y="4742094"/>
                <a:ext cx="349164" cy="611512"/>
              </a:xfrm>
              <a:prstGeom prst="rect">
                <a:avLst/>
              </a:prstGeom>
              <a:noFill/>
            </p:spPr>
            <p:txBody>
              <a:bodyPr wrap="none" rtlCol="0">
                <a:spAutoFit/>
              </a:bodyPr>
              <a:lstStyle/>
              <a:p>
                <a:endParaRPr lang="en-US" sz="1200" dirty="0">
                  <a:solidFill>
                    <a:schemeClr val="bg1"/>
                  </a:solidFill>
                </a:endParaRPr>
              </a:p>
            </p:txBody>
          </p:sp>
        </p:grpSp>
        <p:sp>
          <p:nvSpPr>
            <p:cNvPr id="9" name="Cube 4">
              <a:extLst>
                <a:ext uri="{FF2B5EF4-FFF2-40B4-BE49-F238E27FC236}">
                  <a16:creationId xmlns:a16="http://schemas.microsoft.com/office/drawing/2014/main" id="{C58ADFD4-980B-1B6A-A9E1-F7CFC5F8DDB1}"/>
                </a:ext>
              </a:extLst>
            </p:cNvPr>
            <p:cNvSpPr/>
            <p:nvPr/>
          </p:nvSpPr>
          <p:spPr bwMode="auto">
            <a:xfrm>
              <a:off x="542115" y="1488276"/>
              <a:ext cx="1768615" cy="427610"/>
            </a:xfrm>
            <a:prstGeom prst="cube">
              <a:avLst>
                <a:gd name="adj" fmla="val 8782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bg1"/>
                  </a:solidFill>
                </a:rPr>
                <a:t>Sn/Sb</a:t>
              </a:r>
            </a:p>
          </p:txBody>
        </p:sp>
      </p:grpSp>
      <p:grpSp>
        <p:nvGrpSpPr>
          <p:cNvPr id="31" name="Gruppo 89">
            <a:extLst>
              <a:ext uri="{FF2B5EF4-FFF2-40B4-BE49-F238E27FC236}">
                <a16:creationId xmlns:a16="http://schemas.microsoft.com/office/drawing/2014/main" id="{8C368E5D-F9AE-2849-8F1B-2E53428A2AC2}"/>
              </a:ext>
            </a:extLst>
          </p:cNvPr>
          <p:cNvGrpSpPr/>
          <p:nvPr/>
        </p:nvGrpSpPr>
        <p:grpSpPr>
          <a:xfrm>
            <a:off x="154731" y="1366987"/>
            <a:ext cx="1768617" cy="817146"/>
            <a:chOff x="454909" y="4243216"/>
            <a:chExt cx="3342899" cy="1803957"/>
          </a:xfrm>
        </p:grpSpPr>
        <p:sp>
          <p:nvSpPr>
            <p:cNvPr id="54" name="Cube 4">
              <a:extLst>
                <a:ext uri="{FF2B5EF4-FFF2-40B4-BE49-F238E27FC236}">
                  <a16:creationId xmlns:a16="http://schemas.microsoft.com/office/drawing/2014/main" id="{A87AFA19-4A26-672E-F20C-43FB5BE57240}"/>
                </a:ext>
              </a:extLst>
            </p:cNvPr>
            <p:cNvSpPr/>
            <p:nvPr/>
          </p:nvSpPr>
          <p:spPr bwMode="auto">
            <a:xfrm>
              <a:off x="454909" y="4535365"/>
              <a:ext cx="3342899" cy="1511808"/>
            </a:xfrm>
            <a:prstGeom prst="cube">
              <a:avLst>
                <a:gd name="adj" fmla="val 55373"/>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bg1"/>
                  </a:solidFill>
                </a:rPr>
                <a:t>Ge</a:t>
              </a:r>
            </a:p>
          </p:txBody>
        </p:sp>
        <p:sp>
          <p:nvSpPr>
            <p:cNvPr id="55" name="CasellaDiTesto 91">
              <a:extLst>
                <a:ext uri="{FF2B5EF4-FFF2-40B4-BE49-F238E27FC236}">
                  <a16:creationId xmlns:a16="http://schemas.microsoft.com/office/drawing/2014/main" id="{F0ECC9B5-8F30-B869-4A01-2684DADF8A9C}"/>
                </a:ext>
              </a:extLst>
            </p:cNvPr>
            <p:cNvSpPr txBox="1"/>
            <p:nvPr/>
          </p:nvSpPr>
          <p:spPr>
            <a:xfrm>
              <a:off x="3036842" y="4243216"/>
              <a:ext cx="349164" cy="611512"/>
            </a:xfrm>
            <a:prstGeom prst="rect">
              <a:avLst/>
            </a:prstGeom>
            <a:noFill/>
          </p:spPr>
          <p:txBody>
            <a:bodyPr wrap="none" rtlCol="0">
              <a:spAutoFit/>
            </a:bodyPr>
            <a:lstStyle/>
            <a:p>
              <a:endParaRPr lang="en-US" sz="1200" dirty="0">
                <a:solidFill>
                  <a:schemeClr val="bg1"/>
                </a:solidFill>
              </a:endParaRPr>
            </a:p>
          </p:txBody>
        </p:sp>
        <p:sp>
          <p:nvSpPr>
            <p:cNvPr id="57" name="CasellaDiTesto 92">
              <a:extLst>
                <a:ext uri="{FF2B5EF4-FFF2-40B4-BE49-F238E27FC236}">
                  <a16:creationId xmlns:a16="http://schemas.microsoft.com/office/drawing/2014/main" id="{9A2952F3-23ED-8393-7AE2-3CB951121678}"/>
                </a:ext>
              </a:extLst>
            </p:cNvPr>
            <p:cNvSpPr txBox="1"/>
            <p:nvPr/>
          </p:nvSpPr>
          <p:spPr>
            <a:xfrm>
              <a:off x="2641928" y="4635461"/>
              <a:ext cx="349164" cy="611512"/>
            </a:xfrm>
            <a:prstGeom prst="rect">
              <a:avLst/>
            </a:prstGeom>
            <a:noFill/>
          </p:spPr>
          <p:txBody>
            <a:bodyPr wrap="none" rtlCol="0">
              <a:spAutoFit/>
            </a:bodyPr>
            <a:lstStyle/>
            <a:p>
              <a:endParaRPr lang="en-US" sz="1200" dirty="0">
                <a:solidFill>
                  <a:schemeClr val="bg1"/>
                </a:solidFill>
              </a:endParaRPr>
            </a:p>
          </p:txBody>
        </p:sp>
        <p:sp>
          <p:nvSpPr>
            <p:cNvPr id="58" name="CasellaDiTesto 93">
              <a:extLst>
                <a:ext uri="{FF2B5EF4-FFF2-40B4-BE49-F238E27FC236}">
                  <a16:creationId xmlns:a16="http://schemas.microsoft.com/office/drawing/2014/main" id="{78C7B6EB-9539-4A92-D530-B18DEC1CECE1}"/>
                </a:ext>
              </a:extLst>
            </p:cNvPr>
            <p:cNvSpPr txBox="1"/>
            <p:nvPr/>
          </p:nvSpPr>
          <p:spPr>
            <a:xfrm>
              <a:off x="1793402" y="4742094"/>
              <a:ext cx="349164" cy="611512"/>
            </a:xfrm>
            <a:prstGeom prst="rect">
              <a:avLst/>
            </a:prstGeom>
            <a:noFill/>
          </p:spPr>
          <p:txBody>
            <a:bodyPr wrap="none" rtlCol="0">
              <a:spAutoFit/>
            </a:bodyPr>
            <a:lstStyle/>
            <a:p>
              <a:endParaRPr lang="en-US" sz="1200" dirty="0">
                <a:solidFill>
                  <a:schemeClr val="bg1"/>
                </a:solidFill>
              </a:endParaRPr>
            </a:p>
          </p:txBody>
        </p:sp>
      </p:grpSp>
      <p:grpSp>
        <p:nvGrpSpPr>
          <p:cNvPr id="59" name="Gruppo 3">
            <a:extLst>
              <a:ext uri="{FF2B5EF4-FFF2-40B4-BE49-F238E27FC236}">
                <a16:creationId xmlns:a16="http://schemas.microsoft.com/office/drawing/2014/main" id="{4B19B7E8-B326-9C88-F538-EDA16E33684C}"/>
              </a:ext>
            </a:extLst>
          </p:cNvPr>
          <p:cNvGrpSpPr/>
          <p:nvPr/>
        </p:nvGrpSpPr>
        <p:grpSpPr>
          <a:xfrm>
            <a:off x="9301176" y="814188"/>
            <a:ext cx="1768617" cy="1366844"/>
            <a:chOff x="8217552" y="650820"/>
            <a:chExt cx="1768617" cy="1366844"/>
          </a:xfrm>
        </p:grpSpPr>
        <p:grpSp>
          <p:nvGrpSpPr>
            <p:cNvPr id="60" name="Gruppo 95">
              <a:extLst>
                <a:ext uri="{FF2B5EF4-FFF2-40B4-BE49-F238E27FC236}">
                  <a16:creationId xmlns:a16="http://schemas.microsoft.com/office/drawing/2014/main" id="{4BA86186-A58C-1F60-FB3A-08CDE2A3B27B}"/>
                </a:ext>
              </a:extLst>
            </p:cNvPr>
            <p:cNvGrpSpPr/>
            <p:nvPr/>
          </p:nvGrpSpPr>
          <p:grpSpPr>
            <a:xfrm>
              <a:off x="8217552" y="1200518"/>
              <a:ext cx="1768617" cy="817146"/>
              <a:chOff x="542115" y="1411005"/>
              <a:chExt cx="1768617" cy="817146"/>
            </a:xfrm>
          </p:grpSpPr>
          <p:grpSp>
            <p:nvGrpSpPr>
              <p:cNvPr id="70" name="Gruppo 96">
                <a:extLst>
                  <a:ext uri="{FF2B5EF4-FFF2-40B4-BE49-F238E27FC236}">
                    <a16:creationId xmlns:a16="http://schemas.microsoft.com/office/drawing/2014/main" id="{7BAF4B4B-BA0F-88FB-5EDC-9F1BDB28FA0F}"/>
                  </a:ext>
                </a:extLst>
              </p:cNvPr>
              <p:cNvGrpSpPr/>
              <p:nvPr/>
            </p:nvGrpSpPr>
            <p:grpSpPr>
              <a:xfrm>
                <a:off x="542115" y="1411005"/>
                <a:ext cx="1768617" cy="817146"/>
                <a:chOff x="454909" y="4243216"/>
                <a:chExt cx="3342899" cy="1803957"/>
              </a:xfrm>
            </p:grpSpPr>
            <p:sp>
              <p:nvSpPr>
                <p:cNvPr id="72" name="Cube 4">
                  <a:extLst>
                    <a:ext uri="{FF2B5EF4-FFF2-40B4-BE49-F238E27FC236}">
                      <a16:creationId xmlns:a16="http://schemas.microsoft.com/office/drawing/2014/main" id="{D202290B-9422-1E98-F178-9B70B1C4FCE5}"/>
                    </a:ext>
                  </a:extLst>
                </p:cNvPr>
                <p:cNvSpPr/>
                <p:nvPr/>
              </p:nvSpPr>
              <p:spPr bwMode="auto">
                <a:xfrm>
                  <a:off x="454909" y="4535365"/>
                  <a:ext cx="3342899" cy="1511808"/>
                </a:xfrm>
                <a:prstGeom prst="cube">
                  <a:avLst>
                    <a:gd name="adj" fmla="val 55373"/>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bg1"/>
                    </a:solidFill>
                  </a:endParaRPr>
                </a:p>
              </p:txBody>
            </p:sp>
            <p:sp>
              <p:nvSpPr>
                <p:cNvPr id="73" name="CasellaDiTesto 99">
                  <a:extLst>
                    <a:ext uri="{FF2B5EF4-FFF2-40B4-BE49-F238E27FC236}">
                      <a16:creationId xmlns:a16="http://schemas.microsoft.com/office/drawing/2014/main" id="{E65B0307-121D-3B79-5588-6724259DC438}"/>
                    </a:ext>
                  </a:extLst>
                </p:cNvPr>
                <p:cNvSpPr txBox="1"/>
                <p:nvPr/>
              </p:nvSpPr>
              <p:spPr>
                <a:xfrm>
                  <a:off x="3036842" y="4243216"/>
                  <a:ext cx="349164" cy="611512"/>
                </a:xfrm>
                <a:prstGeom prst="rect">
                  <a:avLst/>
                </a:prstGeom>
                <a:noFill/>
              </p:spPr>
              <p:txBody>
                <a:bodyPr wrap="none" rtlCol="0">
                  <a:spAutoFit/>
                </a:bodyPr>
                <a:lstStyle/>
                <a:p>
                  <a:endParaRPr lang="en-US" sz="1200" dirty="0">
                    <a:solidFill>
                      <a:schemeClr val="bg1"/>
                    </a:solidFill>
                  </a:endParaRPr>
                </a:p>
              </p:txBody>
            </p:sp>
            <p:sp>
              <p:nvSpPr>
                <p:cNvPr id="74" name="CasellaDiTesto 100">
                  <a:extLst>
                    <a:ext uri="{FF2B5EF4-FFF2-40B4-BE49-F238E27FC236}">
                      <a16:creationId xmlns:a16="http://schemas.microsoft.com/office/drawing/2014/main" id="{AAAC5294-6969-7AFA-009A-29CFF486E987}"/>
                    </a:ext>
                  </a:extLst>
                </p:cNvPr>
                <p:cNvSpPr txBox="1"/>
                <p:nvPr/>
              </p:nvSpPr>
              <p:spPr>
                <a:xfrm>
                  <a:off x="2641928" y="4635461"/>
                  <a:ext cx="349164" cy="611512"/>
                </a:xfrm>
                <a:prstGeom prst="rect">
                  <a:avLst/>
                </a:prstGeom>
                <a:noFill/>
              </p:spPr>
              <p:txBody>
                <a:bodyPr wrap="none" rtlCol="0">
                  <a:spAutoFit/>
                </a:bodyPr>
                <a:lstStyle/>
                <a:p>
                  <a:endParaRPr lang="en-US" sz="1200" dirty="0">
                    <a:solidFill>
                      <a:schemeClr val="bg1"/>
                    </a:solidFill>
                  </a:endParaRPr>
                </a:p>
              </p:txBody>
            </p:sp>
            <p:sp>
              <p:nvSpPr>
                <p:cNvPr id="75" name="CasellaDiTesto 101">
                  <a:extLst>
                    <a:ext uri="{FF2B5EF4-FFF2-40B4-BE49-F238E27FC236}">
                      <a16:creationId xmlns:a16="http://schemas.microsoft.com/office/drawing/2014/main" id="{9EE4893D-A3C5-8955-CFD2-683750569792}"/>
                    </a:ext>
                  </a:extLst>
                </p:cNvPr>
                <p:cNvSpPr txBox="1"/>
                <p:nvPr/>
              </p:nvSpPr>
              <p:spPr>
                <a:xfrm>
                  <a:off x="1793402" y="4742094"/>
                  <a:ext cx="349164" cy="611512"/>
                </a:xfrm>
                <a:prstGeom prst="rect">
                  <a:avLst/>
                </a:prstGeom>
                <a:noFill/>
              </p:spPr>
              <p:txBody>
                <a:bodyPr wrap="none" rtlCol="0">
                  <a:spAutoFit/>
                </a:bodyPr>
                <a:lstStyle/>
                <a:p>
                  <a:endParaRPr lang="en-US" sz="1200" dirty="0">
                    <a:solidFill>
                      <a:schemeClr val="bg1"/>
                    </a:solidFill>
                  </a:endParaRPr>
                </a:p>
              </p:txBody>
            </p:sp>
          </p:grpSp>
          <p:sp>
            <p:nvSpPr>
              <p:cNvPr id="71" name="Cube 4">
                <a:extLst>
                  <a:ext uri="{FF2B5EF4-FFF2-40B4-BE49-F238E27FC236}">
                    <a16:creationId xmlns:a16="http://schemas.microsoft.com/office/drawing/2014/main" id="{D2415D37-9ABA-AB59-9DF3-1157D7F5976F}"/>
                  </a:ext>
                </a:extLst>
              </p:cNvPr>
              <p:cNvSpPr/>
              <p:nvPr/>
            </p:nvSpPr>
            <p:spPr bwMode="auto">
              <a:xfrm>
                <a:off x="542115" y="1488276"/>
                <a:ext cx="1768615" cy="427610"/>
              </a:xfrm>
              <a:prstGeom prst="cube">
                <a:avLst>
                  <a:gd name="adj" fmla="val 8782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bg1"/>
                  </a:solidFill>
                </a:endParaRPr>
              </a:p>
            </p:txBody>
          </p:sp>
        </p:grpSp>
        <p:pic>
          <p:nvPicPr>
            <p:cNvPr id="61" name="Immagine 102">
              <a:extLst>
                <a:ext uri="{FF2B5EF4-FFF2-40B4-BE49-F238E27FC236}">
                  <a16:creationId xmlns:a16="http://schemas.microsoft.com/office/drawing/2014/main" id="{FB3EFED0-35F8-DC7C-0BB8-5088A8C2C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329821" y="923308"/>
              <a:ext cx="713745" cy="168769"/>
            </a:xfrm>
            <a:prstGeom prst="rect">
              <a:avLst/>
            </a:prstGeom>
          </p:spPr>
        </p:pic>
        <p:cxnSp>
          <p:nvCxnSpPr>
            <p:cNvPr id="62" name="Connettore 2 103">
              <a:extLst>
                <a:ext uri="{FF2B5EF4-FFF2-40B4-BE49-F238E27FC236}">
                  <a16:creationId xmlns:a16="http://schemas.microsoft.com/office/drawing/2014/main" id="{EF131F99-DC95-3A2F-1AAF-631DED7EB56D}"/>
                </a:ext>
              </a:extLst>
            </p:cNvPr>
            <p:cNvCxnSpPr/>
            <p:nvPr/>
          </p:nvCxnSpPr>
          <p:spPr>
            <a:xfrm>
              <a:off x="8675871" y="1372738"/>
              <a:ext cx="0" cy="4355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4" name="Immagine 104">
              <a:extLst>
                <a:ext uri="{FF2B5EF4-FFF2-40B4-BE49-F238E27FC236}">
                  <a16:creationId xmlns:a16="http://schemas.microsoft.com/office/drawing/2014/main" id="{DCDD3676-296A-937E-2ED8-7BAC7E7E41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672760" y="923308"/>
              <a:ext cx="713745" cy="168769"/>
            </a:xfrm>
            <a:prstGeom prst="rect">
              <a:avLst/>
            </a:prstGeom>
          </p:spPr>
        </p:pic>
        <p:cxnSp>
          <p:nvCxnSpPr>
            <p:cNvPr id="65" name="Connettore 2 105">
              <a:extLst>
                <a:ext uri="{FF2B5EF4-FFF2-40B4-BE49-F238E27FC236}">
                  <a16:creationId xmlns:a16="http://schemas.microsoft.com/office/drawing/2014/main" id="{8FEEDCC3-D48E-16D0-9D0B-4884D8609DB3}"/>
                </a:ext>
              </a:extLst>
            </p:cNvPr>
            <p:cNvCxnSpPr/>
            <p:nvPr/>
          </p:nvCxnSpPr>
          <p:spPr>
            <a:xfrm>
              <a:off x="9018810" y="1372738"/>
              <a:ext cx="0" cy="4355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6" name="Immagine 106">
              <a:extLst>
                <a:ext uri="{FF2B5EF4-FFF2-40B4-BE49-F238E27FC236}">
                  <a16:creationId xmlns:a16="http://schemas.microsoft.com/office/drawing/2014/main" id="{D464B188-4908-81A5-E633-95BE4D033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976847" y="930923"/>
              <a:ext cx="713745" cy="168769"/>
            </a:xfrm>
            <a:prstGeom prst="rect">
              <a:avLst/>
            </a:prstGeom>
          </p:spPr>
        </p:pic>
        <p:cxnSp>
          <p:nvCxnSpPr>
            <p:cNvPr id="67" name="Connettore 2 107">
              <a:extLst>
                <a:ext uri="{FF2B5EF4-FFF2-40B4-BE49-F238E27FC236}">
                  <a16:creationId xmlns:a16="http://schemas.microsoft.com/office/drawing/2014/main" id="{F8B02BAF-E46E-F05A-74A7-AB4BB55A900C}"/>
                </a:ext>
              </a:extLst>
            </p:cNvPr>
            <p:cNvCxnSpPr/>
            <p:nvPr/>
          </p:nvCxnSpPr>
          <p:spPr>
            <a:xfrm>
              <a:off x="9322897" y="1380353"/>
              <a:ext cx="0" cy="4355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Immagine 108">
              <a:extLst>
                <a:ext uri="{FF2B5EF4-FFF2-40B4-BE49-F238E27FC236}">
                  <a16:creationId xmlns:a16="http://schemas.microsoft.com/office/drawing/2014/main" id="{FD2917C8-3733-C79E-D16B-1C119AF87B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299068" y="930453"/>
              <a:ext cx="713745" cy="168769"/>
            </a:xfrm>
            <a:prstGeom prst="rect">
              <a:avLst/>
            </a:prstGeom>
          </p:spPr>
        </p:pic>
        <p:cxnSp>
          <p:nvCxnSpPr>
            <p:cNvPr id="69" name="Connettore 2 109">
              <a:extLst>
                <a:ext uri="{FF2B5EF4-FFF2-40B4-BE49-F238E27FC236}">
                  <a16:creationId xmlns:a16="http://schemas.microsoft.com/office/drawing/2014/main" id="{A49063BE-B205-6F95-0431-6534FF1817F1}"/>
                </a:ext>
              </a:extLst>
            </p:cNvPr>
            <p:cNvCxnSpPr/>
            <p:nvPr/>
          </p:nvCxnSpPr>
          <p:spPr>
            <a:xfrm>
              <a:off x="9645118" y="1379883"/>
              <a:ext cx="0" cy="4355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6" name="Freccia a destra 7">
            <a:extLst>
              <a:ext uri="{FF2B5EF4-FFF2-40B4-BE49-F238E27FC236}">
                <a16:creationId xmlns:a16="http://schemas.microsoft.com/office/drawing/2014/main" id="{AE6233EE-0E3F-37C0-B7BD-ADA8B0D92C0A}"/>
              </a:ext>
            </a:extLst>
          </p:cNvPr>
          <p:cNvSpPr/>
          <p:nvPr/>
        </p:nvSpPr>
        <p:spPr>
          <a:xfrm>
            <a:off x="2754506" y="1769280"/>
            <a:ext cx="1198340" cy="234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7" name="Freccia a destra 112">
            <a:extLst>
              <a:ext uri="{FF2B5EF4-FFF2-40B4-BE49-F238E27FC236}">
                <a16:creationId xmlns:a16="http://schemas.microsoft.com/office/drawing/2014/main" id="{393F5EEB-AB87-51FA-761C-A8484B405682}"/>
              </a:ext>
            </a:extLst>
          </p:cNvPr>
          <p:cNvSpPr/>
          <p:nvPr/>
        </p:nvSpPr>
        <p:spPr>
          <a:xfrm>
            <a:off x="7383777" y="1720028"/>
            <a:ext cx="1198340" cy="234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8" name="CasellaDiTesto 9">
            <a:extLst>
              <a:ext uri="{FF2B5EF4-FFF2-40B4-BE49-F238E27FC236}">
                <a16:creationId xmlns:a16="http://schemas.microsoft.com/office/drawing/2014/main" id="{898090BF-7E6D-B001-CCF6-CB6A5EE2EB49}"/>
              </a:ext>
            </a:extLst>
          </p:cNvPr>
          <p:cNvSpPr txBox="1"/>
          <p:nvPr/>
        </p:nvSpPr>
        <p:spPr>
          <a:xfrm>
            <a:off x="2467592" y="1314657"/>
            <a:ext cx="1779654" cy="369332"/>
          </a:xfrm>
          <a:prstGeom prst="rect">
            <a:avLst/>
          </a:prstGeom>
          <a:noFill/>
        </p:spPr>
        <p:txBody>
          <a:bodyPr wrap="none" rtlCol="0">
            <a:spAutoFit/>
          </a:bodyPr>
          <a:lstStyle/>
          <a:p>
            <a:r>
              <a:rPr lang="en-US" dirty="0">
                <a:solidFill>
                  <a:schemeClr val="bg1"/>
                </a:solidFill>
              </a:rPr>
              <a:t>Sn/Sb deposition</a:t>
            </a:r>
          </a:p>
        </p:txBody>
      </p:sp>
      <p:sp>
        <p:nvSpPr>
          <p:cNvPr id="79" name="CasellaDiTesto 114">
            <a:extLst>
              <a:ext uri="{FF2B5EF4-FFF2-40B4-BE49-F238E27FC236}">
                <a16:creationId xmlns:a16="http://schemas.microsoft.com/office/drawing/2014/main" id="{600EF255-B31E-C65D-B264-2C1BBC538762}"/>
              </a:ext>
            </a:extLst>
          </p:cNvPr>
          <p:cNvSpPr txBox="1"/>
          <p:nvPr/>
        </p:nvSpPr>
        <p:spPr>
          <a:xfrm>
            <a:off x="6935254" y="1300827"/>
            <a:ext cx="2056204" cy="369332"/>
          </a:xfrm>
          <a:prstGeom prst="rect">
            <a:avLst/>
          </a:prstGeom>
          <a:noFill/>
        </p:spPr>
        <p:txBody>
          <a:bodyPr wrap="none" rtlCol="0">
            <a:spAutoFit/>
          </a:bodyPr>
          <a:lstStyle/>
          <a:p>
            <a:r>
              <a:rPr lang="en-US" dirty="0">
                <a:solidFill>
                  <a:schemeClr val="bg1"/>
                </a:solidFill>
              </a:rPr>
              <a:t>Sn/Sb incorporation</a:t>
            </a:r>
          </a:p>
        </p:txBody>
      </p:sp>
      <p:pic>
        <p:nvPicPr>
          <p:cNvPr id="80" name="Picture 2">
            <a:extLst>
              <a:ext uri="{FF2B5EF4-FFF2-40B4-BE49-F238E27FC236}">
                <a16:creationId xmlns:a16="http://schemas.microsoft.com/office/drawing/2014/main" id="{1ECB80F4-59DC-FE63-F687-B761D154CE64}"/>
              </a:ext>
            </a:extLst>
          </p:cNvPr>
          <p:cNvPicPr>
            <a:picLocks noChangeAspect="1"/>
          </p:cNvPicPr>
          <p:nvPr/>
        </p:nvPicPr>
        <p:blipFill>
          <a:blip r:embed="rId4"/>
          <a:stretch>
            <a:fillRect/>
          </a:stretch>
        </p:blipFill>
        <p:spPr>
          <a:xfrm>
            <a:off x="154732" y="3090493"/>
            <a:ext cx="3419776" cy="1286338"/>
          </a:xfrm>
          <a:prstGeom prst="rect">
            <a:avLst/>
          </a:prstGeom>
        </p:spPr>
      </p:pic>
      <p:sp>
        <p:nvSpPr>
          <p:cNvPr id="81" name="CasellaDiTesto 117">
            <a:extLst>
              <a:ext uri="{FF2B5EF4-FFF2-40B4-BE49-F238E27FC236}">
                <a16:creationId xmlns:a16="http://schemas.microsoft.com/office/drawing/2014/main" id="{276FBFAE-DC0B-7F8D-B684-C914935E9C49}"/>
              </a:ext>
            </a:extLst>
          </p:cNvPr>
          <p:cNvSpPr txBox="1"/>
          <p:nvPr/>
        </p:nvSpPr>
        <p:spPr>
          <a:xfrm>
            <a:off x="2328149" y="2070616"/>
            <a:ext cx="2211503" cy="369332"/>
          </a:xfrm>
          <a:prstGeom prst="rect">
            <a:avLst/>
          </a:prstGeom>
          <a:noFill/>
        </p:spPr>
        <p:txBody>
          <a:bodyPr wrap="none" rtlCol="0">
            <a:spAutoFit/>
          </a:bodyPr>
          <a:lstStyle/>
          <a:p>
            <a:r>
              <a:rPr lang="en-US" dirty="0">
                <a:solidFill>
                  <a:schemeClr val="bg1"/>
                </a:solidFill>
              </a:rPr>
              <a:t>Sputtering deposition</a:t>
            </a:r>
          </a:p>
        </p:txBody>
      </p:sp>
      <p:sp>
        <p:nvSpPr>
          <p:cNvPr id="82" name="CasellaDiTesto 118">
            <a:extLst>
              <a:ext uri="{FF2B5EF4-FFF2-40B4-BE49-F238E27FC236}">
                <a16:creationId xmlns:a16="http://schemas.microsoft.com/office/drawing/2014/main" id="{6265AF12-A117-2B7C-DCD6-5F2D6274248A}"/>
              </a:ext>
            </a:extLst>
          </p:cNvPr>
          <p:cNvSpPr txBox="1"/>
          <p:nvPr/>
        </p:nvSpPr>
        <p:spPr>
          <a:xfrm>
            <a:off x="6961200" y="2066710"/>
            <a:ext cx="2073003" cy="369332"/>
          </a:xfrm>
          <a:prstGeom prst="rect">
            <a:avLst/>
          </a:prstGeom>
          <a:noFill/>
        </p:spPr>
        <p:txBody>
          <a:bodyPr wrap="none" rtlCol="0">
            <a:spAutoFit/>
          </a:bodyPr>
          <a:lstStyle/>
          <a:p>
            <a:r>
              <a:rPr lang="en-US" dirty="0">
                <a:solidFill>
                  <a:schemeClr val="bg1"/>
                </a:solidFill>
              </a:rPr>
              <a:t>Pulsed laser melting</a:t>
            </a:r>
          </a:p>
        </p:txBody>
      </p:sp>
      <p:sp>
        <p:nvSpPr>
          <p:cNvPr id="83" name="CasellaDiTesto 10">
            <a:extLst>
              <a:ext uri="{FF2B5EF4-FFF2-40B4-BE49-F238E27FC236}">
                <a16:creationId xmlns:a16="http://schemas.microsoft.com/office/drawing/2014/main" id="{7B974AA1-B737-4FB3-381F-4A6435AEF64A}"/>
              </a:ext>
            </a:extLst>
          </p:cNvPr>
          <p:cNvSpPr txBox="1"/>
          <p:nvPr/>
        </p:nvSpPr>
        <p:spPr>
          <a:xfrm>
            <a:off x="3354489" y="3143281"/>
            <a:ext cx="2207271" cy="369332"/>
          </a:xfrm>
          <a:prstGeom prst="rect">
            <a:avLst/>
          </a:prstGeom>
          <a:noFill/>
        </p:spPr>
        <p:txBody>
          <a:bodyPr wrap="none" rtlCol="0">
            <a:spAutoFit/>
          </a:bodyPr>
          <a:lstStyle/>
          <a:p>
            <a:r>
              <a:rPr lang="en-US" dirty="0">
                <a:solidFill>
                  <a:schemeClr val="bg1"/>
                </a:solidFill>
              </a:rPr>
              <a:t>Ge alloy: stressor film</a:t>
            </a:r>
          </a:p>
        </p:txBody>
      </p:sp>
      <p:sp>
        <p:nvSpPr>
          <p:cNvPr id="84" name="CasellaDiTesto 120">
            <a:extLst>
              <a:ext uri="{FF2B5EF4-FFF2-40B4-BE49-F238E27FC236}">
                <a16:creationId xmlns:a16="http://schemas.microsoft.com/office/drawing/2014/main" id="{0E335D31-9E74-5002-078A-E95B95FD1685}"/>
              </a:ext>
            </a:extLst>
          </p:cNvPr>
          <p:cNvSpPr txBox="1"/>
          <p:nvPr/>
        </p:nvSpPr>
        <p:spPr>
          <a:xfrm>
            <a:off x="1381414" y="3958161"/>
            <a:ext cx="922047" cy="369332"/>
          </a:xfrm>
          <a:prstGeom prst="rect">
            <a:avLst/>
          </a:prstGeom>
          <a:noFill/>
        </p:spPr>
        <p:txBody>
          <a:bodyPr wrap="none" rtlCol="0">
            <a:spAutoFit/>
          </a:bodyPr>
          <a:lstStyle/>
          <a:p>
            <a:r>
              <a:rPr lang="en-US" dirty="0">
                <a:solidFill>
                  <a:schemeClr val="bg1"/>
                </a:solidFill>
              </a:rPr>
              <a:t>Ge bulk</a:t>
            </a:r>
          </a:p>
        </p:txBody>
      </p:sp>
      <p:pic>
        <p:nvPicPr>
          <p:cNvPr id="85" name="Picture 5">
            <a:extLst>
              <a:ext uri="{FF2B5EF4-FFF2-40B4-BE49-F238E27FC236}">
                <a16:creationId xmlns:a16="http://schemas.microsoft.com/office/drawing/2014/main" id="{4C1CF7EF-4B24-D11E-A8FF-3477420676DA}"/>
              </a:ext>
            </a:extLst>
          </p:cNvPr>
          <p:cNvPicPr>
            <a:picLocks noChangeAspect="1"/>
          </p:cNvPicPr>
          <p:nvPr/>
        </p:nvPicPr>
        <p:blipFill>
          <a:blip r:embed="rId5"/>
          <a:stretch>
            <a:fillRect/>
          </a:stretch>
        </p:blipFill>
        <p:spPr>
          <a:xfrm>
            <a:off x="4601075" y="3582282"/>
            <a:ext cx="3981042" cy="2750474"/>
          </a:xfrm>
          <a:prstGeom prst="rect">
            <a:avLst/>
          </a:prstGeom>
        </p:spPr>
      </p:pic>
      <mc:AlternateContent xmlns:mc="http://schemas.openxmlformats.org/markup-compatibility/2006" xmlns:a14="http://schemas.microsoft.com/office/drawing/2010/main">
        <mc:Choice Requires="a14">
          <p:sp>
            <p:nvSpPr>
              <p:cNvPr id="86" name="TextBox 15">
                <a:extLst>
                  <a:ext uri="{FF2B5EF4-FFF2-40B4-BE49-F238E27FC236}">
                    <a16:creationId xmlns:a16="http://schemas.microsoft.com/office/drawing/2014/main" id="{F9C0EAE6-04ED-9BA2-9FAC-5AF5557FBD22}"/>
                  </a:ext>
                </a:extLst>
              </p:cNvPr>
              <p:cNvSpPr txBox="1"/>
              <p:nvPr/>
            </p:nvSpPr>
            <p:spPr>
              <a:xfrm>
                <a:off x="9441834" y="5271803"/>
                <a:ext cx="2119786" cy="7284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i="1" smtClean="0">
                              <a:solidFill>
                                <a:schemeClr val="bg1"/>
                              </a:solidFill>
                              <a:latin typeface="Cambria Math" panose="02040503050406030204" pitchFamily="18" charset="0"/>
                              <a:ea typeface="Cambria Math" panose="02040503050406030204" pitchFamily="18" charset="0"/>
                            </a:rPr>
                            <m:t>𝜀</m:t>
                          </m:r>
                        </m:e>
                        <m:sub>
                          <m:r>
                            <a:rPr lang="en-US" sz="2000" b="0" i="1" smtClean="0">
                              <a:solidFill>
                                <a:schemeClr val="bg1"/>
                              </a:solidFill>
                              <a:latin typeface="Cambria Math" panose="02040503050406030204" pitchFamily="18" charset="0"/>
                            </a:rPr>
                            <m:t>||</m:t>
                          </m:r>
                        </m:sub>
                      </m:sSub>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𝑡</m:t>
                          </m:r>
                        </m:e>
                        <m:sub>
                          <m:r>
                            <a:rPr lang="en-US" sz="2000" b="0" i="1" smtClean="0">
                              <a:solidFill>
                                <a:schemeClr val="bg1"/>
                              </a:solidFill>
                              <a:latin typeface="Cambria Math" panose="02040503050406030204" pitchFamily="18" charset="0"/>
                            </a:rPr>
                            <m:t>𝑓</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bSup>
                            <m:sSubSupPr>
                              <m:ctrlPr>
                                <a:rPr lang="en-US" sz="2000" b="0" i="1" smtClean="0">
                                  <a:solidFill>
                                    <a:schemeClr val="bg1"/>
                                  </a:solidFill>
                                  <a:latin typeface="Cambria Math" panose="02040503050406030204" pitchFamily="18" charset="0"/>
                                </a:rPr>
                              </m:ctrlPr>
                            </m:sSubSupPr>
                            <m:e>
                              <m:r>
                                <a:rPr lang="en-US" sz="2000" b="0" i="1" smtClean="0">
                                  <a:solidFill>
                                    <a:schemeClr val="bg1"/>
                                  </a:solidFill>
                                  <a:latin typeface="Cambria Math" panose="02040503050406030204" pitchFamily="18" charset="0"/>
                                </a:rPr>
                                <m:t>h</m:t>
                              </m:r>
                            </m:e>
                            <m:sub/>
                            <m:sup>
                              <m:r>
                                <a:rPr lang="en-US" sz="2000" b="0" i="1" smtClean="0">
                                  <a:solidFill>
                                    <a:schemeClr val="bg1"/>
                                  </a:solidFill>
                                  <a:latin typeface="Cambria Math" panose="02040503050406030204" pitchFamily="18" charset="0"/>
                                </a:rPr>
                                <m:t>2</m:t>
                              </m:r>
                            </m:sup>
                          </m:sSubSup>
                        </m:num>
                        <m:den>
                          <m:r>
                            <a:rPr lang="en-US" sz="2000" b="0" i="1" smtClean="0">
                              <a:solidFill>
                                <a:schemeClr val="bg1"/>
                              </a:solidFill>
                              <a:latin typeface="Cambria Math" panose="02040503050406030204" pitchFamily="18" charset="0"/>
                            </a:rPr>
                            <m:t>6</m:t>
                          </m:r>
                        </m:den>
                      </m:f>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1</m:t>
                          </m:r>
                        </m:num>
                        <m:den>
                          <m:r>
                            <a:rPr lang="en-US" sz="2000" b="0" i="1" smtClean="0">
                              <a:solidFill>
                                <a:schemeClr val="bg1"/>
                              </a:solidFill>
                              <a:latin typeface="Cambria Math" panose="02040503050406030204" pitchFamily="18" charset="0"/>
                            </a:rPr>
                            <m:t>𝑅</m:t>
                          </m:r>
                        </m:den>
                      </m:f>
                    </m:oMath>
                  </m:oMathPara>
                </a14:m>
                <a:endParaRPr lang="en-US" sz="2000" dirty="0">
                  <a:solidFill>
                    <a:schemeClr val="bg1"/>
                  </a:solidFill>
                </a:endParaRPr>
              </a:p>
            </p:txBody>
          </p:sp>
        </mc:Choice>
        <mc:Fallback xmlns="">
          <p:sp>
            <p:nvSpPr>
              <p:cNvPr id="86" name="TextBox 15">
                <a:extLst>
                  <a:ext uri="{FF2B5EF4-FFF2-40B4-BE49-F238E27FC236}">
                    <a16:creationId xmlns:a16="http://schemas.microsoft.com/office/drawing/2014/main" id="{F9C0EAE6-04ED-9BA2-9FAC-5AF5557FBD22}"/>
                  </a:ext>
                </a:extLst>
              </p:cNvPr>
              <p:cNvSpPr txBox="1">
                <a:spLocks noRot="1" noChangeAspect="1" noMove="1" noResize="1" noEditPoints="1" noAdjustHandles="1" noChangeArrowheads="1" noChangeShapeType="1" noTextEdit="1"/>
              </p:cNvSpPr>
              <p:nvPr/>
            </p:nvSpPr>
            <p:spPr>
              <a:xfrm>
                <a:off x="9441834" y="5271803"/>
                <a:ext cx="2119786" cy="728405"/>
              </a:xfrm>
              <a:prstGeom prst="rect">
                <a:avLst/>
              </a:prstGeom>
              <a:blipFill>
                <a:blip r:embed="rId6"/>
                <a:stretch>
                  <a:fillRect/>
                </a:stretch>
              </a:blipFill>
            </p:spPr>
            <p:txBody>
              <a:bodyPr/>
              <a:lstStyle/>
              <a:p>
                <a:r>
                  <a:rPr lang="en-US">
                    <a:noFill/>
                  </a:rPr>
                  <a:t> </a:t>
                </a:r>
              </a:p>
            </p:txBody>
          </p:sp>
        </mc:Fallback>
      </mc:AlternateContent>
      <p:sp>
        <p:nvSpPr>
          <p:cNvPr id="87" name="TextBox 16">
            <a:extLst>
              <a:ext uri="{FF2B5EF4-FFF2-40B4-BE49-F238E27FC236}">
                <a16:creationId xmlns:a16="http://schemas.microsoft.com/office/drawing/2014/main" id="{636CB8BD-DB9B-9DF2-C34B-0EEA7B758502}"/>
              </a:ext>
            </a:extLst>
          </p:cNvPr>
          <p:cNvSpPr txBox="1"/>
          <p:nvPr/>
        </p:nvSpPr>
        <p:spPr>
          <a:xfrm>
            <a:off x="9048608" y="4004016"/>
            <a:ext cx="2934393" cy="553998"/>
          </a:xfrm>
          <a:prstGeom prst="rect">
            <a:avLst/>
          </a:prstGeom>
          <a:noFill/>
        </p:spPr>
        <p:txBody>
          <a:bodyPr wrap="square" rtlCol="0">
            <a:spAutoFit/>
          </a:bodyPr>
          <a:lstStyle/>
          <a:p>
            <a:pPr algn="ctr"/>
            <a:r>
              <a:rPr lang="en-US" sz="1500" dirty="0">
                <a:solidFill>
                  <a:schemeClr val="bg1"/>
                </a:solidFill>
              </a:rPr>
              <a:t>For a </a:t>
            </a:r>
            <a:r>
              <a:rPr lang="en-US" sz="1500" dirty="0" err="1">
                <a:solidFill>
                  <a:schemeClr val="bg1"/>
                </a:solidFill>
              </a:rPr>
              <a:t>pseudomorphic</a:t>
            </a:r>
            <a:r>
              <a:rPr lang="en-US" sz="1500" dirty="0">
                <a:solidFill>
                  <a:schemeClr val="bg1"/>
                </a:solidFill>
              </a:rPr>
              <a:t> film with  elastic properties similar to the bulk:</a:t>
            </a:r>
          </a:p>
        </p:txBody>
      </p:sp>
      <p:sp>
        <p:nvSpPr>
          <p:cNvPr id="88" name="Arrow: Down 17">
            <a:extLst>
              <a:ext uri="{FF2B5EF4-FFF2-40B4-BE49-F238E27FC236}">
                <a16:creationId xmlns:a16="http://schemas.microsoft.com/office/drawing/2014/main" id="{4B3A273A-7224-0818-7974-BA08220FFF03}"/>
              </a:ext>
            </a:extLst>
          </p:cNvPr>
          <p:cNvSpPr/>
          <p:nvPr/>
        </p:nvSpPr>
        <p:spPr>
          <a:xfrm>
            <a:off x="10321991" y="5080230"/>
            <a:ext cx="482138" cy="1163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mc:AlternateContent xmlns:mc="http://schemas.openxmlformats.org/markup-compatibility/2006" xmlns:a14="http://schemas.microsoft.com/office/drawing/2010/main">
        <mc:Choice Requires="a14">
          <p:sp>
            <p:nvSpPr>
              <p:cNvPr id="89" name="TextBox 3">
                <a:extLst>
                  <a:ext uri="{FF2B5EF4-FFF2-40B4-BE49-F238E27FC236}">
                    <a16:creationId xmlns:a16="http://schemas.microsoft.com/office/drawing/2014/main" id="{9E09D573-5DFC-646D-2C96-B399969D6EAF}"/>
                  </a:ext>
                </a:extLst>
              </p:cNvPr>
              <p:cNvSpPr txBox="1"/>
              <p:nvPr/>
            </p:nvSpPr>
            <p:spPr>
              <a:xfrm>
                <a:off x="8836327" y="3043118"/>
                <a:ext cx="3330801" cy="7917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i="1" smtClean="0">
                              <a:solidFill>
                                <a:schemeClr val="bg1"/>
                              </a:solidFill>
                              <a:latin typeface="Cambria Math" panose="02040503050406030204" pitchFamily="18" charset="0"/>
                              <a:ea typeface="Cambria Math" panose="02040503050406030204" pitchFamily="18" charset="0"/>
                            </a:rPr>
                            <m:t>𝜎</m:t>
                          </m:r>
                        </m:e>
                        <m:sub>
                          <m:r>
                            <a:rPr lang="en-US" sz="2000" b="0" i="1" smtClean="0">
                              <a:solidFill>
                                <a:schemeClr val="bg1"/>
                              </a:solidFill>
                              <a:latin typeface="Cambria Math" panose="02040503050406030204" pitchFamily="18" charset="0"/>
                              <a:ea typeface="Cambria Math" panose="02040503050406030204" pitchFamily="18" charset="0"/>
                            </a:rPr>
                            <m:t>𝑓</m:t>
                          </m:r>
                        </m:sub>
                      </m:sSub>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𝑡</m:t>
                          </m:r>
                        </m:e>
                        <m:sub>
                          <m:r>
                            <a:rPr lang="en-US" sz="2000" b="0" i="1" smtClean="0">
                              <a:solidFill>
                                <a:schemeClr val="bg1"/>
                              </a:solidFill>
                              <a:latin typeface="Cambria Math" panose="02040503050406030204" pitchFamily="18" charset="0"/>
                            </a:rPr>
                            <m:t>𝑓</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p>
                            <m:sSupPr>
                              <m:ctrlPr>
                                <a:rPr lang="en-US" sz="2000" b="0" i="1" smtClean="0">
                                  <a:solidFill>
                                    <a:schemeClr val="bg1"/>
                                  </a:solidFill>
                                  <a:latin typeface="Cambria Math" panose="02040503050406030204" pitchFamily="18" charset="0"/>
                                </a:rPr>
                              </m:ctrlPr>
                            </m:sSupPr>
                            <m:e>
                              <m:sSubSup>
                                <m:sSubSupPr>
                                  <m:ctrlPr>
                                    <a:rPr lang="en-US" sz="2000" b="0" i="1" smtClean="0">
                                      <a:solidFill>
                                        <a:schemeClr val="bg1"/>
                                      </a:solidFill>
                                      <a:latin typeface="Cambria Math" panose="02040503050406030204" pitchFamily="18" charset="0"/>
                                    </a:rPr>
                                  </m:ctrlPr>
                                </m:sSubSupPr>
                                <m:e>
                                  <m:r>
                                    <a:rPr lang="en-US" sz="2000" b="0" i="1" smtClean="0">
                                      <a:solidFill>
                                        <a:schemeClr val="bg1"/>
                                      </a:solidFill>
                                      <a:latin typeface="Cambria Math" panose="02040503050406030204" pitchFamily="18" charset="0"/>
                                    </a:rPr>
                                    <m:t>𝐸</m:t>
                                  </m:r>
                                </m:e>
                                <m:sub>
                                  <m:r>
                                    <a:rPr lang="en-US" sz="2000" b="0" i="1" smtClean="0">
                                      <a:solidFill>
                                        <a:schemeClr val="bg1"/>
                                      </a:solidFill>
                                      <a:latin typeface="Cambria Math" panose="02040503050406030204" pitchFamily="18" charset="0"/>
                                    </a:rPr>
                                    <m:t>𝑠</m:t>
                                  </m:r>
                                </m:sub>
                                <m:sup/>
                              </m:sSubSup>
                              <m:r>
                                <a:rPr lang="en-US" sz="2000" b="0" i="1" smtClean="0">
                                  <a:solidFill>
                                    <a:schemeClr val="bg1"/>
                                  </a:solidFill>
                                  <a:latin typeface="Cambria Math" panose="02040503050406030204" pitchFamily="18" charset="0"/>
                                </a:rPr>
                                <m:t>h</m:t>
                              </m:r>
                            </m:e>
                            <m:sup>
                              <m:r>
                                <a:rPr lang="en-US" sz="2000" b="0" i="1" smtClean="0">
                                  <a:solidFill>
                                    <a:schemeClr val="bg1"/>
                                  </a:solidFill>
                                  <a:latin typeface="Cambria Math" panose="02040503050406030204" pitchFamily="18" charset="0"/>
                                </a:rPr>
                                <m:t>2</m:t>
                              </m:r>
                            </m:sup>
                          </m:sSup>
                        </m:num>
                        <m:den>
                          <m:r>
                            <a:rPr lang="en-US" sz="2000" b="0" i="1" smtClean="0">
                              <a:solidFill>
                                <a:schemeClr val="bg1"/>
                              </a:solidFill>
                              <a:latin typeface="Cambria Math" panose="02040503050406030204" pitchFamily="18" charset="0"/>
                            </a:rPr>
                            <m:t>6(1−</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𝜈</m:t>
                              </m:r>
                            </m:e>
                            <m:sub>
                              <m:r>
                                <a:rPr lang="en-US" sz="2000" b="0" i="1" smtClean="0">
                                  <a:solidFill>
                                    <a:schemeClr val="bg1"/>
                                  </a:solidFill>
                                  <a:latin typeface="Cambria Math" panose="02040503050406030204" pitchFamily="18" charset="0"/>
                                </a:rPr>
                                <m:t>𝑆</m:t>
                              </m:r>
                            </m:sub>
                          </m:sSub>
                          <m:r>
                            <a:rPr lang="en-US" sz="2000" b="0" i="1" smtClean="0">
                              <a:solidFill>
                                <a:schemeClr val="bg1"/>
                              </a:solidFill>
                              <a:latin typeface="Cambria Math" panose="02040503050406030204" pitchFamily="18" charset="0"/>
                            </a:rPr>
                            <m:t>)</m:t>
                          </m:r>
                        </m:den>
                      </m:f>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1</m:t>
                          </m:r>
                        </m:num>
                        <m:den>
                          <m:r>
                            <a:rPr lang="en-US" sz="2000" b="0" i="1" smtClean="0">
                              <a:solidFill>
                                <a:schemeClr val="bg1"/>
                              </a:solidFill>
                              <a:latin typeface="Cambria Math" panose="02040503050406030204" pitchFamily="18" charset="0"/>
                            </a:rPr>
                            <m:t>𝑅</m:t>
                          </m:r>
                        </m:den>
                      </m:f>
                    </m:oMath>
                  </m:oMathPara>
                </a14:m>
                <a:endParaRPr lang="en-US" sz="2000" dirty="0">
                  <a:solidFill>
                    <a:schemeClr val="bg1"/>
                  </a:solidFill>
                </a:endParaRPr>
              </a:p>
            </p:txBody>
          </p:sp>
        </mc:Choice>
        <mc:Fallback xmlns="">
          <p:sp>
            <p:nvSpPr>
              <p:cNvPr id="89" name="TextBox 3">
                <a:extLst>
                  <a:ext uri="{FF2B5EF4-FFF2-40B4-BE49-F238E27FC236}">
                    <a16:creationId xmlns:a16="http://schemas.microsoft.com/office/drawing/2014/main" id="{9E09D573-5DFC-646D-2C96-B399969D6EAF}"/>
                  </a:ext>
                </a:extLst>
              </p:cNvPr>
              <p:cNvSpPr txBox="1">
                <a:spLocks noRot="1" noChangeAspect="1" noMove="1" noResize="1" noEditPoints="1" noAdjustHandles="1" noChangeArrowheads="1" noChangeShapeType="1" noTextEdit="1"/>
              </p:cNvSpPr>
              <p:nvPr/>
            </p:nvSpPr>
            <p:spPr>
              <a:xfrm>
                <a:off x="8836327" y="3043118"/>
                <a:ext cx="3330801" cy="79175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ttangolo 20">
                <a:extLst>
                  <a:ext uri="{FF2B5EF4-FFF2-40B4-BE49-F238E27FC236}">
                    <a16:creationId xmlns:a16="http://schemas.microsoft.com/office/drawing/2014/main" id="{67EFB349-0C44-6BE2-B681-5FEAE0B1F7B6}"/>
                  </a:ext>
                </a:extLst>
              </p:cNvPr>
              <p:cNvSpPr/>
              <p:nvPr/>
            </p:nvSpPr>
            <p:spPr>
              <a:xfrm>
                <a:off x="1144498" y="4869590"/>
                <a:ext cx="1782989" cy="6585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i="0" smtClean="0">
                          <a:solidFill>
                            <a:schemeClr val="bg1"/>
                          </a:solidFill>
                          <a:latin typeface="Cambria Math" panose="02040503050406030204" pitchFamily="18" charset="0"/>
                          <a:ea typeface="Cambria Math" panose="02040503050406030204" pitchFamily="18" charset="0"/>
                        </a:rPr>
                        <m:t>ε</m:t>
                      </m:r>
                      <m:r>
                        <a:rPr lang="en-US" b="0" i="0" baseline="-25000" smtClean="0">
                          <a:solidFill>
                            <a:schemeClr val="bg1"/>
                          </a:solidFill>
                          <a:latin typeface="Cambria Math" panose="02040503050406030204" pitchFamily="18" charset="0"/>
                          <a:ea typeface="Cambria Math" panose="02040503050406030204" pitchFamily="18" charset="0"/>
                        </a:rPr>
                        <m:t>||</m:t>
                      </m:r>
                      <m:r>
                        <a:rPr lang="en-US" b="0" i="0" smtClean="0">
                          <a:solidFill>
                            <a:schemeClr val="bg1"/>
                          </a:solidFill>
                          <a:latin typeface="Cambria Math" panose="02040503050406030204" pitchFamily="18" charset="0"/>
                          <a:ea typeface="Cambria Math" panose="02040503050406030204" pitchFamily="18" charset="0"/>
                        </a:rPr>
                        <m:t>=</m:t>
                      </m:r>
                      <m:f>
                        <m:fPr>
                          <m:ctrlPr>
                            <a:rPr lang="en-US" b="0" i="1" smtClean="0">
                              <a:solidFill>
                                <a:schemeClr val="bg1"/>
                              </a:solidFill>
                              <a:latin typeface="Cambria Math" panose="02040503050406030204" pitchFamily="18" charset="0"/>
                              <a:ea typeface="Cambria Math" panose="02040503050406030204" pitchFamily="18" charset="0"/>
                            </a:rPr>
                          </m:ctrlPr>
                        </m:fPr>
                        <m:num>
                          <m:sSub>
                            <m:sSubPr>
                              <m:ctrlPr>
                                <a:rPr lang="en-US" i="1">
                                  <a:solidFill>
                                    <a:schemeClr val="bg1"/>
                                  </a:solidFill>
                                  <a:latin typeface="Cambria Math" panose="02040503050406030204" pitchFamily="18" charset="0"/>
                                  <a:ea typeface="Cambria Math" panose="02040503050406030204" pitchFamily="18" charset="0"/>
                                </a:rPr>
                              </m:ctrlPr>
                            </m:sSubPr>
                            <m:e>
                              <m:r>
                                <m:rPr>
                                  <m:sty m:val="p"/>
                                </m:rPr>
                                <a:rPr lang="en-US">
                                  <a:solidFill>
                                    <a:schemeClr val="bg1"/>
                                  </a:solidFill>
                                  <a:latin typeface="Cambria Math" panose="02040503050406030204" pitchFamily="18" charset="0"/>
                                  <a:ea typeface="Cambria Math" panose="02040503050406030204" pitchFamily="18" charset="0"/>
                                </a:rPr>
                                <m:t>a</m:t>
                              </m:r>
                            </m:e>
                            <m:sub>
                              <m:r>
                                <a:rPr lang="en-US" b="0" i="0" smtClean="0">
                                  <a:solidFill>
                                    <a:schemeClr val="bg1"/>
                                  </a:solidFill>
                                  <a:latin typeface="Cambria Math" panose="02040503050406030204" pitchFamily="18" charset="0"/>
                                  <a:ea typeface="Cambria Math" panose="02040503050406030204" pitchFamily="18" charset="0"/>
                                </a:rPr>
                                <m:t>||</m:t>
                              </m:r>
                            </m:sub>
                          </m:sSub>
                          <m:r>
                            <a:rPr lang="en-US" b="0" i="1" smtClean="0">
                              <a:solidFill>
                                <a:schemeClr val="bg1"/>
                              </a:solidFill>
                              <a:latin typeface="Cambria Math" panose="02040503050406030204" pitchFamily="18" charset="0"/>
                              <a:ea typeface="Cambria Math" panose="02040503050406030204" pitchFamily="18" charset="0"/>
                            </a:rPr>
                            <m:t>−</m:t>
                          </m:r>
                          <m:sSub>
                            <m:sSubPr>
                              <m:ctrlPr>
                                <a:rPr lang="en-US" b="0" i="1" smtClean="0">
                                  <a:solidFill>
                                    <a:schemeClr val="bg1"/>
                                  </a:solidFill>
                                  <a:latin typeface="Cambria Math" panose="02040503050406030204" pitchFamily="18" charset="0"/>
                                  <a:ea typeface="Cambria Math" panose="02040503050406030204" pitchFamily="18" charset="0"/>
                                </a:rPr>
                              </m:ctrlPr>
                            </m:sSubPr>
                            <m:e>
                              <m:r>
                                <m:rPr>
                                  <m:sty m:val="p"/>
                                </m:rPr>
                                <a:rPr lang="en-US" b="0" i="0" smtClean="0">
                                  <a:solidFill>
                                    <a:schemeClr val="bg1"/>
                                  </a:solidFill>
                                  <a:latin typeface="Cambria Math" panose="02040503050406030204" pitchFamily="18" charset="0"/>
                                  <a:ea typeface="Cambria Math" panose="02040503050406030204" pitchFamily="18" charset="0"/>
                                </a:rPr>
                                <m:t>a</m:t>
                              </m:r>
                            </m:e>
                            <m:sub>
                              <m:r>
                                <m:rPr>
                                  <m:sty m:val="p"/>
                                </m:rPr>
                                <a:rPr lang="en-US" b="0" i="0" smtClean="0">
                                  <a:solidFill>
                                    <a:schemeClr val="bg1"/>
                                  </a:solidFill>
                                  <a:latin typeface="Cambria Math" panose="02040503050406030204" pitchFamily="18" charset="0"/>
                                  <a:ea typeface="Cambria Math" panose="02040503050406030204" pitchFamily="18" charset="0"/>
                                </a:rPr>
                                <m:t>allo</m:t>
                              </m:r>
                              <m:r>
                                <a:rPr lang="en-US" b="0" i="1" smtClean="0">
                                  <a:solidFill>
                                    <a:schemeClr val="bg1"/>
                                  </a:solidFill>
                                  <a:latin typeface="Cambria Math" panose="02040503050406030204" pitchFamily="18" charset="0"/>
                                  <a:ea typeface="Cambria Math" panose="02040503050406030204" pitchFamily="18" charset="0"/>
                                </a:rPr>
                                <m:t>𝑦</m:t>
                              </m:r>
                            </m:sub>
                          </m:sSub>
                        </m:num>
                        <m:den>
                          <m:sSub>
                            <m:sSubPr>
                              <m:ctrlPr>
                                <a:rPr lang="en-US" i="1">
                                  <a:solidFill>
                                    <a:schemeClr val="bg1"/>
                                  </a:solidFill>
                                  <a:latin typeface="Cambria Math" panose="02040503050406030204" pitchFamily="18" charset="0"/>
                                  <a:ea typeface="Cambria Math" panose="02040503050406030204" pitchFamily="18" charset="0"/>
                                </a:rPr>
                              </m:ctrlPr>
                            </m:sSubPr>
                            <m:e>
                              <m:r>
                                <m:rPr>
                                  <m:sty m:val="p"/>
                                </m:rPr>
                                <a:rPr lang="en-US">
                                  <a:solidFill>
                                    <a:schemeClr val="bg1"/>
                                  </a:solidFill>
                                  <a:latin typeface="Cambria Math" panose="02040503050406030204" pitchFamily="18" charset="0"/>
                                  <a:ea typeface="Cambria Math" panose="02040503050406030204" pitchFamily="18" charset="0"/>
                                </a:rPr>
                                <m:t>a</m:t>
                              </m:r>
                            </m:e>
                            <m:sub>
                              <m:r>
                                <m:rPr>
                                  <m:sty m:val="p"/>
                                </m:rPr>
                                <a:rPr lang="en-US" b="0" i="0" smtClean="0">
                                  <a:solidFill>
                                    <a:schemeClr val="bg1"/>
                                  </a:solidFill>
                                  <a:latin typeface="Cambria Math" panose="02040503050406030204" pitchFamily="18" charset="0"/>
                                  <a:ea typeface="Cambria Math" panose="02040503050406030204" pitchFamily="18" charset="0"/>
                                </a:rPr>
                                <m:t>alloy</m:t>
                              </m:r>
                            </m:sub>
                          </m:sSub>
                        </m:den>
                      </m:f>
                    </m:oMath>
                  </m:oMathPara>
                </a14:m>
                <a:endParaRPr lang="en-US" dirty="0">
                  <a:solidFill>
                    <a:schemeClr val="bg1"/>
                  </a:solidFill>
                  <a:ea typeface="Cambria Math" panose="02040503050406030204" pitchFamily="18" charset="0"/>
                </a:endParaRPr>
              </a:p>
            </p:txBody>
          </p:sp>
        </mc:Choice>
        <mc:Fallback xmlns="">
          <p:sp>
            <p:nvSpPr>
              <p:cNvPr id="90" name="Rettangolo 20">
                <a:extLst>
                  <a:ext uri="{FF2B5EF4-FFF2-40B4-BE49-F238E27FC236}">
                    <a16:creationId xmlns:a16="http://schemas.microsoft.com/office/drawing/2014/main" id="{67EFB349-0C44-6BE2-B681-5FEAE0B1F7B6}"/>
                  </a:ext>
                </a:extLst>
              </p:cNvPr>
              <p:cNvSpPr>
                <a:spLocks noRot="1" noChangeAspect="1" noMove="1" noResize="1" noEditPoints="1" noAdjustHandles="1" noChangeArrowheads="1" noChangeShapeType="1" noTextEdit="1"/>
              </p:cNvSpPr>
              <p:nvPr/>
            </p:nvSpPr>
            <p:spPr>
              <a:xfrm>
                <a:off x="1144498" y="4869590"/>
                <a:ext cx="1782989" cy="658578"/>
              </a:xfrm>
              <a:prstGeom prst="rect">
                <a:avLst/>
              </a:prstGeom>
              <a:blipFill>
                <a:blip r:embed="rId8"/>
                <a:stretch>
                  <a:fillRect/>
                </a:stretch>
              </a:blipFill>
            </p:spPr>
            <p:txBody>
              <a:bodyPr/>
              <a:lstStyle/>
              <a:p>
                <a:r>
                  <a:rPr lang="en-US">
                    <a:noFill/>
                  </a:rPr>
                  <a:t> </a:t>
                </a:r>
              </a:p>
            </p:txBody>
          </p:sp>
        </mc:Fallback>
      </mc:AlternateContent>
      <p:sp>
        <p:nvSpPr>
          <p:cNvPr id="91" name="TextBox 90">
            <a:extLst>
              <a:ext uri="{FF2B5EF4-FFF2-40B4-BE49-F238E27FC236}">
                <a16:creationId xmlns:a16="http://schemas.microsoft.com/office/drawing/2014/main" id="{AC331AEE-840E-F326-A71C-064A5A7E4834}"/>
              </a:ext>
            </a:extLst>
          </p:cNvPr>
          <p:cNvSpPr txBox="1"/>
          <p:nvPr/>
        </p:nvSpPr>
        <p:spPr>
          <a:xfrm>
            <a:off x="8172326" y="2814634"/>
            <a:ext cx="1679691" cy="369332"/>
          </a:xfrm>
          <a:prstGeom prst="rect">
            <a:avLst/>
          </a:prstGeom>
          <a:noFill/>
        </p:spPr>
        <p:txBody>
          <a:bodyPr wrap="none" rtlCol="0">
            <a:spAutoFit/>
          </a:bodyPr>
          <a:lstStyle/>
          <a:p>
            <a:r>
              <a:rPr lang="en-US" dirty="0">
                <a:solidFill>
                  <a:schemeClr val="bg1"/>
                </a:solidFill>
              </a:rPr>
              <a:t>Stoney formula:</a:t>
            </a:r>
          </a:p>
        </p:txBody>
      </p:sp>
      <p:sp>
        <p:nvSpPr>
          <p:cNvPr id="2" name="Footer Placeholder 7">
            <a:extLst>
              <a:ext uri="{FF2B5EF4-FFF2-40B4-BE49-F238E27FC236}">
                <a16:creationId xmlns:a16="http://schemas.microsoft.com/office/drawing/2014/main" id="{8EE58D65-CB9C-D4B3-C5F1-9AA2F9EA0C28}"/>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chemeClr val="bg1"/>
                </a:solidFill>
                <a:effectLst/>
                <a:latin typeface="Google Sans"/>
              </a:rPr>
              <a:t>JoinUs@Thesis</a:t>
            </a:r>
            <a:r>
              <a:rPr lang="en-US" sz="1400" b="0" i="0" dirty="0">
                <a:solidFill>
                  <a:schemeClr val="bg1"/>
                </a:solidFill>
                <a:effectLst/>
                <a:latin typeface="Google Sans"/>
              </a:rPr>
              <a:t> 2024</a:t>
            </a:r>
            <a:endParaRPr lang="it-IT" sz="1400" dirty="0">
              <a:solidFill>
                <a:schemeClr val="bg1"/>
              </a:solidFill>
            </a:endParaRPr>
          </a:p>
        </p:txBody>
      </p:sp>
    </p:spTree>
    <p:extLst>
      <p:ext uri="{BB962C8B-B14F-4D97-AF65-F5344CB8AC3E}">
        <p14:creationId xmlns:p14="http://schemas.microsoft.com/office/powerpoint/2010/main" val="16086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animBg="1"/>
      <p:bldP spid="89" grpId="0"/>
      <p:bldP spid="9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0B312574-4FEB-CDA8-D274-AB38476BA675}"/>
            </a:ext>
          </a:extLst>
        </p:cNvPr>
        <p:cNvGrpSpPr/>
        <p:nvPr/>
      </p:nvGrpSpPr>
      <p:grpSpPr>
        <a:xfrm>
          <a:off x="0" y="0"/>
          <a:ext cx="0" cy="0"/>
          <a:chOff x="0" y="0"/>
          <a:chExt cx="0" cy="0"/>
        </a:xfrm>
      </p:grpSpPr>
      <p:cxnSp>
        <p:nvCxnSpPr>
          <p:cNvPr id="17" name="Connettore 1 5">
            <a:extLst>
              <a:ext uri="{FF2B5EF4-FFF2-40B4-BE49-F238E27FC236}">
                <a16:creationId xmlns:a16="http://schemas.microsoft.com/office/drawing/2014/main" id="{5F85A2CD-CCD8-233E-1911-626479E0CCE7}"/>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CasellaDiTesto 240">
            <a:extLst>
              <a:ext uri="{FF2B5EF4-FFF2-40B4-BE49-F238E27FC236}">
                <a16:creationId xmlns:a16="http://schemas.microsoft.com/office/drawing/2014/main" id="{B9D9AB75-0542-6777-453F-71DB6BF9BD87}"/>
              </a:ext>
            </a:extLst>
          </p:cNvPr>
          <p:cNvSpPr txBox="1"/>
          <p:nvPr/>
        </p:nvSpPr>
        <p:spPr>
          <a:xfrm>
            <a:off x="1410594" y="294551"/>
            <a:ext cx="9370811" cy="523220"/>
          </a:xfrm>
          <a:prstGeom prst="rect">
            <a:avLst/>
          </a:prstGeom>
          <a:noFill/>
        </p:spPr>
        <p:txBody>
          <a:bodyPr wrap="square" rtlCol="0">
            <a:spAutoFit/>
          </a:bodyPr>
          <a:lstStyle/>
          <a:p>
            <a:pPr algn="ctr"/>
            <a:r>
              <a:rPr lang="en-US" sz="2800" i="1" dirty="0">
                <a:solidFill>
                  <a:srgbClr val="7030A0"/>
                </a:solidFill>
              </a:rPr>
              <a:t>Process optimization – High resolution x-ray diffraction</a:t>
            </a:r>
          </a:p>
        </p:txBody>
      </p:sp>
      <p:pic>
        <p:nvPicPr>
          <p:cNvPr id="5" name="Picture 4">
            <a:extLst>
              <a:ext uri="{FF2B5EF4-FFF2-40B4-BE49-F238E27FC236}">
                <a16:creationId xmlns:a16="http://schemas.microsoft.com/office/drawing/2014/main" id="{03187A8E-7B9D-6C33-FF6E-01AED86D66FC}"/>
              </a:ext>
            </a:extLst>
          </p:cNvPr>
          <p:cNvPicPr>
            <a:picLocks noChangeAspect="1"/>
          </p:cNvPicPr>
          <p:nvPr/>
        </p:nvPicPr>
        <p:blipFill>
          <a:blip r:embed="rId3"/>
          <a:stretch>
            <a:fillRect/>
          </a:stretch>
        </p:blipFill>
        <p:spPr>
          <a:xfrm>
            <a:off x="5723928" y="3363271"/>
            <a:ext cx="5432140" cy="2935953"/>
          </a:xfrm>
          <a:prstGeom prst="rect">
            <a:avLst/>
          </a:prstGeom>
        </p:spPr>
      </p:pic>
      <p:pic>
        <p:nvPicPr>
          <p:cNvPr id="11" name="Picture 10">
            <a:extLst>
              <a:ext uri="{FF2B5EF4-FFF2-40B4-BE49-F238E27FC236}">
                <a16:creationId xmlns:a16="http://schemas.microsoft.com/office/drawing/2014/main" id="{444971A3-1228-2E3D-1DC9-979D651EB80D}"/>
              </a:ext>
            </a:extLst>
          </p:cNvPr>
          <p:cNvPicPr>
            <a:picLocks noChangeAspect="1"/>
          </p:cNvPicPr>
          <p:nvPr/>
        </p:nvPicPr>
        <p:blipFill>
          <a:blip r:embed="rId4"/>
          <a:stretch>
            <a:fillRect/>
          </a:stretch>
        </p:blipFill>
        <p:spPr>
          <a:xfrm>
            <a:off x="638517" y="3076825"/>
            <a:ext cx="5064919" cy="2935954"/>
          </a:xfrm>
          <a:prstGeom prst="rect">
            <a:avLst/>
          </a:prstGeom>
        </p:spPr>
      </p:pic>
      <p:pic>
        <p:nvPicPr>
          <p:cNvPr id="15" name="Picture 3">
            <a:extLst>
              <a:ext uri="{FF2B5EF4-FFF2-40B4-BE49-F238E27FC236}">
                <a16:creationId xmlns:a16="http://schemas.microsoft.com/office/drawing/2014/main" id="{2EA61EED-3255-D3F4-E747-A2654C1ED9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383" y="992581"/>
            <a:ext cx="2543689" cy="208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7">
            <a:extLst>
              <a:ext uri="{FF2B5EF4-FFF2-40B4-BE49-F238E27FC236}">
                <a16:creationId xmlns:a16="http://schemas.microsoft.com/office/drawing/2014/main" id="{06A7A8AC-F73D-FE93-0972-9DF8B08F2F91}"/>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chemeClr val="bg1"/>
                </a:solidFill>
                <a:effectLst/>
                <a:latin typeface="Google Sans"/>
              </a:rPr>
              <a:t>JoinUs@Thesis</a:t>
            </a:r>
            <a:r>
              <a:rPr lang="en-US" sz="1400" b="0" i="0" dirty="0">
                <a:solidFill>
                  <a:schemeClr val="bg1"/>
                </a:solidFill>
                <a:effectLst/>
                <a:latin typeface="Google Sans"/>
              </a:rPr>
              <a:t> 2024</a:t>
            </a:r>
            <a:endParaRPr lang="it-IT" sz="1400" dirty="0">
              <a:solidFill>
                <a:schemeClr val="bg1"/>
              </a:solidFill>
            </a:endParaRPr>
          </a:p>
        </p:txBody>
      </p:sp>
    </p:spTree>
    <p:extLst>
      <p:ext uri="{BB962C8B-B14F-4D97-AF65-F5344CB8AC3E}">
        <p14:creationId xmlns:p14="http://schemas.microsoft.com/office/powerpoint/2010/main" val="1089966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815F8A7-A204-29F9-F138-D3EA1082ED41}"/>
            </a:ext>
          </a:extLst>
        </p:cNvPr>
        <p:cNvGrpSpPr/>
        <p:nvPr/>
      </p:nvGrpSpPr>
      <p:grpSpPr>
        <a:xfrm>
          <a:off x="0" y="0"/>
          <a:ext cx="0" cy="0"/>
          <a:chOff x="0" y="0"/>
          <a:chExt cx="0" cy="0"/>
        </a:xfrm>
      </p:grpSpPr>
      <p:cxnSp>
        <p:nvCxnSpPr>
          <p:cNvPr id="17" name="Connettore 1 5">
            <a:extLst>
              <a:ext uri="{FF2B5EF4-FFF2-40B4-BE49-F238E27FC236}">
                <a16:creationId xmlns:a16="http://schemas.microsoft.com/office/drawing/2014/main" id="{72CE3EC8-E83A-9028-4F18-9FCE9001DCF5}"/>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CasellaDiTesto 240">
            <a:extLst>
              <a:ext uri="{FF2B5EF4-FFF2-40B4-BE49-F238E27FC236}">
                <a16:creationId xmlns:a16="http://schemas.microsoft.com/office/drawing/2014/main" id="{C52C3F3C-887F-28AB-533F-0AC35087538B}"/>
              </a:ext>
            </a:extLst>
          </p:cNvPr>
          <p:cNvSpPr txBox="1"/>
          <p:nvPr/>
        </p:nvSpPr>
        <p:spPr>
          <a:xfrm>
            <a:off x="1650991" y="280117"/>
            <a:ext cx="9370811" cy="523220"/>
          </a:xfrm>
          <a:prstGeom prst="rect">
            <a:avLst/>
          </a:prstGeom>
          <a:noFill/>
        </p:spPr>
        <p:txBody>
          <a:bodyPr wrap="square" rtlCol="0">
            <a:spAutoFit/>
          </a:bodyPr>
          <a:lstStyle/>
          <a:p>
            <a:pPr algn="ctr"/>
            <a:r>
              <a:rPr lang="en-US" sz="2800" i="1" dirty="0">
                <a:solidFill>
                  <a:srgbClr val="7030A0"/>
                </a:solidFill>
              </a:rPr>
              <a:t>Periodic patterning design and realization</a:t>
            </a:r>
          </a:p>
        </p:txBody>
      </p:sp>
      <p:pic>
        <p:nvPicPr>
          <p:cNvPr id="2" name="image2.png">
            <a:extLst>
              <a:ext uri="{FF2B5EF4-FFF2-40B4-BE49-F238E27FC236}">
                <a16:creationId xmlns:a16="http://schemas.microsoft.com/office/drawing/2014/main" id="{5839ECD4-8226-9912-2A50-AE121C10A3DF}"/>
              </a:ext>
            </a:extLst>
          </p:cNvPr>
          <p:cNvPicPr/>
          <p:nvPr/>
        </p:nvPicPr>
        <p:blipFill>
          <a:blip r:embed="rId3"/>
          <a:srcRect/>
          <a:stretch>
            <a:fillRect/>
          </a:stretch>
        </p:blipFill>
        <p:spPr>
          <a:xfrm>
            <a:off x="1092282" y="938848"/>
            <a:ext cx="4587158" cy="2898458"/>
          </a:xfrm>
          <a:prstGeom prst="rect">
            <a:avLst/>
          </a:prstGeom>
          <a:ln/>
        </p:spPr>
      </p:pic>
      <p:pic>
        <p:nvPicPr>
          <p:cNvPr id="3" name="image6.png">
            <a:extLst>
              <a:ext uri="{FF2B5EF4-FFF2-40B4-BE49-F238E27FC236}">
                <a16:creationId xmlns:a16="http://schemas.microsoft.com/office/drawing/2014/main" id="{03E040D5-8EC3-2D49-BF72-62432295ABB9}"/>
              </a:ext>
            </a:extLst>
          </p:cNvPr>
          <p:cNvPicPr/>
          <p:nvPr/>
        </p:nvPicPr>
        <p:blipFill>
          <a:blip r:embed="rId4"/>
          <a:srcRect/>
          <a:stretch>
            <a:fillRect/>
          </a:stretch>
        </p:blipFill>
        <p:spPr>
          <a:xfrm>
            <a:off x="6106008" y="938848"/>
            <a:ext cx="5614771" cy="3143793"/>
          </a:xfrm>
          <a:prstGeom prst="rect">
            <a:avLst/>
          </a:prstGeom>
          <a:ln/>
        </p:spPr>
      </p:pic>
      <p:pic>
        <p:nvPicPr>
          <p:cNvPr id="13" name="Picture 2" descr="µMLA Tabletop Maskless Aligner ǀ Heidelberg Instruments">
            <a:extLst>
              <a:ext uri="{FF2B5EF4-FFF2-40B4-BE49-F238E27FC236}">
                <a16:creationId xmlns:a16="http://schemas.microsoft.com/office/drawing/2014/main" id="{9DF95961-3A2F-9831-0B48-436F0D01A1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949" t="239" r="20535" b="52949"/>
          <a:stretch/>
        </p:blipFill>
        <p:spPr bwMode="auto">
          <a:xfrm>
            <a:off x="1375515" y="3332657"/>
            <a:ext cx="3788200" cy="27640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EB332ED-359E-03C1-558B-B7A3AC7A14EE}"/>
              </a:ext>
            </a:extLst>
          </p:cNvPr>
          <p:cNvSpPr txBox="1"/>
          <p:nvPr/>
        </p:nvSpPr>
        <p:spPr>
          <a:xfrm>
            <a:off x="4527730" y="4044111"/>
            <a:ext cx="2078242" cy="1231106"/>
          </a:xfrm>
          <a:prstGeom prst="rect">
            <a:avLst/>
          </a:prstGeom>
          <a:noFill/>
        </p:spPr>
        <p:txBody>
          <a:bodyPr wrap="square" rtlCol="0">
            <a:spAutoFit/>
          </a:bodyPr>
          <a:lstStyle/>
          <a:p>
            <a:pPr algn="ctr"/>
            <a:r>
              <a:rPr lang="en-US" dirty="0">
                <a:solidFill>
                  <a:schemeClr val="bg1"/>
                </a:solidFill>
              </a:rPr>
              <a:t>Heidelberg </a:t>
            </a:r>
            <a:r>
              <a:rPr lang="en-US" dirty="0" err="1">
                <a:solidFill>
                  <a:schemeClr val="bg1"/>
                </a:solidFill>
                <a:latin typeface="Symbol" panose="05050102010706020507" pitchFamily="18" charset="2"/>
              </a:rPr>
              <a:t>m</a:t>
            </a:r>
            <a:r>
              <a:rPr lang="en-US" dirty="0" err="1">
                <a:solidFill>
                  <a:schemeClr val="bg1"/>
                </a:solidFill>
              </a:rPr>
              <a:t>MLA</a:t>
            </a:r>
            <a:r>
              <a:rPr lang="en-US" dirty="0">
                <a:solidFill>
                  <a:schemeClr val="bg1"/>
                </a:solidFill>
              </a:rPr>
              <a:t>, at DFA</a:t>
            </a:r>
          </a:p>
          <a:p>
            <a:pPr algn="ctr"/>
            <a:endParaRPr lang="en-US" dirty="0">
              <a:solidFill>
                <a:schemeClr val="bg1"/>
              </a:solidFill>
            </a:endParaRPr>
          </a:p>
          <a:p>
            <a:pPr algn="ctr"/>
            <a:r>
              <a:rPr lang="en-US" sz="2000" dirty="0">
                <a:solidFill>
                  <a:srgbClr val="C00000"/>
                </a:solidFill>
              </a:rPr>
              <a:t>1 </a:t>
            </a:r>
            <a:r>
              <a:rPr lang="en-US" sz="2000" dirty="0">
                <a:solidFill>
                  <a:srgbClr val="C00000"/>
                </a:solidFill>
                <a:latin typeface="Symbol" panose="05050102010706020507" pitchFamily="18" charset="2"/>
              </a:rPr>
              <a:t>m</a:t>
            </a:r>
            <a:r>
              <a:rPr lang="en-US" sz="2000" dirty="0">
                <a:solidFill>
                  <a:srgbClr val="C00000"/>
                </a:solidFill>
              </a:rPr>
              <a:t>m resolution </a:t>
            </a:r>
          </a:p>
        </p:txBody>
      </p:sp>
      <p:pic>
        <p:nvPicPr>
          <p:cNvPr id="7" name="Immagine 4">
            <a:extLst>
              <a:ext uri="{FF2B5EF4-FFF2-40B4-BE49-F238E27FC236}">
                <a16:creationId xmlns:a16="http://schemas.microsoft.com/office/drawing/2014/main" id="{FBC78136-ECB6-16C1-78BD-4310CF4668C7}"/>
              </a:ext>
            </a:extLst>
          </p:cNvPr>
          <p:cNvPicPr>
            <a:picLocks noChangeAspect="1"/>
          </p:cNvPicPr>
          <p:nvPr/>
        </p:nvPicPr>
        <p:blipFill>
          <a:blip r:embed="rId6"/>
          <a:stretch>
            <a:fillRect/>
          </a:stretch>
        </p:blipFill>
        <p:spPr>
          <a:xfrm>
            <a:off x="7144355" y="4207629"/>
            <a:ext cx="2538223" cy="1883748"/>
          </a:xfrm>
          <a:prstGeom prst="rect">
            <a:avLst/>
          </a:prstGeom>
        </p:spPr>
      </p:pic>
      <p:sp>
        <p:nvSpPr>
          <p:cNvPr id="4" name="Footer Placeholder 7">
            <a:extLst>
              <a:ext uri="{FF2B5EF4-FFF2-40B4-BE49-F238E27FC236}">
                <a16:creationId xmlns:a16="http://schemas.microsoft.com/office/drawing/2014/main" id="{6D3613CB-8C1F-6588-6CE7-F5C07E77C717}"/>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chemeClr val="bg1"/>
                </a:solidFill>
                <a:effectLst/>
                <a:latin typeface="Google Sans"/>
              </a:rPr>
              <a:t>JoinUs@Thesis</a:t>
            </a:r>
            <a:r>
              <a:rPr lang="en-US" sz="1400" b="0" i="0" dirty="0">
                <a:solidFill>
                  <a:schemeClr val="bg1"/>
                </a:solidFill>
                <a:effectLst/>
                <a:latin typeface="Google Sans"/>
              </a:rPr>
              <a:t> 2024</a:t>
            </a:r>
            <a:endParaRPr lang="it-IT" sz="1400" dirty="0">
              <a:solidFill>
                <a:schemeClr val="bg1"/>
              </a:solidFill>
            </a:endParaRPr>
          </a:p>
        </p:txBody>
      </p:sp>
    </p:spTree>
    <p:extLst>
      <p:ext uri="{BB962C8B-B14F-4D97-AF65-F5344CB8AC3E}">
        <p14:creationId xmlns:p14="http://schemas.microsoft.com/office/powerpoint/2010/main" val="173954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59834" y="81345"/>
            <a:ext cx="9905998" cy="1047444"/>
          </a:xfrm>
        </p:spPr>
        <p:txBody>
          <a:bodyPr>
            <a:normAutofit/>
          </a:bodyPr>
          <a:lstStyle/>
          <a:p>
            <a:r>
              <a:rPr lang="it-IT" sz="2800" dirty="0" err="1">
                <a:solidFill>
                  <a:srgbClr val="7030A0"/>
                </a:solidFill>
              </a:rPr>
              <a:t>What’S</a:t>
            </a:r>
            <a:r>
              <a:rPr lang="it-IT" sz="2800" dirty="0">
                <a:solidFill>
                  <a:srgbClr val="7030A0"/>
                </a:solidFill>
              </a:rPr>
              <a:t> NEXT</a:t>
            </a:r>
          </a:p>
        </p:txBody>
      </p:sp>
      <p:sp>
        <p:nvSpPr>
          <p:cNvPr id="5" name="Segnaposto contenuto 2"/>
          <p:cNvSpPr>
            <a:spLocks noGrp="1"/>
          </p:cNvSpPr>
          <p:nvPr>
            <p:ph idx="1"/>
          </p:nvPr>
        </p:nvSpPr>
        <p:spPr>
          <a:xfrm>
            <a:off x="1250069" y="1242789"/>
            <a:ext cx="9905999" cy="3197164"/>
          </a:xfrm>
        </p:spPr>
        <p:txBody>
          <a:bodyPr>
            <a:noAutofit/>
          </a:bodyPr>
          <a:lstStyle/>
          <a:p>
            <a:r>
              <a:rPr lang="en-GB" sz="2200" dirty="0">
                <a:solidFill>
                  <a:schemeClr val="bg1"/>
                </a:solidFill>
              </a:rPr>
              <a:t>Producing crystalline undulators, test the bending by synchrotron (ESRF, DIAMOND) complete simulation (MBN – Frankfurt) and emission tests (CERN – DESY - MAINZ)</a:t>
            </a:r>
          </a:p>
          <a:p>
            <a:pPr marL="0" indent="0">
              <a:buNone/>
            </a:pPr>
            <a:endParaRPr lang="en-GB" sz="2200" dirty="0">
              <a:solidFill>
                <a:schemeClr val="bg1"/>
              </a:solidFill>
              <a:latin typeface="Tw Cen MT" panose="020B0602020104020603" pitchFamily="34" charset="0"/>
            </a:endParaRPr>
          </a:p>
          <a:p>
            <a:r>
              <a:rPr lang="en-GB" sz="2200" dirty="0">
                <a:solidFill>
                  <a:schemeClr val="bg1"/>
                </a:solidFill>
                <a:latin typeface="Tw Cen MT" panose="020B0602020104020603" pitchFamily="34" charset="0"/>
              </a:rPr>
              <a:t>Scaling the technology to large and commercial devices </a:t>
            </a:r>
            <a:r>
              <a:rPr lang="en-GB" sz="2200" dirty="0">
                <a:solidFill>
                  <a:srgbClr val="FF0000"/>
                </a:solidFill>
              </a:rPr>
              <a:t>LNL-MIRION </a:t>
            </a:r>
            <a:r>
              <a:rPr lang="en-US" sz="2200" dirty="0">
                <a:solidFill>
                  <a:schemeClr val="bg1"/>
                </a:solidFill>
              </a:rPr>
              <a:t>(</a:t>
            </a:r>
            <a:r>
              <a:rPr lang="en-US" sz="2200" dirty="0" err="1">
                <a:solidFill>
                  <a:schemeClr val="bg1"/>
                </a:solidFill>
              </a:rPr>
              <a:t>Lingolsheim</a:t>
            </a:r>
            <a:r>
              <a:rPr lang="en-US" sz="2200" dirty="0">
                <a:solidFill>
                  <a:schemeClr val="bg1"/>
                </a:solidFill>
              </a:rPr>
              <a:t>)</a:t>
            </a:r>
            <a:r>
              <a:rPr lang="en-GB" sz="2200" dirty="0">
                <a:solidFill>
                  <a:schemeClr val="bg1"/>
                </a:solidFill>
              </a:rPr>
              <a:t> </a:t>
            </a:r>
            <a:r>
              <a:rPr lang="en-GB" sz="2200" dirty="0">
                <a:solidFill>
                  <a:srgbClr val="FF0000"/>
                </a:solidFill>
              </a:rPr>
              <a:t>joined research activity is ongoing.</a:t>
            </a:r>
          </a:p>
          <a:p>
            <a:r>
              <a:rPr lang="en-GB" sz="2200" dirty="0">
                <a:solidFill>
                  <a:schemeClr val="bg1"/>
                </a:solidFill>
              </a:rPr>
              <a:t>Producing a PLM planar segmented prototype and starting the R&amp;D for satellite applications. PSA with low power consumption.</a:t>
            </a:r>
          </a:p>
        </p:txBody>
      </p:sp>
      <p:sp>
        <p:nvSpPr>
          <p:cNvPr id="11" name="Slide Number Placeholder 10">
            <a:extLst>
              <a:ext uri="{FF2B5EF4-FFF2-40B4-BE49-F238E27FC236}">
                <a16:creationId xmlns:a16="http://schemas.microsoft.com/office/drawing/2014/main" id="{34C531C3-6AFC-1501-87E4-72886F4D2875}"/>
              </a:ext>
            </a:extLst>
          </p:cNvPr>
          <p:cNvSpPr>
            <a:spLocks noGrp="1"/>
          </p:cNvSpPr>
          <p:nvPr>
            <p:ph type="sldNum" sz="quarter" idx="12"/>
          </p:nvPr>
        </p:nvSpPr>
        <p:spPr/>
        <p:txBody>
          <a:bodyPr/>
          <a:lstStyle/>
          <a:p>
            <a:fld id="{4D983A26-FF08-4997-9F14-AC5057C2AEF4}" type="slidenum">
              <a:rPr lang="it-IT" smtClean="0"/>
              <a:t>27</a:t>
            </a:fld>
            <a:endParaRPr lang="it-IT"/>
          </a:p>
        </p:txBody>
      </p:sp>
      <p:cxnSp>
        <p:nvCxnSpPr>
          <p:cNvPr id="12" name="Connettore 1 5">
            <a:extLst>
              <a:ext uri="{FF2B5EF4-FFF2-40B4-BE49-F238E27FC236}">
                <a16:creationId xmlns:a16="http://schemas.microsoft.com/office/drawing/2014/main" id="{9949A0BF-F7D8-6792-51D0-28E3B823B345}"/>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Footer Placeholder 7">
            <a:extLst>
              <a:ext uri="{FF2B5EF4-FFF2-40B4-BE49-F238E27FC236}">
                <a16:creationId xmlns:a16="http://schemas.microsoft.com/office/drawing/2014/main" id="{10BE5BDC-4E6E-FDCC-0242-1684237DE5AF}"/>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chemeClr val="bg1"/>
                </a:solidFill>
                <a:effectLst/>
                <a:latin typeface="Google Sans"/>
              </a:rPr>
              <a:t>JoinUs@Thesis</a:t>
            </a:r>
            <a:r>
              <a:rPr lang="en-US" sz="1400" b="0" i="0" dirty="0">
                <a:solidFill>
                  <a:schemeClr val="bg1"/>
                </a:solidFill>
                <a:effectLst/>
                <a:latin typeface="Google Sans"/>
              </a:rPr>
              <a:t> 2024</a:t>
            </a:r>
            <a:endParaRPr lang="it-IT" sz="1400" dirty="0">
              <a:solidFill>
                <a:schemeClr val="bg1"/>
              </a:solidFill>
            </a:endParaRPr>
          </a:p>
        </p:txBody>
      </p:sp>
    </p:spTree>
    <p:extLst>
      <p:ext uri="{BB962C8B-B14F-4D97-AF65-F5344CB8AC3E}">
        <p14:creationId xmlns:p14="http://schemas.microsoft.com/office/powerpoint/2010/main" val="1327304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31A51165-70D1-4532-80ED-1413C7DAA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27" y="4089142"/>
            <a:ext cx="3366194" cy="2536064"/>
          </a:xfrm>
          <a:prstGeom prst="rect">
            <a:avLst/>
          </a:prstGeom>
        </p:spPr>
      </p:pic>
      <p:grpSp>
        <p:nvGrpSpPr>
          <p:cNvPr id="22" name="Group 21">
            <a:extLst>
              <a:ext uri="{FF2B5EF4-FFF2-40B4-BE49-F238E27FC236}">
                <a16:creationId xmlns:a16="http://schemas.microsoft.com/office/drawing/2014/main" id="{54F30EE7-92CA-35DA-831C-11D200328966}"/>
              </a:ext>
            </a:extLst>
          </p:cNvPr>
          <p:cNvGrpSpPr/>
          <p:nvPr/>
        </p:nvGrpSpPr>
        <p:grpSpPr>
          <a:xfrm>
            <a:off x="768744" y="2424610"/>
            <a:ext cx="6762816" cy="1200329"/>
            <a:chOff x="2843931" y="897135"/>
            <a:chExt cx="6762816" cy="1200329"/>
          </a:xfrm>
        </p:grpSpPr>
        <p:sp>
          <p:nvSpPr>
            <p:cNvPr id="5" name="CasellaDiTesto 4"/>
            <p:cNvSpPr txBox="1"/>
            <p:nvPr/>
          </p:nvSpPr>
          <p:spPr>
            <a:xfrm>
              <a:off x="2843931" y="897135"/>
              <a:ext cx="2097562" cy="1200329"/>
            </a:xfrm>
            <a:prstGeom prst="rect">
              <a:avLst/>
            </a:prstGeom>
            <a:noFill/>
          </p:spPr>
          <p:txBody>
            <a:bodyPr wrap="none" rtlCol="0">
              <a:spAutoFit/>
            </a:bodyPr>
            <a:lstStyle/>
            <a:p>
              <a:r>
                <a:rPr lang="it-IT" dirty="0">
                  <a:solidFill>
                    <a:schemeClr val="bg1"/>
                  </a:solidFill>
                </a:rPr>
                <a:t>Davide De Salvador</a:t>
              </a:r>
            </a:p>
            <a:p>
              <a:r>
                <a:rPr lang="it-IT" dirty="0">
                  <a:solidFill>
                    <a:schemeClr val="bg1"/>
                  </a:solidFill>
                </a:rPr>
                <a:t>Stefano Bertoldo</a:t>
              </a:r>
            </a:p>
            <a:p>
              <a:r>
                <a:rPr lang="it-IT" dirty="0">
                  <a:solidFill>
                    <a:schemeClr val="bg1"/>
                  </a:solidFill>
                </a:rPr>
                <a:t>Enrico Napolitani</a:t>
              </a:r>
            </a:p>
            <a:p>
              <a:r>
                <a:rPr lang="it-IT" dirty="0">
                  <a:solidFill>
                    <a:schemeClr val="bg1"/>
                  </a:solidFill>
                </a:rPr>
                <a:t>Francesco </a:t>
              </a:r>
              <a:r>
                <a:rPr lang="it-IT" dirty="0" err="1">
                  <a:solidFill>
                    <a:schemeClr val="bg1"/>
                  </a:solidFill>
                </a:rPr>
                <a:t>Sgarbossa</a:t>
              </a:r>
              <a:endParaRPr lang="it-IT" dirty="0">
                <a:solidFill>
                  <a:schemeClr val="bg1"/>
                </a:solidFill>
              </a:endParaRPr>
            </a:p>
          </p:txBody>
        </p:sp>
        <p:sp>
          <p:nvSpPr>
            <p:cNvPr id="15" name="CasellaDiTesto 14"/>
            <p:cNvSpPr txBox="1"/>
            <p:nvPr/>
          </p:nvSpPr>
          <p:spPr>
            <a:xfrm>
              <a:off x="5504117" y="897135"/>
              <a:ext cx="1963999" cy="1200329"/>
            </a:xfrm>
            <a:prstGeom prst="rect">
              <a:avLst/>
            </a:prstGeom>
            <a:noFill/>
          </p:spPr>
          <p:txBody>
            <a:bodyPr wrap="none" rtlCol="0">
              <a:spAutoFit/>
            </a:bodyPr>
            <a:lstStyle/>
            <a:p>
              <a:r>
                <a:rPr lang="it-IT" dirty="0">
                  <a:solidFill>
                    <a:schemeClr val="bg1"/>
                  </a:solidFill>
                </a:rPr>
                <a:t>Sara </a:t>
              </a:r>
              <a:r>
                <a:rPr lang="it-IT" dirty="0" err="1">
                  <a:solidFill>
                    <a:schemeClr val="bg1"/>
                  </a:solidFill>
                </a:rPr>
                <a:t>Carturan</a:t>
              </a:r>
              <a:endParaRPr lang="it-IT" dirty="0">
                <a:solidFill>
                  <a:schemeClr val="bg1"/>
                </a:solidFill>
              </a:endParaRPr>
            </a:p>
            <a:p>
              <a:r>
                <a:rPr lang="it-IT" dirty="0">
                  <a:solidFill>
                    <a:schemeClr val="bg1"/>
                  </a:solidFill>
                </a:rPr>
                <a:t>Gianluigi Maggioni</a:t>
              </a:r>
            </a:p>
            <a:p>
              <a:r>
                <a:rPr lang="it-IT" dirty="0">
                  <a:solidFill>
                    <a:schemeClr val="bg1"/>
                  </a:solidFill>
                </a:rPr>
                <a:t>Francesco Recchia</a:t>
              </a:r>
            </a:p>
            <a:p>
              <a:r>
                <a:rPr lang="it-IT" dirty="0">
                  <a:solidFill>
                    <a:schemeClr val="bg1"/>
                  </a:solidFill>
                </a:rPr>
                <a:t>Dino </a:t>
              </a:r>
              <a:r>
                <a:rPr lang="it-IT" dirty="0" err="1">
                  <a:solidFill>
                    <a:schemeClr val="bg1"/>
                  </a:solidFill>
                </a:rPr>
                <a:t>Bazzacco</a:t>
              </a:r>
              <a:endParaRPr lang="it-IT" dirty="0">
                <a:solidFill>
                  <a:schemeClr val="bg1"/>
                </a:solidFill>
              </a:endParaRPr>
            </a:p>
          </p:txBody>
        </p:sp>
        <p:sp>
          <p:nvSpPr>
            <p:cNvPr id="16" name="CasellaDiTesto 15"/>
            <p:cNvSpPr txBox="1"/>
            <p:nvPr/>
          </p:nvSpPr>
          <p:spPr>
            <a:xfrm>
              <a:off x="8006116" y="897135"/>
              <a:ext cx="1600631" cy="1200329"/>
            </a:xfrm>
            <a:prstGeom prst="rect">
              <a:avLst/>
            </a:prstGeom>
            <a:noFill/>
          </p:spPr>
          <p:txBody>
            <a:bodyPr wrap="none" rtlCol="0">
              <a:spAutoFit/>
            </a:bodyPr>
            <a:lstStyle/>
            <a:p>
              <a:r>
                <a:rPr lang="it-IT" dirty="0">
                  <a:solidFill>
                    <a:schemeClr val="bg1"/>
                  </a:solidFill>
                </a:rPr>
                <a:t>Walter Raniero</a:t>
              </a:r>
            </a:p>
            <a:p>
              <a:r>
                <a:rPr lang="it-IT" dirty="0">
                  <a:solidFill>
                    <a:schemeClr val="bg1"/>
                  </a:solidFill>
                </a:rPr>
                <a:t>Daniel Napoli</a:t>
              </a:r>
            </a:p>
            <a:p>
              <a:r>
                <a:rPr lang="it-IT" dirty="0">
                  <a:solidFill>
                    <a:schemeClr val="bg1"/>
                  </a:solidFill>
                </a:rPr>
                <a:t>Chiara Carraro</a:t>
              </a:r>
            </a:p>
            <a:p>
              <a:r>
                <a:rPr lang="it-IT" dirty="0">
                  <a:solidFill>
                    <a:schemeClr val="bg1"/>
                  </a:solidFill>
                </a:rPr>
                <a:t>Davide </a:t>
              </a:r>
              <a:r>
                <a:rPr lang="it-IT" dirty="0" err="1">
                  <a:solidFill>
                    <a:schemeClr val="bg1"/>
                  </a:solidFill>
                </a:rPr>
                <a:t>Valzani</a:t>
              </a:r>
              <a:endParaRPr lang="it-IT" dirty="0">
                <a:solidFill>
                  <a:schemeClr val="bg1"/>
                </a:solidFill>
              </a:endParaRPr>
            </a:p>
          </p:txBody>
        </p:sp>
      </p:grpSp>
      <p:grpSp>
        <p:nvGrpSpPr>
          <p:cNvPr id="23" name="Group 22">
            <a:extLst>
              <a:ext uri="{FF2B5EF4-FFF2-40B4-BE49-F238E27FC236}">
                <a16:creationId xmlns:a16="http://schemas.microsoft.com/office/drawing/2014/main" id="{182FBA41-AB9F-8B72-0E0E-9CCCE05E059F}"/>
              </a:ext>
            </a:extLst>
          </p:cNvPr>
          <p:cNvGrpSpPr/>
          <p:nvPr/>
        </p:nvGrpSpPr>
        <p:grpSpPr>
          <a:xfrm>
            <a:off x="8100916" y="2743990"/>
            <a:ext cx="3287850" cy="1761897"/>
            <a:chOff x="2649279" y="2232828"/>
            <a:chExt cx="3287850" cy="1761897"/>
          </a:xfrm>
        </p:grpSpPr>
        <p:pic>
          <p:nvPicPr>
            <p:cNvPr id="17" name="Immagine 16" descr="Università degli Studi di Padova">
              <a:extLst>
                <a:ext uri="{FF2B5EF4-FFF2-40B4-BE49-F238E27FC236}">
                  <a16:creationId xmlns:a16="http://schemas.microsoft.com/office/drawing/2014/main" id="{4968A717-A963-495F-BE1B-EAD490DB2C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9279" y="2232828"/>
              <a:ext cx="3064007" cy="924641"/>
            </a:xfrm>
            <a:prstGeom prst="rect">
              <a:avLst/>
            </a:prstGeom>
            <a:noFill/>
            <a:ln>
              <a:noFill/>
            </a:ln>
          </p:spPr>
        </p:pic>
        <p:pic>
          <p:nvPicPr>
            <p:cNvPr id="40" name="Immagine 39">
              <a:extLst>
                <a:ext uri="{FF2B5EF4-FFF2-40B4-BE49-F238E27FC236}">
                  <a16:creationId xmlns:a16="http://schemas.microsoft.com/office/drawing/2014/main" id="{376270D9-4FCE-5F31-9537-2808607850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585" y="3336721"/>
              <a:ext cx="1048544" cy="658004"/>
            </a:xfrm>
            <a:prstGeom prst="rect">
              <a:avLst/>
            </a:prstGeom>
            <a:ln w="22225">
              <a:noFill/>
            </a:ln>
            <a:effectLst>
              <a:glow rad="127000">
                <a:schemeClr val="tx1"/>
              </a:glow>
            </a:effectLst>
          </p:spPr>
        </p:pic>
      </p:grpSp>
      <p:pic>
        <p:nvPicPr>
          <p:cNvPr id="3" name="Immagin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8133" y="4115873"/>
            <a:ext cx="1113293" cy="1113293"/>
          </a:xfrm>
          <a:prstGeom prst="rect">
            <a:avLst/>
          </a:prstGeom>
        </p:spPr>
      </p:pic>
      <p:pic>
        <p:nvPicPr>
          <p:cNvPr id="4" name="Immagine 28"/>
          <p:cNvPicPr>
            <a:picLocks noChangeAspect="1"/>
          </p:cNvPicPr>
          <p:nvPr/>
        </p:nvPicPr>
        <p:blipFill>
          <a:blip r:embed="rId7"/>
          <a:stretch>
            <a:fillRect/>
          </a:stretch>
        </p:blipFill>
        <p:spPr>
          <a:xfrm>
            <a:off x="5072902" y="5464597"/>
            <a:ext cx="1137397" cy="1160609"/>
          </a:xfrm>
          <a:prstGeom prst="rect">
            <a:avLst/>
          </a:prstGeom>
        </p:spPr>
      </p:pic>
      <p:pic>
        <p:nvPicPr>
          <p:cNvPr id="6" name="Immagine 11">
            <a:extLst>
              <a:ext uri="{FF2B5EF4-FFF2-40B4-BE49-F238E27FC236}">
                <a16:creationId xmlns:a16="http://schemas.microsoft.com/office/drawing/2014/main" id="{893E301E-6185-4272-BBBB-EB29291E15C1}"/>
              </a:ext>
            </a:extLst>
          </p:cNvPr>
          <p:cNvPicPr>
            <a:picLocks noChangeAspect="1"/>
          </p:cNvPicPr>
          <p:nvPr/>
        </p:nvPicPr>
        <p:blipFill>
          <a:blip r:embed="rId8"/>
          <a:stretch>
            <a:fillRect/>
          </a:stretch>
        </p:blipFill>
        <p:spPr>
          <a:xfrm>
            <a:off x="6385966" y="5420182"/>
            <a:ext cx="937627" cy="1242156"/>
          </a:xfrm>
          <a:prstGeom prst="rect">
            <a:avLst/>
          </a:prstGeom>
        </p:spPr>
      </p:pic>
      <p:pic>
        <p:nvPicPr>
          <p:cNvPr id="7" name="Immagine 12">
            <a:extLst>
              <a:ext uri="{FF2B5EF4-FFF2-40B4-BE49-F238E27FC236}">
                <a16:creationId xmlns:a16="http://schemas.microsoft.com/office/drawing/2014/main" id="{20207546-4977-489A-994F-8666277B3562}"/>
              </a:ext>
            </a:extLst>
          </p:cNvPr>
          <p:cNvPicPr>
            <a:picLocks noChangeAspect="1"/>
          </p:cNvPicPr>
          <p:nvPr/>
        </p:nvPicPr>
        <p:blipFill>
          <a:blip r:embed="rId9"/>
          <a:stretch>
            <a:fillRect/>
          </a:stretch>
        </p:blipFill>
        <p:spPr>
          <a:xfrm>
            <a:off x="7531560" y="5538720"/>
            <a:ext cx="1128399" cy="1123618"/>
          </a:xfrm>
          <a:prstGeom prst="rect">
            <a:avLst/>
          </a:prstGeom>
        </p:spPr>
      </p:pic>
      <p:pic>
        <p:nvPicPr>
          <p:cNvPr id="9" name="Immagine 13" descr="Immagine che contiene Viso umano, persona, occhiali, vestiti&#10;&#10;Descrizione generata automaticamente">
            <a:extLst>
              <a:ext uri="{FF2B5EF4-FFF2-40B4-BE49-F238E27FC236}">
                <a16:creationId xmlns:a16="http://schemas.microsoft.com/office/drawing/2014/main" id="{CFB9646E-2543-48FD-8230-08124EB035EE}"/>
              </a:ext>
            </a:extLst>
          </p:cNvPr>
          <p:cNvPicPr>
            <a:picLocks noChangeAspect="1"/>
          </p:cNvPicPr>
          <p:nvPr/>
        </p:nvPicPr>
        <p:blipFill>
          <a:blip r:embed="rId10"/>
          <a:stretch>
            <a:fillRect/>
          </a:stretch>
        </p:blipFill>
        <p:spPr>
          <a:xfrm>
            <a:off x="8030605" y="4021913"/>
            <a:ext cx="1389172" cy="1390457"/>
          </a:xfrm>
          <a:prstGeom prst="rect">
            <a:avLst/>
          </a:prstGeom>
        </p:spPr>
      </p:pic>
      <p:pic>
        <p:nvPicPr>
          <p:cNvPr id="21" name="Immagine 29">
            <a:extLst>
              <a:ext uri="{FF2B5EF4-FFF2-40B4-BE49-F238E27FC236}">
                <a16:creationId xmlns:a16="http://schemas.microsoft.com/office/drawing/2014/main" id="{40224EFA-2D95-CE24-5635-74A0248010F9}"/>
              </a:ext>
            </a:extLst>
          </p:cNvPr>
          <p:cNvPicPr>
            <a:picLocks noChangeAspect="1"/>
          </p:cNvPicPr>
          <p:nvPr/>
        </p:nvPicPr>
        <p:blipFill>
          <a:blip r:embed="rId11"/>
          <a:stretch>
            <a:fillRect/>
          </a:stretch>
        </p:blipFill>
        <p:spPr>
          <a:xfrm>
            <a:off x="5084725" y="4092032"/>
            <a:ext cx="1037744" cy="1129309"/>
          </a:xfrm>
          <a:prstGeom prst="rect">
            <a:avLst/>
          </a:prstGeom>
        </p:spPr>
      </p:pic>
      <p:pic>
        <p:nvPicPr>
          <p:cNvPr id="31" name="Picture 30" descr="A person standing on a ledge with a city in the background&#10;&#10;Description automatically generated">
            <a:extLst>
              <a:ext uri="{FF2B5EF4-FFF2-40B4-BE49-F238E27FC236}">
                <a16:creationId xmlns:a16="http://schemas.microsoft.com/office/drawing/2014/main" id="{15FAEEBB-9ADD-081E-5365-744001D987B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250" t="3056" r="25000" b="32561"/>
          <a:stretch/>
        </p:blipFill>
        <p:spPr>
          <a:xfrm>
            <a:off x="8858348" y="5547732"/>
            <a:ext cx="1471521" cy="1114606"/>
          </a:xfrm>
          <a:prstGeom prst="rect">
            <a:avLst/>
          </a:prstGeom>
        </p:spPr>
      </p:pic>
      <p:sp>
        <p:nvSpPr>
          <p:cNvPr id="12" name="Titolo 1">
            <a:extLst>
              <a:ext uri="{FF2B5EF4-FFF2-40B4-BE49-F238E27FC236}">
                <a16:creationId xmlns:a16="http://schemas.microsoft.com/office/drawing/2014/main" id="{65B6F6F6-4108-6BA8-9FF0-16479F501B89}"/>
              </a:ext>
            </a:extLst>
          </p:cNvPr>
          <p:cNvSpPr txBox="1">
            <a:spLocks/>
          </p:cNvSpPr>
          <p:nvPr/>
        </p:nvSpPr>
        <p:spPr>
          <a:xfrm>
            <a:off x="253999" y="177800"/>
            <a:ext cx="6508376" cy="11430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sz="3600" b="0" i="0" u="none" strike="noStrike" kern="1200" cap="none" spc="0" normalizeH="0" baseline="0" noProof="0">
                <a:ln>
                  <a:noFill/>
                </a:ln>
                <a:solidFill>
                  <a:srgbClr val="990000"/>
                </a:solidFill>
                <a:effectLst/>
                <a:uLnTx/>
                <a:uFillTx/>
                <a:latin typeface="Century Gothic"/>
                <a:ea typeface="+mj-ea"/>
                <a:cs typeface="+mj-cs"/>
              </a:rPr>
              <a:t>Contacts</a:t>
            </a:r>
            <a:endParaRPr kumimoji="0" lang="it-IT" sz="3600" b="0" i="0" u="none" strike="noStrike" kern="1200" cap="none" spc="0" normalizeH="0" baseline="0" noProof="0" dirty="0">
              <a:ln>
                <a:noFill/>
              </a:ln>
              <a:solidFill>
                <a:srgbClr val="990000"/>
              </a:solidFill>
              <a:effectLst/>
              <a:uLnTx/>
              <a:uFillTx/>
              <a:latin typeface="Century Gothic"/>
              <a:ea typeface="+mj-ea"/>
              <a:cs typeface="+mj-cs"/>
            </a:endParaRPr>
          </a:p>
        </p:txBody>
      </p:sp>
      <p:sp>
        <p:nvSpPr>
          <p:cNvPr id="19" name="CasellaDiTesto 4">
            <a:extLst>
              <a:ext uri="{FF2B5EF4-FFF2-40B4-BE49-F238E27FC236}">
                <a16:creationId xmlns:a16="http://schemas.microsoft.com/office/drawing/2014/main" id="{C95CF907-780B-9DAB-743B-768B30B723DC}"/>
              </a:ext>
            </a:extLst>
          </p:cNvPr>
          <p:cNvSpPr txBox="1"/>
          <p:nvPr/>
        </p:nvSpPr>
        <p:spPr>
          <a:xfrm>
            <a:off x="472168" y="1106318"/>
            <a:ext cx="5913798" cy="923330"/>
          </a:xfrm>
          <a:prstGeom prst="rect">
            <a:avLst/>
          </a:prstGeom>
          <a:noFill/>
        </p:spPr>
        <p:txBody>
          <a:bodyPr wrap="none" rtlCol="0">
            <a:spAutoFit/>
          </a:bodyPr>
          <a:lstStyle/>
          <a:p>
            <a:r>
              <a:rPr lang="it-IT" b="1" dirty="0">
                <a:solidFill>
                  <a:prstClr val="black"/>
                </a:solidFill>
                <a:latin typeface="Century Gothic"/>
              </a:rPr>
              <a:t>Speaker</a:t>
            </a:r>
            <a:r>
              <a:rPr lang="it-IT" dirty="0">
                <a:solidFill>
                  <a:prstClr val="black"/>
                </a:solidFill>
                <a:latin typeface="Century Gothic"/>
              </a:rPr>
              <a:t>: 	Davide De Salvador</a:t>
            </a:r>
          </a:p>
          <a:p>
            <a:r>
              <a:rPr lang="it-IT" dirty="0">
                <a:solidFill>
                  <a:prstClr val="black"/>
                </a:solidFill>
                <a:latin typeface="Century Gothic"/>
              </a:rPr>
              <a:t>		Office n.  109</a:t>
            </a:r>
          </a:p>
          <a:p>
            <a:r>
              <a:rPr lang="it-IT" i="1" dirty="0">
                <a:solidFill>
                  <a:prstClr val="black"/>
                </a:solidFill>
                <a:latin typeface="Century Gothic"/>
              </a:rPr>
              <a:t>		Email: davide.desalvador@unipd.it</a:t>
            </a:r>
          </a:p>
        </p:txBody>
      </p:sp>
      <p:sp>
        <p:nvSpPr>
          <p:cNvPr id="20" name="CasellaDiTesto 4">
            <a:extLst>
              <a:ext uri="{FF2B5EF4-FFF2-40B4-BE49-F238E27FC236}">
                <a16:creationId xmlns:a16="http://schemas.microsoft.com/office/drawing/2014/main" id="{9EEDE046-91A5-CD3B-FF14-59066E401BAA}"/>
              </a:ext>
            </a:extLst>
          </p:cNvPr>
          <p:cNvSpPr txBox="1"/>
          <p:nvPr/>
        </p:nvSpPr>
        <p:spPr>
          <a:xfrm>
            <a:off x="472168" y="2042463"/>
            <a:ext cx="954107" cy="369332"/>
          </a:xfrm>
          <a:prstGeom prst="rect">
            <a:avLst/>
          </a:prstGeom>
          <a:noFill/>
        </p:spPr>
        <p:txBody>
          <a:bodyPr wrap="none" rtlCol="0">
            <a:spAutoFit/>
          </a:bodyPr>
          <a:lstStyle/>
          <a:p>
            <a:r>
              <a:rPr lang="it-IT" b="1" dirty="0">
                <a:solidFill>
                  <a:prstClr val="black"/>
                </a:solidFill>
                <a:latin typeface="Century Gothic"/>
              </a:rPr>
              <a:t>Group</a:t>
            </a:r>
            <a:r>
              <a:rPr lang="it-IT" dirty="0">
                <a:solidFill>
                  <a:prstClr val="black"/>
                </a:solidFill>
                <a:latin typeface="Century Gothic"/>
              </a:rPr>
              <a:t>:</a:t>
            </a:r>
            <a:endParaRPr lang="it-IT" i="1" dirty="0">
              <a:solidFill>
                <a:prstClr val="black"/>
              </a:solidFill>
              <a:latin typeface="Century Gothic"/>
            </a:endParaRPr>
          </a:p>
        </p:txBody>
      </p:sp>
      <p:sp>
        <p:nvSpPr>
          <p:cNvPr id="24" name="Rectangle 23">
            <a:extLst>
              <a:ext uri="{FF2B5EF4-FFF2-40B4-BE49-F238E27FC236}">
                <a16:creationId xmlns:a16="http://schemas.microsoft.com/office/drawing/2014/main" id="{F421FA84-990F-CB25-869E-995596C81FB7}"/>
              </a:ext>
            </a:extLst>
          </p:cNvPr>
          <p:cNvSpPr/>
          <p:nvPr/>
        </p:nvSpPr>
        <p:spPr>
          <a:xfrm>
            <a:off x="10186825" y="177800"/>
            <a:ext cx="1800000" cy="1800000"/>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7533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24DDBBDD-6C89-7E6F-063A-B59705CAB11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9B0DC9C-9AD8-A34E-96A8-721534CA9419}"/>
              </a:ext>
            </a:extLst>
          </p:cNvPr>
          <p:cNvSpPr>
            <a:spLocks noGrp="1"/>
          </p:cNvSpPr>
          <p:nvPr>
            <p:ph type="title"/>
          </p:nvPr>
        </p:nvSpPr>
        <p:spPr>
          <a:xfrm>
            <a:off x="1143000" y="24260"/>
            <a:ext cx="9905998" cy="922627"/>
          </a:xfrm>
        </p:spPr>
        <p:txBody>
          <a:bodyPr/>
          <a:lstStyle/>
          <a:p>
            <a:pPr algn="ctr"/>
            <a:r>
              <a:rPr lang="it-IT" dirty="0">
                <a:solidFill>
                  <a:srgbClr val="7030A0"/>
                </a:solidFill>
              </a:rPr>
              <a:t>Applications of gamma-rays</a:t>
            </a:r>
          </a:p>
        </p:txBody>
      </p:sp>
      <p:cxnSp>
        <p:nvCxnSpPr>
          <p:cNvPr id="12" name="Connettore 1 5">
            <a:extLst>
              <a:ext uri="{FF2B5EF4-FFF2-40B4-BE49-F238E27FC236}">
                <a16:creationId xmlns:a16="http://schemas.microsoft.com/office/drawing/2014/main" id="{3A5AC5E9-9329-97CF-508E-38DC53DBF1BC}"/>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7823C9A-692D-052D-CDB4-FCC05B863023}"/>
              </a:ext>
            </a:extLst>
          </p:cNvPr>
          <p:cNvPicPr>
            <a:picLocks noChangeAspect="1"/>
          </p:cNvPicPr>
          <p:nvPr/>
        </p:nvPicPr>
        <p:blipFill>
          <a:blip r:embed="rId3"/>
          <a:stretch>
            <a:fillRect/>
          </a:stretch>
        </p:blipFill>
        <p:spPr>
          <a:xfrm>
            <a:off x="2559991" y="4598382"/>
            <a:ext cx="2790293" cy="1700842"/>
          </a:xfrm>
          <a:prstGeom prst="rect">
            <a:avLst/>
          </a:prstGeom>
        </p:spPr>
      </p:pic>
      <p:pic>
        <p:nvPicPr>
          <p:cNvPr id="4" name="Picture 3">
            <a:extLst>
              <a:ext uri="{FF2B5EF4-FFF2-40B4-BE49-F238E27FC236}">
                <a16:creationId xmlns:a16="http://schemas.microsoft.com/office/drawing/2014/main" id="{F54AA2B0-73AB-482F-FC70-03CEE558D306}"/>
              </a:ext>
            </a:extLst>
          </p:cNvPr>
          <p:cNvPicPr>
            <a:picLocks noChangeAspect="1"/>
          </p:cNvPicPr>
          <p:nvPr/>
        </p:nvPicPr>
        <p:blipFill>
          <a:blip r:embed="rId4"/>
          <a:stretch>
            <a:fillRect/>
          </a:stretch>
        </p:blipFill>
        <p:spPr>
          <a:xfrm>
            <a:off x="758307" y="3249451"/>
            <a:ext cx="1781236" cy="2281500"/>
          </a:xfrm>
          <a:prstGeom prst="rect">
            <a:avLst/>
          </a:prstGeom>
        </p:spPr>
      </p:pic>
      <p:pic>
        <p:nvPicPr>
          <p:cNvPr id="5" name="Picture 4">
            <a:extLst>
              <a:ext uri="{FF2B5EF4-FFF2-40B4-BE49-F238E27FC236}">
                <a16:creationId xmlns:a16="http://schemas.microsoft.com/office/drawing/2014/main" id="{8952D401-D6E2-C402-E1BA-E924242B0044}"/>
              </a:ext>
            </a:extLst>
          </p:cNvPr>
          <p:cNvPicPr>
            <a:picLocks noChangeAspect="1"/>
          </p:cNvPicPr>
          <p:nvPr/>
        </p:nvPicPr>
        <p:blipFill>
          <a:blip r:embed="rId5"/>
          <a:stretch>
            <a:fillRect/>
          </a:stretch>
        </p:blipFill>
        <p:spPr>
          <a:xfrm>
            <a:off x="1687668" y="1302346"/>
            <a:ext cx="2469390" cy="1906915"/>
          </a:xfrm>
          <a:prstGeom prst="rect">
            <a:avLst/>
          </a:prstGeom>
        </p:spPr>
      </p:pic>
      <p:pic>
        <p:nvPicPr>
          <p:cNvPr id="6" name="Picture 5">
            <a:extLst>
              <a:ext uri="{FF2B5EF4-FFF2-40B4-BE49-F238E27FC236}">
                <a16:creationId xmlns:a16="http://schemas.microsoft.com/office/drawing/2014/main" id="{F0FE472F-0138-8496-9FA2-DB63FA21F56B}"/>
              </a:ext>
            </a:extLst>
          </p:cNvPr>
          <p:cNvPicPr>
            <a:picLocks noChangeAspect="1"/>
          </p:cNvPicPr>
          <p:nvPr/>
        </p:nvPicPr>
        <p:blipFill rotWithShape="1">
          <a:blip r:embed="rId6"/>
          <a:srcRect r="19927" b="10343"/>
          <a:stretch/>
        </p:blipFill>
        <p:spPr>
          <a:xfrm>
            <a:off x="5687168" y="4220542"/>
            <a:ext cx="2469390" cy="2261377"/>
          </a:xfrm>
          <a:prstGeom prst="rect">
            <a:avLst/>
          </a:prstGeom>
        </p:spPr>
      </p:pic>
      <p:pic>
        <p:nvPicPr>
          <p:cNvPr id="7" name="Picture 6">
            <a:extLst>
              <a:ext uri="{FF2B5EF4-FFF2-40B4-BE49-F238E27FC236}">
                <a16:creationId xmlns:a16="http://schemas.microsoft.com/office/drawing/2014/main" id="{AE031FE2-91F5-A1CF-12A7-B85AF408208A}"/>
              </a:ext>
            </a:extLst>
          </p:cNvPr>
          <p:cNvPicPr>
            <a:picLocks noChangeAspect="1"/>
          </p:cNvPicPr>
          <p:nvPr/>
        </p:nvPicPr>
        <p:blipFill>
          <a:blip r:embed="rId7"/>
          <a:stretch>
            <a:fillRect/>
          </a:stretch>
        </p:blipFill>
        <p:spPr>
          <a:xfrm>
            <a:off x="8156558" y="3945454"/>
            <a:ext cx="2269183" cy="2040741"/>
          </a:xfrm>
          <a:prstGeom prst="rect">
            <a:avLst/>
          </a:prstGeom>
        </p:spPr>
      </p:pic>
      <p:pic>
        <p:nvPicPr>
          <p:cNvPr id="8" name="Google Shape;154;p3">
            <a:extLst>
              <a:ext uri="{FF2B5EF4-FFF2-40B4-BE49-F238E27FC236}">
                <a16:creationId xmlns:a16="http://schemas.microsoft.com/office/drawing/2014/main" id="{825092B3-6BCC-30F3-513E-3C85A315039B}"/>
              </a:ext>
            </a:extLst>
          </p:cNvPr>
          <p:cNvPicPr preferRelativeResize="0"/>
          <p:nvPr/>
        </p:nvPicPr>
        <p:blipFill rotWithShape="1">
          <a:blip r:embed="rId8">
            <a:alphaModFix/>
          </a:blip>
          <a:srcRect/>
          <a:stretch/>
        </p:blipFill>
        <p:spPr>
          <a:xfrm>
            <a:off x="8605588" y="1226253"/>
            <a:ext cx="2443410" cy="2427751"/>
          </a:xfrm>
          <a:prstGeom prst="rect">
            <a:avLst/>
          </a:prstGeom>
          <a:noFill/>
          <a:ln>
            <a:noFill/>
          </a:ln>
        </p:spPr>
      </p:pic>
      <p:pic>
        <p:nvPicPr>
          <p:cNvPr id="1026" name="Picture 2">
            <a:extLst>
              <a:ext uri="{FF2B5EF4-FFF2-40B4-BE49-F238E27FC236}">
                <a16:creationId xmlns:a16="http://schemas.microsoft.com/office/drawing/2014/main" id="{45D0E7D7-AD0E-6C7D-8C7F-19EB991243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65797" y="837784"/>
            <a:ext cx="3459625" cy="2444885"/>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7">
            <a:extLst>
              <a:ext uri="{FF2B5EF4-FFF2-40B4-BE49-F238E27FC236}">
                <a16:creationId xmlns:a16="http://schemas.microsoft.com/office/drawing/2014/main" id="{240022F6-03A5-301B-BDAC-82888715EDF9}"/>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rgbClr val="1F1F1F"/>
                </a:solidFill>
                <a:effectLst/>
                <a:latin typeface="Google Sans"/>
              </a:rPr>
              <a:t>JoinUs@Thesis</a:t>
            </a:r>
            <a:r>
              <a:rPr lang="en-US" sz="1400" b="0" i="0" dirty="0">
                <a:solidFill>
                  <a:srgbClr val="1F1F1F"/>
                </a:solidFill>
                <a:effectLst/>
                <a:latin typeface="Google Sans"/>
              </a:rPr>
              <a:t> 2024</a:t>
            </a:r>
            <a:endParaRPr lang="it-IT" sz="1400" dirty="0">
              <a:solidFill>
                <a:schemeClr val="bg1"/>
              </a:solidFill>
            </a:endParaRPr>
          </a:p>
        </p:txBody>
      </p:sp>
      <p:sp>
        <p:nvSpPr>
          <p:cNvPr id="10" name="TextBox 9">
            <a:extLst>
              <a:ext uri="{FF2B5EF4-FFF2-40B4-BE49-F238E27FC236}">
                <a16:creationId xmlns:a16="http://schemas.microsoft.com/office/drawing/2014/main" id="{AEF51394-8C39-BB1F-7121-134565B3034E}"/>
              </a:ext>
            </a:extLst>
          </p:cNvPr>
          <p:cNvSpPr txBox="1"/>
          <p:nvPr/>
        </p:nvSpPr>
        <p:spPr>
          <a:xfrm rot="19144520">
            <a:off x="1399168" y="3317023"/>
            <a:ext cx="3198311" cy="369332"/>
          </a:xfrm>
          <a:prstGeom prst="rect">
            <a:avLst/>
          </a:prstGeom>
          <a:noFill/>
        </p:spPr>
        <p:txBody>
          <a:bodyPr wrap="none" rtlCol="0">
            <a:spAutoFit/>
          </a:bodyPr>
          <a:lstStyle/>
          <a:p>
            <a:r>
              <a:rPr lang="en-US" dirty="0">
                <a:solidFill>
                  <a:srgbClr val="92D050"/>
                </a:solidFill>
              </a:rPr>
              <a:t>Medical diagnosis and treatment</a:t>
            </a:r>
          </a:p>
        </p:txBody>
      </p:sp>
      <p:sp>
        <p:nvSpPr>
          <p:cNvPr id="11" name="TextBox 10">
            <a:extLst>
              <a:ext uri="{FF2B5EF4-FFF2-40B4-BE49-F238E27FC236}">
                <a16:creationId xmlns:a16="http://schemas.microsoft.com/office/drawing/2014/main" id="{299D823A-BD75-58E9-2654-1F8EB17D0AA7}"/>
              </a:ext>
            </a:extLst>
          </p:cNvPr>
          <p:cNvSpPr txBox="1"/>
          <p:nvPr/>
        </p:nvSpPr>
        <p:spPr>
          <a:xfrm rot="496489">
            <a:off x="3496684" y="4434949"/>
            <a:ext cx="1600118" cy="369332"/>
          </a:xfrm>
          <a:prstGeom prst="rect">
            <a:avLst/>
          </a:prstGeom>
          <a:noFill/>
        </p:spPr>
        <p:txBody>
          <a:bodyPr wrap="none" rtlCol="0">
            <a:spAutoFit/>
          </a:bodyPr>
          <a:lstStyle/>
          <a:p>
            <a:r>
              <a:rPr lang="en-US" dirty="0">
                <a:solidFill>
                  <a:srgbClr val="92D050"/>
                </a:solidFill>
              </a:rPr>
              <a:t>Safety/security</a:t>
            </a:r>
          </a:p>
        </p:txBody>
      </p:sp>
      <p:sp>
        <p:nvSpPr>
          <p:cNvPr id="13" name="TextBox 12">
            <a:extLst>
              <a:ext uri="{FF2B5EF4-FFF2-40B4-BE49-F238E27FC236}">
                <a16:creationId xmlns:a16="http://schemas.microsoft.com/office/drawing/2014/main" id="{692B397C-7802-120D-B520-3A051D511266}"/>
              </a:ext>
            </a:extLst>
          </p:cNvPr>
          <p:cNvSpPr txBox="1"/>
          <p:nvPr/>
        </p:nvSpPr>
        <p:spPr>
          <a:xfrm rot="20694858">
            <a:off x="8130174" y="4137060"/>
            <a:ext cx="1132426" cy="369332"/>
          </a:xfrm>
          <a:prstGeom prst="rect">
            <a:avLst/>
          </a:prstGeom>
          <a:noFill/>
        </p:spPr>
        <p:txBody>
          <a:bodyPr wrap="none" rtlCol="0">
            <a:spAutoFit/>
          </a:bodyPr>
          <a:lstStyle/>
          <a:p>
            <a:r>
              <a:rPr lang="en-US" dirty="0">
                <a:solidFill>
                  <a:srgbClr val="92D050"/>
                </a:solidFill>
              </a:rPr>
              <a:t>Astronomy</a:t>
            </a:r>
          </a:p>
        </p:txBody>
      </p:sp>
      <p:sp>
        <p:nvSpPr>
          <p:cNvPr id="14" name="TextBox 13">
            <a:extLst>
              <a:ext uri="{FF2B5EF4-FFF2-40B4-BE49-F238E27FC236}">
                <a16:creationId xmlns:a16="http://schemas.microsoft.com/office/drawing/2014/main" id="{B4811D26-7215-355F-74BB-E454C6D19770}"/>
              </a:ext>
            </a:extLst>
          </p:cNvPr>
          <p:cNvSpPr txBox="1"/>
          <p:nvPr/>
        </p:nvSpPr>
        <p:spPr>
          <a:xfrm>
            <a:off x="7099300" y="6108700"/>
            <a:ext cx="894156" cy="369332"/>
          </a:xfrm>
          <a:prstGeom prst="rect">
            <a:avLst/>
          </a:prstGeom>
          <a:noFill/>
        </p:spPr>
        <p:txBody>
          <a:bodyPr wrap="none" rtlCol="0">
            <a:spAutoFit/>
          </a:bodyPr>
          <a:lstStyle/>
          <a:p>
            <a:r>
              <a:rPr lang="en-US" dirty="0"/>
              <a:t>Integral</a:t>
            </a:r>
          </a:p>
        </p:txBody>
      </p:sp>
      <p:sp>
        <p:nvSpPr>
          <p:cNvPr id="16" name="TextBox 15">
            <a:extLst>
              <a:ext uri="{FF2B5EF4-FFF2-40B4-BE49-F238E27FC236}">
                <a16:creationId xmlns:a16="http://schemas.microsoft.com/office/drawing/2014/main" id="{8619FE59-0420-BD20-1511-E19CDE36B6B1}"/>
              </a:ext>
            </a:extLst>
          </p:cNvPr>
          <p:cNvSpPr txBox="1"/>
          <p:nvPr/>
        </p:nvSpPr>
        <p:spPr>
          <a:xfrm>
            <a:off x="10242367" y="5332599"/>
            <a:ext cx="806631" cy="369332"/>
          </a:xfrm>
          <a:prstGeom prst="rect">
            <a:avLst/>
          </a:prstGeom>
          <a:noFill/>
        </p:spPr>
        <p:txBody>
          <a:bodyPr wrap="none" rtlCol="0">
            <a:spAutoFit/>
          </a:bodyPr>
          <a:lstStyle/>
          <a:p>
            <a:r>
              <a:rPr lang="en-US" dirty="0" err="1">
                <a:solidFill>
                  <a:schemeClr val="bg1"/>
                </a:solidFill>
              </a:rPr>
              <a:t>Astena</a:t>
            </a:r>
            <a:endParaRPr lang="en-US" dirty="0">
              <a:solidFill>
                <a:schemeClr val="bg1"/>
              </a:solidFill>
            </a:endParaRPr>
          </a:p>
        </p:txBody>
      </p:sp>
      <p:sp>
        <p:nvSpPr>
          <p:cNvPr id="17" name="TextBox 16">
            <a:extLst>
              <a:ext uri="{FF2B5EF4-FFF2-40B4-BE49-F238E27FC236}">
                <a16:creationId xmlns:a16="http://schemas.microsoft.com/office/drawing/2014/main" id="{550845E0-5EFB-84F4-0281-DA20AD9FC4BA}"/>
              </a:ext>
            </a:extLst>
          </p:cNvPr>
          <p:cNvSpPr txBox="1"/>
          <p:nvPr/>
        </p:nvSpPr>
        <p:spPr>
          <a:xfrm>
            <a:off x="8590651" y="3284672"/>
            <a:ext cx="761940" cy="369332"/>
          </a:xfrm>
          <a:prstGeom prst="rect">
            <a:avLst/>
          </a:prstGeom>
          <a:noFill/>
        </p:spPr>
        <p:txBody>
          <a:bodyPr wrap="none" rtlCol="0">
            <a:spAutoFit/>
          </a:bodyPr>
          <a:lstStyle/>
          <a:p>
            <a:r>
              <a:rPr lang="en-US" dirty="0"/>
              <a:t>Agata</a:t>
            </a:r>
          </a:p>
        </p:txBody>
      </p:sp>
      <p:sp>
        <p:nvSpPr>
          <p:cNvPr id="18" name="TextBox 17">
            <a:extLst>
              <a:ext uri="{FF2B5EF4-FFF2-40B4-BE49-F238E27FC236}">
                <a16:creationId xmlns:a16="http://schemas.microsoft.com/office/drawing/2014/main" id="{9C6A4D08-D76B-01C8-C359-BD1052E9C4F8}"/>
              </a:ext>
            </a:extLst>
          </p:cNvPr>
          <p:cNvSpPr txBox="1"/>
          <p:nvPr/>
        </p:nvSpPr>
        <p:spPr>
          <a:xfrm>
            <a:off x="8673733" y="851569"/>
            <a:ext cx="2132892" cy="369332"/>
          </a:xfrm>
          <a:prstGeom prst="rect">
            <a:avLst/>
          </a:prstGeom>
          <a:noFill/>
        </p:spPr>
        <p:txBody>
          <a:bodyPr wrap="none" rtlCol="0">
            <a:spAutoFit/>
          </a:bodyPr>
          <a:lstStyle/>
          <a:p>
            <a:r>
              <a:rPr lang="en-US" dirty="0">
                <a:solidFill>
                  <a:srgbClr val="92D050"/>
                </a:solidFill>
              </a:rPr>
              <a:t>Nuclear spectroscopy</a:t>
            </a:r>
          </a:p>
        </p:txBody>
      </p:sp>
      <p:sp>
        <p:nvSpPr>
          <p:cNvPr id="19" name="TextBox 18">
            <a:extLst>
              <a:ext uri="{FF2B5EF4-FFF2-40B4-BE49-F238E27FC236}">
                <a16:creationId xmlns:a16="http://schemas.microsoft.com/office/drawing/2014/main" id="{1818C5F0-9E20-D1E6-ED69-5E8D7EA57787}"/>
              </a:ext>
            </a:extLst>
          </p:cNvPr>
          <p:cNvSpPr txBox="1"/>
          <p:nvPr/>
        </p:nvSpPr>
        <p:spPr>
          <a:xfrm>
            <a:off x="5495362" y="3249451"/>
            <a:ext cx="1800493" cy="369332"/>
          </a:xfrm>
          <a:prstGeom prst="rect">
            <a:avLst/>
          </a:prstGeom>
          <a:noFill/>
        </p:spPr>
        <p:txBody>
          <a:bodyPr wrap="none" rtlCol="0">
            <a:spAutoFit/>
          </a:bodyPr>
          <a:lstStyle/>
          <a:p>
            <a:r>
              <a:rPr lang="en-US" dirty="0">
                <a:solidFill>
                  <a:srgbClr val="92D050"/>
                </a:solidFill>
              </a:rPr>
              <a:t>Nuclear photonics</a:t>
            </a:r>
          </a:p>
        </p:txBody>
      </p:sp>
    </p:spTree>
    <p:extLst>
      <p:ext uri="{BB962C8B-B14F-4D97-AF65-F5344CB8AC3E}">
        <p14:creationId xmlns:p14="http://schemas.microsoft.com/office/powerpoint/2010/main" val="1759393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CFCE4DD7-5307-8428-A7D3-F243E6078473}"/>
            </a:ext>
          </a:extLst>
        </p:cNvPr>
        <p:cNvGrpSpPr/>
        <p:nvPr/>
      </p:nvGrpSpPr>
      <p:grpSpPr>
        <a:xfrm>
          <a:off x="0" y="0"/>
          <a:ext cx="0" cy="0"/>
          <a:chOff x="0" y="0"/>
          <a:chExt cx="0" cy="0"/>
        </a:xfrm>
      </p:grpSpPr>
      <p:cxnSp>
        <p:nvCxnSpPr>
          <p:cNvPr id="39" name="Connettore 1 5">
            <a:extLst>
              <a:ext uri="{FF2B5EF4-FFF2-40B4-BE49-F238E27FC236}">
                <a16:creationId xmlns:a16="http://schemas.microsoft.com/office/drawing/2014/main" id="{5B74F2A1-660F-3DC8-9D36-4406FE4DB20E}"/>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F81035BE-9937-F734-241D-06955570F889}"/>
              </a:ext>
            </a:extLst>
          </p:cNvPr>
          <p:cNvSpPr>
            <a:spLocks noGrp="1"/>
          </p:cNvSpPr>
          <p:nvPr>
            <p:ph type="title"/>
          </p:nvPr>
        </p:nvSpPr>
        <p:spPr>
          <a:xfrm>
            <a:off x="1143000" y="24260"/>
            <a:ext cx="9905998" cy="922627"/>
          </a:xfrm>
        </p:spPr>
        <p:txBody>
          <a:bodyPr/>
          <a:lstStyle/>
          <a:p>
            <a:pPr algn="ctr"/>
            <a:r>
              <a:rPr lang="it-IT" dirty="0">
                <a:solidFill>
                  <a:srgbClr val="7030A0"/>
                </a:solidFill>
              </a:rPr>
              <a:t>WHY GERMANIUM ?</a:t>
            </a:r>
          </a:p>
        </p:txBody>
      </p:sp>
      <p:sp>
        <p:nvSpPr>
          <p:cNvPr id="3" name="Segnaposto contenuto 2">
            <a:extLst>
              <a:ext uri="{FF2B5EF4-FFF2-40B4-BE49-F238E27FC236}">
                <a16:creationId xmlns:a16="http://schemas.microsoft.com/office/drawing/2014/main" id="{CA19AF8F-05F2-CB41-7FD9-347EBEA83451}"/>
              </a:ext>
            </a:extLst>
          </p:cNvPr>
          <p:cNvSpPr txBox="1">
            <a:spLocks/>
          </p:cNvSpPr>
          <p:nvPr/>
        </p:nvSpPr>
        <p:spPr>
          <a:xfrm>
            <a:off x="802885" y="1267788"/>
            <a:ext cx="4181323" cy="409910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1" u="none" strike="noStrike" kern="1200" cap="none" spc="0" normalizeH="0" baseline="0" noProof="0" dirty="0">
                <a:ln>
                  <a:noFill/>
                </a:ln>
                <a:solidFill>
                  <a:sysClr val="windowText" lastClr="000000"/>
                </a:solidFill>
                <a:effectLst/>
                <a:uLnTx/>
                <a:uFillTx/>
                <a:latin typeface="Tw Cen MT" panose="020B0602020104020603" pitchFamily="34" charset="0"/>
                <a:ea typeface="+mn-ea"/>
                <a:cs typeface="+mn-cs"/>
              </a:rPr>
              <a:t>Highest crystalline perfection (with Silicon, zero dislocations)</a:t>
            </a:r>
            <a:endPar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Highest purity</a:t>
            </a: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Relatively high z</a:t>
            </a: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Mature processing technology </a:t>
            </a:r>
            <a:r>
              <a:rPr lang="en-GB" dirty="0">
                <a:solidFill>
                  <a:sysClr val="windowText" lastClr="000000"/>
                </a:solidFill>
                <a:latin typeface="Tw Cen MT" panose="020B0602020104020603"/>
              </a:rPr>
              <a:t>(not so much as Silicon…)</a:t>
            </a:r>
            <a:endPar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p:txBody>
      </p:sp>
      <p:pic>
        <p:nvPicPr>
          <p:cNvPr id="5" name="Picture 6">
            <a:extLst>
              <a:ext uri="{FF2B5EF4-FFF2-40B4-BE49-F238E27FC236}">
                <a16:creationId xmlns:a16="http://schemas.microsoft.com/office/drawing/2014/main" id="{74828DDD-D839-C1F4-4FF0-0DD10C709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03" b="48836"/>
          <a:stretch>
            <a:fillRect/>
          </a:stretch>
        </p:blipFill>
        <p:spPr bwMode="auto">
          <a:xfrm>
            <a:off x="9570920" y="3033975"/>
            <a:ext cx="2621080" cy="2161466"/>
          </a:xfrm>
          <a:prstGeom prst="rect">
            <a:avLst/>
          </a:prstGeom>
          <a:solidFill>
            <a:schemeClr val="tx1"/>
          </a:solidFill>
          <a:ln>
            <a:noFill/>
          </a:ln>
        </p:spPr>
      </p:pic>
      <p:pic>
        <p:nvPicPr>
          <p:cNvPr id="6" name="Picture 6" descr="Risultati immagini per silicon ingot">
            <a:extLst>
              <a:ext uri="{FF2B5EF4-FFF2-40B4-BE49-F238E27FC236}">
                <a16:creationId xmlns:a16="http://schemas.microsoft.com/office/drawing/2014/main" id="{A363A542-15EB-9336-5707-9F0A6746A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794" y="1997782"/>
            <a:ext cx="31051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Silicon &amp; Germanium Crystal Structure – PhysicsOpenLab">
            <a:extLst>
              <a:ext uri="{FF2B5EF4-FFF2-40B4-BE49-F238E27FC236}">
                <a16:creationId xmlns:a16="http://schemas.microsoft.com/office/drawing/2014/main" id="{65B47284-6241-0D56-6D68-2E8A815822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1389" y="915070"/>
            <a:ext cx="2788161" cy="1568341"/>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12AD7B22-6104-5882-2F48-5830808BF8E5}"/>
              </a:ext>
            </a:extLst>
          </p:cNvPr>
          <p:cNvSpPr/>
          <p:nvPr/>
        </p:nvSpPr>
        <p:spPr>
          <a:xfrm>
            <a:off x="4705132" y="1618955"/>
            <a:ext cx="866775" cy="3714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7">
            <a:extLst>
              <a:ext uri="{FF2B5EF4-FFF2-40B4-BE49-F238E27FC236}">
                <a16:creationId xmlns:a16="http://schemas.microsoft.com/office/drawing/2014/main" id="{64ED7046-DE31-A35E-BE2A-CA80C5BA71D8}"/>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rgbClr val="1F1F1F"/>
                </a:solidFill>
                <a:effectLst/>
                <a:latin typeface="Google Sans"/>
              </a:rPr>
              <a:t>JoinUs@Thesis</a:t>
            </a:r>
            <a:r>
              <a:rPr lang="en-US" sz="1400" b="0" i="0" dirty="0">
                <a:solidFill>
                  <a:srgbClr val="1F1F1F"/>
                </a:solidFill>
                <a:effectLst/>
                <a:latin typeface="Google Sans"/>
              </a:rPr>
              <a:t> 2024</a:t>
            </a:r>
            <a:endParaRPr lang="it-IT" sz="1400" dirty="0">
              <a:solidFill>
                <a:schemeClr val="bg1"/>
              </a:solidFill>
            </a:endParaRPr>
          </a:p>
        </p:txBody>
      </p:sp>
      <p:cxnSp>
        <p:nvCxnSpPr>
          <p:cNvPr id="10" name="Straight Connector 9">
            <a:extLst>
              <a:ext uri="{FF2B5EF4-FFF2-40B4-BE49-F238E27FC236}">
                <a16:creationId xmlns:a16="http://schemas.microsoft.com/office/drawing/2014/main" id="{58F81CD3-23A0-B85C-B03C-59CE309FE7EF}"/>
              </a:ext>
            </a:extLst>
          </p:cNvPr>
          <p:cNvCxnSpPr/>
          <p:nvPr/>
        </p:nvCxnSpPr>
        <p:spPr>
          <a:xfrm flipV="1">
            <a:off x="9456620" y="3145544"/>
            <a:ext cx="1697155" cy="16074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B7CC04-2879-91D0-A110-64B90F5DC099}"/>
              </a:ext>
            </a:extLst>
          </p:cNvPr>
          <p:cNvCxnSpPr>
            <a:cxnSpLocks/>
          </p:cNvCxnSpPr>
          <p:nvPr/>
        </p:nvCxnSpPr>
        <p:spPr>
          <a:xfrm flipH="1" flipV="1">
            <a:off x="9456620" y="3478919"/>
            <a:ext cx="1828800" cy="12740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823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FC1E0030-271E-2B16-D58F-D223040D524B}"/>
            </a:ext>
          </a:extLst>
        </p:cNvPr>
        <p:cNvGrpSpPr/>
        <p:nvPr/>
      </p:nvGrpSpPr>
      <p:grpSpPr>
        <a:xfrm>
          <a:off x="0" y="0"/>
          <a:ext cx="0" cy="0"/>
          <a:chOff x="0" y="0"/>
          <a:chExt cx="0" cy="0"/>
        </a:xfrm>
      </p:grpSpPr>
      <p:cxnSp>
        <p:nvCxnSpPr>
          <p:cNvPr id="39" name="Connettore 1 5">
            <a:extLst>
              <a:ext uri="{FF2B5EF4-FFF2-40B4-BE49-F238E27FC236}">
                <a16:creationId xmlns:a16="http://schemas.microsoft.com/office/drawing/2014/main" id="{9F1B4814-DE50-E581-BB45-F3800286B1BC}"/>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F6F73FE6-57DC-286C-5012-5BFBE6D774C6}"/>
              </a:ext>
            </a:extLst>
          </p:cNvPr>
          <p:cNvSpPr>
            <a:spLocks noGrp="1"/>
          </p:cNvSpPr>
          <p:nvPr>
            <p:ph type="title"/>
          </p:nvPr>
        </p:nvSpPr>
        <p:spPr>
          <a:xfrm>
            <a:off x="1143000" y="24260"/>
            <a:ext cx="9905998" cy="922627"/>
          </a:xfrm>
        </p:spPr>
        <p:txBody>
          <a:bodyPr/>
          <a:lstStyle/>
          <a:p>
            <a:pPr algn="ctr"/>
            <a:r>
              <a:rPr lang="it-IT" dirty="0">
                <a:solidFill>
                  <a:srgbClr val="7030A0"/>
                </a:solidFill>
              </a:rPr>
              <a:t>WHY GERMANIUM ?</a:t>
            </a:r>
          </a:p>
        </p:txBody>
      </p:sp>
      <p:sp>
        <p:nvSpPr>
          <p:cNvPr id="3" name="Segnaposto contenuto 2">
            <a:extLst>
              <a:ext uri="{FF2B5EF4-FFF2-40B4-BE49-F238E27FC236}">
                <a16:creationId xmlns:a16="http://schemas.microsoft.com/office/drawing/2014/main" id="{951B4B26-1439-F824-7B6F-F2A821FFD9ED}"/>
              </a:ext>
            </a:extLst>
          </p:cNvPr>
          <p:cNvSpPr txBox="1">
            <a:spLocks/>
          </p:cNvSpPr>
          <p:nvPr/>
        </p:nvSpPr>
        <p:spPr>
          <a:xfrm>
            <a:off x="802885" y="1267788"/>
            <a:ext cx="4181323" cy="409910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1" u="none" strike="noStrike" kern="1200" cap="none" spc="0" normalizeH="0" baseline="0" noProof="0" dirty="0">
                <a:ln>
                  <a:noFill/>
                </a:ln>
                <a:solidFill>
                  <a:sysClr val="windowText" lastClr="000000"/>
                </a:solidFill>
                <a:effectLst/>
                <a:uLnTx/>
                <a:uFillTx/>
                <a:latin typeface="Tw Cen MT" panose="020B0602020104020603" pitchFamily="34" charset="0"/>
                <a:ea typeface="+mn-ea"/>
                <a:cs typeface="+mn-cs"/>
              </a:rPr>
              <a:t>Highest crystalline perfection (with Silicon, zero dislocations)</a:t>
            </a:r>
            <a:endPar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Highest purity</a:t>
            </a: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Relatively high z</a:t>
            </a: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Mature processing technology </a:t>
            </a:r>
            <a:r>
              <a:rPr lang="en-GB" dirty="0">
                <a:solidFill>
                  <a:sysClr val="windowText" lastClr="000000"/>
                </a:solidFill>
                <a:latin typeface="Tw Cen MT" panose="020B0602020104020603"/>
              </a:rPr>
              <a:t>(not so much as Silicon…)</a:t>
            </a:r>
            <a:endPar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p:txBody>
      </p:sp>
      <p:sp>
        <p:nvSpPr>
          <p:cNvPr id="4" name="TextBox 3">
            <a:extLst>
              <a:ext uri="{FF2B5EF4-FFF2-40B4-BE49-F238E27FC236}">
                <a16:creationId xmlns:a16="http://schemas.microsoft.com/office/drawing/2014/main" id="{D933F5BD-BE51-AAC5-FEBB-4069EB588BAE}"/>
              </a:ext>
            </a:extLst>
          </p:cNvPr>
          <p:cNvSpPr txBox="1"/>
          <p:nvPr/>
        </p:nvSpPr>
        <p:spPr>
          <a:xfrm>
            <a:off x="5289550" y="2284730"/>
            <a:ext cx="5595186" cy="769441"/>
          </a:xfrm>
          <a:prstGeom prst="rect">
            <a:avLst/>
          </a:prstGeom>
          <a:noFill/>
        </p:spPr>
        <p:txBody>
          <a:bodyPr wrap="none" rtlCol="0">
            <a:spAutoFit/>
          </a:bodyPr>
          <a:lstStyle/>
          <a:p>
            <a:r>
              <a:rPr lang="en-US" sz="2200" dirty="0">
                <a:solidFill>
                  <a:schemeClr val="bg1"/>
                </a:solidFill>
              </a:rPr>
              <a:t>Si  -&gt;  10</a:t>
            </a:r>
            <a:r>
              <a:rPr lang="en-US" sz="2200" baseline="30000" dirty="0">
                <a:solidFill>
                  <a:schemeClr val="bg1"/>
                </a:solidFill>
              </a:rPr>
              <a:t>12 </a:t>
            </a:r>
            <a:r>
              <a:rPr lang="en-US" sz="2200" dirty="0">
                <a:solidFill>
                  <a:schemeClr val="bg1"/>
                </a:solidFill>
              </a:rPr>
              <a:t>cm</a:t>
            </a:r>
            <a:r>
              <a:rPr lang="en-US" sz="2200" baseline="30000" dirty="0">
                <a:solidFill>
                  <a:schemeClr val="bg1"/>
                </a:solidFill>
              </a:rPr>
              <a:t>-3   </a:t>
            </a:r>
            <a:r>
              <a:rPr lang="en-US" sz="2200" dirty="0">
                <a:solidFill>
                  <a:schemeClr val="bg1"/>
                </a:solidFill>
              </a:rPr>
              <a:t>0.1 ppb of doping impurity</a:t>
            </a:r>
          </a:p>
          <a:p>
            <a:r>
              <a:rPr lang="en-US" sz="2200" dirty="0">
                <a:solidFill>
                  <a:schemeClr val="bg1"/>
                </a:solidFill>
              </a:rPr>
              <a:t>Ge -&gt; 10</a:t>
            </a:r>
            <a:r>
              <a:rPr lang="en-US" sz="2200" baseline="30000" dirty="0">
                <a:solidFill>
                  <a:schemeClr val="bg1"/>
                </a:solidFill>
              </a:rPr>
              <a:t>10 </a:t>
            </a:r>
            <a:r>
              <a:rPr lang="en-US" sz="2200" dirty="0">
                <a:solidFill>
                  <a:schemeClr val="bg1"/>
                </a:solidFill>
              </a:rPr>
              <a:t>cm</a:t>
            </a:r>
            <a:r>
              <a:rPr lang="en-US" sz="2200" baseline="30000" dirty="0">
                <a:solidFill>
                  <a:schemeClr val="bg1"/>
                </a:solidFill>
              </a:rPr>
              <a:t>-3	</a:t>
            </a:r>
            <a:r>
              <a:rPr lang="en-US" sz="2200" dirty="0">
                <a:solidFill>
                  <a:schemeClr val="bg1"/>
                </a:solidFill>
              </a:rPr>
              <a:t>  0.001 ppb of doping impurity</a:t>
            </a:r>
          </a:p>
        </p:txBody>
      </p:sp>
      <p:sp>
        <p:nvSpPr>
          <p:cNvPr id="5" name="Arrow: Right 4">
            <a:extLst>
              <a:ext uri="{FF2B5EF4-FFF2-40B4-BE49-F238E27FC236}">
                <a16:creationId xmlns:a16="http://schemas.microsoft.com/office/drawing/2014/main" id="{92EB9254-0C20-7916-FB92-88E3FA1BFA8B}"/>
              </a:ext>
            </a:extLst>
          </p:cNvPr>
          <p:cNvSpPr/>
          <p:nvPr/>
        </p:nvSpPr>
        <p:spPr>
          <a:xfrm>
            <a:off x="3495457" y="2376487"/>
            <a:ext cx="866775" cy="3714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7">
            <a:extLst>
              <a:ext uri="{FF2B5EF4-FFF2-40B4-BE49-F238E27FC236}">
                <a16:creationId xmlns:a16="http://schemas.microsoft.com/office/drawing/2014/main" id="{206EDDB9-3DC1-D309-7F89-EF203CFC5E90}"/>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rgbClr val="1F1F1F"/>
                </a:solidFill>
                <a:effectLst/>
                <a:latin typeface="Google Sans"/>
              </a:rPr>
              <a:t>JoinUs@Thesis</a:t>
            </a:r>
            <a:r>
              <a:rPr lang="en-US" sz="1400" b="0" i="0" dirty="0">
                <a:solidFill>
                  <a:srgbClr val="1F1F1F"/>
                </a:solidFill>
                <a:effectLst/>
                <a:latin typeface="Google Sans"/>
              </a:rPr>
              <a:t> 2024</a:t>
            </a:r>
            <a:endParaRPr lang="it-IT" sz="1400" dirty="0">
              <a:solidFill>
                <a:schemeClr val="bg1"/>
              </a:solidFill>
            </a:endParaRPr>
          </a:p>
        </p:txBody>
      </p:sp>
      <p:sp>
        <p:nvSpPr>
          <p:cNvPr id="7" name="Oval 6">
            <a:extLst>
              <a:ext uri="{FF2B5EF4-FFF2-40B4-BE49-F238E27FC236}">
                <a16:creationId xmlns:a16="http://schemas.microsoft.com/office/drawing/2014/main" id="{813928FA-2BA4-A2B0-77E1-670EE5028C1F}"/>
              </a:ext>
            </a:extLst>
          </p:cNvPr>
          <p:cNvSpPr/>
          <p:nvPr/>
        </p:nvSpPr>
        <p:spPr>
          <a:xfrm>
            <a:off x="7296150" y="2676527"/>
            <a:ext cx="1304925" cy="3776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32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20" name="Object 19">
            <a:extLst>
              <a:ext uri="{FF2B5EF4-FFF2-40B4-BE49-F238E27FC236}">
                <a16:creationId xmlns:a16="http://schemas.microsoft.com/office/drawing/2014/main" id="{A7000BCE-AB00-551F-F4A1-FEEBCF214606}"/>
              </a:ext>
            </a:extLst>
          </p:cNvPr>
          <p:cNvGraphicFramePr>
            <a:graphicFrameLocks noChangeAspect="1"/>
          </p:cNvGraphicFramePr>
          <p:nvPr>
            <p:extLst>
              <p:ext uri="{D42A27DB-BD31-4B8C-83A1-F6EECF244321}">
                <p14:modId xmlns:p14="http://schemas.microsoft.com/office/powerpoint/2010/main" val="3454587909"/>
              </p:ext>
            </p:extLst>
          </p:nvPr>
        </p:nvGraphicFramePr>
        <p:xfrm>
          <a:off x="5906522" y="755016"/>
          <a:ext cx="4181323" cy="5366148"/>
        </p:xfrm>
        <a:graphic>
          <a:graphicData uri="http://schemas.openxmlformats.org/presentationml/2006/ole">
            <mc:AlternateContent xmlns:mc="http://schemas.openxmlformats.org/markup-compatibility/2006">
              <mc:Choice xmlns:v="urn:schemas-microsoft-com:vml" Requires="v">
                <p:oleObj name="Graph" r:id="rId3" imgW="4275720" imgH="5486400" progId="Origin50.Graph">
                  <p:embed/>
                </p:oleObj>
              </mc:Choice>
              <mc:Fallback>
                <p:oleObj name="Graph" r:id="rId3" imgW="4275720" imgH="5486400" progId="Origin50.Graph">
                  <p:embed/>
                  <p:pic>
                    <p:nvPicPr>
                      <p:cNvPr id="20" name="Object 19">
                        <a:extLst>
                          <a:ext uri="{FF2B5EF4-FFF2-40B4-BE49-F238E27FC236}">
                            <a16:creationId xmlns:a16="http://schemas.microsoft.com/office/drawing/2014/main" id="{A7000BCE-AB00-551F-F4A1-FEEBCF214606}"/>
                          </a:ext>
                        </a:extLst>
                      </p:cNvPr>
                      <p:cNvPicPr/>
                      <p:nvPr/>
                    </p:nvPicPr>
                    <p:blipFill>
                      <a:blip r:embed="rId4"/>
                      <a:stretch>
                        <a:fillRect/>
                      </a:stretch>
                    </p:blipFill>
                    <p:spPr>
                      <a:xfrm>
                        <a:off x="5906522" y="755016"/>
                        <a:ext cx="4181323" cy="5366148"/>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034E9884-612E-FAF4-595D-B2E26F8617CA}"/>
              </a:ext>
            </a:extLst>
          </p:cNvPr>
          <p:cNvSpPr txBox="1"/>
          <p:nvPr/>
        </p:nvSpPr>
        <p:spPr>
          <a:xfrm rot="1424165">
            <a:off x="7712879" y="3488862"/>
            <a:ext cx="998991" cy="369332"/>
          </a:xfrm>
          <a:prstGeom prst="rect">
            <a:avLst/>
          </a:prstGeom>
          <a:noFill/>
        </p:spPr>
        <p:txBody>
          <a:bodyPr wrap="none" rtlCol="0">
            <a:spAutoFit/>
          </a:bodyPr>
          <a:lstStyle/>
          <a:p>
            <a:r>
              <a:rPr lang="it-IT" dirty="0">
                <a:solidFill>
                  <a:schemeClr val="bg1"/>
                </a:solidFill>
              </a:rPr>
              <a:t>Compton</a:t>
            </a:r>
          </a:p>
        </p:txBody>
      </p:sp>
      <p:sp>
        <p:nvSpPr>
          <p:cNvPr id="25" name="TextBox 24">
            <a:extLst>
              <a:ext uri="{FF2B5EF4-FFF2-40B4-BE49-F238E27FC236}">
                <a16:creationId xmlns:a16="http://schemas.microsoft.com/office/drawing/2014/main" id="{9EFB7D4A-4DDA-9EF1-761E-73DC2C6DE16A}"/>
              </a:ext>
            </a:extLst>
          </p:cNvPr>
          <p:cNvSpPr txBox="1"/>
          <p:nvPr/>
        </p:nvSpPr>
        <p:spPr>
          <a:xfrm rot="20269821">
            <a:off x="9065685" y="3620120"/>
            <a:ext cx="618054" cy="369332"/>
          </a:xfrm>
          <a:prstGeom prst="rect">
            <a:avLst/>
          </a:prstGeom>
          <a:noFill/>
        </p:spPr>
        <p:txBody>
          <a:bodyPr wrap="none" rtlCol="0">
            <a:spAutoFit/>
          </a:bodyPr>
          <a:lstStyle/>
          <a:p>
            <a:r>
              <a:rPr lang="it-IT" dirty="0" err="1">
                <a:solidFill>
                  <a:schemeClr val="bg1"/>
                </a:solidFill>
              </a:rPr>
              <a:t>Pairs</a:t>
            </a:r>
            <a:endParaRPr lang="it-IT" dirty="0">
              <a:solidFill>
                <a:schemeClr val="bg1"/>
              </a:solidFill>
            </a:endParaRPr>
          </a:p>
        </p:txBody>
      </p:sp>
      <p:sp>
        <p:nvSpPr>
          <p:cNvPr id="22" name="TextBox 21">
            <a:extLst>
              <a:ext uri="{FF2B5EF4-FFF2-40B4-BE49-F238E27FC236}">
                <a16:creationId xmlns:a16="http://schemas.microsoft.com/office/drawing/2014/main" id="{A66E2327-8EAF-47D5-5C11-75E55A3874A7}"/>
              </a:ext>
            </a:extLst>
          </p:cNvPr>
          <p:cNvSpPr txBox="1"/>
          <p:nvPr/>
        </p:nvSpPr>
        <p:spPr>
          <a:xfrm rot="4174932">
            <a:off x="6601543" y="2350041"/>
            <a:ext cx="1343638" cy="369332"/>
          </a:xfrm>
          <a:prstGeom prst="rect">
            <a:avLst/>
          </a:prstGeom>
          <a:noFill/>
        </p:spPr>
        <p:txBody>
          <a:bodyPr wrap="none" rtlCol="0">
            <a:spAutoFit/>
          </a:bodyPr>
          <a:lstStyle/>
          <a:p>
            <a:r>
              <a:rPr lang="en-GB" dirty="0">
                <a:solidFill>
                  <a:schemeClr val="bg1"/>
                </a:solidFill>
              </a:rPr>
              <a:t>Photoelectric</a:t>
            </a:r>
          </a:p>
        </p:txBody>
      </p:sp>
      <p:sp>
        <p:nvSpPr>
          <p:cNvPr id="37" name="TextBox 36">
            <a:extLst>
              <a:ext uri="{FF2B5EF4-FFF2-40B4-BE49-F238E27FC236}">
                <a16:creationId xmlns:a16="http://schemas.microsoft.com/office/drawing/2014/main" id="{08085755-91B7-DC0A-895D-DCAA2E3B83C2}"/>
              </a:ext>
            </a:extLst>
          </p:cNvPr>
          <p:cNvSpPr txBox="1"/>
          <p:nvPr/>
        </p:nvSpPr>
        <p:spPr>
          <a:xfrm>
            <a:off x="6743482" y="5510597"/>
            <a:ext cx="2127698" cy="369332"/>
          </a:xfrm>
          <a:prstGeom prst="rect">
            <a:avLst/>
          </a:prstGeom>
          <a:solidFill>
            <a:schemeClr val="tx1"/>
          </a:solidFill>
        </p:spPr>
        <p:txBody>
          <a:bodyPr wrap="none" rtlCol="0">
            <a:spAutoFit/>
          </a:bodyPr>
          <a:lstStyle/>
          <a:p>
            <a:r>
              <a:rPr lang="en-GB" dirty="0">
                <a:solidFill>
                  <a:schemeClr val="bg1"/>
                </a:solidFill>
              </a:rPr>
              <a:t>Photon energy (MeV)</a:t>
            </a:r>
          </a:p>
        </p:txBody>
      </p:sp>
      <p:sp>
        <p:nvSpPr>
          <p:cNvPr id="38" name="Slide Number Placeholder 37">
            <a:extLst>
              <a:ext uri="{FF2B5EF4-FFF2-40B4-BE49-F238E27FC236}">
                <a16:creationId xmlns:a16="http://schemas.microsoft.com/office/drawing/2014/main" id="{9111FFEE-777E-E9A4-25BE-F1C7F576B7E5}"/>
              </a:ext>
            </a:extLst>
          </p:cNvPr>
          <p:cNvSpPr>
            <a:spLocks noGrp="1"/>
          </p:cNvSpPr>
          <p:nvPr>
            <p:ph type="sldNum" sz="quarter" idx="12"/>
          </p:nvPr>
        </p:nvSpPr>
        <p:spPr/>
        <p:txBody>
          <a:bodyPr/>
          <a:lstStyle/>
          <a:p>
            <a:fld id="{4D983A26-FF08-4997-9F14-AC5057C2AEF4}" type="slidenum">
              <a:rPr lang="it-IT" smtClean="0"/>
              <a:t>6</a:t>
            </a:fld>
            <a:endParaRPr lang="it-IT"/>
          </a:p>
        </p:txBody>
      </p:sp>
      <p:cxnSp>
        <p:nvCxnSpPr>
          <p:cNvPr id="39" name="Connettore 1 5">
            <a:extLst>
              <a:ext uri="{FF2B5EF4-FFF2-40B4-BE49-F238E27FC236}">
                <a16:creationId xmlns:a16="http://schemas.microsoft.com/office/drawing/2014/main" id="{90410899-F63A-FE36-9468-DA8752BC7537}"/>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3A375126-AAC9-5488-8C4B-102068D1AF30}"/>
              </a:ext>
            </a:extLst>
          </p:cNvPr>
          <p:cNvSpPr>
            <a:spLocks noGrp="1"/>
          </p:cNvSpPr>
          <p:nvPr>
            <p:ph type="title"/>
          </p:nvPr>
        </p:nvSpPr>
        <p:spPr>
          <a:xfrm>
            <a:off x="1143000" y="24260"/>
            <a:ext cx="9905998" cy="922627"/>
          </a:xfrm>
        </p:spPr>
        <p:txBody>
          <a:bodyPr/>
          <a:lstStyle/>
          <a:p>
            <a:pPr algn="ctr"/>
            <a:r>
              <a:rPr lang="it-IT" dirty="0">
                <a:solidFill>
                  <a:srgbClr val="7030A0"/>
                </a:solidFill>
              </a:rPr>
              <a:t>WHY GERMANIUM ?</a:t>
            </a:r>
          </a:p>
        </p:txBody>
      </p:sp>
      <p:sp>
        <p:nvSpPr>
          <p:cNvPr id="3" name="Segnaposto contenuto 2">
            <a:extLst>
              <a:ext uri="{FF2B5EF4-FFF2-40B4-BE49-F238E27FC236}">
                <a16:creationId xmlns:a16="http://schemas.microsoft.com/office/drawing/2014/main" id="{D8229A8D-AC8D-3CEC-9213-D03E05D79B6B}"/>
              </a:ext>
            </a:extLst>
          </p:cNvPr>
          <p:cNvSpPr txBox="1">
            <a:spLocks/>
          </p:cNvSpPr>
          <p:nvPr/>
        </p:nvSpPr>
        <p:spPr>
          <a:xfrm>
            <a:off x="802885" y="1267788"/>
            <a:ext cx="4181323" cy="409910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1" u="none" strike="noStrike" kern="1200" cap="none" spc="0" normalizeH="0" baseline="0" noProof="0" dirty="0">
                <a:ln>
                  <a:noFill/>
                </a:ln>
                <a:solidFill>
                  <a:sysClr val="windowText" lastClr="000000"/>
                </a:solidFill>
                <a:effectLst/>
                <a:uLnTx/>
                <a:uFillTx/>
                <a:latin typeface="Tw Cen MT" panose="020B0602020104020603" pitchFamily="34" charset="0"/>
                <a:ea typeface="+mn-ea"/>
                <a:cs typeface="+mn-cs"/>
              </a:rPr>
              <a:t>Highest crystalline perfection (with Silicon, zero dislocations)</a:t>
            </a:r>
            <a:endPar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Highest purity</a:t>
            </a: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Relatively high z</a:t>
            </a: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rPr>
              <a:t>Mature processing technology </a:t>
            </a:r>
            <a:r>
              <a:rPr lang="en-GB" dirty="0">
                <a:solidFill>
                  <a:sysClr val="windowText" lastClr="000000"/>
                </a:solidFill>
                <a:latin typeface="Tw Cen MT" panose="020B0602020104020603"/>
              </a:rPr>
              <a:t>(not so much as Silicon…)</a:t>
            </a:r>
            <a:endParaRPr kumimoji="0" lang="en-GB" sz="2400" b="0" i="0" u="none" strike="noStrike" kern="1200" cap="none" spc="0" normalizeH="0" baseline="0" noProof="0" dirty="0">
              <a:ln>
                <a:noFill/>
              </a:ln>
              <a:solidFill>
                <a:sysClr val="windowText" lastClr="000000"/>
              </a:solidFill>
              <a:effectLst/>
              <a:uLnTx/>
              <a:uFillTx/>
              <a:latin typeface="Tw Cen MT" panose="020B0602020104020603"/>
              <a:ea typeface="+mn-ea"/>
              <a:cs typeface="+mn-cs"/>
            </a:endParaRPr>
          </a:p>
        </p:txBody>
      </p:sp>
      <p:sp>
        <p:nvSpPr>
          <p:cNvPr id="6" name="Arrow: Right 5">
            <a:extLst>
              <a:ext uri="{FF2B5EF4-FFF2-40B4-BE49-F238E27FC236}">
                <a16:creationId xmlns:a16="http://schemas.microsoft.com/office/drawing/2014/main" id="{E2850593-CB5F-BB51-81B9-ED7E361C3CF3}"/>
              </a:ext>
            </a:extLst>
          </p:cNvPr>
          <p:cNvSpPr/>
          <p:nvPr/>
        </p:nvSpPr>
        <p:spPr>
          <a:xfrm>
            <a:off x="3722973" y="2972268"/>
            <a:ext cx="866775" cy="3714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7">
            <a:extLst>
              <a:ext uri="{FF2B5EF4-FFF2-40B4-BE49-F238E27FC236}">
                <a16:creationId xmlns:a16="http://schemas.microsoft.com/office/drawing/2014/main" id="{69FB9B17-57EA-194A-7139-9BB320AC1064}"/>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rgbClr val="1F1F1F"/>
                </a:solidFill>
                <a:effectLst/>
                <a:latin typeface="Google Sans"/>
              </a:rPr>
              <a:t>JoinUs@Thesis</a:t>
            </a:r>
            <a:r>
              <a:rPr lang="en-US" sz="1400" b="0" i="0" dirty="0">
                <a:solidFill>
                  <a:srgbClr val="1F1F1F"/>
                </a:solidFill>
                <a:effectLst/>
                <a:latin typeface="Google Sans"/>
              </a:rPr>
              <a:t> 2024</a:t>
            </a:r>
            <a:endParaRPr lang="it-IT" sz="1400" dirty="0">
              <a:solidFill>
                <a:schemeClr val="bg1"/>
              </a:solidFill>
            </a:endParaRPr>
          </a:p>
        </p:txBody>
      </p:sp>
      <p:sp>
        <p:nvSpPr>
          <p:cNvPr id="5" name="TextBox 4">
            <a:extLst>
              <a:ext uri="{FF2B5EF4-FFF2-40B4-BE49-F238E27FC236}">
                <a16:creationId xmlns:a16="http://schemas.microsoft.com/office/drawing/2014/main" id="{6DF87B0C-04F0-F3EA-3FC7-C6764F679A0A}"/>
              </a:ext>
            </a:extLst>
          </p:cNvPr>
          <p:cNvSpPr txBox="1"/>
          <p:nvPr/>
        </p:nvSpPr>
        <p:spPr>
          <a:xfrm>
            <a:off x="9224972" y="2491095"/>
            <a:ext cx="877163" cy="784830"/>
          </a:xfrm>
          <a:prstGeom prst="rect">
            <a:avLst/>
          </a:prstGeom>
          <a:noFill/>
        </p:spPr>
        <p:txBody>
          <a:bodyPr wrap="none" rtlCol="0">
            <a:spAutoFit/>
          </a:bodyPr>
          <a:lstStyle/>
          <a:p>
            <a:pPr algn="ctr"/>
            <a:r>
              <a:rPr lang="en-GB" sz="1500" dirty="0">
                <a:solidFill>
                  <a:schemeClr val="bg1"/>
                </a:solidFill>
              </a:rPr>
              <a:t>Z=14</a:t>
            </a:r>
          </a:p>
          <a:p>
            <a:pPr algn="ctr"/>
            <a:r>
              <a:rPr lang="en-GB" sz="1500" dirty="0">
                <a:solidFill>
                  <a:schemeClr val="bg1"/>
                </a:solidFill>
              </a:rPr>
              <a:t>Z=32</a:t>
            </a:r>
          </a:p>
          <a:p>
            <a:pPr algn="ctr"/>
            <a:r>
              <a:rPr lang="en-GB" sz="1500" dirty="0">
                <a:solidFill>
                  <a:schemeClr val="bg1"/>
                </a:solidFill>
              </a:rPr>
              <a:t>&lt;Z&gt;=50</a:t>
            </a:r>
          </a:p>
        </p:txBody>
      </p:sp>
    </p:spTree>
    <p:extLst>
      <p:ext uri="{BB962C8B-B14F-4D97-AF65-F5344CB8AC3E}">
        <p14:creationId xmlns:p14="http://schemas.microsoft.com/office/powerpoint/2010/main" val="3479875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1E223129-68BF-0637-EED7-B5646ED32B75}"/>
            </a:ext>
          </a:extLst>
        </p:cNvPr>
        <p:cNvGrpSpPr/>
        <p:nvPr/>
      </p:nvGrpSpPr>
      <p:grpSpPr>
        <a:xfrm>
          <a:off x="0" y="0"/>
          <a:ext cx="0" cy="0"/>
          <a:chOff x="0" y="0"/>
          <a:chExt cx="0" cy="0"/>
        </a:xfrm>
      </p:grpSpPr>
      <p:pic>
        <p:nvPicPr>
          <p:cNvPr id="2" name="Immagine 14">
            <a:extLst>
              <a:ext uri="{FF2B5EF4-FFF2-40B4-BE49-F238E27FC236}">
                <a16:creationId xmlns:a16="http://schemas.microsoft.com/office/drawing/2014/main" id="{1FD3D910-CBF3-D288-471D-396D8477E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47" y="2029609"/>
            <a:ext cx="5283200" cy="2588654"/>
          </a:xfrm>
          <a:prstGeom prst="rect">
            <a:avLst/>
          </a:prstGeom>
        </p:spPr>
      </p:pic>
      <p:sp>
        <p:nvSpPr>
          <p:cNvPr id="4" name="Rettangolo 4">
            <a:extLst>
              <a:ext uri="{FF2B5EF4-FFF2-40B4-BE49-F238E27FC236}">
                <a16:creationId xmlns:a16="http://schemas.microsoft.com/office/drawing/2014/main" id="{BAC4D844-4802-1F05-2F68-91A9B457854B}"/>
              </a:ext>
            </a:extLst>
          </p:cNvPr>
          <p:cNvSpPr/>
          <p:nvPr/>
        </p:nvSpPr>
        <p:spPr>
          <a:xfrm>
            <a:off x="3191230" y="150563"/>
            <a:ext cx="6616298" cy="584775"/>
          </a:xfrm>
          <a:prstGeom prst="rect">
            <a:avLst/>
          </a:prstGeom>
        </p:spPr>
        <p:txBody>
          <a:bodyPr wrap="none">
            <a:spAutoFit/>
          </a:bodyPr>
          <a:lstStyle/>
          <a:p>
            <a:r>
              <a:rPr lang="it-IT" sz="3200" i="1" dirty="0" err="1">
                <a:solidFill>
                  <a:srgbClr val="7030A0"/>
                </a:solidFill>
              </a:rPr>
              <a:t>Schematic</a:t>
            </a:r>
            <a:r>
              <a:rPr lang="it-IT" sz="3200" i="1" dirty="0">
                <a:solidFill>
                  <a:srgbClr val="FF0000"/>
                </a:solidFill>
              </a:rPr>
              <a:t> </a:t>
            </a:r>
            <a:r>
              <a:rPr lang="it-IT" sz="3200" i="1" dirty="0" err="1">
                <a:solidFill>
                  <a:srgbClr val="FF0000"/>
                </a:solidFill>
              </a:rPr>
              <a:t>HPGe</a:t>
            </a:r>
            <a:r>
              <a:rPr lang="it-IT" sz="3200" i="1" dirty="0">
                <a:solidFill>
                  <a:srgbClr val="FF0000"/>
                </a:solidFill>
              </a:rPr>
              <a:t> </a:t>
            </a:r>
            <a:r>
              <a:rPr lang="it-IT" sz="3200" i="1" dirty="0">
                <a:solidFill>
                  <a:srgbClr val="7030A0"/>
                </a:solidFill>
              </a:rPr>
              <a:t>planar</a:t>
            </a:r>
            <a:r>
              <a:rPr lang="it-IT" sz="3200" i="1" dirty="0">
                <a:solidFill>
                  <a:srgbClr val="FF0000"/>
                </a:solidFill>
              </a:rPr>
              <a:t> </a:t>
            </a:r>
            <a:r>
              <a:rPr lang="it-IT" sz="3200" i="1" dirty="0">
                <a:solidFill>
                  <a:srgbClr val="7030A0"/>
                </a:solidFill>
              </a:rPr>
              <a:t>gamma detector</a:t>
            </a:r>
            <a:endParaRPr lang="it-IT" sz="3200" i="1" dirty="0">
              <a:solidFill>
                <a:srgbClr val="FF0000"/>
              </a:solidFill>
            </a:endParaRPr>
          </a:p>
        </p:txBody>
      </p:sp>
      <p:sp>
        <p:nvSpPr>
          <p:cNvPr id="7" name="CasellaDiTesto 15">
            <a:extLst>
              <a:ext uri="{FF2B5EF4-FFF2-40B4-BE49-F238E27FC236}">
                <a16:creationId xmlns:a16="http://schemas.microsoft.com/office/drawing/2014/main" id="{116EEBDF-1153-964F-9CAE-21D8A9E5F393}"/>
              </a:ext>
            </a:extLst>
          </p:cNvPr>
          <p:cNvSpPr txBox="1"/>
          <p:nvPr/>
        </p:nvSpPr>
        <p:spPr>
          <a:xfrm>
            <a:off x="3340602" y="1124828"/>
            <a:ext cx="2158383" cy="646331"/>
          </a:xfrm>
          <a:prstGeom prst="rect">
            <a:avLst/>
          </a:prstGeom>
          <a:noFill/>
        </p:spPr>
        <p:txBody>
          <a:bodyPr wrap="square" rtlCol="0">
            <a:spAutoFit/>
          </a:bodyPr>
          <a:lstStyle/>
          <a:p>
            <a:r>
              <a:rPr lang="it-IT" b="1" dirty="0">
                <a:solidFill>
                  <a:srgbClr val="FF0000"/>
                </a:solidFill>
              </a:rPr>
              <a:t>B </a:t>
            </a:r>
            <a:r>
              <a:rPr lang="it-IT" dirty="0" err="1">
                <a:solidFill>
                  <a:srgbClr val="FF0000"/>
                </a:solidFill>
              </a:rPr>
              <a:t>doped</a:t>
            </a:r>
            <a:r>
              <a:rPr lang="it-IT" dirty="0">
                <a:solidFill>
                  <a:srgbClr val="FF0000"/>
                </a:solidFill>
              </a:rPr>
              <a:t> = </a:t>
            </a:r>
            <a:r>
              <a:rPr lang="it-IT" b="1" dirty="0">
                <a:solidFill>
                  <a:srgbClr val="FF0000"/>
                </a:solidFill>
              </a:rPr>
              <a:t>0.3 µm </a:t>
            </a:r>
            <a:r>
              <a:rPr lang="it-IT" dirty="0">
                <a:solidFill>
                  <a:schemeClr val="bg1"/>
                </a:solidFill>
              </a:rPr>
              <a:t>(</a:t>
            </a:r>
            <a:r>
              <a:rPr lang="it-IT" dirty="0" err="1">
                <a:solidFill>
                  <a:schemeClr val="bg1"/>
                </a:solidFill>
              </a:rPr>
              <a:t>implantation</a:t>
            </a:r>
            <a:r>
              <a:rPr lang="it-IT" dirty="0">
                <a:solidFill>
                  <a:schemeClr val="bg1"/>
                </a:solidFill>
              </a:rPr>
              <a:t>)</a:t>
            </a:r>
          </a:p>
        </p:txBody>
      </p:sp>
      <p:sp>
        <p:nvSpPr>
          <p:cNvPr id="8" name="CasellaDiTesto 16">
            <a:extLst>
              <a:ext uri="{FF2B5EF4-FFF2-40B4-BE49-F238E27FC236}">
                <a16:creationId xmlns:a16="http://schemas.microsoft.com/office/drawing/2014/main" id="{B87C14E6-0F58-22BD-3D2F-DF5B996068CA}"/>
              </a:ext>
            </a:extLst>
          </p:cNvPr>
          <p:cNvSpPr txBox="1"/>
          <p:nvPr/>
        </p:nvSpPr>
        <p:spPr>
          <a:xfrm>
            <a:off x="2824845" y="5254653"/>
            <a:ext cx="2308778" cy="646331"/>
          </a:xfrm>
          <a:prstGeom prst="rect">
            <a:avLst/>
          </a:prstGeom>
          <a:noFill/>
        </p:spPr>
        <p:txBody>
          <a:bodyPr wrap="square" rtlCol="0">
            <a:spAutoFit/>
          </a:bodyPr>
          <a:lstStyle/>
          <a:p>
            <a:r>
              <a:rPr lang="it-IT" b="1" dirty="0">
                <a:solidFill>
                  <a:schemeClr val="bg2">
                    <a:lumMod val="60000"/>
                    <a:lumOff val="40000"/>
                  </a:schemeClr>
                </a:solidFill>
              </a:rPr>
              <a:t>Li </a:t>
            </a:r>
            <a:r>
              <a:rPr lang="it-IT" dirty="0" err="1">
                <a:solidFill>
                  <a:schemeClr val="bg2">
                    <a:lumMod val="60000"/>
                    <a:lumOff val="40000"/>
                  </a:schemeClr>
                </a:solidFill>
              </a:rPr>
              <a:t>doped</a:t>
            </a:r>
            <a:r>
              <a:rPr lang="it-IT" dirty="0">
                <a:solidFill>
                  <a:schemeClr val="bg2">
                    <a:lumMod val="60000"/>
                    <a:lumOff val="40000"/>
                  </a:schemeClr>
                </a:solidFill>
              </a:rPr>
              <a:t> = </a:t>
            </a:r>
            <a:r>
              <a:rPr lang="it-IT" b="1" dirty="0">
                <a:solidFill>
                  <a:schemeClr val="bg2">
                    <a:lumMod val="60000"/>
                    <a:lumOff val="40000"/>
                  </a:schemeClr>
                </a:solidFill>
              </a:rPr>
              <a:t>0.9 mm </a:t>
            </a:r>
            <a:r>
              <a:rPr lang="it-IT" dirty="0">
                <a:solidFill>
                  <a:schemeClr val="bg1"/>
                </a:solidFill>
              </a:rPr>
              <a:t>(</a:t>
            </a:r>
            <a:r>
              <a:rPr lang="it-IT" dirty="0" err="1">
                <a:solidFill>
                  <a:schemeClr val="bg1"/>
                </a:solidFill>
              </a:rPr>
              <a:t>diffusion</a:t>
            </a:r>
            <a:r>
              <a:rPr lang="it-IT" dirty="0">
                <a:solidFill>
                  <a:schemeClr val="bg1"/>
                </a:solidFill>
              </a:rPr>
              <a:t>)</a:t>
            </a:r>
          </a:p>
        </p:txBody>
      </p:sp>
      <p:sp>
        <p:nvSpPr>
          <p:cNvPr id="9" name="CasellaDiTesto 17">
            <a:extLst>
              <a:ext uri="{FF2B5EF4-FFF2-40B4-BE49-F238E27FC236}">
                <a16:creationId xmlns:a16="http://schemas.microsoft.com/office/drawing/2014/main" id="{DC441E14-3515-7439-C997-DDB1D0838EBD}"/>
              </a:ext>
            </a:extLst>
          </p:cNvPr>
          <p:cNvSpPr txBox="1"/>
          <p:nvPr/>
        </p:nvSpPr>
        <p:spPr>
          <a:xfrm>
            <a:off x="6082707" y="1090018"/>
            <a:ext cx="3411198" cy="1569660"/>
          </a:xfrm>
          <a:prstGeom prst="rect">
            <a:avLst/>
          </a:prstGeom>
          <a:noFill/>
        </p:spPr>
        <p:txBody>
          <a:bodyPr wrap="square" rtlCol="0">
            <a:spAutoFit/>
          </a:bodyPr>
          <a:lstStyle/>
          <a:p>
            <a:pPr algn="ctr"/>
            <a:r>
              <a:rPr lang="it-IT" sz="2400" dirty="0" err="1">
                <a:solidFill>
                  <a:srgbClr val="FF0000"/>
                </a:solidFill>
              </a:rPr>
              <a:t>HPGe</a:t>
            </a:r>
            <a:endParaRPr lang="it-IT" sz="2400" dirty="0">
              <a:solidFill>
                <a:srgbClr val="FF0000"/>
              </a:solidFill>
            </a:endParaRPr>
          </a:p>
          <a:p>
            <a:pPr algn="ctr"/>
            <a:r>
              <a:rPr lang="en-GB" sz="2400" dirty="0">
                <a:solidFill>
                  <a:schemeClr val="bg1"/>
                </a:solidFill>
              </a:rPr>
              <a:t>Residual doping: 10</a:t>
            </a:r>
            <a:r>
              <a:rPr lang="en-GB" sz="2400" baseline="30000" dirty="0">
                <a:solidFill>
                  <a:schemeClr val="bg1"/>
                </a:solidFill>
              </a:rPr>
              <a:t>10 </a:t>
            </a:r>
            <a:r>
              <a:rPr lang="en-GB" sz="2400" dirty="0">
                <a:solidFill>
                  <a:schemeClr val="bg1"/>
                </a:solidFill>
              </a:rPr>
              <a:t>cm</a:t>
            </a:r>
            <a:r>
              <a:rPr lang="en-GB" sz="2400" baseline="30000" dirty="0">
                <a:solidFill>
                  <a:schemeClr val="bg1"/>
                </a:solidFill>
              </a:rPr>
              <a:t>-3 </a:t>
            </a:r>
          </a:p>
          <a:p>
            <a:pPr algn="ctr"/>
            <a:r>
              <a:rPr lang="en-GB" sz="2400" dirty="0">
                <a:solidFill>
                  <a:schemeClr val="bg1"/>
                </a:solidFill>
              </a:rPr>
              <a:t>Carrier concertation at RT: </a:t>
            </a:r>
          </a:p>
          <a:p>
            <a:pPr algn="ctr"/>
            <a:r>
              <a:rPr lang="en-GB" sz="2400" dirty="0">
                <a:solidFill>
                  <a:schemeClr val="bg1"/>
                </a:solidFill>
              </a:rPr>
              <a:t>2 10</a:t>
            </a:r>
            <a:r>
              <a:rPr lang="en-GB" sz="2400" baseline="30000" dirty="0">
                <a:solidFill>
                  <a:schemeClr val="bg1"/>
                </a:solidFill>
              </a:rPr>
              <a:t>13 </a:t>
            </a:r>
            <a:r>
              <a:rPr lang="en-GB" sz="2400" dirty="0">
                <a:solidFill>
                  <a:schemeClr val="bg1"/>
                </a:solidFill>
              </a:rPr>
              <a:t>cm</a:t>
            </a:r>
            <a:r>
              <a:rPr lang="en-GB" sz="2400" baseline="30000" dirty="0">
                <a:solidFill>
                  <a:schemeClr val="bg1"/>
                </a:solidFill>
              </a:rPr>
              <a:t>-3 </a:t>
            </a:r>
            <a:r>
              <a:rPr lang="it-IT" sz="2400" dirty="0">
                <a:solidFill>
                  <a:schemeClr val="bg1"/>
                </a:solidFill>
              </a:rPr>
              <a:t> </a:t>
            </a:r>
          </a:p>
        </p:txBody>
      </p:sp>
      <p:sp>
        <p:nvSpPr>
          <p:cNvPr id="13" name="CasellaDiTesto 20">
            <a:extLst>
              <a:ext uri="{FF2B5EF4-FFF2-40B4-BE49-F238E27FC236}">
                <a16:creationId xmlns:a16="http://schemas.microsoft.com/office/drawing/2014/main" id="{33ED4F72-BFF9-5DBF-B02D-81C5F6E06AA4}"/>
              </a:ext>
            </a:extLst>
          </p:cNvPr>
          <p:cNvSpPr txBox="1"/>
          <p:nvPr/>
        </p:nvSpPr>
        <p:spPr>
          <a:xfrm rot="16200000">
            <a:off x="-180354" y="3144107"/>
            <a:ext cx="2138650" cy="369332"/>
          </a:xfrm>
          <a:prstGeom prst="rect">
            <a:avLst/>
          </a:prstGeom>
          <a:noFill/>
        </p:spPr>
        <p:txBody>
          <a:bodyPr wrap="square" rtlCol="0">
            <a:spAutoFit/>
          </a:bodyPr>
          <a:lstStyle/>
          <a:p>
            <a:r>
              <a:rPr lang="it-IT" dirty="0">
                <a:solidFill>
                  <a:srgbClr val="FF0000"/>
                </a:solidFill>
              </a:rPr>
              <a:t>Surface </a:t>
            </a:r>
            <a:r>
              <a:rPr lang="it-IT" dirty="0" err="1">
                <a:solidFill>
                  <a:srgbClr val="FF0000"/>
                </a:solidFill>
              </a:rPr>
              <a:t>passivation</a:t>
            </a:r>
            <a:r>
              <a:rPr lang="it-IT" dirty="0">
                <a:solidFill>
                  <a:srgbClr val="FF0000"/>
                </a:solidFill>
              </a:rPr>
              <a:t>: </a:t>
            </a:r>
          </a:p>
        </p:txBody>
      </p:sp>
      <p:cxnSp>
        <p:nvCxnSpPr>
          <p:cNvPr id="22" name="Connettore 2 22">
            <a:extLst>
              <a:ext uri="{FF2B5EF4-FFF2-40B4-BE49-F238E27FC236}">
                <a16:creationId xmlns:a16="http://schemas.microsoft.com/office/drawing/2014/main" id="{281E2498-E32A-5B85-84CE-E625E91F349D}"/>
              </a:ext>
            </a:extLst>
          </p:cNvPr>
          <p:cNvCxnSpPr/>
          <p:nvPr/>
        </p:nvCxnSpPr>
        <p:spPr>
          <a:xfrm flipV="1">
            <a:off x="2735790" y="1559087"/>
            <a:ext cx="426832" cy="72966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7">
            <a:extLst>
              <a:ext uri="{FF2B5EF4-FFF2-40B4-BE49-F238E27FC236}">
                <a16:creationId xmlns:a16="http://schemas.microsoft.com/office/drawing/2014/main" id="{6EABA15A-6A63-A8DA-0541-18C206651BCD}"/>
              </a:ext>
            </a:extLst>
          </p:cNvPr>
          <p:cNvCxnSpPr/>
          <p:nvPr/>
        </p:nvCxnSpPr>
        <p:spPr>
          <a:xfrm>
            <a:off x="2561669" y="4497842"/>
            <a:ext cx="329533" cy="64599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Gamma Gage II Portable Cryostat/Dewar | AMETEK ORTEC">
            <a:extLst>
              <a:ext uri="{FF2B5EF4-FFF2-40B4-BE49-F238E27FC236}">
                <a16:creationId xmlns:a16="http://schemas.microsoft.com/office/drawing/2014/main" id="{22240B07-A502-EAC7-2548-6D4BE044C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804" y="2195285"/>
            <a:ext cx="26003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nged™ Cryostats Liquid Nitrogen Cryostat | Mirion">
            <a:extLst>
              <a:ext uri="{FF2B5EF4-FFF2-40B4-BE49-F238E27FC236}">
                <a16:creationId xmlns:a16="http://schemas.microsoft.com/office/drawing/2014/main" id="{62E1DB60-50BD-1A58-7BA1-63EB42A9949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792" r="26700"/>
          <a:stretch/>
        </p:blipFill>
        <p:spPr bwMode="auto">
          <a:xfrm>
            <a:off x="10411597" y="3570740"/>
            <a:ext cx="1509311" cy="2659677"/>
          </a:xfrm>
          <a:prstGeom prst="rect">
            <a:avLst/>
          </a:prstGeom>
          <a:noFill/>
          <a:extLst>
            <a:ext uri="{909E8E84-426E-40DD-AFC4-6F175D3DCCD1}">
              <a14:hiddenFill xmlns:a14="http://schemas.microsoft.com/office/drawing/2010/main">
                <a:solidFill>
                  <a:srgbClr val="FFFFFF"/>
                </a:solidFill>
              </a14:hiddenFill>
            </a:ext>
          </a:extLst>
        </p:spPr>
      </p:pic>
      <p:sp>
        <p:nvSpPr>
          <p:cNvPr id="29" name="CasellaDiTesto 17">
            <a:extLst>
              <a:ext uri="{FF2B5EF4-FFF2-40B4-BE49-F238E27FC236}">
                <a16:creationId xmlns:a16="http://schemas.microsoft.com/office/drawing/2014/main" id="{D43337B9-E057-5F03-1F7A-9260E4A19746}"/>
              </a:ext>
            </a:extLst>
          </p:cNvPr>
          <p:cNvSpPr txBox="1"/>
          <p:nvPr/>
        </p:nvSpPr>
        <p:spPr>
          <a:xfrm>
            <a:off x="7294635" y="3666845"/>
            <a:ext cx="2365482" cy="1200329"/>
          </a:xfrm>
          <a:prstGeom prst="rect">
            <a:avLst/>
          </a:prstGeom>
          <a:noFill/>
        </p:spPr>
        <p:txBody>
          <a:bodyPr wrap="square" rtlCol="0">
            <a:spAutoFit/>
          </a:bodyPr>
          <a:lstStyle/>
          <a:p>
            <a:pPr algn="ctr"/>
            <a:r>
              <a:rPr lang="it-IT" sz="2400" dirty="0">
                <a:solidFill>
                  <a:srgbClr val="FF0000"/>
                </a:solidFill>
              </a:rPr>
              <a:t>Liquid </a:t>
            </a:r>
            <a:r>
              <a:rPr lang="it-IT" sz="2400" dirty="0" err="1">
                <a:solidFill>
                  <a:srgbClr val="FF0000"/>
                </a:solidFill>
              </a:rPr>
              <a:t>Nitrogen</a:t>
            </a:r>
            <a:r>
              <a:rPr lang="it-IT" sz="2400" dirty="0">
                <a:solidFill>
                  <a:srgbClr val="FF0000"/>
                </a:solidFill>
              </a:rPr>
              <a:t> </a:t>
            </a:r>
            <a:r>
              <a:rPr lang="it-IT" sz="2400" dirty="0" err="1">
                <a:solidFill>
                  <a:srgbClr val="FF0000"/>
                </a:solidFill>
              </a:rPr>
              <a:t>operations</a:t>
            </a:r>
            <a:r>
              <a:rPr lang="it-IT" sz="2400" dirty="0">
                <a:solidFill>
                  <a:srgbClr val="FF0000"/>
                </a:solidFill>
              </a:rPr>
              <a:t>, </a:t>
            </a:r>
            <a:r>
              <a:rPr lang="it-IT" sz="2400" dirty="0" err="1">
                <a:solidFill>
                  <a:srgbClr val="FF0000"/>
                </a:solidFill>
              </a:rPr>
              <a:t>cryostats</a:t>
            </a:r>
            <a:r>
              <a:rPr lang="it-IT" sz="2400" dirty="0">
                <a:solidFill>
                  <a:srgbClr val="FF0000"/>
                </a:solidFill>
              </a:rPr>
              <a:t>:</a:t>
            </a:r>
          </a:p>
        </p:txBody>
      </p:sp>
      <p:cxnSp>
        <p:nvCxnSpPr>
          <p:cNvPr id="38" name="Connettore 1 5">
            <a:extLst>
              <a:ext uri="{FF2B5EF4-FFF2-40B4-BE49-F238E27FC236}">
                <a16:creationId xmlns:a16="http://schemas.microsoft.com/office/drawing/2014/main" id="{61C3BB1D-579A-1C4C-6E55-D95313EBA126}"/>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Footer Placeholder 7">
            <a:extLst>
              <a:ext uri="{FF2B5EF4-FFF2-40B4-BE49-F238E27FC236}">
                <a16:creationId xmlns:a16="http://schemas.microsoft.com/office/drawing/2014/main" id="{BDCA5732-8C42-A6DB-661E-2D8E7B38BEBB}"/>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rgbClr val="1F1F1F"/>
                </a:solidFill>
                <a:effectLst/>
                <a:latin typeface="Google Sans"/>
              </a:rPr>
              <a:t>JoinUs@Thesis</a:t>
            </a:r>
            <a:r>
              <a:rPr lang="en-US" sz="1400" b="0" i="0" dirty="0">
                <a:solidFill>
                  <a:srgbClr val="1F1F1F"/>
                </a:solidFill>
                <a:effectLst/>
                <a:latin typeface="Google Sans"/>
              </a:rPr>
              <a:t> 2024</a:t>
            </a:r>
            <a:endParaRPr lang="it-IT" sz="1400" dirty="0">
              <a:solidFill>
                <a:schemeClr val="bg1"/>
              </a:solidFill>
            </a:endParaRPr>
          </a:p>
        </p:txBody>
      </p:sp>
      <p:pic>
        <p:nvPicPr>
          <p:cNvPr id="5" name="Picture 1116" descr="A picture containing sketch, black and white, black, drawing&#10;&#10;Description automatically generated">
            <a:extLst>
              <a:ext uri="{FF2B5EF4-FFF2-40B4-BE49-F238E27FC236}">
                <a16:creationId xmlns:a16="http://schemas.microsoft.com/office/drawing/2014/main" id="{595505D3-01DA-8E82-D55E-19FB7D7333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211411">
            <a:off x="3829962" y="4055875"/>
            <a:ext cx="1836842" cy="392346"/>
          </a:xfrm>
          <a:prstGeom prst="rect">
            <a:avLst/>
          </a:prstGeom>
        </p:spPr>
      </p:pic>
      <p:sp>
        <p:nvSpPr>
          <p:cNvPr id="6" name="CasellaDiTesto 58">
            <a:extLst>
              <a:ext uri="{FF2B5EF4-FFF2-40B4-BE49-F238E27FC236}">
                <a16:creationId xmlns:a16="http://schemas.microsoft.com/office/drawing/2014/main" id="{F628EB77-2FDF-D68A-59A8-834AEA88BE10}"/>
              </a:ext>
            </a:extLst>
          </p:cNvPr>
          <p:cNvSpPr txBox="1"/>
          <p:nvPr/>
        </p:nvSpPr>
        <p:spPr>
          <a:xfrm>
            <a:off x="4989385" y="3830706"/>
            <a:ext cx="359394" cy="523220"/>
          </a:xfrm>
          <a:prstGeom prst="rect">
            <a:avLst/>
          </a:prstGeom>
          <a:noFill/>
        </p:spPr>
        <p:txBody>
          <a:bodyPr wrap="square" rtlCol="0">
            <a:spAutoFit/>
          </a:bodyPr>
          <a:lstStyle/>
          <a:p>
            <a:r>
              <a:rPr lang="el-GR" sz="2800" dirty="0">
                <a:solidFill>
                  <a:schemeClr val="bg1"/>
                </a:solidFill>
                <a:latin typeface="Calibri" panose="020F0502020204030204" pitchFamily="34" charset="0"/>
                <a:cs typeface="Calibri" panose="020F0502020204030204" pitchFamily="34" charset="0"/>
              </a:rPr>
              <a:t>ϒ</a:t>
            </a:r>
            <a:endParaRPr lang="it-IT" sz="2800" dirty="0">
              <a:solidFill>
                <a:schemeClr val="bg1"/>
              </a:solidFill>
            </a:endParaRPr>
          </a:p>
        </p:txBody>
      </p:sp>
    </p:spTree>
    <p:extLst>
      <p:ext uri="{BB962C8B-B14F-4D97-AF65-F5344CB8AC3E}">
        <p14:creationId xmlns:p14="http://schemas.microsoft.com/office/powerpoint/2010/main" val="104839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00034F1-C3D9-2216-D1E5-F3A3929A5491}"/>
            </a:ext>
          </a:extLst>
        </p:cNvPr>
        <p:cNvGrpSpPr/>
        <p:nvPr/>
      </p:nvGrpSpPr>
      <p:grpSpPr>
        <a:xfrm>
          <a:off x="0" y="0"/>
          <a:ext cx="0" cy="0"/>
          <a:chOff x="0" y="0"/>
          <a:chExt cx="0" cy="0"/>
        </a:xfrm>
      </p:grpSpPr>
      <p:pic>
        <p:nvPicPr>
          <p:cNvPr id="2" name="Immagine 14">
            <a:extLst>
              <a:ext uri="{FF2B5EF4-FFF2-40B4-BE49-F238E27FC236}">
                <a16:creationId xmlns:a16="http://schemas.microsoft.com/office/drawing/2014/main" id="{FF8A53C3-79B1-3899-E5F2-2784DAF94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47" y="2029609"/>
            <a:ext cx="5283200" cy="2588654"/>
          </a:xfrm>
          <a:prstGeom prst="rect">
            <a:avLst/>
          </a:prstGeom>
        </p:spPr>
      </p:pic>
      <p:sp>
        <p:nvSpPr>
          <p:cNvPr id="7" name="CasellaDiTesto 15">
            <a:extLst>
              <a:ext uri="{FF2B5EF4-FFF2-40B4-BE49-F238E27FC236}">
                <a16:creationId xmlns:a16="http://schemas.microsoft.com/office/drawing/2014/main" id="{CB6C34C3-FA58-5E4C-0217-17410AAB63E7}"/>
              </a:ext>
            </a:extLst>
          </p:cNvPr>
          <p:cNvSpPr txBox="1"/>
          <p:nvPr/>
        </p:nvSpPr>
        <p:spPr>
          <a:xfrm>
            <a:off x="3340602" y="1124828"/>
            <a:ext cx="2158383" cy="646331"/>
          </a:xfrm>
          <a:prstGeom prst="rect">
            <a:avLst/>
          </a:prstGeom>
          <a:noFill/>
        </p:spPr>
        <p:txBody>
          <a:bodyPr wrap="square" rtlCol="0">
            <a:spAutoFit/>
          </a:bodyPr>
          <a:lstStyle/>
          <a:p>
            <a:r>
              <a:rPr lang="it-IT" b="1" dirty="0">
                <a:solidFill>
                  <a:srgbClr val="FF0000"/>
                </a:solidFill>
              </a:rPr>
              <a:t>B </a:t>
            </a:r>
            <a:r>
              <a:rPr lang="it-IT" dirty="0" err="1">
                <a:solidFill>
                  <a:srgbClr val="FF0000"/>
                </a:solidFill>
              </a:rPr>
              <a:t>doped</a:t>
            </a:r>
            <a:r>
              <a:rPr lang="it-IT" dirty="0">
                <a:solidFill>
                  <a:srgbClr val="FF0000"/>
                </a:solidFill>
              </a:rPr>
              <a:t> = </a:t>
            </a:r>
            <a:r>
              <a:rPr lang="it-IT" b="1" dirty="0">
                <a:solidFill>
                  <a:srgbClr val="FF0000"/>
                </a:solidFill>
              </a:rPr>
              <a:t>0.3 µm </a:t>
            </a:r>
            <a:r>
              <a:rPr lang="it-IT" dirty="0">
                <a:solidFill>
                  <a:schemeClr val="bg1"/>
                </a:solidFill>
              </a:rPr>
              <a:t>(</a:t>
            </a:r>
            <a:r>
              <a:rPr lang="it-IT" dirty="0" err="1">
                <a:solidFill>
                  <a:schemeClr val="bg1"/>
                </a:solidFill>
              </a:rPr>
              <a:t>implantation</a:t>
            </a:r>
            <a:r>
              <a:rPr lang="it-IT" dirty="0">
                <a:solidFill>
                  <a:schemeClr val="bg1"/>
                </a:solidFill>
              </a:rPr>
              <a:t>)</a:t>
            </a:r>
          </a:p>
        </p:txBody>
      </p:sp>
      <p:sp>
        <p:nvSpPr>
          <p:cNvPr id="8" name="CasellaDiTesto 16">
            <a:extLst>
              <a:ext uri="{FF2B5EF4-FFF2-40B4-BE49-F238E27FC236}">
                <a16:creationId xmlns:a16="http://schemas.microsoft.com/office/drawing/2014/main" id="{4B346BE2-E1A8-B897-85AE-4E82EE61117E}"/>
              </a:ext>
            </a:extLst>
          </p:cNvPr>
          <p:cNvSpPr txBox="1"/>
          <p:nvPr/>
        </p:nvSpPr>
        <p:spPr>
          <a:xfrm>
            <a:off x="2824845" y="5254653"/>
            <a:ext cx="2308778" cy="646331"/>
          </a:xfrm>
          <a:prstGeom prst="rect">
            <a:avLst/>
          </a:prstGeom>
          <a:noFill/>
        </p:spPr>
        <p:txBody>
          <a:bodyPr wrap="square" rtlCol="0">
            <a:spAutoFit/>
          </a:bodyPr>
          <a:lstStyle/>
          <a:p>
            <a:r>
              <a:rPr lang="it-IT" b="1" dirty="0">
                <a:solidFill>
                  <a:schemeClr val="bg2">
                    <a:lumMod val="60000"/>
                    <a:lumOff val="40000"/>
                  </a:schemeClr>
                </a:solidFill>
              </a:rPr>
              <a:t>Li </a:t>
            </a:r>
            <a:r>
              <a:rPr lang="it-IT" dirty="0" err="1">
                <a:solidFill>
                  <a:schemeClr val="bg2">
                    <a:lumMod val="60000"/>
                    <a:lumOff val="40000"/>
                  </a:schemeClr>
                </a:solidFill>
              </a:rPr>
              <a:t>doped</a:t>
            </a:r>
            <a:r>
              <a:rPr lang="it-IT" dirty="0">
                <a:solidFill>
                  <a:schemeClr val="bg2">
                    <a:lumMod val="60000"/>
                    <a:lumOff val="40000"/>
                  </a:schemeClr>
                </a:solidFill>
              </a:rPr>
              <a:t> = </a:t>
            </a:r>
            <a:r>
              <a:rPr lang="it-IT" b="1" dirty="0">
                <a:solidFill>
                  <a:schemeClr val="bg2">
                    <a:lumMod val="60000"/>
                    <a:lumOff val="40000"/>
                  </a:schemeClr>
                </a:solidFill>
              </a:rPr>
              <a:t>0.9 mm </a:t>
            </a:r>
            <a:r>
              <a:rPr lang="it-IT" dirty="0">
                <a:solidFill>
                  <a:schemeClr val="bg1"/>
                </a:solidFill>
              </a:rPr>
              <a:t>(</a:t>
            </a:r>
            <a:r>
              <a:rPr lang="it-IT" dirty="0" err="1">
                <a:solidFill>
                  <a:schemeClr val="bg1"/>
                </a:solidFill>
              </a:rPr>
              <a:t>diffusion</a:t>
            </a:r>
            <a:r>
              <a:rPr lang="it-IT" dirty="0">
                <a:solidFill>
                  <a:schemeClr val="bg1"/>
                </a:solidFill>
              </a:rPr>
              <a:t>)</a:t>
            </a:r>
          </a:p>
        </p:txBody>
      </p:sp>
      <p:sp>
        <p:nvSpPr>
          <p:cNvPr id="13" name="CasellaDiTesto 20">
            <a:extLst>
              <a:ext uri="{FF2B5EF4-FFF2-40B4-BE49-F238E27FC236}">
                <a16:creationId xmlns:a16="http://schemas.microsoft.com/office/drawing/2014/main" id="{81B53556-7021-E1A3-95D6-47FC301AAE92}"/>
              </a:ext>
            </a:extLst>
          </p:cNvPr>
          <p:cNvSpPr txBox="1"/>
          <p:nvPr/>
        </p:nvSpPr>
        <p:spPr>
          <a:xfrm rot="16200000">
            <a:off x="-180354" y="3144107"/>
            <a:ext cx="2138650" cy="369332"/>
          </a:xfrm>
          <a:prstGeom prst="rect">
            <a:avLst/>
          </a:prstGeom>
          <a:noFill/>
        </p:spPr>
        <p:txBody>
          <a:bodyPr wrap="square" rtlCol="0">
            <a:spAutoFit/>
          </a:bodyPr>
          <a:lstStyle/>
          <a:p>
            <a:r>
              <a:rPr lang="it-IT" dirty="0">
                <a:solidFill>
                  <a:srgbClr val="FF0000"/>
                </a:solidFill>
              </a:rPr>
              <a:t>Surface </a:t>
            </a:r>
            <a:r>
              <a:rPr lang="it-IT" dirty="0" err="1">
                <a:solidFill>
                  <a:srgbClr val="FF0000"/>
                </a:solidFill>
              </a:rPr>
              <a:t>passivation</a:t>
            </a:r>
            <a:r>
              <a:rPr lang="it-IT" dirty="0">
                <a:solidFill>
                  <a:srgbClr val="FF0000"/>
                </a:solidFill>
              </a:rPr>
              <a:t>: </a:t>
            </a:r>
          </a:p>
        </p:txBody>
      </p:sp>
      <p:cxnSp>
        <p:nvCxnSpPr>
          <p:cNvPr id="22" name="Connettore 2 22">
            <a:extLst>
              <a:ext uri="{FF2B5EF4-FFF2-40B4-BE49-F238E27FC236}">
                <a16:creationId xmlns:a16="http://schemas.microsoft.com/office/drawing/2014/main" id="{ADB984BC-EF27-C6CB-6156-09FDC133C5E8}"/>
              </a:ext>
            </a:extLst>
          </p:cNvPr>
          <p:cNvCxnSpPr/>
          <p:nvPr/>
        </p:nvCxnSpPr>
        <p:spPr>
          <a:xfrm flipV="1">
            <a:off x="2735790" y="1559087"/>
            <a:ext cx="426832" cy="72966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7">
            <a:extLst>
              <a:ext uri="{FF2B5EF4-FFF2-40B4-BE49-F238E27FC236}">
                <a16:creationId xmlns:a16="http://schemas.microsoft.com/office/drawing/2014/main" id="{DA1983D4-EA7A-1A73-32D6-A4EAF821E56B}"/>
              </a:ext>
            </a:extLst>
          </p:cNvPr>
          <p:cNvCxnSpPr/>
          <p:nvPr/>
        </p:nvCxnSpPr>
        <p:spPr>
          <a:xfrm>
            <a:off x="2561669" y="4497842"/>
            <a:ext cx="329533" cy="64599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ttore 1 5">
            <a:extLst>
              <a:ext uri="{FF2B5EF4-FFF2-40B4-BE49-F238E27FC236}">
                <a16:creationId xmlns:a16="http://schemas.microsoft.com/office/drawing/2014/main" id="{0BEF6F3A-4B5C-2007-4292-1A8BFA95756F}"/>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Footer Placeholder 7">
            <a:extLst>
              <a:ext uri="{FF2B5EF4-FFF2-40B4-BE49-F238E27FC236}">
                <a16:creationId xmlns:a16="http://schemas.microsoft.com/office/drawing/2014/main" id="{739B886F-248A-944C-44BC-B8B1357E7BF6}"/>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rgbClr val="1F1F1F"/>
                </a:solidFill>
                <a:effectLst/>
                <a:latin typeface="Google Sans"/>
              </a:rPr>
              <a:t>JoinUs@Thesis</a:t>
            </a:r>
            <a:r>
              <a:rPr lang="en-US" sz="1400" b="0" i="0" dirty="0">
                <a:solidFill>
                  <a:srgbClr val="1F1F1F"/>
                </a:solidFill>
                <a:effectLst/>
                <a:latin typeface="Google Sans"/>
              </a:rPr>
              <a:t> 2024</a:t>
            </a:r>
            <a:endParaRPr lang="it-IT" sz="1400" dirty="0">
              <a:solidFill>
                <a:schemeClr val="bg1"/>
              </a:solidFill>
            </a:endParaRPr>
          </a:p>
        </p:txBody>
      </p:sp>
      <p:pic>
        <p:nvPicPr>
          <p:cNvPr id="12" name="Picture 11">
            <a:extLst>
              <a:ext uri="{FF2B5EF4-FFF2-40B4-BE49-F238E27FC236}">
                <a16:creationId xmlns:a16="http://schemas.microsoft.com/office/drawing/2014/main" id="{B54B77D9-E100-C1CD-36AE-42C3D4C2DF6A}"/>
              </a:ext>
            </a:extLst>
          </p:cNvPr>
          <p:cNvPicPr>
            <a:picLocks noChangeAspect="1"/>
          </p:cNvPicPr>
          <p:nvPr/>
        </p:nvPicPr>
        <p:blipFill>
          <a:blip r:embed="rId4"/>
          <a:stretch>
            <a:fillRect/>
          </a:stretch>
        </p:blipFill>
        <p:spPr>
          <a:xfrm>
            <a:off x="6693017" y="1406831"/>
            <a:ext cx="4862623" cy="3737010"/>
          </a:xfrm>
          <a:prstGeom prst="rect">
            <a:avLst/>
          </a:prstGeom>
        </p:spPr>
      </p:pic>
      <p:sp>
        <p:nvSpPr>
          <p:cNvPr id="5" name="TextBox 4">
            <a:extLst>
              <a:ext uri="{FF2B5EF4-FFF2-40B4-BE49-F238E27FC236}">
                <a16:creationId xmlns:a16="http://schemas.microsoft.com/office/drawing/2014/main" id="{0558D261-B532-F208-DB3E-323455636130}"/>
              </a:ext>
            </a:extLst>
          </p:cNvPr>
          <p:cNvSpPr txBox="1"/>
          <p:nvPr/>
        </p:nvSpPr>
        <p:spPr>
          <a:xfrm>
            <a:off x="7115139" y="5112566"/>
            <a:ext cx="4219745" cy="338554"/>
          </a:xfrm>
          <a:prstGeom prst="rect">
            <a:avLst/>
          </a:prstGeom>
          <a:noFill/>
        </p:spPr>
        <p:txBody>
          <a:bodyPr wrap="none" rtlCol="0">
            <a:spAutoFit/>
          </a:bodyPr>
          <a:lstStyle/>
          <a:p>
            <a:r>
              <a:rPr lang="en-US" sz="1600" dirty="0">
                <a:solidFill>
                  <a:schemeClr val="bg1"/>
                </a:solidFill>
              </a:rPr>
              <a:t>I. </a:t>
            </a:r>
            <a:r>
              <a:rPr lang="en-US" sz="1600" dirty="0" err="1">
                <a:solidFill>
                  <a:schemeClr val="bg1"/>
                </a:solidFill>
              </a:rPr>
              <a:t>Meleshenkovskiiet</a:t>
            </a:r>
            <a:r>
              <a:rPr lang="en-US" sz="1600" dirty="0">
                <a:solidFill>
                  <a:schemeClr val="bg1"/>
                </a:solidFill>
              </a:rPr>
              <a:t> al. ESARDA Symposium 2017</a:t>
            </a:r>
          </a:p>
        </p:txBody>
      </p:sp>
      <p:sp>
        <p:nvSpPr>
          <p:cNvPr id="33" name="TextBox 32">
            <a:extLst>
              <a:ext uri="{FF2B5EF4-FFF2-40B4-BE49-F238E27FC236}">
                <a16:creationId xmlns:a16="http://schemas.microsoft.com/office/drawing/2014/main" id="{0A04EB83-5D3F-9541-A388-B9F654E93AB7}"/>
              </a:ext>
            </a:extLst>
          </p:cNvPr>
          <p:cNvSpPr txBox="1"/>
          <p:nvPr/>
        </p:nvSpPr>
        <p:spPr>
          <a:xfrm>
            <a:off x="7115139" y="5691381"/>
            <a:ext cx="2473113" cy="369332"/>
          </a:xfrm>
          <a:prstGeom prst="rect">
            <a:avLst/>
          </a:prstGeom>
          <a:noFill/>
        </p:spPr>
        <p:txBody>
          <a:bodyPr wrap="none" rtlCol="0">
            <a:spAutoFit/>
          </a:bodyPr>
          <a:lstStyle/>
          <a:p>
            <a:r>
              <a:rPr lang="en-US" dirty="0" err="1">
                <a:solidFill>
                  <a:schemeClr val="bg1"/>
                </a:solidFill>
              </a:rPr>
              <a:t>HPGe</a:t>
            </a:r>
            <a:r>
              <a:rPr lang="en-US" dirty="0">
                <a:solidFill>
                  <a:schemeClr val="bg1"/>
                </a:solidFill>
              </a:rPr>
              <a:t> FWHM ~ 1.6 KeV</a:t>
            </a:r>
          </a:p>
        </p:txBody>
      </p:sp>
      <p:sp>
        <p:nvSpPr>
          <p:cNvPr id="6" name="Rettangolo 4">
            <a:extLst>
              <a:ext uri="{FF2B5EF4-FFF2-40B4-BE49-F238E27FC236}">
                <a16:creationId xmlns:a16="http://schemas.microsoft.com/office/drawing/2014/main" id="{64EAEA67-D65E-21B1-E813-634C5DD0C877}"/>
              </a:ext>
            </a:extLst>
          </p:cNvPr>
          <p:cNvSpPr/>
          <p:nvPr/>
        </p:nvSpPr>
        <p:spPr>
          <a:xfrm>
            <a:off x="4737294" y="122039"/>
            <a:ext cx="4116833" cy="584775"/>
          </a:xfrm>
          <a:prstGeom prst="rect">
            <a:avLst/>
          </a:prstGeom>
        </p:spPr>
        <p:txBody>
          <a:bodyPr wrap="none">
            <a:spAutoFit/>
          </a:bodyPr>
          <a:lstStyle/>
          <a:p>
            <a:r>
              <a:rPr lang="it-IT" sz="3200" i="1" dirty="0" err="1">
                <a:solidFill>
                  <a:srgbClr val="FF0000"/>
                </a:solidFill>
              </a:rPr>
              <a:t>HPGe</a:t>
            </a:r>
            <a:r>
              <a:rPr lang="it-IT" sz="3200" i="1" dirty="0">
                <a:solidFill>
                  <a:srgbClr val="FF0000"/>
                </a:solidFill>
              </a:rPr>
              <a:t> </a:t>
            </a:r>
            <a:r>
              <a:rPr lang="it-IT" sz="3200" i="1" dirty="0">
                <a:solidFill>
                  <a:srgbClr val="7030A0"/>
                </a:solidFill>
              </a:rPr>
              <a:t>detector</a:t>
            </a:r>
            <a:r>
              <a:rPr lang="it-IT" sz="3200" i="1" dirty="0">
                <a:solidFill>
                  <a:srgbClr val="FF0000"/>
                </a:solidFill>
              </a:rPr>
              <a:t> </a:t>
            </a:r>
            <a:r>
              <a:rPr lang="it-IT" sz="3200" i="1" dirty="0" err="1">
                <a:solidFill>
                  <a:srgbClr val="7030A0"/>
                </a:solidFill>
              </a:rPr>
              <a:t>resolution</a:t>
            </a:r>
            <a:endParaRPr lang="it-IT" sz="3200" i="1" dirty="0">
              <a:solidFill>
                <a:srgbClr val="FF0000"/>
              </a:solidFill>
            </a:endParaRPr>
          </a:p>
        </p:txBody>
      </p:sp>
    </p:spTree>
    <p:extLst>
      <p:ext uri="{BB962C8B-B14F-4D97-AF65-F5344CB8AC3E}">
        <p14:creationId xmlns:p14="http://schemas.microsoft.com/office/powerpoint/2010/main" val="2836856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151FD55F-2D6C-6F85-2ADE-593ECB24CACD}"/>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3283FD43-86DB-D1BA-356C-DDF325870889}"/>
              </a:ext>
            </a:extLst>
          </p:cNvPr>
          <p:cNvPicPr>
            <a:picLocks noChangeAspect="1"/>
          </p:cNvPicPr>
          <p:nvPr/>
        </p:nvPicPr>
        <p:blipFill>
          <a:blip r:embed="rId3"/>
          <a:stretch>
            <a:fillRect/>
          </a:stretch>
        </p:blipFill>
        <p:spPr>
          <a:xfrm>
            <a:off x="1220952" y="1980717"/>
            <a:ext cx="4875048" cy="2432678"/>
          </a:xfrm>
          <a:prstGeom prst="rect">
            <a:avLst/>
          </a:prstGeom>
        </p:spPr>
      </p:pic>
      <p:sp>
        <p:nvSpPr>
          <p:cNvPr id="4" name="Rettangolo 4">
            <a:extLst>
              <a:ext uri="{FF2B5EF4-FFF2-40B4-BE49-F238E27FC236}">
                <a16:creationId xmlns:a16="http://schemas.microsoft.com/office/drawing/2014/main" id="{8B5409E1-451A-34A8-95F7-E260AEDC7E76}"/>
              </a:ext>
            </a:extLst>
          </p:cNvPr>
          <p:cNvSpPr/>
          <p:nvPr/>
        </p:nvSpPr>
        <p:spPr>
          <a:xfrm>
            <a:off x="4184778" y="110319"/>
            <a:ext cx="4049698" cy="584775"/>
          </a:xfrm>
          <a:prstGeom prst="rect">
            <a:avLst/>
          </a:prstGeom>
        </p:spPr>
        <p:txBody>
          <a:bodyPr wrap="none">
            <a:spAutoFit/>
          </a:bodyPr>
          <a:lstStyle/>
          <a:p>
            <a:r>
              <a:rPr lang="it-IT" sz="3200" i="1" dirty="0" err="1">
                <a:solidFill>
                  <a:srgbClr val="FF0000"/>
                </a:solidFill>
              </a:rPr>
              <a:t>HPGe</a:t>
            </a:r>
            <a:r>
              <a:rPr lang="it-IT" sz="3200" i="1" dirty="0">
                <a:solidFill>
                  <a:srgbClr val="FF0000"/>
                </a:solidFill>
              </a:rPr>
              <a:t> </a:t>
            </a:r>
            <a:r>
              <a:rPr lang="it-IT" sz="3200" i="1" dirty="0" err="1">
                <a:solidFill>
                  <a:srgbClr val="7030A0"/>
                </a:solidFill>
              </a:rPr>
              <a:t>radiation</a:t>
            </a:r>
            <a:r>
              <a:rPr lang="it-IT" sz="3200" i="1" dirty="0">
                <a:solidFill>
                  <a:srgbClr val="7030A0"/>
                </a:solidFill>
              </a:rPr>
              <a:t> </a:t>
            </a:r>
            <a:r>
              <a:rPr lang="it-IT" sz="3200" i="1" dirty="0" err="1">
                <a:solidFill>
                  <a:srgbClr val="7030A0"/>
                </a:solidFill>
              </a:rPr>
              <a:t>damage</a:t>
            </a:r>
            <a:endParaRPr lang="it-IT" sz="3200" i="1" dirty="0">
              <a:solidFill>
                <a:srgbClr val="FF0000"/>
              </a:solidFill>
            </a:endParaRPr>
          </a:p>
        </p:txBody>
      </p:sp>
      <p:sp>
        <p:nvSpPr>
          <p:cNvPr id="7" name="CasellaDiTesto 15">
            <a:extLst>
              <a:ext uri="{FF2B5EF4-FFF2-40B4-BE49-F238E27FC236}">
                <a16:creationId xmlns:a16="http://schemas.microsoft.com/office/drawing/2014/main" id="{E3C2CE19-D43F-059D-514F-FECB57BB66BF}"/>
              </a:ext>
            </a:extLst>
          </p:cNvPr>
          <p:cNvSpPr txBox="1"/>
          <p:nvPr/>
        </p:nvSpPr>
        <p:spPr>
          <a:xfrm>
            <a:off x="3340602" y="1124828"/>
            <a:ext cx="2158383" cy="646331"/>
          </a:xfrm>
          <a:prstGeom prst="rect">
            <a:avLst/>
          </a:prstGeom>
          <a:noFill/>
        </p:spPr>
        <p:txBody>
          <a:bodyPr wrap="square" rtlCol="0">
            <a:spAutoFit/>
          </a:bodyPr>
          <a:lstStyle/>
          <a:p>
            <a:r>
              <a:rPr lang="it-IT" b="1" dirty="0">
                <a:solidFill>
                  <a:srgbClr val="FF0000"/>
                </a:solidFill>
              </a:rPr>
              <a:t>B </a:t>
            </a:r>
            <a:r>
              <a:rPr lang="it-IT" dirty="0" err="1">
                <a:solidFill>
                  <a:srgbClr val="FF0000"/>
                </a:solidFill>
              </a:rPr>
              <a:t>doped</a:t>
            </a:r>
            <a:r>
              <a:rPr lang="it-IT" dirty="0">
                <a:solidFill>
                  <a:srgbClr val="FF0000"/>
                </a:solidFill>
              </a:rPr>
              <a:t> = </a:t>
            </a:r>
            <a:r>
              <a:rPr lang="it-IT" b="1" dirty="0">
                <a:solidFill>
                  <a:srgbClr val="FF0000"/>
                </a:solidFill>
              </a:rPr>
              <a:t>0.3 µm </a:t>
            </a:r>
            <a:r>
              <a:rPr lang="it-IT" dirty="0">
                <a:solidFill>
                  <a:schemeClr val="bg1"/>
                </a:solidFill>
              </a:rPr>
              <a:t>(</a:t>
            </a:r>
            <a:r>
              <a:rPr lang="it-IT" dirty="0" err="1">
                <a:solidFill>
                  <a:schemeClr val="bg1"/>
                </a:solidFill>
              </a:rPr>
              <a:t>implantation</a:t>
            </a:r>
            <a:r>
              <a:rPr lang="it-IT" dirty="0">
                <a:solidFill>
                  <a:schemeClr val="bg1"/>
                </a:solidFill>
              </a:rPr>
              <a:t>)</a:t>
            </a:r>
          </a:p>
        </p:txBody>
      </p:sp>
      <p:sp>
        <p:nvSpPr>
          <p:cNvPr id="8" name="CasellaDiTesto 16">
            <a:extLst>
              <a:ext uri="{FF2B5EF4-FFF2-40B4-BE49-F238E27FC236}">
                <a16:creationId xmlns:a16="http://schemas.microsoft.com/office/drawing/2014/main" id="{A0475C5D-4B2B-660E-1450-E3706FE8932C}"/>
              </a:ext>
            </a:extLst>
          </p:cNvPr>
          <p:cNvSpPr txBox="1"/>
          <p:nvPr/>
        </p:nvSpPr>
        <p:spPr>
          <a:xfrm>
            <a:off x="2824845" y="5254653"/>
            <a:ext cx="2308778" cy="646331"/>
          </a:xfrm>
          <a:prstGeom prst="rect">
            <a:avLst/>
          </a:prstGeom>
          <a:noFill/>
        </p:spPr>
        <p:txBody>
          <a:bodyPr wrap="square" rtlCol="0">
            <a:spAutoFit/>
          </a:bodyPr>
          <a:lstStyle/>
          <a:p>
            <a:r>
              <a:rPr lang="it-IT" b="1" dirty="0">
                <a:solidFill>
                  <a:schemeClr val="bg2">
                    <a:lumMod val="60000"/>
                    <a:lumOff val="40000"/>
                  </a:schemeClr>
                </a:solidFill>
              </a:rPr>
              <a:t>Li </a:t>
            </a:r>
            <a:r>
              <a:rPr lang="it-IT" dirty="0" err="1">
                <a:solidFill>
                  <a:schemeClr val="bg2">
                    <a:lumMod val="60000"/>
                    <a:lumOff val="40000"/>
                  </a:schemeClr>
                </a:solidFill>
              </a:rPr>
              <a:t>doped</a:t>
            </a:r>
            <a:r>
              <a:rPr lang="it-IT" dirty="0">
                <a:solidFill>
                  <a:schemeClr val="bg2">
                    <a:lumMod val="60000"/>
                    <a:lumOff val="40000"/>
                  </a:schemeClr>
                </a:solidFill>
              </a:rPr>
              <a:t> = </a:t>
            </a:r>
            <a:r>
              <a:rPr lang="it-IT" b="1" dirty="0">
                <a:solidFill>
                  <a:schemeClr val="bg2">
                    <a:lumMod val="60000"/>
                    <a:lumOff val="40000"/>
                  </a:schemeClr>
                </a:solidFill>
              </a:rPr>
              <a:t>0.9 mm </a:t>
            </a:r>
            <a:r>
              <a:rPr lang="it-IT" dirty="0">
                <a:solidFill>
                  <a:schemeClr val="bg1"/>
                </a:solidFill>
              </a:rPr>
              <a:t>(</a:t>
            </a:r>
            <a:r>
              <a:rPr lang="it-IT" dirty="0" err="1">
                <a:solidFill>
                  <a:schemeClr val="bg1"/>
                </a:solidFill>
              </a:rPr>
              <a:t>diffusion</a:t>
            </a:r>
            <a:r>
              <a:rPr lang="it-IT" dirty="0">
                <a:solidFill>
                  <a:schemeClr val="bg1"/>
                </a:solidFill>
              </a:rPr>
              <a:t>)</a:t>
            </a:r>
          </a:p>
        </p:txBody>
      </p:sp>
      <p:sp>
        <p:nvSpPr>
          <p:cNvPr id="13" name="CasellaDiTesto 20">
            <a:extLst>
              <a:ext uri="{FF2B5EF4-FFF2-40B4-BE49-F238E27FC236}">
                <a16:creationId xmlns:a16="http://schemas.microsoft.com/office/drawing/2014/main" id="{962C9205-7B39-8C61-2F9A-8EF8D54FE257}"/>
              </a:ext>
            </a:extLst>
          </p:cNvPr>
          <p:cNvSpPr txBox="1"/>
          <p:nvPr/>
        </p:nvSpPr>
        <p:spPr>
          <a:xfrm rot="16200000">
            <a:off x="-180354" y="3144107"/>
            <a:ext cx="2138650" cy="369332"/>
          </a:xfrm>
          <a:prstGeom prst="rect">
            <a:avLst/>
          </a:prstGeom>
          <a:noFill/>
        </p:spPr>
        <p:txBody>
          <a:bodyPr wrap="square" rtlCol="0">
            <a:spAutoFit/>
          </a:bodyPr>
          <a:lstStyle/>
          <a:p>
            <a:r>
              <a:rPr lang="it-IT" dirty="0">
                <a:solidFill>
                  <a:srgbClr val="FF0000"/>
                </a:solidFill>
              </a:rPr>
              <a:t>Surface </a:t>
            </a:r>
            <a:r>
              <a:rPr lang="it-IT" dirty="0" err="1">
                <a:solidFill>
                  <a:srgbClr val="FF0000"/>
                </a:solidFill>
              </a:rPr>
              <a:t>passivation</a:t>
            </a:r>
            <a:r>
              <a:rPr lang="it-IT" dirty="0">
                <a:solidFill>
                  <a:srgbClr val="FF0000"/>
                </a:solidFill>
              </a:rPr>
              <a:t>: </a:t>
            </a:r>
          </a:p>
        </p:txBody>
      </p:sp>
      <p:cxnSp>
        <p:nvCxnSpPr>
          <p:cNvPr id="22" name="Connettore 2 22">
            <a:extLst>
              <a:ext uri="{FF2B5EF4-FFF2-40B4-BE49-F238E27FC236}">
                <a16:creationId xmlns:a16="http://schemas.microsoft.com/office/drawing/2014/main" id="{F42428EC-9669-98AD-1FF6-A33261947EBD}"/>
              </a:ext>
            </a:extLst>
          </p:cNvPr>
          <p:cNvCxnSpPr/>
          <p:nvPr/>
        </p:nvCxnSpPr>
        <p:spPr>
          <a:xfrm flipV="1">
            <a:off x="2735790" y="1559087"/>
            <a:ext cx="426832" cy="72966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7">
            <a:extLst>
              <a:ext uri="{FF2B5EF4-FFF2-40B4-BE49-F238E27FC236}">
                <a16:creationId xmlns:a16="http://schemas.microsoft.com/office/drawing/2014/main" id="{BCA5F681-5830-78C6-0566-7127E5200D1F}"/>
              </a:ext>
            </a:extLst>
          </p:cNvPr>
          <p:cNvCxnSpPr/>
          <p:nvPr/>
        </p:nvCxnSpPr>
        <p:spPr>
          <a:xfrm>
            <a:off x="2561669" y="4497842"/>
            <a:ext cx="329533" cy="64599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ttore 1 5">
            <a:extLst>
              <a:ext uri="{FF2B5EF4-FFF2-40B4-BE49-F238E27FC236}">
                <a16:creationId xmlns:a16="http://schemas.microsoft.com/office/drawing/2014/main" id="{16123854-B116-76C7-4AEB-1257116BF000}"/>
              </a:ext>
            </a:extLst>
          </p:cNvPr>
          <p:cNvCxnSpPr>
            <a:cxnSpLocks/>
          </p:cNvCxnSpPr>
          <p:nvPr/>
        </p:nvCxnSpPr>
        <p:spPr>
          <a:xfrm flipH="1">
            <a:off x="977383" y="6362399"/>
            <a:ext cx="10178685"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Footer Placeholder 7">
            <a:extLst>
              <a:ext uri="{FF2B5EF4-FFF2-40B4-BE49-F238E27FC236}">
                <a16:creationId xmlns:a16="http://schemas.microsoft.com/office/drawing/2014/main" id="{FA820E07-4C26-231B-BB5D-22D94E336F7E}"/>
              </a:ext>
            </a:extLst>
          </p:cNvPr>
          <p:cNvSpPr txBox="1">
            <a:spLocks/>
          </p:cNvSpPr>
          <p:nvPr/>
        </p:nvSpPr>
        <p:spPr>
          <a:xfrm>
            <a:off x="3928845" y="6488750"/>
            <a:ext cx="4815105" cy="177451"/>
          </a:xfrm>
          <a:prstGeom prst="rect">
            <a:avLst/>
          </a:prstGeom>
        </p:spPr>
        <p:txBody>
          <a:bodyPr vert="horz" lIns="91440" tIns="45720" rIns="91440" bIns="45720" rtlCol="0" anchor="ctr"/>
          <a:lstStyle>
            <a:defPPr>
              <a:defRPr lang="it-IT"/>
            </a:defPPr>
            <a:lvl1pPr marL="0" algn="l" defTabSz="914400" rtl="0" eaLnBrk="1" latinLnBrk="0" hangingPunct="1">
              <a:defRPr sz="105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400" dirty="0">
                <a:solidFill>
                  <a:schemeClr val="bg1"/>
                </a:solidFill>
              </a:rPr>
              <a:t>Davide De Salvador                          </a:t>
            </a:r>
            <a:r>
              <a:rPr lang="en-US" sz="1400" b="0" i="0" dirty="0" err="1">
                <a:solidFill>
                  <a:srgbClr val="1F1F1F"/>
                </a:solidFill>
                <a:effectLst/>
                <a:latin typeface="Google Sans"/>
              </a:rPr>
              <a:t>JoinUs@Thesis</a:t>
            </a:r>
            <a:r>
              <a:rPr lang="en-US" sz="1400" b="0" i="0" dirty="0">
                <a:solidFill>
                  <a:srgbClr val="1F1F1F"/>
                </a:solidFill>
                <a:effectLst/>
                <a:latin typeface="Google Sans"/>
              </a:rPr>
              <a:t> 2024</a:t>
            </a:r>
            <a:endParaRPr lang="it-IT" sz="1400" dirty="0">
              <a:solidFill>
                <a:schemeClr val="bg1"/>
              </a:solidFill>
            </a:endParaRPr>
          </a:p>
        </p:txBody>
      </p:sp>
      <p:pic>
        <p:nvPicPr>
          <p:cNvPr id="6" name="Picture 5">
            <a:extLst>
              <a:ext uri="{FF2B5EF4-FFF2-40B4-BE49-F238E27FC236}">
                <a16:creationId xmlns:a16="http://schemas.microsoft.com/office/drawing/2014/main" id="{017A6EA6-403D-21C2-F9E9-3CBAE0FB4B22}"/>
              </a:ext>
            </a:extLst>
          </p:cNvPr>
          <p:cNvPicPr>
            <a:picLocks noChangeAspect="1"/>
          </p:cNvPicPr>
          <p:nvPr/>
        </p:nvPicPr>
        <p:blipFill>
          <a:blip r:embed="rId4"/>
          <a:stretch>
            <a:fillRect/>
          </a:stretch>
        </p:blipFill>
        <p:spPr>
          <a:xfrm>
            <a:off x="6209627" y="1608605"/>
            <a:ext cx="5771451" cy="3915844"/>
          </a:xfrm>
          <a:prstGeom prst="rect">
            <a:avLst/>
          </a:prstGeom>
        </p:spPr>
      </p:pic>
      <p:cxnSp>
        <p:nvCxnSpPr>
          <p:cNvPr id="10" name="Straight Arrow Connector 9">
            <a:extLst>
              <a:ext uri="{FF2B5EF4-FFF2-40B4-BE49-F238E27FC236}">
                <a16:creationId xmlns:a16="http://schemas.microsoft.com/office/drawing/2014/main" id="{94F1C500-0EF0-F450-762D-BB3A6F606DC4}"/>
              </a:ext>
            </a:extLst>
          </p:cNvPr>
          <p:cNvCxnSpPr>
            <a:cxnSpLocks/>
          </p:cNvCxnSpPr>
          <p:nvPr/>
        </p:nvCxnSpPr>
        <p:spPr>
          <a:xfrm flipH="1">
            <a:off x="5846356" y="3998953"/>
            <a:ext cx="1116419" cy="1063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7B29C4A-1AFD-1210-8D9C-6B7004D8D679}"/>
              </a:ext>
            </a:extLst>
          </p:cNvPr>
          <p:cNvSpPr txBox="1"/>
          <p:nvPr/>
        </p:nvSpPr>
        <p:spPr>
          <a:xfrm>
            <a:off x="5945129" y="2615112"/>
            <a:ext cx="1047274" cy="369332"/>
          </a:xfrm>
          <a:prstGeom prst="rect">
            <a:avLst/>
          </a:prstGeom>
          <a:noFill/>
        </p:spPr>
        <p:txBody>
          <a:bodyPr wrap="none" rtlCol="0">
            <a:spAutoFit/>
          </a:bodyPr>
          <a:lstStyle/>
          <a:p>
            <a:r>
              <a:rPr lang="en-US" dirty="0">
                <a:solidFill>
                  <a:schemeClr val="bg1"/>
                </a:solidFill>
              </a:rPr>
              <a:t>Neutrons </a:t>
            </a:r>
          </a:p>
        </p:txBody>
      </p:sp>
      <p:sp>
        <p:nvSpPr>
          <p:cNvPr id="14" name="TextBox 13">
            <a:extLst>
              <a:ext uri="{FF2B5EF4-FFF2-40B4-BE49-F238E27FC236}">
                <a16:creationId xmlns:a16="http://schemas.microsoft.com/office/drawing/2014/main" id="{406BDD16-D3FF-98FD-CD0C-CB69C6A4899C}"/>
              </a:ext>
            </a:extLst>
          </p:cNvPr>
          <p:cNvSpPr txBox="1"/>
          <p:nvPr/>
        </p:nvSpPr>
        <p:spPr>
          <a:xfrm>
            <a:off x="5945129" y="3594412"/>
            <a:ext cx="907813" cy="369332"/>
          </a:xfrm>
          <a:prstGeom prst="rect">
            <a:avLst/>
          </a:prstGeom>
          <a:noFill/>
        </p:spPr>
        <p:txBody>
          <a:bodyPr wrap="none" rtlCol="0">
            <a:spAutoFit/>
          </a:bodyPr>
          <a:lstStyle/>
          <a:p>
            <a:r>
              <a:rPr lang="en-US" dirty="0">
                <a:solidFill>
                  <a:schemeClr val="bg1"/>
                </a:solidFill>
              </a:rPr>
              <a:t>Protons </a:t>
            </a:r>
          </a:p>
        </p:txBody>
      </p:sp>
      <p:sp>
        <p:nvSpPr>
          <p:cNvPr id="15" name="TextBox 14">
            <a:extLst>
              <a:ext uri="{FF2B5EF4-FFF2-40B4-BE49-F238E27FC236}">
                <a16:creationId xmlns:a16="http://schemas.microsoft.com/office/drawing/2014/main" id="{60F4980A-C7A5-2268-3550-4C8AFF81D1FE}"/>
              </a:ext>
            </a:extLst>
          </p:cNvPr>
          <p:cNvSpPr txBox="1"/>
          <p:nvPr/>
        </p:nvSpPr>
        <p:spPr>
          <a:xfrm>
            <a:off x="8620536" y="997607"/>
            <a:ext cx="2794548" cy="646331"/>
          </a:xfrm>
          <a:prstGeom prst="rect">
            <a:avLst/>
          </a:prstGeom>
          <a:noFill/>
        </p:spPr>
        <p:txBody>
          <a:bodyPr wrap="none" rtlCol="0">
            <a:spAutoFit/>
          </a:bodyPr>
          <a:lstStyle/>
          <a:p>
            <a:r>
              <a:rPr lang="en-US" dirty="0">
                <a:solidFill>
                  <a:schemeClr val="bg1"/>
                </a:solidFill>
              </a:rPr>
              <a:t>1.5GeV 1.2 10</a:t>
            </a:r>
            <a:r>
              <a:rPr lang="en-US" baseline="30000" dirty="0">
                <a:solidFill>
                  <a:srgbClr val="FF0000"/>
                </a:solidFill>
              </a:rPr>
              <a:t>8</a:t>
            </a:r>
            <a:r>
              <a:rPr lang="en-US" dirty="0">
                <a:solidFill>
                  <a:schemeClr val="bg1"/>
                </a:solidFill>
              </a:rPr>
              <a:t>cm</a:t>
            </a:r>
            <a:r>
              <a:rPr lang="en-US" baseline="30000" dirty="0">
                <a:solidFill>
                  <a:schemeClr val="bg1"/>
                </a:solidFill>
              </a:rPr>
              <a:t>-2</a:t>
            </a:r>
            <a:r>
              <a:rPr lang="en-US" dirty="0">
                <a:solidFill>
                  <a:schemeClr val="bg1"/>
                </a:solidFill>
              </a:rPr>
              <a:t> Protons</a:t>
            </a:r>
          </a:p>
          <a:p>
            <a:r>
              <a:rPr lang="en-US" dirty="0">
                <a:solidFill>
                  <a:schemeClr val="bg1"/>
                </a:solidFill>
              </a:rPr>
              <a:t>5 MeV 1.2 10</a:t>
            </a:r>
            <a:r>
              <a:rPr lang="en-US" baseline="30000" dirty="0">
                <a:solidFill>
                  <a:srgbClr val="FF0000"/>
                </a:solidFill>
              </a:rPr>
              <a:t>9</a:t>
            </a:r>
            <a:r>
              <a:rPr lang="en-US" dirty="0">
                <a:solidFill>
                  <a:schemeClr val="bg1"/>
                </a:solidFill>
              </a:rPr>
              <a:t>cm</a:t>
            </a:r>
            <a:r>
              <a:rPr lang="en-US" baseline="30000" dirty="0">
                <a:solidFill>
                  <a:schemeClr val="bg1"/>
                </a:solidFill>
              </a:rPr>
              <a:t>-2</a:t>
            </a:r>
            <a:r>
              <a:rPr lang="en-US" dirty="0">
                <a:solidFill>
                  <a:schemeClr val="bg1"/>
                </a:solidFill>
              </a:rPr>
              <a:t> Neutrons</a:t>
            </a:r>
          </a:p>
        </p:txBody>
      </p:sp>
      <p:cxnSp>
        <p:nvCxnSpPr>
          <p:cNvPr id="16" name="Straight Connector 15">
            <a:extLst>
              <a:ext uri="{FF2B5EF4-FFF2-40B4-BE49-F238E27FC236}">
                <a16:creationId xmlns:a16="http://schemas.microsoft.com/office/drawing/2014/main" id="{8A481A1A-C1D0-7F9C-A7D4-F23AC6E1EC8D}"/>
              </a:ext>
            </a:extLst>
          </p:cNvPr>
          <p:cNvCxnSpPr>
            <a:cxnSpLocks/>
          </p:cNvCxnSpPr>
          <p:nvPr/>
        </p:nvCxnSpPr>
        <p:spPr>
          <a:xfrm>
            <a:off x="9950268" y="5107054"/>
            <a:ext cx="57049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91EA68C4-C151-1AC8-CCDB-CBDBBD8AADD1}"/>
              </a:ext>
            </a:extLst>
          </p:cNvPr>
          <p:cNvCxnSpPr>
            <a:cxnSpLocks/>
          </p:cNvCxnSpPr>
          <p:nvPr/>
        </p:nvCxnSpPr>
        <p:spPr>
          <a:xfrm flipH="1">
            <a:off x="5846356" y="3009020"/>
            <a:ext cx="1116419" cy="1063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9358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Circuito</Template>
  <TotalTime>46924</TotalTime>
  <Words>2637</Words>
  <Application>Microsoft Office PowerPoint</Application>
  <PresentationFormat>Widescreen</PresentationFormat>
  <Paragraphs>329</Paragraphs>
  <Slides>28</Slides>
  <Notes>24</Notes>
  <HiddenSlides>0</HiddenSlides>
  <MMClips>1</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28</vt:i4>
      </vt:variant>
    </vt:vector>
  </HeadingPairs>
  <TitlesOfParts>
    <vt:vector size="46" baseType="lpstr">
      <vt:lpstr>Arial</vt:lpstr>
      <vt:lpstr>Calibri</vt:lpstr>
      <vt:lpstr>Calibri Light</vt:lpstr>
      <vt:lpstr>Cambria Math</vt:lpstr>
      <vt:lpstr>Century Gothic</vt:lpstr>
      <vt:lpstr>CMR9</vt:lpstr>
      <vt:lpstr>DejaVuSans-Bold</vt:lpstr>
      <vt:lpstr>Google Sans</vt:lpstr>
      <vt:lpstr>Palatino Linotype</vt:lpstr>
      <vt:lpstr>Söhne</vt:lpstr>
      <vt:lpstr>Symbol</vt:lpstr>
      <vt:lpstr>Tw Cen MT</vt:lpstr>
      <vt:lpstr>Circuito</vt:lpstr>
      <vt:lpstr>1_Office Theme</vt:lpstr>
      <vt:lpstr>2_Office Theme</vt:lpstr>
      <vt:lpstr>3_Office Theme</vt:lpstr>
      <vt:lpstr>5_Office Theme</vt:lpstr>
      <vt:lpstr>Graph</vt:lpstr>
      <vt:lpstr>PowerPoint Presentation</vt:lpstr>
      <vt:lpstr>Outline</vt:lpstr>
      <vt:lpstr>Applications of gamma-rays</vt:lpstr>
      <vt:lpstr>WHY GERMANIUM ?</vt:lpstr>
      <vt:lpstr>WHY GERMANIUM ?</vt:lpstr>
      <vt:lpstr>WHY GERMANIUM ?</vt:lpstr>
      <vt:lpstr>PowerPoint Presentation</vt:lpstr>
      <vt:lpstr>PowerPoint Presentation</vt:lpstr>
      <vt:lpstr>PowerPoint Presentation</vt:lpstr>
      <vt:lpstr>INTEGRAL- SPI annealing cycles</vt:lpstr>
      <vt:lpstr>Planar segmented amorphous -Ge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What’S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Windows</dc:creator>
  <cp:lastModifiedBy>De Salvador Davide</cp:lastModifiedBy>
  <cp:revision>181</cp:revision>
  <dcterms:created xsi:type="dcterms:W3CDTF">2023-10-24T09:18:16Z</dcterms:created>
  <dcterms:modified xsi:type="dcterms:W3CDTF">2024-02-23T13:42:10Z</dcterms:modified>
</cp:coreProperties>
</file>