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7" r:id="rId2"/>
    <p:sldId id="320" r:id="rId3"/>
    <p:sldId id="322" r:id="rId4"/>
    <p:sldId id="323" r:id="rId5"/>
    <p:sldId id="324" r:id="rId6"/>
    <p:sldId id="327" r:id="rId7"/>
    <p:sldId id="328" r:id="rId8"/>
    <p:sldId id="329" r:id="rId9"/>
    <p:sldId id="325" r:id="rId10"/>
    <p:sldId id="326" r:id="rId11"/>
    <p:sldId id="321" r:id="rId12"/>
    <p:sldId id="33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3"/>
    <a:srgbClr val="7C01EB"/>
    <a:srgbClr val="990000"/>
    <a:srgbClr val="FFFEAA"/>
    <a:srgbClr val="B5DEE2"/>
    <a:srgbClr val="ECF8F9"/>
    <a:srgbClr val="D1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1" autoAdjust="0"/>
    <p:restoredTop sz="97405" autoAdjust="0"/>
  </p:normalViewPr>
  <p:slideViewPr>
    <p:cSldViewPr snapToGrid="0" snapToObjects="1">
      <p:cViewPr varScale="1">
        <p:scale>
          <a:sx n="129" d="100"/>
          <a:sy n="129" d="100"/>
        </p:scale>
        <p:origin x="106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A0368-741A-704F-80C1-E9763E2ABECC}" type="datetimeFigureOut">
              <a:rPr lang="it-IT" smtClean="0"/>
              <a:t>21/02/2024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83E6-F8B3-A74F-9CCA-A03F09C64C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6DEC9-0CB9-544E-9896-7694165E9831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E439-823E-C141-BA73-FCF732113D3B}" type="datetime1">
              <a:t>2/21/2024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C71C-A351-7F4E-BC14-2161244C9C95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DE53-5983-9340-A5AD-618B678BB519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DF49-74C5-1C47-946E-5CD529EE2248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D95D-075C-B74D-99BE-16591EB465CB}" type="datetime1"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FE8C-58D8-D344-8ACA-5C9CCB8D5EBF}" type="datetime1"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FE44-44B1-974F-B4AF-1F984CDD2429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1EBDD9BC-533A-EB45-8C9B-781B866BAB21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635C-E5AE-CD4E-84C4-6EF1C7AF2217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49C-B823-CB48-BCC0-360DFF5FE8CB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698D2CA5-23AD-704F-B6E5-DC204039BBD4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96A0-D79D-984A-9B4C-242398925672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1CD6-11D2-D847-B732-6F1DF2A01934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EE3B73A4-CC70-C845-AA79-CEB51A93B2A1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C6F4F21-D31B-C64C-B1C2-5BEEACCAA90B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2C95E2A-0ABC-9541-A49C-016ED1BF548E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F453730B-062C-AA47-852C-B377C97AFBAC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09D4-2FDC-7F40-BA5D-D620DB656BE8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3EE-4881-AD4D-A7EF-C8E86B18DEC7}" type="datetime1"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8BC6D0-9DE8-C640-8DF3-7B171902A53E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uigi.cordaro@unipd.it" TargetMode="External"/><Relationship Id="rId4" Type="http://schemas.openxmlformats.org/officeDocument/2006/relationships/hyperlink" Target="mailto:luigi.cordaro@igi.cnr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48667" y="985424"/>
            <a:ext cx="5458968" cy="10486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Edge and applicative plasma physics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8" name="Immagine 7" descr="Schermata 2015-09-10 alle 14.31.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240234"/>
            <a:ext cx="2323948" cy="1950571"/>
          </a:xfrm>
          <a:prstGeom prst="rect">
            <a:avLst/>
          </a:prstGeom>
        </p:spPr>
      </p:pic>
      <p:pic>
        <p:nvPicPr>
          <p:cNvPr id="4" name="Segnaposto contenuto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C8DD70-4C42-8944-AF2C-E524941E8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4" y="2686903"/>
            <a:ext cx="1814694" cy="16526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3D9915-F0FC-3640-85DD-02D5F0FCB0CC}"/>
              </a:ext>
            </a:extLst>
          </p:cNvPr>
          <p:cNvSpPr txBox="1"/>
          <p:nvPr/>
        </p:nvSpPr>
        <p:spPr>
          <a:xfrm>
            <a:off x="3125010" y="4302916"/>
            <a:ext cx="505138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Luigi Cordaro</a:t>
            </a:r>
          </a:p>
          <a:p>
            <a:r>
              <a:rPr lang="en-US" dirty="0"/>
              <a:t>On behalf of the FB group at  </a:t>
            </a:r>
            <a:r>
              <a:rPr lang="en-US" dirty="0" err="1"/>
              <a:t>Consorzio</a:t>
            </a:r>
            <a:r>
              <a:rPr lang="en-US" dirty="0"/>
              <a:t> RFX</a:t>
            </a:r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  <a:r>
              <a:rPr lang="it-IT" dirty="0">
                <a:hlinkClick r:id="rId4"/>
              </a:rPr>
              <a:t>luigi.cordaro@igi.cnr.it</a:t>
            </a:r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  <a:r>
              <a:rPr lang="it-IT" dirty="0">
                <a:hlinkClick r:id="rId5"/>
              </a:rPr>
              <a:t>luigi.cordaro@unipd.it</a:t>
            </a:r>
            <a:r>
              <a:rPr lang="it-IT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641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en-US" dirty="0"/>
              <a:t>Small scale experiments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4A66D-C489-442F-9757-C7B71C1CC7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2965764"/>
            <a:ext cx="2648415" cy="3531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9DDC72-D806-489E-8430-3A87D8B9CF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52" y="2965764"/>
            <a:ext cx="2648415" cy="353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040E81-DC79-43B1-AFA1-239DAD68CA58}"/>
              </a:ext>
            </a:extLst>
          </p:cNvPr>
          <p:cNvSpPr txBox="1"/>
          <p:nvPr/>
        </p:nvSpPr>
        <p:spPr>
          <a:xfrm>
            <a:off x="132426" y="786656"/>
            <a:ext cx="6736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Characterization of basic plasma phenomena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9E049F-D2EE-4C09-B3F1-EC00DE496A33}"/>
              </a:ext>
            </a:extLst>
          </p:cNvPr>
          <p:cNvSpPr/>
          <p:nvPr/>
        </p:nvSpPr>
        <p:spPr>
          <a:xfrm>
            <a:off x="382417" y="1563877"/>
            <a:ext cx="6615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Easy access to: </a:t>
            </a:r>
          </a:p>
          <a:p>
            <a:r>
              <a:rPr lang="en-US" sz="1600" dirty="0"/>
              <a:t>- instabilities, fluctuations and control studies</a:t>
            </a:r>
          </a:p>
          <a:p>
            <a:r>
              <a:rPr lang="en-US" sz="1600" dirty="0"/>
              <a:t>- ionization processes</a:t>
            </a:r>
          </a:p>
          <a:p>
            <a:r>
              <a:rPr lang="en-US" sz="1600" dirty="0"/>
              <a:t>- innovative diagnostic techniques</a:t>
            </a:r>
            <a:endParaRPr lang="en-US" dirty="0"/>
          </a:p>
        </p:txBody>
      </p:sp>
      <p:pic>
        <p:nvPicPr>
          <p:cNvPr id="2" name="PXL_20220527_131827896 (1)">
            <a:hlinkClick r:id="" action="ppaction://media"/>
            <a:extLst>
              <a:ext uri="{FF2B5EF4-FFF2-40B4-BE49-F238E27FC236}">
                <a16:creationId xmlns:a16="http://schemas.microsoft.com/office/drawing/2014/main" id="{3C477A12-4AC0-4432-B64C-1C089BB53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808" y="2023451"/>
            <a:ext cx="2530193" cy="4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5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Thesis</a:t>
            </a:r>
            <a:r>
              <a:rPr lang="it-IT" dirty="0"/>
              <a:t> </a:t>
            </a:r>
            <a:r>
              <a:rPr lang="it-IT" dirty="0" err="1"/>
              <a:t>activities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54000" y="2056686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</a:t>
            </a:fld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9750-417A-E245-952E-2CEEC8A7CA13}"/>
              </a:ext>
            </a:extLst>
          </p:cNvPr>
          <p:cNvSpPr txBox="1"/>
          <p:nvPr/>
        </p:nvSpPr>
        <p:spPr>
          <a:xfrm>
            <a:off x="86360" y="2031582"/>
            <a:ext cx="8803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Requisites</a:t>
            </a:r>
            <a:r>
              <a:rPr lang="it-IT" sz="2200" dirty="0">
                <a:solidFill>
                  <a:srgbClr val="7030A0"/>
                </a:solidFill>
              </a:rPr>
              <a:t>:</a:t>
            </a:r>
            <a:r>
              <a:rPr lang="it-IT" sz="2200" dirty="0"/>
              <a:t> 	</a:t>
            </a:r>
            <a:r>
              <a:rPr lang="it-IT" sz="2200" b="1" dirty="0">
                <a:solidFill>
                  <a:schemeClr val="accent3"/>
                </a:solidFill>
              </a:rPr>
              <a:t>NONE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200" i="1" dirty="0"/>
              <a:t>Your knowledge is sufficient to address the research topics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200" i="1" dirty="0"/>
              <a:t>You will be able to learn with us the methods necessary to carry out research in the field of plasma physics</a:t>
            </a:r>
            <a:endParaRPr lang="it-IT" sz="2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6903D3-DFD3-8C4F-941A-4FEDAB43E104}"/>
              </a:ext>
            </a:extLst>
          </p:cNvPr>
          <p:cNvSpPr txBox="1"/>
          <p:nvPr/>
        </p:nvSpPr>
        <p:spPr>
          <a:xfrm>
            <a:off x="212945" y="4267142"/>
            <a:ext cx="8530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Flexibility:</a:t>
            </a:r>
            <a:r>
              <a:rPr lang="en-US" sz="2200" b="1" dirty="0"/>
              <a:t>	</a:t>
            </a:r>
            <a:r>
              <a:rPr lang="en-US" sz="2200" i="1" dirty="0"/>
              <a:t>possibility to make the research project based 			on your skills and preferences (modelling, 			experimental, data 	analysis)</a:t>
            </a:r>
            <a:r>
              <a:rPr lang="en-US" sz="2200" b="1" dirty="0"/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8748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18" y="81373"/>
            <a:ext cx="6971070" cy="1143000"/>
          </a:xfrm>
        </p:spPr>
        <p:txBody>
          <a:bodyPr anchor="t" anchorCtr="0"/>
          <a:lstStyle/>
          <a:p>
            <a:r>
              <a:rPr lang="en-US" sz="2800" dirty="0"/>
              <a:t>Interested? Please get in touch with us</a:t>
            </a:r>
            <a:br>
              <a:rPr lang="en-US" sz="2800" dirty="0"/>
            </a:br>
            <a:r>
              <a:rPr lang="en-US" sz="2800" dirty="0">
                <a:solidFill>
                  <a:srgbClr val="7030A0"/>
                </a:solidFill>
              </a:rPr>
              <a:t>We can offer a variety of theses</a:t>
            </a: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-1270252" y="2279209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9A737D-8DBC-4717-8845-1CE16925C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-318" r="13633" b="2626"/>
          <a:stretch/>
        </p:blipFill>
        <p:spPr bwMode="auto">
          <a:xfrm>
            <a:off x="2695177" y="1918153"/>
            <a:ext cx="3753646" cy="378234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296E1B-F7D4-4FE8-8FAE-08DA8D208CA1}"/>
              </a:ext>
            </a:extLst>
          </p:cNvPr>
          <p:cNvSpPr txBox="1"/>
          <p:nvPr/>
        </p:nvSpPr>
        <p:spPr>
          <a:xfrm>
            <a:off x="3621253" y="1110533"/>
            <a:ext cx="19358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Matteo </a:t>
            </a:r>
            <a:r>
              <a:rPr lang="en-US" sz="1400" b="1" dirty="0" err="1"/>
              <a:t>Zuin</a:t>
            </a:r>
            <a:endParaRPr lang="en-US" sz="1400" b="1" dirty="0"/>
          </a:p>
          <a:p>
            <a:pPr algn="ctr"/>
            <a:r>
              <a:rPr lang="en-US" sz="1300" b="1" dirty="0">
                <a:solidFill>
                  <a:srgbClr val="FF0000"/>
                </a:solidFill>
              </a:rPr>
              <a:t>Group leader</a:t>
            </a:r>
            <a:endParaRPr lang="en-US" sz="1300" dirty="0">
              <a:solidFill>
                <a:srgbClr val="FF0000"/>
              </a:solidFill>
            </a:endParaRPr>
          </a:p>
          <a:p>
            <a:pPr algn="ctr"/>
            <a:r>
              <a:rPr lang="en-US" sz="1100" dirty="0"/>
              <a:t>matteo.zuin@igi.cnr.it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E46FC-9498-42B3-B911-6A3E0066AAEC}"/>
              </a:ext>
            </a:extLst>
          </p:cNvPr>
          <p:cNvSpPr txBox="1"/>
          <p:nvPr/>
        </p:nvSpPr>
        <p:spPr>
          <a:xfrm>
            <a:off x="1476913" y="1354885"/>
            <a:ext cx="264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Roberto </a:t>
            </a:r>
            <a:r>
              <a:rPr lang="en-US" sz="1400" b="1" dirty="0" err="1"/>
              <a:t>Cavazzana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roberto.cavazzana@igi.cnr.it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B944E-4A73-4645-9A13-6DA311B3F3AA}"/>
              </a:ext>
            </a:extLst>
          </p:cNvPr>
          <p:cNvSpPr txBox="1"/>
          <p:nvPr/>
        </p:nvSpPr>
        <p:spPr>
          <a:xfrm>
            <a:off x="5240524" y="1354885"/>
            <a:ext cx="212444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Nicola </a:t>
            </a:r>
            <a:r>
              <a:rPr lang="en-US" sz="1400" b="1" dirty="0" err="1"/>
              <a:t>Vianello</a:t>
            </a:r>
            <a:endParaRPr lang="en-US" sz="1400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nicola.vianello@igi.cnr.it</a:t>
            </a:r>
          </a:p>
          <a:p>
            <a:pPr algn="ctr"/>
            <a:endParaRPr lang="en-US" sz="1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209C2-328A-4133-BD43-1B397E7B03E4}"/>
              </a:ext>
            </a:extLst>
          </p:cNvPr>
          <p:cNvSpPr txBox="1"/>
          <p:nvPr/>
        </p:nvSpPr>
        <p:spPr>
          <a:xfrm>
            <a:off x="2431405" y="6063548"/>
            <a:ext cx="218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Barbara </a:t>
            </a:r>
            <a:r>
              <a:rPr lang="en-US" sz="1400" b="1" dirty="0" err="1"/>
              <a:t>Momo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barbara.momo@igi.cnr.it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2C84A2-917B-4096-8CD8-2B5275CCD9C8}"/>
              </a:ext>
            </a:extLst>
          </p:cNvPr>
          <p:cNvSpPr txBox="1"/>
          <p:nvPr/>
        </p:nvSpPr>
        <p:spPr>
          <a:xfrm>
            <a:off x="6509819" y="2665614"/>
            <a:ext cx="236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Monica </a:t>
            </a:r>
            <a:r>
              <a:rPr lang="en-US" sz="1400" b="1" dirty="0" err="1"/>
              <a:t>Spolaore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monica.spolaore@igi.cnr.it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A04E5-CE2D-4CEA-A573-A14FEE0302B7}"/>
              </a:ext>
            </a:extLst>
          </p:cNvPr>
          <p:cNvSpPr txBox="1"/>
          <p:nvPr/>
        </p:nvSpPr>
        <p:spPr>
          <a:xfrm>
            <a:off x="6712595" y="3312208"/>
            <a:ext cx="225784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Silvia </a:t>
            </a:r>
            <a:r>
              <a:rPr lang="en-US" sz="1400" b="1" dirty="0" err="1"/>
              <a:t>Spagnolo</a:t>
            </a:r>
            <a:endParaRPr lang="en-US" sz="1400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silvia.spagnolo@igi.cnr.it</a:t>
            </a:r>
          </a:p>
          <a:p>
            <a:pPr algn="ctr"/>
            <a:endParaRPr lang="en-US" sz="13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13A25-4F8A-4E9E-9568-B05284A6634E}"/>
              </a:ext>
            </a:extLst>
          </p:cNvPr>
          <p:cNvSpPr txBox="1"/>
          <p:nvPr/>
        </p:nvSpPr>
        <p:spPr>
          <a:xfrm>
            <a:off x="-103510" y="3373654"/>
            <a:ext cx="263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Gianluca</a:t>
            </a:r>
            <a:r>
              <a:rPr lang="en-US" sz="1400" b="1" dirty="0"/>
              <a:t> De </a:t>
            </a:r>
            <a:r>
              <a:rPr lang="en-US" sz="1400" b="1" dirty="0" err="1"/>
              <a:t>Masi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gianluca.demasi@igi.cnr.it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63789-A7CC-4E6B-A5F3-693E474E61EA}"/>
              </a:ext>
            </a:extLst>
          </p:cNvPr>
          <p:cNvSpPr txBox="1"/>
          <p:nvPr/>
        </p:nvSpPr>
        <p:spPr>
          <a:xfrm>
            <a:off x="5464626" y="5417218"/>
            <a:ext cx="263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Antonio </a:t>
            </a:r>
            <a:r>
              <a:rPr lang="en-US" sz="1400" b="1" dirty="0" err="1"/>
              <a:t>Pimazzoni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antonio.pimazzoni@igi.cnr.it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9538B-643D-45E1-81D8-B73E7DAD629E}"/>
              </a:ext>
            </a:extLst>
          </p:cNvPr>
          <p:cNvSpPr txBox="1"/>
          <p:nvPr/>
        </p:nvSpPr>
        <p:spPr>
          <a:xfrm>
            <a:off x="387328" y="2687435"/>
            <a:ext cx="204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Luigi Cordaro</a:t>
            </a:r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luigi.cordaro@igi.cnr.it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1F4B8-2CD1-4564-BEF6-B33773CE11A9}"/>
              </a:ext>
            </a:extLst>
          </p:cNvPr>
          <p:cNvSpPr txBox="1"/>
          <p:nvPr/>
        </p:nvSpPr>
        <p:spPr>
          <a:xfrm>
            <a:off x="6058152" y="2008617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Adriano </a:t>
            </a:r>
            <a:r>
              <a:rPr lang="en-US" sz="1400" b="1" dirty="0" err="1"/>
              <a:t>Stagni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adriano.stagni@igi.cnr.it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A4AD9-54A5-4D0F-BF17-62A35BBF24E8}"/>
              </a:ext>
            </a:extLst>
          </p:cNvPr>
          <p:cNvSpPr txBox="1"/>
          <p:nvPr/>
        </p:nvSpPr>
        <p:spPr>
          <a:xfrm>
            <a:off x="573585" y="2001216"/>
            <a:ext cx="251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Valeria </a:t>
            </a:r>
            <a:r>
              <a:rPr lang="en-US" sz="1400" b="1" dirty="0" err="1"/>
              <a:t>Candeloro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valeria.candeloro@igi.cnr.it</a:t>
            </a:r>
            <a:endParaRPr lang="en-US" sz="1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E3BCD6-1DF8-4576-A05E-E58867F26682}"/>
              </a:ext>
            </a:extLst>
          </p:cNvPr>
          <p:cNvSpPr txBox="1"/>
          <p:nvPr/>
        </p:nvSpPr>
        <p:spPr>
          <a:xfrm>
            <a:off x="220780" y="4043937"/>
            <a:ext cx="251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Maurizio </a:t>
            </a:r>
            <a:r>
              <a:rPr lang="en-US" sz="1400" b="1" dirty="0" err="1"/>
              <a:t>Giacomin</a:t>
            </a:r>
            <a:endParaRPr lang="en-US" sz="1400" b="1" dirty="0"/>
          </a:p>
          <a:p>
            <a:pPr algn="ctr"/>
            <a:r>
              <a:rPr lang="en-US" sz="1100" dirty="0"/>
              <a:t>Researcher</a:t>
            </a:r>
          </a:p>
          <a:p>
            <a:pPr algn="ctr"/>
            <a:r>
              <a:rPr lang="en-US" sz="1100" dirty="0"/>
              <a:t>maurizio.giacomin@igi.cnr.it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A690A-AC77-435D-812E-7761ABB89B8F}"/>
              </a:ext>
            </a:extLst>
          </p:cNvPr>
          <p:cNvSpPr txBox="1"/>
          <p:nvPr/>
        </p:nvSpPr>
        <p:spPr>
          <a:xfrm>
            <a:off x="1087901" y="5417218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Sara </a:t>
            </a:r>
            <a:r>
              <a:rPr lang="en-US" sz="1400" b="1" dirty="0" err="1"/>
              <a:t>Molisani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sara.molisani@igi.cnr.it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4D6234-D3A4-4078-BE9D-27EA977B38C8}"/>
              </a:ext>
            </a:extLst>
          </p:cNvPr>
          <p:cNvSpPr txBox="1"/>
          <p:nvPr/>
        </p:nvSpPr>
        <p:spPr>
          <a:xfrm>
            <a:off x="535537" y="4683960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Federico </a:t>
            </a:r>
            <a:r>
              <a:rPr lang="en-US" sz="1400" b="1" dirty="0" err="1"/>
              <a:t>Guiotto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federico.guiotto@igi.cnr.it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BE4CED-4E0B-4B61-BD86-D66593BD4ED0}"/>
              </a:ext>
            </a:extLst>
          </p:cNvPr>
          <p:cNvSpPr txBox="1"/>
          <p:nvPr/>
        </p:nvSpPr>
        <p:spPr>
          <a:xfrm>
            <a:off x="6146380" y="4683960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Federico Ruffini</a:t>
            </a:r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federico.ruffini@igi.cnr.it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E9A747-F64A-4D25-AB02-21093BA56717}"/>
              </a:ext>
            </a:extLst>
          </p:cNvPr>
          <p:cNvSpPr txBox="1"/>
          <p:nvPr/>
        </p:nvSpPr>
        <p:spPr>
          <a:xfrm>
            <a:off x="6651599" y="4019985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Beatrice </a:t>
            </a:r>
            <a:r>
              <a:rPr lang="en-US" sz="1400" b="1" dirty="0" err="1"/>
              <a:t>Segalini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beatrice.segalini@igi.cnr.it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B920D5-1D66-421B-997F-A69FECC94982}"/>
              </a:ext>
            </a:extLst>
          </p:cNvPr>
          <p:cNvSpPr txBox="1"/>
          <p:nvPr/>
        </p:nvSpPr>
        <p:spPr>
          <a:xfrm>
            <a:off x="4247755" y="6063549"/>
            <a:ext cx="23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Yoana</a:t>
            </a:r>
            <a:r>
              <a:rPr lang="en-US" sz="1400" b="1" dirty="0"/>
              <a:t> </a:t>
            </a:r>
            <a:r>
              <a:rPr lang="en-US" sz="1400" b="1" dirty="0" err="1"/>
              <a:t>Nakeva</a:t>
            </a:r>
            <a:endParaRPr lang="en-US" sz="1400" b="1" dirty="0"/>
          </a:p>
          <a:p>
            <a:pPr algn="ctr"/>
            <a:r>
              <a:rPr lang="en-US" sz="1100" dirty="0">
                <a:solidFill>
                  <a:srgbClr val="00B0F0"/>
                </a:solidFill>
              </a:rPr>
              <a:t>Ph.D. student</a:t>
            </a:r>
          </a:p>
          <a:p>
            <a:pPr algn="ctr"/>
            <a:r>
              <a:rPr lang="en-US" sz="1100" dirty="0"/>
              <a:t>yoana.nakeva@igi.cnr.it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A3EF7D8-09F8-4DDF-888D-B3CD480A9CC7}"/>
              </a:ext>
            </a:extLst>
          </p:cNvPr>
          <p:cNvSpPr txBox="1">
            <a:spLocks/>
          </p:cNvSpPr>
          <p:nvPr/>
        </p:nvSpPr>
        <p:spPr>
          <a:xfrm>
            <a:off x="2337120" y="4158594"/>
            <a:ext cx="4469760" cy="6752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7030A0"/>
                </a:solidFill>
              </a:rPr>
              <a:t>FB group</a:t>
            </a:r>
            <a:br>
              <a:rPr lang="en-US" sz="4800" b="1" dirty="0">
                <a:solidFill>
                  <a:srgbClr val="7030A0"/>
                </a:solidFill>
              </a:rPr>
            </a:b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4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it-IT" dirty="0"/>
              <a:t>Physics of plasma </a:t>
            </a:r>
            <a:r>
              <a:rPr lang="it-IT" dirty="0" err="1"/>
              <a:t>edge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C5630-954E-4D8A-9696-17E9B0C077FD}"/>
              </a:ext>
            </a:extLst>
          </p:cNvPr>
          <p:cNvSpPr txBox="1"/>
          <p:nvPr/>
        </p:nvSpPr>
        <p:spPr>
          <a:xfrm>
            <a:off x="48336" y="2222089"/>
            <a:ext cx="5133265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The pressure and current gradients in the peripheral regions of a fusion experiment can induce </a:t>
            </a:r>
            <a:r>
              <a:rPr lang="en-US" sz="2300" b="1" dirty="0"/>
              <a:t>fluctuations and turbulence</a:t>
            </a:r>
            <a:r>
              <a:rPr lang="en-US" sz="2300" dirty="0"/>
              <a:t>, which degrade confinement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The investigation (theoretical, numerical and experimental) of the </a:t>
            </a:r>
            <a:r>
              <a:rPr lang="en-US" sz="2300" b="1" u="sng" dirty="0"/>
              <a:t>plasma edge </a:t>
            </a:r>
            <a:r>
              <a:rPr lang="en-US" sz="2300" dirty="0"/>
              <a:t>is relevant for </a:t>
            </a:r>
            <a:r>
              <a:rPr lang="en-US" sz="2300" b="1" dirty="0"/>
              <a:t>basic physics  understanding </a:t>
            </a:r>
            <a:r>
              <a:rPr lang="en-US" sz="2300" dirty="0"/>
              <a:t>and </a:t>
            </a:r>
            <a:r>
              <a:rPr lang="en-US" sz="2300" b="1" dirty="0"/>
              <a:t>optimization of fusion performance </a:t>
            </a:r>
            <a:endParaRPr lang="en-GB" sz="23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C2D9A-3E89-4E1C-A475-E1A56A2E4B37}"/>
              </a:ext>
            </a:extLst>
          </p:cNvPr>
          <p:cNvSpPr/>
          <p:nvPr/>
        </p:nvSpPr>
        <p:spPr>
          <a:xfrm>
            <a:off x="0" y="838338"/>
            <a:ext cx="71070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7030A0"/>
                </a:solidFill>
              </a:rPr>
              <a:t>Why is the study of the  plasma edge physics in magnetic confinement devices important?</a:t>
            </a:r>
            <a:endParaRPr lang="en-GB" sz="2500" dirty="0">
              <a:solidFill>
                <a:srgbClr val="7030A0"/>
              </a:solidFill>
            </a:endParaRPr>
          </a:p>
        </p:txBody>
      </p:sp>
      <p:pic>
        <p:nvPicPr>
          <p:cNvPr id="13" name="Immagine 11">
            <a:extLst>
              <a:ext uri="{FF2B5EF4-FFF2-40B4-BE49-F238E27FC236}">
                <a16:creationId xmlns:a16="http://schemas.microsoft.com/office/drawing/2014/main" id="{471E583B-FB56-4364-9607-E3309CA14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5" y="2222089"/>
            <a:ext cx="3876919" cy="40629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BE360-4733-4109-9A56-E44C293E22A8}"/>
              </a:ext>
            </a:extLst>
          </p:cNvPr>
          <p:cNvSpPr txBox="1"/>
          <p:nvPr/>
        </p:nvSpPr>
        <p:spPr>
          <a:xfrm>
            <a:off x="5836890" y="6410141"/>
            <a:ext cx="2793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Giacomin</a:t>
            </a:r>
            <a:r>
              <a:rPr lang="en-US" sz="1100" dirty="0"/>
              <a:t> et al., Phys. Plasmas (2022)]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91250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it-IT" dirty="0"/>
              <a:t>Physics of plasma </a:t>
            </a:r>
            <a:r>
              <a:rPr lang="it-IT" dirty="0" err="1"/>
              <a:t>edge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C5630-954E-4D8A-9696-17E9B0C077FD}"/>
              </a:ext>
            </a:extLst>
          </p:cNvPr>
          <p:cNvSpPr txBox="1"/>
          <p:nvPr/>
        </p:nvSpPr>
        <p:spPr>
          <a:xfrm>
            <a:off x="150548" y="1843951"/>
            <a:ext cx="51332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3"/>
                </a:solidFill>
              </a:rPr>
              <a:t>DIAGNOSTICS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Design, development and realization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C2D9A-3E89-4E1C-A475-E1A56A2E4B37}"/>
              </a:ext>
            </a:extLst>
          </p:cNvPr>
          <p:cNvSpPr/>
          <p:nvPr/>
        </p:nvSpPr>
        <p:spPr>
          <a:xfrm>
            <a:off x="0" y="838338"/>
            <a:ext cx="71739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7030A0"/>
                </a:solidFill>
              </a:rPr>
              <a:t>How are we carrying out this research activity?</a:t>
            </a:r>
            <a:endParaRPr lang="en-GB" sz="2500" dirty="0">
              <a:solidFill>
                <a:srgbClr val="7030A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120100-D514-414C-B6EA-6F9EC1800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3075057"/>
            <a:ext cx="3538773" cy="2654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638F0F-5C78-4133-B50E-91C6D5296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r="17766"/>
          <a:stretch/>
        </p:blipFill>
        <p:spPr>
          <a:xfrm>
            <a:off x="5968948" y="2523532"/>
            <a:ext cx="3024504" cy="328026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935953A-C56E-47A9-BA56-C31AE481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37" y="4720958"/>
            <a:ext cx="2835411" cy="20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BE2DEB-6349-44B4-B40F-A1A5A9D55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1"/>
          <a:stretch/>
        </p:blipFill>
        <p:spPr>
          <a:xfrm>
            <a:off x="4304370" y="1574953"/>
            <a:ext cx="1590907" cy="31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it-IT" dirty="0"/>
              <a:t>Physics of plasma </a:t>
            </a:r>
            <a:r>
              <a:rPr lang="it-IT" dirty="0" err="1"/>
              <a:t>edge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C5630-954E-4D8A-9696-17E9B0C077FD}"/>
              </a:ext>
            </a:extLst>
          </p:cNvPr>
          <p:cNvSpPr txBox="1"/>
          <p:nvPr/>
        </p:nvSpPr>
        <p:spPr>
          <a:xfrm>
            <a:off x="150548" y="1843951"/>
            <a:ext cx="51332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3"/>
                </a:solidFill>
              </a:rPr>
              <a:t>DATA ANALYSIS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Time-frequency analysis of RFX-mod signals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C2D9A-3E89-4E1C-A475-E1A56A2E4B37}"/>
              </a:ext>
            </a:extLst>
          </p:cNvPr>
          <p:cNvSpPr/>
          <p:nvPr/>
        </p:nvSpPr>
        <p:spPr>
          <a:xfrm>
            <a:off x="0" y="838338"/>
            <a:ext cx="71739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7030A0"/>
                </a:solidFill>
              </a:rPr>
              <a:t>How are we carrying out this research activity?</a:t>
            </a:r>
            <a:endParaRPr lang="en-GB" sz="25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8964D9-0F46-4011-BFBE-253814E307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3154027"/>
            <a:ext cx="4633658" cy="2985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E657A-EBEC-481B-A819-B59E7396FE2A}"/>
              </a:ext>
            </a:extLst>
          </p:cNvPr>
          <p:cNvSpPr txBox="1"/>
          <p:nvPr/>
        </p:nvSpPr>
        <p:spPr>
          <a:xfrm>
            <a:off x="1062034" y="6360816"/>
            <a:ext cx="35099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</a:t>
            </a:r>
            <a:r>
              <a:rPr lang="it-IT" sz="1100" dirty="0"/>
              <a:t>M. </a:t>
            </a:r>
            <a:r>
              <a:rPr lang="it-IT" sz="1100" dirty="0" err="1"/>
              <a:t>Zuin</a:t>
            </a:r>
            <a:r>
              <a:rPr lang="it-IT" sz="1100" dirty="0"/>
              <a:t> et al 2022 </a:t>
            </a:r>
            <a:r>
              <a:rPr lang="it-IT" sz="1100" dirty="0" err="1"/>
              <a:t>Nucl</a:t>
            </a:r>
            <a:r>
              <a:rPr lang="it-IT" sz="1100" dirty="0"/>
              <a:t>. Fusion 62 066029</a:t>
            </a:r>
            <a:r>
              <a:rPr lang="en-US" sz="1100" dirty="0"/>
              <a:t>]</a:t>
            </a:r>
            <a:endParaRPr lang="it-IT" sz="1100" dirty="0"/>
          </a:p>
        </p:txBody>
      </p:sp>
      <p:pic>
        <p:nvPicPr>
          <p:cNvPr id="10" name="signal-2024-02-21-121843 (1)">
            <a:hlinkClick r:id="" action="ppaction://media"/>
            <a:extLst>
              <a:ext uri="{FF2B5EF4-FFF2-40B4-BE49-F238E27FC236}">
                <a16:creationId xmlns:a16="http://schemas.microsoft.com/office/drawing/2014/main" id="{7E8A13AB-332C-4BD1-9A16-63F48C77F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8925" y="1970048"/>
            <a:ext cx="3252383" cy="45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it-IT" dirty="0"/>
              <a:t>Physics of plasma </a:t>
            </a:r>
            <a:r>
              <a:rPr lang="it-IT" dirty="0" err="1"/>
              <a:t>edge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C5630-954E-4D8A-9696-17E9B0C077FD}"/>
              </a:ext>
            </a:extLst>
          </p:cNvPr>
          <p:cNvSpPr txBox="1"/>
          <p:nvPr/>
        </p:nvSpPr>
        <p:spPr>
          <a:xfrm>
            <a:off x="150548" y="1843951"/>
            <a:ext cx="513326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3"/>
                </a:solidFill>
              </a:rPr>
              <a:t>MODELLING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Simulation of plasma instabilities by means of two-fluid MHD models</a:t>
            </a:r>
          </a:p>
          <a:p>
            <a:pPr>
              <a:spcAft>
                <a:spcPts val="600"/>
              </a:spcAft>
            </a:pPr>
            <a:endParaRPr lang="en-US" sz="2300" dirty="0"/>
          </a:p>
          <a:p>
            <a:pPr>
              <a:spcAft>
                <a:spcPts val="600"/>
              </a:spcAft>
            </a:pPr>
            <a:r>
              <a:rPr lang="en-US" sz="2300" dirty="0"/>
              <a:t>High Performance Computing – &gt;10</a:t>
            </a:r>
            <a:r>
              <a:rPr lang="en-US" sz="2300" baseline="30000" dirty="0"/>
              <a:t>3</a:t>
            </a:r>
            <a:r>
              <a:rPr lang="en-US" sz="2300" dirty="0"/>
              <a:t> </a:t>
            </a:r>
            <a:r>
              <a:rPr lang="en-US" sz="2300" dirty="0" err="1"/>
              <a:t>cpu</a:t>
            </a:r>
            <a:endParaRPr lang="en-US" sz="23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C2D9A-3E89-4E1C-A475-E1A56A2E4B37}"/>
              </a:ext>
            </a:extLst>
          </p:cNvPr>
          <p:cNvSpPr/>
          <p:nvPr/>
        </p:nvSpPr>
        <p:spPr>
          <a:xfrm>
            <a:off x="0" y="838338"/>
            <a:ext cx="71739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7030A0"/>
                </a:solidFill>
              </a:rPr>
              <a:t>How are we carrying out this research activity?</a:t>
            </a:r>
            <a:endParaRPr lang="en-GB" sz="2500" dirty="0">
              <a:solidFill>
                <a:srgbClr val="7030A0"/>
              </a:solidFill>
            </a:endParaRPr>
          </a:p>
        </p:txBody>
      </p:sp>
      <p:pic>
        <p:nvPicPr>
          <p:cNvPr id="8" name="Movie_fluctuations">
            <a:hlinkClick r:id="" action="ppaction://media"/>
            <a:extLst>
              <a:ext uri="{FF2B5EF4-FFF2-40B4-BE49-F238E27FC236}">
                <a16:creationId xmlns:a16="http://schemas.microsoft.com/office/drawing/2014/main" id="{732DB8EA-8FFD-4B92-A268-1F951DFA3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02" r="20158"/>
          <a:stretch/>
        </p:blipFill>
        <p:spPr>
          <a:xfrm>
            <a:off x="5283813" y="2268301"/>
            <a:ext cx="3754433" cy="433322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A806B38-850D-4032-AF16-7D999D52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1" b="95675" l="2685" r="96932">
                        <a14:foregroundMark x1="18792" y1="27523" x2="12943" y2="50328"/>
                        <a14:foregroundMark x1="12943" y1="50328" x2="8245" y2="28834"/>
                        <a14:foregroundMark x1="8245" y1="28834" x2="22339" y2="15727"/>
                        <a14:foregroundMark x1="22339" y1="15727" x2="60115" y2="15072"/>
                        <a14:foregroundMark x1="60115" y1="15072" x2="83509" y2="30013"/>
                        <a14:foregroundMark x1="83509" y1="30013" x2="87536" y2="65138"/>
                        <a14:foregroundMark x1="89070" y1="52294" x2="86865" y2="32110"/>
                        <a14:foregroundMark x1="86865" y1="32110" x2="73730" y2="12320"/>
                        <a14:foregroundMark x1="73730" y1="12320" x2="23682" y2="9830"/>
                        <a14:foregroundMark x1="23682" y1="9830" x2="5849" y2="27654"/>
                        <a14:foregroundMark x1="5849" y1="27654" x2="5753" y2="74967"/>
                        <a14:foregroundMark x1="5753" y1="65531" x2="3931" y2="30144"/>
                        <a14:foregroundMark x1="3931" y1="30144" x2="767" y2="80472"/>
                        <a14:foregroundMark x1="767" y1="80472" x2="4410" y2="26474"/>
                        <a14:foregroundMark x1="4410" y1="26474" x2="3260" y2="21625"/>
                        <a14:foregroundMark x1="2685" y1="32372" x2="22531" y2="12058"/>
                        <a14:foregroundMark x1="22531" y1="12058" x2="6520" y2="13499"/>
                        <a14:foregroundMark x1="6520" y1="13499" x2="6520" y2="13499"/>
                        <a14:foregroundMark x1="3260" y1="21232" x2="15820" y2="11402"/>
                        <a14:foregroundMark x1="15820" y1="11402" x2="58389" y2="6946"/>
                        <a14:foregroundMark x1="58389" y1="6946" x2="77756" y2="11271"/>
                        <a14:foregroundMark x1="77756" y1="11271" x2="90796" y2="24509"/>
                        <a14:foregroundMark x1="90796" y1="24509" x2="90988" y2="55570"/>
                        <a14:foregroundMark x1="90988" y1="55570" x2="76606" y2="74443"/>
                        <a14:foregroundMark x1="76606" y1="74443" x2="78907" y2="48493"/>
                        <a14:foregroundMark x1="78907" y1="48493" x2="78811" y2="48100"/>
                        <a14:foregroundMark x1="76798" y1="43512" x2="81496" y2="67497"/>
                        <a14:foregroundMark x1="81496" y1="67497" x2="83126" y2="64875"/>
                        <a14:foregroundMark x1="84468" y1="61730" x2="66922" y2="52818"/>
                        <a14:foregroundMark x1="66922" y1="52818" x2="73730" y2="50197"/>
                        <a14:foregroundMark x1="75455" y1="57536" x2="71429" y2="40105"/>
                        <a14:foregroundMark x1="81400" y1="46658" x2="69990" y2="61206"/>
                        <a14:foregroundMark x1="69990" y1="61206" x2="69895" y2="46396"/>
                        <a14:foregroundMark x1="73921" y1="72215" x2="69128" y2="75360"/>
                        <a14:foregroundMark x1="69128" y1="75360" x2="39501" y2="60813"/>
                        <a14:foregroundMark x1="39501" y1="60813" x2="39789" y2="40236"/>
                        <a14:foregroundMark x1="39789" y1="40236" x2="80441" y2="33945"/>
                        <a14:foregroundMark x1="80441" y1="33945" x2="29818" y2="36566"/>
                        <a14:foregroundMark x1="37200" y1="31979" x2="54938" y2="31455"/>
                        <a14:foregroundMark x1="54938" y1="31455" x2="38351" y2="22018"/>
                        <a14:foregroundMark x1="38351" y1="22018" x2="32311" y2="25819"/>
                        <a14:foregroundMark x1="29051" y1="37221" x2="18025" y2="26868"/>
                        <a14:foregroundMark x1="35187" y1="51638" x2="86961" y2="57274"/>
                        <a14:foregroundMark x1="86961" y1="57274" x2="94343" y2="30144"/>
                        <a14:foregroundMark x1="94343" y1="30144" x2="90604" y2="18742"/>
                        <a14:foregroundMark x1="76989" y1="85845" x2="84660" y2="94889"/>
                        <a14:foregroundMark x1="71429" y1="93840" x2="84660" y2="95937"/>
                        <a14:foregroundMark x1="9875" y1="90301" x2="23682" y2="90301"/>
                        <a14:foregroundMark x1="6520" y1="94495" x2="4794" y2="93840"/>
                        <a14:foregroundMark x1="21381" y1="6553" x2="81592" y2="14417"/>
                        <a14:foregroundMark x1="81592" y1="14417" x2="93480" y2="31586"/>
                        <a14:foregroundMark x1="93480" y1="31586" x2="94056" y2="59895"/>
                        <a14:foregroundMark x1="94056" y1="59895" x2="89358" y2="83355"/>
                        <a14:foregroundMark x1="89358" y1="83355" x2="92522" y2="62910"/>
                        <a14:foregroundMark x1="92522" y1="62910" x2="89837" y2="94495"/>
                        <a14:foregroundMark x1="89549" y1="94495" x2="96932" y2="36959"/>
                        <a14:foregroundMark x1="30777" y1="5111" x2="65292" y2="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69" y="4276004"/>
            <a:ext cx="3285313" cy="24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en-US" dirty="0"/>
              <a:t>Neutral Beam Injector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BB069-CABB-4B56-B7BD-16E9B49D9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7"/>
          <a:stretch/>
        </p:blipFill>
        <p:spPr>
          <a:xfrm>
            <a:off x="5146672" y="2336360"/>
            <a:ext cx="3712752" cy="4160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5F058-73B7-482B-9C23-0F4B1A998615}"/>
              </a:ext>
            </a:extLst>
          </p:cNvPr>
          <p:cNvSpPr txBox="1"/>
          <p:nvPr/>
        </p:nvSpPr>
        <p:spPr>
          <a:xfrm>
            <a:off x="158196" y="836030"/>
            <a:ext cx="673325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optimization of negative ion production requires an advanced characterization of a cold radiofrequency plasma </a:t>
            </a:r>
          </a:p>
          <a:p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- Theoretical/Numerical analysis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- Diagnostics development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- Experimental activity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- Data analysis </a:t>
            </a:r>
            <a:endParaRPr lang="en-GB" sz="2400" dirty="0"/>
          </a:p>
        </p:txBody>
      </p:sp>
      <p:pic>
        <p:nvPicPr>
          <p:cNvPr id="2" name="Top_camera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51A34692-533D-4155-B5D7-C9E9CB299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405" y="4208811"/>
            <a:ext cx="4393580" cy="24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en-US" dirty="0"/>
              <a:t>Neutral Beam Injector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5F058-73B7-482B-9C23-0F4B1A998615}"/>
              </a:ext>
            </a:extLst>
          </p:cNvPr>
          <p:cNvSpPr txBox="1"/>
          <p:nvPr/>
        </p:nvSpPr>
        <p:spPr>
          <a:xfrm>
            <a:off x="166868" y="836030"/>
            <a:ext cx="673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Negative ion source (SPIDER) for Neutral Beam Heating system - Modeling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A4E54-6AE6-4B3E-AF73-45EF80F40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3" t="25813" r="30299" b="11304"/>
          <a:stretch/>
        </p:blipFill>
        <p:spPr>
          <a:xfrm>
            <a:off x="958916" y="2084583"/>
            <a:ext cx="7297578" cy="45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6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en-US" dirty="0"/>
              <a:t>Neutral Beam Injector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5F058-73B7-482B-9C23-0F4B1A998615}"/>
              </a:ext>
            </a:extLst>
          </p:cNvPr>
          <p:cNvSpPr txBox="1"/>
          <p:nvPr/>
        </p:nvSpPr>
        <p:spPr>
          <a:xfrm>
            <a:off x="62790" y="834309"/>
            <a:ext cx="7029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Negative ion source (SPIDER) for Neutral Beam Heating system – Diagnostics/Experiment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A298D-26A1-4111-8391-7AEBBD56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5" t="25072" r="28505" b="8405"/>
          <a:stretch/>
        </p:blipFill>
        <p:spPr>
          <a:xfrm>
            <a:off x="844825" y="2118140"/>
            <a:ext cx="7245626" cy="45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67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660538"/>
          </a:xfrm>
        </p:spPr>
        <p:txBody>
          <a:bodyPr anchor="t" anchorCtr="0"/>
          <a:lstStyle/>
          <a:p>
            <a:r>
              <a:rPr lang="en-US" dirty="0"/>
              <a:t>Small scale experiments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EF132-F851-4440-AA0D-D1C700CBA84C}"/>
              </a:ext>
            </a:extLst>
          </p:cNvPr>
          <p:cNvSpPr txBox="1"/>
          <p:nvPr/>
        </p:nvSpPr>
        <p:spPr>
          <a:xfrm>
            <a:off x="132426" y="786656"/>
            <a:ext cx="6736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Characterization of basic plasma phenomena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E4B9E-5FE9-43CA-BF21-9440997D8E66}"/>
              </a:ext>
            </a:extLst>
          </p:cNvPr>
          <p:cNvSpPr/>
          <p:nvPr/>
        </p:nvSpPr>
        <p:spPr>
          <a:xfrm>
            <a:off x="382417" y="1563877"/>
            <a:ext cx="6615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Easy access to: </a:t>
            </a:r>
          </a:p>
          <a:p>
            <a:r>
              <a:rPr lang="en-US" sz="1600" dirty="0"/>
              <a:t>- instabilities, fluctuations and control studies</a:t>
            </a:r>
          </a:p>
          <a:p>
            <a:r>
              <a:rPr lang="en-US" sz="1600" dirty="0"/>
              <a:t>- ionization processes</a:t>
            </a:r>
          </a:p>
          <a:p>
            <a:r>
              <a:rPr lang="en-US" sz="1600" dirty="0"/>
              <a:t>- innovative diagnostic techniques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7DE6F-67BD-4B66-80B1-8152D4768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/>
          <a:stretch/>
        </p:blipFill>
        <p:spPr>
          <a:xfrm>
            <a:off x="730100" y="2694651"/>
            <a:ext cx="3750460" cy="2150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566DB0-9B47-4159-9F5F-093585C7C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15854" r="18257" b="13071"/>
          <a:stretch/>
        </p:blipFill>
        <p:spPr>
          <a:xfrm>
            <a:off x="6281414" y="4898249"/>
            <a:ext cx="2319436" cy="1873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14F5A9-F6B9-4DF7-897E-F7A71CE3E1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37" y="4898249"/>
            <a:ext cx="2496293" cy="18733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6A5F11-51CC-435D-AC8E-89BC7DCF4F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13557" r="13815" b="10291"/>
          <a:stretch/>
        </p:blipFill>
        <p:spPr>
          <a:xfrm>
            <a:off x="514648" y="4898249"/>
            <a:ext cx="2352146" cy="18733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11DC33-2D86-4577-948D-A86859C030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46" y="2179003"/>
            <a:ext cx="3320304" cy="24999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8F2538-8ED7-4569-9F46-F6A9E6BEDE74}"/>
              </a:ext>
            </a:extLst>
          </p:cNvPr>
          <p:cNvSpPr txBox="1"/>
          <p:nvPr/>
        </p:nvSpPr>
        <p:spPr>
          <a:xfrm>
            <a:off x="2457312" y="484469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3CC218-5EB0-45D8-99A5-47C958F2D04A}"/>
              </a:ext>
            </a:extLst>
          </p:cNvPr>
          <p:cNvSpPr txBox="1"/>
          <p:nvPr/>
        </p:nvSpPr>
        <p:spPr>
          <a:xfrm>
            <a:off x="5399914" y="484469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Kr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8BD52-D9C2-45C7-8D1E-CC02278770A5}"/>
              </a:ext>
            </a:extLst>
          </p:cNvPr>
          <p:cNvSpPr txBox="1"/>
          <p:nvPr/>
        </p:nvSpPr>
        <p:spPr>
          <a:xfrm>
            <a:off x="8179930" y="484469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Ar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33204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646</Words>
  <Application>Microsoft Office PowerPoint</Application>
  <PresentationFormat>On-screen Show (4:3)</PresentationFormat>
  <Paragraphs>122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2</vt:lpstr>
      <vt:lpstr>Plaza</vt:lpstr>
      <vt:lpstr>Edge and applicative plasma physics</vt:lpstr>
      <vt:lpstr>Physics of plasma edge</vt:lpstr>
      <vt:lpstr>Physics of plasma edge</vt:lpstr>
      <vt:lpstr>Physics of plasma edge</vt:lpstr>
      <vt:lpstr>Physics of plasma edge</vt:lpstr>
      <vt:lpstr>Neutral Beam Injector</vt:lpstr>
      <vt:lpstr>Neutral Beam Injector</vt:lpstr>
      <vt:lpstr>Neutral Beam Injector</vt:lpstr>
      <vt:lpstr>Small scale experiments</vt:lpstr>
      <vt:lpstr>Small scale experiments</vt:lpstr>
      <vt:lpstr>Thesis activities</vt:lpstr>
      <vt:lpstr>Interested? Please get in touch with us We can offer a variety of theses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laurea in Fisica  LT- FISICA  Università di Padova</dc:title>
  <dc:creator>sada cinzia</dc:creator>
  <cp:lastModifiedBy>Cordaro Luigi</cp:lastModifiedBy>
  <cp:revision>101</cp:revision>
  <dcterms:created xsi:type="dcterms:W3CDTF">2020-09-22T13:28:42Z</dcterms:created>
  <dcterms:modified xsi:type="dcterms:W3CDTF">2024-02-21T18:30:37Z</dcterms:modified>
</cp:coreProperties>
</file>