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7" r:id="rId2"/>
    <p:sldId id="320" r:id="rId3"/>
    <p:sldId id="329" r:id="rId4"/>
    <p:sldId id="330" r:id="rId5"/>
    <p:sldId id="333" r:id="rId6"/>
    <p:sldId id="331" r:id="rId7"/>
    <p:sldId id="334" r:id="rId8"/>
    <p:sldId id="327" r:id="rId9"/>
    <p:sldId id="328" r:id="rId10"/>
    <p:sldId id="322" r:id="rId11"/>
    <p:sldId id="32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FF"/>
    <a:srgbClr val="C01E30"/>
    <a:srgbClr val="990000"/>
    <a:srgbClr val="2C429A"/>
    <a:srgbClr val="4758A3"/>
    <a:srgbClr val="FBFBFB"/>
    <a:srgbClr val="FFFFFF"/>
    <a:srgbClr val="990003"/>
    <a:srgbClr val="7C0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1" autoAdjust="0"/>
    <p:restoredTop sz="97405" autoAdjust="0"/>
  </p:normalViewPr>
  <p:slideViewPr>
    <p:cSldViewPr snapToGrid="0" snapToObjects="1">
      <p:cViewPr varScale="1">
        <p:scale>
          <a:sx n="95" d="100"/>
          <a:sy n="95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A0368-741A-704F-80C1-E9763E2ABECC}" type="datetimeFigureOut">
              <a:rPr lang="it-IT" smtClean="0"/>
              <a:t>21/02/2024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F83E6-F8B3-A74F-9CCA-A03F09C64C5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6DEC9-0CB9-544E-9896-7694165E9831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E439-823E-C141-BA73-FCF732113D3B}" type="datetime1">
              <a:t>2/21/2024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C71C-A351-7F4E-BC14-2161244C9C95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DE53-5983-9340-A5AD-618B678BB519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DF49-74C5-1C47-946E-5CD529EE2248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D95D-075C-B74D-99BE-16591EB465CB}" type="datetime1"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FE8C-58D8-D344-8ACA-5C9CCB8D5EBF}" type="datetime1"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FE44-44B1-974F-B4AF-1F984CDD2429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1EBDD9BC-533A-EB45-8C9B-781B866BAB21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635C-E5AE-CD4E-84C4-6EF1C7AF2217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49C-B823-CB48-BCC0-360DFF5FE8CB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698D2CA5-23AD-704F-B6E5-DC204039BBD4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96A0-D79D-984A-9B4C-242398925672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1CD6-11D2-D847-B732-6F1DF2A01934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EE3B73A4-CC70-C845-AA79-CEB51A93B2A1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6C6F4F21-D31B-C64C-B1C2-5BEEACCAA90B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,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72C95E2A-0ABC-9541-A49C-016ED1BF548E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F453730B-062C-AA47-852C-B377C97AFBAC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09D4-2FDC-7F40-BA5D-D620DB656BE8}" type="datetime1"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E3EE-4881-AD4D-A7EF-C8E86B18DEC7}" type="datetime1"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88BC6D0-9DE8-C640-8DF3-7B171902A53E}" type="datetime1"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80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infn.it/event/33450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piero.giubilato@pd.infn.it" TargetMode="External"/><Relationship Id="rId2" Type="http://schemas.openxmlformats.org/officeDocument/2006/relationships/hyperlink" Target="mailto:rosario.turrisi@pd.infn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erena.mattiazzo@pd.infn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04418" y="1972012"/>
            <a:ext cx="5845638" cy="1048684"/>
          </a:xfrm>
        </p:spPr>
        <p:txBody>
          <a:bodyPr>
            <a:noAutofit/>
          </a:bodyPr>
          <a:lstStyle/>
          <a:p>
            <a:br>
              <a:rPr lang="it-IT" sz="2800" dirty="0"/>
            </a:br>
            <a:r>
              <a:rPr lang="it-IT" sz="2800" dirty="0" err="1">
                <a:solidFill>
                  <a:schemeClr val="bg1"/>
                </a:solidFill>
              </a:rPr>
              <a:t>ePIC</a:t>
            </a:r>
            <a:r>
              <a:rPr lang="it-IT" sz="2800" dirty="0">
                <a:solidFill>
                  <a:schemeClr val="bg1"/>
                </a:solidFill>
              </a:rPr>
              <a:t> @ EIC:</a:t>
            </a:r>
            <a:br>
              <a:rPr lang="it-IT" sz="2800" dirty="0">
                <a:solidFill>
                  <a:schemeClr val="bg1"/>
                </a:solidFill>
              </a:rPr>
            </a:br>
            <a:br>
              <a:rPr lang="it-IT" sz="2800" dirty="0">
                <a:solidFill>
                  <a:schemeClr val="bg1"/>
                </a:solidFill>
              </a:rPr>
            </a:br>
            <a:r>
              <a:rPr lang="it-IT" sz="2800" dirty="0">
                <a:solidFill>
                  <a:schemeClr val="bg1"/>
                </a:solidFill>
              </a:rPr>
              <a:t>mass, spin, QCD</a:t>
            </a:r>
            <a:endParaRPr lang="it-IT" sz="2800" dirty="0"/>
          </a:p>
        </p:txBody>
      </p:sp>
      <p:pic>
        <p:nvPicPr>
          <p:cNvPr id="8" name="Immagine 7" descr="Schermata 2015-09-10 alle 14.31.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8" y="240234"/>
            <a:ext cx="2323948" cy="1950571"/>
          </a:xfrm>
          <a:prstGeom prst="rect">
            <a:avLst/>
          </a:prstGeom>
        </p:spPr>
      </p:pic>
      <p:pic>
        <p:nvPicPr>
          <p:cNvPr id="4" name="Segnaposto contenuto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CC8DD70-4C42-8944-AF2C-E524941E8F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4" y="2686903"/>
            <a:ext cx="1814694" cy="16526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3D9915-F0FC-3640-85DD-02D5F0FCB0CC}"/>
              </a:ext>
            </a:extLst>
          </p:cNvPr>
          <p:cNvSpPr txBox="1"/>
          <p:nvPr/>
        </p:nvSpPr>
        <p:spPr>
          <a:xfrm>
            <a:off x="3104418" y="4885988"/>
            <a:ext cx="2654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Speaker: Rosario Turrisi</a:t>
            </a:r>
          </a:p>
          <a:p>
            <a:endParaRPr lang="it-IT" dirty="0"/>
          </a:p>
          <a:p>
            <a:r>
              <a:rPr lang="it-IT" dirty="0"/>
              <a:t>	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9FE2A1-7AAF-4817-AC4F-12A15B21B036}"/>
              </a:ext>
            </a:extLst>
          </p:cNvPr>
          <p:cNvSpPr txBox="1"/>
          <p:nvPr/>
        </p:nvSpPr>
        <p:spPr>
          <a:xfrm>
            <a:off x="3104418" y="5347653"/>
            <a:ext cx="6039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Groups: </a:t>
            </a:r>
            <a:r>
              <a:rPr lang="it-IT" b="1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(INFN </a:t>
            </a:r>
            <a:r>
              <a:rPr lang="it-IT" dirty="0" err="1"/>
              <a:t>exp:</a:t>
            </a:r>
            <a:r>
              <a:rPr lang="it-IT" b="1" dirty="0" err="1"/>
              <a:t>EIC_NET</a:t>
            </a:r>
            <a:r>
              <a:rPr lang="it-IT" dirty="0"/>
              <a:t>).</a:t>
            </a:r>
          </a:p>
          <a:p>
            <a:r>
              <a:rPr lang="it-IT" dirty="0"/>
              <a:t>People: M. Benettoni , C. Bonini, D. Chiappara,   </a:t>
            </a:r>
          </a:p>
          <a:p>
            <a:r>
              <a:rPr lang="it-IT" dirty="0"/>
              <a:t>P. Giubilato, S. Mattiazzo, C. </a:t>
            </a:r>
            <a:r>
              <a:rPr lang="it-IT" dirty="0" err="1"/>
              <a:t>Pantouvakis</a:t>
            </a:r>
            <a:r>
              <a:rPr lang="it-IT" dirty="0"/>
              <a:t>, A. Rossi, </a:t>
            </a:r>
          </a:p>
          <a:p>
            <a:r>
              <a:rPr lang="it-IT" dirty="0"/>
              <a:t>M. Turcato, </a:t>
            </a:r>
            <a:r>
              <a:rPr lang="it-IT" dirty="0" err="1"/>
              <a:t>R</a:t>
            </a:r>
            <a:r>
              <a:rPr lang="it-IT" dirty="0"/>
              <a:t>. Turrisi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BF8FBFB-86AD-F79E-E40F-0D55F74E9F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0" y="4397408"/>
            <a:ext cx="2655596" cy="1200329"/>
          </a:xfrm>
          <a:prstGeom prst="rect">
            <a:avLst/>
          </a:prstGeom>
        </p:spPr>
      </p:pic>
      <p:pic>
        <p:nvPicPr>
          <p:cNvPr id="6" name="Picture 5" descr="A logo with a red arrow and blue circle&#10;&#10;Description automatically generated">
            <a:extLst>
              <a:ext uri="{FF2B5EF4-FFF2-40B4-BE49-F238E27FC236}">
                <a16:creationId xmlns:a16="http://schemas.microsoft.com/office/drawing/2014/main" id="{DD729164-312B-72AF-C084-9ECCD96012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9" y="5597737"/>
            <a:ext cx="1491689" cy="10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1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/>
              <a:t>A </a:t>
            </a:r>
            <a:r>
              <a:rPr lang="it-IT" dirty="0" err="1"/>
              <a:t>few</a:t>
            </a:r>
            <a:r>
              <a:rPr lang="it-IT" dirty="0"/>
              <a:t> links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9B8153-E78A-7543-91D0-4639CD6B90BD}"/>
              </a:ext>
            </a:extLst>
          </p:cNvPr>
          <p:cNvSpPr txBox="1"/>
          <p:nvPr/>
        </p:nvSpPr>
        <p:spPr>
          <a:xfrm>
            <a:off x="212946" y="3819327"/>
            <a:ext cx="42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</a:t>
            </a:fld>
            <a:endParaRPr lang="en-US"/>
          </a:p>
        </p:txBody>
      </p:sp>
      <p:sp>
        <p:nvSpPr>
          <p:cNvPr id="8" name="CasellaDiTesto 39">
            <a:extLst>
              <a:ext uri="{FF2B5EF4-FFF2-40B4-BE49-F238E27FC236}">
                <a16:creationId xmlns:a16="http://schemas.microsoft.com/office/drawing/2014/main" id="{51B62020-3427-1333-B83B-B28D7BC4454B}"/>
              </a:ext>
            </a:extLst>
          </p:cNvPr>
          <p:cNvSpPr txBox="1"/>
          <p:nvPr/>
        </p:nvSpPr>
        <p:spPr>
          <a:xfrm>
            <a:off x="118499" y="2024116"/>
            <a:ext cx="735329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 more information, visit: 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C00000"/>
                </a:solidFill>
              </a:rPr>
              <a:t>https://www.bnl.gov/eic/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http://www.eicug.org</a:t>
            </a:r>
          </a:p>
          <a:p>
            <a:endParaRPr lang="en-US" sz="2000" b="1" i="0" u="none" strike="noStrike" dirty="0">
              <a:solidFill>
                <a:srgbClr val="FFFFFF"/>
              </a:solidFill>
              <a:effectLst/>
              <a:latin typeface="Roboto" panose="02000000000000000000" pitchFamily="2" charset="0"/>
              <a:hlinkClick r:id="rId2"/>
            </a:endParaRPr>
          </a:p>
          <a:p>
            <a:r>
              <a:rPr lang="en-US" sz="20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  <a:hlinkClick r:id="rId2"/>
              </a:rPr>
              <a:t>First European School on the Physics of the Electron-Ion Collider</a:t>
            </a:r>
            <a:endParaRPr lang="it-IT" sz="2000" b="1" dirty="0"/>
          </a:p>
          <a:p>
            <a:r>
              <a:rPr lang="it-IT" sz="2000" dirty="0"/>
              <a:t>https://agenda.infn.it/event/33450/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/>
              <a:t>A nice video about the physics: ‘’Visualizing the proton’’: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https://youtu.be/G-9I0buDi4s</a:t>
            </a:r>
          </a:p>
        </p:txBody>
      </p:sp>
    </p:spTree>
    <p:extLst>
      <p:ext uri="{BB962C8B-B14F-4D97-AF65-F5344CB8AC3E}">
        <p14:creationId xmlns:p14="http://schemas.microsoft.com/office/powerpoint/2010/main" val="49414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 err="1"/>
              <a:t>Contacts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9B8153-E78A-7543-91D0-4639CD6B90BD}"/>
              </a:ext>
            </a:extLst>
          </p:cNvPr>
          <p:cNvSpPr txBox="1"/>
          <p:nvPr/>
        </p:nvSpPr>
        <p:spPr>
          <a:xfrm>
            <a:off x="254000" y="2056686"/>
            <a:ext cx="42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</a:t>
            </a:fld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FC9750-417A-E245-952E-2CEEC8A7CA13}"/>
              </a:ext>
            </a:extLst>
          </p:cNvPr>
          <p:cNvSpPr txBox="1"/>
          <p:nvPr/>
        </p:nvSpPr>
        <p:spPr>
          <a:xfrm>
            <a:off x="253999" y="2703017"/>
            <a:ext cx="7039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Speaker</a:t>
            </a:r>
            <a:r>
              <a:rPr lang="it-IT" dirty="0"/>
              <a:t>: 	Rosario Turrisi - Office n.407 - Build. ‘’Paolotti’’</a:t>
            </a:r>
          </a:p>
          <a:p>
            <a:r>
              <a:rPr lang="it-IT" dirty="0"/>
              <a:t>		0499677373  </a:t>
            </a:r>
            <a:r>
              <a:rPr lang="it-IT" dirty="0">
                <a:hlinkClick r:id="rId2"/>
              </a:rPr>
              <a:t>rosario.turrisi@pd.infn.it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6903D3-DFD3-8C4F-941A-4FEDAB43E104}"/>
              </a:ext>
            </a:extLst>
          </p:cNvPr>
          <p:cNvSpPr txBox="1"/>
          <p:nvPr/>
        </p:nvSpPr>
        <p:spPr>
          <a:xfrm>
            <a:off x="254000" y="3911661"/>
            <a:ext cx="8530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Contacts</a:t>
            </a:r>
            <a:r>
              <a:rPr lang="it-IT" b="1" dirty="0"/>
              <a:t>:                </a:t>
            </a:r>
          </a:p>
          <a:p>
            <a:r>
              <a:rPr lang="it-IT" b="1" dirty="0"/>
              <a:t>		</a:t>
            </a:r>
            <a:r>
              <a:rPr lang="it-IT" dirty="0"/>
              <a:t>		</a:t>
            </a:r>
          </a:p>
          <a:p>
            <a:r>
              <a:rPr lang="it-IT" dirty="0"/>
              <a:t>		</a:t>
            </a:r>
            <a:r>
              <a:rPr lang="it-IT" b="1" dirty="0" err="1"/>
              <a:t>ePIC</a:t>
            </a:r>
            <a:r>
              <a:rPr lang="it-IT" b="1" dirty="0"/>
              <a:t> </a:t>
            </a:r>
            <a:r>
              <a:rPr lang="it-IT" dirty="0"/>
              <a:t>(INFN </a:t>
            </a:r>
            <a:r>
              <a:rPr lang="it-IT" dirty="0" err="1"/>
              <a:t>exp</a:t>
            </a:r>
            <a:r>
              <a:rPr lang="it-IT" dirty="0"/>
              <a:t>: </a:t>
            </a:r>
            <a:r>
              <a:rPr lang="it-IT" b="1" dirty="0"/>
              <a:t>EIC_NET</a:t>
            </a:r>
            <a:r>
              <a:rPr lang="it-IT" dirty="0"/>
              <a:t>)</a:t>
            </a:r>
          </a:p>
          <a:p>
            <a:r>
              <a:rPr lang="it-IT" dirty="0"/>
              <a:t>		RT                  </a:t>
            </a:r>
            <a:r>
              <a:rPr lang="it-IT" dirty="0">
                <a:hlinkClick r:id="rId2"/>
              </a:rPr>
              <a:t>rosario.turrisi@pd.infn.it</a:t>
            </a:r>
            <a:endParaRPr lang="it-IT" dirty="0"/>
          </a:p>
          <a:p>
            <a:r>
              <a:rPr lang="it-IT" dirty="0"/>
              <a:t>		P. Giubilato </a:t>
            </a:r>
            <a:r>
              <a:rPr lang="it-IT" dirty="0">
                <a:hlinkClick r:id="rId3"/>
              </a:rPr>
              <a:t>piero.giubilato@pd.infn.it</a:t>
            </a:r>
            <a:endParaRPr lang="it-IT" dirty="0"/>
          </a:p>
          <a:p>
            <a:r>
              <a:rPr lang="it-IT" dirty="0"/>
              <a:t>		S. Mattiazzo </a:t>
            </a:r>
            <a:r>
              <a:rPr lang="it-IT" dirty="0">
                <a:hlinkClick r:id="rId4"/>
              </a:rPr>
              <a:t>serena.mattiazzo@pd.infn.it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93482-8793-18F8-80D5-07B94DA4454D}"/>
              </a:ext>
            </a:extLst>
          </p:cNvPr>
          <p:cNvSpPr txBox="1"/>
          <p:nvPr/>
        </p:nvSpPr>
        <p:spPr>
          <a:xfrm>
            <a:off x="2084148" y="1282948"/>
            <a:ext cx="308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FEEL FREE TO CONTACT US!</a:t>
            </a:r>
          </a:p>
          <a:p>
            <a:endParaRPr lang="en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2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 err="1"/>
              <a:t>Physics</a:t>
            </a:r>
            <a:r>
              <a:rPr lang="it-IT" dirty="0"/>
              <a:t> challenges - </a:t>
            </a:r>
            <a:r>
              <a:rPr lang="en-US" dirty="0"/>
              <a:t>mass of hadrons</a:t>
            </a:r>
            <a:br>
              <a:rPr lang="en-US" dirty="0"/>
            </a:b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</a:t>
            </a:fld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15EA0A-4790-C327-5744-FB38ACFFC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41" y="3737596"/>
            <a:ext cx="3459225" cy="17918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95414D-B0EC-E0AA-4CE1-BF29BCB8BC01}"/>
              </a:ext>
            </a:extLst>
          </p:cNvPr>
          <p:cNvSpPr txBox="1"/>
          <p:nvPr/>
        </p:nvSpPr>
        <p:spPr>
          <a:xfrm>
            <a:off x="253999" y="5627288"/>
            <a:ext cx="4597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As of today, only elementary particles (quarks, leptons, gauge bosons – but photons and gluons) are justified about their mass, thanks to the Higgs mechanism…</a:t>
            </a:r>
          </a:p>
        </p:txBody>
      </p:sp>
      <p:pic>
        <p:nvPicPr>
          <p:cNvPr id="12" name="Picture 11" descr="A diagram of a nuclear model&#10;&#10;Description automatically generated with medium confidence">
            <a:extLst>
              <a:ext uri="{FF2B5EF4-FFF2-40B4-BE49-F238E27FC236}">
                <a16:creationId xmlns:a16="http://schemas.microsoft.com/office/drawing/2014/main" id="{834B60C9-03BF-B666-F08D-48C25372C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7" b="22373"/>
          <a:stretch/>
        </p:blipFill>
        <p:spPr>
          <a:xfrm>
            <a:off x="5539112" y="4446365"/>
            <a:ext cx="830499" cy="735938"/>
          </a:xfrm>
          <a:prstGeom prst="rect">
            <a:avLst/>
          </a:prstGeom>
        </p:spPr>
      </p:pic>
      <p:pic>
        <p:nvPicPr>
          <p:cNvPr id="17" name="Picture 16" descr="Fireworks exploding in the sky&#10;&#10;Description automatically generated">
            <a:extLst>
              <a:ext uri="{FF2B5EF4-FFF2-40B4-BE49-F238E27FC236}">
                <a16:creationId xmlns:a16="http://schemas.microsoft.com/office/drawing/2014/main" id="{FBA11A80-3005-8917-ADFB-105A6C6035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85" y="2459318"/>
            <a:ext cx="1791868" cy="179186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114A83D-20EC-55A2-D851-C4BFA0D2AFDB}"/>
              </a:ext>
            </a:extLst>
          </p:cNvPr>
          <p:cNvGrpSpPr/>
          <p:nvPr/>
        </p:nvGrpSpPr>
        <p:grpSpPr>
          <a:xfrm>
            <a:off x="349777" y="1468431"/>
            <a:ext cx="4363615" cy="2222737"/>
            <a:chOff x="371899" y="1426687"/>
            <a:chExt cx="4363615" cy="2222737"/>
          </a:xfrm>
        </p:grpSpPr>
        <p:pic>
          <p:nvPicPr>
            <p:cNvPr id="19" name="Picture 18" descr="Diagram of a diagram of a person's hand&#10;&#10;Description automatically generated">
              <a:extLst>
                <a:ext uri="{FF2B5EF4-FFF2-40B4-BE49-F238E27FC236}">
                  <a16:creationId xmlns:a16="http://schemas.microsoft.com/office/drawing/2014/main" id="{05C80BCB-FA96-3988-324B-5EB909F5D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1" b="31655"/>
            <a:stretch/>
          </p:blipFill>
          <p:spPr>
            <a:xfrm>
              <a:off x="371899" y="2036665"/>
              <a:ext cx="4363615" cy="1612759"/>
            </a:xfrm>
            <a:prstGeom prst="rect">
              <a:avLst/>
            </a:prstGeom>
          </p:spPr>
        </p:pic>
        <p:pic>
          <p:nvPicPr>
            <p:cNvPr id="22" name="Picture 2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F5DBBE4-8FCC-A67A-8FB5-064644049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187" y="1492010"/>
              <a:ext cx="1023828" cy="498227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25D174-25C5-411F-90EC-9E36857727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0101" y="1986916"/>
              <a:ext cx="297950" cy="29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3B15945-8413-332D-9F67-F13CFC5D38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638" y="1990237"/>
              <a:ext cx="297950" cy="29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F350856-7A58-9ED0-FDD1-523866AA8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134" y="1468431"/>
              <a:ext cx="1023828" cy="498227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B3CADD8-A9D3-12A7-F013-C317CC64DD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49048" y="1963337"/>
              <a:ext cx="297950" cy="29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F01EF22-2FA0-884C-19CF-A64E7058CC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1585" y="1966658"/>
              <a:ext cx="297950" cy="29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721C85F-6E20-89BE-1011-6C81149E7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669" y="1448013"/>
              <a:ext cx="1023828" cy="498227"/>
            </a:xfrm>
            <a:prstGeom prst="rect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7753212-B441-1032-2D2B-923103E834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0583" y="1942919"/>
              <a:ext cx="297950" cy="29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7042C1-F031-C90D-B1B6-45DB4EF643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3120" y="1946240"/>
              <a:ext cx="297950" cy="29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44D7157-14F1-D90D-3B7C-C2A714923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36" y="1426687"/>
              <a:ext cx="1023828" cy="498227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7D22FFC-326C-7A62-FA23-DE870635B8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26404" y="1939598"/>
              <a:ext cx="297950" cy="29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1F4C3DC-31B0-AFC1-D1E5-F40089774C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941" y="1942919"/>
              <a:ext cx="297950" cy="29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240D152-4255-38CC-FA9A-14A603417B94}"/>
                </a:ext>
              </a:extLst>
            </p:cNvPr>
            <p:cNvSpPr txBox="1">
              <a:spLocks/>
            </p:cNvSpPr>
            <p:nvPr/>
          </p:nvSpPr>
          <p:spPr>
            <a:xfrm rot="19860322">
              <a:off x="658790" y="1464652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venir Next LT Pro" panose="020B0504020202020204" pitchFamily="34" charset="0"/>
                </a:rPr>
                <a:t>oops!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2C9AD29-3E94-6C37-2907-887A3A200EF6}"/>
              </a:ext>
            </a:extLst>
          </p:cNvPr>
          <p:cNvSpPr txBox="1"/>
          <p:nvPr/>
        </p:nvSpPr>
        <p:spPr>
          <a:xfrm>
            <a:off x="5280917" y="5633102"/>
            <a:ext cx="3661639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How does the mass of nucleons (~10</a:t>
            </a:r>
            <a:r>
              <a:rPr lang="en-US" baseline="30000" dirty="0">
                <a:latin typeface="Arial Nova" panose="020B0504020202020204" pitchFamily="34" charset="0"/>
              </a:rPr>
              <a:t>-27</a:t>
            </a:r>
            <a:r>
              <a:rPr lang="en-US" dirty="0">
                <a:latin typeface="Arial Nova" panose="020B0504020202020204" pitchFamily="34" charset="0"/>
              </a:rPr>
              <a:t> kg), and other hadrons, </a:t>
            </a:r>
          </a:p>
          <a:p>
            <a:r>
              <a:rPr lang="en-US" dirty="0">
                <a:latin typeface="Arial Nova" panose="020B0504020202020204" pitchFamily="34" charset="0"/>
              </a:rPr>
              <a:t>is formed?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5835B-663B-BC7E-36FA-CEE706F5872B}"/>
              </a:ext>
            </a:extLst>
          </p:cNvPr>
          <p:cNvSpPr txBox="1"/>
          <p:nvPr/>
        </p:nvSpPr>
        <p:spPr>
          <a:xfrm>
            <a:off x="7332132" y="2922726"/>
            <a:ext cx="1610424" cy="1200329"/>
          </a:xfrm>
          <a:prstGeom prst="rect">
            <a:avLst/>
          </a:prstGeom>
          <a:noFill/>
          <a:ln w="19050">
            <a:solidFill>
              <a:srgbClr val="C01E3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Need for 3d momentum imaging of proton!</a:t>
            </a:r>
          </a:p>
        </p:txBody>
      </p:sp>
    </p:spTree>
    <p:extLst>
      <p:ext uri="{BB962C8B-B14F-4D97-AF65-F5344CB8AC3E}">
        <p14:creationId xmlns:p14="http://schemas.microsoft.com/office/powerpoint/2010/main" val="39125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FF92A-9849-EB8E-6F59-FED7D4348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568F3426-3A11-509E-0958-71B33EA0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 err="1"/>
              <a:t>Physics</a:t>
            </a:r>
            <a:r>
              <a:rPr lang="it-IT" dirty="0"/>
              <a:t> challenges – </a:t>
            </a:r>
            <a:br>
              <a:rPr lang="it-IT" dirty="0"/>
            </a:br>
            <a:r>
              <a:rPr lang="it-IT" dirty="0"/>
              <a:t>spin of the </a:t>
            </a:r>
            <a:r>
              <a:rPr lang="it-IT" dirty="0" err="1"/>
              <a:t>nucleon</a:t>
            </a:r>
            <a:br>
              <a:rPr lang="en-US" dirty="0"/>
            </a:b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0A5761-8A5B-1E61-9338-E86835C2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</a:t>
            </a:fld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C1ACD6-0F2E-7055-F0EC-16E212FED1C9}"/>
              </a:ext>
            </a:extLst>
          </p:cNvPr>
          <p:cNvSpPr txBox="1"/>
          <p:nvPr/>
        </p:nvSpPr>
        <p:spPr>
          <a:xfrm>
            <a:off x="5280917" y="5633102"/>
            <a:ext cx="375595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How the spin of  the proton originates from basic constituents? </a:t>
            </a:r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560BEF52-95EE-A88A-1F2E-18F27FFCF4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8" y="2270085"/>
            <a:ext cx="2803117" cy="1576753"/>
          </a:xfrm>
          <a:prstGeom prst="rect">
            <a:avLst/>
          </a:prstGeom>
        </p:spPr>
      </p:pic>
      <p:pic>
        <p:nvPicPr>
          <p:cNvPr id="3" name="Immagine 15">
            <a:extLst>
              <a:ext uri="{FF2B5EF4-FFF2-40B4-BE49-F238E27FC236}">
                <a16:creationId xmlns:a16="http://schemas.microsoft.com/office/drawing/2014/main" id="{4D747FE6-8458-EA3A-5AB3-320114525D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9" y="3579884"/>
            <a:ext cx="1937381" cy="1723494"/>
          </a:xfrm>
          <a:prstGeom prst="rect">
            <a:avLst/>
          </a:prstGeom>
        </p:spPr>
      </p:pic>
      <p:sp>
        <p:nvSpPr>
          <p:cNvPr id="5" name="CasellaDiTesto 16">
            <a:extLst>
              <a:ext uri="{FF2B5EF4-FFF2-40B4-BE49-F238E27FC236}">
                <a16:creationId xmlns:a16="http://schemas.microsoft.com/office/drawing/2014/main" id="{6A3C6613-CCD7-87EC-BC5E-2105F95AF6B6}"/>
              </a:ext>
            </a:extLst>
          </p:cNvPr>
          <p:cNvSpPr txBox="1"/>
          <p:nvPr/>
        </p:nvSpPr>
        <p:spPr>
          <a:xfrm>
            <a:off x="3338805" y="2457471"/>
            <a:ext cx="4073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Current picture: </a:t>
            </a:r>
            <a:r>
              <a:rPr lang="en-US" sz="1600" b="0" i="0" u="none" strike="noStrike" baseline="0" dirty="0">
                <a:latin typeface="CMSS10"/>
              </a:rPr>
              <a:t>valence/sea quarks and gluons spins, and their orbital motion are expected to contribute to overall nucleon spin…but the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CMSS10"/>
              </a:rPr>
              <a:t>sum is not yet up to ½ !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CasellaDiTesto 17">
            <a:extLst>
              <a:ext uri="{FF2B5EF4-FFF2-40B4-BE49-F238E27FC236}">
                <a16:creationId xmlns:a16="http://schemas.microsoft.com/office/drawing/2014/main" id="{CCEB6657-9A84-5CE6-A145-EA3AF7ACE644}"/>
              </a:ext>
            </a:extLst>
          </p:cNvPr>
          <p:cNvSpPr txBox="1"/>
          <p:nvPr/>
        </p:nvSpPr>
        <p:spPr>
          <a:xfrm>
            <a:off x="571339" y="4046336"/>
            <a:ext cx="364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80’s view of the proton </a:t>
            </a:r>
            <a:r>
              <a:rPr lang="en-US" sz="1600" b="1" dirty="0">
                <a:solidFill>
                  <a:srgbClr val="FF0000"/>
                </a:solidFill>
              </a:rPr>
              <a:t>spin</a:t>
            </a:r>
            <a:r>
              <a:rPr lang="en-US" sz="1600" dirty="0"/>
              <a:t>: sum of the spins of the constituent quarks. </a:t>
            </a:r>
          </a:p>
        </p:txBody>
      </p:sp>
      <p:sp>
        <p:nvSpPr>
          <p:cNvPr id="11" name="Freccia circolare a sinistra 24">
            <a:extLst>
              <a:ext uri="{FF2B5EF4-FFF2-40B4-BE49-F238E27FC236}">
                <a16:creationId xmlns:a16="http://schemas.microsoft.com/office/drawing/2014/main" id="{9475B226-05F7-7022-6FFA-132C24DEE187}"/>
              </a:ext>
            </a:extLst>
          </p:cNvPr>
          <p:cNvSpPr/>
          <p:nvPr/>
        </p:nvSpPr>
        <p:spPr>
          <a:xfrm rot="11131901">
            <a:off x="158676" y="3226411"/>
            <a:ext cx="430780" cy="1094752"/>
          </a:xfrm>
          <a:prstGeom prst="curvedLeftArrow">
            <a:avLst>
              <a:gd name="adj1" fmla="val 1531"/>
              <a:gd name="adj2" fmla="val 15569"/>
              <a:gd name="adj3" fmla="val 10124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Freccia circolare a sinistra 25">
            <a:extLst>
              <a:ext uri="{FF2B5EF4-FFF2-40B4-BE49-F238E27FC236}">
                <a16:creationId xmlns:a16="http://schemas.microsoft.com/office/drawing/2014/main" id="{E8948626-F495-3EE5-C9AF-EBDF54CAA148}"/>
              </a:ext>
            </a:extLst>
          </p:cNvPr>
          <p:cNvSpPr/>
          <p:nvPr/>
        </p:nvSpPr>
        <p:spPr>
          <a:xfrm rot="16200000" flipV="1">
            <a:off x="3167895" y="1673830"/>
            <a:ext cx="430780" cy="1184180"/>
          </a:xfrm>
          <a:prstGeom prst="curvedLeftArrow">
            <a:avLst>
              <a:gd name="adj1" fmla="val 1531"/>
              <a:gd name="adj2" fmla="val 15569"/>
              <a:gd name="adj3" fmla="val 10124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Picture 13" descr="Fireworks exploding in the sky&#10;&#10;Description automatically generated">
            <a:extLst>
              <a:ext uri="{FF2B5EF4-FFF2-40B4-BE49-F238E27FC236}">
                <a16:creationId xmlns:a16="http://schemas.microsoft.com/office/drawing/2014/main" id="{62FBF85E-ABEA-C9C8-2F83-954C099C18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49" y="2270085"/>
            <a:ext cx="1077218" cy="1077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A81EE6-E8A1-9E03-BFEF-1733B3BC7B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383" t="14728" r="4328" b="10276"/>
          <a:stretch/>
        </p:blipFill>
        <p:spPr>
          <a:xfrm>
            <a:off x="1282236" y="5142758"/>
            <a:ext cx="2846852" cy="434254"/>
          </a:xfrm>
          <a:prstGeom prst="rect">
            <a:avLst/>
          </a:prstGeom>
        </p:spPr>
      </p:pic>
      <p:sp>
        <p:nvSpPr>
          <p:cNvPr id="27" name="Right Bracket 26">
            <a:extLst>
              <a:ext uri="{FF2B5EF4-FFF2-40B4-BE49-F238E27FC236}">
                <a16:creationId xmlns:a16="http://schemas.microsoft.com/office/drawing/2014/main" id="{7A880DA6-A6D5-342D-48DE-140DD39E33AD}"/>
              </a:ext>
            </a:extLst>
          </p:cNvPr>
          <p:cNvSpPr/>
          <p:nvPr/>
        </p:nvSpPr>
        <p:spPr>
          <a:xfrm flipH="1">
            <a:off x="1655843" y="5099895"/>
            <a:ext cx="388444" cy="584200"/>
          </a:xfrm>
          <a:prstGeom prst="rightBracket">
            <a:avLst/>
          </a:prstGeom>
          <a:ln>
            <a:solidFill>
              <a:srgbClr val="C01E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EAD518FF-5A8F-F714-44FE-637F46ED979E}"/>
              </a:ext>
            </a:extLst>
          </p:cNvPr>
          <p:cNvSpPr/>
          <p:nvPr/>
        </p:nvSpPr>
        <p:spPr>
          <a:xfrm>
            <a:off x="2009773" y="5099895"/>
            <a:ext cx="392034" cy="584200"/>
          </a:xfrm>
          <a:prstGeom prst="rightBracket">
            <a:avLst/>
          </a:prstGeom>
          <a:ln>
            <a:solidFill>
              <a:srgbClr val="C01E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32AE3226-5BF9-5B2F-7535-60B43B89EB37}"/>
              </a:ext>
            </a:extLst>
          </p:cNvPr>
          <p:cNvSpPr/>
          <p:nvPr/>
        </p:nvSpPr>
        <p:spPr>
          <a:xfrm flipH="1">
            <a:off x="2560913" y="5099895"/>
            <a:ext cx="315636" cy="584200"/>
          </a:xfrm>
          <a:prstGeom prst="rightBracket">
            <a:avLst/>
          </a:prstGeom>
          <a:ln>
            <a:solidFill>
              <a:srgbClr val="2C42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Bracket 41">
            <a:extLst>
              <a:ext uri="{FF2B5EF4-FFF2-40B4-BE49-F238E27FC236}">
                <a16:creationId xmlns:a16="http://schemas.microsoft.com/office/drawing/2014/main" id="{DFC5CFF5-A54F-45E3-C1F2-B02D86409942}"/>
              </a:ext>
            </a:extLst>
          </p:cNvPr>
          <p:cNvSpPr/>
          <p:nvPr/>
        </p:nvSpPr>
        <p:spPr>
          <a:xfrm>
            <a:off x="2876549" y="5099895"/>
            <a:ext cx="296977" cy="584200"/>
          </a:xfrm>
          <a:prstGeom prst="rightBracket">
            <a:avLst/>
          </a:prstGeom>
          <a:ln>
            <a:solidFill>
              <a:srgbClr val="2C42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ket 42">
            <a:extLst>
              <a:ext uri="{FF2B5EF4-FFF2-40B4-BE49-F238E27FC236}">
                <a16:creationId xmlns:a16="http://schemas.microsoft.com/office/drawing/2014/main" id="{D2C30C11-E947-15DD-CA67-2E2A58ACAE31}"/>
              </a:ext>
            </a:extLst>
          </p:cNvPr>
          <p:cNvSpPr/>
          <p:nvPr/>
        </p:nvSpPr>
        <p:spPr>
          <a:xfrm flipH="1">
            <a:off x="3359362" y="5099895"/>
            <a:ext cx="388444" cy="584200"/>
          </a:xfrm>
          <a:prstGeom prst="rightBracket">
            <a:avLst/>
          </a:prstGeom>
          <a:ln>
            <a:solidFill>
              <a:srgbClr val="C01E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ket 46">
            <a:extLst>
              <a:ext uri="{FF2B5EF4-FFF2-40B4-BE49-F238E27FC236}">
                <a16:creationId xmlns:a16="http://schemas.microsoft.com/office/drawing/2014/main" id="{9EDB4969-2468-E702-6170-94F56223B30C}"/>
              </a:ext>
            </a:extLst>
          </p:cNvPr>
          <p:cNvSpPr/>
          <p:nvPr/>
        </p:nvSpPr>
        <p:spPr>
          <a:xfrm>
            <a:off x="3727581" y="5099895"/>
            <a:ext cx="392034" cy="584200"/>
          </a:xfrm>
          <a:prstGeom prst="rightBracket">
            <a:avLst/>
          </a:prstGeom>
          <a:ln>
            <a:solidFill>
              <a:srgbClr val="4758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43FA9F-B102-6A9D-C176-42867B6B3359}"/>
              </a:ext>
            </a:extLst>
          </p:cNvPr>
          <p:cNvSpPr txBox="1"/>
          <p:nvPr/>
        </p:nvSpPr>
        <p:spPr>
          <a:xfrm>
            <a:off x="7426443" y="3846263"/>
            <a:ext cx="1610424" cy="1200329"/>
          </a:xfrm>
          <a:prstGeom prst="rect">
            <a:avLst/>
          </a:prstGeom>
          <a:noFill/>
          <a:ln w="19050">
            <a:solidFill>
              <a:srgbClr val="C01E3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Need for 3d momentum imaging of proton!</a:t>
            </a:r>
          </a:p>
        </p:txBody>
      </p:sp>
    </p:spTree>
    <p:extLst>
      <p:ext uri="{BB962C8B-B14F-4D97-AF65-F5344CB8AC3E}">
        <p14:creationId xmlns:p14="http://schemas.microsoft.com/office/powerpoint/2010/main" val="156740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BFBA5-55AE-A0D3-9FAC-1002E2F3D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3161A9-C63C-4277-44E7-064BA14782B5}"/>
              </a:ext>
            </a:extLst>
          </p:cNvPr>
          <p:cNvSpPr txBox="1"/>
          <p:nvPr/>
        </p:nvSpPr>
        <p:spPr>
          <a:xfrm>
            <a:off x="212946" y="3819327"/>
            <a:ext cx="42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D25DF1-01AC-4CDD-2384-562E9D3C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7EC59-9847-8AB3-56B3-1BBC3BA10EE6}"/>
              </a:ext>
            </a:extLst>
          </p:cNvPr>
          <p:cNvSpPr txBox="1"/>
          <p:nvPr/>
        </p:nvSpPr>
        <p:spPr>
          <a:xfrm>
            <a:off x="-77595" y="1412144"/>
            <a:ext cx="8933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And what about nuclei?</a:t>
            </a:r>
          </a:p>
          <a:p>
            <a:r>
              <a:rPr lang="en-US" dirty="0">
                <a:latin typeface="Arial Nova" panose="020B0504020202020204" pitchFamily="34" charset="0"/>
              </a:rPr>
              <a:t>Nuclei are NOT a bare agglomerate of nucleons!</a:t>
            </a:r>
          </a:p>
          <a:p>
            <a:r>
              <a:rPr lang="en-US" dirty="0">
                <a:latin typeface="Arial Nova" panose="020B0504020202020204" pitchFamily="34" charset="0"/>
              </a:rPr>
              <a:t>We know that since 1983, “EMC effect”. </a:t>
            </a:r>
          </a:p>
          <a:p>
            <a:r>
              <a:rPr lang="en-US" dirty="0">
                <a:latin typeface="Arial Nova" panose="020B05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Distribution of quarks/gluons are modified in a nucleus </a:t>
            </a:r>
            <a:r>
              <a:rPr lang="en-US" dirty="0" err="1">
                <a:latin typeface="Arial Nova" panose="020B0504020202020204" pitchFamily="34" charset="0"/>
              </a:rPr>
              <a:t>w.r.t.</a:t>
            </a:r>
            <a:r>
              <a:rPr lang="en-US" dirty="0">
                <a:latin typeface="Arial Nova" panose="020B0504020202020204" pitchFamily="34" charset="0"/>
              </a:rPr>
              <a:t> a nucleon…How?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The Quark Gluon Plasma, when quarks and gluons are no more confined within a nucleon. How is it formed? Can we have better clues studying the confinement in cold matter (‘’normal’’ nuclei)?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At high density of matter, a specific condition can be formed, the color glass condensate, what are its properties? What is its role in the experimental observables?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How the force keeping nuclei together arises from the interaction between partons?</a:t>
            </a:r>
          </a:p>
          <a:p>
            <a:endParaRPr lang="en-US" dirty="0">
              <a:latin typeface="Arial Nova" panose="020B0504020202020204" pitchFamily="34" charset="0"/>
            </a:endParaRPr>
          </a:p>
          <a:p>
            <a:endParaRPr lang="en-US" dirty="0">
              <a:latin typeface="Arial Nova" panose="020B0504020202020204" pitchFamily="34" charset="0"/>
            </a:endParaRPr>
          </a:p>
        </p:txBody>
      </p:sp>
      <p:pic>
        <p:nvPicPr>
          <p:cNvPr id="12" name="Picture 11" descr="A diagram of a nuclear model&#10;&#10;Description automatically generated with medium confidence">
            <a:extLst>
              <a:ext uri="{FF2B5EF4-FFF2-40B4-BE49-F238E27FC236}">
                <a16:creationId xmlns:a16="http://schemas.microsoft.com/office/drawing/2014/main" id="{473D654E-2BDF-6DE1-8EF4-833FC61B24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7" b="22373"/>
          <a:stretch/>
        </p:blipFill>
        <p:spPr>
          <a:xfrm>
            <a:off x="8313501" y="3626772"/>
            <a:ext cx="830499" cy="735938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C0B8E767-8D75-BF52-7EB3-6A0276A7BC28}"/>
              </a:ext>
            </a:extLst>
          </p:cNvPr>
          <p:cNvSpPr txBox="1">
            <a:spLocks/>
          </p:cNvSpPr>
          <p:nvPr/>
        </p:nvSpPr>
        <p:spPr>
          <a:xfrm>
            <a:off x="120580" y="101116"/>
            <a:ext cx="6508376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Physics</a:t>
            </a:r>
            <a:r>
              <a:rPr lang="it-IT" dirty="0"/>
              <a:t> challenges – </a:t>
            </a:r>
            <a:br>
              <a:rPr lang="it-IT" dirty="0"/>
            </a:br>
            <a:r>
              <a:rPr lang="it-IT" dirty="0"/>
              <a:t>a </a:t>
            </a:r>
            <a:r>
              <a:rPr lang="it-IT" dirty="0" err="1"/>
              <a:t>deeper</a:t>
            </a:r>
            <a:r>
              <a:rPr lang="it-IT" dirty="0"/>
              <a:t> look </a:t>
            </a:r>
            <a:r>
              <a:rPr lang="it-IT" dirty="0" err="1"/>
              <a:t>at</a:t>
            </a:r>
            <a:r>
              <a:rPr lang="it-IT" dirty="0"/>
              <a:t> QCD</a:t>
            </a:r>
            <a:br>
              <a:rPr lang="en-US" dirty="0"/>
            </a:br>
            <a:endParaRPr lang="it-IT" dirty="0"/>
          </a:p>
        </p:txBody>
      </p:sp>
      <p:pic>
        <p:nvPicPr>
          <p:cNvPr id="3" name="Picture 2" descr="A lion standing in the grass&#10;&#10;Description automatically generated">
            <a:extLst>
              <a:ext uri="{FF2B5EF4-FFF2-40B4-BE49-F238E27FC236}">
                <a16:creationId xmlns:a16="http://schemas.microsoft.com/office/drawing/2014/main" id="{9958489C-B826-C658-D5A1-251E8A6A1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15"/>
          <a:stretch/>
        </p:blipFill>
        <p:spPr>
          <a:xfrm>
            <a:off x="2664536" y="4940409"/>
            <a:ext cx="3515608" cy="19324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CC9F79-D0B9-CF38-B96E-EEB5DD213C21}"/>
              </a:ext>
            </a:extLst>
          </p:cNvPr>
          <p:cNvSpPr/>
          <p:nvPr/>
        </p:nvSpPr>
        <p:spPr>
          <a:xfrm>
            <a:off x="4422340" y="4890997"/>
            <a:ext cx="1737049" cy="1932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AB7BD-E07E-B5E6-1E66-A955F7CA5E98}"/>
              </a:ext>
            </a:extLst>
          </p:cNvPr>
          <p:cNvSpPr txBox="1"/>
          <p:nvPr/>
        </p:nvSpPr>
        <p:spPr>
          <a:xfrm>
            <a:off x="7311851" y="5257048"/>
            <a:ext cx="1610424" cy="1200329"/>
          </a:xfrm>
          <a:prstGeom prst="rect">
            <a:avLst/>
          </a:prstGeom>
          <a:noFill/>
          <a:ln w="19050">
            <a:solidFill>
              <a:srgbClr val="C01E3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Need for 3d momentum imaging of proton!</a:t>
            </a:r>
          </a:p>
        </p:txBody>
      </p:sp>
    </p:spTree>
    <p:extLst>
      <p:ext uri="{BB962C8B-B14F-4D97-AF65-F5344CB8AC3E}">
        <p14:creationId xmlns:p14="http://schemas.microsoft.com/office/powerpoint/2010/main" val="64572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C6762-7A8A-2202-3381-994F031BE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1A9E7404-31E6-0093-6E89-4EC70063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/>
              <a:t>The tool – EIC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9FA0E0-6F78-C727-560D-E35296FB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B98294-4D2D-4D80-F798-F1CF5C005A65}"/>
              </a:ext>
            </a:extLst>
          </p:cNvPr>
          <p:cNvSpPr txBox="1"/>
          <p:nvPr/>
        </p:nvSpPr>
        <p:spPr>
          <a:xfrm>
            <a:off x="335471" y="6200543"/>
            <a:ext cx="829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...and the only new accelerator which will be build in the next ~20 years (at least)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C9955-DFFC-ACE2-677D-50DB09868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01592" y="2007704"/>
            <a:ext cx="2961408" cy="3823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8E8EA-919C-BBDD-6FCF-9A248169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9" y="894521"/>
            <a:ext cx="5295724" cy="2435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4A6831-0C4F-382F-D0DC-3A4B90E9B04F}"/>
              </a:ext>
            </a:extLst>
          </p:cNvPr>
          <p:cNvSpPr txBox="1"/>
          <p:nvPr/>
        </p:nvSpPr>
        <p:spPr>
          <a:xfrm>
            <a:off x="347994" y="3877174"/>
            <a:ext cx="507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effectLst/>
                <a:latin typeface="Arial Nova" panose="020B0504020202020204" pitchFamily="34" charset="0"/>
              </a:rPr>
              <a:t>The Electron-Ion Collider (EIC) will be the world’s first polarized electron-ion collider, a set of accelerator rings that bring polarized electrons and polarized ions</a:t>
            </a:r>
            <a:endParaRPr lang="en-IT" dirty="0"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85D14-A4B5-28C7-4FCB-AC3459541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771" y="2242466"/>
            <a:ext cx="2349654" cy="1655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9EE237-AAF8-94BC-E438-95A42B22CF04}"/>
              </a:ext>
            </a:extLst>
          </p:cNvPr>
          <p:cNvSpPr txBox="1"/>
          <p:nvPr/>
        </p:nvSpPr>
        <p:spPr>
          <a:xfrm>
            <a:off x="7947253" y="2002540"/>
            <a:ext cx="1124988" cy="369332"/>
          </a:xfrm>
          <a:prstGeom prst="rect">
            <a:avLst/>
          </a:prstGeom>
          <a:solidFill>
            <a:srgbClr val="FFFF00">
              <a:alpha val="32157"/>
            </a:srgbClr>
          </a:solidFill>
        </p:spPr>
        <p:txBody>
          <a:bodyPr wrap="none" rtlCol="0">
            <a:spAutoFit/>
          </a:bodyPr>
          <a:lstStyle/>
          <a:p>
            <a:r>
              <a:rPr lang="en-IT" dirty="0">
                <a:latin typeface="Arial Nova" panose="020B0504020202020204" pitchFamily="34" charset="0"/>
              </a:rPr>
              <a:t>electrons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2E7870-39C7-4F77-0030-4DED6FD1E0C1}"/>
              </a:ext>
            </a:extLst>
          </p:cNvPr>
          <p:cNvSpPr txBox="1"/>
          <p:nvPr/>
        </p:nvSpPr>
        <p:spPr>
          <a:xfrm>
            <a:off x="7536457" y="4811743"/>
            <a:ext cx="1440074" cy="369332"/>
          </a:xfrm>
          <a:prstGeom prst="rect">
            <a:avLst/>
          </a:prstGeom>
          <a:solidFill>
            <a:srgbClr val="FFFF00">
              <a:alpha val="32157"/>
            </a:srgb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Arial Nova" panose="020B0504020202020204" pitchFamily="34" charset="0"/>
              </a:rPr>
              <a:t>p</a:t>
            </a:r>
            <a:r>
              <a:rPr lang="en-IT" dirty="0">
                <a:latin typeface="Arial Nova" panose="020B0504020202020204" pitchFamily="34" charset="0"/>
              </a:rPr>
              <a:t>rotons/ions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89DAE6-777F-1891-447B-26A2EEA75E17}"/>
              </a:ext>
            </a:extLst>
          </p:cNvPr>
          <p:cNvCxnSpPr/>
          <p:nvPr/>
        </p:nvCxnSpPr>
        <p:spPr>
          <a:xfrm flipH="1">
            <a:off x="8182947" y="2397967"/>
            <a:ext cx="326800" cy="8270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3A5FBD-8AFB-3B99-56CA-7C0831968262}"/>
              </a:ext>
            </a:extLst>
          </p:cNvPr>
          <p:cNvCxnSpPr>
            <a:cxnSpLocks/>
          </p:cNvCxnSpPr>
          <p:nvPr/>
        </p:nvCxnSpPr>
        <p:spPr>
          <a:xfrm flipH="1" flipV="1">
            <a:off x="7536457" y="4105469"/>
            <a:ext cx="553184" cy="706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68D8F5-D9CA-A8F1-B9D3-E2F602224B98}"/>
              </a:ext>
            </a:extLst>
          </p:cNvPr>
          <p:cNvSpPr txBox="1"/>
          <p:nvPr/>
        </p:nvSpPr>
        <p:spPr>
          <a:xfrm>
            <a:off x="347994" y="5079153"/>
            <a:ext cx="52820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 Nova" panose="020B0504020202020204" pitchFamily="34" charset="0"/>
              </a:rPr>
              <a:t>High Luminosity: L= 10</a:t>
            </a:r>
            <a:r>
              <a:rPr lang="en-GB" sz="1400" baseline="30000" dirty="0">
                <a:effectLst/>
                <a:latin typeface="Arial Nova" panose="020B0504020202020204" pitchFamily="34" charset="0"/>
              </a:rPr>
              <a:t>33</a:t>
            </a:r>
            <a:r>
              <a:rPr lang="en-GB" sz="1400" dirty="0">
                <a:effectLst/>
                <a:latin typeface="Arial Nova" panose="020B0504020202020204" pitchFamily="34" charset="0"/>
              </a:rPr>
              <a:t> – 10</a:t>
            </a:r>
            <a:r>
              <a:rPr lang="en-GB" sz="1400" baseline="30000" dirty="0">
                <a:effectLst/>
                <a:latin typeface="Arial Nova" panose="020B0504020202020204" pitchFamily="34" charset="0"/>
              </a:rPr>
              <a:t>34</a:t>
            </a:r>
            <a:r>
              <a:rPr lang="en-GB" sz="1400" dirty="0">
                <a:effectLst/>
                <a:latin typeface="Arial Nova" panose="020B0504020202020204" pitchFamily="34" charset="0"/>
              </a:rPr>
              <a:t>cm-2sec-1, 10 – 100 fb</a:t>
            </a:r>
            <a:r>
              <a:rPr lang="en-GB" sz="1400" baseline="30000" dirty="0">
                <a:effectLst/>
                <a:latin typeface="Arial Nova" panose="020B0504020202020204" pitchFamily="34" charset="0"/>
              </a:rPr>
              <a:t>-1</a:t>
            </a:r>
            <a:r>
              <a:rPr lang="en-GB" sz="1400" dirty="0">
                <a:effectLst/>
                <a:latin typeface="Arial Nova" panose="020B0504020202020204" pitchFamily="34" charset="0"/>
              </a:rPr>
              <a:t>/year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 Nova" panose="020B0504020202020204" pitchFamily="34" charset="0"/>
              </a:rPr>
              <a:t>Highly Polarized Beams: 70%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 Nova" panose="020B0504020202020204" pitchFamily="34" charset="0"/>
              </a:rPr>
              <a:t>Large </a:t>
            </a:r>
            <a:r>
              <a:rPr lang="en-GB" sz="1400" dirty="0" err="1">
                <a:effectLst/>
                <a:latin typeface="Arial Nova" panose="020B0504020202020204" pitchFamily="34" charset="0"/>
              </a:rPr>
              <a:t>Center</a:t>
            </a:r>
            <a:r>
              <a:rPr lang="en-GB" sz="1400" dirty="0">
                <a:effectLst/>
                <a:latin typeface="Arial Nova" panose="020B0504020202020204" pitchFamily="34" charset="0"/>
              </a:rPr>
              <a:t> of Mass Energy Range: </a:t>
            </a:r>
            <a:r>
              <a:rPr lang="en-GB" sz="1400" dirty="0" err="1">
                <a:effectLst/>
                <a:latin typeface="Arial Nova" panose="020B0504020202020204" pitchFamily="34" charset="0"/>
              </a:rPr>
              <a:t>E</a:t>
            </a:r>
            <a:r>
              <a:rPr lang="en-GB" sz="1400" baseline="-25000" dirty="0" err="1">
                <a:effectLst/>
                <a:latin typeface="Arial Nova" panose="020B0504020202020204" pitchFamily="34" charset="0"/>
              </a:rPr>
              <a:t>cm</a:t>
            </a:r>
            <a:r>
              <a:rPr lang="en-GB" sz="1400" dirty="0">
                <a:effectLst/>
                <a:latin typeface="Arial Nova" panose="020B0504020202020204" pitchFamily="34" charset="0"/>
              </a:rPr>
              <a:t> = 29 – 140 GeV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rial Nova" panose="020B0504020202020204" pitchFamily="34" charset="0"/>
              </a:rPr>
              <a:t>Large Ion Species Range: protons – Uranium </a:t>
            </a:r>
          </a:p>
          <a:p>
            <a:endParaRPr lang="en-IT" sz="1400" dirty="0">
              <a:latin typeface="Arial Nova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01C96-15C9-8AC3-E9A1-C5CEA41140D1}"/>
              </a:ext>
            </a:extLst>
          </p:cNvPr>
          <p:cNvSpPr txBox="1"/>
          <p:nvPr/>
        </p:nvSpPr>
        <p:spPr>
          <a:xfrm>
            <a:off x="1744802" y="2811277"/>
            <a:ext cx="1234633" cy="369332"/>
          </a:xfrm>
          <a:prstGeom prst="rect">
            <a:avLst/>
          </a:prstGeom>
          <a:solidFill>
            <a:srgbClr val="FFFF00">
              <a:alpha val="21961"/>
            </a:srgbClr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New York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1FBFE-C639-9D29-3869-D8F96E6D49E5}"/>
              </a:ext>
            </a:extLst>
          </p:cNvPr>
          <p:cNvSpPr txBox="1"/>
          <p:nvPr/>
        </p:nvSpPr>
        <p:spPr>
          <a:xfrm>
            <a:off x="3724916" y="499324"/>
            <a:ext cx="3012363" cy="307777"/>
          </a:xfrm>
          <a:prstGeom prst="rect">
            <a:avLst/>
          </a:prstGeom>
          <a:solidFill>
            <a:srgbClr val="FFFF00">
              <a:alpha val="21961"/>
            </a:srgbClr>
          </a:solidFill>
        </p:spPr>
        <p:txBody>
          <a:bodyPr wrap="none" rtlCol="0">
            <a:spAutoFit/>
          </a:bodyPr>
          <a:lstStyle/>
          <a:p>
            <a:r>
              <a:rPr lang="en-IT" sz="1400" dirty="0"/>
              <a:t>Brookhaven National Laboratory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86783D-870E-8649-9714-52A0C86DA6E5}"/>
              </a:ext>
            </a:extLst>
          </p:cNvPr>
          <p:cNvCxnSpPr>
            <a:cxnSpLocks/>
          </p:cNvCxnSpPr>
          <p:nvPr/>
        </p:nvCxnSpPr>
        <p:spPr>
          <a:xfrm flipH="1" flipV="1">
            <a:off x="1339174" y="2364981"/>
            <a:ext cx="1022944" cy="4446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5FCACA-B332-A858-67EC-68F0DA9DE0EF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471663" y="807101"/>
            <a:ext cx="1759435" cy="1114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2489A0-E073-F7AA-3BA2-EA41F1A970BF}"/>
              </a:ext>
            </a:extLst>
          </p:cNvPr>
          <p:cNvCxnSpPr/>
          <p:nvPr/>
        </p:nvCxnSpPr>
        <p:spPr>
          <a:xfrm flipV="1">
            <a:off x="1382889" y="1921295"/>
            <a:ext cx="2088774" cy="3899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153DC97-B2C9-3098-8FF7-D28B75DAC0F2}"/>
              </a:ext>
            </a:extLst>
          </p:cNvPr>
          <p:cNvSpPr txBox="1"/>
          <p:nvPr/>
        </p:nvSpPr>
        <p:spPr>
          <a:xfrm rot="21007764">
            <a:off x="1938104" y="1910850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~ 100 km</a:t>
            </a:r>
          </a:p>
        </p:txBody>
      </p:sp>
    </p:spTree>
    <p:extLst>
      <p:ext uri="{BB962C8B-B14F-4D97-AF65-F5344CB8AC3E}">
        <p14:creationId xmlns:p14="http://schemas.microsoft.com/office/powerpoint/2010/main" val="150550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39967-B9F7-4FB5-47B0-764FB861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D0636CBC-2F01-0147-84E9-59D454849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/>
              <a:t>The ‘’</a:t>
            </a:r>
            <a:r>
              <a:rPr lang="it-IT" dirty="0" err="1"/>
              <a:t>microscope</a:t>
            </a:r>
            <a:r>
              <a:rPr lang="it-IT" dirty="0"/>
              <a:t>’’ - </a:t>
            </a:r>
            <a:r>
              <a:rPr lang="it-IT" dirty="0" err="1"/>
              <a:t>ePIC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6592DB-C77A-6079-DC00-8B347C20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 descr="A logo with a red arrow and blue circle&#10;&#10;Description automatically generated">
            <a:extLst>
              <a:ext uri="{FF2B5EF4-FFF2-40B4-BE49-F238E27FC236}">
                <a16:creationId xmlns:a16="http://schemas.microsoft.com/office/drawing/2014/main" id="{F0C4370F-FE4E-9B09-0C64-F469E393E9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52" y="746759"/>
            <a:ext cx="940302" cy="6543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94C758-FAF1-56A3-0FF7-04DA04A07ECF}"/>
              </a:ext>
            </a:extLst>
          </p:cNvPr>
          <p:cNvSpPr/>
          <p:nvPr/>
        </p:nvSpPr>
        <p:spPr>
          <a:xfrm>
            <a:off x="3975653" y="4526635"/>
            <a:ext cx="5118652" cy="191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4BD08-2992-4444-99A7-D2D2C238EDAA}"/>
              </a:ext>
            </a:extLst>
          </p:cNvPr>
          <p:cNvSpPr txBox="1"/>
          <p:nvPr/>
        </p:nvSpPr>
        <p:spPr>
          <a:xfrm>
            <a:off x="5002630" y="4983587"/>
            <a:ext cx="407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latin typeface="ArialMT"/>
              </a:rPr>
              <a:t>Total size detector: ~75m</a:t>
            </a:r>
            <a:br>
              <a:rPr lang="en-GB" sz="1400" dirty="0">
                <a:effectLst/>
                <a:latin typeface="ArialMT"/>
              </a:rPr>
            </a:br>
            <a:r>
              <a:rPr lang="en-GB" sz="1400" dirty="0">
                <a:solidFill>
                  <a:srgbClr val="0230FF"/>
                </a:solidFill>
                <a:effectLst/>
                <a:latin typeface="ArialMT"/>
              </a:rPr>
              <a:t>Central detector: </a:t>
            </a:r>
            <a:r>
              <a:rPr lang="en-GB" sz="1400" dirty="0">
                <a:effectLst/>
                <a:latin typeface="ArialMT"/>
              </a:rPr>
              <a:t>~10m</a:t>
            </a:r>
            <a:br>
              <a:rPr lang="en-GB" sz="1400" dirty="0">
                <a:effectLst/>
                <a:latin typeface="ArialMT"/>
              </a:rPr>
            </a:br>
            <a:r>
              <a:rPr lang="en-GB" sz="1400" dirty="0">
                <a:solidFill>
                  <a:srgbClr val="FF9100"/>
                </a:solidFill>
                <a:effectLst/>
                <a:latin typeface="ArialMT"/>
              </a:rPr>
              <a:t>Backward electron detection: </a:t>
            </a:r>
            <a:r>
              <a:rPr lang="en-GB" sz="1400" dirty="0">
                <a:effectLst/>
                <a:latin typeface="ArialMT"/>
              </a:rPr>
              <a:t>~35m </a:t>
            </a:r>
          </a:p>
          <a:p>
            <a:r>
              <a:rPr lang="en-GB" sz="1400" dirty="0">
                <a:solidFill>
                  <a:srgbClr val="008E00"/>
                </a:solidFill>
                <a:effectLst/>
                <a:latin typeface="ArialMT"/>
              </a:rPr>
              <a:t>Forward hadron spectrometer: </a:t>
            </a:r>
            <a:r>
              <a:rPr lang="en-GB" sz="1400" dirty="0">
                <a:effectLst/>
                <a:latin typeface="ArialMT"/>
              </a:rPr>
              <a:t>~40m</a:t>
            </a:r>
          </a:p>
          <a:p>
            <a:r>
              <a:rPr lang="en-GB" sz="1400" b="1" dirty="0">
                <a:effectLst/>
                <a:latin typeface="Arial" panose="020B0604020202020204" pitchFamily="34" charset="0"/>
              </a:rPr>
              <a:t>Auxiliary detectors </a:t>
            </a:r>
            <a:r>
              <a:rPr lang="en-GB" sz="1400" dirty="0">
                <a:effectLst/>
                <a:latin typeface="ArialMT"/>
              </a:rPr>
              <a:t>needed to tag particles with very small scattering angles both in the </a:t>
            </a:r>
            <a:r>
              <a:rPr lang="en-GB" sz="1400" dirty="0">
                <a:solidFill>
                  <a:srgbClr val="FF9100"/>
                </a:solidFill>
                <a:effectLst/>
                <a:latin typeface="ArialMT"/>
              </a:rPr>
              <a:t>outgoing lepton </a:t>
            </a:r>
            <a:r>
              <a:rPr lang="en-GB" sz="1400" dirty="0">
                <a:effectLst/>
                <a:latin typeface="ArialMT"/>
              </a:rPr>
              <a:t>and </a:t>
            </a:r>
            <a:r>
              <a:rPr lang="en-GB" sz="1400" dirty="0">
                <a:solidFill>
                  <a:srgbClr val="008E00"/>
                </a:solidFill>
                <a:effectLst/>
                <a:latin typeface="ArialMT"/>
              </a:rPr>
              <a:t>hadron beam </a:t>
            </a:r>
            <a:r>
              <a:rPr lang="en-GB" sz="1400" dirty="0">
                <a:effectLst/>
                <a:latin typeface="ArialMT"/>
              </a:rPr>
              <a:t>direction</a:t>
            </a:r>
            <a:endParaRPr lang="en-GB" sz="1400" dirty="0">
              <a:effectLst/>
            </a:endParaRPr>
          </a:p>
        </p:txBody>
      </p:sp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11ABECBB-D321-B01E-4ECB-E0F5FE38E5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" y="1485318"/>
            <a:ext cx="5277055" cy="25593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20CC038-12AD-2566-98B3-392C048243EE}"/>
              </a:ext>
            </a:extLst>
          </p:cNvPr>
          <p:cNvSpPr/>
          <p:nvPr/>
        </p:nvSpPr>
        <p:spPr>
          <a:xfrm>
            <a:off x="2853732" y="2509653"/>
            <a:ext cx="834013" cy="256462"/>
          </a:xfrm>
          <a:prstGeom prst="ellipse">
            <a:avLst/>
          </a:prstGeom>
          <a:solidFill>
            <a:srgbClr val="FFCCFF">
              <a:alpha val="20000"/>
            </a:srgb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A6242B-3088-F959-305E-B10176F6E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9" y="4611659"/>
            <a:ext cx="4360985" cy="223744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04D211-B498-5BA6-B583-9BBD8582C5FA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1946138" y="2728557"/>
            <a:ext cx="1029732" cy="2010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B5A1BD-1A9D-674E-AFB9-6E5870BE7B98}"/>
              </a:ext>
            </a:extLst>
          </p:cNvPr>
          <p:cNvSpPr txBox="1"/>
          <p:nvPr/>
        </p:nvSpPr>
        <p:spPr>
          <a:xfrm>
            <a:off x="2566263" y="441237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Inner Barrel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8D6DB-AFAD-F995-FF0B-4B0761C4F861}"/>
              </a:ext>
            </a:extLst>
          </p:cNvPr>
          <p:cNvSpPr txBox="1"/>
          <p:nvPr/>
        </p:nvSpPr>
        <p:spPr>
          <a:xfrm>
            <a:off x="545739" y="916702"/>
            <a:ext cx="446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</a:t>
            </a:r>
            <a:r>
              <a:rPr lang="en-US" sz="1800" b="1" dirty="0"/>
              <a:t>lectron-</a:t>
            </a:r>
            <a:r>
              <a:rPr lang="en-US" sz="1800" b="1" dirty="0">
                <a:solidFill>
                  <a:srgbClr val="FF0000"/>
                </a:solidFill>
              </a:rPr>
              <a:t>P</a:t>
            </a:r>
            <a:r>
              <a:rPr lang="en-US" sz="1800" b="1" dirty="0"/>
              <a:t>roton/</a:t>
            </a:r>
            <a:r>
              <a:rPr lang="en-US" sz="1800" b="1" dirty="0">
                <a:solidFill>
                  <a:srgbClr val="FF0000"/>
                </a:solidFill>
              </a:rPr>
              <a:t>I</a:t>
            </a:r>
            <a:r>
              <a:rPr lang="en-US" sz="1800" b="1" dirty="0"/>
              <a:t>on </a:t>
            </a:r>
            <a:r>
              <a:rPr lang="en-US" sz="1800" b="1" dirty="0">
                <a:solidFill>
                  <a:srgbClr val="FF0000"/>
                </a:solidFill>
              </a:rPr>
              <a:t>C</a:t>
            </a:r>
            <a:r>
              <a:rPr lang="en-US" sz="1800" b="1" dirty="0"/>
              <a:t>ollisions detector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FA5AB8-0781-A704-9E08-4EAB11F94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986" y="2024088"/>
            <a:ext cx="3824578" cy="23083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FA1EE7-105B-F996-98EA-068893270EB4}"/>
              </a:ext>
            </a:extLst>
          </p:cNvPr>
          <p:cNvSpPr txBox="1"/>
          <p:nvPr/>
        </p:nvSpPr>
        <p:spPr>
          <a:xfrm>
            <a:off x="7488752" y="4302240"/>
            <a:ext cx="1615892" cy="738664"/>
          </a:xfrm>
          <a:prstGeom prst="rect">
            <a:avLst/>
          </a:prstGeom>
          <a:solidFill>
            <a:srgbClr val="FFFF00">
              <a:alpha val="1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24 countries</a:t>
            </a:r>
          </a:p>
          <a:p>
            <a:r>
              <a:rPr lang="en-US" sz="1400" dirty="0">
                <a:latin typeface="Arial Nova" panose="020B0504020202020204" pitchFamily="34" charset="0"/>
              </a:rPr>
              <a:t>173 institutions</a:t>
            </a:r>
          </a:p>
          <a:p>
            <a:r>
              <a:rPr lang="en-US" sz="1400" dirty="0">
                <a:latin typeface="Arial Nova" panose="020B0504020202020204" pitchFamily="34" charset="0"/>
              </a:rPr>
              <a:t>&gt; 500 participants</a:t>
            </a:r>
          </a:p>
        </p:txBody>
      </p:sp>
    </p:spTree>
    <p:extLst>
      <p:ext uri="{BB962C8B-B14F-4D97-AF65-F5344CB8AC3E}">
        <p14:creationId xmlns:p14="http://schemas.microsoft.com/office/powerpoint/2010/main" val="4092430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65E8D-8168-5E7D-6C66-B369A8FA7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66C998AC-686D-45FD-3873-8E1AED64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/>
              <a:t>The Inner Barrel - </a:t>
            </a:r>
            <a:r>
              <a:rPr lang="it-IT" dirty="0" err="1"/>
              <a:t>ePIC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618CD8-3638-F1D8-16BD-47F52888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 descr="A logo with a red arrow and blue circle&#10;&#10;Description automatically generated">
            <a:extLst>
              <a:ext uri="{FF2B5EF4-FFF2-40B4-BE49-F238E27FC236}">
                <a16:creationId xmlns:a16="http://schemas.microsoft.com/office/drawing/2014/main" id="{28D5D844-FC9F-19C1-2C0C-B6843DBB44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66" y="165599"/>
            <a:ext cx="1086340" cy="755958"/>
          </a:xfrm>
          <a:prstGeom prst="rect">
            <a:avLst/>
          </a:prstGeom>
        </p:spPr>
      </p:pic>
      <p:pic>
        <p:nvPicPr>
          <p:cNvPr id="33" name="Picture 32" descr="A diagram of a broken point&#10;&#10;Description automatically generated with medium confidence">
            <a:extLst>
              <a:ext uri="{FF2B5EF4-FFF2-40B4-BE49-F238E27FC236}">
                <a16:creationId xmlns:a16="http://schemas.microsoft.com/office/drawing/2014/main" id="{2EC18070-CBE2-84D1-A89D-A3D3CEA2D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" r="1847"/>
          <a:stretch/>
        </p:blipFill>
        <p:spPr>
          <a:xfrm>
            <a:off x="6800858" y="4791647"/>
            <a:ext cx="2226394" cy="1938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1918D-2DBF-3B2B-B58E-934184E26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1557"/>
            <a:ext cx="2723103" cy="13971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B3162-E181-8110-8863-A015D9A6DA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49" t="8854" r="3564" b="10122"/>
          <a:stretch/>
        </p:blipFill>
        <p:spPr>
          <a:xfrm>
            <a:off x="2365981" y="1852232"/>
            <a:ext cx="3677697" cy="2237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F9ED1A-ED10-17E2-464E-1AD360618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791" y="1977981"/>
            <a:ext cx="1991170" cy="254030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2AAA641-D39D-5FF7-0502-A705E07EB8FD}"/>
              </a:ext>
            </a:extLst>
          </p:cNvPr>
          <p:cNvSpPr/>
          <p:nvPr/>
        </p:nvSpPr>
        <p:spPr>
          <a:xfrm>
            <a:off x="1155560" y="1507253"/>
            <a:ext cx="100484" cy="1306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8E7C478-8DC6-41B0-7B65-D89E05DFC60A}"/>
              </a:ext>
            </a:extLst>
          </p:cNvPr>
          <p:cNvCxnSpPr/>
          <p:nvPr/>
        </p:nvCxnSpPr>
        <p:spPr>
          <a:xfrm>
            <a:off x="1256044" y="1637881"/>
            <a:ext cx="2863780" cy="13464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8AC486-5B49-0228-61BB-AECDBA17B5A9}"/>
              </a:ext>
            </a:extLst>
          </p:cNvPr>
          <p:cNvCxnSpPr>
            <a:cxnSpLocks/>
          </p:cNvCxnSpPr>
          <p:nvPr/>
        </p:nvCxnSpPr>
        <p:spPr>
          <a:xfrm flipV="1">
            <a:off x="4572000" y="2635753"/>
            <a:ext cx="1848897" cy="1877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B3DAC86-132A-54B0-657B-8D39A2749E65}"/>
              </a:ext>
            </a:extLst>
          </p:cNvPr>
          <p:cNvSpPr/>
          <p:nvPr/>
        </p:nvSpPr>
        <p:spPr>
          <a:xfrm>
            <a:off x="4119824" y="2599732"/>
            <a:ext cx="452176" cy="7692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808140-AB20-0ABC-A60A-B2FD0ADAFD13}"/>
                  </a:ext>
                </a:extLst>
              </p:cNvPr>
              <p:cNvSpPr txBox="1"/>
              <p:nvPr/>
            </p:nvSpPr>
            <p:spPr>
              <a:xfrm>
                <a:off x="3398651" y="5571020"/>
                <a:ext cx="3363724" cy="117429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 Nova" panose="020B0504020202020204" pitchFamily="34" charset="0"/>
                  </a:rPr>
                  <a:t>D</a:t>
                </a:r>
                <a:r>
                  <a:rPr lang="en-US" sz="1400" baseline="30000" dirty="0">
                    <a:latin typeface="Arial Nova" panose="020B0504020202020204" pitchFamily="34" charset="0"/>
                  </a:rPr>
                  <a:t>0</a:t>
                </a:r>
                <a:r>
                  <a:rPr lang="en-US" sz="1400" dirty="0">
                    <a:latin typeface="Arial Nova" panose="020B0504020202020204" pitchFamily="34" charset="0"/>
                  </a:rPr>
                  <a:t> mesons (quark composition: </a:t>
                </a:r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1400" dirty="0">
                    <a:latin typeface="Arial Nova" panose="020B0504020202020204" pitchFamily="34" charset="0"/>
                  </a:rPr>
                  <a:t>) can give information on gluon distribution.</a:t>
                </a:r>
              </a:p>
              <a:p>
                <a:r>
                  <a:rPr lang="en-US" sz="1400" dirty="0">
                    <a:latin typeface="Arial Nova" panose="020B0504020202020204" pitchFamily="34" charset="0"/>
                  </a:rPr>
                  <a:t>This (weak) decay to K+</a:t>
                </a:r>
                <a:r>
                  <a:rPr lang="en-US" sz="1400" b="1" dirty="0">
                    <a:latin typeface="Arial Nova" panose="020B0504020202020204" pitchFamily="34" charset="0"/>
                    <a:sym typeface="Symbol" panose="05050102010706020507" pitchFamily="18" charset="2"/>
                  </a:rPr>
                  <a:t></a:t>
                </a:r>
                <a:r>
                  <a:rPr lang="en-US" sz="1400" dirty="0">
                    <a:latin typeface="Arial Nova" panose="020B0504020202020204" pitchFamily="34" charset="0"/>
                    <a:sym typeface="Symbol" panose="05050102010706020507" pitchFamily="18" charset="2"/>
                  </a:rPr>
                  <a:t> has a decay</a:t>
                </a:r>
              </a:p>
              <a:p>
                <a:r>
                  <a:rPr lang="en-US" sz="1400" dirty="0">
                    <a:latin typeface="Arial Nova" panose="020B0504020202020204" pitchFamily="34" charset="0"/>
                    <a:sym typeface="Symbol" panose="05050102010706020507" pitchFamily="18" charset="2"/>
                  </a:rPr>
                  <a:t>length of ~100 μm </a:t>
                </a:r>
                <a:r>
                  <a:rPr lang="en-US" sz="1400" dirty="0">
                    <a:latin typeface="Arial Nova" panose="020B0504020202020204" pitchFamily="34" charset="0"/>
                    <a:sym typeface="Wingdings" panose="05000000000000000000" pitchFamily="2" charset="2"/>
                  </a:rPr>
                  <a:t> can be separated</a:t>
                </a:r>
              </a:p>
              <a:p>
                <a:r>
                  <a:rPr lang="en-US" sz="1400" dirty="0">
                    <a:latin typeface="Arial Nova" panose="020B0504020202020204" pitchFamily="34" charset="0"/>
                    <a:sym typeface="Wingdings" panose="05000000000000000000" pitchFamily="2" charset="2"/>
                  </a:rPr>
                  <a:t>from other charged particles!</a:t>
                </a:r>
                <a:r>
                  <a:rPr lang="en-US" sz="1400" dirty="0">
                    <a:latin typeface="Arial Nova" panose="020B0504020202020204" pitchFamily="34" charset="0"/>
                    <a:sym typeface="Symbol" panose="05050102010706020507" pitchFamily="18" charset="2"/>
                  </a:rPr>
                  <a:t> </a:t>
                </a:r>
                <a:endParaRPr lang="en-US" sz="1400" dirty="0"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808140-AB20-0ABC-A60A-B2FD0ADAF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651" y="5571020"/>
                <a:ext cx="3363724" cy="1174296"/>
              </a:xfrm>
              <a:prstGeom prst="rect">
                <a:avLst/>
              </a:prstGeom>
              <a:blipFill>
                <a:blip r:embed="rId7"/>
                <a:stretch>
                  <a:fillRect l="-362" t="-513" b="-359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996F7DC-CE9B-A603-44CB-FAC9FB56BE24}"/>
              </a:ext>
            </a:extLst>
          </p:cNvPr>
          <p:cNvSpPr txBox="1"/>
          <p:nvPr/>
        </p:nvSpPr>
        <p:spPr>
          <a:xfrm>
            <a:off x="168005" y="4283816"/>
            <a:ext cx="3604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The game is about measuring with high accuracy </a:t>
            </a:r>
            <a:r>
              <a:rPr lang="en-US" b="1" dirty="0">
                <a:solidFill>
                  <a:srgbClr val="FF0000"/>
                </a:solidFill>
                <a:latin typeface="Arial Nova" panose="020B0504020202020204" pitchFamily="34" charset="0"/>
              </a:rPr>
              <a:t>momentum</a:t>
            </a:r>
          </a:p>
          <a:p>
            <a:r>
              <a:rPr lang="en-US" dirty="0">
                <a:latin typeface="Arial Nova" panose="020B0504020202020204" pitchFamily="34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Arial Nova" panose="020B0504020202020204" pitchFamily="34" charset="0"/>
              </a:rPr>
              <a:t>vertex position </a:t>
            </a:r>
            <a:r>
              <a:rPr lang="en-US" dirty="0">
                <a:latin typeface="Arial Nova" panose="020B0504020202020204" pitchFamily="34" charset="0"/>
              </a:rPr>
              <a:t>of tracks and species of particles </a:t>
            </a:r>
            <a:r>
              <a:rPr lang="en-US" dirty="0">
                <a:latin typeface="Arial Nova" panose="020B0504020202020204" pitchFamily="34" charset="0"/>
                <a:sym typeface="Wingdings" panose="05000000000000000000" pitchFamily="2" charset="2"/>
              </a:rPr>
              <a:t> first two points are a tracking business!</a:t>
            </a:r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6E1D75ED-6B42-D36E-1B17-118E840A20AC}"/>
              </a:ext>
            </a:extLst>
          </p:cNvPr>
          <p:cNvSpPr/>
          <p:nvPr/>
        </p:nvSpPr>
        <p:spPr>
          <a:xfrm rot="20351430">
            <a:off x="6549915" y="3263660"/>
            <a:ext cx="1991170" cy="1991170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4C62D7-3893-6CBF-85E0-E2FA71FC4237}"/>
              </a:ext>
            </a:extLst>
          </p:cNvPr>
          <p:cNvCxnSpPr/>
          <p:nvPr/>
        </p:nvCxnSpPr>
        <p:spPr>
          <a:xfrm flipV="1">
            <a:off x="6043678" y="3368988"/>
            <a:ext cx="1130033" cy="12733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66C2DF0-CD0D-F6A1-BB2A-F9D6355B70C4}"/>
              </a:ext>
            </a:extLst>
          </p:cNvPr>
          <p:cNvSpPr/>
          <p:nvPr/>
        </p:nvSpPr>
        <p:spPr>
          <a:xfrm>
            <a:off x="7150728" y="3290219"/>
            <a:ext cx="85631" cy="856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202C88-556D-2FD4-50F0-00465D7E0336}"/>
              </a:ext>
            </a:extLst>
          </p:cNvPr>
          <p:cNvSpPr txBox="1"/>
          <p:nvPr/>
        </p:nvSpPr>
        <p:spPr>
          <a:xfrm>
            <a:off x="4572000" y="4650236"/>
            <a:ext cx="2226394" cy="6463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" panose="020B0504020202020204" pitchFamily="34" charset="0"/>
              </a:rPr>
              <a:t>Particle production vertex, we want to know its position with a precision of a few to ~10 </a:t>
            </a:r>
            <a:r>
              <a:rPr lang="en-US" sz="1200" dirty="0">
                <a:latin typeface="Arial Nova" panose="020B0504020202020204" pitchFamily="34" charset="0"/>
                <a:sym typeface="Symbol" panose="05050102010706020507" pitchFamily="18" charset="2"/>
              </a:rPr>
              <a:t>μm</a:t>
            </a:r>
            <a:endParaRPr lang="en-US" sz="1200" dirty="0">
              <a:latin typeface="Arial Nova" panose="020B05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5F2763-3506-9282-3E70-69D7BE514C73}"/>
              </a:ext>
            </a:extLst>
          </p:cNvPr>
          <p:cNvCxnSpPr>
            <a:stCxn id="25" idx="3"/>
          </p:cNvCxnSpPr>
          <p:nvPr/>
        </p:nvCxnSpPr>
        <p:spPr>
          <a:xfrm flipV="1">
            <a:off x="6762375" y="6054822"/>
            <a:ext cx="388353" cy="1033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C8EC4EB-D3B4-0D04-41B5-EDE2A60A14DE}"/>
                  </a:ext>
                </a:extLst>
              </p:cNvPr>
              <p:cNvSpPr txBox="1"/>
              <p:nvPr/>
            </p:nvSpPr>
            <p:spPr>
              <a:xfrm>
                <a:off x="582804" y="2970955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C8EC4EB-D3B4-0D04-41B5-EDE2A60A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04" y="2970955"/>
                <a:ext cx="34977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16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/>
              <a:t>Activity in Padova -1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AD4EA-6A06-D404-6722-3B64DE74E4C0}"/>
              </a:ext>
            </a:extLst>
          </p:cNvPr>
          <p:cNvSpPr txBox="1"/>
          <p:nvPr/>
        </p:nvSpPr>
        <p:spPr>
          <a:xfrm>
            <a:off x="70339" y="868233"/>
            <a:ext cx="7194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ova" panose="020B0504020202020204" pitchFamily="34" charset="0"/>
              </a:rPr>
              <a:t>‘’Next thing’’ for physics performance needed:</a:t>
            </a:r>
          </a:p>
          <a:p>
            <a:pPr lvl="1"/>
            <a:r>
              <a:rPr lang="en-US" sz="1600" dirty="0">
                <a:latin typeface="Arial Nova" panose="020B0504020202020204" pitchFamily="34" charset="0"/>
              </a:rPr>
              <a:t>Granularity, coverage, resolution </a:t>
            </a:r>
            <a:r>
              <a:rPr lang="en-US" sz="1600" dirty="0">
                <a:latin typeface="Arial Nova" panose="020B0504020202020204" pitchFamily="34" charset="0"/>
                <a:sym typeface="Wingdings" pitchFamily="2" charset="2"/>
              </a:rPr>
              <a:t> small pixels, large fraction of sensitive area, low material budget, high S/N and efficiency...and reach a lower radius, and cost is also a parameter!</a:t>
            </a:r>
            <a:endParaRPr lang="en-US" sz="1600" dirty="0">
              <a:latin typeface="Arial Nova" panose="020B0504020202020204" pitchFamily="34" charset="0"/>
            </a:endParaRPr>
          </a:p>
          <a:p>
            <a:r>
              <a:rPr lang="it-IT" sz="1600" dirty="0" err="1">
                <a:latin typeface="Arial Nova" panose="020B0504020202020204" pitchFamily="34" charset="0"/>
              </a:rPr>
              <a:t>Monolitic</a:t>
            </a:r>
            <a:r>
              <a:rPr lang="it-IT" sz="1600" dirty="0">
                <a:latin typeface="Arial Nova" panose="020B0504020202020204" pitchFamily="34" charset="0"/>
              </a:rPr>
              <a:t> Active Pixel </a:t>
            </a:r>
            <a:r>
              <a:rPr lang="it-IT" sz="1600" dirty="0" err="1">
                <a:latin typeface="Arial Nova" panose="020B0504020202020204" pitchFamily="34" charset="0"/>
              </a:rPr>
              <a:t>Sensors</a:t>
            </a:r>
            <a:r>
              <a:rPr lang="it-IT" sz="1600" dirty="0">
                <a:latin typeface="Arial Nova" panose="020B0504020202020204" pitchFamily="34" charset="0"/>
              </a:rPr>
              <a:t> in </a:t>
            </a:r>
            <a:r>
              <a:rPr lang="it-IT" sz="1600" b="1" dirty="0">
                <a:solidFill>
                  <a:srgbClr val="002060"/>
                </a:solidFill>
                <a:latin typeface="Arial Nova" panose="020B0504020202020204" pitchFamily="34" charset="0"/>
              </a:rPr>
              <a:t>65 nm </a:t>
            </a:r>
            <a:r>
              <a:rPr lang="it-IT" sz="1600" b="1" dirty="0" err="1">
                <a:solidFill>
                  <a:srgbClr val="002060"/>
                </a:solidFill>
                <a:latin typeface="Arial Nova" panose="020B0504020202020204" pitchFamily="34" charset="0"/>
              </a:rPr>
              <a:t>technology</a:t>
            </a:r>
            <a:r>
              <a:rPr lang="it-IT" sz="1600" b="1" dirty="0">
                <a:solidFill>
                  <a:srgbClr val="002060"/>
                </a:solidFill>
                <a:latin typeface="Arial Nova" panose="020B0504020202020204" pitchFamily="34" charset="0"/>
              </a:rPr>
              <a:t>, </a:t>
            </a:r>
            <a:r>
              <a:rPr lang="it-IT" sz="1600" dirty="0" err="1">
                <a:latin typeface="Arial Nova" panose="020B0504020202020204" pitchFamily="34" charset="0"/>
              </a:rPr>
              <a:t>thin</a:t>
            </a:r>
            <a:r>
              <a:rPr lang="it-IT" sz="1600" dirty="0">
                <a:latin typeface="Arial Nova" panose="020B0504020202020204" pitchFamily="34" charset="0"/>
              </a:rPr>
              <a:t> </a:t>
            </a:r>
            <a:r>
              <a:rPr lang="en-US" sz="1600" dirty="0">
                <a:latin typeface="Arial Nova" panose="020B0504020202020204" pitchFamily="34" charset="0"/>
              </a:rPr>
              <a:t>(&lt;=50 μm) and…</a:t>
            </a:r>
            <a:r>
              <a:rPr lang="en-US" sz="1600" b="1" dirty="0">
                <a:latin typeface="Arial Nova" panose="020B0504020202020204" pitchFamily="34" charset="0"/>
              </a:rPr>
              <a:t>bent!</a:t>
            </a:r>
            <a:endParaRPr lang="it-IT" sz="1600" b="1" dirty="0">
              <a:latin typeface="Arial Nova" panose="020B0504020202020204" pitchFamily="34" charset="0"/>
            </a:endParaRPr>
          </a:p>
          <a:p>
            <a:endParaRPr lang="en-US" sz="1600" dirty="0">
              <a:latin typeface="Arial Nova" panose="020B0504020202020204" pitchFamily="34" charset="0"/>
            </a:endParaRPr>
          </a:p>
        </p:txBody>
      </p:sp>
      <p:pic>
        <p:nvPicPr>
          <p:cNvPr id="5" name="Google Shape;102;p19">
            <a:extLst>
              <a:ext uri="{FF2B5EF4-FFF2-40B4-BE49-F238E27FC236}">
                <a16:creationId xmlns:a16="http://schemas.microsoft.com/office/drawing/2014/main" id="{15C82C87-230D-98B3-D22D-84626723E4A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3104" r="18982"/>
          <a:stretch/>
        </p:blipFill>
        <p:spPr>
          <a:xfrm>
            <a:off x="334875" y="2637790"/>
            <a:ext cx="2426505" cy="147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3;p19">
            <a:extLst>
              <a:ext uri="{FF2B5EF4-FFF2-40B4-BE49-F238E27FC236}">
                <a16:creationId xmlns:a16="http://schemas.microsoft.com/office/drawing/2014/main" id="{B1C8ECCC-61A2-4659-7408-0CD5A7354BC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4264" r="7820"/>
          <a:stretch/>
        </p:blipFill>
        <p:spPr>
          <a:xfrm>
            <a:off x="334875" y="2637791"/>
            <a:ext cx="2426505" cy="147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7005046-DDA5-9698-2563-162EF4031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383" y="2422903"/>
            <a:ext cx="3621240" cy="2012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40B25B-E426-93BC-40A4-729699398AE7}"/>
              </a:ext>
            </a:extLst>
          </p:cNvPr>
          <p:cNvSpPr txBox="1"/>
          <p:nvPr/>
        </p:nvSpPr>
        <p:spPr>
          <a:xfrm>
            <a:off x="4069966" y="3105322"/>
            <a:ext cx="1649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ova" panose="020B0504020202020204" pitchFamily="34" charset="0"/>
              </a:rPr>
              <a:t>Did we break it?</a:t>
            </a:r>
          </a:p>
          <a:p>
            <a:r>
              <a:rPr lang="en-US" sz="1600" dirty="0">
                <a:latin typeface="Arial Nova" panose="020B0504020202020204" pitchFamily="34" charset="0"/>
              </a:rPr>
              <a:t>Hopefully not!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ADB629-95BE-A464-DEDB-45E041DA0686}"/>
              </a:ext>
            </a:extLst>
          </p:cNvPr>
          <p:cNvGrpSpPr/>
          <p:nvPr/>
        </p:nvGrpSpPr>
        <p:grpSpPr>
          <a:xfrm>
            <a:off x="6843187" y="2328388"/>
            <a:ext cx="2300813" cy="2138641"/>
            <a:chOff x="2824226" y="4626450"/>
            <a:chExt cx="2300813" cy="2138641"/>
          </a:xfrm>
        </p:grpSpPr>
        <p:pic>
          <p:nvPicPr>
            <p:cNvPr id="11" name="Picture 10" descr="A person holding a round pink object&#10;&#10;Description automatically generated">
              <a:extLst>
                <a:ext uri="{FF2B5EF4-FFF2-40B4-BE49-F238E27FC236}">
                  <a16:creationId xmlns:a16="http://schemas.microsoft.com/office/drawing/2014/main" id="{16F897B2-A2F2-C4DB-D135-A8ADAAE68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226" y="4626450"/>
              <a:ext cx="2300813" cy="2138641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C54E59-FA09-25EA-C2E1-DBA4FCBE2E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659" y="5020040"/>
              <a:ext cx="1423215" cy="12929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DC69A2-0307-252B-D43E-2A6349943CBE}"/>
                </a:ext>
              </a:extLst>
            </p:cNvPr>
            <p:cNvSpPr txBox="1"/>
            <p:nvPr/>
          </p:nvSpPr>
          <p:spPr>
            <a:xfrm rot="19187054">
              <a:off x="3582539" y="5240937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 Nova" panose="020B0504020202020204" pitchFamily="34" charset="0"/>
                </a:rPr>
                <a:t>30 cm</a:t>
              </a:r>
            </a:p>
          </p:txBody>
        </p:sp>
      </p:grpSp>
      <p:pic>
        <p:nvPicPr>
          <p:cNvPr id="18" name="Picture 17" descr="A drawing of a red tube&#10;&#10;Description automatically generated">
            <a:extLst>
              <a:ext uri="{FF2B5EF4-FFF2-40B4-BE49-F238E27FC236}">
                <a16:creationId xmlns:a16="http://schemas.microsoft.com/office/drawing/2014/main" id="{73A8B166-F78D-BA2A-1CEF-7D0276B819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45" y="4551608"/>
            <a:ext cx="3295859" cy="23320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C76DBD-3335-8A0E-FAC2-6AF3FA3CAF25}"/>
              </a:ext>
            </a:extLst>
          </p:cNvPr>
          <p:cNvSpPr txBox="1"/>
          <p:nvPr/>
        </p:nvSpPr>
        <p:spPr>
          <a:xfrm>
            <a:off x="4498839" y="5349337"/>
            <a:ext cx="2949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High technology support (composite materials, carbon foam…)</a:t>
            </a:r>
          </a:p>
        </p:txBody>
      </p:sp>
    </p:spTree>
    <p:extLst>
      <p:ext uri="{BB962C8B-B14F-4D97-AF65-F5344CB8AC3E}">
        <p14:creationId xmlns:p14="http://schemas.microsoft.com/office/powerpoint/2010/main" val="29637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9B8153-E78A-7543-91D0-4639CD6B90BD}"/>
              </a:ext>
            </a:extLst>
          </p:cNvPr>
          <p:cNvSpPr txBox="1"/>
          <p:nvPr/>
        </p:nvSpPr>
        <p:spPr>
          <a:xfrm>
            <a:off x="212946" y="3819327"/>
            <a:ext cx="42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</a:t>
            </a:fld>
            <a:endParaRPr lang="en-US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705A48F-898B-F6EC-4BED-5747579CE640}"/>
              </a:ext>
            </a:extLst>
          </p:cNvPr>
          <p:cNvSpPr txBox="1">
            <a:spLocks/>
          </p:cNvSpPr>
          <p:nvPr/>
        </p:nvSpPr>
        <p:spPr>
          <a:xfrm>
            <a:off x="253999" y="177800"/>
            <a:ext cx="6508376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Activity in Padova - 2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DE350-B977-9D34-9091-7A3231825E7E}"/>
              </a:ext>
            </a:extLst>
          </p:cNvPr>
          <p:cNvSpPr txBox="1"/>
          <p:nvPr/>
        </p:nvSpPr>
        <p:spPr>
          <a:xfrm>
            <a:off x="132323" y="2272785"/>
            <a:ext cx="797109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 Nova" panose="020B0504020202020204" pitchFamily="34" charset="0"/>
              </a:rPr>
              <a:t>Testing </a:t>
            </a:r>
            <a:r>
              <a:rPr lang="en-US" dirty="0" err="1">
                <a:latin typeface="Arial Nova" panose="020B0504020202020204" pitchFamily="34" charset="0"/>
              </a:rPr>
              <a:t>sillicon</a:t>
            </a:r>
            <a:r>
              <a:rPr lang="en-US" dirty="0">
                <a:latin typeface="Arial Nova" panose="020B0504020202020204" pitchFamily="34" charset="0"/>
              </a:rPr>
              <a:t> detectors for the next generation of detectors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 Nova" panose="020B0504020202020204" pitchFamily="34" charset="0"/>
              </a:rPr>
              <a:t>Study of the detector performance, special attention to tracking/vertexing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 Nova" panose="020B0504020202020204" pitchFamily="34" charset="0"/>
              </a:rPr>
              <a:t>Physics performance studies (tbs soon)</a:t>
            </a:r>
          </a:p>
          <a:p>
            <a:pPr marL="342900" indent="-342900">
              <a:buAutoNum type="arabicParenR"/>
            </a:pPr>
            <a:endParaRPr lang="en-US" dirty="0">
              <a:latin typeface="Arial Nova" panose="020B0504020202020204" pitchFamily="34" charset="0"/>
            </a:endParaRPr>
          </a:p>
          <a:p>
            <a:r>
              <a:rPr lang="en-US" dirty="0">
                <a:latin typeface="Arial Nova" panose="020B0504020202020204" pitchFamily="34" charset="0"/>
              </a:rPr>
              <a:t>Possibilities to spend some time in USA labs (short visits to weeks)</a:t>
            </a:r>
          </a:p>
          <a:p>
            <a:endParaRPr lang="en-US" dirty="0">
              <a:latin typeface="Arial Nova" panose="020B0504020202020204" pitchFamily="34" charset="0"/>
            </a:endParaRPr>
          </a:p>
          <a:p>
            <a:r>
              <a:rPr lang="en-US" dirty="0">
                <a:latin typeface="Arial Nova" panose="020B0504020202020204" pitchFamily="34" charset="0"/>
              </a:rPr>
              <a:t>And…what next? </a:t>
            </a:r>
          </a:p>
          <a:p>
            <a:r>
              <a:rPr lang="en-US" dirty="0">
                <a:latin typeface="Arial Nova" panose="020B0504020202020204" pitchFamily="34" charset="0"/>
              </a:rPr>
              <a:t>- Several opportunities of PhD/postdoc contracts in USA/Europe</a:t>
            </a:r>
          </a:p>
          <a:p>
            <a:r>
              <a:rPr lang="en-US" dirty="0">
                <a:latin typeface="Arial Nova" panose="020B0504020202020204" pitchFamily="34" charset="0"/>
              </a:rPr>
              <a:t>- Participation in other experiments (e.g. ALICE @ LHC)</a:t>
            </a:r>
          </a:p>
          <a:p>
            <a:r>
              <a:rPr lang="en-US" dirty="0">
                <a:latin typeface="Arial Nova" panose="020B0504020202020204" pitchFamily="34" charset="0"/>
              </a:rPr>
              <a:t>- Detector activities include interesting applications! </a:t>
            </a:r>
          </a:p>
          <a:p>
            <a:endParaRPr lang="en-US" dirty="0">
              <a:latin typeface="Arial Nova" panose="020B0504020202020204" pitchFamily="34" charset="0"/>
            </a:endParaRPr>
          </a:p>
          <a:p>
            <a:r>
              <a:rPr lang="en-US" dirty="0">
                <a:latin typeface="Arial Nova" panose="020B0504020202020204" pitchFamily="34" charset="0"/>
              </a:rPr>
              <a:t>    Silicon detectors activities</a:t>
            </a:r>
            <a:r>
              <a:rPr lang="en-US" dirty="0">
                <a:latin typeface="Arial Nova" panose="020B0504020202020204" pitchFamily="34" charset="0"/>
                <a:sym typeface="Wingdings" panose="05000000000000000000" pitchFamily="2" charset="2"/>
              </a:rPr>
              <a:t> see also P. </a:t>
            </a:r>
            <a:r>
              <a:rPr lang="en-US" dirty="0" err="1">
                <a:latin typeface="Arial Nova" panose="020B0504020202020204" pitchFamily="34" charset="0"/>
                <a:sym typeface="Wingdings" panose="05000000000000000000" pitchFamily="2" charset="2"/>
              </a:rPr>
              <a:t>Giubilato</a:t>
            </a:r>
            <a:r>
              <a:rPr lang="en-US" dirty="0">
                <a:latin typeface="Arial Nova" panose="020B0504020202020204" pitchFamily="34" charset="0"/>
                <a:sym typeface="Wingdings" panose="05000000000000000000" pitchFamily="2" charset="2"/>
              </a:rPr>
              <a:t> talk on 23/2 h 10:30</a:t>
            </a:r>
          </a:p>
          <a:p>
            <a:endParaRPr lang="en-US" dirty="0"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679F4A-2413-CB4D-CCF1-8C986A72353C}"/>
              </a:ext>
            </a:extLst>
          </p:cNvPr>
          <p:cNvSpPr txBox="1"/>
          <p:nvPr/>
        </p:nvSpPr>
        <p:spPr>
          <a:xfrm>
            <a:off x="212946" y="6012200"/>
            <a:ext cx="887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Again: the only new accelerator in the next ~20 years (at least): don’t miss this one-in-a-lifetime opportunity, even if you will join later or in another team…</a:t>
            </a:r>
          </a:p>
        </p:txBody>
      </p:sp>
    </p:spTree>
    <p:extLst>
      <p:ext uri="{BB962C8B-B14F-4D97-AF65-F5344CB8AC3E}">
        <p14:creationId xmlns:p14="http://schemas.microsoft.com/office/powerpoint/2010/main" val="304994093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4766</TotalTime>
  <Words>1017</Words>
  <Application>Microsoft Office PowerPoint</Application>
  <PresentationFormat>On-screen Show (4:3)</PresentationFormat>
  <Paragraphs>114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Nova</vt:lpstr>
      <vt:lpstr>ArialMT</vt:lpstr>
      <vt:lpstr>Avenir Next LT Pro</vt:lpstr>
      <vt:lpstr>Calibri</vt:lpstr>
      <vt:lpstr>Cambria Math</vt:lpstr>
      <vt:lpstr>Century Gothic</vt:lpstr>
      <vt:lpstr>CMSS10</vt:lpstr>
      <vt:lpstr>Roboto</vt:lpstr>
      <vt:lpstr>Wingdings 2</vt:lpstr>
      <vt:lpstr>Plaza</vt:lpstr>
      <vt:lpstr> ePIC @ EIC:  mass, spin, QCD</vt:lpstr>
      <vt:lpstr>Physics challenges - mass of hadrons </vt:lpstr>
      <vt:lpstr>Physics challenges –  spin of the nucleon </vt:lpstr>
      <vt:lpstr>PowerPoint Presentation</vt:lpstr>
      <vt:lpstr>The tool – EIC</vt:lpstr>
      <vt:lpstr>The ‘’microscope’’ - ePIC</vt:lpstr>
      <vt:lpstr>The Inner Barrel - ePIC</vt:lpstr>
      <vt:lpstr>Activity in Padova -1</vt:lpstr>
      <vt:lpstr>PowerPoint Presentation</vt:lpstr>
      <vt:lpstr>A few links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Corso di laurea in Fisica  LT- FISICA  Università di Padova</dc:title>
  <dc:creator>sada cinzia</dc:creator>
  <cp:lastModifiedBy>R T</cp:lastModifiedBy>
  <cp:revision>87</cp:revision>
  <dcterms:created xsi:type="dcterms:W3CDTF">2020-09-22T13:28:42Z</dcterms:created>
  <dcterms:modified xsi:type="dcterms:W3CDTF">2024-02-21T10:02:54Z</dcterms:modified>
</cp:coreProperties>
</file>