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7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3"/>
    <a:srgbClr val="7C01EB"/>
    <a:srgbClr val="990000"/>
    <a:srgbClr val="FFFEAA"/>
    <a:srgbClr val="B5DEE2"/>
    <a:srgbClr val="ECF8F9"/>
    <a:srgbClr val="D1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2" autoAdjust="0"/>
    <p:restoredTop sz="97405" autoAdjust="0"/>
  </p:normalViewPr>
  <p:slideViewPr>
    <p:cSldViewPr snapToGrid="0" snapToObjects="1">
      <p:cViewPr varScale="1">
        <p:scale>
          <a:sx n="120" d="100"/>
          <a:sy n="120" d="100"/>
        </p:scale>
        <p:origin x="18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A0368-741A-704F-80C1-E9763E2ABECC}" type="datetimeFigureOut">
              <a:rPr lang="it-IT" smtClean="0"/>
              <a:t>20/02/24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83E6-F8B3-A74F-9CCA-A03F09C64C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6DEC9-0CB9-544E-9896-7694165E9831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E439-823E-C141-BA73-FCF732113D3B}" type="datetime1">
              <a:t>20/02/24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C71C-A351-7F4E-BC14-2161244C9C95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DE53-5983-9340-A5AD-618B678BB519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DF49-74C5-1C47-946E-5CD529EE2248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D95D-075C-B74D-99BE-16591EB465CB}" type="datetime1">
              <a:t>20/02/24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FE8C-58D8-D344-8ACA-5C9CCB8D5EBF}" type="datetime1">
              <a:t>20/02/24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FE44-44B1-974F-B4AF-1F984CDD2429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1EBDD9BC-533A-EB45-8C9B-781B866BAB21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635C-E5AE-CD4E-84C4-6EF1C7AF2217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49C-B823-CB48-BCC0-360DFF5FE8CB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16240" y="268288"/>
            <a:ext cx="841786" cy="778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8288"/>
            <a:ext cx="7071361" cy="778192"/>
          </a:xfrm>
        </p:spPr>
        <p:txBody>
          <a:bodyPr/>
          <a:lstStyle/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0000"/>
            <a:ext cx="8305801" cy="531971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96A0-D79D-984A-9B4C-242398925672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1CD6-11D2-D847-B732-6F1DF2A01934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EE3B73A4-CC70-C845-AA79-CEB51A93B2A1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C6F4F21-D31B-C64C-B1C2-5BEEACCAA90B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2C95E2A-0ABC-9541-A49C-016ED1BF548E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F453730B-062C-AA47-852C-B377C97AFBAC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09D4-2FDC-7F40-BA5D-D620DB656BE8}" type="datetime1">
              <a:t>20/02/24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3EE-4881-AD4D-A7EF-C8E86B18DEC7}" type="datetime1">
              <a:t>20/02/24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8BC6D0-9DE8-C640-8DF3-7B171902A53E}" type="datetime1">
              <a:t>20/02/24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oostlab@dfa.unipd.it" TargetMode="External"/><Relationship Id="rId2" Type="http://schemas.openxmlformats.org/officeDocument/2006/relationships/hyperlink" Target="http://boostlab.dfa.unipd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48667" y="985424"/>
            <a:ext cx="5458968" cy="2261210"/>
          </a:xfrm>
        </p:spPr>
        <p:txBody>
          <a:bodyPr>
            <a:normAutofit/>
          </a:bodyPr>
          <a:lstStyle/>
          <a:p>
            <a:r>
              <a:rPr lang="it-IT" sz="4400" b="1" dirty="0" err="1">
                <a:solidFill>
                  <a:schemeClr val="bg1"/>
                </a:solidFill>
              </a:rPr>
              <a:t>BOOSTLab</a:t>
            </a: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100" b="1" dirty="0" err="1">
                <a:solidFill>
                  <a:schemeClr val="bg1"/>
                </a:solidFill>
              </a:rPr>
              <a:t>B</a:t>
            </a:r>
            <a:r>
              <a:rPr lang="it-IT" sz="3100" dirty="0" err="1">
                <a:solidFill>
                  <a:schemeClr val="bg1"/>
                </a:solidFill>
              </a:rPr>
              <a:t>oost</a:t>
            </a:r>
            <a:r>
              <a:rPr lang="it-IT" sz="3100" dirty="0">
                <a:solidFill>
                  <a:schemeClr val="bg1"/>
                </a:solidFill>
              </a:rPr>
              <a:t> </a:t>
            </a:r>
            <a:r>
              <a:rPr lang="it-IT" sz="3100" b="1" dirty="0">
                <a:solidFill>
                  <a:schemeClr val="bg1"/>
                </a:solidFill>
              </a:rPr>
              <a:t>O</a:t>
            </a:r>
            <a:r>
              <a:rPr lang="it-IT" sz="3100" dirty="0">
                <a:solidFill>
                  <a:schemeClr val="bg1"/>
                </a:solidFill>
              </a:rPr>
              <a:t>nline </a:t>
            </a:r>
            <a:r>
              <a:rPr lang="it-IT" sz="3100" b="1" dirty="0">
                <a:solidFill>
                  <a:schemeClr val="bg1"/>
                </a:solidFill>
              </a:rPr>
              <a:t>O</a:t>
            </a:r>
            <a:r>
              <a:rPr lang="it-IT" sz="3100" dirty="0">
                <a:solidFill>
                  <a:schemeClr val="bg1"/>
                </a:solidFill>
              </a:rPr>
              <a:t>perations with </a:t>
            </a:r>
            <a:r>
              <a:rPr lang="it-IT" sz="3100" dirty="0" err="1">
                <a:solidFill>
                  <a:schemeClr val="bg1"/>
                </a:solidFill>
              </a:rPr>
              <a:t>advanced</a:t>
            </a:r>
            <a:r>
              <a:rPr lang="it-IT" sz="3100" dirty="0">
                <a:solidFill>
                  <a:schemeClr val="bg1"/>
                </a:solidFill>
              </a:rPr>
              <a:t> </a:t>
            </a:r>
            <a:r>
              <a:rPr lang="it-IT" sz="3100" b="1" dirty="0" err="1">
                <a:solidFill>
                  <a:schemeClr val="bg1"/>
                </a:solidFill>
              </a:rPr>
              <a:t>S</a:t>
            </a:r>
            <a:r>
              <a:rPr lang="it-IT" sz="3100" dirty="0" err="1">
                <a:solidFill>
                  <a:schemeClr val="bg1"/>
                </a:solidFill>
              </a:rPr>
              <a:t>tatistics</a:t>
            </a:r>
            <a:r>
              <a:rPr lang="it-IT" sz="3100" dirty="0">
                <a:solidFill>
                  <a:schemeClr val="bg1"/>
                </a:solidFill>
              </a:rPr>
              <a:t> and </a:t>
            </a:r>
            <a:r>
              <a:rPr lang="it-IT" sz="3100" b="1" dirty="0">
                <a:solidFill>
                  <a:schemeClr val="bg1"/>
                </a:solidFill>
              </a:rPr>
              <a:t>T</a:t>
            </a:r>
            <a:r>
              <a:rPr lang="it-IT" sz="3100" dirty="0">
                <a:solidFill>
                  <a:schemeClr val="bg1"/>
                </a:solidFill>
              </a:rPr>
              <a:t>echnologies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8" name="Immagine 7" descr="Schermata 2015-09-10 alle 14.31.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240234"/>
            <a:ext cx="2323948" cy="1950571"/>
          </a:xfrm>
          <a:prstGeom prst="rect">
            <a:avLst/>
          </a:prstGeom>
        </p:spPr>
      </p:pic>
      <p:pic>
        <p:nvPicPr>
          <p:cNvPr id="4" name="Segnaposto contenuto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C8DD70-4C42-8944-AF2C-E524941E8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4" y="2686903"/>
            <a:ext cx="1814694" cy="16526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3D9915-F0FC-3640-85DD-02D5F0FCB0CC}"/>
              </a:ext>
            </a:extLst>
          </p:cNvPr>
          <p:cNvSpPr txBox="1"/>
          <p:nvPr/>
        </p:nvSpPr>
        <p:spPr>
          <a:xfrm>
            <a:off x="3125010" y="4549676"/>
            <a:ext cx="3369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Speaker: prof. Marco Zanetti</a:t>
            </a:r>
          </a:p>
          <a:p>
            <a:endParaRPr lang="it-IT" dirty="0"/>
          </a:p>
          <a:p>
            <a:r>
              <a:rPr lang="it-IT" dirty="0"/>
              <a:t>	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FE2A1-7AAF-4817-AC4F-12A15B21B036}"/>
              </a:ext>
            </a:extLst>
          </p:cNvPr>
          <p:cNvSpPr txBox="1"/>
          <p:nvPr/>
        </p:nvSpPr>
        <p:spPr>
          <a:xfrm>
            <a:off x="3125009" y="5288340"/>
            <a:ext cx="5756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BOOSTLab</a:t>
            </a:r>
            <a:r>
              <a:rPr lang="it-IT" dirty="0"/>
              <a:t> </a:t>
            </a:r>
            <a:r>
              <a:rPr lang="it-IT" dirty="0" err="1"/>
              <a:t>members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Faculty</a:t>
            </a:r>
            <a:r>
              <a:rPr lang="it-IT" dirty="0"/>
              <a:t>: prof. Pazzini, prof. Triossi, Dr. Zucchetta (INFN)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PhD </a:t>
            </a:r>
            <a:r>
              <a:rPr lang="it-IT" i="1" dirty="0" err="1"/>
              <a:t>students</a:t>
            </a:r>
            <a:r>
              <a:rPr lang="it-IT" dirty="0"/>
              <a:t>: Ardino, Borella, Bortolato, </a:t>
            </a:r>
            <a:r>
              <a:rPr lang="it-IT" dirty="0" err="1"/>
              <a:t>Griogetti</a:t>
            </a:r>
            <a:r>
              <a:rPr lang="it-IT" dirty="0"/>
              <a:t>, Lai, </a:t>
            </a:r>
            <a:r>
              <a:rPr lang="it-IT" dirty="0" err="1"/>
              <a:t>Maccani</a:t>
            </a:r>
            <a:r>
              <a:rPr lang="it-IT" dirty="0"/>
              <a:t>, Migliorini</a:t>
            </a:r>
          </a:p>
        </p:txBody>
      </p:sp>
    </p:spTree>
    <p:extLst>
      <p:ext uri="{BB962C8B-B14F-4D97-AF65-F5344CB8AC3E}">
        <p14:creationId xmlns:p14="http://schemas.microsoft.com/office/powerpoint/2010/main" val="334641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A887-8775-119D-1D37-F91DA39A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7B97-9E2A-2F2E-722C-9242C0EEC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Several studies that are currently unfeasible can be performed on unfiltered and unbiased Scouting data</a:t>
            </a:r>
          </a:p>
          <a:p>
            <a:r>
              <a:rPr lang="en-GB" dirty="0"/>
              <a:t>either extending known signals searches or by applying anomaly detection techniques </a:t>
            </a:r>
          </a:p>
          <a:p>
            <a:r>
              <a:rPr lang="en-GB" dirty="0"/>
              <a:t>All studies must start from good-quality inputs </a:t>
            </a:r>
            <a:br>
              <a:rPr lang="en-GB" dirty="0"/>
            </a:br>
            <a:r>
              <a:rPr lang="en-GB" dirty="0"/>
              <a:t>⇒ heavy use of ML for enhancing the quality of the data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1FAFB-8499-CF4C-5FA0-B3DC65501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4F1BC-3E61-0615-CEEC-010D31F2269A}"/>
              </a:ext>
            </a:extLst>
          </p:cNvPr>
          <p:cNvSpPr txBox="1"/>
          <p:nvPr/>
        </p:nvSpPr>
        <p:spPr>
          <a:xfrm>
            <a:off x="204950" y="4269194"/>
            <a:ext cx="4114801" cy="203132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Design of new particle taggers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with the future upgrade of the detector, higher quality features can be combined in a ML classifier to identify/tag jets produced by heavy particles such as W or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9ED30-C49A-9F39-4070-E0C1DC8E1D72}"/>
              </a:ext>
            </a:extLst>
          </p:cNvPr>
          <p:cNvSpPr txBox="1"/>
          <p:nvPr/>
        </p:nvSpPr>
        <p:spPr>
          <a:xfrm>
            <a:off x="4824249" y="3929856"/>
            <a:ext cx="4114801" cy="258532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Neuromorphic neural networks for muon identification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use Spiking Neural Networks to exploit space and time correlation of signals released in a gaseous detector to identify signal from particle crossings and suppress noise</a:t>
            </a:r>
          </a:p>
        </p:txBody>
      </p:sp>
    </p:spTree>
    <p:extLst>
      <p:ext uri="{BB962C8B-B14F-4D97-AF65-F5344CB8AC3E}">
        <p14:creationId xmlns:p14="http://schemas.microsoft.com/office/powerpoint/2010/main" val="373521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BB7C-E25C-625C-6305-6ED59C12F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CB65-5FDD-9269-560C-F4E198C4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D37E-EE6B-59B3-F3AD-D09C1A5F8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Several studies can be performed that are currently unfeasible on unfiltered and unbiased Scouting data</a:t>
            </a:r>
          </a:p>
          <a:p>
            <a:r>
              <a:rPr lang="en-GB" dirty="0"/>
              <a:t>either extending known signals searches or by applying anomaly detection techniques </a:t>
            </a:r>
          </a:p>
          <a:p>
            <a:r>
              <a:rPr lang="en-GB" dirty="0"/>
              <a:t>All studies must start from good-quality inputs </a:t>
            </a:r>
            <a:br>
              <a:rPr lang="en-GB" dirty="0"/>
            </a:br>
            <a:r>
              <a:rPr lang="en-GB" dirty="0"/>
              <a:t>⇒ heavy use of ML for enhancing the quality of the data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62CEB-D040-3229-900B-3009995A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B81C9-7D78-4ABB-DA87-7B5C63CDEE83}"/>
              </a:ext>
            </a:extLst>
          </p:cNvPr>
          <p:cNvSpPr txBox="1"/>
          <p:nvPr/>
        </p:nvSpPr>
        <p:spPr>
          <a:xfrm>
            <a:off x="257503" y="4377556"/>
            <a:ext cx="4314497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Calibration of L1 trigger muons/jets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objects collected at L1 have a worse resolution compared to offline-data </a:t>
            </a:r>
            <a:br>
              <a:rPr lang="en-GB" dirty="0"/>
            </a:br>
            <a:r>
              <a:rPr lang="en-GB" dirty="0"/>
              <a:t>→ augment their resolution by regression to the offline targets with NNs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DCA96-618A-6FD4-AB82-4D307E496EB1}"/>
              </a:ext>
            </a:extLst>
          </p:cNvPr>
          <p:cNvSpPr txBox="1"/>
          <p:nvPr/>
        </p:nvSpPr>
        <p:spPr>
          <a:xfrm>
            <a:off x="4966138" y="4377555"/>
            <a:ext cx="417786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Custom reconstruction of muons from their stubs/</a:t>
            </a:r>
            <a:r>
              <a:rPr lang="en-GB" b="1" dirty="0" err="1"/>
              <a:t>tracklets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Convolutional NNs for denoising signal from background / Graph NNs for combining classification and regression tasks</a:t>
            </a:r>
          </a:p>
        </p:txBody>
      </p:sp>
    </p:spTree>
    <p:extLst>
      <p:ext uri="{BB962C8B-B14F-4D97-AF65-F5344CB8AC3E}">
        <p14:creationId xmlns:p14="http://schemas.microsoft.com/office/powerpoint/2010/main" val="240208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261D-197D-038C-FDEC-62A13734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Quantum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E3FFE-6317-2297-1E3B-6B4A03B6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7" y="1270000"/>
            <a:ext cx="5873975" cy="5588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Hierarchical tensor structures commonly used for simulating many-body quantum systems can be used also for classification tasks </a:t>
            </a:r>
          </a:p>
          <a:p>
            <a:r>
              <a:rPr lang="en-US" dirty="0"/>
              <a:t>Hardware implementation</a:t>
            </a:r>
          </a:p>
          <a:p>
            <a:pPr lvl="1"/>
            <a:r>
              <a:rPr lang="en-US" dirty="0"/>
              <a:t>Ultra-low latency applications</a:t>
            </a:r>
          </a:p>
          <a:p>
            <a:pPr lvl="1"/>
            <a:r>
              <a:rPr lang="en-US" dirty="0"/>
              <a:t>On-line trigger systems</a:t>
            </a:r>
          </a:p>
          <a:p>
            <a:pPr lvl="1"/>
            <a:r>
              <a:rPr lang="en-US" dirty="0"/>
              <a:t>FPGAs for parallelization</a:t>
            </a:r>
          </a:p>
          <a:p>
            <a:r>
              <a:rPr lang="en-US" dirty="0"/>
              <a:t>Quantum features help in several ways</a:t>
            </a:r>
          </a:p>
          <a:p>
            <a:pPr lvl="1"/>
            <a:r>
              <a:rPr lang="en-US" dirty="0"/>
              <a:t>Quantum correlation or entanglement entropy</a:t>
            </a:r>
          </a:p>
          <a:p>
            <a:pPr lvl="1"/>
            <a:r>
              <a:rPr lang="en-US" dirty="0"/>
              <a:t>network pruning</a:t>
            </a:r>
          </a:p>
          <a:p>
            <a:pPr lvl="1"/>
            <a:r>
              <a:rPr lang="en-US" dirty="0"/>
              <a:t>no non-linearities (tanh/</a:t>
            </a:r>
            <a:r>
              <a:rPr lang="en-US" dirty="0" err="1"/>
              <a:t>reLU</a:t>
            </a:r>
            <a:r>
              <a:rPr lang="en-US" dirty="0"/>
              <a:t>/erf/…), only linear algebra operations</a:t>
            </a:r>
          </a:p>
          <a:p>
            <a:r>
              <a:rPr lang="en-US" dirty="0"/>
              <a:t>Tree Tensor Network implementation</a:t>
            </a:r>
          </a:p>
          <a:p>
            <a:pPr lvl="1"/>
            <a:r>
              <a:rPr lang="en-US" dirty="0"/>
              <a:t>Training analysis of bond dimension, feature ordering, weight quantization</a:t>
            </a:r>
          </a:p>
          <a:p>
            <a:pPr lvl="1"/>
            <a:r>
              <a:rPr lang="en-US" dirty="0"/>
              <a:t>TTN deployment on hardware accelerator</a:t>
            </a:r>
          </a:p>
          <a:p>
            <a:pPr lvl="1"/>
            <a:r>
              <a:rPr lang="en-US" dirty="0"/>
              <a:t>Inference offloading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EE0BE-0A3C-7F97-A045-EA32D002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B7FEC-CE80-442D-C5A9-6BB53199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70" y="3337753"/>
            <a:ext cx="3566030" cy="2356463"/>
          </a:xfrm>
          <a:prstGeom prst="rect">
            <a:avLst/>
          </a:prstGeom>
        </p:spPr>
      </p:pic>
      <p:pic>
        <p:nvPicPr>
          <p:cNvPr id="6" name="Content Placeholder 8" descr="A screenshot of a computer">
            <a:extLst>
              <a:ext uri="{FF2B5EF4-FFF2-40B4-BE49-F238E27FC236}">
                <a16:creationId xmlns:a16="http://schemas.microsoft.com/office/drawing/2014/main" id="{0C5DC258-70AF-38CE-0F7A-0780EA1E1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2"/>
          <a:stretch/>
        </p:blipFill>
        <p:spPr>
          <a:xfrm>
            <a:off x="5163449" y="2131064"/>
            <a:ext cx="3980551" cy="979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C1583-5710-B7FB-FDD9-B82DCC9D2740}"/>
              </a:ext>
            </a:extLst>
          </p:cNvPr>
          <p:cNvSpPr txBox="1"/>
          <p:nvPr/>
        </p:nvSpPr>
        <p:spPr>
          <a:xfrm>
            <a:off x="6359418" y="6063733"/>
            <a:ext cx="2737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In collaboration with </a:t>
            </a:r>
            <a:r>
              <a:rPr lang="en-GB" b="1" dirty="0" err="1"/>
              <a:t>Montangero’s</a:t>
            </a:r>
            <a:r>
              <a:rPr lang="en-GB" b="1" dirty="0"/>
              <a:t> group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1292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3D47-CE15-F586-2E73-AC00C143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200" dirty="0"/>
              <a:t>Digression: Hardware for Quantum</a:t>
            </a:r>
            <a:r>
              <a:rPr lang="en-IT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32980-C60B-10D7-5320-3C74073D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FPGA plays a key </a:t>
            </a:r>
            <a:r>
              <a:rPr lang="it-IT" dirty="0" err="1"/>
              <a:t>role</a:t>
            </a:r>
            <a:r>
              <a:rPr lang="it-IT" dirty="0"/>
              <a:t> (</a:t>
            </a:r>
            <a:r>
              <a:rPr lang="it-IT" dirty="0" err="1"/>
              <a:t>determinism</a:t>
            </a:r>
            <a:r>
              <a:rPr lang="it-IT" dirty="0"/>
              <a:t>!) in Quantum </a:t>
            </a:r>
            <a:r>
              <a:rPr lang="it-IT" dirty="0" err="1"/>
              <a:t>applications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Quantum Key Distribution (QKD)</a:t>
            </a:r>
          </a:p>
          <a:p>
            <a:pPr lvl="1"/>
            <a:r>
              <a:rPr lang="it-IT" dirty="0"/>
              <a:t>Quantum Random </a:t>
            </a:r>
            <a:r>
              <a:rPr lang="it-IT" dirty="0" err="1"/>
              <a:t>Number</a:t>
            </a:r>
            <a:r>
              <a:rPr lang="it-IT" dirty="0"/>
              <a:t> Generation (QRNG)</a:t>
            </a:r>
          </a:p>
          <a:p>
            <a:pPr lvl="1"/>
            <a:r>
              <a:rPr lang="it-IT" dirty="0"/>
              <a:t>Entanglement Experiment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650F0-0B08-27DB-EF59-E92CE036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6FB61F-2882-A0E0-7DFC-E885980E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551" y="3407984"/>
            <a:ext cx="6093372" cy="128388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108026F-3C43-AEEC-137B-72122DBD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3" y="3293942"/>
            <a:ext cx="2576655" cy="25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947CBB-CA94-C010-A18F-99B7F0DA99E7}"/>
              </a:ext>
            </a:extLst>
          </p:cNvPr>
          <p:cNvSpPr txBox="1"/>
          <p:nvPr/>
        </p:nvSpPr>
        <p:spPr>
          <a:xfrm>
            <a:off x="3168868" y="2951389"/>
            <a:ext cx="5365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Open </a:t>
            </a:r>
            <a:r>
              <a:rPr lang="it-IT" dirty="0" err="1"/>
              <a:t>issue</a:t>
            </a:r>
            <a:r>
              <a:rPr lang="it-IT" dirty="0"/>
              <a:t>: </a:t>
            </a:r>
            <a:r>
              <a:rPr lang="it-IT" dirty="0" err="1"/>
              <a:t>synchronization</a:t>
            </a:r>
            <a:r>
              <a:rPr lang="it-IT" dirty="0"/>
              <a:t> of Alice and Bob</a:t>
            </a:r>
            <a:endParaRPr lang="en-I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B32458-FEBC-C8FD-7F9C-176092CA5894}"/>
              </a:ext>
            </a:extLst>
          </p:cNvPr>
          <p:cNvSpPr txBox="1"/>
          <p:nvPr/>
        </p:nvSpPr>
        <p:spPr>
          <a:xfrm>
            <a:off x="2919551" y="4748131"/>
            <a:ext cx="3943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ym typeface="Wingdings" panose="05000000000000000000" pitchFamily="2" charset="2"/>
              </a:rPr>
              <a:t>Idea: </a:t>
            </a:r>
            <a:r>
              <a:rPr lang="it-IT" dirty="0" err="1">
                <a:sym typeface="Wingdings" panose="05000000000000000000" pitchFamily="2" charset="2"/>
              </a:rPr>
              <a:t>implement</a:t>
            </a:r>
            <a:r>
              <a:rPr lang="it-IT" dirty="0">
                <a:sym typeface="Wingdings" panose="05000000000000000000" pitchFamily="2" charset="2"/>
              </a:rPr>
              <a:t> a real-time </a:t>
            </a:r>
            <a:r>
              <a:rPr lang="it-IT" dirty="0" err="1">
                <a:sym typeface="Wingdings" panose="05000000000000000000" pitchFamily="2" charset="2"/>
              </a:rPr>
              <a:t>synchronization</a:t>
            </a:r>
            <a:r>
              <a:rPr lang="it-IT" dirty="0">
                <a:sym typeface="Wingdings" panose="05000000000000000000" pitchFamily="2" charset="2"/>
              </a:rPr>
              <a:t> procedure </a:t>
            </a:r>
            <a:r>
              <a:rPr lang="it-IT" dirty="0" err="1">
                <a:sym typeface="Wingdings" panose="05000000000000000000" pitchFamily="2" charset="2"/>
              </a:rPr>
              <a:t>based</a:t>
            </a:r>
            <a:r>
              <a:rPr lang="it-IT" dirty="0">
                <a:sym typeface="Wingdings" panose="05000000000000000000" pitchFamily="2" charset="2"/>
              </a:rPr>
              <a:t> on quantum </a:t>
            </a:r>
            <a:r>
              <a:rPr lang="it-IT" dirty="0" err="1">
                <a:sym typeface="Wingdings" panose="05000000000000000000" pitchFamily="2" charset="2"/>
              </a:rPr>
              <a:t>detection</a:t>
            </a:r>
            <a:r>
              <a:rPr lang="it-IT" dirty="0">
                <a:sym typeface="Wingdings" panose="05000000000000000000" pitchFamily="2" charset="2"/>
              </a:rPr>
              <a:t> </a:t>
            </a:r>
            <a:endParaRPr lang="en-IT" dirty="0"/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61B63416-FE67-1893-FC3B-192C94B4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02" y="4748131"/>
            <a:ext cx="2003161" cy="20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FDB084-7B0A-82D9-9912-59CF75BBCB77}"/>
              </a:ext>
            </a:extLst>
          </p:cNvPr>
          <p:cNvSpPr txBox="1"/>
          <p:nvPr/>
        </p:nvSpPr>
        <p:spPr>
          <a:xfrm>
            <a:off x="161970" y="6104961"/>
            <a:ext cx="3943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In collaboration with </a:t>
            </a:r>
            <a:r>
              <a:rPr lang="en-GB" b="1" dirty="0" err="1"/>
              <a:t>QuantumFuture</a:t>
            </a:r>
            <a:r>
              <a:rPr lang="en-GB" b="1" dirty="0"/>
              <a:t> @DEI</a:t>
            </a:r>
            <a:endParaRPr lang="en-IT" dirty="0"/>
          </a:p>
        </p:txBody>
      </p:sp>
      <p:pic>
        <p:nvPicPr>
          <p:cNvPr id="29" name="Immagine 26">
            <a:extLst>
              <a:ext uri="{FF2B5EF4-FFF2-40B4-BE49-F238E27FC236}">
                <a16:creationId xmlns:a16="http://schemas.microsoft.com/office/drawing/2014/main" id="{12CB93E5-6C3B-AC66-8823-99F1D9A5C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56"/>
          <a:stretch/>
        </p:blipFill>
        <p:spPr>
          <a:xfrm>
            <a:off x="2929422" y="6198871"/>
            <a:ext cx="1545057" cy="5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25D-E5C7-A4AD-05C7-5277699C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288"/>
            <a:ext cx="7478111" cy="778192"/>
          </a:xfrm>
        </p:spPr>
        <p:txBody>
          <a:bodyPr/>
          <a:lstStyle/>
          <a:p>
            <a:r>
              <a:rPr lang="en-IT" sz="3100" dirty="0"/>
              <a:t>Physics analyses powered by Scouting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6797-C1F4-9EC7-25C7-B10466865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" y="1164969"/>
            <a:ext cx="8791904" cy="5319712"/>
          </a:xfrm>
        </p:spPr>
        <p:txBody>
          <a:bodyPr/>
          <a:lstStyle/>
          <a:p>
            <a:r>
              <a:rPr lang="en-GB" dirty="0"/>
              <a:t>Weird, but true: CMS and ATLAS experiments do not store all the Higgs bosons produced by LHC!</a:t>
            </a:r>
          </a:p>
          <a:p>
            <a:pPr lvl="1"/>
            <a:r>
              <a:rPr lang="en-GB" dirty="0"/>
              <a:t>that is the case for final states which are too common, e.g. charged tracks</a:t>
            </a:r>
          </a:p>
          <a:p>
            <a:r>
              <a:rPr lang="en-GB" dirty="0"/>
              <a:t>Scouting is the only way to study extremely rare decays submerged by backgrounds:</a:t>
            </a:r>
          </a:p>
          <a:p>
            <a:pPr lvl="1"/>
            <a:r>
              <a:rPr lang="en-GB" dirty="0"/>
              <a:t>H→</a:t>
            </a:r>
            <a:r>
              <a:rPr lang="el-GR" dirty="0" err="1"/>
              <a:t>φφ</a:t>
            </a:r>
            <a:r>
              <a:rPr lang="el-GR" dirty="0"/>
              <a:t>→</a:t>
            </a:r>
            <a:r>
              <a:rPr lang="en-GB" dirty="0"/>
              <a:t>KKKK is an example: allowing study of Higgs coupling to strange!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C3DB6-5BC5-2EB3-E624-1353AB21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212DDD13-2BAF-88EB-5A95-CC52626760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522" y="3824825"/>
            <a:ext cx="5528851" cy="303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58;p13">
            <a:extLst>
              <a:ext uri="{FF2B5EF4-FFF2-40B4-BE49-F238E27FC236}">
                <a16:creationId xmlns:a16="http://schemas.microsoft.com/office/drawing/2014/main" id="{A1005397-A3B8-75E4-1AAC-DFD8C4CEBDC8}"/>
              </a:ext>
            </a:extLst>
          </p:cNvPr>
          <p:cNvCxnSpPr/>
          <p:nvPr/>
        </p:nvCxnSpPr>
        <p:spPr>
          <a:xfrm flipH="1">
            <a:off x="1743897" y="5214213"/>
            <a:ext cx="1432500" cy="414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" name="Google Shape;59;p13">
            <a:extLst>
              <a:ext uri="{FF2B5EF4-FFF2-40B4-BE49-F238E27FC236}">
                <a16:creationId xmlns:a16="http://schemas.microsoft.com/office/drawing/2014/main" id="{2DAD43A1-D8D9-343C-C167-9ECFD359282E}"/>
              </a:ext>
            </a:extLst>
          </p:cNvPr>
          <p:cNvCxnSpPr/>
          <p:nvPr/>
        </p:nvCxnSpPr>
        <p:spPr>
          <a:xfrm flipH="1">
            <a:off x="1809572" y="5200200"/>
            <a:ext cx="1395900" cy="530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" name="Google Shape;60;p13">
            <a:extLst>
              <a:ext uri="{FF2B5EF4-FFF2-40B4-BE49-F238E27FC236}">
                <a16:creationId xmlns:a16="http://schemas.microsoft.com/office/drawing/2014/main" id="{0AEBB40C-1032-73C8-6F7A-4ABC0D38F3C5}"/>
              </a:ext>
            </a:extLst>
          </p:cNvPr>
          <p:cNvCxnSpPr/>
          <p:nvPr/>
        </p:nvCxnSpPr>
        <p:spPr>
          <a:xfrm flipH="1">
            <a:off x="3205397" y="4691225"/>
            <a:ext cx="1098000" cy="509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" name="Google Shape;61;p13">
            <a:extLst>
              <a:ext uri="{FF2B5EF4-FFF2-40B4-BE49-F238E27FC236}">
                <a16:creationId xmlns:a16="http://schemas.microsoft.com/office/drawing/2014/main" id="{6E656840-48AB-492C-3559-651D5241DA56}"/>
              </a:ext>
            </a:extLst>
          </p:cNvPr>
          <p:cNvCxnSpPr/>
          <p:nvPr/>
        </p:nvCxnSpPr>
        <p:spPr>
          <a:xfrm flipH="1">
            <a:off x="3212997" y="4669425"/>
            <a:ext cx="1315800" cy="530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F5A50E34-1E2D-9E21-61EC-B3EB7D43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63" y="3966748"/>
            <a:ext cx="3347315" cy="26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2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25E1-1CD5-0C11-06D3-E9D8CBD6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Anomaly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A33C6-9918-CBC4-2682-EC05D905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5454"/>
            <a:ext cx="8305801" cy="2980195"/>
          </a:xfrm>
        </p:spPr>
        <p:txBody>
          <a:bodyPr>
            <a:normAutofit lnSpcReduction="10000"/>
          </a:bodyPr>
          <a:lstStyle/>
          <a:p>
            <a:r>
              <a:rPr lang="en-IT" dirty="0"/>
              <a:t>Having access to the unfiltered data is only the first step. How do you figure out that an unexpected signal is there without formulating an alternative hypothesis?</a:t>
            </a:r>
          </a:p>
          <a:p>
            <a:pPr lvl="1"/>
            <a:r>
              <a:rPr lang="en-IT" dirty="0"/>
              <a:t>the toughest problem in data analysis</a:t>
            </a:r>
          </a:p>
          <a:p>
            <a:r>
              <a:rPr lang="en-IT" dirty="0"/>
              <a:t>We are developing and utilizing one of the most promising tool for anomaly detection in High Energy Physics: </a:t>
            </a:r>
            <a:r>
              <a:rPr lang="en-IT" b="1" dirty="0">
                <a:solidFill>
                  <a:srgbClr val="990003"/>
                </a:solidFill>
              </a:rPr>
              <a:t>New Physics Machine Learning</a:t>
            </a:r>
          </a:p>
          <a:p>
            <a:pPr lvl="1"/>
            <a:r>
              <a:rPr lang="en-IT" dirty="0"/>
              <a:t>Leveraging on advanced Machine Learning techniques and based on sound statistical concepts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02541-413A-58AE-B12E-6C90541E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2ADCAB-2414-69E5-2775-6CD7C9A3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00" y="4041566"/>
            <a:ext cx="4408074" cy="2816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09A5E-5CE2-AF8A-BDBC-2178EF6B35E0}"/>
              </a:ext>
            </a:extLst>
          </p:cNvPr>
          <p:cNvSpPr txBox="1"/>
          <p:nvPr/>
        </p:nvSpPr>
        <p:spPr>
          <a:xfrm>
            <a:off x="6106511" y="5449783"/>
            <a:ext cx="3037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In collaboration with </a:t>
            </a:r>
            <a:r>
              <a:rPr lang="en-GB" b="1" dirty="0" err="1"/>
              <a:t>Rosasco’s</a:t>
            </a:r>
            <a:r>
              <a:rPr lang="en-GB" b="1" dirty="0"/>
              <a:t> group (IIT) and theorists (</a:t>
            </a:r>
            <a:r>
              <a:rPr lang="en-GB" b="1" dirty="0" err="1"/>
              <a:t>Wulzer</a:t>
            </a:r>
            <a:r>
              <a:rPr lang="en-GB" b="1" dirty="0"/>
              <a:t> et al.) 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03898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Contacts</a:t>
            </a:r>
            <a:r>
              <a:rPr lang="it-IT" dirty="0"/>
              <a:t>/web site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54000" y="2056686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9959C3-1FC1-C64E-8F8B-456C5449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6903D3-DFD3-8C4F-941A-4FEDAB43E104}"/>
              </a:ext>
            </a:extLst>
          </p:cNvPr>
          <p:cNvSpPr txBox="1"/>
          <p:nvPr/>
        </p:nvSpPr>
        <p:spPr>
          <a:xfrm>
            <a:off x="253999" y="2052536"/>
            <a:ext cx="8530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Web Site: </a:t>
            </a:r>
            <a:r>
              <a:rPr lang="it-IT" b="1" dirty="0">
                <a:hlinkClick r:id="rId2"/>
              </a:rPr>
              <a:t>http://boostlab.dfa.unipd.it</a:t>
            </a:r>
            <a:endParaRPr lang="it-IT" b="1" dirty="0"/>
          </a:p>
          <a:p>
            <a:r>
              <a:rPr lang="it-IT" b="1" dirty="0" err="1"/>
              <a:t>mailto</a:t>
            </a:r>
            <a:r>
              <a:rPr lang="it-IT" b="1" dirty="0"/>
              <a:t>: </a:t>
            </a:r>
            <a:r>
              <a:rPr lang="it-IT" b="1" dirty="0">
                <a:hlinkClick r:id="rId3"/>
              </a:rPr>
              <a:t>boostlab@dfa.unipd.it</a:t>
            </a:r>
            <a:r>
              <a:rPr lang="it-IT" b="1" dirty="0"/>
              <a:t> </a:t>
            </a:r>
          </a:p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B55FBC-9D88-C8EB-5DDF-C7A39F49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31" y="2596981"/>
            <a:ext cx="2974369" cy="29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2969F44F-3B31-9B47-C090-AA5D4D99E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565"/>
            <a:ext cx="6029875" cy="22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0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E35C-26C3-E249-AF6A-7370CB19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9ADAB-6EA8-53E7-C106-1FAFB48A9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77272"/>
            <a:ext cx="8305801" cy="5319712"/>
          </a:xfrm>
        </p:spPr>
        <p:txBody>
          <a:bodyPr/>
          <a:lstStyle/>
          <a:p>
            <a:r>
              <a:rPr lang="en-GB" dirty="0"/>
              <a:t>Our current description of fundamental phenomena is incredibly accurate, but plenty of unanswered questions</a:t>
            </a:r>
          </a:p>
          <a:p>
            <a:r>
              <a:rPr lang="en-GB" dirty="0"/>
              <a:t>Best tool currently available to look for answers is the </a:t>
            </a:r>
            <a:r>
              <a:rPr lang="en-GB" b="1" dirty="0"/>
              <a:t>Large Hadron Collider</a:t>
            </a:r>
          </a:p>
          <a:p>
            <a:r>
              <a:rPr lang="en-GB" dirty="0"/>
              <a:t>Unfortunately no New Physics has been found so far, but..</a:t>
            </a:r>
          </a:p>
          <a:p>
            <a:r>
              <a:rPr lang="en-GB" dirty="0"/>
              <a:t>We are </a:t>
            </a:r>
            <a:r>
              <a:rPr lang="en-GB" b="1" dirty="0"/>
              <a:t>technologically</a:t>
            </a:r>
            <a:r>
              <a:rPr lang="en-GB" dirty="0"/>
              <a:t> bound to check only well-formed alternative hypotheses! Little sensitivity to </a:t>
            </a:r>
            <a:r>
              <a:rPr lang="en-GB" b="1" dirty="0"/>
              <a:t>unexpected</a:t>
            </a:r>
            <a:r>
              <a:rPr lang="en-GB" dirty="0"/>
              <a:t> phenomena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99A21-2EFA-89C7-A134-D05AA450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CMS Experiment at CERN's LHC | CMS Experiment">
            <a:extLst>
              <a:ext uri="{FF2B5EF4-FFF2-40B4-BE49-F238E27FC236}">
                <a16:creationId xmlns:a16="http://schemas.microsoft.com/office/drawing/2014/main" id="{D6A82F89-32FB-B1D3-8820-16F6BBAB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227"/>
            <a:ext cx="3604519" cy="24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MS.png">
            <a:extLst>
              <a:ext uri="{FF2B5EF4-FFF2-40B4-BE49-F238E27FC236}">
                <a16:creationId xmlns:a16="http://schemas.microsoft.com/office/drawing/2014/main" id="{73BA57B6-EF35-C0FF-4A10-84E20B7B1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54" y="4595613"/>
            <a:ext cx="3153044" cy="211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0BD24-D35E-A4B1-BB12-FB6918F71FAA}"/>
              </a:ext>
            </a:extLst>
          </p:cNvPr>
          <p:cNvSpPr txBox="1"/>
          <p:nvPr/>
        </p:nvSpPr>
        <p:spPr>
          <a:xfrm>
            <a:off x="6736730" y="4913449"/>
            <a:ext cx="2107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Focus on the </a:t>
            </a:r>
            <a:r>
              <a:rPr lang="en-GB" b="1" dirty="0">
                <a:solidFill>
                  <a:srgbClr val="990003"/>
                </a:solidFill>
              </a:rPr>
              <a:t>CMS experiment</a:t>
            </a:r>
            <a:r>
              <a:rPr lang="en-GB" dirty="0"/>
              <a:t>, more about it from Mia Tosi’s talk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9385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4C92-F3D3-7A86-590B-A810551C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information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B646D-6E84-DA6B-4D9C-21E89E2F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123;p15">
            <a:extLst>
              <a:ext uri="{FF2B5EF4-FFF2-40B4-BE49-F238E27FC236}">
                <a16:creationId xmlns:a16="http://schemas.microsoft.com/office/drawing/2014/main" id="{E32BCDC5-0E38-0FE6-DBDB-6612A6E0C0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537" y="4303656"/>
            <a:ext cx="3025740" cy="242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3;p16">
            <a:extLst>
              <a:ext uri="{FF2B5EF4-FFF2-40B4-BE49-F238E27FC236}">
                <a16:creationId xmlns:a16="http://schemas.microsoft.com/office/drawing/2014/main" id="{442A64FE-B3B6-FCDE-AE8C-1D40C995B5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546" y="1191805"/>
            <a:ext cx="2676419" cy="292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37965-0AB9-547D-E358-598DAF267816}"/>
              </a:ext>
            </a:extLst>
          </p:cNvPr>
          <p:cNvSpPr txBox="1"/>
          <p:nvPr/>
        </p:nvSpPr>
        <p:spPr>
          <a:xfrm>
            <a:off x="4859672" y="1350986"/>
            <a:ext cx="1972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known stuff, high probability</a:t>
            </a:r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629A3-7D10-A790-CC70-DF8259E9FE3A}"/>
              </a:ext>
            </a:extLst>
          </p:cNvPr>
          <p:cNvSpPr txBox="1"/>
          <p:nvPr/>
        </p:nvSpPr>
        <p:spPr>
          <a:xfrm>
            <a:off x="4859672" y="3220594"/>
            <a:ext cx="1972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interesting stuff, super-rare</a:t>
            </a:r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05E82-A2F1-306C-17B0-C7B8094C2F2C}"/>
              </a:ext>
            </a:extLst>
          </p:cNvPr>
          <p:cNvSpPr txBox="1"/>
          <p:nvPr/>
        </p:nvSpPr>
        <p:spPr>
          <a:xfrm>
            <a:off x="3491500" y="4409026"/>
            <a:ext cx="5652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”take a picture” of every collisions (40 MHZ) </a:t>
            </a:r>
            <a:r>
              <a:rPr lang="en-GB" dirty="0">
                <a:sym typeface="Wingdings" pitchFamily="2" charset="2"/>
              </a:rPr>
              <a:t> 100 TB/s of data traffic (comparable to global internet..)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4271A-BA47-653E-441F-51528D465B1D}"/>
              </a:ext>
            </a:extLst>
          </p:cNvPr>
          <p:cNvSpPr txBox="1"/>
          <p:nvPr/>
        </p:nvSpPr>
        <p:spPr>
          <a:xfrm>
            <a:off x="3491499" y="5378710"/>
            <a:ext cx="5652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cannot (currently) deal with that, filter out 99.99% of the events based on </a:t>
            </a:r>
            <a:r>
              <a:rPr lang="en-GB" b="1" dirty="0"/>
              <a:t>predefined</a:t>
            </a:r>
            <a:r>
              <a:rPr lang="en-GB" dirty="0"/>
              <a:t> criteria</a:t>
            </a:r>
            <a:endParaRPr lang="en-IT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B8F65C-4577-125F-F3F4-00F45F222CF8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4263774" y="1674151"/>
            <a:ext cx="59589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ED2D88-A7E0-7CA9-83F5-513294E2215B}"/>
              </a:ext>
            </a:extLst>
          </p:cNvPr>
          <p:cNvCxnSpPr/>
          <p:nvPr/>
        </p:nvCxnSpPr>
        <p:spPr>
          <a:xfrm flipH="1" flipV="1">
            <a:off x="4263774" y="3555207"/>
            <a:ext cx="59589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1F6B32-E2A1-009E-E09F-7F9F4585377C}"/>
              </a:ext>
            </a:extLst>
          </p:cNvPr>
          <p:cNvSpPr txBox="1"/>
          <p:nvPr/>
        </p:nvSpPr>
        <p:spPr>
          <a:xfrm>
            <a:off x="3491498" y="6105334"/>
            <a:ext cx="5652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90003"/>
                </a:solidFill>
              </a:rPr>
              <a:t>what if we are making the wrong hypothesis and through away the interesting things??</a:t>
            </a:r>
            <a:endParaRPr lang="en-IT" b="1" dirty="0">
              <a:solidFill>
                <a:srgbClr val="990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2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51A5-96F3-50FD-CB4A-84D6CCA7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E636C-CA22-8B2D-8134-E3A88BB1D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Develop the technologies and the statistical tools to allow </a:t>
            </a:r>
            <a:r>
              <a:rPr lang="en-IT" b="1" dirty="0">
                <a:solidFill>
                  <a:srgbClr val="990003"/>
                </a:solidFill>
              </a:rPr>
              <a:t>unbiased</a:t>
            </a:r>
            <a:r>
              <a:rPr lang="en-IT" dirty="0"/>
              <a:t> search for New Physics</a:t>
            </a:r>
          </a:p>
          <a:p>
            <a:r>
              <a:rPr lang="en-IT" dirty="0"/>
              <a:t>Those developments are worth per se and can be applied in very different domains</a:t>
            </a:r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Develop modern digital hardware (FPGA) and software/computing applications</a:t>
            </a:r>
          </a:p>
          <a:p>
            <a:r>
              <a:rPr lang="en-IT" dirty="0"/>
              <a:t>Develop (both theoretically and in software) advanced statistical and Machine Learning tools, also quantum-inspired</a:t>
            </a:r>
          </a:p>
          <a:p>
            <a:r>
              <a:rPr lang="en-IT" dirty="0"/>
              <a:t>Perform data analysis on current data, plan for future ones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E3090-EF25-34F9-54EA-E104A01B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B1D1F-0EA9-B960-A16C-0EE96B085509}"/>
              </a:ext>
            </a:extLst>
          </p:cNvPr>
          <p:cNvSpPr txBox="1"/>
          <p:nvPr/>
        </p:nvSpPr>
        <p:spPr>
          <a:xfrm>
            <a:off x="1988819" y="3257176"/>
            <a:ext cx="5242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T" sz="2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What do we practically do?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198116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AC83-0D22-A2A9-1434-62DE8541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Scouting for New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ECEFD-421D-0921-855C-E5DB21EB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</a:t>
            </a:fld>
            <a:endParaRPr lang="en-US"/>
          </a:p>
        </p:txBody>
      </p:sp>
      <p:pic>
        <p:nvPicPr>
          <p:cNvPr id="5" name="Google Shape;142;p17">
            <a:extLst>
              <a:ext uri="{FF2B5EF4-FFF2-40B4-BE49-F238E27FC236}">
                <a16:creationId xmlns:a16="http://schemas.microsoft.com/office/drawing/2014/main" id="{87EBE702-1087-6B46-D56B-44FC8B10515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1074" y="3585971"/>
            <a:ext cx="1045175" cy="15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3;p17">
            <a:extLst>
              <a:ext uri="{FF2B5EF4-FFF2-40B4-BE49-F238E27FC236}">
                <a16:creationId xmlns:a16="http://schemas.microsoft.com/office/drawing/2014/main" id="{D53080BF-FBB9-8A8F-4693-2E1120723A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7551" y="3585971"/>
            <a:ext cx="1045175" cy="156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4;p17">
            <a:extLst>
              <a:ext uri="{FF2B5EF4-FFF2-40B4-BE49-F238E27FC236}">
                <a16:creationId xmlns:a16="http://schemas.microsoft.com/office/drawing/2014/main" id="{999138FD-AC44-623E-F203-4BE4D2E0551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026" y="3585971"/>
            <a:ext cx="1045176" cy="155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5;p17">
            <a:extLst>
              <a:ext uri="{FF2B5EF4-FFF2-40B4-BE49-F238E27FC236}">
                <a16:creationId xmlns:a16="http://schemas.microsoft.com/office/drawing/2014/main" id="{56DF2081-80CC-6AB8-434E-F6E24FA5BB0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74" y="1559636"/>
            <a:ext cx="6460677" cy="20126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6;p17">
            <a:extLst>
              <a:ext uri="{FF2B5EF4-FFF2-40B4-BE49-F238E27FC236}">
                <a16:creationId xmlns:a16="http://schemas.microsoft.com/office/drawing/2014/main" id="{00CF7A83-8BFC-FDF1-F5E9-C8A94298F3CA}"/>
              </a:ext>
            </a:extLst>
          </p:cNvPr>
          <p:cNvSpPr txBox="1"/>
          <p:nvPr/>
        </p:nvSpPr>
        <p:spPr>
          <a:xfrm>
            <a:off x="0" y="3937121"/>
            <a:ext cx="27333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Lower resolution, but</a:t>
            </a: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high rate (40MHz)</a:t>
            </a: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" name="Google Shape;147;p17">
            <a:extLst>
              <a:ext uri="{FF2B5EF4-FFF2-40B4-BE49-F238E27FC236}">
                <a16:creationId xmlns:a16="http://schemas.microsoft.com/office/drawing/2014/main" id="{33C8FB04-278C-D821-1FA8-B6782A1A5B8A}"/>
              </a:ext>
            </a:extLst>
          </p:cNvPr>
          <p:cNvSpPr txBox="1"/>
          <p:nvPr/>
        </p:nvSpPr>
        <p:spPr>
          <a:xfrm>
            <a:off x="7345150" y="3794309"/>
            <a:ext cx="17988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best possible resolution,</a:t>
            </a: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low rate (1kHz)</a:t>
            </a: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9015C-671E-A033-51E1-B83ABBEE5F3D}"/>
              </a:ext>
            </a:extLst>
          </p:cNvPr>
          <p:cNvSpPr txBox="1"/>
          <p:nvPr/>
        </p:nvSpPr>
        <p:spPr>
          <a:xfrm>
            <a:off x="1488038" y="5263037"/>
            <a:ext cx="646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Idea:</a:t>
            </a:r>
            <a:r>
              <a:rPr lang="en-GB" dirty="0"/>
              <a:t> intercept the (low resolution) data before any filter</a:t>
            </a:r>
            <a:endParaRPr lang="en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8F8B1-553B-AC57-5743-DCF46A947F91}"/>
              </a:ext>
            </a:extLst>
          </p:cNvPr>
          <p:cNvSpPr txBox="1"/>
          <p:nvPr/>
        </p:nvSpPr>
        <p:spPr>
          <a:xfrm>
            <a:off x="1287516" y="1245916"/>
            <a:ext cx="793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90003"/>
                </a:solidFill>
              </a:rPr>
              <a:t>CMS</a:t>
            </a:r>
            <a:endParaRPr lang="en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A9316-8044-B4DD-77BD-83AB8589C359}"/>
              </a:ext>
            </a:extLst>
          </p:cNvPr>
          <p:cNvSpPr txBox="1"/>
          <p:nvPr/>
        </p:nvSpPr>
        <p:spPr>
          <a:xfrm>
            <a:off x="3922192" y="1514396"/>
            <a:ext cx="148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ym typeface="Wingdings" pitchFamily="2" charset="2"/>
              </a:rPr>
              <a:t> </a:t>
            </a:r>
            <a:r>
              <a:rPr lang="en-IT" dirty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3842130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9AD22-2D67-78C2-135A-71A1AEAC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59F92A-62ED-8BE9-AF40-1DA7B786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Scouting for New Physics</a:t>
            </a:r>
          </a:p>
        </p:txBody>
      </p:sp>
      <p:pic>
        <p:nvPicPr>
          <p:cNvPr id="6" name="Google Shape;176;p20">
            <a:extLst>
              <a:ext uri="{FF2B5EF4-FFF2-40B4-BE49-F238E27FC236}">
                <a16:creationId xmlns:a16="http://schemas.microsoft.com/office/drawing/2014/main" id="{BEF3B70B-8C6C-D7D6-0D1C-7A78FF9012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7605" y="1664413"/>
            <a:ext cx="5988790" cy="33625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BDA5FB-AA71-AD0D-37E3-9EBBA5EA5867}"/>
              </a:ext>
            </a:extLst>
          </p:cNvPr>
          <p:cNvSpPr txBox="1"/>
          <p:nvPr/>
        </p:nvSpPr>
        <p:spPr>
          <a:xfrm>
            <a:off x="1488038" y="5263037"/>
            <a:ext cx="64606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Idea:</a:t>
            </a:r>
            <a:r>
              <a:rPr lang="en-GB" dirty="0"/>
              <a:t> intercept the (low resolution) data before any filter, </a:t>
            </a:r>
            <a:r>
              <a:rPr lang="en-GB" u="sng" dirty="0"/>
              <a:t>relying on on-going development to make that data high-resolution too</a:t>
            </a:r>
            <a:r>
              <a:rPr lang="en-GB" dirty="0"/>
              <a:t>!</a:t>
            </a:r>
            <a:endParaRPr lang="en-IT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773237-9405-059B-FFDC-A679DB8D57A6}"/>
              </a:ext>
            </a:extLst>
          </p:cNvPr>
          <p:cNvGrpSpPr/>
          <p:nvPr/>
        </p:nvGrpSpPr>
        <p:grpSpPr>
          <a:xfrm>
            <a:off x="4860260" y="1046480"/>
            <a:ext cx="3902740" cy="2433060"/>
            <a:chOff x="4860260" y="1046480"/>
            <a:chExt cx="3902740" cy="243306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A988E13-F752-CD85-823C-E6A222A27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260" y="1046480"/>
              <a:ext cx="3902740" cy="243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7A500966-3CB2-34B4-5EF4-9554D3052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085" y="1974699"/>
              <a:ext cx="794612" cy="288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80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8BFF-DAAC-92A9-27B1-3CE70379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288"/>
            <a:ext cx="7268967" cy="778192"/>
          </a:xfrm>
        </p:spPr>
        <p:txBody>
          <a:bodyPr/>
          <a:lstStyle/>
          <a:p>
            <a:r>
              <a:rPr lang="en-IT" dirty="0"/>
              <a:t>Scouting for New Physics, 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1A701-751F-CEFC-25E3-A74D425CD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readout with KCU1500 board</a:t>
            </a:r>
          </a:p>
          <a:p>
            <a:pPr lvl="1"/>
            <a:r>
              <a:rPr lang="en-US" dirty="0"/>
              <a:t>8 </a:t>
            </a:r>
            <a:r>
              <a:rPr lang="en-US" dirty="0" err="1"/>
              <a:t>GBTx</a:t>
            </a:r>
            <a:r>
              <a:rPr lang="en-US" dirty="0"/>
              <a:t> links</a:t>
            </a:r>
          </a:p>
          <a:p>
            <a:pPr lvl="1"/>
            <a:r>
              <a:rPr lang="en-US" dirty="0"/>
              <a:t>Clock reconstructed from data</a:t>
            </a:r>
          </a:p>
          <a:p>
            <a:pPr lvl="2"/>
            <a:r>
              <a:rPr lang="en-US" dirty="0"/>
              <a:t>Fine tuning of the local oscillator</a:t>
            </a:r>
          </a:p>
          <a:p>
            <a:pPr lvl="2"/>
            <a:r>
              <a:rPr lang="en-US" dirty="0"/>
              <a:t>Bunch/orbit counter received from </a:t>
            </a:r>
            <a:r>
              <a:rPr lang="en-US" dirty="0" err="1"/>
              <a:t>FrontEnd</a:t>
            </a:r>
            <a:endParaRPr lang="en-US" dirty="0"/>
          </a:p>
          <a:p>
            <a:pPr lvl="1"/>
            <a:r>
              <a:rPr lang="en-US" dirty="0"/>
              <a:t>DMA to server memory</a:t>
            </a:r>
          </a:p>
          <a:p>
            <a:r>
              <a:rPr lang="en-US" dirty="0"/>
              <a:t>Present readout with VCU118 board</a:t>
            </a:r>
          </a:p>
          <a:p>
            <a:pPr lvl="1"/>
            <a:r>
              <a:rPr lang="en-US" dirty="0"/>
              <a:t>16 </a:t>
            </a:r>
            <a:r>
              <a:rPr lang="en-US" dirty="0" err="1"/>
              <a:t>LpGBT</a:t>
            </a:r>
            <a:r>
              <a:rPr lang="en-US" dirty="0"/>
              <a:t> links (adopting CMS framework)</a:t>
            </a:r>
          </a:p>
          <a:p>
            <a:pPr lvl="1"/>
            <a:r>
              <a:rPr lang="en-US" dirty="0"/>
              <a:t>Integration in CMS clock distribution</a:t>
            </a:r>
          </a:p>
          <a:p>
            <a:pPr lvl="1"/>
            <a:r>
              <a:rPr lang="en-US" dirty="0"/>
              <a:t>100G TCP/IP to server memory</a:t>
            </a:r>
          </a:p>
          <a:p>
            <a:r>
              <a:rPr lang="en-US" dirty="0"/>
              <a:t>Next hardware improvements </a:t>
            </a:r>
          </a:p>
          <a:p>
            <a:pPr lvl="1"/>
            <a:r>
              <a:rPr lang="en-US" dirty="0"/>
              <a:t>Adaptive computing	</a:t>
            </a:r>
            <a:r>
              <a:rPr lang="en-US" dirty="0">
                <a:solidFill>
                  <a:schemeClr val="accent1"/>
                </a:solidFill>
              </a:rPr>
              <a:t> VERSAL</a:t>
            </a:r>
          </a:p>
          <a:p>
            <a:pPr lvl="2"/>
            <a:r>
              <a:rPr lang="en-US" dirty="0"/>
              <a:t>AI Engines, Programmable Network on Chip</a:t>
            </a:r>
          </a:p>
          <a:p>
            <a:pPr lvl="1"/>
            <a:r>
              <a:rPr lang="en-US" dirty="0"/>
              <a:t>Substitution of TCP/IP with </a:t>
            </a:r>
            <a:r>
              <a:rPr lang="en-US" dirty="0" err="1"/>
              <a:t>RoCE</a:t>
            </a:r>
            <a:r>
              <a:rPr lang="en-US" dirty="0"/>
              <a:t> v2	 </a:t>
            </a:r>
            <a:r>
              <a:rPr lang="en-US" dirty="0">
                <a:solidFill>
                  <a:schemeClr val="accent1"/>
                </a:solidFill>
              </a:rPr>
              <a:t>FEROCE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6A322-A5B1-EE46-CA0E-B9314EDB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FEEF6B-E5F5-3EA4-A39B-C26058446CB3}"/>
              </a:ext>
            </a:extLst>
          </p:cNvPr>
          <p:cNvCxnSpPr/>
          <p:nvPr/>
        </p:nvCxnSpPr>
        <p:spPr>
          <a:xfrm>
            <a:off x="3737656" y="5712094"/>
            <a:ext cx="28575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9F724A-B991-6C9B-62D4-C24504E27377}"/>
              </a:ext>
            </a:extLst>
          </p:cNvPr>
          <p:cNvCxnSpPr/>
          <p:nvPr/>
        </p:nvCxnSpPr>
        <p:spPr>
          <a:xfrm>
            <a:off x="4855827" y="6419298"/>
            <a:ext cx="28575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AMD Kintex UltraScale FPGA KCU1500 Acceleration Development Kit">
            <a:extLst>
              <a:ext uri="{FF2B5EF4-FFF2-40B4-BE49-F238E27FC236}">
                <a16:creationId xmlns:a16="http://schemas.microsoft.com/office/drawing/2014/main" id="{4FC2C2CA-1B61-1B5A-2214-D4DEE951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01" y="907825"/>
            <a:ext cx="3154793" cy="23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MD Virtex UltraScale+ FPGA VCU118 Evaluation Kit">
            <a:extLst>
              <a:ext uri="{FF2B5EF4-FFF2-40B4-BE49-F238E27FC236}">
                <a16:creationId xmlns:a16="http://schemas.microsoft.com/office/drawing/2014/main" id="{BE240861-0938-C389-1A93-A38A6A22A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8760" r="9075" b="4578"/>
          <a:stretch/>
        </p:blipFill>
        <p:spPr bwMode="auto">
          <a:xfrm>
            <a:off x="6575713" y="2973233"/>
            <a:ext cx="2568287" cy="19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ersal AI Core Series VCK190 Evaluation Kit">
            <a:extLst>
              <a:ext uri="{FF2B5EF4-FFF2-40B4-BE49-F238E27FC236}">
                <a16:creationId xmlns:a16="http://schemas.microsoft.com/office/drawing/2014/main" id="{FB3B5E4D-9A82-EA05-C498-AC813E85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52" y="4828161"/>
            <a:ext cx="2714618" cy="1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83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53FE-9506-3F58-4D27-FDB6F0C6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Networking: FERoCE</a:t>
            </a:r>
            <a:br>
              <a:rPr lang="en-IT" dirty="0"/>
            </a:br>
            <a:r>
              <a:rPr lang="fr-FR" sz="2000" dirty="0" err="1"/>
              <a:t>Front-End</a:t>
            </a:r>
            <a:r>
              <a:rPr lang="fr-FR" sz="2000" dirty="0"/>
              <a:t> RDMA Over </a:t>
            </a:r>
            <a:r>
              <a:rPr lang="fr-FR" sz="2000" dirty="0" err="1"/>
              <a:t>Converged</a:t>
            </a:r>
            <a:r>
              <a:rPr lang="fr-FR" sz="2000" dirty="0"/>
              <a:t> Ethernet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BE7E4-7DDC-407F-AE74-2988354E3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6" y="1270000"/>
            <a:ext cx="5388797" cy="53197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Processing power is important as an efficient data movement</a:t>
            </a:r>
          </a:p>
          <a:p>
            <a:r>
              <a:rPr lang="en-US" dirty="0"/>
              <a:t>In a DAQ system a large fraction of CPU is engaged in networking</a:t>
            </a:r>
          </a:p>
          <a:p>
            <a:pPr lvl="1"/>
            <a:r>
              <a:rPr lang="en-US" dirty="0"/>
              <a:t>Data manipulation (several copies)</a:t>
            </a:r>
          </a:p>
          <a:p>
            <a:pPr lvl="1"/>
            <a:r>
              <a:rPr lang="en-US" dirty="0"/>
              <a:t>Latency increase and throughput reduction</a:t>
            </a:r>
          </a:p>
          <a:p>
            <a:r>
              <a:rPr lang="en-US" dirty="0"/>
              <a:t>Zero-copy is obtained by adding RDMA layer to the network stack</a:t>
            </a:r>
          </a:p>
          <a:p>
            <a:r>
              <a:rPr lang="en-US" dirty="0">
                <a:solidFill>
                  <a:schemeClr val="accent1"/>
                </a:solidFill>
              </a:rPr>
              <a:t>FEROCE wants to move the adoption of the network protocol to the data producer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Front-end initiates the RDMA transfer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 point-to-point connection between front-end and back-end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Dynamical switching routing according to node availability</a:t>
            </a:r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51A28-B13C-69E8-B9C4-55399B4A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/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7D04ECD4-521B-FA88-5F5A-2180663AAD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50786" y="1583453"/>
            <a:ext cx="3493214" cy="2367000"/>
          </a:xfrm>
          <a:prstGeom prst="rect">
            <a:avLst/>
          </a:prstGeom>
        </p:spPr>
      </p:pic>
      <p:pic>
        <p:nvPicPr>
          <p:cNvPr id="6" name="Picture 5" descr="https://lh3.googleusercontent.com/3oZ45qF0osovF9gF807gdmgr5KGVx7KjaBAnNmILHXBkEY3p3ZMLwIZld4zI9ZMivhK154gYn4sFXOdJALitcQwvVYiQ_zaSWWNbKe6P8rB9Ld9OByXYU0kZnSILDZM0dSTsasj315dvJFPPFw">
            <a:extLst>
              <a:ext uri="{FF2B5EF4-FFF2-40B4-BE49-F238E27FC236}">
                <a16:creationId xmlns:a16="http://schemas.microsoft.com/office/drawing/2014/main" id="{85A313A1-C75F-CF7F-041C-7C4D166E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27" y="4465359"/>
            <a:ext cx="3544074" cy="13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11560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3603</TotalTime>
  <Words>1077</Words>
  <Application>Microsoft Macintosh PowerPoint</Application>
  <PresentationFormat>On-screen Show (4:3)</PresentationFormat>
  <Paragraphs>126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Fira Sans</vt:lpstr>
      <vt:lpstr>Wingdings</vt:lpstr>
      <vt:lpstr>Wingdings 2</vt:lpstr>
      <vt:lpstr>Plaza</vt:lpstr>
      <vt:lpstr>BOOSTLab Boost Online Operations with advanced Statistics and Technologies</vt:lpstr>
      <vt:lpstr>Contacts/web site</vt:lpstr>
      <vt:lpstr>Introduction</vt:lpstr>
      <vt:lpstr>The information problem</vt:lpstr>
      <vt:lpstr>Mission</vt:lpstr>
      <vt:lpstr>Scouting for New Physics</vt:lpstr>
      <vt:lpstr>Scouting for New Physics</vt:lpstr>
      <vt:lpstr>Scouting for New Physics, how?</vt:lpstr>
      <vt:lpstr>Networking: FERoCE Front-End RDMA Over Converged Ethernet</vt:lpstr>
      <vt:lpstr>Machine Learning</vt:lpstr>
      <vt:lpstr>Machine Learning</vt:lpstr>
      <vt:lpstr>Quantum Machine Learning</vt:lpstr>
      <vt:lpstr>Digression: Hardware for Quantum </vt:lpstr>
      <vt:lpstr>Physics analyses powered by Scouting  </vt:lpstr>
      <vt:lpstr>Anomaly detection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Corso di laurea in Fisica  LT- FISICA  Università di Padova</dc:title>
  <dc:creator>sada cinzia</dc:creator>
  <cp:lastModifiedBy>Marco Zanetti</cp:lastModifiedBy>
  <cp:revision>77</cp:revision>
  <dcterms:created xsi:type="dcterms:W3CDTF">2020-09-22T13:28:42Z</dcterms:created>
  <dcterms:modified xsi:type="dcterms:W3CDTF">2024-02-21T14:13:23Z</dcterms:modified>
</cp:coreProperties>
</file>