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7" r:id="rId2"/>
    <p:sldId id="321" r:id="rId3"/>
    <p:sldId id="323" r:id="rId4"/>
    <p:sldId id="322" r:id="rId5"/>
    <p:sldId id="325" r:id="rId6"/>
    <p:sldId id="326" r:id="rId7"/>
    <p:sldId id="330" r:id="rId8"/>
    <p:sldId id="334" r:id="rId9"/>
    <p:sldId id="327" r:id="rId10"/>
    <p:sldId id="329" r:id="rId11"/>
    <p:sldId id="328" r:id="rId12"/>
    <p:sldId id="332" r:id="rId13"/>
    <p:sldId id="333" r:id="rId14"/>
    <p:sldId id="335" r:id="rId15"/>
    <p:sldId id="32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90003"/>
    <a:srgbClr val="7C01EB"/>
    <a:srgbClr val="990000"/>
    <a:srgbClr val="FFFEAA"/>
    <a:srgbClr val="B5DEE2"/>
    <a:srgbClr val="ECF8F9"/>
    <a:srgbClr val="D1F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1" autoAdjust="0"/>
    <p:restoredTop sz="95243" autoAdjust="0"/>
  </p:normalViewPr>
  <p:slideViewPr>
    <p:cSldViewPr snapToGrid="0" snapToObjects="1">
      <p:cViewPr varScale="1">
        <p:scale>
          <a:sx n="91" d="100"/>
          <a:sy n="91" d="100"/>
        </p:scale>
        <p:origin x="2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244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A0368-741A-704F-80C1-E9763E2ABECC}" type="datetimeFigureOut">
              <a:rPr lang="it-IT" smtClean="0"/>
              <a:t>20/02/2024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F83E6-F8B3-A74F-9CCA-A03F09C64C5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4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56DEC9-0CB9-544E-9896-7694165E9831}" type="datetime1"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E439-823E-C141-BA73-FCF732113D3B}" type="datetime1">
              <a:t>20/02/2024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5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1C71C-A351-7F4E-BC14-2161244C9C95}" type="datetime1">
              <a:t>20/02/2024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DE53-5983-9340-A5AD-618B678BB519}" type="datetime1">
              <a:t>20/02/2024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2DF49-74C5-1C47-946E-5CD529EE2248}" type="datetime1">
              <a:t>20/02/2024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D95D-075C-B74D-99BE-16591EB465CB}" type="datetime1">
              <a:t>20/02/2024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FE8C-58D8-D344-8ACA-5C9CCB8D5EBF}" type="datetime1">
              <a:t>20/02/2024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7521" y="100925"/>
            <a:ext cx="8468958" cy="6736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FE8C-58D8-D344-8ACA-5C9CCB8D5EBF}" type="datetime1">
              <a:t>20/02/2024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2E3BB9C-07A4-55EC-E02E-69F4534B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532" y="136525"/>
            <a:ext cx="6416936" cy="548640"/>
          </a:xfrm>
        </p:spPr>
        <p:txBody>
          <a:bodyPr/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486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FE44-44B1-974F-B4AF-1F984CDD2429}" type="datetime1">
              <a:t>20/02/2024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1EBDD9BC-533A-EB45-8C9B-781B866BAB21}" type="datetime1">
              <a:t>20/02/2024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635C-E5AE-CD4E-84C4-6EF1C7AF2217}" type="datetime1">
              <a:t>20/02/2024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698D2CA5-23AD-704F-B6E5-DC204039BBD4}" type="datetime1"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D49C-B823-CB48-BCC0-360DFF5FE8CB}" type="datetime1">
              <a:t>20/02/2024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A96A0-D79D-984A-9B4C-242398925672}" type="datetime1"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1CD6-11D2-D847-B732-6F1DF2A01934}" type="datetime1"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EE3B73A4-CC70-C845-AA79-CEB51A93B2A1}" type="datetime1"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1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6C6F4F21-D31B-C64C-B1C2-5BEEACCAA90B}" type="datetime1"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, 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72C95E2A-0ABC-9541-A49C-016ED1BF548E}" type="datetime1"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F453730B-062C-AA47-852C-B377C97AFBAC}" type="datetime1"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09D4-2FDC-7F40-BA5D-D620DB656BE8}" type="datetime1">
              <a:t>20/02/2024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E3EE-4881-AD4D-A7EF-C8E86B18DEC7}" type="datetime1">
              <a:t>20/02/2024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88BC6D0-9DE8-C640-8DF3-7B171902A53E}" type="datetime1">
              <a:t>20/02/2024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80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82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3.pd.infn.it/g4/gs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372324" y="1582324"/>
            <a:ext cx="5458968" cy="1048684"/>
          </a:xfrm>
        </p:spPr>
        <p:txBody>
          <a:bodyPr>
            <a:normAutofit fontScale="90000"/>
          </a:bodyPr>
          <a:lstStyle/>
          <a:p>
            <a:br>
              <a:rPr lang="it-IT" sz="3600"/>
            </a:br>
            <a:r>
              <a:rPr lang="it-IT" sz="3600">
                <a:solidFill>
                  <a:schemeClr val="bg1"/>
                </a:solidFill>
              </a:rPr>
              <a:t>Quantum fields, strings and gravity</a:t>
            </a:r>
            <a:endParaRPr lang="it-IT" sz="3600" dirty="0"/>
          </a:p>
        </p:txBody>
      </p:sp>
      <p:pic>
        <p:nvPicPr>
          <p:cNvPr id="8" name="Immagine 7" descr="Schermata 2015-09-10 alle 14.31.1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8" y="240234"/>
            <a:ext cx="2323948" cy="1950571"/>
          </a:xfrm>
          <a:prstGeom prst="rect">
            <a:avLst/>
          </a:prstGeom>
        </p:spPr>
      </p:pic>
      <p:pic>
        <p:nvPicPr>
          <p:cNvPr id="4" name="Segnaposto contenuto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CC8DD70-4C42-8944-AF2C-E524941E8F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4" y="2686903"/>
            <a:ext cx="1814694" cy="16526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3D9915-F0FC-3640-85DD-02D5F0FCB0CC}"/>
              </a:ext>
            </a:extLst>
          </p:cNvPr>
          <p:cNvSpPr txBox="1"/>
          <p:nvPr/>
        </p:nvSpPr>
        <p:spPr>
          <a:xfrm>
            <a:off x="3240976" y="4920730"/>
            <a:ext cx="3502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/>
              <a:t>Speaker</a:t>
            </a:r>
            <a:r>
              <a:rPr lang="it-IT"/>
              <a:t>: Alessandra Gnecchi</a:t>
            </a:r>
            <a:endParaRPr lang="it-IT" dirty="0"/>
          </a:p>
          <a:p>
            <a:endParaRPr lang="it-IT" dirty="0"/>
          </a:p>
          <a:p>
            <a:r>
              <a:rPr lang="it-IT" dirty="0"/>
              <a:t>	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9FE2A1-7AAF-4817-AC4F-12A15B21B036}"/>
              </a:ext>
            </a:extLst>
          </p:cNvPr>
          <p:cNvSpPr txBox="1"/>
          <p:nvPr/>
        </p:nvSpPr>
        <p:spPr>
          <a:xfrm>
            <a:off x="3248667" y="5297627"/>
            <a:ext cx="558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Group</a:t>
            </a:r>
            <a:r>
              <a:rPr lang="it-IT"/>
              <a:t>: String Theory, Quantum Field Theory, Supergravity</a:t>
            </a:r>
            <a:endParaRPr lang="it-IT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DDF6D42-C937-4961-1D6C-484CB4173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079436"/>
              </p:ext>
            </p:extLst>
          </p:nvPr>
        </p:nvGraphicFramePr>
        <p:xfrm>
          <a:off x="738992" y="4667196"/>
          <a:ext cx="2031678" cy="1366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884228" imgH="3284058" progId="Acrobat.Document.DC">
                  <p:embed/>
                </p:oleObj>
              </mc:Choice>
              <mc:Fallback>
                <p:oleObj name="Acrobat Document" r:id="rId4" imgW="4884228" imgH="328405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8992" y="4667196"/>
                        <a:ext cx="2031678" cy="1366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41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B6123-5F51-5ABC-BA95-7A72A8062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0B584-0CE3-6D2C-2CAD-7F993C0A0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16" y="403716"/>
            <a:ext cx="8059378" cy="671618"/>
          </a:xfrm>
        </p:spPr>
        <p:txBody>
          <a:bodyPr/>
          <a:lstStyle/>
          <a:p>
            <a:r>
              <a:rPr lang="en-US"/>
              <a:t>Black hole microstate geometries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E05C88-3669-3F84-83A2-D4CC1385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13FF76-D6C9-A46A-16A1-343FC4AA24E6}"/>
              </a:ext>
            </a:extLst>
          </p:cNvPr>
          <p:cNvGrpSpPr/>
          <p:nvPr/>
        </p:nvGrpSpPr>
        <p:grpSpPr>
          <a:xfrm>
            <a:off x="309261" y="1180657"/>
            <a:ext cx="3800507" cy="3388932"/>
            <a:chOff x="5191093" y="1927594"/>
            <a:chExt cx="3800507" cy="3388932"/>
          </a:xfrm>
        </p:grpSpPr>
        <p:pic>
          <p:nvPicPr>
            <p:cNvPr id="5" name="Picture 2" descr="https://qph.fs.quoracdn.net/main-qimg-7ce68fa796622028e35714cb69ad91c3">
              <a:extLst>
                <a:ext uri="{FF2B5EF4-FFF2-40B4-BE49-F238E27FC236}">
                  <a16:creationId xmlns:a16="http://schemas.microsoft.com/office/drawing/2014/main" id="{ED71C0F1-B41E-44C7-E6FB-2C812BC0BC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093" y="1994700"/>
              <a:ext cx="3635552" cy="286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diagram of a atom&#10;&#10;Description automatically generated">
              <a:extLst>
                <a:ext uri="{FF2B5EF4-FFF2-40B4-BE49-F238E27FC236}">
                  <a16:creationId xmlns:a16="http://schemas.microsoft.com/office/drawing/2014/main" id="{8430CFAB-CBAC-DA92-230C-431F7A114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6" r="13360"/>
            <a:stretch/>
          </p:blipFill>
          <p:spPr>
            <a:xfrm>
              <a:off x="7443536" y="4118316"/>
              <a:ext cx="457200" cy="453226"/>
            </a:xfrm>
            <a:prstGeom prst="rect">
              <a:avLst/>
            </a:prstGeom>
          </p:spPr>
        </p:pic>
        <p:pic>
          <p:nvPicPr>
            <p:cNvPr id="10" name="Picture 9" descr="A diagram of a atom&#10;&#10;Description automatically generated">
              <a:extLst>
                <a:ext uri="{FF2B5EF4-FFF2-40B4-BE49-F238E27FC236}">
                  <a16:creationId xmlns:a16="http://schemas.microsoft.com/office/drawing/2014/main" id="{1BBC20F8-CDCF-8B42-29E6-9720511AB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6" r="13360"/>
            <a:stretch/>
          </p:blipFill>
          <p:spPr>
            <a:xfrm>
              <a:off x="8133347" y="4863300"/>
              <a:ext cx="457200" cy="453226"/>
            </a:xfrm>
            <a:prstGeom prst="rect">
              <a:avLst/>
            </a:prstGeom>
          </p:spPr>
        </p:pic>
        <p:pic>
          <p:nvPicPr>
            <p:cNvPr id="11" name="Picture 10" descr="A diagram of a atom&#10;&#10;Description automatically generated">
              <a:extLst>
                <a:ext uri="{FF2B5EF4-FFF2-40B4-BE49-F238E27FC236}">
                  <a16:creationId xmlns:a16="http://schemas.microsoft.com/office/drawing/2014/main" id="{36813ABA-F3D2-76FE-75AD-2AC498437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6" r="13360"/>
            <a:stretch/>
          </p:blipFill>
          <p:spPr>
            <a:xfrm>
              <a:off x="8509747" y="1927594"/>
              <a:ext cx="457200" cy="453226"/>
            </a:xfrm>
            <a:prstGeom prst="rect">
              <a:avLst/>
            </a:prstGeom>
          </p:spPr>
        </p:pic>
        <p:pic>
          <p:nvPicPr>
            <p:cNvPr id="12" name="Picture 11" descr="A diagram of a atom&#10;&#10;Description automatically generated">
              <a:extLst>
                <a:ext uri="{FF2B5EF4-FFF2-40B4-BE49-F238E27FC236}">
                  <a16:creationId xmlns:a16="http://schemas.microsoft.com/office/drawing/2014/main" id="{E69F2C48-2312-ED23-3075-B0BBD007D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6" r="13360"/>
            <a:stretch/>
          </p:blipFill>
          <p:spPr>
            <a:xfrm>
              <a:off x="8534400" y="2730626"/>
              <a:ext cx="457200" cy="453226"/>
            </a:xfrm>
            <a:prstGeom prst="rect">
              <a:avLst/>
            </a:prstGeom>
          </p:spPr>
        </p:pic>
        <p:pic>
          <p:nvPicPr>
            <p:cNvPr id="13" name="Picture 12" descr="A diagram of a atom&#10;&#10;Description automatically generated">
              <a:extLst>
                <a:ext uri="{FF2B5EF4-FFF2-40B4-BE49-F238E27FC236}">
                  <a16:creationId xmlns:a16="http://schemas.microsoft.com/office/drawing/2014/main" id="{AEDDD720-413E-459C-6E11-C5A2FE69C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6" r="13360"/>
            <a:stretch/>
          </p:blipFill>
          <p:spPr>
            <a:xfrm>
              <a:off x="7587915" y="3056508"/>
              <a:ext cx="457200" cy="453226"/>
            </a:xfrm>
            <a:prstGeom prst="rect">
              <a:avLst/>
            </a:prstGeom>
          </p:spPr>
        </p:pic>
        <p:pic>
          <p:nvPicPr>
            <p:cNvPr id="14" name="Picture 13" descr="A diagram of a atom&#10;&#10;Description automatically generated">
              <a:extLst>
                <a:ext uri="{FF2B5EF4-FFF2-40B4-BE49-F238E27FC236}">
                  <a16:creationId xmlns:a16="http://schemas.microsoft.com/office/drawing/2014/main" id="{6CD06195-715A-2E80-DCDF-CC04B9E79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6" r="13360"/>
            <a:stretch/>
          </p:blipFill>
          <p:spPr>
            <a:xfrm>
              <a:off x="8439596" y="3648654"/>
              <a:ext cx="457200" cy="45322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E13F699-3A84-8849-0A04-B32618877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314" y="3429000"/>
            <a:ext cx="874627" cy="5600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7FF1E2-044D-CC7A-DE29-5DF01518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873" y="3952281"/>
            <a:ext cx="874627" cy="5600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1AEC31-D1FF-A407-1910-3726B53AE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878" y="4194895"/>
            <a:ext cx="627187" cy="401620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8E8282B-55E8-5159-FD84-D55B676AFDC4}"/>
              </a:ext>
            </a:extLst>
          </p:cNvPr>
          <p:cNvSpPr txBox="1">
            <a:spLocks/>
          </p:cNvSpPr>
          <p:nvPr/>
        </p:nvSpPr>
        <p:spPr>
          <a:xfrm>
            <a:off x="2212873" y="5047642"/>
            <a:ext cx="5030037" cy="15011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it-IT" sz="1800" b="1"/>
              <a:t>No singular solutions </a:t>
            </a:r>
            <a:r>
              <a:rPr lang="it-IT" sz="1800"/>
              <a:t>from String Theory</a:t>
            </a:r>
          </a:p>
          <a:p>
            <a:pPr>
              <a:lnSpc>
                <a:spcPct val="90000"/>
              </a:lnSpc>
            </a:pPr>
            <a:r>
              <a:rPr lang="it-IT" sz="1800"/>
              <a:t>Are there enough to make up black hole entropy</a:t>
            </a:r>
            <a:r>
              <a:rPr lang="en-US" sz="1800"/>
              <a:t>?</a:t>
            </a:r>
            <a:endParaRPr lang="it-IT" sz="1800"/>
          </a:p>
        </p:txBody>
      </p:sp>
      <p:pic>
        <p:nvPicPr>
          <p:cNvPr id="6" name="Picture 5" descr="A drawing of a person's body&#10;&#10;Description automatically generated with medium confidence">
            <a:extLst>
              <a:ext uri="{FF2B5EF4-FFF2-40B4-BE49-F238E27FC236}">
                <a16:creationId xmlns:a16="http://schemas.microsoft.com/office/drawing/2014/main" id="{CCB1B9E0-9A50-A879-7325-32D13BA09B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 t="25778" r="-844" b="14181"/>
          <a:stretch/>
        </p:blipFill>
        <p:spPr>
          <a:xfrm>
            <a:off x="5912401" y="1214210"/>
            <a:ext cx="2344093" cy="2643948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E8B776B2-9EA9-1F53-BD37-B4D804011A47}"/>
              </a:ext>
            </a:extLst>
          </p:cNvPr>
          <p:cNvSpPr/>
          <p:nvPr/>
        </p:nvSpPr>
        <p:spPr>
          <a:xfrm>
            <a:off x="5225320" y="2945563"/>
            <a:ext cx="561473" cy="3655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51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95F37-E902-AB29-0BD2-6B7B19F6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phere with numbers in the center&#10;&#10;Description automatically generated">
            <a:extLst>
              <a:ext uri="{FF2B5EF4-FFF2-40B4-BE49-F238E27FC236}">
                <a16:creationId xmlns:a16="http://schemas.microsoft.com/office/drawing/2014/main" id="{17755890-F022-9C7A-9F00-FEA406469B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48" y="1117822"/>
            <a:ext cx="4616973" cy="2946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807BB-FBCD-13DA-8E5F-4A7D2CFF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16" y="403716"/>
            <a:ext cx="8059378" cy="671618"/>
          </a:xfrm>
        </p:spPr>
        <p:txBody>
          <a:bodyPr/>
          <a:lstStyle/>
          <a:p>
            <a:r>
              <a:rPr lang="en-US"/>
              <a:t>Black holes and holography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0B3D77-BB0B-2C9C-7CF6-AAEBDC1F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F954A3-DE90-B6A5-CC0F-D1B6300327AF}"/>
                  </a:ext>
                </a:extLst>
              </p:cNvPr>
              <p:cNvSpPr txBox="1"/>
              <p:nvPr/>
            </p:nvSpPr>
            <p:spPr>
              <a:xfrm>
                <a:off x="1199935" y="1535467"/>
                <a:ext cx="2430379" cy="6285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~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[#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𝑑𝑜𝑓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00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F954A3-DE90-B6A5-CC0F-D1B630032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935" y="1535467"/>
                <a:ext cx="2430379" cy="6285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C424C44-2E87-FA8B-6A71-66D1BB7B8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9526" y="2849330"/>
            <a:ext cx="399031" cy="255520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089C0ED-01C7-C3E4-9BB7-F623FD96C019}"/>
              </a:ext>
            </a:extLst>
          </p:cNvPr>
          <p:cNvSpPr txBox="1">
            <a:spLocks/>
          </p:cNvSpPr>
          <p:nvPr/>
        </p:nvSpPr>
        <p:spPr>
          <a:xfrm>
            <a:off x="4527028" y="4655937"/>
            <a:ext cx="4135710" cy="18389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it-IT" sz="1800"/>
              <a:t>Quantum gravity in D dimensions</a:t>
            </a:r>
            <a:br>
              <a:rPr lang="it-IT" sz="1800"/>
            </a:br>
            <a:br>
              <a:rPr lang="it-IT" sz="1800"/>
            </a:br>
            <a:r>
              <a:rPr lang="it-IT" sz="1800"/>
              <a:t>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/>
              <a:t>           QFT in D-1 dimensions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265C3C-43D2-C6A3-80C5-72EBCA12B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040" y="1888371"/>
            <a:ext cx="430390" cy="275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8E4830-7CD0-73DE-E5BF-A39893DF5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7997" y="3511369"/>
            <a:ext cx="430390" cy="275601"/>
          </a:xfrm>
          <a:prstGeom prst="rect">
            <a:avLst/>
          </a:prstGeom>
        </p:spPr>
      </p:pic>
      <p:pic>
        <p:nvPicPr>
          <p:cNvPr id="17" name="Picture 16" descr="A red and blue circular design&#10;&#10;Description automatically generated">
            <a:extLst>
              <a:ext uri="{FF2B5EF4-FFF2-40B4-BE49-F238E27FC236}">
                <a16:creationId xmlns:a16="http://schemas.microsoft.com/office/drawing/2014/main" id="{11BF8F65-FF07-E258-CA44-E98B564186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2" y="3144381"/>
            <a:ext cx="3027930" cy="3077134"/>
          </a:xfrm>
          <a:prstGeom prst="rect">
            <a:avLst/>
          </a:prstGeom>
        </p:spPr>
      </p:pic>
      <p:sp>
        <p:nvSpPr>
          <p:cNvPr id="18" name="Equals 17">
            <a:extLst>
              <a:ext uri="{FF2B5EF4-FFF2-40B4-BE49-F238E27FC236}">
                <a16:creationId xmlns:a16="http://schemas.microsoft.com/office/drawing/2014/main" id="{5D68353B-D56F-3484-A52E-56D0B1A0A0AD}"/>
              </a:ext>
            </a:extLst>
          </p:cNvPr>
          <p:cNvSpPr/>
          <p:nvPr/>
        </p:nvSpPr>
        <p:spPr>
          <a:xfrm>
            <a:off x="6227488" y="5106589"/>
            <a:ext cx="568094" cy="401052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1D928-23E5-337D-B1A0-0FF66D70E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98DD4-FB5A-A3DF-E1AE-EDBAD90D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16" y="403716"/>
            <a:ext cx="8059378" cy="671618"/>
          </a:xfrm>
        </p:spPr>
        <p:txBody>
          <a:bodyPr/>
          <a:lstStyle/>
          <a:p>
            <a:r>
              <a:rPr lang="en-US"/>
              <a:t>Black holes and holography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62425D-AE2D-18B9-E99A-AE4905BC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</a:t>
            </a:fld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AEA60AE-8FB4-22E6-B569-470CC4FF59DB}"/>
              </a:ext>
            </a:extLst>
          </p:cNvPr>
          <p:cNvSpPr txBox="1">
            <a:spLocks/>
          </p:cNvSpPr>
          <p:nvPr/>
        </p:nvSpPr>
        <p:spPr>
          <a:xfrm>
            <a:off x="751286" y="3724697"/>
            <a:ext cx="3605035" cy="11314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it-IT" sz="1800" b="1"/>
              <a:t>Exact microstates counting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400"/>
              <a:t>Can black hole microstates be identified as QFT states?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E19B48-C287-55D0-9F0D-22394B208E6D}"/>
              </a:ext>
            </a:extLst>
          </p:cNvPr>
          <p:cNvGrpSpPr/>
          <p:nvPr/>
        </p:nvGrpSpPr>
        <p:grpSpPr>
          <a:xfrm>
            <a:off x="751286" y="1296862"/>
            <a:ext cx="3440125" cy="2206307"/>
            <a:chOff x="4259863" y="1006016"/>
            <a:chExt cx="4616973" cy="2946211"/>
          </a:xfrm>
        </p:grpSpPr>
        <p:pic>
          <p:nvPicPr>
            <p:cNvPr id="6" name="Picture 5" descr="A sphere with numbers in the center&#10;&#10;Description automatically generated">
              <a:extLst>
                <a:ext uri="{FF2B5EF4-FFF2-40B4-BE49-F238E27FC236}">
                  <a16:creationId xmlns:a16="http://schemas.microsoft.com/office/drawing/2014/main" id="{F0C49E81-91A6-0774-FC1E-160A57D58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9863" y="1006016"/>
              <a:ext cx="4616973" cy="294621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A64ED20-B078-157F-7D07-74D48D3E6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79526" y="2849330"/>
              <a:ext cx="399031" cy="25552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B85095-E11B-24B4-CDC2-367029D3D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10040" y="1888371"/>
              <a:ext cx="430390" cy="2756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8C1E89-96AB-CB87-CB2E-6A42A8E42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07997" y="3511369"/>
              <a:ext cx="430390" cy="275601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221F48-5C4C-D193-014C-A95F8FDB0847}"/>
              </a:ext>
            </a:extLst>
          </p:cNvPr>
          <p:cNvSpPr txBox="1">
            <a:spLocks/>
          </p:cNvSpPr>
          <p:nvPr/>
        </p:nvSpPr>
        <p:spPr>
          <a:xfrm>
            <a:off x="4374037" y="1822364"/>
            <a:ext cx="4135710" cy="1482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/>
              <a:t>G</a:t>
            </a:r>
            <a:r>
              <a:rPr lang="it-IT" sz="1800"/>
              <a:t>ravity is </a:t>
            </a:r>
            <a:r>
              <a:rPr lang="it-IT" sz="1800" b="1"/>
              <a:t>emergent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it-IT" sz="1800"/>
              <a:t>Nonperturbative definition of quantum gravity via AdS/CFT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5D6062-733D-E740-503F-8DD89C762CBD}"/>
              </a:ext>
            </a:extLst>
          </p:cNvPr>
          <p:cNvSpPr txBox="1">
            <a:spLocks/>
          </p:cNvSpPr>
          <p:nvPr/>
        </p:nvSpPr>
        <p:spPr>
          <a:xfrm>
            <a:off x="4957791" y="3586896"/>
            <a:ext cx="3978604" cy="13550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it-IT" sz="1800" b="1"/>
              <a:t>Spacetime reconstruction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400"/>
              <a:t>Can we reconstruct the bulk gravitational spacetime from the data of the quantum field theory?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5BA8BE3-4E3E-F025-88C6-59A7EDBC8E58}"/>
              </a:ext>
            </a:extLst>
          </p:cNvPr>
          <p:cNvSpPr txBox="1">
            <a:spLocks/>
          </p:cNvSpPr>
          <p:nvPr/>
        </p:nvSpPr>
        <p:spPr>
          <a:xfrm>
            <a:off x="1624537" y="5275911"/>
            <a:ext cx="6172319" cy="14056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it-IT" sz="1800" b="1"/>
              <a:t>Black hole information paradox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400"/>
              <a:t>What happens to information during black hole evaporation?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400"/>
              <a:t>How are wormholes contributing to the gravitational path integral?</a:t>
            </a:r>
          </a:p>
        </p:txBody>
      </p:sp>
    </p:spTree>
    <p:extLst>
      <p:ext uri="{BB962C8B-B14F-4D97-AF65-F5344CB8AC3E}">
        <p14:creationId xmlns:p14="http://schemas.microsoft.com/office/powerpoint/2010/main" val="1713347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3251-FBE1-6F10-5627-79E6B9B9C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DC174-FF74-F86B-E9A9-B0305D14C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16" y="403716"/>
            <a:ext cx="8059378" cy="671618"/>
          </a:xfrm>
        </p:spPr>
        <p:txBody>
          <a:bodyPr/>
          <a:lstStyle/>
          <a:p>
            <a:r>
              <a:rPr lang="en-US"/>
              <a:t>Strings, QFT and symmetries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93B733-986F-CD01-A121-0BA5C4ACC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</a:t>
            </a:fld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07B9D11-0504-6AA4-8889-31609CA374C9}"/>
              </a:ext>
            </a:extLst>
          </p:cNvPr>
          <p:cNvSpPr txBox="1">
            <a:spLocks/>
          </p:cNvSpPr>
          <p:nvPr/>
        </p:nvSpPr>
        <p:spPr>
          <a:xfrm>
            <a:off x="774460" y="4898684"/>
            <a:ext cx="3605035" cy="16917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it-IT" sz="1800"/>
              <a:t>Extension of the classical definition of symmetries to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/>
              <a:t>p-form symmetries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800" b="1"/>
              <a:t>Higher form global symmetries</a:t>
            </a:r>
          </a:p>
          <a:p>
            <a:pPr marL="0" indent="0">
              <a:lnSpc>
                <a:spcPct val="90000"/>
              </a:lnSpc>
              <a:buNone/>
            </a:pPr>
            <a:endParaRPr lang="it-IT" sz="1800" b="1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714CA2-D3DF-CE81-1EE4-696AD4B604AD}"/>
              </a:ext>
            </a:extLst>
          </p:cNvPr>
          <p:cNvSpPr txBox="1">
            <a:spLocks/>
          </p:cNvSpPr>
          <p:nvPr/>
        </p:nvSpPr>
        <p:spPr>
          <a:xfrm>
            <a:off x="526252" y="1567070"/>
            <a:ext cx="5037689" cy="222390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800"/>
              <a:t>Strongly couple QFT cannot be studied via perturbative methods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/>
              <a:t>Use symmetries to classify theories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/>
              <a:t>QFT living on D-branes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it-IT" sz="1800"/>
              <a:t>Supersymmetry allows to compute things exactly </a:t>
            </a:r>
          </a:p>
        </p:txBody>
      </p:sp>
      <p:pic>
        <p:nvPicPr>
          <p:cNvPr id="12" name="Picture 11" descr="A cone shaped cone with balls&#10;&#10;Description automatically generated with medium confidence">
            <a:extLst>
              <a:ext uri="{FF2B5EF4-FFF2-40B4-BE49-F238E27FC236}">
                <a16:creationId xmlns:a16="http://schemas.microsoft.com/office/drawing/2014/main" id="{6B72FB1F-37DD-7AC7-002C-3AD4328FA1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76" y="1070420"/>
            <a:ext cx="2338379" cy="2053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0F6AC4-EAA5-112F-E04A-90E9DBB4E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2" t="2223" r="7319" b="9469"/>
          <a:stretch/>
        </p:blipFill>
        <p:spPr>
          <a:xfrm>
            <a:off x="5731818" y="3522232"/>
            <a:ext cx="2660896" cy="10145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C4F50B-AA99-8339-C722-18ACE0F9F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261" y="4876411"/>
            <a:ext cx="2225233" cy="16917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0C7556-9610-AE23-0B57-4BE20249F109}"/>
              </a:ext>
            </a:extLst>
          </p:cNvPr>
          <p:cNvSpPr txBox="1"/>
          <p:nvPr/>
        </p:nvSpPr>
        <p:spPr>
          <a:xfrm>
            <a:off x="751286" y="4352110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New symmetries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504210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B5EA4-E587-063C-8380-083953B0F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olorful circular object with red lines&#10;&#10;Description automatically generated with medium confidence">
            <a:extLst>
              <a:ext uri="{FF2B5EF4-FFF2-40B4-BE49-F238E27FC236}">
                <a16:creationId xmlns:a16="http://schemas.microsoft.com/office/drawing/2014/main" id="{E0066ECB-CE87-6B6E-8E17-12CDC9BEC3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81" y="1517773"/>
            <a:ext cx="2782094" cy="2707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C859BD-BBBF-C0EE-FF83-C62BC1B6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16" y="403716"/>
            <a:ext cx="9047552" cy="671618"/>
          </a:xfrm>
        </p:spPr>
        <p:txBody>
          <a:bodyPr/>
          <a:lstStyle/>
          <a:p>
            <a:r>
              <a:rPr lang="en-US" sz="3000"/>
              <a:t>Supersymmetric Vacua and new Geometries</a:t>
            </a:r>
            <a:endParaRPr lang="it-IT" sz="3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EA1C9-C2AA-A422-2A3D-08296A17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BBAC01-475F-B1AA-300F-D176F7390419}"/>
              </a:ext>
            </a:extLst>
          </p:cNvPr>
          <p:cNvSpPr txBox="1">
            <a:spLocks/>
          </p:cNvSpPr>
          <p:nvPr/>
        </p:nvSpPr>
        <p:spPr>
          <a:xfrm>
            <a:off x="3429810" y="2542499"/>
            <a:ext cx="2284379" cy="72871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800"/>
              <a:t>Supersymmetry </a:t>
            </a:r>
            <a:r>
              <a:rPr lang="it-IT" sz="1800"/>
              <a:t>as a guiding tool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BC3FC5-D2EC-C0E3-889D-749C1521068F}"/>
              </a:ext>
            </a:extLst>
          </p:cNvPr>
          <p:cNvSpPr txBox="1">
            <a:spLocks/>
          </p:cNvSpPr>
          <p:nvPr/>
        </p:nvSpPr>
        <p:spPr>
          <a:xfrm>
            <a:off x="150305" y="5556463"/>
            <a:ext cx="4929114" cy="10240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it-IT"/>
              <a:t>What are possible Supersymmetric black hole geometries in higher dimensions?</a:t>
            </a:r>
            <a:endParaRPr lang="it-IT" sz="18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CE2D70-DFFC-E74D-CF8A-2C10E237C8F0}"/>
              </a:ext>
            </a:extLst>
          </p:cNvPr>
          <p:cNvSpPr txBox="1">
            <a:spLocks/>
          </p:cNvSpPr>
          <p:nvPr/>
        </p:nvSpPr>
        <p:spPr>
          <a:xfrm>
            <a:off x="5327794" y="5645836"/>
            <a:ext cx="3816206" cy="7871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/>
              <a:t>How are singularities resolved in string theory?</a:t>
            </a:r>
            <a:endParaRPr lang="en-US" sz="16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43DFE0-BDDC-E373-BB7A-5D810B87D3A9}"/>
              </a:ext>
            </a:extLst>
          </p:cNvPr>
          <p:cNvGrpSpPr/>
          <p:nvPr/>
        </p:nvGrpSpPr>
        <p:grpSpPr>
          <a:xfrm>
            <a:off x="2772538" y="1559717"/>
            <a:ext cx="4000202" cy="570440"/>
            <a:chOff x="2524110" y="1477893"/>
            <a:chExt cx="4000202" cy="570440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85FD06A3-061F-1E34-AEDB-8416B5C1A4DE}"/>
                </a:ext>
              </a:extLst>
            </p:cNvPr>
            <p:cNvSpPr txBox="1">
              <a:spLocks/>
            </p:cNvSpPr>
            <p:nvPr/>
          </p:nvSpPr>
          <p:spPr>
            <a:xfrm>
              <a:off x="2524110" y="1504477"/>
              <a:ext cx="1044453" cy="54385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spcBef>
                  <a:spcPts val="1800"/>
                </a:spcBef>
                <a:buClr>
                  <a:schemeClr val="accent1"/>
                </a:buClr>
                <a:buSzPct val="100000"/>
                <a:buFont typeface="Wingdings 2" pitchFamily="18" charset="2"/>
                <a:buChar char="¡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50000"/>
                  </a:schemeClr>
                </a:buClr>
                <a:buSzPct val="100000"/>
                <a:buFont typeface="Wingdings 2" pitchFamily="18" charset="2"/>
                <a:buChar char="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100000"/>
                <a:buFont typeface="Wingdings 2" pitchFamily="18" charset="2"/>
                <a:buChar char="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50000"/>
                  </a:schemeClr>
                </a:buClr>
                <a:buSzPct val="100000"/>
                <a:buFont typeface="Wingdings 2" pitchFamily="18" charset="2"/>
                <a:buChar char="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100000"/>
                <a:buFont typeface="Wingdings 2" pitchFamily="18" charset="2"/>
                <a:buChar char="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377950" indent="-22860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Wingdings 2" pitchFamily="18" charset="2"/>
                <a:buChar char=""/>
                <a:defRPr lang="en-US" sz="1800" kern="120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603375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"/>
                <a:defRPr lang="en-US" sz="1800" kern="120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830388" indent="-22860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Wingdings 2" pitchFamily="18" charset="2"/>
                <a:buChar char=""/>
                <a:defRPr lang="en-US" sz="1800" kern="120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"/>
                <a:defRPr lang="en-US" sz="18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en-US" sz="1800"/>
                <a:t>Gravity </a:t>
              </a: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50B98E3D-CA47-1ECE-096C-723B61CF907A}"/>
                </a:ext>
              </a:extLst>
            </p:cNvPr>
            <p:cNvSpPr txBox="1">
              <a:spLocks/>
            </p:cNvSpPr>
            <p:nvPr/>
          </p:nvSpPr>
          <p:spPr>
            <a:xfrm>
              <a:off x="4877249" y="1477893"/>
              <a:ext cx="1647063" cy="54385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spcBef>
                  <a:spcPts val="1800"/>
                </a:spcBef>
                <a:buClr>
                  <a:schemeClr val="accent1"/>
                </a:buClr>
                <a:buSzPct val="100000"/>
                <a:buFont typeface="Wingdings 2" pitchFamily="18" charset="2"/>
                <a:buChar char="¡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50000"/>
                  </a:schemeClr>
                </a:buClr>
                <a:buSzPct val="100000"/>
                <a:buFont typeface="Wingdings 2" pitchFamily="18" charset="2"/>
                <a:buChar char="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100000"/>
                <a:buFont typeface="Wingdings 2" pitchFamily="18" charset="2"/>
                <a:buChar char="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50000"/>
                  </a:schemeClr>
                </a:buClr>
                <a:buSzPct val="100000"/>
                <a:buFont typeface="Wingdings 2" pitchFamily="18" charset="2"/>
                <a:buChar char="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100000"/>
                <a:buFont typeface="Wingdings 2" pitchFamily="18" charset="2"/>
                <a:buChar char="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377950" indent="-22860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Wingdings 2" pitchFamily="18" charset="2"/>
                <a:buChar char=""/>
                <a:defRPr lang="en-US" sz="1800" kern="120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603375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"/>
                <a:defRPr lang="en-US" sz="1800" kern="120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830388" indent="-228600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50000"/>
                  </a:schemeClr>
                </a:buClr>
                <a:buFont typeface="Wingdings 2" pitchFamily="18" charset="2"/>
                <a:buChar char=""/>
                <a:defRPr lang="en-US" sz="1800" kern="120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0574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"/>
                <a:defRPr lang="en-US" sz="18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en-US" sz="1800"/>
                <a:t>Geometry</a:t>
              </a:r>
            </a:p>
          </p:txBody>
        </p:sp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6C38D4F4-0802-8262-1BD3-BA7E1A0A9E98}"/>
                </a:ext>
              </a:extLst>
            </p:cNvPr>
            <p:cNvSpPr/>
            <p:nvPr/>
          </p:nvSpPr>
          <p:spPr>
            <a:xfrm>
              <a:off x="3862179" y="1496550"/>
              <a:ext cx="721454" cy="276836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D9CE1A77-A01A-9257-30B1-54DADC6E55DC}"/>
              </a:ext>
            </a:extLst>
          </p:cNvPr>
          <p:cNvSpPr/>
          <p:nvPr/>
        </p:nvSpPr>
        <p:spPr>
          <a:xfrm>
            <a:off x="21098" y="1381206"/>
            <a:ext cx="2801923" cy="272669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innerShdw blurRad="190500" dist="63500" dir="5400000">
              <a:srgbClr val="FFFFFF">
                <a:alpha val="65000"/>
              </a:srgbClr>
            </a:innerShdw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0769E9-47E4-D177-5AB3-1F2F88452F16}"/>
              </a:ext>
            </a:extLst>
          </p:cNvPr>
          <p:cNvSpPr txBox="1"/>
          <p:nvPr/>
        </p:nvSpPr>
        <p:spPr>
          <a:xfrm>
            <a:off x="150305" y="3841323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by EHT</a:t>
            </a:r>
            <a:endParaRPr lang="it-IT" sz="1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1B3CBCE-59B3-03E5-647E-E6DD1A71B55C}"/>
                  </a:ext>
                </a:extLst>
              </p:cNvPr>
              <p:cNvSpPr txBox="1"/>
              <p:nvPr/>
            </p:nvSpPr>
            <p:spPr>
              <a:xfrm>
                <a:off x="3329144" y="3812681"/>
                <a:ext cx="2341232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𝐴𝑑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it-IT" sz="300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1B3CBCE-59B3-03E5-647E-E6DD1A71B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144" y="3812681"/>
                <a:ext cx="23412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B2B06B1F-37B3-FB75-1091-CC4196E6BDC1}"/>
              </a:ext>
            </a:extLst>
          </p:cNvPr>
          <p:cNvSpPr txBox="1"/>
          <p:nvPr/>
        </p:nvSpPr>
        <p:spPr>
          <a:xfrm>
            <a:off x="8256494" y="409138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by Andart</a:t>
            </a:r>
            <a:endParaRPr lang="it-IT" sz="1000"/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4E720125-41EF-3D23-0672-C47C31B0BC49}"/>
              </a:ext>
            </a:extLst>
          </p:cNvPr>
          <p:cNvSpPr/>
          <p:nvPr/>
        </p:nvSpPr>
        <p:spPr>
          <a:xfrm>
            <a:off x="1799019" y="4413777"/>
            <a:ext cx="1495745" cy="638881"/>
          </a:xfrm>
          <a:prstGeom prst="trapezoid">
            <a:avLst/>
          </a:prstGeom>
          <a:gradFill>
            <a:gsLst>
              <a:gs pos="0">
                <a:srgbClr val="002060"/>
              </a:gs>
              <a:gs pos="35000">
                <a:srgbClr val="0070C0"/>
              </a:gs>
              <a:gs pos="70000">
                <a:srgbClr val="0033CC"/>
              </a:gs>
              <a:gs pos="100000">
                <a:srgbClr val="00B0F0"/>
              </a:gs>
            </a:gsLst>
          </a:gradFill>
          <a:ln>
            <a:noFill/>
          </a:ln>
          <a:effectLst>
            <a:innerShdw blurRad="190500" dist="63500" dir="5400000">
              <a:srgbClr val="FFFFFF">
                <a:alpha val="65000"/>
              </a:srgbClr>
            </a:inn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9" name="Picture 38" descr="A blue spiral with grids&#10;&#10;Description automatically generated">
            <a:extLst>
              <a:ext uri="{FF2B5EF4-FFF2-40B4-BE49-F238E27FC236}">
                <a16:creationId xmlns:a16="http://schemas.microsoft.com/office/drawing/2014/main" id="{8A5110B6-BD97-9A68-11A1-A9B4D2F119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67" y="4390071"/>
            <a:ext cx="989130" cy="7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91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2951172-7DFA-684F-B5EF-4136BA88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77800"/>
            <a:ext cx="6508376" cy="1143000"/>
          </a:xfrm>
        </p:spPr>
        <p:txBody>
          <a:bodyPr anchor="t" anchorCtr="0"/>
          <a:lstStyle/>
          <a:p>
            <a:r>
              <a:rPr lang="it-IT" dirty="0" err="1"/>
              <a:t>Contacts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9B8153-E78A-7543-91D0-4639CD6B90BD}"/>
              </a:ext>
            </a:extLst>
          </p:cNvPr>
          <p:cNvSpPr txBox="1"/>
          <p:nvPr/>
        </p:nvSpPr>
        <p:spPr>
          <a:xfrm>
            <a:off x="295053" y="1595021"/>
            <a:ext cx="422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/>
          </a:p>
          <a:p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FC9750-417A-E245-952E-2CEEC8A7CA13}"/>
              </a:ext>
            </a:extLst>
          </p:cNvPr>
          <p:cNvSpPr txBox="1"/>
          <p:nvPr/>
        </p:nvSpPr>
        <p:spPr>
          <a:xfrm>
            <a:off x="253998" y="2208806"/>
            <a:ext cx="8200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People</a:t>
            </a:r>
            <a:r>
              <a:rPr lang="it-IT"/>
              <a:t>:     </a:t>
            </a:r>
            <a:br>
              <a:rPr lang="it-IT"/>
            </a:br>
            <a:br>
              <a:rPr lang="it-IT"/>
            </a:br>
            <a:r>
              <a:rPr lang="it-IT"/>
              <a:t>Fabio Apruzzi, Davide Cassani, Gianguido Dall’Agata, Alessandra Gnecchi, Gianluca Inverso, Luca Martucci, Stefano Massai</a:t>
            </a:r>
          </a:p>
          <a:p>
            <a:r>
              <a:rPr lang="it-IT" i="1" dirty="0"/>
              <a:t>	</a:t>
            </a:r>
            <a:r>
              <a:rPr lang="it-IT" i="1"/>
              <a:t>	</a:t>
            </a:r>
            <a:br>
              <a:rPr lang="it-IT" i="1"/>
            </a:br>
            <a:r>
              <a:rPr lang="it-IT" i="1" u="sng"/>
              <a:t>Email</a:t>
            </a:r>
            <a:r>
              <a:rPr lang="it-IT" i="1"/>
              <a:t> name.surname@pd.infn.it</a:t>
            </a:r>
            <a:endParaRPr lang="it-IT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6903D3-DFD3-8C4F-941A-4FEDAB43E104}"/>
              </a:ext>
            </a:extLst>
          </p:cNvPr>
          <p:cNvSpPr txBox="1"/>
          <p:nvPr/>
        </p:nvSpPr>
        <p:spPr>
          <a:xfrm>
            <a:off x="253999" y="4272678"/>
            <a:ext cx="8530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You can find as at:             </a:t>
            </a:r>
            <a:br>
              <a:rPr lang="it-IT" b="1"/>
            </a:br>
            <a:br>
              <a:rPr lang="it-IT" b="1"/>
            </a:br>
            <a:r>
              <a:rPr lang="it-IT"/>
              <a:t>3° floor, central corridor, Edificio Galilei, via Marzolo 8	          </a:t>
            </a:r>
            <a:r>
              <a:rPr lang="it-IT">
                <a:hlinkClick r:id="rId2"/>
              </a:rPr>
              <a:t>https://www3.pd.infn.it/g4/gss/</a:t>
            </a:r>
            <a:r>
              <a:rPr lang="it-IT"/>
              <a:t> </a:t>
            </a:r>
            <a:endParaRPr lang="it-IT" b="1" dirty="0"/>
          </a:p>
          <a:p>
            <a:endParaRPr lang="it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5E434-E80B-73D7-0A21-81336B609483}"/>
              </a:ext>
            </a:extLst>
          </p:cNvPr>
          <p:cNvSpPr txBox="1"/>
          <p:nvPr/>
        </p:nvSpPr>
        <p:spPr>
          <a:xfrm>
            <a:off x="6384760" y="5874886"/>
            <a:ext cx="18929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>
                <a:solidFill>
                  <a:schemeClr val="accent2">
                    <a:lumMod val="75000"/>
                    <a:lumOff val="25000"/>
                  </a:scheme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1250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D96B-0A70-FAB3-A9E6-DE75AB640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 anchor="b">
            <a:normAutofit/>
          </a:bodyPr>
          <a:lstStyle/>
          <a:p>
            <a:r>
              <a:rPr lang="en-US"/>
              <a:t>The group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BECC-8ED6-5145-769B-088A60163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500" b="1"/>
              <a:t>UniPD</a:t>
            </a:r>
            <a:r>
              <a:rPr lang="it-IT" sz="1500"/>
              <a:t>: Fabio Apruzzi, Gianguido Dall’Agata, Luca Martucci, Stefano Massai  </a:t>
            </a:r>
          </a:p>
          <a:p>
            <a:pPr>
              <a:lnSpc>
                <a:spcPct val="90000"/>
              </a:lnSpc>
            </a:pPr>
            <a:r>
              <a:rPr lang="it-IT" sz="1500" b="1"/>
              <a:t>INFN:  </a:t>
            </a:r>
            <a:r>
              <a:rPr lang="it-IT" sz="1500"/>
              <a:t>Davide Cassani, Alessandra Gnecchi, Gianluca Inverso</a:t>
            </a:r>
            <a:r>
              <a:rPr lang="it-IT" sz="1500" b="1"/>
              <a:t> </a:t>
            </a:r>
          </a:p>
          <a:p>
            <a:pPr>
              <a:lnSpc>
                <a:spcPct val="90000"/>
              </a:lnSpc>
            </a:pPr>
            <a:r>
              <a:rPr lang="it-IT" sz="1500" b="1"/>
              <a:t>Postdocs</a:t>
            </a:r>
            <a:br>
              <a:rPr lang="it-IT" sz="1500"/>
            </a:br>
            <a:r>
              <a:rPr lang="it-IT" sz="1500"/>
              <a:t>Maxim Emelin, Colin Sterckx</a:t>
            </a:r>
          </a:p>
          <a:p>
            <a:pPr>
              <a:lnSpc>
                <a:spcPct val="90000"/>
              </a:lnSpc>
            </a:pPr>
            <a:r>
              <a:rPr lang="it-IT" sz="1500" b="1"/>
              <a:t>PhD Students</a:t>
            </a:r>
            <a:br>
              <a:rPr lang="it-IT" sz="1500" b="1"/>
            </a:br>
            <a:r>
              <a:rPr lang="it-IT" sz="1500"/>
              <a:t>Francesco Bedogna, Fabio Billiato, Nicolò Risso, Davide Rovere, Enrico Turetta</a:t>
            </a:r>
          </a:p>
          <a:p>
            <a:pPr>
              <a:lnSpc>
                <a:spcPct val="90000"/>
              </a:lnSpc>
            </a:pPr>
            <a:r>
              <a:rPr lang="it-IT" sz="1500"/>
              <a:t>We welcome thesis students!!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B69A8C-73AF-A46E-CA5F-698E7BEBB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5" r="7075" b="2"/>
          <a:stretch/>
        </p:blipFill>
        <p:spPr>
          <a:xfrm>
            <a:off x="4023360" y="2214563"/>
            <a:ext cx="4851405" cy="3391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166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DC1F557-055F-A3F8-9B37-A24A23407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</p:spPr>
        <p:txBody>
          <a:bodyPr/>
          <a:lstStyle/>
          <a:p>
            <a:r>
              <a:rPr lang="en-US"/>
              <a:t>Fundamental Interactions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36FF2-0FE1-D957-D587-3569FB1EE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1"/>
          <a:stretch/>
        </p:blipFill>
        <p:spPr>
          <a:xfrm>
            <a:off x="457199" y="2209800"/>
            <a:ext cx="6508377" cy="3916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679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17504-BB7B-6480-AF60-3A4417A1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 anchor="b">
            <a:normAutofit fontScale="90000"/>
          </a:bodyPr>
          <a:lstStyle/>
          <a:p>
            <a:r>
              <a:rPr lang="en-US"/>
              <a:t>Fundamental Interactions</a:t>
            </a:r>
            <a:br>
              <a:rPr lang="en-US"/>
            </a:br>
            <a:r>
              <a:rPr lang="en-US"/>
              <a:t>- Theory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8714E-ECEE-62A7-E864-CE7E3FCC0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/>
          <a:p>
            <a:r>
              <a:rPr lang="en-US"/>
              <a:t>How to describe the fundamental forces that act in our Universe?</a:t>
            </a:r>
          </a:p>
          <a:p>
            <a:r>
              <a:rPr lang="en-US"/>
              <a:t>How to develop a unified framework to describe quantum interactions and (quantum) gravity?</a:t>
            </a:r>
          </a:p>
          <a:p>
            <a:r>
              <a:rPr lang="en-US"/>
              <a:t>What is quantum gravity?</a:t>
            </a:r>
          </a:p>
          <a:p>
            <a:r>
              <a:rPr lang="en-US"/>
              <a:t>What is the mathematical structure of symmetries in quantum field theories?</a:t>
            </a:r>
            <a:endParaRPr lang="it-IT"/>
          </a:p>
        </p:txBody>
      </p:sp>
      <p:pic>
        <p:nvPicPr>
          <p:cNvPr id="5" name="Picture 4" descr="A blackboard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186E12CC-9B4A-3169-3B8F-5A718B4C3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6" r="31762" b="1"/>
          <a:stretch/>
        </p:blipFill>
        <p:spPr>
          <a:xfrm>
            <a:off x="4282440" y="2214563"/>
            <a:ext cx="3566160" cy="391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893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colorful lines&#10;&#10;Description automatically generated">
            <a:extLst>
              <a:ext uri="{FF2B5EF4-FFF2-40B4-BE49-F238E27FC236}">
                <a16:creationId xmlns:a16="http://schemas.microsoft.com/office/drawing/2014/main" id="{FE8C3015-280B-3322-C3F3-3125A76751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9133" r="11064"/>
          <a:stretch/>
        </p:blipFill>
        <p:spPr>
          <a:xfrm>
            <a:off x="0" y="0"/>
            <a:ext cx="9144000" cy="392575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BE18B-9DA9-0B32-0338-108AE6A1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54" y="899719"/>
            <a:ext cx="6508377" cy="11430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/>
          <a:lstStyle/>
          <a:p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Research topics</a:t>
            </a:r>
            <a:endParaRPr lang="it-IT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0C72EA-039A-8BAD-EF65-6096328E5B44}"/>
              </a:ext>
            </a:extLst>
          </p:cNvPr>
          <p:cNvSpPr txBox="1">
            <a:spLocks/>
          </p:cNvSpPr>
          <p:nvPr/>
        </p:nvSpPr>
        <p:spPr>
          <a:xfrm>
            <a:off x="255863" y="2277479"/>
            <a:ext cx="5029201" cy="366612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</a:rPr>
              <a:t>String Phenomenology</a:t>
            </a:r>
          </a:p>
          <a:p>
            <a:pPr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</a:rPr>
              <a:t>Supergravity</a:t>
            </a:r>
          </a:p>
          <a:p>
            <a:pPr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</a:rPr>
              <a:t>Black holes in String Theory</a:t>
            </a:r>
          </a:p>
          <a:p>
            <a:pPr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</a:rPr>
              <a:t>AdS/CFT</a:t>
            </a:r>
          </a:p>
          <a:p>
            <a:pPr lvl="1">
              <a:lnSpc>
                <a:spcPct val="90000"/>
              </a:lnSpc>
            </a:pPr>
            <a:r>
              <a:rPr lang="it-IT" sz="2200">
                <a:solidFill>
                  <a:schemeClr val="bg1"/>
                </a:solidFill>
              </a:rPr>
              <a:t>Holography and supersymmetry</a:t>
            </a:r>
          </a:p>
          <a:p>
            <a:pPr lvl="1">
              <a:lnSpc>
                <a:spcPct val="90000"/>
              </a:lnSpc>
            </a:pPr>
            <a:r>
              <a:rPr lang="it-IT" sz="2200">
                <a:solidFill>
                  <a:schemeClr val="bg1"/>
                </a:solidFill>
              </a:rPr>
              <a:t>Holography for black holes</a:t>
            </a:r>
          </a:p>
          <a:p>
            <a:pPr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</a:rPr>
              <a:t>Symmetries in QFT</a:t>
            </a:r>
          </a:p>
          <a:p>
            <a:pPr>
              <a:lnSpc>
                <a:spcPct val="90000"/>
              </a:lnSpc>
            </a:pPr>
            <a:endParaRPr lang="it-IT" sz="24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it-IT" sz="1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13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A1720-F71C-DC0C-E8B6-44DD4291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D9D827-4316-B677-DDBC-EA9B9A99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diagram of a atom&#10;&#10;Description automatically generated">
            <a:extLst>
              <a:ext uri="{FF2B5EF4-FFF2-40B4-BE49-F238E27FC236}">
                <a16:creationId xmlns:a16="http://schemas.microsoft.com/office/drawing/2014/main" id="{F066193A-9573-D98B-066C-ED43CD784B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r="13360"/>
          <a:stretch/>
        </p:blipFill>
        <p:spPr>
          <a:xfrm>
            <a:off x="7580299" y="5339529"/>
            <a:ext cx="1419726" cy="1407387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45A58EB-8E26-7F9F-5DD6-331267D6FA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18" y="3101655"/>
            <a:ext cx="4632970" cy="2941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BC4DA-9A8A-0045-74AD-9705D32BC030}"/>
              </a:ext>
            </a:extLst>
          </p:cNvPr>
          <p:cNvSpPr txBox="1"/>
          <p:nvPr/>
        </p:nvSpPr>
        <p:spPr>
          <a:xfrm>
            <a:off x="3892442" y="1873289"/>
            <a:ext cx="4203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 unified framework for studying quantum fields and gravity at every energy scale</a:t>
            </a:r>
            <a:endParaRPr lang="it-IT"/>
          </a:p>
        </p:txBody>
      </p:sp>
      <p:pic>
        <p:nvPicPr>
          <p:cNvPr id="9" name="Picture 8" descr="A grid with spheres in it&#10;&#10;Description automatically generated with medium confidence">
            <a:extLst>
              <a:ext uri="{FF2B5EF4-FFF2-40B4-BE49-F238E27FC236}">
                <a16:creationId xmlns:a16="http://schemas.microsoft.com/office/drawing/2014/main" id="{3F1A2770-9FBB-BB8B-C679-F54C254DF1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1" y="1417964"/>
            <a:ext cx="3414785" cy="1920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C2C897-CC6A-0148-0D37-73D9E622CD54}"/>
              </a:ext>
            </a:extLst>
          </p:cNvPr>
          <p:cNvSpPr txBox="1"/>
          <p:nvPr/>
        </p:nvSpPr>
        <p:spPr>
          <a:xfrm>
            <a:off x="690216" y="3899630"/>
            <a:ext cx="1824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Inflation and evolution of the Universe, </a:t>
            </a:r>
          </a:p>
          <a:p>
            <a:r>
              <a:rPr lang="en-US"/>
              <a:t>black holes..</a:t>
            </a:r>
            <a:endParaRPr lang="it-IT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A0C4058-5E9E-1CCA-0DA4-BDE56D856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71" y="-44156"/>
            <a:ext cx="7980948" cy="1143000"/>
          </a:xfrm>
        </p:spPr>
        <p:txBody>
          <a:bodyPr/>
          <a:lstStyle/>
          <a:p>
            <a:r>
              <a:rPr lang="en-US"/>
              <a:t>String Theory and Supergravity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53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2FBC0-D53A-32B9-BC97-4ECF21421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C982C08E-F8B1-D2F7-8B59-3D275E040649}"/>
              </a:ext>
            </a:extLst>
          </p:cNvPr>
          <p:cNvSpPr/>
          <p:nvPr/>
        </p:nvSpPr>
        <p:spPr>
          <a:xfrm>
            <a:off x="5062329" y="449636"/>
            <a:ext cx="3806125" cy="3512251"/>
          </a:xfrm>
          <a:prstGeom prst="ellips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stelsSmooth trans="53000" scaling="15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2"/>
            </a:solidFill>
          </a:ln>
          <a:effectLst>
            <a:innerShdw blurRad="190500" dist="63500" dir="5400000">
              <a:srgbClr val="FFFFFF">
                <a:alpha val="65000"/>
              </a:srgbClr>
            </a:inn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FA9AA-B229-E201-90A8-4101FE617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71" y="-44156"/>
            <a:ext cx="7980948" cy="1143000"/>
          </a:xfrm>
        </p:spPr>
        <p:txBody>
          <a:bodyPr/>
          <a:lstStyle/>
          <a:p>
            <a:r>
              <a:rPr lang="en-US"/>
              <a:t>String Theory and Supergravity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81D99-4787-7AFA-ECC1-DEF7A6AE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8ED3F3-6ECA-57E0-131A-E55C63907A6D}"/>
              </a:ext>
            </a:extLst>
          </p:cNvPr>
          <p:cNvSpPr txBox="1"/>
          <p:nvPr/>
        </p:nvSpPr>
        <p:spPr>
          <a:xfrm>
            <a:off x="672244" y="1461529"/>
            <a:ext cx="4109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How to make contact between the 10d theory and the 4d spacetime?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D1784B-4F7F-A866-3CE7-27CA0E13E6E1}"/>
              </a:ext>
            </a:extLst>
          </p:cNvPr>
          <p:cNvSpPr txBox="1"/>
          <p:nvPr/>
        </p:nvSpPr>
        <p:spPr>
          <a:xfrm>
            <a:off x="3878936" y="4003059"/>
            <a:ext cx="2366786" cy="657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n-US" b="1"/>
              <a:t>Geometry of strings compactifications</a:t>
            </a:r>
            <a:endParaRPr lang="it-IT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FF2F8-F682-EC90-DC6F-91877F450B39}"/>
              </a:ext>
            </a:extLst>
          </p:cNvPr>
          <p:cNvSpPr txBox="1"/>
          <p:nvPr/>
        </p:nvSpPr>
        <p:spPr>
          <a:xfrm>
            <a:off x="672244" y="5485034"/>
            <a:ext cx="4306159" cy="92333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A powerful mathematical language: </a:t>
            </a:r>
          </a:p>
          <a:p>
            <a:endParaRPr lang="en-US" b="1"/>
          </a:p>
          <a:p>
            <a:r>
              <a:rPr lang="en-US" b="1"/>
              <a:t>Exceptional Geometry</a:t>
            </a:r>
            <a:endParaRPr lang="it-IT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1B5381-7A68-DECD-04B7-F66921A0CB3C}"/>
              </a:ext>
            </a:extLst>
          </p:cNvPr>
          <p:cNvSpPr txBox="1"/>
          <p:nvPr/>
        </p:nvSpPr>
        <p:spPr>
          <a:xfrm>
            <a:off x="5518335" y="5485034"/>
            <a:ext cx="3244665" cy="92333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Work in an effective theory:</a:t>
            </a:r>
            <a:br>
              <a:rPr lang="en-US"/>
            </a:br>
            <a:endParaRPr lang="en-US"/>
          </a:p>
          <a:p>
            <a:r>
              <a:rPr lang="en-US" b="1"/>
              <a:t>Supergravity</a:t>
            </a:r>
            <a:endParaRPr lang="it-IT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816680-85C8-8E37-D1A7-535A2A1ABA6B}"/>
              </a:ext>
            </a:extLst>
          </p:cNvPr>
          <p:cNvSpPr txBox="1"/>
          <p:nvPr/>
        </p:nvSpPr>
        <p:spPr>
          <a:xfrm>
            <a:off x="7772023" y="3345172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by String Theory </a:t>
            </a:r>
          </a:p>
          <a:p>
            <a:r>
              <a:rPr lang="en-US" sz="800"/>
              <a:t>Group Uni Wien</a:t>
            </a:r>
            <a:endParaRPr lang="it-IT" sz="800"/>
          </a:p>
        </p:txBody>
      </p:sp>
      <p:pic>
        <p:nvPicPr>
          <p:cNvPr id="17" name="Picture 16" descr="A colorful meshed objec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EE570A1-276A-AA98-3180-28863864A7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5" y="2947717"/>
            <a:ext cx="2128039" cy="21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07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B4927-0347-0AB4-3C10-60533E0FA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C7C6-E24C-A7F2-C972-03EC5ABF0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16" y="403716"/>
            <a:ext cx="8059378" cy="671618"/>
          </a:xfrm>
        </p:spPr>
        <p:txBody>
          <a:bodyPr/>
          <a:lstStyle/>
          <a:p>
            <a:r>
              <a:rPr lang="en-US"/>
              <a:t>String Phenomenology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83B83A-65C9-CCD7-5224-B2CADAB6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</a:t>
            </a:fld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869E149-CB68-59DD-D465-091875B24D5A}"/>
              </a:ext>
            </a:extLst>
          </p:cNvPr>
          <p:cNvSpPr txBox="1">
            <a:spLocks/>
          </p:cNvSpPr>
          <p:nvPr/>
        </p:nvSpPr>
        <p:spPr>
          <a:xfrm>
            <a:off x="3983441" y="3523392"/>
            <a:ext cx="4558961" cy="9152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it-IT" sz="1800" i="1"/>
              <a:t>What properties of the effective theories are actually properties of </a:t>
            </a:r>
            <a:r>
              <a:rPr lang="it-IT" sz="1800" b="1" i="1"/>
              <a:t>any</a:t>
            </a:r>
            <a:r>
              <a:rPr lang="it-IT" sz="1800" i="1"/>
              <a:t> quantum gravity theory?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4F3060-D187-E6B8-28E0-5D8EB050343C}"/>
              </a:ext>
            </a:extLst>
          </p:cNvPr>
          <p:cNvSpPr txBox="1">
            <a:spLocks/>
          </p:cNvSpPr>
          <p:nvPr/>
        </p:nvSpPr>
        <p:spPr>
          <a:xfrm>
            <a:off x="383798" y="1642305"/>
            <a:ext cx="5478379" cy="18833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/>
              <a:t>Trace properties of the low energy, effective theories to their microscopic high energy origin.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/>
              <a:t>Break supersymmetry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/>
              <a:t>Positive cosmological constant</a:t>
            </a:r>
            <a:endParaRPr lang="it-IT" sz="1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39DD7C-6FAE-B2DF-527A-C45086920998}"/>
              </a:ext>
            </a:extLst>
          </p:cNvPr>
          <p:cNvSpPr txBox="1"/>
          <p:nvPr/>
        </p:nvSpPr>
        <p:spPr>
          <a:xfrm>
            <a:off x="681789" y="3693085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Swampland Program</a:t>
            </a:r>
            <a:endParaRPr lang="it-IT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3DC69-0BEF-37B0-FB5F-CC6E0A8F6E38}"/>
              </a:ext>
            </a:extLst>
          </p:cNvPr>
          <p:cNvSpPr txBox="1"/>
          <p:nvPr/>
        </p:nvSpPr>
        <p:spPr>
          <a:xfrm>
            <a:off x="1616242" y="1020874"/>
            <a:ext cx="450382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i="1"/>
              <a:t>String theory meets the 4d world</a:t>
            </a:r>
            <a:br>
              <a:rPr lang="en-US" sz="1800" i="1"/>
            </a:br>
            <a:endParaRPr lang="it-IT" sz="1800" i="1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490DE7-E3DC-C8E5-647D-26FFD77103E6}"/>
              </a:ext>
            </a:extLst>
          </p:cNvPr>
          <p:cNvSpPr txBox="1">
            <a:spLocks/>
          </p:cNvSpPr>
          <p:nvPr/>
        </p:nvSpPr>
        <p:spPr>
          <a:xfrm>
            <a:off x="4130373" y="4910669"/>
            <a:ext cx="4275690" cy="16984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/>
              <a:t>Absence of global symmetries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/>
              <a:t>Weak gravity conjecture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/>
              <a:t>Cobordism conjecture</a:t>
            </a:r>
            <a:endParaRPr lang="it-IT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268AF4-1D53-2DE3-FD91-22E6F520C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89" y="4436347"/>
            <a:ext cx="2647096" cy="1743741"/>
          </a:xfrm>
          <a:prstGeom prst="rect">
            <a:avLst/>
          </a:prstGeom>
        </p:spPr>
      </p:pic>
      <p:pic>
        <p:nvPicPr>
          <p:cNvPr id="15" name="Picture 14" descr="A grid of purple and pink spheres&#10;&#10;Description automatically generated with medium confidence">
            <a:extLst>
              <a:ext uri="{FF2B5EF4-FFF2-40B4-BE49-F238E27FC236}">
                <a16:creationId xmlns:a16="http://schemas.microsoft.com/office/drawing/2014/main" id="{277ABD66-6422-3C00-1072-20E0A2B92F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58" y="244264"/>
            <a:ext cx="2898026" cy="289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02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16E70-18A7-3294-2E50-B070DE6DD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7C457-7141-178E-F51A-FC44744D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16" y="403716"/>
            <a:ext cx="8059378" cy="671618"/>
          </a:xfrm>
        </p:spPr>
        <p:txBody>
          <a:bodyPr/>
          <a:lstStyle/>
          <a:p>
            <a:r>
              <a:rPr lang="en-US"/>
              <a:t>Black holes in String Theory 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BE653-74A1-9738-C75C-435C7B24E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pink ball in a green grid&#10;&#10;Description automatically generated with medium confidence">
            <a:extLst>
              <a:ext uri="{FF2B5EF4-FFF2-40B4-BE49-F238E27FC236}">
                <a16:creationId xmlns:a16="http://schemas.microsoft.com/office/drawing/2014/main" id="{BD5D9160-07F2-96F3-0DDD-121C13F96E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253" y="1338756"/>
            <a:ext cx="3289709" cy="250354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17DC3DC-B389-26C3-0BD1-6CEB05165D9E}"/>
              </a:ext>
            </a:extLst>
          </p:cNvPr>
          <p:cNvGrpSpPr/>
          <p:nvPr/>
        </p:nvGrpSpPr>
        <p:grpSpPr>
          <a:xfrm>
            <a:off x="309261" y="1180657"/>
            <a:ext cx="3800507" cy="3388932"/>
            <a:chOff x="5191093" y="1927594"/>
            <a:chExt cx="3800507" cy="3388932"/>
          </a:xfrm>
        </p:grpSpPr>
        <p:pic>
          <p:nvPicPr>
            <p:cNvPr id="5" name="Picture 2" descr="https://qph.fs.quoracdn.net/main-qimg-7ce68fa796622028e35714cb69ad91c3">
              <a:extLst>
                <a:ext uri="{FF2B5EF4-FFF2-40B4-BE49-F238E27FC236}">
                  <a16:creationId xmlns:a16="http://schemas.microsoft.com/office/drawing/2014/main" id="{C117C815-C283-4D06-CABE-3F693DF5E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093" y="1994700"/>
              <a:ext cx="3635552" cy="286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diagram of a atom&#10;&#10;Description automatically generated">
              <a:extLst>
                <a:ext uri="{FF2B5EF4-FFF2-40B4-BE49-F238E27FC236}">
                  <a16:creationId xmlns:a16="http://schemas.microsoft.com/office/drawing/2014/main" id="{05C27394-7AC8-59D9-1533-42FE664FF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6" r="13360"/>
            <a:stretch/>
          </p:blipFill>
          <p:spPr>
            <a:xfrm>
              <a:off x="7443536" y="4118316"/>
              <a:ext cx="457200" cy="453226"/>
            </a:xfrm>
            <a:prstGeom prst="rect">
              <a:avLst/>
            </a:prstGeom>
          </p:spPr>
        </p:pic>
        <p:pic>
          <p:nvPicPr>
            <p:cNvPr id="10" name="Picture 9" descr="A diagram of a atom&#10;&#10;Description automatically generated">
              <a:extLst>
                <a:ext uri="{FF2B5EF4-FFF2-40B4-BE49-F238E27FC236}">
                  <a16:creationId xmlns:a16="http://schemas.microsoft.com/office/drawing/2014/main" id="{63F15DB6-4C25-A6CB-8245-1B0F8FE95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6" r="13360"/>
            <a:stretch/>
          </p:blipFill>
          <p:spPr>
            <a:xfrm>
              <a:off x="8133347" y="4863300"/>
              <a:ext cx="457200" cy="453226"/>
            </a:xfrm>
            <a:prstGeom prst="rect">
              <a:avLst/>
            </a:prstGeom>
          </p:spPr>
        </p:pic>
        <p:pic>
          <p:nvPicPr>
            <p:cNvPr id="11" name="Picture 10" descr="A diagram of a atom&#10;&#10;Description automatically generated">
              <a:extLst>
                <a:ext uri="{FF2B5EF4-FFF2-40B4-BE49-F238E27FC236}">
                  <a16:creationId xmlns:a16="http://schemas.microsoft.com/office/drawing/2014/main" id="{9B815022-F07F-3E1C-C945-E5AD28026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6" r="13360"/>
            <a:stretch/>
          </p:blipFill>
          <p:spPr>
            <a:xfrm>
              <a:off x="8509747" y="1927594"/>
              <a:ext cx="457200" cy="453226"/>
            </a:xfrm>
            <a:prstGeom prst="rect">
              <a:avLst/>
            </a:prstGeom>
          </p:spPr>
        </p:pic>
        <p:pic>
          <p:nvPicPr>
            <p:cNvPr id="12" name="Picture 11" descr="A diagram of a atom&#10;&#10;Description automatically generated">
              <a:extLst>
                <a:ext uri="{FF2B5EF4-FFF2-40B4-BE49-F238E27FC236}">
                  <a16:creationId xmlns:a16="http://schemas.microsoft.com/office/drawing/2014/main" id="{608DA491-65A7-C0F9-E74E-4C7050881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6" r="13360"/>
            <a:stretch/>
          </p:blipFill>
          <p:spPr>
            <a:xfrm>
              <a:off x="8534400" y="2730626"/>
              <a:ext cx="457200" cy="453226"/>
            </a:xfrm>
            <a:prstGeom prst="rect">
              <a:avLst/>
            </a:prstGeom>
          </p:spPr>
        </p:pic>
        <p:pic>
          <p:nvPicPr>
            <p:cNvPr id="13" name="Picture 12" descr="A diagram of a atom&#10;&#10;Description automatically generated">
              <a:extLst>
                <a:ext uri="{FF2B5EF4-FFF2-40B4-BE49-F238E27FC236}">
                  <a16:creationId xmlns:a16="http://schemas.microsoft.com/office/drawing/2014/main" id="{9D771BF7-091C-EDE3-0E72-B7CE9ACADC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6" r="13360"/>
            <a:stretch/>
          </p:blipFill>
          <p:spPr>
            <a:xfrm>
              <a:off x="7587915" y="3056508"/>
              <a:ext cx="457200" cy="453226"/>
            </a:xfrm>
            <a:prstGeom prst="rect">
              <a:avLst/>
            </a:prstGeom>
          </p:spPr>
        </p:pic>
        <p:pic>
          <p:nvPicPr>
            <p:cNvPr id="14" name="Picture 13" descr="A diagram of a atom&#10;&#10;Description automatically generated">
              <a:extLst>
                <a:ext uri="{FF2B5EF4-FFF2-40B4-BE49-F238E27FC236}">
                  <a16:creationId xmlns:a16="http://schemas.microsoft.com/office/drawing/2014/main" id="{72BBBB48-013D-0B3D-25A5-86C75170A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6" r="13360"/>
            <a:stretch/>
          </p:blipFill>
          <p:spPr>
            <a:xfrm>
              <a:off x="8439596" y="3648654"/>
              <a:ext cx="457200" cy="453226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889AFD-0BED-F413-B2F9-67FED0DFDDFE}"/>
                  </a:ext>
                </a:extLst>
              </p:cNvPr>
              <p:cNvSpPr txBox="1"/>
              <p:nvPr/>
            </p:nvSpPr>
            <p:spPr>
              <a:xfrm>
                <a:off x="5746063" y="5111673"/>
                <a:ext cx="2430379" cy="6285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~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[#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𝑑𝑜𝑓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200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889AFD-0BED-F413-B2F9-67FED0DFD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063" y="5111673"/>
                <a:ext cx="2430379" cy="6285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50B57ADC-BADB-87AE-D6FA-367D28A10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314" y="3429000"/>
            <a:ext cx="874627" cy="5600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002D8AA-ACA0-55F3-C98E-CFB1161A0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873" y="3952281"/>
            <a:ext cx="874627" cy="5600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D8FB2F-0D85-26AD-F2AC-60DB09AB8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0878" y="4194895"/>
            <a:ext cx="627187" cy="401620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E11E0C4-C0C7-5566-B08B-B146E78D914E}"/>
              </a:ext>
            </a:extLst>
          </p:cNvPr>
          <p:cNvSpPr txBox="1">
            <a:spLocks/>
          </p:cNvSpPr>
          <p:nvPr/>
        </p:nvSpPr>
        <p:spPr>
          <a:xfrm>
            <a:off x="397598" y="5134366"/>
            <a:ext cx="4866656" cy="10859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it-IT" sz="1800"/>
              <a:t>Black holes behave as thermodynamics systems with temperature and entropy</a:t>
            </a:r>
          </a:p>
        </p:txBody>
      </p:sp>
      <p:pic>
        <p:nvPicPr>
          <p:cNvPr id="31" name="Picture 30" descr="A person sitting in a chair&#10;&#10;Description automatically generated">
            <a:extLst>
              <a:ext uri="{FF2B5EF4-FFF2-40B4-BE49-F238E27FC236}">
                <a16:creationId xmlns:a16="http://schemas.microsoft.com/office/drawing/2014/main" id="{259C4A38-80DE-B5A4-0BBB-E920A425D0C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42" y="3544914"/>
            <a:ext cx="648859" cy="93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56557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3423</TotalTime>
  <Words>586</Words>
  <Application>Microsoft Office PowerPoint</Application>
  <PresentationFormat>On-screen Show (4:3)</PresentationFormat>
  <Paragraphs>101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Cambria Math</vt:lpstr>
      <vt:lpstr>Century Gothic</vt:lpstr>
      <vt:lpstr>Wingdings</vt:lpstr>
      <vt:lpstr>Wingdings 2</vt:lpstr>
      <vt:lpstr>Plaza</vt:lpstr>
      <vt:lpstr>Adobe Acrobat Document</vt:lpstr>
      <vt:lpstr> Quantum fields, strings and gravity</vt:lpstr>
      <vt:lpstr>The group</vt:lpstr>
      <vt:lpstr>Fundamental Interactions</vt:lpstr>
      <vt:lpstr>Fundamental Interactions - Theory</vt:lpstr>
      <vt:lpstr>Research topics</vt:lpstr>
      <vt:lpstr>String Theory and Supergravity</vt:lpstr>
      <vt:lpstr>String Theory and Supergravity</vt:lpstr>
      <vt:lpstr>String Phenomenology</vt:lpstr>
      <vt:lpstr>Black holes in String Theory </vt:lpstr>
      <vt:lpstr>Black hole microstate geometries</vt:lpstr>
      <vt:lpstr>Black holes and holography</vt:lpstr>
      <vt:lpstr>Black holes and holography</vt:lpstr>
      <vt:lpstr>Strings, QFT and symmetries</vt:lpstr>
      <vt:lpstr>Supersymmetric Vacua and new Geometries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Corso di laurea in Fisica  LT- FISICA  Università di Padova</dc:title>
  <dc:creator>sada cinzia</dc:creator>
  <cp:lastModifiedBy>Alessandra Gnecchi</cp:lastModifiedBy>
  <cp:revision>118</cp:revision>
  <dcterms:created xsi:type="dcterms:W3CDTF">2020-09-22T13:28:42Z</dcterms:created>
  <dcterms:modified xsi:type="dcterms:W3CDTF">2024-02-21T10:14:07Z</dcterms:modified>
</cp:coreProperties>
</file>