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432" r:id="rId4"/>
    <p:sldId id="434" r:id="rId5"/>
    <p:sldId id="436" r:id="rId6"/>
    <p:sldId id="420" r:id="rId7"/>
    <p:sldId id="445" r:id="rId8"/>
    <p:sldId id="447" r:id="rId9"/>
    <p:sldId id="451" r:id="rId10"/>
    <p:sldId id="437" r:id="rId11"/>
    <p:sldId id="448" r:id="rId12"/>
    <p:sldId id="446" r:id="rId13"/>
    <p:sldId id="449" r:id="rId14"/>
    <p:sldId id="450" r:id="rId15"/>
    <p:sldId id="433" r:id="rId16"/>
    <p:sldId id="455" r:id="rId17"/>
    <p:sldId id="456" r:id="rId18"/>
    <p:sldId id="453" r:id="rId19"/>
    <p:sldId id="454" r:id="rId20"/>
    <p:sldId id="452" r:id="rId21"/>
    <p:sldId id="364" r:id="rId22"/>
  </p:sldIdLst>
  <p:sldSz cx="9144000" cy="6858000" type="screen4x3"/>
  <p:notesSz cx="6858000" cy="9144000"/>
  <p:embeddedFontLst>
    <p:embeddedFont>
      <p:font typeface="Arial Unicode MS" panose="020B0604020202020204" pitchFamily="34" charset="-128"/>
      <p:regular r:id="rId24"/>
    </p:embeddedFont>
    <p:embeddedFont>
      <p:font typeface="CMEX10" panose="020F0502020204030204" pitchFamily="34" charset="0"/>
      <p:regular r:id="rId25"/>
      <p:bold r:id="rId26"/>
      <p:italic r:id="rId27"/>
      <p:boldItalic r:id="rId28"/>
    </p:embeddedFont>
    <p:embeddedFont>
      <p:font typeface="CMMI10" panose="020F0502020204030204" pitchFamily="34" charset="0"/>
      <p:regular r:id="rId29"/>
      <p:bold r:id="rId30"/>
      <p:italic r:id="rId31"/>
      <p:boldItalic r:id="rId32"/>
    </p:embeddedFont>
    <p:embeddedFont>
      <p:font typeface="CMMI5" panose="020F0502020204030204" pitchFamily="34" charset="0"/>
      <p:regular r:id="rId33"/>
      <p:bold r:id="rId34"/>
      <p:italic r:id="rId35"/>
      <p:boldItalic r:id="rId36"/>
    </p:embeddedFont>
    <p:embeddedFont>
      <p:font typeface="CMMI7" panose="020F0502020204030204" pitchFamily="34" charset="0"/>
      <p:regular r:id="rId37"/>
      <p:bold r:id="rId38"/>
      <p:italic r:id="rId39"/>
      <p:boldItalic r:id="rId40"/>
    </p:embeddedFont>
    <p:embeddedFont>
      <p:font typeface="CMR10" panose="020F0502020204030204" pitchFamily="34" charset="0"/>
      <p:regular r:id="rId41"/>
      <p:bold r:id="rId42"/>
      <p:italic r:id="rId43"/>
      <p:boldItalic r:id="rId44"/>
    </p:embeddedFont>
    <p:embeddedFont>
      <p:font typeface="CMR5" panose="020F0502020204030204" pitchFamily="34" charset="0"/>
      <p:regular r:id="rId45"/>
      <p:bold r:id="rId46"/>
      <p:italic r:id="rId47"/>
      <p:boldItalic r:id="rId48"/>
    </p:embeddedFont>
    <p:embeddedFont>
      <p:font typeface="CMR7" panose="020F0502020204030204" pitchFamily="34" charset="0"/>
      <p:regular r:id="rId49"/>
      <p:bold r:id="rId50"/>
      <p:italic r:id="rId51"/>
      <p:boldItalic r:id="rId52"/>
    </p:embeddedFont>
    <p:embeddedFont>
      <p:font typeface="CMSY10ORIG" panose="020F0502020204030204" pitchFamily="34" charset="0"/>
      <p:regular r:id="rId53"/>
      <p:bold r:id="rId54"/>
      <p:italic r:id="rId55"/>
      <p:boldItalic r:id="rId56"/>
    </p:embeddedFont>
    <p:embeddedFont>
      <p:font typeface="CMSY7" panose="020F0502020204030204" pitchFamily="34" charset="0"/>
      <p:regular r:id="rId57"/>
      <p:bold r:id="rId58"/>
      <p:italic r:id="rId59"/>
      <p:boldItalic r:id="rId60"/>
    </p:embeddedFont>
  </p:embeddedFontLst>
  <p:custDataLst>
    <p:tags r:id="rId61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sans titre" id="{06F83335-BF98-4D44-8304-91632BC1E0F2}">
          <p14:sldIdLst>
            <p14:sldId id="256"/>
            <p14:sldId id="257"/>
            <p14:sldId id="432"/>
            <p14:sldId id="434"/>
            <p14:sldId id="436"/>
            <p14:sldId id="420"/>
            <p14:sldId id="445"/>
            <p14:sldId id="447"/>
            <p14:sldId id="451"/>
            <p14:sldId id="437"/>
            <p14:sldId id="448"/>
            <p14:sldId id="446"/>
            <p14:sldId id="449"/>
            <p14:sldId id="450"/>
            <p14:sldId id="433"/>
            <p14:sldId id="455"/>
            <p14:sldId id="456"/>
            <p14:sldId id="453"/>
            <p14:sldId id="454"/>
            <p14:sldId id="452"/>
            <p14:sldId id="3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928" autoAdjust="0"/>
    <p:restoredTop sz="93466" autoAdjust="0"/>
  </p:normalViewPr>
  <p:slideViewPr>
    <p:cSldViewPr>
      <p:cViewPr varScale="1">
        <p:scale>
          <a:sx n="114" d="100"/>
          <a:sy n="114" d="100"/>
        </p:scale>
        <p:origin x="10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font" Target="fonts/font24.fntdata"/><Relationship Id="rId50" Type="http://schemas.openxmlformats.org/officeDocument/2006/relationships/font" Target="fonts/font27.fntdata"/><Relationship Id="rId55" Type="http://schemas.openxmlformats.org/officeDocument/2006/relationships/font" Target="fonts/font32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6.fntdata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3" Type="http://schemas.openxmlformats.org/officeDocument/2006/relationships/font" Target="fonts/font30.fntdata"/><Relationship Id="rId58" Type="http://schemas.openxmlformats.org/officeDocument/2006/relationships/font" Target="fonts/font35.fntdata"/><Relationship Id="rId5" Type="http://schemas.openxmlformats.org/officeDocument/2006/relationships/slide" Target="slides/slide4.xml"/><Relationship Id="rId61" Type="http://schemas.openxmlformats.org/officeDocument/2006/relationships/tags" Target="tags/tag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font" Target="fonts/font25.fntdata"/><Relationship Id="rId56" Type="http://schemas.openxmlformats.org/officeDocument/2006/relationships/font" Target="fonts/font33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2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font" Target="fonts/font23.fntdata"/><Relationship Id="rId59" Type="http://schemas.openxmlformats.org/officeDocument/2006/relationships/font" Target="fonts/font36.fntdata"/><Relationship Id="rId20" Type="http://schemas.openxmlformats.org/officeDocument/2006/relationships/slide" Target="slides/slide19.xml"/><Relationship Id="rId41" Type="http://schemas.openxmlformats.org/officeDocument/2006/relationships/font" Target="fonts/font18.fntdata"/><Relationship Id="rId54" Type="http://schemas.openxmlformats.org/officeDocument/2006/relationships/font" Target="fonts/font31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font" Target="fonts/font26.fntdata"/><Relationship Id="rId57" Type="http://schemas.openxmlformats.org/officeDocument/2006/relationships/font" Target="fonts/font34.fntdata"/><Relationship Id="rId10" Type="http://schemas.openxmlformats.org/officeDocument/2006/relationships/slide" Target="slides/slide9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52" Type="http://schemas.openxmlformats.org/officeDocument/2006/relationships/font" Target="fonts/font29.fntdata"/><Relationship Id="rId60" Type="http://schemas.openxmlformats.org/officeDocument/2006/relationships/font" Target="fonts/font37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AB79C-CCF7-4E0A-8BB7-8407855E8AAA}" type="datetimeFigureOut">
              <a:rPr lang="fr-FR" smtClean="0"/>
              <a:t>25/06/2024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9BE1F-0285-4211-AD87-FCE222751F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693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165D-1F6C-493C-82FA-0A6DD1257C5B}" type="datetime1">
              <a:rPr lang="fr-FR" smtClean="0"/>
              <a:t>25/06/2024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2850-B1DC-47A0-B18F-C1487D850DBB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861BA-CDC5-4B28-B26E-784F607E3AF6}" type="datetime1">
              <a:rPr lang="fr-FR" smtClean="0"/>
              <a:t>25/06/2024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2850-B1DC-47A0-B18F-C1487D850DB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E08DC-74B9-46D7-908A-C8BCF9EA8484}" type="datetime1">
              <a:rPr lang="fr-FR" smtClean="0"/>
              <a:t>25/06/2024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2850-B1DC-47A0-B18F-C1487D850DB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E79A-B453-4FE4-86D0-C27B44B1EDB0}" type="datetime1">
              <a:rPr lang="fr-FR" smtClean="0"/>
              <a:t>25/06/2024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2850-B1DC-47A0-B18F-C1487D850DB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9129-0DED-4717-B1E2-47C917CB1686}" type="datetime1">
              <a:rPr lang="fr-FR" smtClean="0"/>
              <a:t>25/06/2024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2850-B1DC-47A0-B18F-C1487D850DBB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8DFE-CFA0-4872-9B92-4A722EAFEF77}" type="datetime1">
              <a:rPr lang="fr-FR" smtClean="0"/>
              <a:t>25/06/2024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2850-B1DC-47A0-B18F-C1487D850DB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85B99-A5FA-4045-8116-883908F2FD0B}" type="datetime1">
              <a:rPr lang="fr-FR" smtClean="0"/>
              <a:t>25/06/2024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2850-B1DC-47A0-B18F-C1487D850DB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ECE7-016E-4E70-840F-D4456FCCA0A4}" type="datetime1">
              <a:rPr lang="fr-FR" smtClean="0"/>
              <a:t>25/06/2024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2850-B1DC-47A0-B18F-C1487D850DB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8DE4-D5FB-489B-94E6-52854B2C8F6F}" type="datetime1">
              <a:rPr lang="fr-FR" smtClean="0"/>
              <a:t>25/06/2024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2850-B1DC-47A0-B18F-C1487D850DB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E88B2-30AA-4D66-8508-D7668884F200}" type="datetime1">
              <a:rPr lang="fr-FR" smtClean="0"/>
              <a:t>25/06/2024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2850-B1DC-47A0-B18F-C1487D850DBB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22F57-1DD5-4EA8-957C-7ABE4F1B8BA8}" type="datetime1">
              <a:rPr lang="fr-FR" smtClean="0"/>
              <a:t>25/06/2024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2850-B1DC-47A0-B18F-C1487D850DB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B78B0C3-70F9-435A-9518-3024E98E7524}" type="datetime1">
              <a:rPr lang="fr-FR" smtClean="0"/>
              <a:t>25/06/2024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C7E2850-B1DC-47A0-B18F-C1487D850DBB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2.jpeg"/><Relationship Id="rId7" Type="http://schemas.openxmlformats.org/officeDocument/2006/relationships/image" Target="../media/image3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image" Target="../media/image2.jpeg"/><Relationship Id="rId7" Type="http://schemas.openxmlformats.org/officeDocument/2006/relationships/image" Target="../media/image4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Relationship Id="rId9" Type="http://schemas.openxmlformats.org/officeDocument/2006/relationships/image" Target="../media/image5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image" Target="../media/image2.jpeg"/><Relationship Id="rId7" Type="http://schemas.openxmlformats.org/officeDocument/2006/relationships/image" Target="../media/image5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emf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2.jpeg"/><Relationship Id="rId7" Type="http://schemas.openxmlformats.org/officeDocument/2006/relationships/image" Target="../media/image1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10" Type="http://schemas.openxmlformats.org/officeDocument/2006/relationships/image" Target="../media/image14.emf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2.jpeg"/><Relationship Id="rId7" Type="http://schemas.openxmlformats.org/officeDocument/2006/relationships/image" Target="../media/image20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Relationship Id="rId9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.jpeg"/><Relationship Id="rId7" Type="http://schemas.openxmlformats.org/officeDocument/2006/relationships/image" Target="../media/image2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323512" cy="1728192"/>
          </a:xfrm>
        </p:spPr>
        <p:txBody>
          <a:bodyPr>
            <a:normAutofit/>
          </a:bodyPr>
          <a:lstStyle/>
          <a:p>
            <a:r>
              <a:rPr lang="en-US" sz="4000" dirty="0"/>
              <a:t>      A new  supersymmetry      breaking orientifold  </a:t>
            </a:r>
            <a:endParaRPr lang="fr-FR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67744" y="5229200"/>
            <a:ext cx="6768752" cy="955263"/>
          </a:xfrm>
        </p:spPr>
        <p:txBody>
          <a:bodyPr>
            <a:normAutofit fontScale="47500" lnSpcReduction="20000"/>
          </a:bodyPr>
          <a:lstStyle/>
          <a:p>
            <a:r>
              <a:rPr lang="fr-FR" sz="8000" dirty="0"/>
              <a:t>         </a:t>
            </a:r>
            <a:r>
              <a:rPr lang="fr-FR" sz="5500" dirty="0" err="1"/>
              <a:t>june</a:t>
            </a:r>
            <a:r>
              <a:rPr lang="fr-FR" sz="5500" dirty="0"/>
              <a:t> 26, 2024</a:t>
            </a:r>
          </a:p>
          <a:p>
            <a:r>
              <a:rPr lang="fr-FR" sz="5500" dirty="0"/>
              <a:t>    String </a:t>
            </a:r>
            <a:r>
              <a:rPr lang="fr-FR" sz="5500" dirty="0" err="1"/>
              <a:t>phenomenology</a:t>
            </a:r>
            <a:r>
              <a:rPr lang="fr-FR" sz="5500" dirty="0"/>
              <a:t>, </a:t>
            </a:r>
            <a:r>
              <a:rPr lang="fr-FR" sz="5500" dirty="0" err="1"/>
              <a:t>Padova</a:t>
            </a:r>
            <a:r>
              <a:rPr lang="fr-FR" sz="5500" dirty="0"/>
              <a:t> 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2850-B1DC-47A0-B18F-C1487D850DBB}" type="slidenum">
              <a:rPr lang="fr-FR" smtClean="0"/>
              <a:t>1</a:t>
            </a:fld>
            <a:endParaRPr lang="fr-FR"/>
          </a:p>
        </p:txBody>
      </p:sp>
      <p:sp>
        <p:nvSpPr>
          <p:cNvPr id="4" name="ZoneTexte 3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/>
              <a:t>TexPoint fonts used in EMF. </a:t>
            </a:r>
          </a:p>
          <a:p>
            <a:r>
              <a:rPr lang="en-US"/>
              <a:t>Read the TexPoint manual before you delete this box.: </a:t>
            </a:r>
            <a:r>
              <a:rPr lang="en-US">
                <a:latin typeface="CMMI10"/>
              </a:rPr>
              <a:t>A</a:t>
            </a:r>
            <a:r>
              <a:rPr lang="en-US">
                <a:latin typeface="CMR10"/>
              </a:rPr>
              <a:t>A</a:t>
            </a:r>
            <a:r>
              <a:rPr lang="en-US">
                <a:latin typeface="CMSY10ORIG"/>
              </a:rPr>
              <a:t>A</a:t>
            </a:r>
            <a:r>
              <a:rPr lang="en-US">
                <a:latin typeface="CMMI7"/>
              </a:rPr>
              <a:t>A</a:t>
            </a:r>
            <a:r>
              <a:rPr lang="en-US">
                <a:latin typeface="CMR7"/>
              </a:rPr>
              <a:t>A</a:t>
            </a:r>
            <a:r>
              <a:rPr lang="en-US">
                <a:latin typeface="CMEX10"/>
              </a:rPr>
              <a:t>A</a:t>
            </a:r>
            <a:r>
              <a:rPr lang="en-US">
                <a:latin typeface="CMSY7"/>
              </a:rPr>
              <a:t>A</a:t>
            </a:r>
            <a:r>
              <a:rPr lang="en-US">
                <a:latin typeface="CMR5"/>
              </a:rPr>
              <a:t>A</a:t>
            </a:r>
            <a:r>
              <a:rPr lang="en-US">
                <a:latin typeface="CMMI5"/>
              </a:rPr>
              <a:t>A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843808" y="6453336"/>
            <a:ext cx="31588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E. Dudas – CNRS and E. Polytechnique  </a:t>
            </a:r>
          </a:p>
        </p:txBody>
      </p:sp>
      <p:pic>
        <p:nvPicPr>
          <p:cNvPr id="2050" name="Picture 2" descr="https://encrypted-tbn0.gstatic.com/images?q=tbn:ANd9GcQjptxhlMU564RtKcUrIZMU69feWXW_bQGWmcnzUax6iahwsKTg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982" y="476672"/>
            <a:ext cx="549498" cy="7524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0" y="3645024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                              </a:t>
            </a:r>
            <a:r>
              <a:rPr lang="fr-FR" sz="2000" dirty="0" err="1"/>
              <a:t>with</a:t>
            </a:r>
            <a:r>
              <a:rPr lang="fr-FR" sz="2000" dirty="0"/>
              <a:t> Gabriele </a:t>
            </a:r>
            <a:r>
              <a:rPr lang="fr-FR" sz="2000" dirty="0" err="1"/>
              <a:t>Casagrande</a:t>
            </a:r>
            <a:r>
              <a:rPr lang="fr-FR" sz="2000" dirty="0"/>
              <a:t>, in </a:t>
            </a:r>
            <a:r>
              <a:rPr lang="fr-FR" sz="2000" dirty="0" err="1"/>
              <a:t>progress</a:t>
            </a:r>
            <a:r>
              <a:rPr lang="fr-FR" sz="2000" dirty="0"/>
              <a:t> </a:t>
            </a:r>
          </a:p>
          <a:p>
            <a:endParaRPr lang="fr-FR" sz="2000" dirty="0"/>
          </a:p>
          <a:p>
            <a:r>
              <a:rPr lang="fr-FR" sz="2000" dirty="0"/>
              <a:t>               </a:t>
            </a:r>
            <a:r>
              <a:rPr lang="fr-FR" sz="2000" dirty="0">
                <a:solidFill>
                  <a:srgbClr val="7030A0"/>
                </a:solidFill>
              </a:rPr>
              <a:t> </a:t>
            </a:r>
          </a:p>
          <a:p>
            <a:r>
              <a:rPr lang="fr-FR" sz="2000" dirty="0"/>
              <a:t>                                 </a:t>
            </a:r>
            <a:r>
              <a:rPr lang="cs-CZ" dirty="0"/>
              <a:t>                  </a:t>
            </a:r>
            <a:r>
              <a:rPr lang="pt-BR" b="1" dirty="0"/>
              <a:t> 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14" y="476672"/>
            <a:ext cx="714274" cy="720080"/>
          </a:xfrm>
          <a:prstGeom prst="rect">
            <a:avLst/>
          </a:prstGeom>
        </p:spPr>
      </p:pic>
      <p:pic>
        <p:nvPicPr>
          <p:cNvPr id="7" name="Image 6" descr="ipp copi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04664"/>
            <a:ext cx="3888432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046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04664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 </a:t>
            </a:r>
            <a:r>
              <a:rPr lang="fr-FR" sz="2400" dirty="0" err="1">
                <a:solidFill>
                  <a:srgbClr val="C00000"/>
                </a:solidFill>
              </a:rPr>
              <a:t>Parallel</a:t>
            </a:r>
            <a:r>
              <a:rPr lang="fr-FR" sz="2400" dirty="0">
                <a:solidFill>
                  <a:srgbClr val="C00000"/>
                </a:solidFill>
              </a:rPr>
              <a:t> </a:t>
            </a:r>
            <a:r>
              <a:rPr lang="fr-FR" sz="2400" dirty="0"/>
              <a:t> and  </a:t>
            </a:r>
            <a:r>
              <a:rPr lang="fr-FR" sz="2400" dirty="0" err="1">
                <a:solidFill>
                  <a:srgbClr val="0070C0"/>
                </a:solidFill>
              </a:rPr>
              <a:t>perpendicular</a:t>
            </a:r>
            <a:r>
              <a:rPr lang="fr-FR" sz="2400" dirty="0"/>
              <a:t>  </a:t>
            </a:r>
            <a:r>
              <a:rPr lang="fr-FR" sz="2400" dirty="0" err="1"/>
              <a:t>Scherk</a:t>
            </a:r>
            <a:r>
              <a:rPr lang="fr-FR" sz="2400" dirty="0"/>
              <a:t>-Schwarz </a:t>
            </a:r>
            <a:r>
              <a:rPr lang="fr-FR" sz="2400" dirty="0" err="1"/>
              <a:t>breaking</a:t>
            </a:r>
            <a:endParaRPr lang="fr-FR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836713"/>
            <a:ext cx="3024336" cy="2560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 descr="IMG_405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16832"/>
            <a:ext cx="5112568" cy="3834426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4871048" y="836712"/>
            <a:ext cx="3674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The </a:t>
            </a:r>
            <a:r>
              <a:rPr lang="fr-FR" dirty="0" err="1"/>
              <a:t>perpendicular</a:t>
            </a:r>
            <a:r>
              <a:rPr lang="fr-FR" dirty="0"/>
              <a:t> case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actually</a:t>
            </a:r>
            <a:endParaRPr lang="fr-FR" dirty="0"/>
          </a:p>
          <a:p>
            <a:r>
              <a:rPr lang="fr-FR" dirty="0" err="1"/>
              <a:t>subtle</a:t>
            </a:r>
            <a:r>
              <a:rPr lang="fr-FR" dirty="0"/>
              <a:t> : </a:t>
            </a:r>
          </a:p>
        </p:txBody>
      </p:sp>
      <p:sp>
        <p:nvSpPr>
          <p:cNvPr id="12" name="Flèche vers le bas 11"/>
          <p:cNvSpPr/>
          <p:nvPr/>
        </p:nvSpPr>
        <p:spPr>
          <a:xfrm>
            <a:off x="6084168" y="1196752"/>
            <a:ext cx="288032" cy="64807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35496" y="5805264"/>
            <a:ext cx="9457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In </a:t>
            </a:r>
            <a:r>
              <a:rPr lang="fr-FR" sz="2400" dirty="0" err="1"/>
              <a:t>both</a:t>
            </a:r>
            <a:r>
              <a:rPr lang="fr-FR" sz="2400" dirty="0"/>
              <a:t> cases </a:t>
            </a:r>
            <a:r>
              <a:rPr lang="fr-FR" sz="2400" dirty="0">
                <a:solidFill>
                  <a:srgbClr val="0000FF"/>
                </a:solidFill>
              </a:rPr>
              <a:t>one-</a:t>
            </a:r>
            <a:r>
              <a:rPr lang="fr-FR" sz="2400" dirty="0" err="1">
                <a:solidFill>
                  <a:srgbClr val="0000FF"/>
                </a:solidFill>
              </a:rPr>
              <a:t>loop</a:t>
            </a:r>
            <a:r>
              <a:rPr lang="fr-FR" sz="2400" dirty="0">
                <a:solidFill>
                  <a:srgbClr val="0000FF"/>
                </a:solidFill>
              </a:rPr>
              <a:t> vacuum </a:t>
            </a:r>
            <a:r>
              <a:rPr lang="fr-FR" sz="2400" dirty="0" err="1">
                <a:solidFill>
                  <a:srgbClr val="0000FF"/>
                </a:solidFill>
              </a:rPr>
              <a:t>energy</a:t>
            </a:r>
            <a:r>
              <a:rPr lang="fr-FR" sz="2400" dirty="0"/>
              <a:t>, but </a:t>
            </a:r>
            <a:r>
              <a:rPr lang="fr-FR" sz="2400" dirty="0">
                <a:solidFill>
                  <a:srgbClr val="FF0000"/>
                </a:solidFill>
              </a:rPr>
              <a:t>no </a:t>
            </a:r>
            <a:r>
              <a:rPr lang="fr-FR" sz="2400" dirty="0" err="1">
                <a:solidFill>
                  <a:srgbClr val="FF0000"/>
                </a:solidFill>
              </a:rPr>
              <a:t>disk</a:t>
            </a:r>
            <a:r>
              <a:rPr lang="fr-FR" sz="2400" dirty="0">
                <a:solidFill>
                  <a:srgbClr val="FF0000"/>
                </a:solidFill>
              </a:rPr>
              <a:t> NS-NS </a:t>
            </a:r>
            <a:r>
              <a:rPr lang="fr-FR" sz="2400" dirty="0" err="1">
                <a:solidFill>
                  <a:srgbClr val="FF0000"/>
                </a:solidFill>
              </a:rPr>
              <a:t>tadpoles</a:t>
            </a:r>
            <a:endParaRPr lang="fr-FR" sz="2400" dirty="0">
              <a:solidFill>
                <a:srgbClr val="FF0000"/>
              </a:solidFill>
            </a:endParaRPr>
          </a:p>
        </p:txBody>
      </p:sp>
      <p:pic>
        <p:nvPicPr>
          <p:cNvPr id="2" name="Picture 2" descr="https://encrypted-tbn0.gstatic.com/images?q=tbn:ANd9GcQjptxhlMU564RtKcUrIZMU69feWXW_bQGWmcnzUax6iahwsKTgGA">
            <a:extLst>
              <a:ext uri="{FF2B5EF4-FFF2-40B4-BE49-F238E27FC236}">
                <a16:creationId xmlns:a16="http://schemas.microsoft.com/office/drawing/2014/main" id="{262D7229-8F10-6ED0-EC81-5C90B59A7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998" y="332656"/>
            <a:ext cx="549498" cy="75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EB8BCC1-0193-DE85-1E99-1C56AF598D59}"/>
              </a:ext>
            </a:extLst>
          </p:cNvPr>
          <p:cNvSpPr txBox="1"/>
          <p:nvPr/>
        </p:nvSpPr>
        <p:spPr>
          <a:xfrm>
            <a:off x="2843808" y="6453336"/>
            <a:ext cx="31588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E. Dudas – CNRS and E. Polytechnique  </a:t>
            </a:r>
          </a:p>
        </p:txBody>
      </p:sp>
    </p:spTree>
    <p:extLst>
      <p:ext uri="{BB962C8B-B14F-4D97-AF65-F5344CB8AC3E}">
        <p14:creationId xmlns:p14="http://schemas.microsoft.com/office/powerpoint/2010/main" val="74358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990600"/>
          </a:xfrm>
        </p:spPr>
        <p:txBody>
          <a:bodyPr>
            <a:normAutofit/>
          </a:bodyPr>
          <a:lstStyle/>
          <a:p>
            <a:r>
              <a:rPr lang="fr-FR" sz="3200" dirty="0"/>
              <a:t>     - The new SUSY </a:t>
            </a:r>
            <a:r>
              <a:rPr lang="fr-FR" sz="3200" dirty="0" err="1"/>
              <a:t>breaking</a:t>
            </a:r>
            <a:r>
              <a:rPr lang="fr-FR" sz="3200" dirty="0"/>
              <a:t> </a:t>
            </a:r>
            <a:r>
              <a:rPr lang="fr-FR" sz="3200" dirty="0" err="1"/>
              <a:t>orientifold</a:t>
            </a:r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2850-B1DC-47A0-B18F-C1487D850DBB}" type="slidenum">
              <a:rPr lang="fr-FR" smtClean="0"/>
              <a:t>11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79512" y="836712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404664"/>
            <a:ext cx="571419" cy="576064"/>
          </a:xfrm>
          <a:prstGeom prst="rect">
            <a:avLst/>
          </a:prstGeom>
        </p:spPr>
      </p:pic>
      <p:pic>
        <p:nvPicPr>
          <p:cNvPr id="6" name="Picture 2" descr="https://encrypted-tbn0.gstatic.com/images?q=tbn:ANd9GcQjptxhlMU564RtKcUrIZMU69feWXW_bQGWmcnzUax6iahwsKTg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982" y="476672"/>
            <a:ext cx="549498" cy="7524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843808" y="6453336"/>
            <a:ext cx="31588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E. Dudas – CNRS and E. Polytechnique 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0F5EDDF-8A36-96E2-6DF2-0588A60449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6196" y="1412776"/>
            <a:ext cx="3340100" cy="508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14948AE-D60A-B6EB-4AA8-64CCFB88517F}"/>
              </a:ext>
            </a:extLst>
          </p:cNvPr>
          <p:cNvSpPr txBox="1"/>
          <p:nvPr/>
        </p:nvSpPr>
        <p:spPr>
          <a:xfrm>
            <a:off x="827584" y="1467272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is based on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3C382C5-3724-C419-5228-9E17121A86E2}"/>
              </a:ext>
            </a:extLst>
          </p:cNvPr>
          <p:cNvSpPr txBox="1"/>
          <p:nvPr/>
        </p:nvSpPr>
        <p:spPr>
          <a:xfrm>
            <a:off x="395536" y="2679303"/>
            <a:ext cx="88280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/>
              <a:t>Obs</a:t>
            </a:r>
            <a:r>
              <a:rPr lang="en-GB" sz="2400" dirty="0"/>
              <a:t>:</a:t>
            </a:r>
            <a:r>
              <a:rPr lang="en-GB" dirty="0"/>
              <a:t>                                   </a:t>
            </a:r>
            <a:r>
              <a:rPr lang="en-GB" sz="2400" dirty="0"/>
              <a:t>consistent </a:t>
            </a:r>
            <a:r>
              <a:rPr lang="en-GB" sz="2400" dirty="0">
                <a:solidFill>
                  <a:srgbClr val="0070C0"/>
                </a:solidFill>
              </a:rPr>
              <a:t>only in the SS compactification </a:t>
            </a:r>
          </a:p>
          <a:p>
            <a:r>
              <a:rPr lang="en-GB" sz="2400" dirty="0"/>
              <a:t>                                             of type IIB to 9d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EA3109B-0826-F397-4C6E-23808B42D5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2636912"/>
            <a:ext cx="1346200" cy="5080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8B1FE8BD-9225-48D8-BDCA-6EB50CC3D62A}"/>
              </a:ext>
            </a:extLst>
          </p:cNvPr>
          <p:cNvSpPr txBox="1"/>
          <p:nvPr/>
        </p:nvSpPr>
        <p:spPr>
          <a:xfrm>
            <a:off x="323528" y="3573016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Action on various forms : 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D7E5DD5-9015-6E97-E242-A88FED8C6B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569" y="4100499"/>
            <a:ext cx="6936432" cy="43677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FB6D367-B5C5-8FD5-9DDF-934350A793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024" y="4623404"/>
            <a:ext cx="7628384" cy="389772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B7E58131-06BF-465B-E95F-79F38013F665}"/>
              </a:ext>
            </a:extLst>
          </p:cNvPr>
          <p:cNvSpPr txBox="1"/>
          <p:nvPr/>
        </p:nvSpPr>
        <p:spPr>
          <a:xfrm>
            <a:off x="606915" y="5229200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 invariant </a:t>
            </a:r>
            <a:r>
              <a:rPr lang="en-GB" dirty="0" err="1"/>
              <a:t>gravitini</a:t>
            </a:r>
            <a:endParaRPr lang="en-GB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33EBD302-2833-82E2-4E6A-3B19F746D7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9872" y="5125473"/>
            <a:ext cx="5184576" cy="607783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E143E175-2B75-71A6-736B-419D23E4DC03}"/>
              </a:ext>
            </a:extLst>
          </p:cNvPr>
          <p:cNvSpPr txBox="1"/>
          <p:nvPr/>
        </p:nvSpPr>
        <p:spPr>
          <a:xfrm>
            <a:off x="107504" y="5733256"/>
            <a:ext cx="8828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are different at even and odd KK levels                  deformation of type IIB unrelated to type I    </a:t>
            </a:r>
          </a:p>
          <a:p>
            <a:endParaRPr lang="en-GB" dirty="0"/>
          </a:p>
        </p:txBody>
      </p:sp>
      <p:sp>
        <p:nvSpPr>
          <p:cNvPr id="19" name="Flèche vers la droite 18">
            <a:extLst>
              <a:ext uri="{FF2B5EF4-FFF2-40B4-BE49-F238E27FC236}">
                <a16:creationId xmlns:a16="http://schemas.microsoft.com/office/drawing/2014/main" id="{8225077C-02F9-D7F8-9B3E-91F2F4B7F76F}"/>
              </a:ext>
            </a:extLst>
          </p:cNvPr>
          <p:cNvSpPr/>
          <p:nvPr/>
        </p:nvSpPr>
        <p:spPr>
          <a:xfrm>
            <a:off x="4355976" y="5836261"/>
            <a:ext cx="576064" cy="2570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443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2850-B1DC-47A0-B18F-C1487D850DBB}" type="slidenum">
              <a:rPr lang="fr-FR" smtClean="0"/>
              <a:t>12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79512" y="836712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404664"/>
            <a:ext cx="571419" cy="576064"/>
          </a:xfrm>
          <a:prstGeom prst="rect">
            <a:avLst/>
          </a:prstGeom>
        </p:spPr>
      </p:pic>
      <p:pic>
        <p:nvPicPr>
          <p:cNvPr id="6" name="Picture 2" descr="https://encrypted-tbn0.gstatic.com/images?q=tbn:ANd9GcQjptxhlMU564RtKcUrIZMU69feWXW_bQGWmcnzUax6iahwsKTg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982" y="476672"/>
            <a:ext cx="549498" cy="7524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843808" y="6453336"/>
            <a:ext cx="31588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E. Dudas – CNRS and E. Polytechnique 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BE12829-79A0-A2C1-89EF-285A536A55BE}"/>
              </a:ext>
            </a:extLst>
          </p:cNvPr>
          <p:cNvSpPr txBox="1"/>
          <p:nvPr/>
        </p:nvSpPr>
        <p:spPr>
          <a:xfrm>
            <a:off x="971600" y="620688"/>
            <a:ext cx="7250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The O9 plane in this construction is of a </a:t>
            </a:r>
            <a:r>
              <a:rPr lang="en-GB" sz="2400" dirty="0">
                <a:solidFill>
                  <a:srgbClr val="C00000"/>
                </a:solidFill>
              </a:rPr>
              <a:t>novel type</a:t>
            </a:r>
            <a:r>
              <a:rPr lang="en-GB" sz="2400" dirty="0"/>
              <a:t>: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B89707F-9EF5-2664-207D-B5A77D1B82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2068" y="1853456"/>
            <a:ext cx="5438404" cy="49542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A6BBFED-4663-5558-8A61-66E7126CF442}"/>
              </a:ext>
            </a:extLst>
          </p:cNvPr>
          <p:cNvSpPr txBox="1"/>
          <p:nvPr/>
        </p:nvSpPr>
        <p:spPr>
          <a:xfrm>
            <a:off x="179512" y="1907540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Loop-channel Klein bottle: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55F936A-EE16-87E1-C83D-54320845F400}"/>
              </a:ext>
            </a:extLst>
          </p:cNvPr>
          <p:cNvSpPr txBox="1"/>
          <p:nvPr/>
        </p:nvSpPr>
        <p:spPr>
          <a:xfrm>
            <a:off x="179512" y="2710661"/>
            <a:ext cx="2856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Tree-level-channel Klein : </a:t>
            </a:r>
          </a:p>
          <a:p>
            <a:endParaRPr lang="en-GB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ED4B049-53E8-7B25-7527-69EA54D8DE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7864" y="2598004"/>
            <a:ext cx="4962691" cy="542964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2B175C04-33DE-FFDD-6749-69631A5A300C}"/>
              </a:ext>
            </a:extLst>
          </p:cNvPr>
          <p:cNvSpPr txBox="1"/>
          <p:nvPr/>
        </p:nvSpPr>
        <p:spPr>
          <a:xfrm>
            <a:off x="3275856" y="990020"/>
            <a:ext cx="4852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Both NS-NS and RR sectors are </a:t>
            </a:r>
            <a:r>
              <a:rPr lang="en-GB" dirty="0">
                <a:solidFill>
                  <a:srgbClr val="C00000"/>
                </a:solidFill>
              </a:rPr>
              <a:t>symmetrized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7E483605-D62D-2D5F-5702-AFE28BF246E3}"/>
              </a:ext>
            </a:extLst>
          </p:cNvPr>
          <p:cNvCxnSpPr>
            <a:cxnSpLocks/>
          </p:cNvCxnSpPr>
          <p:nvPr/>
        </p:nvCxnSpPr>
        <p:spPr>
          <a:xfrm>
            <a:off x="5508104" y="1340768"/>
            <a:ext cx="0" cy="268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2A79A0E4-E846-D78A-9CEA-28BB596AEF4B}"/>
              </a:ext>
            </a:extLst>
          </p:cNvPr>
          <p:cNvSpPr txBox="1"/>
          <p:nvPr/>
        </p:nvSpPr>
        <p:spPr>
          <a:xfrm>
            <a:off x="35497" y="3645024"/>
            <a:ext cx="10989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O9 plane has </a:t>
            </a:r>
            <a:r>
              <a:rPr lang="en-GB" sz="2400" dirty="0">
                <a:solidFill>
                  <a:srgbClr val="0070C0"/>
                </a:solidFill>
              </a:rPr>
              <a:t>no charge and tension</a:t>
            </a:r>
            <a:r>
              <a:rPr lang="en-GB" sz="2400" dirty="0"/>
              <a:t>, couples to massive </a:t>
            </a:r>
          </a:p>
          <a:p>
            <a:r>
              <a:rPr lang="en-GB" sz="2400" dirty="0"/>
              <a:t>”twisted” states, in particular to the </a:t>
            </a:r>
            <a:r>
              <a:rPr lang="en-GB" sz="2400" dirty="0">
                <a:solidFill>
                  <a:srgbClr val="00B050"/>
                </a:solidFill>
              </a:rPr>
              <a:t>tachyonic-like scalar  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79FEC64C-BE6A-5A45-C223-1EDAF825B67B}"/>
              </a:ext>
            </a:extLst>
          </p:cNvPr>
          <p:cNvCxnSpPr>
            <a:cxnSpLocks/>
          </p:cNvCxnSpPr>
          <p:nvPr/>
        </p:nvCxnSpPr>
        <p:spPr>
          <a:xfrm flipV="1">
            <a:off x="5436096" y="3284984"/>
            <a:ext cx="72008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17598F82-E30E-29B4-E04A-5F2052EC5C60}"/>
              </a:ext>
            </a:extLst>
          </p:cNvPr>
          <p:cNvSpPr txBox="1"/>
          <p:nvPr/>
        </p:nvSpPr>
        <p:spPr>
          <a:xfrm>
            <a:off x="6372200" y="1340768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(oscillating) KK tower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2F64E14-FDC3-3FB5-040E-361588EB07B8}"/>
              </a:ext>
            </a:extLst>
          </p:cNvPr>
          <p:cNvSpPr txBox="1"/>
          <p:nvPr/>
        </p:nvSpPr>
        <p:spPr>
          <a:xfrm>
            <a:off x="6002680" y="3284984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(odd) winding tower</a:t>
            </a: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AB1F88D0-001E-A23F-51F5-BBBE55C7B6F8}"/>
              </a:ext>
            </a:extLst>
          </p:cNvPr>
          <p:cNvCxnSpPr>
            <a:cxnSpLocks/>
          </p:cNvCxnSpPr>
          <p:nvPr/>
        </p:nvCxnSpPr>
        <p:spPr>
          <a:xfrm flipV="1">
            <a:off x="7236296" y="3140968"/>
            <a:ext cx="144016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AAD2D376-5581-4DB6-CC1B-670550FAA2BD}"/>
              </a:ext>
            </a:extLst>
          </p:cNvPr>
          <p:cNvCxnSpPr>
            <a:cxnSpLocks/>
          </p:cNvCxnSpPr>
          <p:nvPr/>
        </p:nvCxnSpPr>
        <p:spPr>
          <a:xfrm>
            <a:off x="7524328" y="1700808"/>
            <a:ext cx="153496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316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4848" y="548680"/>
            <a:ext cx="8229600" cy="990600"/>
          </a:xfrm>
        </p:spPr>
        <p:txBody>
          <a:bodyPr>
            <a:normAutofit/>
          </a:bodyPr>
          <a:lstStyle/>
          <a:p>
            <a:r>
              <a:rPr lang="fr-FR" sz="3200" dirty="0"/>
              <a:t>               S-</a:t>
            </a:r>
            <a:r>
              <a:rPr lang="fr-FR" sz="3200" dirty="0" err="1"/>
              <a:t>selfduality</a:t>
            </a:r>
            <a:r>
              <a:rPr lang="fr-FR" sz="3200" dirty="0"/>
              <a:t> and D-</a:t>
            </a:r>
            <a:r>
              <a:rPr lang="fr-FR" sz="3200" dirty="0" err="1"/>
              <a:t>brane</a:t>
            </a:r>
            <a:r>
              <a:rPr lang="fr-FR" sz="3200" dirty="0"/>
              <a:t> </a:t>
            </a:r>
            <a:r>
              <a:rPr lang="fr-FR" sz="3200" dirty="0" err="1"/>
              <a:t>spectra</a:t>
            </a:r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2850-B1DC-47A0-B18F-C1487D850DBB}" type="slidenum">
              <a:rPr lang="fr-FR" smtClean="0"/>
              <a:t>13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79512" y="836712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404664"/>
            <a:ext cx="571419" cy="576064"/>
          </a:xfrm>
          <a:prstGeom prst="rect">
            <a:avLst/>
          </a:prstGeom>
        </p:spPr>
      </p:pic>
      <p:pic>
        <p:nvPicPr>
          <p:cNvPr id="6" name="Picture 2" descr="https://encrypted-tbn0.gstatic.com/images?q=tbn:ANd9GcQjptxhlMU564RtKcUrIZMU69feWXW_bQGWmcnzUax6iahwsKTg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982" y="476672"/>
            <a:ext cx="549498" cy="75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843808" y="6453336"/>
            <a:ext cx="31588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E. Dudas – CNRS and E. Polytechnique 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5AE8EF3-DF9D-6B35-8691-18DF86FEE6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856" y="1700808"/>
            <a:ext cx="5760640" cy="187452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B85F3B9-63C0-378A-F5A1-90B537815105}"/>
              </a:ext>
            </a:extLst>
          </p:cNvPr>
          <p:cNvSpPr txBox="1"/>
          <p:nvPr/>
        </p:nvSpPr>
        <p:spPr>
          <a:xfrm>
            <a:off x="35496" y="2132856"/>
            <a:ext cx="2916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KK (field theory spectrum) </a:t>
            </a:r>
          </a:p>
          <a:p>
            <a:endParaRPr lang="en-GB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68F6BA2-E01A-5FCD-594E-00F32048CEE0}"/>
              </a:ext>
            </a:extLst>
          </p:cNvPr>
          <p:cNvSpPr txBox="1"/>
          <p:nvPr/>
        </p:nvSpPr>
        <p:spPr>
          <a:xfrm>
            <a:off x="374848" y="3736859"/>
            <a:ext cx="72451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is compatible with </a:t>
            </a:r>
            <a:r>
              <a:rPr lang="en-GB" sz="2400" dirty="0">
                <a:solidFill>
                  <a:srgbClr val="7030A0"/>
                </a:solidFill>
              </a:rPr>
              <a:t>S-self-duality</a:t>
            </a:r>
            <a:r>
              <a:rPr lang="en-GB" sz="2400" dirty="0"/>
              <a:t>.    Moreover :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FD5AA38-BA36-4A72-604F-A1F45DD86D11}"/>
              </a:ext>
            </a:extLst>
          </p:cNvPr>
          <p:cNvSpPr txBox="1"/>
          <p:nvPr/>
        </p:nvSpPr>
        <p:spPr>
          <a:xfrm>
            <a:off x="1043608" y="4941168"/>
            <a:ext cx="65133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Massless                          RR forms          </a:t>
            </a:r>
          </a:p>
          <a:p>
            <a:endParaRPr lang="en-GB" sz="2400" dirty="0"/>
          </a:p>
          <a:p>
            <a:r>
              <a:rPr lang="en-GB" sz="2400" dirty="0"/>
              <a:t>- </a:t>
            </a:r>
            <a:r>
              <a:rPr lang="en-GB" sz="2400" dirty="0">
                <a:solidFill>
                  <a:srgbClr val="0070C0"/>
                </a:solidFill>
              </a:rPr>
              <a:t>charged</a:t>
            </a:r>
            <a:r>
              <a:rPr lang="en-GB" sz="2400" dirty="0"/>
              <a:t> D3 and D7 branes</a:t>
            </a:r>
          </a:p>
          <a:p>
            <a:r>
              <a:rPr lang="en-GB" sz="2400" dirty="0"/>
              <a:t>- uncharged branes of all other dimensions     </a:t>
            </a:r>
            <a:r>
              <a:rPr lang="en-GB" dirty="0"/>
              <a:t>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1D9416C-50D8-38AF-F219-B9D86480C5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4496" y="4968850"/>
            <a:ext cx="1617464" cy="404366"/>
          </a:xfrm>
          <a:prstGeom prst="rect">
            <a:avLst/>
          </a:prstGeom>
        </p:spPr>
      </p:pic>
      <p:sp>
        <p:nvSpPr>
          <p:cNvPr id="14" name="Flèche vers la droite 13">
            <a:extLst>
              <a:ext uri="{FF2B5EF4-FFF2-40B4-BE49-F238E27FC236}">
                <a16:creationId xmlns:a16="http://schemas.microsoft.com/office/drawing/2014/main" id="{1E55509B-A492-2452-454A-D8D331FCCB35}"/>
              </a:ext>
            </a:extLst>
          </p:cNvPr>
          <p:cNvSpPr/>
          <p:nvPr/>
        </p:nvSpPr>
        <p:spPr>
          <a:xfrm>
            <a:off x="6386356" y="5054987"/>
            <a:ext cx="417892" cy="2462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7E4B0402-AF02-803A-794B-2C25656ED8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9800" y="4289152"/>
            <a:ext cx="4293485" cy="4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65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2850-B1DC-47A0-B18F-C1487D850DBB}" type="slidenum">
              <a:rPr lang="fr-FR" smtClean="0"/>
              <a:t>14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79512" y="836712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404664"/>
            <a:ext cx="571419" cy="576064"/>
          </a:xfrm>
          <a:prstGeom prst="rect">
            <a:avLst/>
          </a:prstGeom>
        </p:spPr>
      </p:pic>
      <p:pic>
        <p:nvPicPr>
          <p:cNvPr id="6" name="Picture 2" descr="https://encrypted-tbn0.gstatic.com/images?q=tbn:ANd9GcQjptxhlMU564RtKcUrIZMU69feWXW_bQGWmcnzUax6iahwsKTg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982" y="476672"/>
            <a:ext cx="549498" cy="7524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843808" y="6453336"/>
            <a:ext cx="31588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E. Dudas – CNRS and E. Polytechnique 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8F134D2-7DA8-C803-1C94-71D5EBA72976}"/>
              </a:ext>
            </a:extLst>
          </p:cNvPr>
          <p:cNvSpPr txBox="1"/>
          <p:nvPr/>
        </p:nvSpPr>
        <p:spPr>
          <a:xfrm>
            <a:off x="467544" y="779520"/>
            <a:ext cx="8219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Their properties can be understood from the orientifold action on D-branes of type IIB : 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3626846-E53F-E785-297F-43FF26E03F52}"/>
              </a:ext>
            </a:extLst>
          </p:cNvPr>
          <p:cNvSpPr txBox="1"/>
          <p:nvPr/>
        </p:nvSpPr>
        <p:spPr>
          <a:xfrm>
            <a:off x="606915" y="2060848"/>
            <a:ext cx="2053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                      </a:t>
            </a:r>
          </a:p>
        </p:txBody>
      </p:sp>
      <p:sp>
        <p:nvSpPr>
          <p:cNvPr id="10" name="Double flèche horizontale 9">
            <a:extLst>
              <a:ext uri="{FF2B5EF4-FFF2-40B4-BE49-F238E27FC236}">
                <a16:creationId xmlns:a16="http://schemas.microsoft.com/office/drawing/2014/main" id="{7029894F-29CA-D5E8-4E31-3EB8B4615036}"/>
              </a:ext>
            </a:extLst>
          </p:cNvPr>
          <p:cNvSpPr/>
          <p:nvPr/>
        </p:nvSpPr>
        <p:spPr>
          <a:xfrm>
            <a:off x="1979712" y="2204864"/>
            <a:ext cx="648072" cy="230541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Double flèche horizontale 11">
            <a:extLst>
              <a:ext uri="{FF2B5EF4-FFF2-40B4-BE49-F238E27FC236}">
                <a16:creationId xmlns:a16="http://schemas.microsoft.com/office/drawing/2014/main" id="{BB504517-23E0-8EEC-F555-B05C4FBC60B0}"/>
              </a:ext>
            </a:extLst>
          </p:cNvPr>
          <p:cNvSpPr/>
          <p:nvPr/>
        </p:nvSpPr>
        <p:spPr>
          <a:xfrm>
            <a:off x="2699792" y="3054443"/>
            <a:ext cx="648072" cy="230541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5E4EF32C-2AD1-A4F3-5A24-39F250E3AF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2128813"/>
            <a:ext cx="1422400" cy="4064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7F183D9-FF4F-C383-D6A6-F7C9C07233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2116113"/>
            <a:ext cx="1422400" cy="4064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CD129BDC-2287-4C63-7BB5-6ADEAF00D6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2996952"/>
            <a:ext cx="2235200" cy="4064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DE41E850-0139-5D61-5B54-7DB53A15D1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5896" y="2924944"/>
            <a:ext cx="2273300" cy="495300"/>
          </a:xfrm>
          <a:prstGeom prst="rect">
            <a:avLst/>
          </a:prstGeom>
        </p:spPr>
      </p:pic>
      <p:sp>
        <p:nvSpPr>
          <p:cNvPr id="20" name="Flèche vers la droite 19">
            <a:extLst>
              <a:ext uri="{FF2B5EF4-FFF2-40B4-BE49-F238E27FC236}">
                <a16:creationId xmlns:a16="http://schemas.microsoft.com/office/drawing/2014/main" id="{27427A45-F8F3-9F6D-38B5-DE5615538F68}"/>
              </a:ext>
            </a:extLst>
          </p:cNvPr>
          <p:cNvSpPr/>
          <p:nvPr/>
        </p:nvSpPr>
        <p:spPr>
          <a:xfrm>
            <a:off x="4716016" y="2276872"/>
            <a:ext cx="350560" cy="14401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6CB9621-11E1-5FE3-E50C-11FDA3894F6C}"/>
              </a:ext>
            </a:extLst>
          </p:cNvPr>
          <p:cNvSpPr txBox="1"/>
          <p:nvPr/>
        </p:nvSpPr>
        <p:spPr>
          <a:xfrm>
            <a:off x="5508104" y="2132856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</a:rPr>
              <a:t>charged</a:t>
            </a:r>
            <a:r>
              <a:rPr lang="en-GB" dirty="0"/>
              <a:t> D3,D7 branes</a:t>
            </a:r>
          </a:p>
        </p:txBody>
      </p:sp>
      <p:sp>
        <p:nvSpPr>
          <p:cNvPr id="22" name="Flèche vers la droite 21">
            <a:extLst>
              <a:ext uri="{FF2B5EF4-FFF2-40B4-BE49-F238E27FC236}">
                <a16:creationId xmlns:a16="http://schemas.microsoft.com/office/drawing/2014/main" id="{BF0C72DF-20B2-A0B5-7BF2-ACD383BF2820}"/>
              </a:ext>
            </a:extLst>
          </p:cNvPr>
          <p:cNvSpPr/>
          <p:nvPr/>
        </p:nvSpPr>
        <p:spPr>
          <a:xfrm>
            <a:off x="6156176" y="3140968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F8A8772-F351-704A-A1D1-48D7E72178C7}"/>
              </a:ext>
            </a:extLst>
          </p:cNvPr>
          <p:cNvSpPr txBox="1"/>
          <p:nvPr/>
        </p:nvSpPr>
        <p:spPr>
          <a:xfrm>
            <a:off x="6732240" y="2998693"/>
            <a:ext cx="227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uncharged branes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A91A5B5-F004-B639-CF4C-12952E54C846}"/>
              </a:ext>
            </a:extLst>
          </p:cNvPr>
          <p:cNvSpPr txBox="1"/>
          <p:nvPr/>
        </p:nvSpPr>
        <p:spPr>
          <a:xfrm>
            <a:off x="755576" y="4005064"/>
            <a:ext cx="686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Comments on the D3 branes: 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8595EFE-7D09-277D-B5F0-B7C964D96DA9}"/>
              </a:ext>
            </a:extLst>
          </p:cNvPr>
          <p:cNvSpPr txBox="1"/>
          <p:nvPr/>
        </p:nvSpPr>
        <p:spPr>
          <a:xfrm>
            <a:off x="251520" y="4797152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- D3 branes </a:t>
            </a:r>
            <a:r>
              <a:rPr lang="en-GB" sz="2400" dirty="0">
                <a:solidFill>
                  <a:srgbClr val="0070C0"/>
                </a:solidFill>
              </a:rPr>
              <a:t>orthogonal </a:t>
            </a:r>
            <a:r>
              <a:rPr lang="en-GB" sz="2400" dirty="0"/>
              <a:t>to the circle have gauge group U(N), </a:t>
            </a:r>
          </a:p>
          <a:p>
            <a:r>
              <a:rPr lang="en-GB" sz="2400" dirty="0"/>
              <a:t>full N=4 SUSY spectrum, like in type IIB. </a:t>
            </a:r>
            <a:r>
              <a:rPr lang="en-GB" sz="2400" dirty="0">
                <a:solidFill>
                  <a:srgbClr val="C00000"/>
                </a:solidFill>
              </a:rPr>
              <a:t>S-</a:t>
            </a:r>
            <a:r>
              <a:rPr lang="en-GB" sz="2400" dirty="0" err="1">
                <a:solidFill>
                  <a:srgbClr val="C00000"/>
                </a:solidFill>
              </a:rPr>
              <a:t>selfduality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/>
              <a:t>OK ?  </a:t>
            </a:r>
          </a:p>
        </p:txBody>
      </p:sp>
    </p:spTree>
    <p:extLst>
      <p:ext uri="{BB962C8B-B14F-4D97-AF65-F5344CB8AC3E}">
        <p14:creationId xmlns:p14="http://schemas.microsoft.com/office/powerpoint/2010/main" val="3960313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4382616"/>
            <a:ext cx="8229600" cy="990600"/>
          </a:xfrm>
        </p:spPr>
        <p:txBody>
          <a:bodyPr/>
          <a:lstStyle/>
          <a:p>
            <a:r>
              <a:rPr lang="fr-FR" dirty="0"/>
              <a:t>                </a:t>
            </a:r>
            <a:endParaRPr lang="fr-FR" sz="4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2850-B1DC-47A0-B18F-C1487D850DBB}" type="slidenum">
              <a:rPr lang="fr-FR" smtClean="0"/>
              <a:t>15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79512" y="836712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404664"/>
            <a:ext cx="571419" cy="576064"/>
          </a:xfrm>
          <a:prstGeom prst="rect">
            <a:avLst/>
          </a:prstGeom>
        </p:spPr>
      </p:pic>
      <p:pic>
        <p:nvPicPr>
          <p:cNvPr id="6" name="Picture 2" descr="https://encrypted-tbn0.gstatic.com/images?q=tbn:ANd9GcQjptxhlMU564RtKcUrIZMU69feWXW_bQGWmcnzUax6iahwsKTg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982" y="476672"/>
            <a:ext cx="549498" cy="75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843808" y="6453336"/>
            <a:ext cx="31588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E. Dudas – CNRS and E. Polytechnique 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A359FAB-77DB-FF68-EBEE-BCDE92CAC5A3}"/>
              </a:ext>
            </a:extLst>
          </p:cNvPr>
          <p:cNvSpPr txBox="1"/>
          <p:nvPr/>
        </p:nvSpPr>
        <p:spPr>
          <a:xfrm>
            <a:off x="750931" y="476672"/>
            <a:ext cx="7133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      D3 branes </a:t>
            </a:r>
            <a:r>
              <a:rPr lang="en-GB" sz="2400" dirty="0">
                <a:solidFill>
                  <a:srgbClr val="0070C0"/>
                </a:solidFill>
              </a:rPr>
              <a:t>wrapping</a:t>
            </a:r>
            <a:r>
              <a:rPr lang="en-GB" sz="2400" dirty="0"/>
              <a:t> the circle, spectrum :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78940EC-1324-1D47-FB06-A7F289B4D9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873" y="890698"/>
            <a:ext cx="7802196" cy="497455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289EB03A-A153-2623-36CB-B372252D514E}"/>
              </a:ext>
            </a:extLst>
          </p:cNvPr>
          <p:cNvSpPr txBox="1"/>
          <p:nvPr/>
        </p:nvSpPr>
        <p:spPr>
          <a:xfrm>
            <a:off x="590873" y="5865252"/>
            <a:ext cx="7891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At each mass level, the contribution to the </a:t>
            </a:r>
            <a:r>
              <a:rPr lang="en-GB" dirty="0">
                <a:solidFill>
                  <a:srgbClr val="7030A0"/>
                </a:solidFill>
              </a:rPr>
              <a:t>beta function is zero</a:t>
            </a:r>
            <a:r>
              <a:rPr lang="en-GB" dirty="0"/>
              <a:t>. Compatible</a:t>
            </a:r>
          </a:p>
          <a:p>
            <a:r>
              <a:rPr lang="en-GB" dirty="0"/>
              <a:t>with S-self-duality ? </a:t>
            </a:r>
          </a:p>
        </p:txBody>
      </p:sp>
    </p:spTree>
    <p:extLst>
      <p:ext uri="{BB962C8B-B14F-4D97-AF65-F5344CB8AC3E}">
        <p14:creationId xmlns:p14="http://schemas.microsoft.com/office/powerpoint/2010/main" val="145059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4382616"/>
            <a:ext cx="8229600" cy="990600"/>
          </a:xfrm>
        </p:spPr>
        <p:txBody>
          <a:bodyPr/>
          <a:lstStyle/>
          <a:p>
            <a:r>
              <a:rPr lang="fr-FR" dirty="0"/>
              <a:t>                </a:t>
            </a:r>
            <a:endParaRPr lang="fr-FR" sz="4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2850-B1DC-47A0-B18F-C1487D850DBB}" type="slidenum">
              <a:rPr lang="fr-FR" smtClean="0"/>
              <a:t>16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404664"/>
            <a:ext cx="571419" cy="576064"/>
          </a:xfrm>
          <a:prstGeom prst="rect">
            <a:avLst/>
          </a:prstGeom>
        </p:spPr>
      </p:pic>
      <p:pic>
        <p:nvPicPr>
          <p:cNvPr id="6" name="Picture 2" descr="https://encrypted-tbn0.gstatic.com/images?q=tbn:ANd9GcQjptxhlMU564RtKcUrIZMU69feWXW_bQGWmcnzUax6iahwsKTg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982" y="476672"/>
            <a:ext cx="549498" cy="75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843808" y="6453336"/>
            <a:ext cx="31588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E. Dudas – CNRS and E. Polytechnique 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03FF804-504F-2E3B-689F-8E61E0FA07C9}"/>
              </a:ext>
            </a:extLst>
          </p:cNvPr>
          <p:cNvSpPr txBox="1"/>
          <p:nvPr/>
        </p:nvSpPr>
        <p:spPr>
          <a:xfrm>
            <a:off x="1187624" y="620688"/>
            <a:ext cx="2151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Other branes: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6C5D12B-CE3C-4CAD-F09A-12992455441D}"/>
              </a:ext>
            </a:extLst>
          </p:cNvPr>
          <p:cNvSpPr txBox="1"/>
          <p:nvPr/>
        </p:nvSpPr>
        <p:spPr>
          <a:xfrm>
            <a:off x="35496" y="1524932"/>
            <a:ext cx="900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 </a:t>
            </a:r>
            <a:r>
              <a:rPr lang="en-GB" sz="2400" dirty="0"/>
              <a:t>D9, D5 and D1 are </a:t>
            </a:r>
            <a:r>
              <a:rPr lang="en-GB" sz="2400" dirty="0">
                <a:solidFill>
                  <a:srgbClr val="C00000"/>
                </a:solidFill>
              </a:rPr>
              <a:t>uncharged</a:t>
            </a:r>
            <a:r>
              <a:rPr lang="en-GB" sz="2400" dirty="0"/>
              <a:t>, they couple to the closed string tachyonic-like scalar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They are of </a:t>
            </a:r>
            <a:r>
              <a:rPr lang="en-GB" sz="2400" dirty="0">
                <a:solidFill>
                  <a:srgbClr val="0070C0"/>
                </a:solidFill>
              </a:rPr>
              <a:t>two types</a:t>
            </a:r>
            <a:r>
              <a:rPr lang="en-GB" sz="2400" dirty="0"/>
              <a:t>, depending on the sign of the coupling to the scalar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There are generically open string tachyons, but one single (appropriate) brane is </a:t>
            </a:r>
            <a:r>
              <a:rPr lang="en-GB" sz="2400" dirty="0">
                <a:solidFill>
                  <a:srgbClr val="7030A0"/>
                </a:solidFill>
              </a:rPr>
              <a:t>stable</a:t>
            </a:r>
            <a:r>
              <a:rPr lang="en-GB" sz="2400" dirty="0"/>
              <a:t> 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9981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2850-B1DC-47A0-B18F-C1487D850DBB}" type="slidenum">
              <a:rPr lang="fr-FR" smtClean="0"/>
              <a:t>17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404664"/>
            <a:ext cx="571419" cy="576064"/>
          </a:xfrm>
          <a:prstGeom prst="rect">
            <a:avLst/>
          </a:prstGeom>
        </p:spPr>
      </p:pic>
      <p:pic>
        <p:nvPicPr>
          <p:cNvPr id="6" name="Picture 2" descr="https://encrypted-tbn0.gstatic.com/images?q=tbn:ANd9GcQjptxhlMU564RtKcUrIZMU69feWXW_bQGWmcnzUax6iahwsKTg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982" y="476672"/>
            <a:ext cx="549498" cy="7524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843808" y="6453336"/>
            <a:ext cx="31588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E. Dudas – CNRS and E. Polytechnique 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6C5D12B-CE3C-4CAD-F09A-12992455441D}"/>
              </a:ext>
            </a:extLst>
          </p:cNvPr>
          <p:cNvSpPr txBox="1"/>
          <p:nvPr/>
        </p:nvSpPr>
        <p:spPr>
          <a:xfrm>
            <a:off x="35496" y="1524932"/>
            <a:ext cx="9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/>
          </a:p>
          <a:p>
            <a:endParaRPr lang="en-GB" sz="24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3644A64-08B3-5F2B-27F9-1A8A7B819892}"/>
              </a:ext>
            </a:extLst>
          </p:cNvPr>
          <p:cNvSpPr txBox="1"/>
          <p:nvPr/>
        </p:nvSpPr>
        <p:spPr>
          <a:xfrm>
            <a:off x="2267744" y="332656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C00000"/>
                </a:solidFill>
              </a:rPr>
              <a:t>Vacuum energy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1BB24CD-E244-A9CA-F5D8-EEF7F06AEE93}"/>
              </a:ext>
            </a:extLst>
          </p:cNvPr>
          <p:cNvSpPr txBox="1"/>
          <p:nvPr/>
        </p:nvSpPr>
        <p:spPr>
          <a:xfrm>
            <a:off x="107504" y="1052736"/>
            <a:ext cx="8579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In the string frame, the vacuum energy is of the form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CE80C27-4CC8-B4E9-A63D-3A313D5BC8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1556792"/>
            <a:ext cx="3898900" cy="698500"/>
          </a:xfrm>
          <a:prstGeom prst="rect">
            <a:avLst/>
          </a:prstGeom>
        </p:spPr>
      </p:pic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81F45DE6-B7A1-9AE2-5B96-0E1C7D92C8C8}"/>
              </a:ext>
            </a:extLst>
          </p:cNvPr>
          <p:cNvCxnSpPr>
            <a:cxnSpLocks/>
          </p:cNvCxnSpPr>
          <p:nvPr/>
        </p:nvCxnSpPr>
        <p:spPr>
          <a:xfrm flipV="1">
            <a:off x="3491880" y="2348880"/>
            <a:ext cx="288032" cy="256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A01F5799-2BA3-9CC9-C04D-4C9D3C9EF5A1}"/>
              </a:ext>
            </a:extLst>
          </p:cNvPr>
          <p:cNvCxnSpPr>
            <a:cxnSpLocks/>
          </p:cNvCxnSpPr>
          <p:nvPr/>
        </p:nvCxnSpPr>
        <p:spPr>
          <a:xfrm flipH="1" flipV="1">
            <a:off x="5630416" y="2348880"/>
            <a:ext cx="165720" cy="3352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A3819A72-8D02-01F4-D4A6-6DD9A9509675}"/>
              </a:ext>
            </a:extLst>
          </p:cNvPr>
          <p:cNvSpPr txBox="1"/>
          <p:nvPr/>
        </p:nvSpPr>
        <p:spPr>
          <a:xfrm>
            <a:off x="2843808" y="2564904"/>
            <a:ext cx="1521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  Torus</a:t>
            </a:r>
          </a:p>
          <a:p>
            <a:r>
              <a:rPr lang="en-GB" dirty="0"/>
              <a:t> </a:t>
            </a:r>
            <a:r>
              <a:rPr lang="en-GB" dirty="0">
                <a:solidFill>
                  <a:srgbClr val="0070C0"/>
                </a:solidFill>
              </a:rPr>
              <a:t>(negative)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33BE5ED-8D4C-AC04-1F37-202C4D1D121B}"/>
              </a:ext>
            </a:extLst>
          </p:cNvPr>
          <p:cNvSpPr txBox="1"/>
          <p:nvPr/>
        </p:nvSpPr>
        <p:spPr>
          <a:xfrm>
            <a:off x="5292080" y="2636912"/>
            <a:ext cx="145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  Klein</a:t>
            </a:r>
          </a:p>
          <a:p>
            <a:r>
              <a:rPr lang="en-GB" dirty="0"/>
              <a:t> </a:t>
            </a:r>
            <a:r>
              <a:rPr lang="en-GB" dirty="0">
                <a:solidFill>
                  <a:srgbClr val="0070C0"/>
                </a:solidFill>
              </a:rPr>
              <a:t>(positive)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7ADC7C8-2CCC-C957-5E41-9D70C644762A}"/>
              </a:ext>
            </a:extLst>
          </p:cNvPr>
          <p:cNvSpPr txBox="1"/>
          <p:nvPr/>
        </p:nvSpPr>
        <p:spPr>
          <a:xfrm>
            <a:off x="35496" y="3284984"/>
            <a:ext cx="9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In the Einstein frame and taking into account the constraint of S-</a:t>
            </a:r>
            <a:r>
              <a:rPr lang="en-GB" sz="2400" dirty="0" err="1">
                <a:solidFill>
                  <a:srgbClr val="7030A0"/>
                </a:solidFill>
              </a:rPr>
              <a:t>selfduality</a:t>
            </a:r>
            <a:r>
              <a:rPr lang="en-GB" sz="2400" dirty="0"/>
              <a:t>, one gets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BFB0BE88-71B6-E30C-C5D3-903B67CE9A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616" y="4221088"/>
            <a:ext cx="5969000" cy="698500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9DF08021-A230-358D-39F3-999359BC840B}"/>
              </a:ext>
            </a:extLst>
          </p:cNvPr>
          <p:cNvSpPr txBox="1"/>
          <p:nvPr/>
        </p:nvSpPr>
        <p:spPr>
          <a:xfrm>
            <a:off x="107504" y="5085184"/>
            <a:ext cx="9036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where               is a </a:t>
            </a:r>
            <a:r>
              <a:rPr lang="en-GB" sz="2400" dirty="0">
                <a:solidFill>
                  <a:srgbClr val="7030A0"/>
                </a:solidFill>
              </a:rPr>
              <a:t>modular form </a:t>
            </a:r>
            <a:r>
              <a:rPr lang="en-GB" sz="2400" dirty="0"/>
              <a:t>of weight (0,0) and</a:t>
            </a:r>
          </a:p>
          <a:p>
            <a:r>
              <a:rPr lang="en-GB" sz="2400" dirty="0"/>
              <a:t>                a modular form of weight (2,2).  </a:t>
            </a:r>
            <a:r>
              <a:rPr lang="en-GB" sz="2400" dirty="0">
                <a:solidFill>
                  <a:srgbClr val="FF0000"/>
                </a:solidFill>
              </a:rPr>
              <a:t>Possible to stabilize </a:t>
            </a:r>
          </a:p>
          <a:p>
            <a:r>
              <a:rPr lang="en-GB" sz="2400" dirty="0">
                <a:solidFill>
                  <a:srgbClr val="FF0000"/>
                </a:solidFill>
              </a:rPr>
              <a:t>both       and          ?</a:t>
            </a:r>
            <a:r>
              <a:rPr lang="en-GB" sz="2400" dirty="0"/>
              <a:t>    </a:t>
            </a:r>
          </a:p>
          <a:p>
            <a:r>
              <a:rPr lang="en-GB" sz="2400" dirty="0"/>
              <a:t> </a:t>
            </a:r>
            <a:r>
              <a:rPr lang="en-GB" dirty="0"/>
              <a:t> 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D69317A7-1E45-8FE7-B4A1-3EDFBA5F8F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7624" y="5157192"/>
            <a:ext cx="1008112" cy="378042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9BA8E1E1-3354-BF68-DD8D-C57B0D1652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533" y="5487035"/>
            <a:ext cx="1008112" cy="390237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F7D3F111-5E89-3B5F-9EB7-F3BDDC1CB9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1600" y="5949280"/>
            <a:ext cx="228600" cy="21590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FB08B2F5-218F-DDC8-A9AA-8DE3705259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23728" y="5907112"/>
            <a:ext cx="3302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65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2850-B1DC-47A0-B18F-C1487D850DBB}" type="slidenum">
              <a:rPr lang="fr-FR" smtClean="0"/>
              <a:t>18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404664"/>
            <a:ext cx="571419" cy="576064"/>
          </a:xfrm>
          <a:prstGeom prst="rect">
            <a:avLst/>
          </a:prstGeom>
        </p:spPr>
      </p:pic>
      <p:pic>
        <p:nvPicPr>
          <p:cNvPr id="6" name="Picture 2" descr="https://encrypted-tbn0.gstatic.com/images?q=tbn:ANd9GcQjptxhlMU564RtKcUrIZMU69feWXW_bQGWmcnzUax6iahwsKTg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982" y="476672"/>
            <a:ext cx="549498" cy="75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843808" y="6453336"/>
            <a:ext cx="31588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E. Dudas – CNRS and E. Polytechnique 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B70C6F2-34B3-894D-E379-F3737529355E}"/>
              </a:ext>
            </a:extLst>
          </p:cNvPr>
          <p:cNvSpPr txBox="1"/>
          <p:nvPr/>
        </p:nvSpPr>
        <p:spPr>
          <a:xfrm>
            <a:off x="323528" y="692696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tx2"/>
                </a:solidFill>
              </a:rPr>
              <a:t>2) Comparison with the SUSY shift orientifold 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515FF8D-DA26-D07B-A8AE-3E2B10446B72}"/>
              </a:ext>
            </a:extLst>
          </p:cNvPr>
          <p:cNvSpPr txBox="1"/>
          <p:nvPr/>
        </p:nvSpPr>
        <p:spPr>
          <a:xfrm>
            <a:off x="323528" y="1340768"/>
            <a:ext cx="836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Dabholkar and Park (1996) constructed a SUSY orientifold in 9d with </a:t>
            </a:r>
            <a:r>
              <a:rPr lang="en-GB" sz="2400" dirty="0">
                <a:solidFill>
                  <a:srgbClr val="0070C0"/>
                </a:solidFill>
              </a:rPr>
              <a:t>no background open strings</a:t>
            </a:r>
            <a:r>
              <a:rPr lang="en-GB" sz="2400" dirty="0"/>
              <a:t>.  Similarities with our construction, but starting from type IIB superstring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765972D-86CE-A284-A030-3DF418C2A7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6950" y="2662560"/>
            <a:ext cx="2070100" cy="4064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173586C-D3F8-3C52-24A0-E351771904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282" y="3310632"/>
            <a:ext cx="6841078" cy="4064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6282F71-8C01-FFB3-9DAD-29B2B2B808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6" y="3958704"/>
            <a:ext cx="8186075" cy="4064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B7AD113B-39B1-1174-6F90-DD98FDE605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5376" y="4797152"/>
            <a:ext cx="4135016" cy="471537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80F579E5-511A-C011-C04C-B0DB4F9CBFE3}"/>
              </a:ext>
            </a:extLst>
          </p:cNvPr>
          <p:cNvSpPr txBox="1"/>
          <p:nvPr/>
        </p:nvSpPr>
        <p:spPr>
          <a:xfrm>
            <a:off x="1138987" y="4797152"/>
            <a:ext cx="2598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Invariant </a:t>
            </a:r>
            <a:r>
              <a:rPr lang="en-GB" sz="2400" dirty="0" err="1"/>
              <a:t>gravitini</a:t>
            </a:r>
            <a:r>
              <a:rPr lang="en-GB" sz="2400" dirty="0"/>
              <a:t>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E150D43-A028-BE3C-B82A-7162287EB7EF}"/>
              </a:ext>
            </a:extLst>
          </p:cNvPr>
          <p:cNvSpPr txBox="1"/>
          <p:nvPr/>
        </p:nvSpPr>
        <p:spPr>
          <a:xfrm>
            <a:off x="179512" y="5445224"/>
            <a:ext cx="80030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are also </a:t>
            </a:r>
            <a:r>
              <a:rPr lang="en-GB" dirty="0">
                <a:solidFill>
                  <a:srgbClr val="C00000"/>
                </a:solidFill>
              </a:rPr>
              <a:t>different</a:t>
            </a:r>
            <a:r>
              <a:rPr lang="en-GB" dirty="0"/>
              <a:t> at even and odd KK mass levels               the model is a </a:t>
            </a:r>
          </a:p>
          <a:p>
            <a:r>
              <a:rPr lang="en-GB" dirty="0"/>
              <a:t>continuous deformation  of type IIB string unrelated to type I string. </a:t>
            </a:r>
          </a:p>
          <a:p>
            <a:r>
              <a:rPr lang="en-GB" dirty="0"/>
              <a:t>    Similar constructions:   </a:t>
            </a:r>
            <a:r>
              <a:rPr lang="en-GB" dirty="0" err="1"/>
              <a:t>Angelantonj,Bianchi,Pradisi,Sagnotti</a:t>
            </a:r>
            <a:r>
              <a:rPr lang="en-GB" dirty="0"/>
              <a:t> </a:t>
            </a:r>
            <a:r>
              <a:rPr lang="en-GB" dirty="0" err="1"/>
              <a:t>Stanev</a:t>
            </a:r>
            <a:r>
              <a:rPr lang="en-GB" dirty="0"/>
              <a:t>, 1996 </a:t>
            </a:r>
          </a:p>
        </p:txBody>
      </p:sp>
      <p:sp>
        <p:nvSpPr>
          <p:cNvPr id="19" name="Flèche vers la droite 18">
            <a:extLst>
              <a:ext uri="{FF2B5EF4-FFF2-40B4-BE49-F238E27FC236}">
                <a16:creationId xmlns:a16="http://schemas.microsoft.com/office/drawing/2014/main" id="{7CA48B79-5162-4F43-8174-B048482E949D}"/>
              </a:ext>
            </a:extLst>
          </p:cNvPr>
          <p:cNvSpPr/>
          <p:nvPr/>
        </p:nvSpPr>
        <p:spPr>
          <a:xfrm>
            <a:off x="5508104" y="5517232"/>
            <a:ext cx="504056" cy="2485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766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4382616"/>
            <a:ext cx="8229600" cy="990600"/>
          </a:xfrm>
        </p:spPr>
        <p:txBody>
          <a:bodyPr/>
          <a:lstStyle/>
          <a:p>
            <a:r>
              <a:rPr lang="fr-FR" dirty="0"/>
              <a:t>                </a:t>
            </a:r>
            <a:endParaRPr lang="fr-FR" sz="4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2850-B1DC-47A0-B18F-C1487D850DBB}" type="slidenum">
              <a:rPr lang="fr-FR" smtClean="0"/>
              <a:t>19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79512" y="836712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404664"/>
            <a:ext cx="571419" cy="576064"/>
          </a:xfrm>
          <a:prstGeom prst="rect">
            <a:avLst/>
          </a:prstGeom>
        </p:spPr>
      </p:pic>
      <p:pic>
        <p:nvPicPr>
          <p:cNvPr id="6" name="Picture 2" descr="https://encrypted-tbn0.gstatic.com/images?q=tbn:ANd9GcQjptxhlMU564RtKcUrIZMU69feWXW_bQGWmcnzUax6iahwsKTg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982" y="476672"/>
            <a:ext cx="549498" cy="7524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843808" y="6453336"/>
            <a:ext cx="31588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E. Dudas – CNRS and E. Polytechnique 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107736C-B94E-D5D8-0C79-B898CC9FAB7F}"/>
              </a:ext>
            </a:extLst>
          </p:cNvPr>
          <p:cNvSpPr txBox="1"/>
          <p:nvPr/>
        </p:nvSpPr>
        <p:spPr>
          <a:xfrm>
            <a:off x="606915" y="611396"/>
            <a:ext cx="7736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O-plane can be worked out from the Klein bottle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40949FC-396C-61A2-5C14-F40C463447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088" y="1587943"/>
            <a:ext cx="5535136" cy="47290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8A53703-D2FA-DF78-1521-256E8E80F7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2" y="2376240"/>
            <a:ext cx="5256584" cy="548704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ED4D8FE-DC52-C17F-7CB5-4182F8061B3C}"/>
              </a:ext>
            </a:extLst>
          </p:cNvPr>
          <p:cNvSpPr txBox="1"/>
          <p:nvPr/>
        </p:nvSpPr>
        <p:spPr>
          <a:xfrm>
            <a:off x="1187624" y="1062028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NS-NS sector </a:t>
            </a:r>
            <a:r>
              <a:rPr lang="en-GB" dirty="0" err="1"/>
              <a:t>symm</a:t>
            </a:r>
            <a:r>
              <a:rPr lang="en-GB" dirty="0"/>
              <a:t>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B3E9917-077E-AFBF-E623-0C6FE44B03AC}"/>
              </a:ext>
            </a:extLst>
          </p:cNvPr>
          <p:cNvSpPr txBox="1"/>
          <p:nvPr/>
        </p:nvSpPr>
        <p:spPr>
          <a:xfrm>
            <a:off x="3707904" y="1043444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RR sector </a:t>
            </a:r>
            <a:r>
              <a:rPr lang="en-GB" dirty="0" err="1"/>
              <a:t>antisymm</a:t>
            </a:r>
            <a:r>
              <a:rPr lang="en-GB" dirty="0"/>
              <a:t>.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38385DF4-0FFC-F4A2-9E87-915B75075AB3}"/>
              </a:ext>
            </a:extLst>
          </p:cNvPr>
          <p:cNvCxnSpPr>
            <a:cxnSpLocks/>
          </p:cNvCxnSpPr>
          <p:nvPr/>
        </p:nvCxnSpPr>
        <p:spPr>
          <a:xfrm>
            <a:off x="2699792" y="1340768"/>
            <a:ext cx="21602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FC1AF801-4CE1-BA6B-5383-5B8C74CF36BF}"/>
              </a:ext>
            </a:extLst>
          </p:cNvPr>
          <p:cNvCxnSpPr>
            <a:cxnSpLocks/>
          </p:cNvCxnSpPr>
          <p:nvPr/>
        </p:nvCxnSpPr>
        <p:spPr>
          <a:xfrm flipH="1">
            <a:off x="3851920" y="1395264"/>
            <a:ext cx="144016" cy="2335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34E192C6-CD9B-0E9A-9848-0ED49FA958EE}"/>
              </a:ext>
            </a:extLst>
          </p:cNvPr>
          <p:cNvSpPr txBox="1"/>
          <p:nvPr/>
        </p:nvSpPr>
        <p:spPr>
          <a:xfrm>
            <a:off x="35496" y="3310632"/>
            <a:ext cx="9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O9 plane couple to the usual (but massive) NS-NS and RR sectors of type IIB.  Geometrical interpretation easier after T-duality on the circle: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8BC9801B-A2BA-DD84-50FC-7620AA749F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4574970"/>
            <a:ext cx="1883304" cy="366198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40CB1D61-9AC3-64BC-6A71-58D443B00C37}"/>
              </a:ext>
            </a:extLst>
          </p:cNvPr>
          <p:cNvSpPr txBox="1"/>
          <p:nvPr/>
        </p:nvSpPr>
        <p:spPr>
          <a:xfrm>
            <a:off x="2483768" y="4499828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at                             and   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ACAD1F9C-5398-2379-9814-1392796BC3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5856" y="4534768"/>
            <a:ext cx="1066800" cy="40640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CC243AE8-1778-145B-3596-CDA30DB7E2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9040" y="4522068"/>
            <a:ext cx="1473200" cy="419100"/>
          </a:xfrm>
          <a:prstGeom prst="rect">
            <a:avLst/>
          </a:prstGeom>
        </p:spPr>
      </p:pic>
      <p:sp>
        <p:nvSpPr>
          <p:cNvPr id="25" name="Flèche vers la droite 24">
            <a:extLst>
              <a:ext uri="{FF2B5EF4-FFF2-40B4-BE49-F238E27FC236}">
                <a16:creationId xmlns:a16="http://schemas.microsoft.com/office/drawing/2014/main" id="{EF0DC300-DEEC-32E3-A9E4-2A9FF575549A}"/>
              </a:ext>
            </a:extLst>
          </p:cNvPr>
          <p:cNvSpPr/>
          <p:nvPr/>
        </p:nvSpPr>
        <p:spPr>
          <a:xfrm>
            <a:off x="7092280" y="4581128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3DC3A005-2A0D-25BA-0777-71DC444F6E65}"/>
              </a:ext>
            </a:extLst>
          </p:cNvPr>
          <p:cNvSpPr txBox="1"/>
          <p:nvPr/>
        </p:nvSpPr>
        <p:spPr>
          <a:xfrm>
            <a:off x="0" y="500861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no background D9 branes</a:t>
            </a:r>
            <a:r>
              <a:rPr lang="en-GB" sz="2400" dirty="0"/>
              <a:t>. One can add:</a:t>
            </a:r>
          </a:p>
          <a:p>
            <a:endParaRPr lang="en-GB" sz="2400" dirty="0"/>
          </a:p>
          <a:p>
            <a:r>
              <a:rPr lang="en-GB" sz="2400" dirty="0"/>
              <a:t>- </a:t>
            </a:r>
            <a:r>
              <a:rPr lang="en-GB" sz="2400" dirty="0">
                <a:solidFill>
                  <a:srgbClr val="7030A0"/>
                </a:solidFill>
              </a:rPr>
              <a:t>charged</a:t>
            </a:r>
            <a:r>
              <a:rPr lang="en-GB" sz="2400" dirty="0"/>
              <a:t> D5 and D1 branes</a:t>
            </a:r>
          </a:p>
          <a:p>
            <a:r>
              <a:rPr lang="en-GB" sz="2400" dirty="0"/>
              <a:t>- uncharged branes of all other dimensions (a single D7 is </a:t>
            </a:r>
            <a:r>
              <a:rPr lang="en-GB" sz="2400" dirty="0">
                <a:solidFill>
                  <a:srgbClr val="C00000"/>
                </a:solidFill>
              </a:rPr>
              <a:t>stable</a:t>
            </a:r>
            <a:r>
              <a:rPr lang="en-GB" sz="2400" dirty="0"/>
              <a:t>) 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6500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23120" y="476672"/>
            <a:ext cx="3189040" cy="576064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Outline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8756" y="1186556"/>
            <a:ext cx="8308043" cy="5266780"/>
          </a:xfrm>
          <a:solidFill>
            <a:schemeClr val="tx2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1) A new SUSY </a:t>
            </a:r>
            <a:r>
              <a:rPr lang="fr-FR" sz="2800" dirty="0" err="1">
                <a:solidFill>
                  <a:schemeClr val="bg1"/>
                </a:solidFill>
              </a:rPr>
              <a:t>breaking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bg1"/>
                </a:solidFill>
              </a:rPr>
              <a:t>orientifold</a:t>
            </a:r>
            <a:r>
              <a:rPr lang="fr-FR" sz="2800" dirty="0">
                <a:solidFill>
                  <a:schemeClr val="bg1"/>
                </a:solidFill>
              </a:rPr>
              <a:t> of type IIB</a:t>
            </a:r>
          </a:p>
          <a:p>
            <a:pPr marL="0" indent="0">
              <a:buNone/>
            </a:pPr>
            <a:endParaRPr lang="fr-FR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- </a:t>
            </a:r>
            <a:r>
              <a:rPr lang="fr-FR" sz="2800" dirty="0" err="1">
                <a:solidFill>
                  <a:schemeClr val="bg1"/>
                </a:solidFill>
              </a:rPr>
              <a:t>previous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bg1"/>
                </a:solidFill>
              </a:rPr>
              <a:t>orientifolds</a:t>
            </a:r>
            <a:r>
              <a:rPr lang="fr-FR" sz="2800" dirty="0">
                <a:solidFill>
                  <a:schemeClr val="bg1"/>
                </a:solidFill>
              </a:rPr>
              <a:t> of type IIB </a:t>
            </a:r>
            <a:r>
              <a:rPr lang="fr-FR" sz="2800" dirty="0" err="1">
                <a:solidFill>
                  <a:schemeClr val="bg1"/>
                </a:solidFill>
              </a:rPr>
              <a:t>with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  </a:t>
            </a:r>
            <a:r>
              <a:rPr lang="fr-FR" sz="2800" dirty="0" err="1">
                <a:solidFill>
                  <a:schemeClr val="bg1"/>
                </a:solidFill>
              </a:rPr>
              <a:t>Scherk</a:t>
            </a:r>
            <a:r>
              <a:rPr lang="fr-FR" sz="2800" dirty="0">
                <a:solidFill>
                  <a:schemeClr val="bg1"/>
                </a:solidFill>
              </a:rPr>
              <a:t>-Schwarz SUSY </a:t>
            </a:r>
            <a:r>
              <a:rPr lang="fr-FR" sz="2800" dirty="0" err="1">
                <a:solidFill>
                  <a:schemeClr val="bg1"/>
                </a:solidFill>
              </a:rPr>
              <a:t>breaking</a:t>
            </a:r>
            <a:endParaRPr lang="fr-FR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- the new </a:t>
            </a:r>
            <a:r>
              <a:rPr lang="fr-FR" sz="2800" dirty="0" err="1">
                <a:solidFill>
                  <a:schemeClr val="bg1"/>
                </a:solidFill>
              </a:rPr>
              <a:t>orientifold</a:t>
            </a:r>
            <a:endParaRPr lang="fr-FR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- S-</a:t>
            </a:r>
            <a:r>
              <a:rPr lang="fr-FR" sz="2800" dirty="0" err="1">
                <a:solidFill>
                  <a:schemeClr val="bg1"/>
                </a:solidFill>
              </a:rPr>
              <a:t>selfduality</a:t>
            </a:r>
            <a:r>
              <a:rPr lang="fr-FR" sz="2800" dirty="0">
                <a:solidFill>
                  <a:schemeClr val="bg1"/>
                </a:solidFill>
              </a:rPr>
              <a:t>, D-</a:t>
            </a:r>
            <a:r>
              <a:rPr lang="fr-FR" sz="2800" dirty="0" err="1">
                <a:solidFill>
                  <a:schemeClr val="bg1"/>
                </a:solidFill>
              </a:rPr>
              <a:t>brane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bg1"/>
                </a:solidFill>
              </a:rPr>
              <a:t>spectra</a:t>
            </a:r>
            <a:r>
              <a:rPr lang="fr-FR" sz="2800" dirty="0">
                <a:solidFill>
                  <a:schemeClr val="bg1"/>
                </a:solidFill>
              </a:rPr>
              <a:t>, vacuum </a:t>
            </a:r>
            <a:r>
              <a:rPr lang="fr-FR" sz="2800" dirty="0" err="1">
                <a:solidFill>
                  <a:schemeClr val="bg1"/>
                </a:solidFill>
              </a:rPr>
              <a:t>energy</a:t>
            </a:r>
            <a:endParaRPr lang="fr-FR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2) </a:t>
            </a:r>
            <a:r>
              <a:rPr lang="fr-FR" sz="2800" dirty="0" err="1">
                <a:solidFill>
                  <a:schemeClr val="bg1"/>
                </a:solidFill>
              </a:rPr>
              <a:t>Comparison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bg1"/>
                </a:solidFill>
              </a:rPr>
              <a:t>with</a:t>
            </a:r>
            <a:r>
              <a:rPr lang="fr-FR" sz="2800" dirty="0">
                <a:solidFill>
                  <a:schemeClr val="bg1"/>
                </a:solidFill>
              </a:rPr>
              <a:t> the SUSY shift </a:t>
            </a:r>
            <a:r>
              <a:rPr lang="fr-FR" sz="2800" dirty="0" err="1">
                <a:solidFill>
                  <a:schemeClr val="bg1"/>
                </a:solidFill>
              </a:rPr>
              <a:t>orientifold</a:t>
            </a:r>
            <a:endParaRPr lang="fr-FR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3)  Conclusions</a:t>
            </a:r>
          </a:p>
          <a:p>
            <a:pPr marL="0" indent="0">
              <a:buNone/>
            </a:pPr>
            <a:endParaRPr lang="fr-FR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2850-B1DC-47A0-B18F-C1487D850DBB}" type="slidenum">
              <a:rPr lang="fr-FR" smtClean="0"/>
              <a:t>2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669011" y="6453336"/>
            <a:ext cx="24514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E. Dudas – CNRS and E. Polytechnique  </a:t>
            </a:r>
          </a:p>
        </p:txBody>
      </p:sp>
      <p:pic>
        <p:nvPicPr>
          <p:cNvPr id="7" name="Picture 2" descr="https://encrypted-tbn0.gstatic.com/images?q=tbn:ANd9GcQjptxhlMU564RtKcUrIZMU69feWXW_bQGWmcnzUax6iahwsKTgG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982" y="476672"/>
            <a:ext cx="549498" cy="7524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14" y="476672"/>
            <a:ext cx="714274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054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4382616"/>
            <a:ext cx="8229600" cy="990600"/>
          </a:xfrm>
        </p:spPr>
        <p:txBody>
          <a:bodyPr/>
          <a:lstStyle/>
          <a:p>
            <a:r>
              <a:rPr lang="fr-FR" dirty="0"/>
              <a:t>                </a:t>
            </a:r>
            <a:endParaRPr lang="fr-FR" sz="4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2850-B1DC-47A0-B18F-C1487D850DBB}" type="slidenum">
              <a:rPr lang="fr-FR" smtClean="0"/>
              <a:t>20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79512" y="836712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404664"/>
            <a:ext cx="571419" cy="576064"/>
          </a:xfrm>
          <a:prstGeom prst="rect">
            <a:avLst/>
          </a:prstGeom>
        </p:spPr>
      </p:pic>
      <p:pic>
        <p:nvPicPr>
          <p:cNvPr id="6" name="Picture 2" descr="https://encrypted-tbn0.gstatic.com/images?q=tbn:ANd9GcQjptxhlMU564RtKcUrIZMU69feWXW_bQGWmcnzUax6iahwsKTg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982" y="476672"/>
            <a:ext cx="549498" cy="7524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843808" y="6453336"/>
            <a:ext cx="31588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E. Dudas – CNRS and E. Polytechnique 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E754D55-23C9-BC0D-7F62-8F3F13779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692696"/>
            <a:ext cx="5516332" cy="132051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3EB6635-4360-BEB2-8610-9EC70E424D39}"/>
              </a:ext>
            </a:extLst>
          </p:cNvPr>
          <p:cNvSpPr txBox="1"/>
          <p:nvPr/>
        </p:nvSpPr>
        <p:spPr>
          <a:xfrm>
            <a:off x="107504" y="1196752"/>
            <a:ext cx="2880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KK (field theory spectrum)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277527B-643A-5EA8-65E9-1650329C8602}"/>
              </a:ext>
            </a:extLst>
          </p:cNvPr>
          <p:cNvSpPr txBox="1"/>
          <p:nvPr/>
        </p:nvSpPr>
        <p:spPr>
          <a:xfrm>
            <a:off x="35496" y="2060848"/>
            <a:ext cx="9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One massless gravitino                      </a:t>
            </a:r>
            <a:r>
              <a:rPr lang="en-GB" sz="2400" dirty="0">
                <a:solidFill>
                  <a:srgbClr val="7030A0"/>
                </a:solidFill>
              </a:rPr>
              <a:t>½ of the original SUSY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12" name="Flèche vers la droite 11">
            <a:extLst>
              <a:ext uri="{FF2B5EF4-FFF2-40B4-BE49-F238E27FC236}">
                <a16:creationId xmlns:a16="http://schemas.microsoft.com/office/drawing/2014/main" id="{6AFF9E71-1BF0-E824-A92C-4C72269A1ADE}"/>
              </a:ext>
            </a:extLst>
          </p:cNvPr>
          <p:cNvSpPr/>
          <p:nvPr/>
        </p:nvSpPr>
        <p:spPr>
          <a:xfrm>
            <a:off x="3779912" y="2204864"/>
            <a:ext cx="720080" cy="24564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7F2207A-4B18-9877-9D34-86D53F46191F}"/>
              </a:ext>
            </a:extLst>
          </p:cNvPr>
          <p:cNvSpPr txBox="1"/>
          <p:nvPr/>
        </p:nvSpPr>
        <p:spPr>
          <a:xfrm>
            <a:off x="179512" y="2708920"/>
            <a:ext cx="85406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</a:rPr>
              <a:t>Comparison with SS SUSY breaking orientifold</a:t>
            </a:r>
            <a:r>
              <a:rPr lang="en-GB" sz="2400" dirty="0"/>
              <a:t>:</a:t>
            </a:r>
          </a:p>
          <a:p>
            <a:endParaRPr lang="en-GB" sz="2400" dirty="0"/>
          </a:p>
          <a:p>
            <a:r>
              <a:rPr lang="en-GB" sz="2400" dirty="0"/>
              <a:t>- both reduce to type IIB in                   limit  </a:t>
            </a:r>
          </a:p>
          <a:p>
            <a:r>
              <a:rPr lang="en-GB" sz="2400" dirty="0"/>
              <a:t>- spectra of branes orthogonal to the circle is </a:t>
            </a:r>
            <a:r>
              <a:rPr lang="en-GB" sz="2400" dirty="0">
                <a:solidFill>
                  <a:srgbClr val="0070C0"/>
                </a:solidFill>
              </a:rPr>
              <a:t>identical</a:t>
            </a:r>
          </a:p>
          <a:p>
            <a:r>
              <a:rPr lang="en-GB" sz="2400" dirty="0"/>
              <a:t>- spectra of branes wrapping the circle seem to contain the </a:t>
            </a:r>
            <a:r>
              <a:rPr lang="en-GB" sz="2400" dirty="0">
                <a:solidFill>
                  <a:srgbClr val="0070C0"/>
                </a:solidFill>
              </a:rPr>
              <a:t>same number </a:t>
            </a:r>
            <a:r>
              <a:rPr lang="en-GB" sz="2400" dirty="0"/>
              <a:t>of states, but summing over all KK levels. </a:t>
            </a:r>
          </a:p>
          <a:p>
            <a:r>
              <a:rPr lang="en-GB" sz="2400" dirty="0"/>
              <a:t>One </a:t>
            </a:r>
            <a:r>
              <a:rPr lang="en-GB" sz="2400" dirty="0">
                <a:solidFill>
                  <a:srgbClr val="C00000"/>
                </a:solidFill>
              </a:rPr>
              <a:t>lacks a parameter </a:t>
            </a:r>
            <a:r>
              <a:rPr lang="en-GB" sz="2400" dirty="0"/>
              <a:t>connecting the respective spectra.</a:t>
            </a:r>
          </a:p>
          <a:p>
            <a:r>
              <a:rPr lang="en-GB" sz="2400" dirty="0"/>
              <a:t>- The S-dual of the (DP) shift orientifold is the </a:t>
            </a:r>
            <a:r>
              <a:rPr lang="en-GB" sz="2400" dirty="0">
                <a:solidFill>
                  <a:srgbClr val="0070C0"/>
                </a:solidFill>
              </a:rPr>
              <a:t>asymmetric orbifold</a:t>
            </a:r>
            <a:r>
              <a:rPr lang="en-GB" sz="2400" dirty="0"/>
              <a:t>                           . Our SS SUSY breaking orientifold is</a:t>
            </a:r>
          </a:p>
          <a:p>
            <a:r>
              <a:rPr lang="en-GB" sz="2400" dirty="0"/>
              <a:t>(conjectured to be) </a:t>
            </a:r>
            <a:r>
              <a:rPr lang="en-GB" sz="2400" dirty="0">
                <a:solidFill>
                  <a:srgbClr val="0070C0"/>
                </a:solidFill>
              </a:rPr>
              <a:t>S-</a:t>
            </a:r>
            <a:r>
              <a:rPr lang="en-GB" sz="2400" dirty="0" err="1">
                <a:solidFill>
                  <a:srgbClr val="0070C0"/>
                </a:solidFill>
              </a:rPr>
              <a:t>selfdual</a:t>
            </a:r>
            <a:r>
              <a:rPr lang="en-GB" sz="2400" dirty="0"/>
              <a:t>.     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DF96160-23A5-05AF-8B37-DB19385584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2204" y="3501008"/>
            <a:ext cx="1269876" cy="28219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A4A30D5-93DA-11B6-AFD3-CC989DB7A0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3648" y="5733256"/>
            <a:ext cx="1908212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644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2850-B1DC-47A0-B18F-C1487D850DBB}" type="slidenum">
              <a:rPr lang="fr-FR" smtClean="0"/>
              <a:t>21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784790" y="6525344"/>
            <a:ext cx="24657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E. Dudas – CNRS and E. Polytechnique </a:t>
            </a:r>
          </a:p>
        </p:txBody>
      </p:sp>
      <p:pic>
        <p:nvPicPr>
          <p:cNvPr id="8" name="Picture 2" descr="https://encrypted-tbn0.gstatic.com/images?q=tbn:ANd9GcQjptxhlMU564RtKcUrIZMU69feWXW_bQGWmcnzUax6iahwsKTgG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982" y="476672"/>
            <a:ext cx="549498" cy="7524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755576" y="404664"/>
            <a:ext cx="6882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rgbClr val="FF6600"/>
                </a:solidFill>
              </a:rPr>
              <a:t>    Conclusions and Perspectives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0" y="548680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endParaRPr lang="fr-FR" sz="2800" dirty="0"/>
          </a:p>
          <a:p>
            <a:pPr marL="457200" indent="-457200">
              <a:buFont typeface="Arial"/>
              <a:buChar char="•"/>
            </a:pPr>
            <a:endParaRPr lang="fr-FR" sz="2400" dirty="0"/>
          </a:p>
          <a:p>
            <a:pPr marL="457200" indent="-457200">
              <a:buFont typeface="Arial"/>
              <a:buChar char="•"/>
            </a:pPr>
            <a:endParaRPr lang="fr-FR" sz="2800" dirty="0"/>
          </a:p>
          <a:p>
            <a:pPr marL="457200" indent="-457200">
              <a:buFont typeface="Arial"/>
              <a:buChar char="•"/>
            </a:pPr>
            <a:endParaRPr lang="fr-FR" sz="2400" dirty="0"/>
          </a:p>
          <a:p>
            <a:pPr marL="457200" indent="-457200">
              <a:buFont typeface="Arial"/>
              <a:buChar char="•"/>
            </a:pPr>
            <a:endParaRPr lang="fr-FR" sz="2400" dirty="0"/>
          </a:p>
          <a:p>
            <a:pPr marL="457200" indent="-457200">
              <a:buFont typeface="Arial"/>
              <a:buChar char="•"/>
            </a:pPr>
            <a:endParaRPr lang="fr-FR" sz="2400" dirty="0"/>
          </a:p>
          <a:p>
            <a:pPr marL="457200" indent="-457200">
              <a:buFont typeface="Arial"/>
              <a:buChar char="•"/>
            </a:pPr>
            <a:endParaRPr lang="fr-FR" sz="2400" dirty="0"/>
          </a:p>
          <a:p>
            <a:pPr marL="457200" indent="-457200">
              <a:buFont typeface="Arial"/>
              <a:buChar char="•"/>
            </a:pPr>
            <a:endParaRPr lang="fr-FR" sz="2400" dirty="0"/>
          </a:p>
          <a:p>
            <a:pPr marL="457200" indent="-457200">
              <a:buFont typeface="Arial"/>
              <a:buChar char="•"/>
            </a:pPr>
            <a:endParaRPr lang="fr-FR" sz="2400" dirty="0"/>
          </a:p>
          <a:p>
            <a:r>
              <a:rPr lang="fr-FR" sz="2400" dirty="0"/>
              <a:t>       </a:t>
            </a:r>
          </a:p>
          <a:p>
            <a:r>
              <a:rPr lang="fr-FR" sz="2400" dirty="0"/>
              <a:t>    </a:t>
            </a:r>
            <a:endParaRPr lang="fr-FR" sz="2800" dirty="0"/>
          </a:p>
          <a:p>
            <a:endParaRPr lang="fr-FR" sz="2800" dirty="0"/>
          </a:p>
          <a:p>
            <a:endParaRPr lang="fr-FR" sz="28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404664"/>
            <a:ext cx="571419" cy="57606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D6528A5-4EAE-08E0-089B-40DBF7A23F47}"/>
              </a:ext>
            </a:extLst>
          </p:cNvPr>
          <p:cNvSpPr txBox="1"/>
          <p:nvPr/>
        </p:nvSpPr>
        <p:spPr>
          <a:xfrm>
            <a:off x="107504" y="1196752"/>
            <a:ext cx="88569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solidFill>
                <a:srgbClr val="C0000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GB" sz="2400" dirty="0"/>
              <a:t> 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/>
              <a:t> </a:t>
            </a:r>
          </a:p>
          <a:p>
            <a:endParaRPr lang="en-GB" sz="2400" dirty="0"/>
          </a:p>
          <a:p>
            <a:r>
              <a:rPr lang="en-GB" sz="2400" dirty="0"/>
              <a:t> </a:t>
            </a:r>
          </a:p>
          <a:p>
            <a:endParaRPr lang="en-GB" sz="2400" dirty="0"/>
          </a:p>
          <a:p>
            <a:pPr marL="342900" indent="-342900">
              <a:buFont typeface="Wingdings" pitchFamily="2" charset="2"/>
              <a:buChar char="§"/>
            </a:pPr>
            <a:r>
              <a:rPr lang="en-GB" sz="2400" dirty="0"/>
              <a:t> Single uncharged D9,D5,D1 branes are </a:t>
            </a:r>
            <a:r>
              <a:rPr lang="en-GB" sz="2400" dirty="0">
                <a:solidFill>
                  <a:srgbClr val="0070C0"/>
                </a:solidFill>
              </a:rPr>
              <a:t>stable</a:t>
            </a:r>
            <a:r>
              <a:rPr lang="en-GB" sz="2400" dirty="0"/>
              <a:t>. Charged </a:t>
            </a:r>
          </a:p>
          <a:p>
            <a:r>
              <a:rPr lang="en-GB" sz="2400" dirty="0"/>
              <a:t>     D3-branes spectra give some support for S-</a:t>
            </a:r>
            <a:r>
              <a:rPr lang="en-GB" sz="2400" dirty="0" err="1"/>
              <a:t>selfduality</a:t>
            </a:r>
            <a:r>
              <a:rPr lang="en-GB" sz="2400" dirty="0"/>
              <a:t>. </a:t>
            </a:r>
          </a:p>
          <a:p>
            <a:endParaRPr lang="en-GB" sz="2400" dirty="0"/>
          </a:p>
          <a:p>
            <a:pPr marL="342900" indent="-342900">
              <a:buFont typeface="Wingdings" pitchFamily="2" charset="2"/>
              <a:buChar char="§"/>
            </a:pPr>
            <a:r>
              <a:rPr lang="en-GB" sz="2400" dirty="0">
                <a:solidFill>
                  <a:srgbClr val="0070C0"/>
                </a:solidFill>
              </a:rPr>
              <a:t>Similarities</a:t>
            </a:r>
            <a:r>
              <a:rPr lang="en-GB" sz="2400" dirty="0"/>
              <a:t> with the SUSY shift orientifold.  </a:t>
            </a:r>
          </a:p>
          <a:p>
            <a:endParaRPr lang="en-GB" sz="2400" dirty="0"/>
          </a:p>
          <a:p>
            <a:pPr marL="342900" indent="-342900">
              <a:buFont typeface="Wingdings" pitchFamily="2" charset="2"/>
              <a:buChar char="§"/>
            </a:pPr>
            <a:r>
              <a:rPr lang="en-GB" sz="2400" dirty="0"/>
              <a:t>Q: Can the (non-perturbative) </a:t>
            </a:r>
            <a:r>
              <a:rPr lang="en-GB" sz="2400" dirty="0">
                <a:solidFill>
                  <a:srgbClr val="7030A0"/>
                </a:solidFill>
              </a:rPr>
              <a:t>vacuum energy stabilize </a:t>
            </a:r>
            <a:r>
              <a:rPr lang="en-GB" sz="2400" dirty="0"/>
              <a:t>both the </a:t>
            </a:r>
            <a:r>
              <a:rPr lang="en-GB" sz="2400" dirty="0" err="1"/>
              <a:t>axio-dilaton</a:t>
            </a:r>
            <a:r>
              <a:rPr lang="en-GB" sz="2400" dirty="0"/>
              <a:t> and the radius ? 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C0D4F76-A6B5-9060-E912-4FF7C469F710}"/>
              </a:ext>
            </a:extLst>
          </p:cNvPr>
          <p:cNvSpPr txBox="1"/>
          <p:nvPr/>
        </p:nvSpPr>
        <p:spPr>
          <a:xfrm>
            <a:off x="467544" y="1630541"/>
            <a:ext cx="84834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The fourth </a:t>
            </a:r>
            <a:r>
              <a:rPr lang="en-GB" sz="2400" dirty="0" err="1"/>
              <a:t>Scherk-Scherk</a:t>
            </a:r>
            <a:r>
              <a:rPr lang="en-GB" sz="2400" dirty="0"/>
              <a:t>  orientifold of type IIB strings is </a:t>
            </a:r>
          </a:p>
          <a:p>
            <a:r>
              <a:rPr lang="en-GB" sz="2400" dirty="0"/>
              <a:t>peculiar: </a:t>
            </a:r>
            <a:r>
              <a:rPr lang="en-GB" sz="2400" dirty="0">
                <a:solidFill>
                  <a:srgbClr val="7030A0"/>
                </a:solidFill>
              </a:rPr>
              <a:t>novel type of O-plane</a:t>
            </a:r>
            <a:r>
              <a:rPr lang="en-GB" sz="2400" dirty="0"/>
              <a:t>, unconnected to type I string, </a:t>
            </a:r>
          </a:p>
          <a:p>
            <a:r>
              <a:rPr lang="en-GB" sz="2400" dirty="0"/>
              <a:t>potential </a:t>
            </a:r>
            <a:r>
              <a:rPr lang="en-GB" sz="2400" dirty="0">
                <a:solidFill>
                  <a:srgbClr val="7030A0"/>
                </a:solidFill>
              </a:rPr>
              <a:t>S-</a:t>
            </a:r>
            <a:r>
              <a:rPr lang="en-GB" sz="2400" dirty="0" err="1">
                <a:solidFill>
                  <a:srgbClr val="7030A0"/>
                </a:solidFill>
              </a:rPr>
              <a:t>selfduality</a:t>
            </a:r>
            <a:r>
              <a:rPr lang="en-GB" sz="24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58599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4382616"/>
            <a:ext cx="8229600" cy="990600"/>
          </a:xfrm>
        </p:spPr>
        <p:txBody>
          <a:bodyPr/>
          <a:lstStyle/>
          <a:p>
            <a:r>
              <a:rPr lang="fr-FR" dirty="0"/>
              <a:t>                </a:t>
            </a:r>
            <a:endParaRPr lang="fr-FR" sz="4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2850-B1DC-47A0-B18F-C1487D850DBB}" type="slidenum">
              <a:rPr lang="fr-FR" smtClean="0"/>
              <a:t>3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79512" y="836712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404664"/>
            <a:ext cx="571419" cy="576064"/>
          </a:xfrm>
          <a:prstGeom prst="rect">
            <a:avLst/>
          </a:prstGeom>
        </p:spPr>
      </p:pic>
      <p:pic>
        <p:nvPicPr>
          <p:cNvPr id="6" name="Picture 2" descr="https://encrypted-tbn0.gstatic.com/images?q=tbn:ANd9GcQjptxhlMU564RtKcUrIZMU69feWXW_bQGWmcnzUax6iahwsKTg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982" y="476672"/>
            <a:ext cx="549498" cy="75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843808" y="6453336"/>
            <a:ext cx="31588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E. Dudas – CNRS and E. Polytechnique  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0065279E-D0C9-3411-906A-C40F4A4EBFBA}"/>
              </a:ext>
            </a:extLst>
          </p:cNvPr>
          <p:cNvSpPr txBox="1">
            <a:spLocks/>
          </p:cNvSpPr>
          <p:nvPr/>
        </p:nvSpPr>
        <p:spPr>
          <a:xfrm>
            <a:off x="755576" y="44624"/>
            <a:ext cx="8208912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        </a:t>
            </a:r>
            <a:endParaRPr lang="fr-FR" sz="20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FDAA234-F7E1-5BB6-A511-F3CC3986A1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672036"/>
            <a:ext cx="5626100" cy="27813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907EA51-CAFE-D402-32E1-14179590D758}"/>
              </a:ext>
            </a:extLst>
          </p:cNvPr>
          <p:cNvSpPr txBox="1"/>
          <p:nvPr/>
        </p:nvSpPr>
        <p:spPr>
          <a:xfrm>
            <a:off x="107504" y="2093947"/>
            <a:ext cx="89289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Orientifold constructions contain “bulk” closed strings and </a:t>
            </a:r>
          </a:p>
          <a:p>
            <a:r>
              <a:rPr lang="en-GB" sz="2400" dirty="0"/>
              <a:t>localized </a:t>
            </a:r>
            <a:r>
              <a:rPr lang="en-GB" sz="2400" dirty="0" err="1">
                <a:solidFill>
                  <a:srgbClr val="00B050"/>
                </a:solidFill>
              </a:rPr>
              <a:t>Dp</a:t>
            </a:r>
            <a:r>
              <a:rPr lang="en-GB" sz="2400" dirty="0">
                <a:solidFill>
                  <a:srgbClr val="00B050"/>
                </a:solidFill>
              </a:rPr>
              <a:t>-branes</a:t>
            </a:r>
            <a:r>
              <a:rPr lang="en-GB" sz="2400" dirty="0"/>
              <a:t> and Orientifold </a:t>
            </a:r>
            <a:r>
              <a:rPr lang="en-GB" sz="2400" dirty="0">
                <a:solidFill>
                  <a:srgbClr val="0070C0"/>
                </a:solidFill>
              </a:rPr>
              <a:t>Op-planes </a:t>
            </a:r>
            <a:r>
              <a:rPr lang="en-GB" dirty="0"/>
              <a:t>(A. </a:t>
            </a:r>
            <a:r>
              <a:rPr lang="en-GB" dirty="0" err="1"/>
              <a:t>Sagnotti</a:t>
            </a:r>
            <a:r>
              <a:rPr lang="en-GB" dirty="0"/>
              <a:t> &amp; coll., Rome II / Pisa group…). 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E7638EB-EC96-3AD6-E3E1-5B630EA4E63C}"/>
              </a:ext>
            </a:extLst>
          </p:cNvPr>
          <p:cNvSpPr txBox="1"/>
          <p:nvPr/>
        </p:nvSpPr>
        <p:spPr>
          <a:xfrm>
            <a:off x="606915" y="590490"/>
            <a:ext cx="78581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GB" sz="3200" dirty="0">
                <a:solidFill>
                  <a:schemeClr val="tx2"/>
                </a:solidFill>
              </a:rPr>
              <a:t>A new SUSY breaking orientifold </a:t>
            </a:r>
          </a:p>
          <a:p>
            <a:r>
              <a:rPr lang="en-GB" sz="3200" dirty="0">
                <a:solidFill>
                  <a:schemeClr val="tx2"/>
                </a:solidFill>
              </a:rPr>
              <a:t>                    of type IIB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768F58D-53B5-8272-D9C5-30BF3295988E}"/>
              </a:ext>
            </a:extLst>
          </p:cNvPr>
          <p:cNvSpPr txBox="1"/>
          <p:nvPr/>
        </p:nvSpPr>
        <p:spPr>
          <a:xfrm>
            <a:off x="2771800" y="5951022"/>
            <a:ext cx="312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    courtesy  C. </a:t>
            </a:r>
            <a:r>
              <a:rPr lang="en-GB" dirty="0" err="1"/>
              <a:t>Angelantonj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90392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4382616"/>
            <a:ext cx="8229600" cy="990600"/>
          </a:xfrm>
        </p:spPr>
        <p:txBody>
          <a:bodyPr/>
          <a:lstStyle/>
          <a:p>
            <a:r>
              <a:rPr lang="fr-FR" dirty="0"/>
              <a:t>                </a:t>
            </a:r>
            <a:endParaRPr lang="fr-FR" sz="4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2850-B1DC-47A0-B18F-C1487D850DBB}" type="slidenum">
              <a:rPr lang="fr-FR" smtClean="0"/>
              <a:t>4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79512" y="836712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404664"/>
            <a:ext cx="571419" cy="576064"/>
          </a:xfrm>
          <a:prstGeom prst="rect">
            <a:avLst/>
          </a:prstGeom>
        </p:spPr>
      </p:pic>
      <p:pic>
        <p:nvPicPr>
          <p:cNvPr id="6" name="Picture 2" descr="https://encrypted-tbn0.gstatic.com/images?q=tbn:ANd9GcQjptxhlMU564RtKcUrIZMU69feWXW_bQGWmcnzUax6iahwsKTg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982" y="476672"/>
            <a:ext cx="549498" cy="7524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843808" y="6567155"/>
            <a:ext cx="31588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E. Dudas – CNRS and E. Polytechnique 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4EED775-FBCC-B8B1-BB89-D71F506B54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76688"/>
            <a:ext cx="6232901" cy="382066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BE5906D-8965-1817-F9A4-53C9662CE960}"/>
              </a:ext>
            </a:extLst>
          </p:cNvPr>
          <p:cNvSpPr txBox="1"/>
          <p:nvPr/>
        </p:nvSpPr>
        <p:spPr>
          <a:xfrm>
            <a:off x="971600" y="3174067"/>
            <a:ext cx="7489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/>
              <a:t>Dp</a:t>
            </a:r>
            <a:r>
              <a:rPr lang="en-GB" sz="2400" dirty="0"/>
              <a:t>, </a:t>
            </a:r>
          </a:p>
          <a:p>
            <a:r>
              <a:rPr lang="en-GB" sz="2400" dirty="0"/>
              <a:t>Op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AE36E89-8CD4-4454-18D0-E436ADF027FC}"/>
              </a:ext>
            </a:extLst>
          </p:cNvPr>
          <p:cNvSpPr txBox="1"/>
          <p:nvPr/>
        </p:nvSpPr>
        <p:spPr>
          <a:xfrm>
            <a:off x="6444208" y="3174067"/>
            <a:ext cx="7489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/>
              <a:t>Dp</a:t>
            </a:r>
            <a:r>
              <a:rPr lang="en-GB" sz="2400" dirty="0"/>
              <a:t>, </a:t>
            </a:r>
          </a:p>
          <a:p>
            <a:r>
              <a:rPr lang="en-GB" sz="2400" dirty="0"/>
              <a:t>Op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339BF63-8540-45AE-FC94-B6CCBCBEE493}"/>
              </a:ext>
            </a:extLst>
          </p:cNvPr>
          <p:cNvSpPr txBox="1"/>
          <p:nvPr/>
        </p:nvSpPr>
        <p:spPr>
          <a:xfrm>
            <a:off x="539552" y="5190291"/>
            <a:ext cx="7489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/>
              <a:t>Dp</a:t>
            </a:r>
            <a:r>
              <a:rPr lang="en-GB" sz="2400" dirty="0"/>
              <a:t>, </a:t>
            </a:r>
          </a:p>
          <a:p>
            <a:r>
              <a:rPr lang="en-GB" sz="2400" dirty="0"/>
              <a:t>Op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E2258AC-4824-9A7E-6ED9-D6ECC2B2B853}"/>
              </a:ext>
            </a:extLst>
          </p:cNvPr>
          <p:cNvSpPr txBox="1"/>
          <p:nvPr/>
        </p:nvSpPr>
        <p:spPr>
          <a:xfrm>
            <a:off x="6732240" y="5118283"/>
            <a:ext cx="7489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/>
              <a:t>Dp</a:t>
            </a:r>
            <a:r>
              <a:rPr lang="en-GB" sz="2400" dirty="0"/>
              <a:t>, </a:t>
            </a:r>
          </a:p>
          <a:p>
            <a:r>
              <a:rPr lang="en-GB" sz="2400" dirty="0"/>
              <a:t>Op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2B04BBB-9AE3-B17A-049E-D513479DF9D4}"/>
              </a:ext>
            </a:extLst>
          </p:cNvPr>
          <p:cNvSpPr txBox="1"/>
          <p:nvPr/>
        </p:nvSpPr>
        <p:spPr>
          <a:xfrm>
            <a:off x="755576" y="476672"/>
            <a:ext cx="6647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</a:rPr>
              <a:t>Tadpole conditions</a:t>
            </a:r>
            <a:r>
              <a:rPr lang="en-GB" sz="2400" dirty="0"/>
              <a:t>               Gauss law enforce </a:t>
            </a:r>
          </a:p>
        </p:txBody>
      </p:sp>
      <p:sp>
        <p:nvSpPr>
          <p:cNvPr id="14" name="Double flèche horizontale 13">
            <a:extLst>
              <a:ext uri="{FF2B5EF4-FFF2-40B4-BE49-F238E27FC236}">
                <a16:creationId xmlns:a16="http://schemas.microsoft.com/office/drawing/2014/main" id="{D62A2BDB-DDBE-B059-B65D-A7412FC283CF}"/>
              </a:ext>
            </a:extLst>
          </p:cNvPr>
          <p:cNvSpPr/>
          <p:nvPr/>
        </p:nvSpPr>
        <p:spPr>
          <a:xfrm>
            <a:off x="3563888" y="588320"/>
            <a:ext cx="864096" cy="248392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9D10AFB-D3FB-B1BA-134C-0DCF5761A69C}"/>
              </a:ext>
            </a:extLst>
          </p:cNvPr>
          <p:cNvSpPr txBox="1"/>
          <p:nvPr/>
        </p:nvSpPr>
        <p:spPr>
          <a:xfrm>
            <a:off x="35496" y="1805915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                            for background branes/O-planes</a:t>
            </a:r>
            <a:endParaRPr lang="en-GB" sz="2400" dirty="0"/>
          </a:p>
        </p:txBody>
      </p:sp>
      <p:sp>
        <p:nvSpPr>
          <p:cNvPr id="17" name="Flèche vers le bas 16">
            <a:extLst>
              <a:ext uri="{FF2B5EF4-FFF2-40B4-BE49-F238E27FC236}">
                <a16:creationId xmlns:a16="http://schemas.microsoft.com/office/drawing/2014/main" id="{1BDD2EAF-EFF4-14E2-6319-7D06A06279D9}"/>
              </a:ext>
            </a:extLst>
          </p:cNvPr>
          <p:cNvSpPr/>
          <p:nvPr/>
        </p:nvSpPr>
        <p:spPr>
          <a:xfrm>
            <a:off x="3655320" y="425079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69BDDEF6-E917-B5CC-A765-9A634F34EF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5736" y="1146200"/>
            <a:ext cx="42164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341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4382616"/>
            <a:ext cx="8229600" cy="990600"/>
          </a:xfrm>
        </p:spPr>
        <p:txBody>
          <a:bodyPr/>
          <a:lstStyle/>
          <a:p>
            <a:r>
              <a:rPr lang="fr-FR" dirty="0"/>
              <a:t>                </a:t>
            </a:r>
            <a:endParaRPr lang="fr-FR" sz="4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2850-B1DC-47A0-B18F-C1487D850DBB}" type="slidenum">
              <a:rPr lang="fr-FR" smtClean="0"/>
              <a:t>5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79512" y="836712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404664"/>
            <a:ext cx="571419" cy="576064"/>
          </a:xfrm>
          <a:prstGeom prst="rect">
            <a:avLst/>
          </a:prstGeom>
        </p:spPr>
      </p:pic>
      <p:pic>
        <p:nvPicPr>
          <p:cNvPr id="6" name="Picture 2" descr="https://encrypted-tbn0.gstatic.com/images?q=tbn:ANd9GcQjptxhlMU564RtKcUrIZMU69feWXW_bQGWmcnzUax6iahwsKTg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982" y="476672"/>
            <a:ext cx="549498" cy="7524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843808" y="6453336"/>
            <a:ext cx="31588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E. Dudas – CNRS and E. Polytechnique 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74137A8-B209-3156-284E-F6BCC21A9E6F}"/>
              </a:ext>
            </a:extLst>
          </p:cNvPr>
          <p:cNvSpPr txBox="1"/>
          <p:nvPr/>
        </p:nvSpPr>
        <p:spPr>
          <a:xfrm>
            <a:off x="971600" y="836712"/>
            <a:ext cx="6330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Perturbative orientifold constructions contain </a:t>
            </a:r>
          </a:p>
        </p:txBody>
      </p:sp>
      <p:graphicFrame>
        <p:nvGraphicFramePr>
          <p:cNvPr id="9" name="Tableau 9">
            <a:extLst>
              <a:ext uri="{FF2B5EF4-FFF2-40B4-BE49-F238E27FC236}">
                <a16:creationId xmlns:a16="http://schemas.microsoft.com/office/drawing/2014/main" id="{3A66F689-91DB-2856-D73F-C9BD975DAA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495814"/>
              </p:ext>
            </p:extLst>
          </p:nvPr>
        </p:nvGraphicFramePr>
        <p:xfrm>
          <a:off x="107504" y="1385272"/>
          <a:ext cx="9073008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3008">
                  <a:extLst>
                    <a:ext uri="{9D8B030D-6E8A-4147-A177-3AD203B41FA5}">
                      <a16:colId xmlns:a16="http://schemas.microsoft.com/office/drawing/2014/main" val="1403255597"/>
                    </a:ext>
                  </a:extLst>
                </a:gridCol>
              </a:tblGrid>
              <a:tr h="1078384">
                <a:tc>
                  <a:txBody>
                    <a:bodyPr/>
                    <a:lstStyle/>
                    <a:p>
                      <a:r>
                        <a:rPr lang="en-GB" dirty="0"/>
                        <a:t> </a:t>
                      </a:r>
                      <a:r>
                        <a:rPr lang="en-GB" sz="2400" dirty="0"/>
                        <a:t>Object             RR charge              NS-NS tension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>
                          <a:solidFill>
                            <a:srgbClr val="0070C0"/>
                          </a:solidFill>
                        </a:rPr>
                        <a:t>                </a:t>
                      </a:r>
                      <a:r>
                        <a:rPr lang="en-GB" dirty="0"/>
                        <a:t>                          </a:t>
                      </a:r>
                      <a:r>
                        <a:rPr lang="en-GB" sz="2400" dirty="0"/>
                        <a:t>+                               +</a:t>
                      </a:r>
                    </a:p>
                    <a:p>
                      <a:endParaRPr lang="en-GB" dirty="0"/>
                    </a:p>
                    <a:p>
                      <a:r>
                        <a:rPr lang="en-GB" sz="2400" dirty="0"/>
                        <a:t>                                -                                +  </a:t>
                      </a:r>
                    </a:p>
                    <a:p>
                      <a:endParaRPr lang="en-GB" sz="2400" dirty="0"/>
                    </a:p>
                    <a:p>
                      <a:r>
                        <a:rPr lang="en-GB" sz="2400" dirty="0"/>
                        <a:t>                                -                                - </a:t>
                      </a:r>
                    </a:p>
                    <a:p>
                      <a:endParaRPr lang="en-GB" sz="2400" dirty="0"/>
                    </a:p>
                    <a:p>
                      <a:r>
                        <a:rPr lang="en-GB" sz="2400" dirty="0"/>
                        <a:t>                                +                               + </a:t>
                      </a:r>
                    </a:p>
                    <a:p>
                      <a:endParaRPr lang="en-GB" sz="2400" dirty="0"/>
                    </a:p>
                    <a:p>
                      <a:r>
                        <a:rPr lang="en-GB" sz="2400" dirty="0"/>
                        <a:t>                                +                               - 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                   </a:t>
                      </a:r>
                    </a:p>
                    <a:p>
                      <a:r>
                        <a:rPr lang="en-GB" sz="2400" dirty="0"/>
                        <a:t>                                -                                +   </a:t>
                      </a:r>
                    </a:p>
                    <a:p>
                      <a:r>
                        <a:rPr lang="en-GB" sz="2400" dirty="0"/>
                        <a:t>                                               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594469"/>
                  </a:ext>
                </a:extLst>
              </a:tr>
            </a:tbl>
          </a:graphicData>
        </a:graphic>
      </p:graphicFrame>
      <p:pic>
        <p:nvPicPr>
          <p:cNvPr id="10" name="Image 9">
            <a:extLst>
              <a:ext uri="{FF2B5EF4-FFF2-40B4-BE49-F238E27FC236}">
                <a16:creationId xmlns:a16="http://schemas.microsoft.com/office/drawing/2014/main" id="{99FF7109-A0CF-D53A-C2C3-034678447B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620" y="2121893"/>
            <a:ext cx="578243" cy="38549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A71AAD8-5DC8-54F4-956C-383854AA60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2708920"/>
            <a:ext cx="576064" cy="44933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8FEA15C-6FBA-4295-0B90-56092B8181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544" y="4949924"/>
            <a:ext cx="850900" cy="4953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066F472-9879-9D33-7D4F-7B34DEC054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040" y="5763220"/>
            <a:ext cx="863600" cy="5461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7F0C365-5FD8-EAE8-6BAB-9A546D1F03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602" y="4170536"/>
            <a:ext cx="838200" cy="4826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438D3C5-B78C-A3FE-AA7D-1CEE66FD7E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544" y="3513956"/>
            <a:ext cx="825500" cy="4191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8D3FBD2E-AE89-0E43-BFB6-42815D2E2605}"/>
              </a:ext>
            </a:extLst>
          </p:cNvPr>
          <p:cNvSpPr txBox="1"/>
          <p:nvPr/>
        </p:nvSpPr>
        <p:spPr>
          <a:xfrm>
            <a:off x="7452320" y="1988840"/>
            <a:ext cx="797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with</a:t>
            </a:r>
            <a:r>
              <a:rPr lang="en-GB" dirty="0"/>
              <a:t> 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A5F51C9A-8ACA-049B-00B9-4D7E7AE612F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18704" y="2564904"/>
            <a:ext cx="2673776" cy="39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587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4382616"/>
            <a:ext cx="8229600" cy="990600"/>
          </a:xfrm>
        </p:spPr>
        <p:txBody>
          <a:bodyPr/>
          <a:lstStyle/>
          <a:p>
            <a:r>
              <a:rPr lang="fr-FR" dirty="0"/>
              <a:t>  </a:t>
            </a:r>
            <a:endParaRPr lang="fr-FR" sz="4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2850-B1DC-47A0-B18F-C1487D850DBB}" type="slidenum">
              <a:rPr lang="fr-FR" smtClean="0"/>
              <a:t>6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79512" y="836712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404664"/>
            <a:ext cx="571419" cy="576064"/>
          </a:xfrm>
          <a:prstGeom prst="rect">
            <a:avLst/>
          </a:prstGeom>
        </p:spPr>
      </p:pic>
      <p:pic>
        <p:nvPicPr>
          <p:cNvPr id="6" name="Picture 2" descr="https://encrypted-tbn0.gstatic.com/images?q=tbn:ANd9GcQjptxhlMU564RtKcUrIZMU69feWXW_bQGWmcnzUax6iahwsKTg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982" y="476672"/>
            <a:ext cx="549498" cy="7524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843808" y="6453336"/>
            <a:ext cx="31588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E. Dudas – CNRS and E. Polytechnique 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01B0BBC-7848-AEE0-7EF1-2C6088A9B2DD}"/>
              </a:ext>
            </a:extLst>
          </p:cNvPr>
          <p:cNvSpPr txBox="1"/>
          <p:nvPr/>
        </p:nvSpPr>
        <p:spPr>
          <a:xfrm>
            <a:off x="107504" y="548680"/>
            <a:ext cx="85792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      The </a:t>
            </a:r>
            <a:r>
              <a:rPr lang="en-GB" sz="2400" dirty="0" err="1">
                <a:solidFill>
                  <a:srgbClr val="7030A0"/>
                </a:solidFill>
              </a:rPr>
              <a:t>Scherk</a:t>
            </a:r>
            <a:r>
              <a:rPr lang="en-GB" sz="2400" dirty="0">
                <a:solidFill>
                  <a:srgbClr val="7030A0"/>
                </a:solidFill>
              </a:rPr>
              <a:t>-Schwarz deformation </a:t>
            </a:r>
            <a:r>
              <a:rPr lang="en-GB" sz="2400" dirty="0"/>
              <a:t>of type IIB strings is </a:t>
            </a:r>
          </a:p>
          <a:p>
            <a:r>
              <a:rPr lang="en-GB" sz="2400" dirty="0"/>
              <a:t>        the  generalization of the original SUGRA version: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4091A16-34C6-E57A-D71F-70349DAC8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424936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1C4429ED-940C-5A93-9937-8E2AF7BCC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28181"/>
            <a:ext cx="8352928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05A932B3-7CA3-93E2-C72D-1EA4FB682966}"/>
              </a:ext>
            </a:extLst>
          </p:cNvPr>
          <p:cNvSpPr txBox="1"/>
          <p:nvPr/>
        </p:nvSpPr>
        <p:spPr>
          <a:xfrm>
            <a:off x="179512" y="5733256"/>
            <a:ext cx="86409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The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procedure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is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very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similar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to the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breaking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of </a:t>
            </a:r>
            <a:r>
              <a:rPr lang="fr-FR" altLang="fr-FR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SUSY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at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 Unicode MS" pitchFamily="34" charset="-128"/>
                <a:cs typeface="Arial" pitchFamily="34" charset="0"/>
              </a:rPr>
              <a:t>finite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 Unicode MS" pitchFamily="34" charset="-128"/>
                <a:cs typeface="Arial" pitchFamily="34" charset="0"/>
              </a:rPr>
              <a:t>temperature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 Unicode MS" pitchFamily="34" charset="-128"/>
                <a:cs typeface="Arial" pitchFamily="34" charset="0"/>
              </a:rPr>
              <a:t>  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                                  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C5A96B1-B532-DE7A-4FB7-449D00B8B387}"/>
              </a:ext>
            </a:extLst>
          </p:cNvPr>
          <p:cNvSpPr txBox="1"/>
          <p:nvPr/>
        </p:nvSpPr>
        <p:spPr>
          <a:xfrm>
            <a:off x="2952328" y="249289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(    courtesy  C. </a:t>
            </a:r>
            <a:r>
              <a:rPr lang="en-GB" dirty="0" err="1"/>
              <a:t>Angelantonj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71867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2850-B1DC-47A0-B18F-C1487D850DBB}" type="slidenum">
              <a:rPr lang="fr-FR" smtClean="0"/>
              <a:t>7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79512" y="836712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404664"/>
            <a:ext cx="571419" cy="576064"/>
          </a:xfrm>
          <a:prstGeom prst="rect">
            <a:avLst/>
          </a:prstGeom>
        </p:spPr>
      </p:pic>
      <p:pic>
        <p:nvPicPr>
          <p:cNvPr id="6" name="Picture 2" descr="https://encrypted-tbn0.gstatic.com/images?q=tbn:ANd9GcQjptxhlMU564RtKcUrIZMU69feWXW_bQGWmcnzUax6iahwsKTg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982" y="476672"/>
            <a:ext cx="549498" cy="75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8D286A0-3210-9EEF-135C-2FBEC5B601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1700808"/>
            <a:ext cx="1270000" cy="4572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E08EF98-6E99-C723-4C7F-9A7C4A6B94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008" y="1624856"/>
            <a:ext cx="2286000" cy="5080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20D8BA6-8703-47BC-F2E1-F7CAC14D9748}"/>
              </a:ext>
            </a:extLst>
          </p:cNvPr>
          <p:cNvSpPr txBox="1"/>
          <p:nvPr/>
        </p:nvSpPr>
        <p:spPr>
          <a:xfrm>
            <a:off x="323528" y="2387789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and 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5B2734B-7808-D42A-CDC1-45C8B499FA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3728" y="2420888"/>
            <a:ext cx="3263900" cy="41910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5DB72D57-25FD-05C6-1DD9-2F5D72840BC7}"/>
              </a:ext>
            </a:extLst>
          </p:cNvPr>
          <p:cNvSpPr txBox="1"/>
          <p:nvPr/>
        </p:nvSpPr>
        <p:spPr>
          <a:xfrm>
            <a:off x="35496" y="3101328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usual mass formulae are recovered after a rescaling  </a:t>
            </a:r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6BF5E123-28FD-7315-9232-99F1E317AC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908720"/>
            <a:ext cx="822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The string construction is a </a:t>
            </a:r>
            <a:r>
              <a:rPr lang="en-GB" sz="2400" dirty="0">
                <a:solidFill>
                  <a:srgbClr val="7030A0"/>
                </a:solidFill>
              </a:rPr>
              <a:t>freely-acting orbifold </a:t>
            </a:r>
            <a:r>
              <a:rPr lang="en-GB" sz="1800" dirty="0">
                <a:solidFill>
                  <a:schemeClr val="tx1"/>
                </a:solidFill>
              </a:rPr>
              <a:t>(Rohm, 1984)                     </a:t>
            </a:r>
          </a:p>
          <a:p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                                where  </a:t>
            </a:r>
          </a:p>
          <a:p>
            <a:endParaRPr lang="en-GB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2CE1360-E535-3097-24C7-45D241EB4778}"/>
              </a:ext>
            </a:extLst>
          </p:cNvPr>
          <p:cNvSpPr txBox="1"/>
          <p:nvPr/>
        </p:nvSpPr>
        <p:spPr>
          <a:xfrm>
            <a:off x="323529" y="4384527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Orbifold basis </a:t>
            </a:r>
          </a:p>
        </p:txBody>
      </p:sp>
      <p:sp>
        <p:nvSpPr>
          <p:cNvPr id="21" name="Flèche vers la droite 20">
            <a:extLst>
              <a:ext uri="{FF2B5EF4-FFF2-40B4-BE49-F238E27FC236}">
                <a16:creationId xmlns:a16="http://schemas.microsoft.com/office/drawing/2014/main" id="{04B2C208-EC9D-2050-0FD0-32D0322641B3}"/>
              </a:ext>
            </a:extLst>
          </p:cNvPr>
          <p:cNvSpPr/>
          <p:nvPr/>
        </p:nvSpPr>
        <p:spPr>
          <a:xfrm>
            <a:off x="2843808" y="43845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9C80BB14-59D4-F345-5BBD-BF83595B4CB4}"/>
              </a:ext>
            </a:extLst>
          </p:cNvPr>
          <p:cNvSpPr txBox="1"/>
          <p:nvPr/>
        </p:nvSpPr>
        <p:spPr>
          <a:xfrm>
            <a:off x="4071003" y="4365104"/>
            <a:ext cx="47494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 err="1"/>
              <a:t>Scherk</a:t>
            </a:r>
            <a:r>
              <a:rPr lang="en-GB" sz="2400" dirty="0"/>
              <a:t>-Schwarz basis </a:t>
            </a:r>
            <a:r>
              <a:rPr lang="en-GB" dirty="0"/>
              <a:t> 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58892B82-7811-45BB-B75B-A736A71384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9712" y="3746872"/>
            <a:ext cx="2527300" cy="33020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FAF8B476-D88E-5D99-A22C-28F1858792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008" y="5386274"/>
            <a:ext cx="7772400" cy="77903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52D5BE17-3F0C-E843-1863-E6B6DA6FFEC4}"/>
              </a:ext>
            </a:extLst>
          </p:cNvPr>
          <p:cNvSpPr txBox="1"/>
          <p:nvPr/>
        </p:nvSpPr>
        <p:spPr>
          <a:xfrm>
            <a:off x="1763688" y="4869160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NS-NS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0A944BBE-28D8-9193-E324-62DD9650D922}"/>
              </a:ext>
            </a:extLst>
          </p:cNvPr>
          <p:cNvSpPr txBox="1"/>
          <p:nvPr/>
        </p:nvSpPr>
        <p:spPr>
          <a:xfrm>
            <a:off x="3203848" y="486916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RR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28456557-9152-9D9D-1A47-836BDE980223}"/>
              </a:ext>
            </a:extLst>
          </p:cNvPr>
          <p:cNvSpPr txBox="1"/>
          <p:nvPr/>
        </p:nvSpPr>
        <p:spPr>
          <a:xfrm>
            <a:off x="4932040" y="486916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NS-R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65F50FC2-368A-F0EA-25EC-BBF9476243F5}"/>
              </a:ext>
            </a:extLst>
          </p:cNvPr>
          <p:cNvSpPr txBox="1"/>
          <p:nvPr/>
        </p:nvSpPr>
        <p:spPr>
          <a:xfrm>
            <a:off x="6156176" y="486916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R-NS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41BD656D-2826-80D5-1A2C-950D3D492247}"/>
              </a:ext>
            </a:extLst>
          </p:cNvPr>
          <p:cNvSpPr txBox="1"/>
          <p:nvPr/>
        </p:nvSpPr>
        <p:spPr>
          <a:xfrm>
            <a:off x="3419579" y="609329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“twisted” states </a:t>
            </a: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970CB97C-B840-6F4E-66AB-6F13BB64BBD4}"/>
              </a:ext>
            </a:extLst>
          </p:cNvPr>
          <p:cNvCxnSpPr>
            <a:cxnSpLocks/>
            <a:stCxn id="26" idx="2"/>
          </p:cNvCxnSpPr>
          <p:nvPr/>
        </p:nvCxnSpPr>
        <p:spPr>
          <a:xfrm flipH="1">
            <a:off x="2123728" y="5238492"/>
            <a:ext cx="91366" cy="147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3383804A-3AAE-E363-2A8D-DAC154AC7AAF}"/>
              </a:ext>
            </a:extLst>
          </p:cNvPr>
          <p:cNvCxnSpPr>
            <a:cxnSpLocks/>
          </p:cNvCxnSpPr>
          <p:nvPr/>
        </p:nvCxnSpPr>
        <p:spPr>
          <a:xfrm flipH="1">
            <a:off x="3203848" y="5172148"/>
            <a:ext cx="95672" cy="129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278B5021-7261-9B34-96D3-0D787E919A28}"/>
              </a:ext>
            </a:extLst>
          </p:cNvPr>
          <p:cNvCxnSpPr>
            <a:cxnSpLocks/>
          </p:cNvCxnSpPr>
          <p:nvPr/>
        </p:nvCxnSpPr>
        <p:spPr>
          <a:xfrm flipH="1">
            <a:off x="5292080" y="5086284"/>
            <a:ext cx="53008" cy="286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BAF974B4-A936-DABC-75AD-8F5C64CE0554}"/>
              </a:ext>
            </a:extLst>
          </p:cNvPr>
          <p:cNvCxnSpPr>
            <a:cxnSpLocks/>
          </p:cNvCxnSpPr>
          <p:nvPr/>
        </p:nvCxnSpPr>
        <p:spPr>
          <a:xfrm flipH="1">
            <a:off x="6372200" y="5175815"/>
            <a:ext cx="72008" cy="197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66C2849E-2C1C-EEF0-B505-1AC493C9CA88}"/>
              </a:ext>
            </a:extLst>
          </p:cNvPr>
          <p:cNvCxnSpPr>
            <a:cxnSpLocks/>
          </p:cNvCxnSpPr>
          <p:nvPr/>
        </p:nvCxnSpPr>
        <p:spPr>
          <a:xfrm flipH="1" flipV="1">
            <a:off x="1763688" y="6155394"/>
            <a:ext cx="1478360" cy="237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>
            <a:extLst>
              <a:ext uri="{FF2B5EF4-FFF2-40B4-BE49-F238E27FC236}">
                <a16:creationId xmlns:a16="http://schemas.microsoft.com/office/drawing/2014/main" id="{40C7A028-3E6C-EC6B-09BC-0D2544786FDB}"/>
              </a:ext>
            </a:extLst>
          </p:cNvPr>
          <p:cNvCxnSpPr>
            <a:cxnSpLocks/>
          </p:cNvCxnSpPr>
          <p:nvPr/>
        </p:nvCxnSpPr>
        <p:spPr>
          <a:xfrm flipV="1">
            <a:off x="5220072" y="6178362"/>
            <a:ext cx="199120" cy="202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>
            <a:extLst>
              <a:ext uri="{FF2B5EF4-FFF2-40B4-BE49-F238E27FC236}">
                <a16:creationId xmlns:a16="http://schemas.microsoft.com/office/drawing/2014/main" id="{B621E442-544F-2AA0-5C2F-B3417C17D627}"/>
              </a:ext>
            </a:extLst>
          </p:cNvPr>
          <p:cNvCxnSpPr>
            <a:cxnSpLocks/>
          </p:cNvCxnSpPr>
          <p:nvPr/>
        </p:nvCxnSpPr>
        <p:spPr>
          <a:xfrm flipV="1">
            <a:off x="1043608" y="6155394"/>
            <a:ext cx="149069" cy="297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ZoneTexte 68">
            <a:extLst>
              <a:ext uri="{FF2B5EF4-FFF2-40B4-BE49-F238E27FC236}">
                <a16:creationId xmlns:a16="http://schemas.microsoft.com/office/drawing/2014/main" id="{870B4CCA-A56A-0215-FB04-45977049FC02}"/>
              </a:ext>
            </a:extLst>
          </p:cNvPr>
          <p:cNvSpPr txBox="1"/>
          <p:nvPr/>
        </p:nvSpPr>
        <p:spPr>
          <a:xfrm>
            <a:off x="606915" y="6453336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Scalar tachyon </a:t>
            </a:r>
            <a:r>
              <a:rPr lang="en-GB" dirty="0"/>
              <a:t>for </a:t>
            </a:r>
          </a:p>
        </p:txBody>
      </p:sp>
      <p:pic>
        <p:nvPicPr>
          <p:cNvPr id="70" name="Image 69">
            <a:extLst>
              <a:ext uri="{FF2B5EF4-FFF2-40B4-BE49-F238E27FC236}">
                <a16:creationId xmlns:a16="http://schemas.microsoft.com/office/drawing/2014/main" id="{31C4C4AF-64A0-FA25-F6AB-8FA7275478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7784" y="6453336"/>
            <a:ext cx="1230288" cy="32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34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4382616"/>
            <a:ext cx="8229600" cy="990600"/>
          </a:xfrm>
        </p:spPr>
        <p:txBody>
          <a:bodyPr/>
          <a:lstStyle/>
          <a:p>
            <a:r>
              <a:rPr lang="fr-FR" dirty="0"/>
              <a:t>           </a:t>
            </a:r>
            <a:endParaRPr lang="fr-FR" sz="4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2850-B1DC-47A0-B18F-C1487D850DBB}" type="slidenum">
              <a:rPr lang="fr-FR" smtClean="0"/>
              <a:t>8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79512" y="836712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404664"/>
            <a:ext cx="571419" cy="576064"/>
          </a:xfrm>
          <a:prstGeom prst="rect">
            <a:avLst/>
          </a:prstGeom>
        </p:spPr>
      </p:pic>
      <p:pic>
        <p:nvPicPr>
          <p:cNvPr id="6" name="Picture 2" descr="https://encrypted-tbn0.gstatic.com/images?q=tbn:ANd9GcQjptxhlMU564RtKcUrIZMU69feWXW_bQGWmcnzUax6iahwsKTg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982" y="476672"/>
            <a:ext cx="549498" cy="75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843808" y="6453336"/>
            <a:ext cx="31588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E. Dudas – CNRS and E. Polytechnique 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7E0A6A3-34D3-529B-5410-210FB0237C45}"/>
              </a:ext>
            </a:extLst>
          </p:cNvPr>
          <p:cNvSpPr txBox="1"/>
          <p:nvPr/>
        </p:nvSpPr>
        <p:spPr>
          <a:xfrm>
            <a:off x="323528" y="818128"/>
            <a:ext cx="8229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There were </a:t>
            </a:r>
            <a:r>
              <a:rPr lang="en-GB" sz="2400" dirty="0">
                <a:solidFill>
                  <a:srgbClr val="C00000"/>
                </a:solidFill>
              </a:rPr>
              <a:t>three</a:t>
            </a:r>
            <a:r>
              <a:rPr lang="en-GB" sz="2400" dirty="0"/>
              <a:t> different orientifold constructions of this:  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r>
              <a:rPr lang="en-GB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64DFCED-FDA7-548A-B25B-849D95AAE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1726456"/>
            <a:ext cx="1435100" cy="406400"/>
          </a:xfrm>
          <a:prstGeom prst="rect">
            <a:avLst/>
          </a:prstGeom>
        </p:spPr>
      </p:pic>
      <p:sp>
        <p:nvSpPr>
          <p:cNvPr id="10" name="Flèche vers la droite 9">
            <a:extLst>
              <a:ext uri="{FF2B5EF4-FFF2-40B4-BE49-F238E27FC236}">
                <a16:creationId xmlns:a16="http://schemas.microsoft.com/office/drawing/2014/main" id="{C0143712-7651-26E2-1B2F-ED99EE96BF8C}"/>
              </a:ext>
            </a:extLst>
          </p:cNvPr>
          <p:cNvSpPr/>
          <p:nvPr/>
        </p:nvSpPr>
        <p:spPr>
          <a:xfrm>
            <a:off x="2411760" y="1700808"/>
            <a:ext cx="792088" cy="406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A16863F-8CCC-7A95-EAA1-C18D817A57F0}"/>
              </a:ext>
            </a:extLst>
          </p:cNvPr>
          <p:cNvSpPr txBox="1"/>
          <p:nvPr/>
        </p:nvSpPr>
        <p:spPr>
          <a:xfrm>
            <a:off x="323528" y="2420888"/>
            <a:ext cx="8019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- standard SS, “</a:t>
            </a:r>
            <a:r>
              <a:rPr lang="en-GB" sz="2400" dirty="0">
                <a:solidFill>
                  <a:srgbClr val="7030A0"/>
                </a:solidFill>
              </a:rPr>
              <a:t>parallel</a:t>
            </a:r>
            <a:r>
              <a:rPr lang="en-GB" sz="2400" dirty="0"/>
              <a:t>” to the  D9 branes, usual mass shifts fermions vs. bosons 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4506450-A89C-4D90-08D3-356F315F0C39}"/>
              </a:ext>
            </a:extLst>
          </p:cNvPr>
          <p:cNvSpPr txBox="1"/>
          <p:nvPr/>
        </p:nvSpPr>
        <p:spPr>
          <a:xfrm>
            <a:off x="3390168" y="1705471"/>
            <a:ext cx="5646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09 plane, RR tadpole      16 D9 branes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110E49A-7BB0-7262-1F98-ED1DE51FC095}"/>
              </a:ext>
            </a:extLst>
          </p:cNvPr>
          <p:cNvSpPr txBox="1"/>
          <p:nvPr/>
        </p:nvSpPr>
        <p:spPr>
          <a:xfrm>
            <a:off x="323528" y="3491716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 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BE45E024-61C8-1DEF-29E6-32E8209076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3429000"/>
            <a:ext cx="1790700" cy="406400"/>
          </a:xfrm>
          <a:prstGeom prst="rect">
            <a:avLst/>
          </a:prstGeom>
        </p:spPr>
      </p:pic>
      <p:sp>
        <p:nvSpPr>
          <p:cNvPr id="16" name="Flèche vers la droite 15">
            <a:extLst>
              <a:ext uri="{FF2B5EF4-FFF2-40B4-BE49-F238E27FC236}">
                <a16:creationId xmlns:a16="http://schemas.microsoft.com/office/drawing/2014/main" id="{0DE9734A-717B-94A7-7D06-B7D5C4250A74}"/>
              </a:ext>
            </a:extLst>
          </p:cNvPr>
          <p:cNvSpPr/>
          <p:nvPr/>
        </p:nvSpPr>
        <p:spPr>
          <a:xfrm>
            <a:off x="2801504" y="3376416"/>
            <a:ext cx="690376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8196CF6-9465-D878-DF20-B79E2336DFC6}"/>
              </a:ext>
            </a:extLst>
          </p:cNvPr>
          <p:cNvSpPr txBox="1"/>
          <p:nvPr/>
        </p:nvSpPr>
        <p:spPr>
          <a:xfrm>
            <a:off x="3779912" y="3399383"/>
            <a:ext cx="52565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                       , no RR tadpole 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85E7C02-A7BC-AA16-CF82-99C6253577BA}"/>
              </a:ext>
            </a:extLst>
          </p:cNvPr>
          <p:cNvSpPr txBox="1"/>
          <p:nvPr/>
        </p:nvSpPr>
        <p:spPr>
          <a:xfrm>
            <a:off x="35496" y="4291355"/>
            <a:ext cx="88569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- </a:t>
            </a:r>
            <a:r>
              <a:rPr lang="en-GB" sz="2400" dirty="0"/>
              <a:t>SS “</a:t>
            </a:r>
            <a:r>
              <a:rPr lang="en-GB" sz="2400" dirty="0">
                <a:solidFill>
                  <a:srgbClr val="7030A0"/>
                </a:solidFill>
              </a:rPr>
              <a:t>perpendicular</a:t>
            </a:r>
            <a:r>
              <a:rPr lang="en-GB" sz="2400" dirty="0"/>
              <a:t>” to the  D8 branes: massless open string spectrum SUSY   </a:t>
            </a:r>
            <a:r>
              <a:rPr lang="en-GB" dirty="0"/>
              <a:t>(</a:t>
            </a:r>
            <a:r>
              <a:rPr lang="en-GB" dirty="0" err="1"/>
              <a:t>Antoniadis,E.D</a:t>
            </a:r>
            <a:r>
              <a:rPr lang="en-GB" dirty="0"/>
              <a:t>., </a:t>
            </a:r>
            <a:r>
              <a:rPr lang="en-GB" dirty="0" err="1"/>
              <a:t>Sagnotti</a:t>
            </a:r>
            <a:r>
              <a:rPr lang="en-GB" dirty="0"/>
              <a:t>, 1998)</a:t>
            </a:r>
          </a:p>
          <a:p>
            <a:endParaRPr lang="en-GB" dirty="0"/>
          </a:p>
        </p:txBody>
      </p:sp>
      <p:sp>
        <p:nvSpPr>
          <p:cNvPr id="20" name="Flèche vers la droite 19">
            <a:extLst>
              <a:ext uri="{FF2B5EF4-FFF2-40B4-BE49-F238E27FC236}">
                <a16:creationId xmlns:a16="http://schemas.microsoft.com/office/drawing/2014/main" id="{FBBCC448-3F6A-A14A-06F4-3698A15631B3}"/>
              </a:ext>
            </a:extLst>
          </p:cNvPr>
          <p:cNvSpPr/>
          <p:nvPr/>
        </p:nvSpPr>
        <p:spPr>
          <a:xfrm>
            <a:off x="6444208" y="1843091"/>
            <a:ext cx="360040" cy="28984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lèche vers la droite 20">
            <a:extLst>
              <a:ext uri="{FF2B5EF4-FFF2-40B4-BE49-F238E27FC236}">
                <a16:creationId xmlns:a16="http://schemas.microsoft.com/office/drawing/2014/main" id="{8B92A3AB-305D-B167-D820-F784B67D7812}"/>
              </a:ext>
            </a:extLst>
          </p:cNvPr>
          <p:cNvSpPr/>
          <p:nvPr/>
        </p:nvSpPr>
        <p:spPr>
          <a:xfrm>
            <a:off x="4067944" y="5464648"/>
            <a:ext cx="720080" cy="41262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1C4DF219-C424-7D3B-ECA2-68B72F186D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7904" y="3429000"/>
            <a:ext cx="1960488" cy="340954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9951D3F-B59A-D142-DA23-9EC97BF57F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576" y="5428580"/>
            <a:ext cx="3213100" cy="520700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6CFF85AA-8B16-F21D-388B-068B5BBC9DB4}"/>
              </a:ext>
            </a:extLst>
          </p:cNvPr>
          <p:cNvSpPr txBox="1"/>
          <p:nvPr/>
        </p:nvSpPr>
        <p:spPr>
          <a:xfrm>
            <a:off x="321205" y="5464648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 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EEEB52F1-3508-A63D-D0B9-A0AEEC4156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2040" y="5453980"/>
            <a:ext cx="1872208" cy="396826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576EE570-CAA0-2EBD-3B37-2D32E12D5E63}"/>
              </a:ext>
            </a:extLst>
          </p:cNvPr>
          <p:cNvSpPr txBox="1"/>
          <p:nvPr/>
        </p:nvSpPr>
        <p:spPr>
          <a:xfrm>
            <a:off x="6948264" y="5229200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RR tadpole, </a:t>
            </a:r>
          </a:p>
          <a:p>
            <a:r>
              <a:rPr lang="en-GB" sz="2400" dirty="0"/>
              <a:t>16 D9 branes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984199D9-FAC8-CF71-3796-B2F75FB18DA7}"/>
              </a:ext>
            </a:extLst>
          </p:cNvPr>
          <p:cNvSpPr txBox="1"/>
          <p:nvPr/>
        </p:nvSpPr>
        <p:spPr>
          <a:xfrm>
            <a:off x="858532" y="6060197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(E.D., Mourad, 1999)</a:t>
            </a:r>
          </a:p>
        </p:txBody>
      </p:sp>
    </p:spTree>
    <p:extLst>
      <p:ext uri="{BB962C8B-B14F-4D97-AF65-F5344CB8AC3E}">
        <p14:creationId xmlns:p14="http://schemas.microsoft.com/office/powerpoint/2010/main" val="1920874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1500" y="784443"/>
            <a:ext cx="8892988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altLang="fr-FR" sz="2400" dirty="0">
                <a:latin typeface="Arial" pitchFamily="34" charset="0"/>
                <a:cs typeface="Arial" pitchFamily="34" charset="0"/>
              </a:rPr>
              <a:t>-    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The D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brane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rial Unicode MS" pitchFamily="34" charset="-128"/>
                <a:cs typeface="Arial" pitchFamily="34" charset="0"/>
              </a:rPr>
              <a:t>is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rial Unicode MS" pitchFamily="34" charset="-128"/>
                <a:cs typeface="Arial" pitchFamily="34" charset="0"/>
              </a:rPr>
              <a:t>parallel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to the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direction of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breaking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;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altLang="fr-FR" sz="2400" dirty="0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D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brane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spectrum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lang="fr-FR" altLang="fr-FR" sz="2400" dirty="0" err="1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experience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 Unicode MS" pitchFamily="34" charset="-128"/>
                <a:cs typeface="Arial" pitchFamily="34" charset="0"/>
              </a:rPr>
              <a:t>tree-level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 Unicode MS" pitchFamily="34" charset="-128"/>
                <a:cs typeface="Arial" pitchFamily="34" charset="0"/>
              </a:rPr>
              <a:t> SUSY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 Unicode MS" pitchFamily="34" charset="-128"/>
                <a:cs typeface="Arial" pitchFamily="34" charset="0"/>
              </a:rPr>
              <a:t>breaking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altLang="fr-FR" sz="2400" dirty="0" err="1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A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nalog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of the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heterotic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constructions: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altLang="fr-FR" sz="2400" dirty="0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                                                               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altLang="fr-FR" sz="2400" dirty="0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                                                            (</a:t>
            </a:r>
            <a:r>
              <a:rPr lang="fr-FR" altLang="fr-FR" sz="2400" dirty="0" err="1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tree-level</a:t>
            </a:r>
            <a:r>
              <a:rPr lang="fr-FR" altLang="fr-FR" sz="2400" dirty="0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)                                         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Arial Unicode MS" pitchFamily="34" charset="-128"/>
              <a:cs typeface="Arial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 Unicode MS" pitchFamily="34" charset="-128"/>
              <a:cs typeface="Arial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- </a:t>
            </a:r>
            <a:r>
              <a:rPr lang="fr-FR" altLang="fr-FR" sz="2400" dirty="0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T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he D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brane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is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fr-FR" altLang="fr-FR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rial Unicode MS" pitchFamily="34" charset="-128"/>
                <a:cs typeface="Arial" pitchFamily="34" charset="0"/>
              </a:rPr>
              <a:t>perpendicular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to the direction of the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breaking</a:t>
            </a:r>
            <a:r>
              <a:rPr lang="fr-FR" altLang="fr-FR" sz="2400" dirty="0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t>: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altLang="fr-FR" sz="2400" dirty="0">
                <a:latin typeface="Arial" pitchFamily="34" charset="0"/>
                <a:cs typeface="Arial" pitchFamily="34" charset="0"/>
              </a:rPr>
              <a:t>             </a:t>
            </a:r>
            <a:r>
              <a:rPr lang="fr-FR" altLang="fr-FR" dirty="0">
                <a:latin typeface="Arial" pitchFamily="34" charset="0"/>
                <a:cs typeface="Arial" pitchFamily="34" charset="0"/>
              </a:rPr>
              <a:t>(M-</a:t>
            </a:r>
            <a:r>
              <a:rPr lang="fr-FR" altLang="fr-FR" dirty="0" err="1">
                <a:latin typeface="Arial" pitchFamily="34" charset="0"/>
                <a:cs typeface="Arial" pitchFamily="34" charset="0"/>
              </a:rPr>
              <a:t>theory</a:t>
            </a:r>
            <a:r>
              <a:rPr lang="fr-FR" altLang="fr-FR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fr-FR" dirty="0" err="1">
                <a:latin typeface="Arial" pitchFamily="34" charset="0"/>
                <a:cs typeface="Arial" pitchFamily="34" charset="0"/>
              </a:rPr>
              <a:t>breaking</a:t>
            </a:r>
            <a:r>
              <a:rPr lang="fr-FR" altLang="fr-FR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 Unicode MS" pitchFamily="34" charset="-128"/>
              <a:cs typeface="Arial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massless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D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brane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spectrum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is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fr-FR" altLang="fr-FR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 Unicode MS" pitchFamily="34" charset="-128"/>
                <a:cs typeface="Arial" pitchFamily="34" charset="0"/>
              </a:rPr>
              <a:t>SUSY at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 Unicode MS" pitchFamily="34" charset="-128"/>
                <a:cs typeface="Arial" pitchFamily="34" charset="0"/>
              </a:rPr>
              <a:t>tree-level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SUSY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breaking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transmitted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by radiative corrections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from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the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brane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massive states or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from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the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gravitational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sector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</a:t>
            </a: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90" y="2825254"/>
            <a:ext cx="2840110" cy="45973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960A2FC-1004-1FB3-625A-B9ACA4A3D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404664"/>
            <a:ext cx="571419" cy="576064"/>
          </a:xfrm>
          <a:prstGeom prst="rect">
            <a:avLst/>
          </a:prstGeom>
        </p:spPr>
      </p:pic>
      <p:pic>
        <p:nvPicPr>
          <p:cNvPr id="5" name="Picture 2" descr="https://encrypted-tbn0.gstatic.com/images?q=tbn:ANd9GcQjptxhlMU564RtKcUrIZMU69feWXW_bQGWmcnzUax6iahwsKTgGA">
            <a:extLst>
              <a:ext uri="{FF2B5EF4-FFF2-40B4-BE49-F238E27FC236}">
                <a16:creationId xmlns:a16="http://schemas.microsoft.com/office/drawing/2014/main" id="{E720FAA2-5E3C-71C9-4681-D9FD4988C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982" y="476672"/>
            <a:ext cx="549498" cy="75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4F54ED9-078B-BE55-94A3-B31CE92A3C1A}"/>
              </a:ext>
            </a:extLst>
          </p:cNvPr>
          <p:cNvSpPr txBox="1"/>
          <p:nvPr/>
        </p:nvSpPr>
        <p:spPr>
          <a:xfrm>
            <a:off x="2843808" y="6453336"/>
            <a:ext cx="31588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E. Dudas – CNRS and E. Polytechnique  </a:t>
            </a:r>
          </a:p>
        </p:txBody>
      </p:sp>
    </p:spTree>
    <p:extLst>
      <p:ext uri="{BB962C8B-B14F-4D97-AF65-F5344CB8AC3E}">
        <p14:creationId xmlns:p14="http://schemas.microsoft.com/office/powerpoint/2010/main" val="24573191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EMILIAN20DUDAS@WZAYVKNFUVWZY5H8" val="4810"/>
  <p:tag name="DEFAULTDISPLAYSOURCE" val="\documentclass{article}\pagestyle{empty}&#10;\begin{document}&#10;&#10;\end{document}&#10;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té">
  <a:themeElements>
    <a:clrScheme name="Clarté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t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79491</TotalTime>
  <Words>1336</Words>
  <Application>Microsoft Macintosh PowerPoint</Application>
  <PresentationFormat>Affichage à l'écran (4:3)</PresentationFormat>
  <Paragraphs>278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35" baseType="lpstr">
      <vt:lpstr>CMR7</vt:lpstr>
      <vt:lpstr>Arial</vt:lpstr>
      <vt:lpstr>CMMI10</vt:lpstr>
      <vt:lpstr>Arial Unicode MS</vt:lpstr>
      <vt:lpstr>CMMI7</vt:lpstr>
      <vt:lpstr>CMEX10</vt:lpstr>
      <vt:lpstr>CMR5</vt:lpstr>
      <vt:lpstr>CMSY7</vt:lpstr>
      <vt:lpstr>CMSY10ORIG</vt:lpstr>
      <vt:lpstr>Wingdings</vt:lpstr>
      <vt:lpstr>Calibri</vt:lpstr>
      <vt:lpstr>CMMI5</vt:lpstr>
      <vt:lpstr>CMR10</vt:lpstr>
      <vt:lpstr>Clarté</vt:lpstr>
      <vt:lpstr>      A new  supersymmetry      breaking orientifold  </vt:lpstr>
      <vt:lpstr>Outline</vt:lpstr>
      <vt:lpstr>                </vt:lpstr>
      <vt:lpstr>                </vt:lpstr>
      <vt:lpstr>                </vt:lpstr>
      <vt:lpstr>  </vt:lpstr>
      <vt:lpstr>The string construction is a freely-acting orbifold (Rohm, 1984)                                                       where   </vt:lpstr>
      <vt:lpstr>           </vt:lpstr>
      <vt:lpstr>Présentation PowerPoint</vt:lpstr>
      <vt:lpstr>Présentation PowerPoint</vt:lpstr>
      <vt:lpstr>     - The new SUSY breaking orientifold</vt:lpstr>
      <vt:lpstr>Présentation PowerPoint</vt:lpstr>
      <vt:lpstr>               S-selfduality and D-brane spectra</vt:lpstr>
      <vt:lpstr>Présentation PowerPoint</vt:lpstr>
      <vt:lpstr>                </vt:lpstr>
      <vt:lpstr>                </vt:lpstr>
      <vt:lpstr>Présentation PowerPoint</vt:lpstr>
      <vt:lpstr>Présentation PowerPoint</vt:lpstr>
      <vt:lpstr>                </vt:lpstr>
      <vt:lpstr>                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Tow-down BSM review</dc:title>
  <dc:creator>Emilian Dudas</dc:creator>
  <cp:lastModifiedBy>Microsoft Office User</cp:lastModifiedBy>
  <cp:revision>996</cp:revision>
  <dcterms:created xsi:type="dcterms:W3CDTF">2013-03-03T09:45:14Z</dcterms:created>
  <dcterms:modified xsi:type="dcterms:W3CDTF">2024-06-25T20:45:22Z</dcterms:modified>
</cp:coreProperties>
</file>