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2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notesSlides/notesSlide3.xml" ContentType="application/vnd.openxmlformats-officedocument.presentationml.notesSlide+xml"/>
  <Override PartName="/ppt/tags/tag274.xml" ContentType="application/vnd.openxmlformats-officedocument.presentationml.tags+xml"/>
  <Override PartName="/ppt/notesSlides/notesSlide4.xml" ContentType="application/vnd.openxmlformats-officedocument.presentationml.notesSlide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691" r:id="rId2"/>
    <p:sldId id="3742" r:id="rId3"/>
    <p:sldId id="3789" r:id="rId4"/>
    <p:sldId id="3792" r:id="rId5"/>
    <p:sldId id="3812" r:id="rId6"/>
    <p:sldId id="3684" r:id="rId7"/>
    <p:sldId id="3683" r:id="rId8"/>
    <p:sldId id="3036" r:id="rId9"/>
    <p:sldId id="3398" r:id="rId10"/>
    <p:sldId id="2978" r:id="rId11"/>
    <p:sldId id="3813" r:id="rId12"/>
    <p:sldId id="3775" r:id="rId13"/>
    <p:sldId id="3793" r:id="rId14"/>
    <p:sldId id="3814" r:id="rId15"/>
    <p:sldId id="3712" r:id="rId16"/>
    <p:sldId id="3807" r:id="rId17"/>
    <p:sldId id="3782" r:id="rId18"/>
    <p:sldId id="3796" r:id="rId19"/>
    <p:sldId id="3780" r:id="rId20"/>
    <p:sldId id="3777" r:id="rId21"/>
    <p:sldId id="3810" r:id="rId22"/>
    <p:sldId id="3794" r:id="rId23"/>
    <p:sldId id="3049" r:id="rId24"/>
    <p:sldId id="3011" r:id="rId25"/>
    <p:sldId id="3791" r:id="rId26"/>
    <p:sldId id="3768" r:id="rId27"/>
    <p:sldId id="3762" r:id="rId28"/>
    <p:sldId id="3787" r:id="rId29"/>
    <p:sldId id="3803" r:id="rId30"/>
    <p:sldId id="3811" r:id="rId31"/>
    <p:sldId id="3761" r:id="rId32"/>
    <p:sldId id="3802" r:id="rId33"/>
    <p:sldId id="3755" r:id="rId34"/>
    <p:sldId id="3727" r:id="rId35"/>
    <p:sldId id="3746" r:id="rId36"/>
    <p:sldId id="3034" r:id="rId37"/>
    <p:sldId id="3806" r:id="rId38"/>
    <p:sldId id="3763" r:id="rId39"/>
    <p:sldId id="3764" r:id="rId40"/>
    <p:sldId id="3815" r:id="rId41"/>
    <p:sldId id="3801" r:id="rId42"/>
    <p:sldId id="3816" r:id="rId43"/>
    <p:sldId id="3722" r:id="rId44"/>
    <p:sldId id="3704" r:id="rId45"/>
    <p:sldId id="3804" r:id="rId4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C41B518-5857-48E3-A865-88D824EF8AAF}">
          <p14:sldIdLst>
            <p14:sldId id="3691"/>
            <p14:sldId id="3742"/>
            <p14:sldId id="3789"/>
            <p14:sldId id="3792"/>
            <p14:sldId id="3812"/>
            <p14:sldId id="3684"/>
            <p14:sldId id="3683"/>
            <p14:sldId id="3036"/>
            <p14:sldId id="3398"/>
            <p14:sldId id="2978"/>
            <p14:sldId id="3813"/>
            <p14:sldId id="3775"/>
            <p14:sldId id="3793"/>
            <p14:sldId id="3814"/>
            <p14:sldId id="3712"/>
            <p14:sldId id="3807"/>
            <p14:sldId id="3782"/>
            <p14:sldId id="3796"/>
            <p14:sldId id="3780"/>
            <p14:sldId id="3777"/>
            <p14:sldId id="3810"/>
            <p14:sldId id="3794"/>
            <p14:sldId id="3049"/>
            <p14:sldId id="3011"/>
            <p14:sldId id="3791"/>
            <p14:sldId id="3768"/>
            <p14:sldId id="3762"/>
            <p14:sldId id="3787"/>
            <p14:sldId id="3803"/>
            <p14:sldId id="3811"/>
            <p14:sldId id="3761"/>
            <p14:sldId id="3802"/>
            <p14:sldId id="3755"/>
            <p14:sldId id="3727"/>
            <p14:sldId id="3746"/>
            <p14:sldId id="3034"/>
          </p14:sldIdLst>
        </p14:section>
        <p14:section name="Backup" id="{2070E38C-C986-4816-AAB9-1DF555E73062}">
          <p14:sldIdLst>
            <p14:sldId id="3806"/>
            <p14:sldId id="3763"/>
            <p14:sldId id="3764"/>
            <p14:sldId id="3815"/>
            <p14:sldId id="3801"/>
            <p14:sldId id="3816"/>
            <p14:sldId id="3722"/>
            <p14:sldId id="3704"/>
            <p14:sldId id="38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m McAllister" initials="LM" lastIdx="1" clrIdx="0">
    <p:extLst>
      <p:ext uri="{19B8F6BF-5375-455C-9EA6-DF929625EA0E}">
        <p15:presenceInfo xmlns:p15="http://schemas.microsoft.com/office/powerpoint/2012/main" userId="0bf4ef54df5f8db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FF33CC"/>
    <a:srgbClr val="B1EDBA"/>
    <a:srgbClr val="0B3CB5"/>
    <a:srgbClr val="FF9900"/>
    <a:srgbClr val="FF66FF"/>
    <a:srgbClr val="8FE2FF"/>
    <a:srgbClr val="993300"/>
    <a:srgbClr val="008000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97" autoAdjust="0"/>
    <p:restoredTop sz="96353" autoAdjust="0"/>
  </p:normalViewPr>
  <p:slideViewPr>
    <p:cSldViewPr>
      <p:cViewPr varScale="1">
        <p:scale>
          <a:sx n="82" d="100"/>
          <a:sy n="82" d="100"/>
        </p:scale>
        <p:origin x="967" y="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2" d="100"/>
        <a:sy n="72" d="100"/>
      </p:scale>
      <p:origin x="0" y="-108"/>
    </p:cViewPr>
  </p:sorterViewPr>
  <p:notesViewPr>
    <p:cSldViewPr>
      <p:cViewPr varScale="1">
        <p:scale>
          <a:sx n="83" d="100"/>
          <a:sy n="83" d="100"/>
        </p:scale>
        <p:origin x="3801" y="5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r">
              <a:defRPr sz="1200"/>
            </a:lvl1pPr>
          </a:lstStyle>
          <a:p>
            <a:fld id="{604B58AC-C7F8-416D-A5A4-B8F902C26D08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25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325"/>
            <a:ext cx="3170583" cy="480226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r">
              <a:defRPr sz="1200"/>
            </a:lvl1pPr>
          </a:lstStyle>
          <a:p>
            <a:fld id="{7C42E441-F63C-45A5-A024-E3722F9A8D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27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t" anchorCtr="0" compatLnSpc="1">
            <a:prstTxWarp prst="textNoShape">
              <a:avLst/>
            </a:prstTxWarp>
          </a:bodyPr>
          <a:lstStyle>
            <a:lvl1pPr defTabSz="96695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962" y="0"/>
            <a:ext cx="3170583" cy="4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t" anchorCtr="0" compatLnSpc="1">
            <a:prstTxWarp prst="textNoShape">
              <a:avLst/>
            </a:prstTxWarp>
          </a:bodyPr>
          <a:lstStyle>
            <a:lvl1pPr algn="r" defTabSz="96695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3" y="4561313"/>
            <a:ext cx="5850835" cy="432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325"/>
            <a:ext cx="3170583" cy="4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b" anchorCtr="0" compatLnSpc="1">
            <a:prstTxWarp prst="textNoShape">
              <a:avLst/>
            </a:prstTxWarp>
          </a:bodyPr>
          <a:lstStyle>
            <a:lvl1pPr defTabSz="96695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2" y="9119325"/>
            <a:ext cx="3170583" cy="4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7" rIns="96655" bIns="48327" numCol="1" anchor="b" anchorCtr="0" compatLnSpc="1">
            <a:prstTxWarp prst="textNoShape">
              <a:avLst/>
            </a:prstTxWarp>
          </a:bodyPr>
          <a:lstStyle>
            <a:lvl1pPr algn="r" defTabSz="966950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23F7926-949F-4EC2-809A-7170E159D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5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71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91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93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F7926-949F-4EC2-809A-7170E159D4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5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32E35-BE76-47EE-BB57-A9CEEDD2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E6FD4-DD78-455E-8DF0-A700E9B97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94639-CDD3-474B-9D4A-504FD688C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FCF15-0AB7-458E-95CE-8E99A484E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08E6F-3E73-4660-BC79-CC817D3CE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15632-F883-4B0E-92B5-14952AFA5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ADE0B-26CF-49C3-954B-40A25100A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1CFA5-EAEF-4E04-BA50-58267FE99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AC54B-98BB-4D54-941A-68A8D88E3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3BA90-8779-4A29-B7CB-48E5FB121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5DAD2-A46D-4932-8D68-D40E5796D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D131E-60EF-4FD4-B47B-D73831ED2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58E25-43C6-401D-BEFC-CD9205DE6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CBCD7-E745-4D1E-B4DE-F0083ED06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September 26, 2006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9CD3DBD-E44A-4224-BCF2-9C28F3C82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17220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Liam McAllister (Princeton),  University of Wisconsin-Madison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5" Type="http://schemas.openxmlformats.org/officeDocument/2006/relationships/image" Target="../media/image8.jpeg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jpeg"/><Relationship Id="rId1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62.xml"/><Relationship Id="rId7" Type="http://schemas.openxmlformats.org/officeDocument/2006/relationships/image" Target="../media/image68.emf"/><Relationship Id="rId12" Type="http://schemas.openxmlformats.org/officeDocument/2006/relationships/image" Target="../media/image73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64.xml"/><Relationship Id="rId10" Type="http://schemas.openxmlformats.org/officeDocument/2006/relationships/image" Target="../media/image71.png"/><Relationship Id="rId4" Type="http://schemas.openxmlformats.org/officeDocument/2006/relationships/tags" Target="../tags/tag63.xml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67.xml"/><Relationship Id="rId7" Type="http://schemas.openxmlformats.org/officeDocument/2006/relationships/image" Target="../media/image74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tags" Target="../tags/tag70.xml"/><Relationship Id="rId16" Type="http://schemas.openxmlformats.org/officeDocument/2006/relationships/image" Target="../media/image81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76.png"/><Relationship Id="rId5" Type="http://schemas.openxmlformats.org/officeDocument/2006/relationships/tags" Target="../tags/tag73.xml"/><Relationship Id="rId15" Type="http://schemas.openxmlformats.org/officeDocument/2006/relationships/image" Target="../media/image8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84.png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image" Target="../media/image79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77.png"/><Relationship Id="rId17" Type="http://schemas.openxmlformats.org/officeDocument/2006/relationships/image" Target="../media/image84.png"/><Relationship Id="rId2" Type="http://schemas.openxmlformats.org/officeDocument/2006/relationships/tags" Target="../tags/tag79.xml"/><Relationship Id="rId16" Type="http://schemas.openxmlformats.org/officeDocument/2006/relationships/image" Target="../media/image85.pn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76.png"/><Relationship Id="rId5" Type="http://schemas.openxmlformats.org/officeDocument/2006/relationships/tags" Target="../tags/tag82.xml"/><Relationship Id="rId15" Type="http://schemas.openxmlformats.org/officeDocument/2006/relationships/image" Target="../media/image81.png"/><Relationship Id="rId10" Type="http://schemas.openxmlformats.org/officeDocument/2006/relationships/image" Target="../media/image83.png"/><Relationship Id="rId4" Type="http://schemas.openxmlformats.org/officeDocument/2006/relationships/tags" Target="../tags/tag8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image" Target="../media/image77.png"/><Relationship Id="rId18" Type="http://schemas.openxmlformats.org/officeDocument/2006/relationships/image" Target="../media/image87.png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../media/image76.png"/><Relationship Id="rId17" Type="http://schemas.openxmlformats.org/officeDocument/2006/relationships/image" Target="../media/image86.png"/><Relationship Id="rId2" Type="http://schemas.openxmlformats.org/officeDocument/2006/relationships/tags" Target="../tags/tag87.xml"/><Relationship Id="rId16" Type="http://schemas.openxmlformats.org/officeDocument/2006/relationships/image" Target="../media/image81.png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83.png"/><Relationship Id="rId5" Type="http://schemas.openxmlformats.org/officeDocument/2006/relationships/tags" Target="../tags/tag90.xml"/><Relationship Id="rId15" Type="http://schemas.openxmlformats.org/officeDocument/2006/relationships/image" Target="../media/image8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84.png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92.png"/><Relationship Id="rId3" Type="http://schemas.openxmlformats.org/officeDocument/2006/relationships/tags" Target="../tags/tag97.xml"/><Relationship Id="rId21" Type="http://schemas.openxmlformats.org/officeDocument/2006/relationships/image" Target="../media/image95.png"/><Relationship Id="rId7" Type="http://schemas.openxmlformats.org/officeDocument/2006/relationships/tags" Target="../tags/tag101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91.png"/><Relationship Id="rId2" Type="http://schemas.openxmlformats.org/officeDocument/2006/relationships/tags" Target="../tags/tag96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image" Target="../media/image98.png"/><Relationship Id="rId5" Type="http://schemas.openxmlformats.org/officeDocument/2006/relationships/tags" Target="../tags/tag99.xml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tags" Target="../tags/tag104.xml"/><Relationship Id="rId19" Type="http://schemas.openxmlformats.org/officeDocument/2006/relationships/image" Target="../media/image93.png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image" Target="../media/image88.png"/><Relationship Id="rId22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tags" Target="../tags/tag108.xml"/><Relationship Id="rId21" Type="http://schemas.openxmlformats.org/officeDocument/2006/relationships/image" Target="../media/image108.png"/><Relationship Id="rId7" Type="http://schemas.openxmlformats.org/officeDocument/2006/relationships/tags" Target="../tags/tag112.xml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tags" Target="../tags/tag107.xml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15" Type="http://schemas.openxmlformats.org/officeDocument/2006/relationships/image" Target="../media/image102.png"/><Relationship Id="rId10" Type="http://schemas.openxmlformats.org/officeDocument/2006/relationships/tags" Target="../tags/tag115.xml"/><Relationship Id="rId19" Type="http://schemas.openxmlformats.org/officeDocument/2006/relationships/image" Target="../media/image106.png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image" Target="../media/image111.png"/><Relationship Id="rId18" Type="http://schemas.openxmlformats.org/officeDocument/2006/relationships/image" Target="../media/image115.png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image" Target="../media/image110.png"/><Relationship Id="rId17" Type="http://schemas.openxmlformats.org/officeDocument/2006/relationships/image" Target="../media/image114.png"/><Relationship Id="rId2" Type="http://schemas.openxmlformats.org/officeDocument/2006/relationships/tags" Target="../tags/tag117.xml"/><Relationship Id="rId16" Type="http://schemas.openxmlformats.org/officeDocument/2006/relationships/image" Target="../media/image107.png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image" Target="../media/image109.png"/><Relationship Id="rId5" Type="http://schemas.openxmlformats.org/officeDocument/2006/relationships/tags" Target="../tags/tag120.xml"/><Relationship Id="rId15" Type="http://schemas.openxmlformats.org/officeDocument/2006/relationships/image" Target="../media/image11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16.png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image" Target="../media/image107.png"/><Relationship Id="rId18" Type="http://schemas.openxmlformats.org/officeDocument/2006/relationships/image" Target="../media/image120.png"/><Relationship Id="rId3" Type="http://schemas.openxmlformats.org/officeDocument/2006/relationships/tags" Target="../tags/tag127.xml"/><Relationship Id="rId21" Type="http://schemas.openxmlformats.org/officeDocument/2006/relationships/image" Target="../media/image123.png"/><Relationship Id="rId7" Type="http://schemas.openxmlformats.org/officeDocument/2006/relationships/tags" Target="../tags/tag131.xml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119.png"/><Relationship Id="rId2" Type="http://schemas.openxmlformats.org/officeDocument/2006/relationships/tags" Target="../tags/tag126.xml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15" Type="http://schemas.openxmlformats.org/officeDocument/2006/relationships/image" Target="../media/image62.png"/><Relationship Id="rId10" Type="http://schemas.openxmlformats.org/officeDocument/2006/relationships/tags" Target="../tags/tag134.xml"/><Relationship Id="rId19" Type="http://schemas.openxmlformats.org/officeDocument/2006/relationships/image" Target="../media/image121.pn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image" Target="../media/image117.png"/><Relationship Id="rId22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7.png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image" Target="../media/image110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image" Target="../media/image126.png"/><Relationship Id="rId5" Type="http://schemas.openxmlformats.org/officeDocument/2006/relationships/tags" Target="../tags/tag139.xml"/><Relationship Id="rId15" Type="http://schemas.openxmlformats.org/officeDocument/2006/relationships/image" Target="../media/image129.png"/><Relationship Id="rId10" Type="http://schemas.openxmlformats.org/officeDocument/2006/relationships/image" Target="../media/image107.png"/><Relationship Id="rId4" Type="http://schemas.openxmlformats.org/officeDocument/2006/relationships/tags" Target="../tags/tag138.xml"/><Relationship Id="rId9" Type="http://schemas.openxmlformats.org/officeDocument/2006/relationships/image" Target="../media/image125.png"/><Relationship Id="rId14" Type="http://schemas.openxmlformats.org/officeDocument/2006/relationships/image" Target="../media/image1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tags" Target="../tags/tag8.xml"/><Relationship Id="rId16" Type="http://schemas.openxmlformats.org/officeDocument/2006/relationships/image" Target="../media/image18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3.jpg"/><Relationship Id="rId5" Type="http://schemas.openxmlformats.org/officeDocument/2006/relationships/tags" Target="../tags/tag11.xml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tags" Target="../tags/tag10.xml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54.xml"/><Relationship Id="rId18" Type="http://schemas.openxmlformats.org/officeDocument/2006/relationships/tags" Target="../tags/tag159.xml"/><Relationship Id="rId26" Type="http://schemas.openxmlformats.org/officeDocument/2006/relationships/image" Target="../media/image136.png"/><Relationship Id="rId21" Type="http://schemas.openxmlformats.org/officeDocument/2006/relationships/image" Target="../media/image131.png"/><Relationship Id="rId34" Type="http://schemas.openxmlformats.org/officeDocument/2006/relationships/image" Target="../media/image144.png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17" Type="http://schemas.openxmlformats.org/officeDocument/2006/relationships/tags" Target="../tags/tag158.xml"/><Relationship Id="rId25" Type="http://schemas.openxmlformats.org/officeDocument/2006/relationships/image" Target="../media/image135.png"/><Relationship Id="rId33" Type="http://schemas.openxmlformats.org/officeDocument/2006/relationships/image" Target="../media/image143.png"/><Relationship Id="rId2" Type="http://schemas.openxmlformats.org/officeDocument/2006/relationships/tags" Target="../tags/tag143.xml"/><Relationship Id="rId16" Type="http://schemas.openxmlformats.org/officeDocument/2006/relationships/tags" Target="../tags/tag157.xml"/><Relationship Id="rId20" Type="http://schemas.openxmlformats.org/officeDocument/2006/relationships/image" Target="../media/image130.png"/><Relationship Id="rId29" Type="http://schemas.openxmlformats.org/officeDocument/2006/relationships/image" Target="../media/image139.png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24" Type="http://schemas.openxmlformats.org/officeDocument/2006/relationships/image" Target="../media/image134.png"/><Relationship Id="rId32" Type="http://schemas.openxmlformats.org/officeDocument/2006/relationships/image" Target="../media/image142.png"/><Relationship Id="rId37" Type="http://schemas.openxmlformats.org/officeDocument/2006/relationships/image" Target="../media/image147.png"/><Relationship Id="rId5" Type="http://schemas.openxmlformats.org/officeDocument/2006/relationships/tags" Target="../tags/tag146.xml"/><Relationship Id="rId15" Type="http://schemas.openxmlformats.org/officeDocument/2006/relationships/tags" Target="../tags/tag156.xml"/><Relationship Id="rId23" Type="http://schemas.openxmlformats.org/officeDocument/2006/relationships/image" Target="../media/image133.png"/><Relationship Id="rId28" Type="http://schemas.openxmlformats.org/officeDocument/2006/relationships/image" Target="../media/image138.png"/><Relationship Id="rId36" Type="http://schemas.openxmlformats.org/officeDocument/2006/relationships/image" Target="../media/image146.png"/><Relationship Id="rId10" Type="http://schemas.openxmlformats.org/officeDocument/2006/relationships/tags" Target="../tags/tag151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141.png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tags" Target="../tags/tag155.xml"/><Relationship Id="rId22" Type="http://schemas.openxmlformats.org/officeDocument/2006/relationships/image" Target="../media/image132.png"/><Relationship Id="rId27" Type="http://schemas.openxmlformats.org/officeDocument/2006/relationships/image" Target="../media/image137.png"/><Relationship Id="rId30" Type="http://schemas.openxmlformats.org/officeDocument/2006/relationships/image" Target="../media/image140.png"/><Relationship Id="rId35" Type="http://schemas.openxmlformats.org/officeDocument/2006/relationships/image" Target="../media/image145.png"/><Relationship Id="rId8" Type="http://schemas.openxmlformats.org/officeDocument/2006/relationships/tags" Target="../tags/tag149.xml"/><Relationship Id="rId3" Type="http://schemas.openxmlformats.org/officeDocument/2006/relationships/tags" Target="../tags/tag14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13" Type="http://schemas.openxmlformats.org/officeDocument/2006/relationships/tags" Target="../tags/tag172.xml"/><Relationship Id="rId18" Type="http://schemas.openxmlformats.org/officeDocument/2006/relationships/image" Target="../media/image132.png"/><Relationship Id="rId26" Type="http://schemas.openxmlformats.org/officeDocument/2006/relationships/image" Target="../media/image138.png"/><Relationship Id="rId3" Type="http://schemas.openxmlformats.org/officeDocument/2006/relationships/tags" Target="../tags/tag162.xml"/><Relationship Id="rId21" Type="http://schemas.openxmlformats.org/officeDocument/2006/relationships/image" Target="../media/image148.png"/><Relationship Id="rId7" Type="http://schemas.openxmlformats.org/officeDocument/2006/relationships/tags" Target="../tags/tag166.xml"/><Relationship Id="rId12" Type="http://schemas.openxmlformats.org/officeDocument/2006/relationships/tags" Target="../tags/tag171.xml"/><Relationship Id="rId17" Type="http://schemas.openxmlformats.org/officeDocument/2006/relationships/image" Target="../media/image131.png"/><Relationship Id="rId25" Type="http://schemas.openxmlformats.org/officeDocument/2006/relationships/image" Target="../media/image137.png"/><Relationship Id="rId2" Type="http://schemas.openxmlformats.org/officeDocument/2006/relationships/tags" Target="../tags/tag161.xml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29" Type="http://schemas.openxmlformats.org/officeDocument/2006/relationships/image" Target="../media/image139.png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tags" Target="../tags/tag170.xml"/><Relationship Id="rId24" Type="http://schemas.openxmlformats.org/officeDocument/2006/relationships/image" Target="../media/image136.png"/><Relationship Id="rId5" Type="http://schemas.openxmlformats.org/officeDocument/2006/relationships/tags" Target="../tags/tag164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35.png"/><Relationship Id="rId28" Type="http://schemas.openxmlformats.org/officeDocument/2006/relationships/image" Target="../media/image150.png"/><Relationship Id="rId10" Type="http://schemas.openxmlformats.org/officeDocument/2006/relationships/tags" Target="../tags/tag169.xml"/><Relationship Id="rId19" Type="http://schemas.openxmlformats.org/officeDocument/2006/relationships/image" Target="../media/image133.png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tags" Target="../tags/tag173.xml"/><Relationship Id="rId22" Type="http://schemas.openxmlformats.org/officeDocument/2006/relationships/image" Target="../media/image149.png"/><Relationship Id="rId27" Type="http://schemas.openxmlformats.org/officeDocument/2006/relationships/image" Target="../media/image1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tags" Target="../tags/tag176.xml"/><Relationship Id="rId7" Type="http://schemas.openxmlformats.org/officeDocument/2006/relationships/image" Target="../media/image153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7.png"/><Relationship Id="rId3" Type="http://schemas.openxmlformats.org/officeDocument/2006/relationships/tags" Target="../tags/tag17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6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image" Target="../media/image154.png"/><Relationship Id="rId5" Type="http://schemas.openxmlformats.org/officeDocument/2006/relationships/tags" Target="../tags/tag181.xml"/><Relationship Id="rId10" Type="http://schemas.openxmlformats.org/officeDocument/2006/relationships/image" Target="../media/image153.png"/><Relationship Id="rId4" Type="http://schemas.openxmlformats.org/officeDocument/2006/relationships/tags" Target="../tags/tag180.xml"/><Relationship Id="rId9" Type="http://schemas.openxmlformats.org/officeDocument/2006/relationships/image" Target="../media/image155.png"/><Relationship Id="rId14" Type="http://schemas.openxmlformats.org/officeDocument/2006/relationships/image" Target="../media/image1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tags" Target="../tags/tag185.xml"/><Relationship Id="rId7" Type="http://schemas.openxmlformats.org/officeDocument/2006/relationships/image" Target="../media/image153.pn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15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0.png"/><Relationship Id="rId4" Type="http://schemas.openxmlformats.org/officeDocument/2006/relationships/tags" Target="../tags/tag186.xml"/><Relationship Id="rId9" Type="http://schemas.openxmlformats.org/officeDocument/2006/relationships/image" Target="../media/image1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9.xml"/><Relationship Id="rId4" Type="http://schemas.openxmlformats.org/officeDocument/2006/relationships/image" Target="../media/image1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3" Type="http://schemas.openxmlformats.org/officeDocument/2006/relationships/tags" Target="../tags/tag192.xml"/><Relationship Id="rId21" Type="http://schemas.openxmlformats.org/officeDocument/2006/relationships/image" Target="../media/image173.png"/><Relationship Id="rId7" Type="http://schemas.openxmlformats.org/officeDocument/2006/relationships/tags" Target="../tags/tag196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69.png"/><Relationship Id="rId2" Type="http://schemas.openxmlformats.org/officeDocument/2006/relationships/tags" Target="../tags/tag191.xml"/><Relationship Id="rId16" Type="http://schemas.openxmlformats.org/officeDocument/2006/relationships/image" Target="../media/image168.png"/><Relationship Id="rId20" Type="http://schemas.openxmlformats.org/officeDocument/2006/relationships/image" Target="../media/image172.png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tags" Target="../tags/tag200.xml"/><Relationship Id="rId5" Type="http://schemas.openxmlformats.org/officeDocument/2006/relationships/tags" Target="../tags/tag194.xml"/><Relationship Id="rId15" Type="http://schemas.openxmlformats.org/officeDocument/2006/relationships/image" Target="../media/image167.png"/><Relationship Id="rId23" Type="http://schemas.openxmlformats.org/officeDocument/2006/relationships/image" Target="../media/image175.png"/><Relationship Id="rId10" Type="http://schemas.openxmlformats.org/officeDocument/2006/relationships/tags" Target="../tags/tag199.xml"/><Relationship Id="rId19" Type="http://schemas.openxmlformats.org/officeDocument/2006/relationships/image" Target="../media/image171.png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image" Target="../media/image166.png"/><Relationship Id="rId22" Type="http://schemas.openxmlformats.org/officeDocument/2006/relationships/image" Target="../media/image1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3.png"/><Relationship Id="rId3" Type="http://schemas.openxmlformats.org/officeDocument/2006/relationships/tags" Target="../tags/tag20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2.pn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image" Target="../media/image181.png"/><Relationship Id="rId5" Type="http://schemas.openxmlformats.org/officeDocument/2006/relationships/tags" Target="../tags/tag207.xml"/><Relationship Id="rId10" Type="http://schemas.openxmlformats.org/officeDocument/2006/relationships/image" Target="../media/image127.png"/><Relationship Id="rId4" Type="http://schemas.openxmlformats.org/officeDocument/2006/relationships/tags" Target="../tags/tag206.xml"/><Relationship Id="rId9" Type="http://schemas.openxmlformats.org/officeDocument/2006/relationships/image" Target="../media/image1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6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tags" Target="../tags/tag18.xml"/><Relationship Id="rId10" Type="http://schemas.openxmlformats.org/officeDocument/2006/relationships/image" Target="../media/image24.png"/><Relationship Id="rId4" Type="http://schemas.openxmlformats.org/officeDocument/2006/relationships/tags" Target="../tags/tag17.xml"/><Relationship Id="rId9" Type="http://schemas.openxmlformats.org/officeDocument/2006/relationships/image" Target="../media/image23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87.png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image" Target="../media/image186.png"/><Relationship Id="rId2" Type="http://schemas.openxmlformats.org/officeDocument/2006/relationships/tags" Target="../tags/tag210.xml"/><Relationship Id="rId16" Type="http://schemas.openxmlformats.org/officeDocument/2006/relationships/image" Target="../media/image180.png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image" Target="../media/image185.png"/><Relationship Id="rId5" Type="http://schemas.openxmlformats.org/officeDocument/2006/relationships/tags" Target="../tags/tag213.xml"/><Relationship Id="rId15" Type="http://schemas.openxmlformats.org/officeDocument/2006/relationships/image" Target="../media/image189.png"/><Relationship Id="rId10" Type="http://schemas.openxmlformats.org/officeDocument/2006/relationships/image" Target="../media/image184.png"/><Relationship Id="rId4" Type="http://schemas.openxmlformats.org/officeDocument/2006/relationships/tags" Target="../tags/tag212.xml"/><Relationship Id="rId9" Type="http://schemas.openxmlformats.org/officeDocument/2006/relationships/image" Target="../media/image179.png"/><Relationship Id="rId14" Type="http://schemas.openxmlformats.org/officeDocument/2006/relationships/image" Target="../media/image188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228.xml"/><Relationship Id="rId18" Type="http://schemas.openxmlformats.org/officeDocument/2006/relationships/image" Target="../media/image190.png"/><Relationship Id="rId26" Type="http://schemas.openxmlformats.org/officeDocument/2006/relationships/image" Target="../media/image197.png"/><Relationship Id="rId3" Type="http://schemas.openxmlformats.org/officeDocument/2006/relationships/tags" Target="../tags/tag218.xml"/><Relationship Id="rId21" Type="http://schemas.openxmlformats.org/officeDocument/2006/relationships/image" Target="../media/image193.png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96.png"/><Relationship Id="rId33" Type="http://schemas.openxmlformats.org/officeDocument/2006/relationships/image" Target="../media/image204.png"/><Relationship Id="rId2" Type="http://schemas.openxmlformats.org/officeDocument/2006/relationships/tags" Target="../tags/tag217.xml"/><Relationship Id="rId16" Type="http://schemas.openxmlformats.org/officeDocument/2006/relationships/tags" Target="../tags/tag231.xml"/><Relationship Id="rId20" Type="http://schemas.openxmlformats.org/officeDocument/2006/relationships/image" Target="../media/image192.png"/><Relationship Id="rId29" Type="http://schemas.openxmlformats.org/officeDocument/2006/relationships/image" Target="../media/image200.png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24" Type="http://schemas.openxmlformats.org/officeDocument/2006/relationships/image" Target="../media/image179.png"/><Relationship Id="rId32" Type="http://schemas.openxmlformats.org/officeDocument/2006/relationships/image" Target="../media/image203.png"/><Relationship Id="rId5" Type="http://schemas.openxmlformats.org/officeDocument/2006/relationships/tags" Target="../tags/tag220.xml"/><Relationship Id="rId15" Type="http://schemas.openxmlformats.org/officeDocument/2006/relationships/tags" Target="../tags/tag230.xml"/><Relationship Id="rId23" Type="http://schemas.openxmlformats.org/officeDocument/2006/relationships/image" Target="../media/image195.png"/><Relationship Id="rId28" Type="http://schemas.openxmlformats.org/officeDocument/2006/relationships/image" Target="../media/image199.png"/><Relationship Id="rId10" Type="http://schemas.openxmlformats.org/officeDocument/2006/relationships/tags" Target="../tags/tag225.xml"/><Relationship Id="rId19" Type="http://schemas.openxmlformats.org/officeDocument/2006/relationships/image" Target="../media/image191.png"/><Relationship Id="rId31" Type="http://schemas.openxmlformats.org/officeDocument/2006/relationships/image" Target="../media/image202.png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tags" Target="../tags/tag229.xml"/><Relationship Id="rId22" Type="http://schemas.openxmlformats.org/officeDocument/2006/relationships/image" Target="../media/image194.png"/><Relationship Id="rId27" Type="http://schemas.openxmlformats.org/officeDocument/2006/relationships/image" Target="../media/image198.png"/><Relationship Id="rId30" Type="http://schemas.openxmlformats.org/officeDocument/2006/relationships/image" Target="../media/image201.png"/><Relationship Id="rId8" Type="http://schemas.openxmlformats.org/officeDocument/2006/relationships/tags" Target="../tags/tag22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image" Target="../media/image207.png"/><Relationship Id="rId18" Type="http://schemas.openxmlformats.org/officeDocument/2006/relationships/image" Target="../media/image211.png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image" Target="../media/image206.png"/><Relationship Id="rId17" Type="http://schemas.openxmlformats.org/officeDocument/2006/relationships/image" Target="../media/image171.png"/><Relationship Id="rId2" Type="http://schemas.openxmlformats.org/officeDocument/2006/relationships/tags" Target="../tags/tag233.xml"/><Relationship Id="rId16" Type="http://schemas.openxmlformats.org/officeDocument/2006/relationships/image" Target="../media/image210.png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image" Target="../media/image205.png"/><Relationship Id="rId5" Type="http://schemas.openxmlformats.org/officeDocument/2006/relationships/tags" Target="../tags/tag236.xml"/><Relationship Id="rId15" Type="http://schemas.openxmlformats.org/officeDocument/2006/relationships/image" Target="../media/image209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2.png"/><Relationship Id="rId4" Type="http://schemas.openxmlformats.org/officeDocument/2006/relationships/tags" Target="../tags/tag235.xml"/><Relationship Id="rId9" Type="http://schemas.openxmlformats.org/officeDocument/2006/relationships/tags" Target="../tags/tag240.xml"/><Relationship Id="rId14" Type="http://schemas.openxmlformats.org/officeDocument/2006/relationships/image" Target="../media/image20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13" Type="http://schemas.openxmlformats.org/officeDocument/2006/relationships/tags" Target="../tags/tag253.xml"/><Relationship Id="rId18" Type="http://schemas.openxmlformats.org/officeDocument/2006/relationships/image" Target="../media/image214.png"/><Relationship Id="rId26" Type="http://schemas.openxmlformats.org/officeDocument/2006/relationships/image" Target="../media/image222.png"/><Relationship Id="rId3" Type="http://schemas.openxmlformats.org/officeDocument/2006/relationships/tags" Target="../tags/tag243.xml"/><Relationship Id="rId21" Type="http://schemas.openxmlformats.org/officeDocument/2006/relationships/image" Target="../media/image217.png"/><Relationship Id="rId7" Type="http://schemas.openxmlformats.org/officeDocument/2006/relationships/tags" Target="../tags/tag247.xml"/><Relationship Id="rId12" Type="http://schemas.openxmlformats.org/officeDocument/2006/relationships/tags" Target="../tags/tag252.xml"/><Relationship Id="rId17" Type="http://schemas.openxmlformats.org/officeDocument/2006/relationships/image" Target="../media/image213.png"/><Relationship Id="rId25" Type="http://schemas.openxmlformats.org/officeDocument/2006/relationships/image" Target="../media/image221.png"/><Relationship Id="rId2" Type="http://schemas.openxmlformats.org/officeDocument/2006/relationships/tags" Target="../tags/tag24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216.png"/><Relationship Id="rId29" Type="http://schemas.openxmlformats.org/officeDocument/2006/relationships/image" Target="../media/image225.png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tags" Target="../tags/tag251.xml"/><Relationship Id="rId24" Type="http://schemas.openxmlformats.org/officeDocument/2006/relationships/image" Target="../media/image220.png"/><Relationship Id="rId5" Type="http://schemas.openxmlformats.org/officeDocument/2006/relationships/tags" Target="../tags/tag245.xml"/><Relationship Id="rId15" Type="http://schemas.openxmlformats.org/officeDocument/2006/relationships/tags" Target="../tags/tag255.xml"/><Relationship Id="rId23" Type="http://schemas.openxmlformats.org/officeDocument/2006/relationships/image" Target="../media/image219.png"/><Relationship Id="rId28" Type="http://schemas.openxmlformats.org/officeDocument/2006/relationships/image" Target="../media/image224.png"/><Relationship Id="rId10" Type="http://schemas.openxmlformats.org/officeDocument/2006/relationships/tags" Target="../tags/tag250.xml"/><Relationship Id="rId19" Type="http://schemas.openxmlformats.org/officeDocument/2006/relationships/image" Target="../media/image215.png"/><Relationship Id="rId31" Type="http://schemas.openxmlformats.org/officeDocument/2006/relationships/image" Target="../media/image227.png"/><Relationship Id="rId4" Type="http://schemas.openxmlformats.org/officeDocument/2006/relationships/tags" Target="../tags/tag244.xml"/><Relationship Id="rId9" Type="http://schemas.openxmlformats.org/officeDocument/2006/relationships/tags" Target="../tags/tag249.xml"/><Relationship Id="rId14" Type="http://schemas.openxmlformats.org/officeDocument/2006/relationships/tags" Target="../tags/tag254.xml"/><Relationship Id="rId22" Type="http://schemas.openxmlformats.org/officeDocument/2006/relationships/image" Target="../media/image218.png"/><Relationship Id="rId27" Type="http://schemas.openxmlformats.org/officeDocument/2006/relationships/image" Target="../media/image223.png"/><Relationship Id="rId30" Type="http://schemas.openxmlformats.org/officeDocument/2006/relationships/image" Target="../media/image2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13" Type="http://schemas.openxmlformats.org/officeDocument/2006/relationships/image" Target="../media/image231.png"/><Relationship Id="rId3" Type="http://schemas.openxmlformats.org/officeDocument/2006/relationships/tags" Target="../tags/tag258.xml"/><Relationship Id="rId7" Type="http://schemas.openxmlformats.org/officeDocument/2006/relationships/tags" Target="../tags/tag262.xml"/><Relationship Id="rId12" Type="http://schemas.openxmlformats.org/officeDocument/2006/relationships/image" Target="../media/image230.png"/><Relationship Id="rId17" Type="http://schemas.openxmlformats.org/officeDocument/2006/relationships/image" Target="../media/image235.png"/><Relationship Id="rId2" Type="http://schemas.openxmlformats.org/officeDocument/2006/relationships/tags" Target="../tags/tag257.xml"/><Relationship Id="rId16" Type="http://schemas.openxmlformats.org/officeDocument/2006/relationships/image" Target="../media/image234.png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image" Target="../media/image229.png"/><Relationship Id="rId5" Type="http://schemas.openxmlformats.org/officeDocument/2006/relationships/tags" Target="../tags/tag260.xml"/><Relationship Id="rId15" Type="http://schemas.openxmlformats.org/officeDocument/2006/relationships/image" Target="../media/image233.png"/><Relationship Id="rId10" Type="http://schemas.openxmlformats.org/officeDocument/2006/relationships/image" Target="../media/image228.png"/><Relationship Id="rId4" Type="http://schemas.openxmlformats.org/officeDocument/2006/relationships/tags" Target="../tags/tag25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271.xml"/><Relationship Id="rId13" Type="http://schemas.openxmlformats.org/officeDocument/2006/relationships/image" Target="../media/image236.png"/><Relationship Id="rId18" Type="http://schemas.openxmlformats.org/officeDocument/2006/relationships/image" Target="../media/image241.png"/><Relationship Id="rId3" Type="http://schemas.openxmlformats.org/officeDocument/2006/relationships/tags" Target="../tags/tag266.xml"/><Relationship Id="rId21" Type="http://schemas.openxmlformats.org/officeDocument/2006/relationships/image" Target="../media/image244.png"/><Relationship Id="rId7" Type="http://schemas.openxmlformats.org/officeDocument/2006/relationships/tags" Target="../tags/tag270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240.png"/><Relationship Id="rId2" Type="http://schemas.openxmlformats.org/officeDocument/2006/relationships/tags" Target="../tags/tag265.xml"/><Relationship Id="rId16" Type="http://schemas.openxmlformats.org/officeDocument/2006/relationships/image" Target="../media/image239.png"/><Relationship Id="rId20" Type="http://schemas.openxmlformats.org/officeDocument/2006/relationships/image" Target="../media/image243.png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68.xml"/><Relationship Id="rId15" Type="http://schemas.openxmlformats.org/officeDocument/2006/relationships/image" Target="../media/image238.png"/><Relationship Id="rId10" Type="http://schemas.openxmlformats.org/officeDocument/2006/relationships/tags" Target="../tags/tag273.xml"/><Relationship Id="rId19" Type="http://schemas.openxmlformats.org/officeDocument/2006/relationships/image" Target="../media/image242.png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4" Type="http://schemas.openxmlformats.org/officeDocument/2006/relationships/image" Target="../media/image237.png"/><Relationship Id="rId22" Type="http://schemas.openxmlformats.org/officeDocument/2006/relationships/image" Target="../media/image2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4.xml"/><Relationship Id="rId5" Type="http://schemas.openxmlformats.org/officeDocument/2006/relationships/image" Target="../media/image247.png"/><Relationship Id="rId4" Type="http://schemas.openxmlformats.org/officeDocument/2006/relationships/image" Target="../media/image2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6.xml"/><Relationship Id="rId5" Type="http://schemas.openxmlformats.org/officeDocument/2006/relationships/image" Target="../media/image251.png"/><Relationship Id="rId4" Type="http://schemas.openxmlformats.org/officeDocument/2006/relationships/image" Target="../media/image250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1.xml"/><Relationship Id="rId7" Type="http://schemas.openxmlformats.org/officeDocument/2006/relationships/image" Target="../media/image2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9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7.xml"/><Relationship Id="rId4" Type="http://schemas.openxmlformats.org/officeDocument/2006/relationships/image" Target="../media/image2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tags" Target="../tags/tag280.xml"/><Relationship Id="rId7" Type="http://schemas.openxmlformats.org/officeDocument/2006/relationships/image" Target="../media/image256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image" Target="../media/image184.png"/><Relationship Id="rId5" Type="http://schemas.openxmlformats.org/officeDocument/2006/relationships/image" Target="../media/image255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image" Target="../media/image258.png"/><Relationship Id="rId18" Type="http://schemas.openxmlformats.org/officeDocument/2006/relationships/image" Target="../media/image260.png"/><Relationship Id="rId3" Type="http://schemas.openxmlformats.org/officeDocument/2006/relationships/tags" Target="../tags/tag283.xml"/><Relationship Id="rId21" Type="http://schemas.openxmlformats.org/officeDocument/2006/relationships/image" Target="../media/image261.png"/><Relationship Id="rId7" Type="http://schemas.openxmlformats.org/officeDocument/2006/relationships/tags" Target="../tags/tag287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93.png"/><Relationship Id="rId2" Type="http://schemas.openxmlformats.org/officeDocument/2006/relationships/tags" Target="../tags/tag282.xml"/><Relationship Id="rId16" Type="http://schemas.openxmlformats.org/officeDocument/2006/relationships/image" Target="../media/image192.png"/><Relationship Id="rId20" Type="http://schemas.openxmlformats.org/officeDocument/2006/relationships/image" Target="../media/image196.png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tags" Target="../tags/tag291.xml"/><Relationship Id="rId5" Type="http://schemas.openxmlformats.org/officeDocument/2006/relationships/tags" Target="../tags/tag285.xml"/><Relationship Id="rId15" Type="http://schemas.openxmlformats.org/officeDocument/2006/relationships/image" Target="../media/image191.png"/><Relationship Id="rId23" Type="http://schemas.openxmlformats.org/officeDocument/2006/relationships/image" Target="../media/image263.png"/><Relationship Id="rId10" Type="http://schemas.openxmlformats.org/officeDocument/2006/relationships/tags" Target="../tags/tag290.xml"/><Relationship Id="rId19" Type="http://schemas.openxmlformats.org/officeDocument/2006/relationships/image" Target="../media/image179.png"/><Relationship Id="rId4" Type="http://schemas.openxmlformats.org/officeDocument/2006/relationships/tags" Target="../tags/tag284.xml"/><Relationship Id="rId9" Type="http://schemas.openxmlformats.org/officeDocument/2006/relationships/tags" Target="../tags/tag289.xml"/><Relationship Id="rId14" Type="http://schemas.openxmlformats.org/officeDocument/2006/relationships/image" Target="../media/image259.png"/><Relationship Id="rId22" Type="http://schemas.openxmlformats.org/officeDocument/2006/relationships/image" Target="../media/image2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29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68.png"/><Relationship Id="rId3" Type="http://schemas.openxmlformats.org/officeDocument/2006/relationships/tags" Target="../tags/tag294.xml"/><Relationship Id="rId21" Type="http://schemas.openxmlformats.org/officeDocument/2006/relationships/image" Target="../media/image271.png"/><Relationship Id="rId7" Type="http://schemas.openxmlformats.org/officeDocument/2006/relationships/tags" Target="../tags/tag298.xml"/><Relationship Id="rId12" Type="http://schemas.openxmlformats.org/officeDocument/2006/relationships/tags" Target="../tags/tag303.xml"/><Relationship Id="rId17" Type="http://schemas.openxmlformats.org/officeDocument/2006/relationships/image" Target="../media/image267.png"/><Relationship Id="rId25" Type="http://schemas.openxmlformats.org/officeDocument/2006/relationships/image" Target="../media/image275.png"/><Relationship Id="rId2" Type="http://schemas.openxmlformats.org/officeDocument/2006/relationships/tags" Target="../tags/tag293.xml"/><Relationship Id="rId16" Type="http://schemas.openxmlformats.org/officeDocument/2006/relationships/image" Target="../media/image266.png"/><Relationship Id="rId20" Type="http://schemas.openxmlformats.org/officeDocument/2006/relationships/image" Target="../media/image270.png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tags" Target="../tags/tag302.xml"/><Relationship Id="rId24" Type="http://schemas.openxmlformats.org/officeDocument/2006/relationships/image" Target="../media/image274.png"/><Relationship Id="rId5" Type="http://schemas.openxmlformats.org/officeDocument/2006/relationships/tags" Target="../tags/tag296.xml"/><Relationship Id="rId15" Type="http://schemas.openxmlformats.org/officeDocument/2006/relationships/image" Target="../media/image265.png"/><Relationship Id="rId23" Type="http://schemas.openxmlformats.org/officeDocument/2006/relationships/image" Target="../media/image273.png"/><Relationship Id="rId10" Type="http://schemas.openxmlformats.org/officeDocument/2006/relationships/tags" Target="../tags/tag301.xml"/><Relationship Id="rId19" Type="http://schemas.openxmlformats.org/officeDocument/2006/relationships/image" Target="../media/image269.png"/><Relationship Id="rId4" Type="http://schemas.openxmlformats.org/officeDocument/2006/relationships/tags" Target="../tags/tag295.xml"/><Relationship Id="rId9" Type="http://schemas.openxmlformats.org/officeDocument/2006/relationships/tags" Target="../tags/tag300.xml"/><Relationship Id="rId14" Type="http://schemas.openxmlformats.org/officeDocument/2006/relationships/image" Target="../media/image264.png"/><Relationship Id="rId22" Type="http://schemas.openxmlformats.org/officeDocument/2006/relationships/image" Target="../media/image27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311.xml"/><Relationship Id="rId13" Type="http://schemas.openxmlformats.org/officeDocument/2006/relationships/tags" Target="../tags/tag316.xml"/><Relationship Id="rId18" Type="http://schemas.openxmlformats.org/officeDocument/2006/relationships/image" Target="../media/image277.png"/><Relationship Id="rId26" Type="http://schemas.openxmlformats.org/officeDocument/2006/relationships/image" Target="../media/image283.png"/><Relationship Id="rId3" Type="http://schemas.openxmlformats.org/officeDocument/2006/relationships/tags" Target="../tags/tag306.xml"/><Relationship Id="rId21" Type="http://schemas.openxmlformats.org/officeDocument/2006/relationships/image" Target="../media/image280.png"/><Relationship Id="rId7" Type="http://schemas.openxmlformats.org/officeDocument/2006/relationships/tags" Target="../tags/tag310.xml"/><Relationship Id="rId12" Type="http://schemas.openxmlformats.org/officeDocument/2006/relationships/tags" Target="../tags/tag315.xml"/><Relationship Id="rId17" Type="http://schemas.openxmlformats.org/officeDocument/2006/relationships/image" Target="../media/image276.png"/><Relationship Id="rId25" Type="http://schemas.openxmlformats.org/officeDocument/2006/relationships/image" Target="../media/image257.png"/><Relationship Id="rId2" Type="http://schemas.openxmlformats.org/officeDocument/2006/relationships/tags" Target="../tags/tag305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279.png"/><Relationship Id="rId29" Type="http://schemas.openxmlformats.org/officeDocument/2006/relationships/image" Target="../media/image268.png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11" Type="http://schemas.openxmlformats.org/officeDocument/2006/relationships/tags" Target="../tags/tag314.xml"/><Relationship Id="rId24" Type="http://schemas.openxmlformats.org/officeDocument/2006/relationships/image" Target="../media/image275.png"/><Relationship Id="rId5" Type="http://schemas.openxmlformats.org/officeDocument/2006/relationships/tags" Target="../tags/tag308.xml"/><Relationship Id="rId15" Type="http://schemas.openxmlformats.org/officeDocument/2006/relationships/tags" Target="../tags/tag318.xml"/><Relationship Id="rId23" Type="http://schemas.openxmlformats.org/officeDocument/2006/relationships/image" Target="../media/image282.png"/><Relationship Id="rId28" Type="http://schemas.openxmlformats.org/officeDocument/2006/relationships/image" Target="../media/image285.png"/><Relationship Id="rId10" Type="http://schemas.openxmlformats.org/officeDocument/2006/relationships/tags" Target="../tags/tag313.xml"/><Relationship Id="rId19" Type="http://schemas.openxmlformats.org/officeDocument/2006/relationships/image" Target="../media/image278.png"/><Relationship Id="rId31" Type="http://schemas.openxmlformats.org/officeDocument/2006/relationships/image" Target="../media/image287.png"/><Relationship Id="rId4" Type="http://schemas.openxmlformats.org/officeDocument/2006/relationships/tags" Target="../tags/tag307.xml"/><Relationship Id="rId9" Type="http://schemas.openxmlformats.org/officeDocument/2006/relationships/tags" Target="../tags/tag312.xml"/><Relationship Id="rId14" Type="http://schemas.openxmlformats.org/officeDocument/2006/relationships/tags" Target="../tags/tag317.xml"/><Relationship Id="rId22" Type="http://schemas.openxmlformats.org/officeDocument/2006/relationships/image" Target="../media/image281.png"/><Relationship Id="rId27" Type="http://schemas.openxmlformats.org/officeDocument/2006/relationships/image" Target="../media/image284.png"/><Relationship Id="rId30" Type="http://schemas.openxmlformats.org/officeDocument/2006/relationships/image" Target="../media/image28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326.xml"/><Relationship Id="rId13" Type="http://schemas.openxmlformats.org/officeDocument/2006/relationships/image" Target="../media/image289.png"/><Relationship Id="rId18" Type="http://schemas.openxmlformats.org/officeDocument/2006/relationships/image" Target="../media/image294.png"/><Relationship Id="rId3" Type="http://schemas.openxmlformats.org/officeDocument/2006/relationships/tags" Target="../tags/tag321.xml"/><Relationship Id="rId21" Type="http://schemas.openxmlformats.org/officeDocument/2006/relationships/image" Target="../media/image297.png"/><Relationship Id="rId7" Type="http://schemas.openxmlformats.org/officeDocument/2006/relationships/tags" Target="../tags/tag325.xml"/><Relationship Id="rId12" Type="http://schemas.openxmlformats.org/officeDocument/2006/relationships/image" Target="../media/image288.png"/><Relationship Id="rId17" Type="http://schemas.openxmlformats.org/officeDocument/2006/relationships/image" Target="../media/image293.png"/><Relationship Id="rId2" Type="http://schemas.openxmlformats.org/officeDocument/2006/relationships/tags" Target="../tags/tag320.xml"/><Relationship Id="rId16" Type="http://schemas.openxmlformats.org/officeDocument/2006/relationships/image" Target="../media/image292.png"/><Relationship Id="rId20" Type="http://schemas.openxmlformats.org/officeDocument/2006/relationships/image" Target="../media/image296.png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23.xml"/><Relationship Id="rId15" Type="http://schemas.openxmlformats.org/officeDocument/2006/relationships/image" Target="../media/image291.png"/><Relationship Id="rId10" Type="http://schemas.openxmlformats.org/officeDocument/2006/relationships/tags" Target="../tags/tag328.xml"/><Relationship Id="rId19" Type="http://schemas.openxmlformats.org/officeDocument/2006/relationships/image" Target="../media/image295.png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5.xml"/><Relationship Id="rId7" Type="http://schemas.openxmlformats.org/officeDocument/2006/relationships/image" Target="../media/image29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9.xml"/><Relationship Id="rId7" Type="http://schemas.openxmlformats.org/officeDocument/2006/relationships/image" Target="../media/image3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3.xml"/><Relationship Id="rId7" Type="http://schemas.openxmlformats.org/officeDocument/2006/relationships/image" Target="../media/image35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tags" Target="../tags/tag34.xml"/><Relationship Id="rId9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tags" Target="../tags/tag36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41.png"/><Relationship Id="rId5" Type="http://schemas.openxmlformats.org/officeDocument/2006/relationships/tags" Target="../tags/tag39.xml"/><Relationship Id="rId15" Type="http://schemas.openxmlformats.org/officeDocument/2006/relationships/image" Target="../media/image45.emf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tags" Target="../tags/tag3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55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58.png"/><Relationship Id="rId3" Type="http://schemas.openxmlformats.org/officeDocument/2006/relationships/tags" Target="../tags/tag45.xml"/><Relationship Id="rId21" Type="http://schemas.openxmlformats.org/officeDocument/2006/relationships/image" Target="../media/image53.png"/><Relationship Id="rId34" Type="http://schemas.openxmlformats.org/officeDocument/2006/relationships/image" Target="../media/image65.png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image" Target="../media/image57.png"/><Relationship Id="rId33" Type="http://schemas.openxmlformats.org/officeDocument/2006/relationships/image" Target="../media/image64.png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image" Target="../media/image52.png"/><Relationship Id="rId29" Type="http://schemas.openxmlformats.org/officeDocument/2006/relationships/image" Target="../media/image38.emf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image" Target="../media/image56.png"/><Relationship Id="rId32" Type="http://schemas.openxmlformats.org/officeDocument/2006/relationships/image" Target="../media/image63.png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7.png"/><Relationship Id="rId10" Type="http://schemas.openxmlformats.org/officeDocument/2006/relationships/tags" Target="../tags/tag52.xml"/><Relationship Id="rId19" Type="http://schemas.openxmlformats.org/officeDocument/2006/relationships/image" Target="../media/image51.png"/><Relationship Id="rId31" Type="http://schemas.openxmlformats.org/officeDocument/2006/relationships/image" Target="../media/image62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1.png"/><Relationship Id="rId35" Type="http://schemas.openxmlformats.org/officeDocument/2006/relationships/image" Target="../media/image66.png"/><Relationship Id="rId8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839D-C7CB-B1DB-E155-1A6562657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313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6FA6288-DD7C-C5F1-58BE-4CFE5B55F7E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2" y="734313"/>
            <a:ext cx="5351306" cy="331887"/>
          </a:xfrm>
          <a:prstGeom prst="rect">
            <a:avLst/>
          </a:prstGeom>
          <a:noFill/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C3B950-70C4-0ABB-D185-0D560EAA6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84418"/>
            <a:ext cx="1929604" cy="1929604"/>
          </a:xfrm>
          <a:effectLst>
            <a:softEdge rad="508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F60A2-D54C-D49F-542F-F7CE0BAA0A7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28" y="2438400"/>
            <a:ext cx="2146743" cy="221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40BDD7-BFDF-306A-4E97-95AB402F0E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57" y="2823330"/>
            <a:ext cx="939886" cy="2212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FC8972-345F-D0C8-570D-64A6E5261EB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44" y="6455687"/>
            <a:ext cx="4538511" cy="184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13F4AD-56FC-5874-07EB-54D5C87B9DA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0" t="-527" r="20122" b="527"/>
          <a:stretch/>
        </p:blipFill>
        <p:spPr>
          <a:xfrm>
            <a:off x="6477000" y="3996220"/>
            <a:ext cx="2324101" cy="2037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9FF183-91BF-FAEE-B78F-F9CBFB090E6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7972" b="5570"/>
          <a:stretch/>
        </p:blipFill>
        <p:spPr>
          <a:xfrm>
            <a:off x="2647292" y="4081382"/>
            <a:ext cx="1752600" cy="203712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7B66F79-7E19-F583-19CD-90D8C669CDC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r="10909"/>
          <a:stretch/>
        </p:blipFill>
        <p:spPr bwMode="auto">
          <a:xfrm>
            <a:off x="4800600" y="4081382"/>
            <a:ext cx="1600200" cy="209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21AE9-4AC5-21A3-F06B-C587FD26A3B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57" y="6705600"/>
            <a:ext cx="1932343" cy="699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318360-D7C3-F29A-6DB4-B26F7FC0BEB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73" y="1294308"/>
            <a:ext cx="2243654" cy="331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0008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41B6BD-40D0-41DE-831D-E442FB8B9A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25"/>
          <a:stretch/>
        </p:blipFill>
        <p:spPr>
          <a:xfrm>
            <a:off x="990600" y="185341"/>
            <a:ext cx="6172200" cy="5979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387690-66E8-4C24-BDEC-18D96CC89CC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573" y="3885428"/>
            <a:ext cx="376381" cy="225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01CB20-2ABC-423C-96FA-E07825BF8D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45" y="6156318"/>
            <a:ext cx="376381" cy="2255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D38A3F7-8F1E-4C96-9B67-181CDF01C3C6}"/>
              </a:ext>
            </a:extLst>
          </p:cNvPr>
          <p:cNvSpPr/>
          <p:nvPr/>
        </p:nvSpPr>
        <p:spPr bwMode="auto">
          <a:xfrm>
            <a:off x="1441582" y="5623762"/>
            <a:ext cx="5594906" cy="225524"/>
          </a:xfrm>
          <a:prstGeom prst="rect">
            <a:avLst/>
          </a:prstGeom>
          <a:solidFill>
            <a:srgbClr val="00B050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50AD7B-0A45-AC3D-A56C-B73CB1C268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25" y="2012709"/>
            <a:ext cx="3699810" cy="5333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385CF6-EC5E-5BCE-D2CC-8B46849FECC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373410"/>
            <a:ext cx="3705907" cy="8457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672D9DF-1440-5FEA-F0F3-4A4AD372291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56" y="5486400"/>
            <a:ext cx="2025144" cy="1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8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B924F64-0FE0-DD2E-9572-015289D25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944" y="685800"/>
            <a:ext cx="1876112" cy="414170"/>
          </a:xfrm>
          <a:prstGeom prst="rect">
            <a:avLst/>
          </a:prstGeom>
        </p:spPr>
      </p:pic>
      <p:pic>
        <p:nvPicPr>
          <p:cNvPr id="10" name="Picture 9" descr="\documentclass{article}&#10;\usepackage{amsmath}&#10;\usepackage{amssymb}&#10;\pagestyle{empty}\usepackage[dvipsnames]{xcolor}&#10;\begin{document}&#10;&#10;{\color{Purple}&#10;\noindent What is the `leading-order EFT'? \\&#10;\noindent What lies beyond it?\\}&#10;&#10;\noindent What are the important questions for future work?&#10;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5DCB9F28-132B-A594-B5E5-6BE349B1DF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5" y="4165539"/>
            <a:ext cx="6774849" cy="1364114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amssymb}&#10;\pagestyle{empty}\usepackage[dvipsnames]{xcolor}&#10;\begin{document}&#10;{\color{Purple} &#10;&#10;\noindent We computed the leading-order EFTs \\&#10;\noindent in more than 100 million flux compactifications,\\&#10;\noindent and found de Sitter minima \emph{of those theories}.&#10;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4525F4A3-B5ED-18E1-1C7E-5EF51E49FE1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45294"/>
            <a:ext cx="6343302" cy="1000228"/>
          </a:xfrm>
          <a:prstGeom prst="rect">
            <a:avLst/>
          </a:prstGeom>
        </p:spPr>
      </p:pic>
      <p:pic>
        <p:nvPicPr>
          <p:cNvPr id="4" name="Picture 3" descr="\documentclass{article}&#10;\usepackage{amsmath}&#10;\usepackage{amssymb}&#10;\pagestyle{empty}\usepackage[dvipsnames]{xcolor}&#10;\begin{document}&#10;{\color{Black}&#10;\noindent We developed computational geometry tools,\\&#10;\noindent and deployed them on a large scale.\\}&#10; &#10;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F79319B7-A7CE-7263-0839-B36776A460B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82717"/>
            <a:ext cx="5953818" cy="6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0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D3B9F23-4FAE-D0DD-D1F7-A18CC2D352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4" y="1215376"/>
            <a:ext cx="5898954" cy="100388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00DEC70-34F6-B4E3-ED4E-F4A33E62DD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8" y="3116827"/>
            <a:ext cx="3013476" cy="25599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B807880-E859-6B2F-DFBA-A3487F74FB6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4" y="4724400"/>
            <a:ext cx="8096890" cy="2358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07472F-8EAD-0E48-4A9F-2DD8A651DB6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4" y="2597623"/>
            <a:ext cx="5553356" cy="298056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amssymb}&#10;\pagestyle{empty}\usepackage[dvipsnames]{xcolor}&#10;\begin{document}&#10;  &#10;&#10;&#10; &#10;with all $\alpha'$ corrections. 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C90BCBE2-3A37-49B2-0F71-3745937D33C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96450"/>
            <a:ext cx="2986048" cy="23222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BB0CAAF-11B8-9C20-F3F3-1CD2ACC03D2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8" y="3635417"/>
            <a:ext cx="6957692" cy="27245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09F8677-B497-AF63-A05E-8048ADBF893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4" y="5391254"/>
            <a:ext cx="7595863" cy="958168"/>
          </a:xfrm>
          <a:prstGeom prst="rect">
            <a:avLst/>
          </a:prstGeom>
        </p:spPr>
      </p:pic>
      <p:pic>
        <p:nvPicPr>
          <p:cNvPr id="4" name="Picture 3" descr="\documentclass{article}&#10;\usepackage{amsmath}&#10;\usepackage{mathrsfs}&#10;\usepackage{amssymb}&#10;\usepackage{bbm}&#10;\usepackage{bm}\usepackage[dvipsnames]{xcolor}&#10;&#10;&#10;\pagestyle{empty}&#10;\begin{document}&#10;&#10;$$\color{NavyBlue}\text{Leading-order EFT}$$&#10;&#10;&#10;\end{document}" title="IguanaTex Bitmap Display">
            <a:extLst>
              <a:ext uri="{FF2B5EF4-FFF2-40B4-BE49-F238E27FC236}">
                <a16:creationId xmlns:a16="http://schemas.microsoft.com/office/drawing/2014/main" id="{AA087AF8-A2F6-00F0-10BF-C115D35126E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25" y="406947"/>
            <a:ext cx="3823538" cy="408685"/>
          </a:xfrm>
          <a:prstGeom prst="rect">
            <a:avLst/>
          </a:prstGeom>
        </p:spPr>
      </p:pic>
      <p:pic>
        <p:nvPicPr>
          <p:cNvPr id="10" name="Picture 9" descr="\documentclass{article}&#10;\usepackage{amsmath}&#10;\usepackage{mathrsfs}&#10;\usepackage{amssymb}&#10;\usepackage{bbm}&#10;\usepackage{bm}&#10;\usepackage{color}&#10;\usepackage[dvipsnames]{xcolor}&#10;&#10;\pagestyle{empty}&#10;\begin{document}&#10; &#10;&#10;\color{OliveGreen}&#10; \tt{\noindent cf.~talks by\\&#10;\noindent Andreas Braun,\\&#10;\noindent Thomas Grimm\\}&#10;&#10;&#10;&#10;\end{document}" title="IguanaTex Bitmap Display">
            <a:extLst>
              <a:ext uri="{FF2B5EF4-FFF2-40B4-BE49-F238E27FC236}">
                <a16:creationId xmlns:a16="http://schemas.microsoft.com/office/drawing/2014/main" id="{A81546AE-0B91-191D-EDD4-7EDB9D214E6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06" y="1447800"/>
            <a:ext cx="1084341" cy="4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documentclass{article}&#10;\usepackage{amsmath}&#10;\usepackage{mathrsfs}&#10;\usepackage{amssymb}&#10;\usepackage{bbm}&#10;\usepackage{bm}\usepackage[dvipsnames]{xcolor}&#10;&#10;&#10;\pagestyle{empty}&#10;\begin{document}&#10;&#10;$$\color{NavyBlue}\text{Leading-order EFT}$$&#10;&#10;&#10;\end{document}" title="IguanaTex Bitmap Display">
            <a:extLst>
              <a:ext uri="{FF2B5EF4-FFF2-40B4-BE49-F238E27FC236}">
                <a16:creationId xmlns:a16="http://schemas.microsoft.com/office/drawing/2014/main" id="{F0B52E34-C1B6-9CE9-1208-8C8538009D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25" y="406947"/>
            <a:ext cx="3823538" cy="408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3B9F23-4FAE-D0DD-D1F7-A18CC2D352B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4" y="1215376"/>
            <a:ext cx="5898954" cy="100388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00DEC70-34F6-B4E3-ED4E-F4A33E62DD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8" y="3116827"/>
            <a:ext cx="3013476" cy="25599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07472F-8EAD-0E48-4A9F-2DD8A651DB6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4" y="2597623"/>
            <a:ext cx="5553356" cy="298056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amssymb}&#10;\pagestyle{empty}\usepackage[dvipsnames]{xcolor}&#10;\begin{document}&#10;  &#10;&#10;&#10; &#10;with all $\alpha'$ corrections. 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02AD2538-6DFE-6EEC-51F9-4371E1F175D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96450"/>
            <a:ext cx="2986048" cy="23222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BB0CAAF-11B8-9C20-F3F3-1CD2ACC03D2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8" y="3635417"/>
            <a:ext cx="6957692" cy="272457"/>
          </a:xfrm>
          <a:prstGeom prst="rect">
            <a:avLst/>
          </a:prstGeom>
        </p:spPr>
      </p:pic>
      <p:pic>
        <p:nvPicPr>
          <p:cNvPr id="11" name="Picture 10" descr="\documentclass{article}&#10;\usepackage{amsmath}&#10;\usepackage{amssymb}&#10;\pagestyle{empty}\usepackage[dvipsnames]{xcolor}&#10;\begin{document}&#10;  &#10;&#10;&#10; &#10;&#10;\noindent The {\color{NavyBlue}leading-order $\mathcal{N}=0$ EFT} includes:\\&#10;\noindent KPV potential for an anti-D3-brane,&#10;\noindent at leading order in $\alpha'$.\\   &#10;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6102AAF2-44F7-D270-4BBF-26BBD7AC15C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4" y="4572000"/>
            <a:ext cx="7862837" cy="661942"/>
          </a:xfrm>
          <a:prstGeom prst="rect">
            <a:avLst/>
          </a:prstGeom>
        </p:spPr>
      </p:pic>
      <p:pic>
        <p:nvPicPr>
          <p:cNvPr id="2" name="Picture 1" descr="\documentclass{article}&#10;\usepackage{amsmath}&#10;\usepackage{mathrsfs}&#10;\usepackage{amssymb}&#10;\usepackage{bbm}&#10;\usepackage{bm}&#10;\usepackage{color}&#10;\usepackage[dvipsnames]{xcolor}&#10;&#10;\pagestyle{empty}&#10;\begin{document}&#10; &#10;&#10;\color{OliveGreen}&#10; \tt{\noindent cf.~talks by\\&#10;\noindent Andreas Braun,\\&#10;\noindent Thomas Grimm\\}&#10;&#10;&#10;&#10;\end{document}" title="IguanaTex Bitmap Display">
            <a:extLst>
              <a:ext uri="{FF2B5EF4-FFF2-40B4-BE49-F238E27FC236}">
                <a16:creationId xmlns:a16="http://schemas.microsoft.com/office/drawing/2014/main" id="{2488B090-02D3-7F21-B257-EEE233069C1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06" y="1447800"/>
            <a:ext cx="1084341" cy="4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3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documentclass{article}&#10;\usepackage{amsmath}&#10;\usepackage{mathrsfs}&#10;\usepackage{amssymb}&#10;\usepackage{bbm}&#10;\usepackage{bm}\usepackage[dvipsnames]{xcolor}&#10;&#10;&#10;\pagestyle{empty}&#10;\begin{document}&#10;&#10;$$\color{NavyBlue}\text{Leading-order EFT}$$&#10;&#10;&#10;\end{document}" title="IguanaTex Bitmap Display">
            <a:extLst>
              <a:ext uri="{FF2B5EF4-FFF2-40B4-BE49-F238E27FC236}">
                <a16:creationId xmlns:a16="http://schemas.microsoft.com/office/drawing/2014/main" id="{F0B52E34-C1B6-9CE9-1208-8C8538009D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25" y="406947"/>
            <a:ext cx="3823538" cy="408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3B9F23-4FAE-D0DD-D1F7-A18CC2D352B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4" y="1215376"/>
            <a:ext cx="5898954" cy="100388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00DEC70-34F6-B4E3-ED4E-F4A33E62DD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8" y="3116827"/>
            <a:ext cx="3013476" cy="25599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07472F-8EAD-0E48-4A9F-2DD8A651DB6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4" y="2597623"/>
            <a:ext cx="5553356" cy="298056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amssymb}&#10;\pagestyle{empty}\usepackage[dvipsnames]{xcolor}&#10;\begin{document}&#10;  &#10;&#10;&#10; &#10;with all $\alpha'$ corrections. 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486A3648-5F62-6457-BC19-6A330E0951C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96450"/>
            <a:ext cx="2986048" cy="23222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BB0CAAF-11B8-9C20-F3F3-1CD2ACC03D2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8" y="3635417"/>
            <a:ext cx="6957692" cy="272457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amssymb}&#10;\pagestyle{empty}\usepackage[dvipsnames]{xcolor}&#10;\begin{document}&#10;  &#10;&#10;&#10; &#10;&#10;\noindent The {\color{NavyBlue}leading-order $\mathcal{N}=0$ EFT} includes:\\&#10;\noindent KPV potential for an anti-D3-brane,&#10;\noindent at leading order in $\alpha'$.\\&#10;\noindent Corrections in $\alpha'$ are surely important.\\&#10;\noindent Some such corrections have been computed,\\&#10;\noindent but more work is required to reveal full picture.\\&#10;\noindent Restriction to l.o.~in $\alpha'$ $\Rightarrow$&#10;\noindent the word `candidate'.&#10;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A99F250E-520A-7E85-E431-0D0346C9790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4" y="4572000"/>
            <a:ext cx="7864666" cy="2066282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&#10;\noindent Junghans 22&#10;&#10;\noindent Hebecker, Schreyer, Venken 22&#10;&#10;\noindent Schreyer, Venken 22&#10;&#10;\noindent Schreyer 24&#10; &#10;&#10;&#10;&#10; }&#10;&#10;&#10;&#10;\end{document}" title="IguanaTex Bitmap Display">
            <a:extLst>
              <a:ext uri="{FF2B5EF4-FFF2-40B4-BE49-F238E27FC236}">
                <a16:creationId xmlns:a16="http://schemas.microsoft.com/office/drawing/2014/main" id="{2DD4F38E-D2B9-070D-7061-775FC5F785D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324032"/>
            <a:ext cx="2300341" cy="674747"/>
          </a:xfrm>
          <a:prstGeom prst="rect">
            <a:avLst/>
          </a:prstGeom>
        </p:spPr>
      </p:pic>
      <p:pic>
        <p:nvPicPr>
          <p:cNvPr id="2" name="Picture 1" descr="\documentclass{article}&#10;\usepackage{amsmath}&#10;\usepackage{mathrsfs}&#10;\usepackage{amssymb}&#10;\usepackage{bbm}&#10;\usepackage{bm}&#10;\usepackage{color}&#10;\usepackage[dvipsnames]{xcolor}&#10;&#10;\pagestyle{empty}&#10;\begin{document}&#10; &#10;&#10;\color{OliveGreen}&#10; \tt{\noindent cf.~talks by\\&#10;\noindent Andreas Braun,\\&#10;\noindent Thomas Grimm\\}&#10;&#10;&#10;&#10;\end{document}" title="IguanaTex Bitmap Display">
            <a:extLst>
              <a:ext uri="{FF2B5EF4-FFF2-40B4-BE49-F238E27FC236}">
                <a16:creationId xmlns:a16="http://schemas.microsoft.com/office/drawing/2014/main" id="{EC3D533C-A25A-2983-C5D8-86552A231FD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06" y="1447800"/>
            <a:ext cx="1084341" cy="4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7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73" y="1524000"/>
            <a:ext cx="8229600" cy="4572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23D2DE0-6859-A033-6C7D-BF6F8298941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41" y="391115"/>
            <a:ext cx="4336453" cy="447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7056D-ED07-89D5-C489-70E4D1E1677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4" y="1221213"/>
            <a:ext cx="6685254" cy="33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EA3BDF-E3C9-0805-A831-AD1DE2CB4B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4" y="1905000"/>
            <a:ext cx="2444798" cy="3053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9C21A13-592B-7273-89B9-4B80A62C26F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4" y="3346942"/>
            <a:ext cx="7082053" cy="3364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F8A81-1B49-E789-5500-9037D8C9B5A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913934"/>
            <a:ext cx="2340571" cy="29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03E284A-4DBB-2D84-F631-CB50F535F46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4" y="2525173"/>
            <a:ext cx="6972337" cy="276114"/>
          </a:xfrm>
          <a:prstGeom prst="rect">
            <a:avLst/>
          </a:prstGeom>
        </p:spPr>
      </p:pic>
      <p:pic>
        <p:nvPicPr>
          <p:cNvPr id="32" name="Picture 31" descr="\documentclass{article}&#10;\usepackage{amsmath}&#10;\usepackage{amssymb}&#10;\pagestyle{empty}&#10;\begin{document}&#10;&#10;at string tree level, to all orders in $\alpha'$&#10;&#10;\end{document}" title="IguanaTex Bitmap Display">
            <a:extLst>
              <a:ext uri="{FF2B5EF4-FFF2-40B4-BE49-F238E27FC236}">
                <a16:creationId xmlns:a16="http://schemas.microsoft.com/office/drawing/2014/main" id="{24E19D70-4D6F-0F29-5F27-F0DFE2BAB51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986370"/>
            <a:ext cx="4926167" cy="290743"/>
          </a:xfrm>
          <a:prstGeom prst="rect">
            <a:avLst/>
          </a:prstGeom>
        </p:spPr>
      </p:pic>
      <p:pic>
        <p:nvPicPr>
          <p:cNvPr id="29" name="Picture 28" descr="\documentclass{article}&#10;\usepackage{amsmath}&#10;\usepackage{amssymb}&#10;\pagestyle{empty}&#10;\usepackage[dvipsnames]{xcolor}&#10;\begin{document}&#10;&#10;&#10;${\color{NavyBlue} \delta\mathcal{K}_{\mathcal{N}=2}}$ for K\&quot;ahler moduli of IIB on orientifold of  CY$_3$, $X$&#10;&#10;\end{document}" title="IguanaTex Bitmap Display">
            <a:extLst>
              <a:ext uri="{FF2B5EF4-FFF2-40B4-BE49-F238E27FC236}">
                <a16:creationId xmlns:a16="http://schemas.microsoft.com/office/drawing/2014/main" id="{B34554F1-B98E-4500-A025-B323CF22495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0" y="5142382"/>
            <a:ext cx="7637936" cy="274285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amssymb}&#10;\pagestyle{empty}&#10;\usepackage[dvipsnames]{xcolor}&#10;\begin{document}&#10;&#10;&#10;But, important part of $\mathcal{K}$ inherited from parent $\mathcal{N}=2$ theory:&#10;&#10;\end{document}" title="IguanaTex Bitmap Display">
            <a:extLst>
              <a:ext uri="{FF2B5EF4-FFF2-40B4-BE49-F238E27FC236}">
                <a16:creationId xmlns:a16="http://schemas.microsoft.com/office/drawing/2014/main" id="{EE96EB45-9605-B180-73DC-37CDB47C5E5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79" y="4045626"/>
            <a:ext cx="8270621" cy="298057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amssymb}&#10;\pagestyle{empty}&#10;\newcommand{\calK}{\mathcal{K}}&#10;\newcommand{\calN}{\mathcal{N}}&#10;\newcommand{\de}{\delta}&#10;\usepackage[dvipsnames]{xcolor}&#10;&#10;\begin{document}&#10;&#10; &#10;&#10;$        \calK  = \calK_{\text{tree}} + {\color{NavyBlue} \de\calK_{\calN=2}} + {\color{Bittersweet}\de\calK_{\calN=1}} $&#10; &#10;&#10;&#10;&#10;\end{document}" title="IguanaTex Bitmap Display">
            <a:extLst>
              <a:ext uri="{FF2B5EF4-FFF2-40B4-BE49-F238E27FC236}">
                <a16:creationId xmlns:a16="http://schemas.microsoft.com/office/drawing/2014/main" id="{C118BEE5-03AB-548A-2DAC-93AFD832E87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38" y="4567137"/>
            <a:ext cx="3854633" cy="272457"/>
          </a:xfrm>
          <a:prstGeom prst="rect">
            <a:avLst/>
          </a:prstGeom>
        </p:spPr>
      </p:pic>
      <p:pic>
        <p:nvPicPr>
          <p:cNvPr id="23" name="Picture 22" descr="\documentclass{article}&#10;\usepackage{amsmath}&#10;\usepackage{amssymb}&#10;\pagestyle{empty}&#10;\usepackage[dvipsnames]{xcolor}&#10;\begin{document}&#10;&#10;&#10;obtained from $\mathcal{F}$ for {\color{Purple} vector multiplets of IIA on $X$}&#10;&#10;\end{document}" title="IguanaTex Bitmap Display">
            <a:extLst>
              <a:ext uri="{FF2B5EF4-FFF2-40B4-BE49-F238E27FC236}">
                <a16:creationId xmlns:a16="http://schemas.microsoft.com/office/drawing/2014/main" id="{EFFE640B-0BF8-282B-7D12-DA4098D02246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572254"/>
            <a:ext cx="6694396" cy="27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2461"/>
      </p:ext>
    </p:extLst>
  </p:cSld>
  <p:clrMapOvr>
    <a:masterClrMapping/>
  </p:clrMapOvr>
  <p:transition advTm="8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documentclass{article}&#10;\usepackage{amsmath}&#10;\usepackage{amssymb}&#10;\pagestyle{empty}&#10;\newcommand{\calK}{\mathcal{K}}&#10;\newcommand{\calN}{\mathcal{N}}&#10;\newcommand{\de}{\delta}&#10;\usepackage[dvipsnames]{xcolor}&#10;&#10;\begin{document}&#10;&#10; &#10;&#10;\begin{subequations}&#10;    \begin{align}&#10;        \calK               &amp;= \calK_{\text{tree}} +{\color{NavyBlue}\de\calK_{\calN=2}^{\text{sphere}}} +  \color{Purple}{\de\calK_{\calN=2}^{(g_s)}} &#10;                + \color{Bittersweet}{\de\calK_{\calN=1}^{(g_s)}}  \nonumber  &#10;\end{align}&#10;&#10;\end{subequations}&#10;&#10;&#10;&#10;\end{document}" title="IguanaTex Bitmap Display">
            <a:extLst>
              <a:ext uri="{FF2B5EF4-FFF2-40B4-BE49-F238E27FC236}">
                <a16:creationId xmlns:a16="http://schemas.microsoft.com/office/drawing/2014/main" id="{C87B96DD-1095-ED9B-C547-68E41A422F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9" y="1118116"/>
            <a:ext cx="5295545" cy="416914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414748A-07E0-C9FA-1B17-92715D41B0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3" y="1700913"/>
            <a:ext cx="6202527" cy="42422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EDCA3E65-5763-9558-D8F6-FE4313BCEA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3" y="2325304"/>
            <a:ext cx="6123901" cy="424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1F832C-C765-6686-DB49-C34836BEAA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4" y="4209636"/>
            <a:ext cx="8060360" cy="100022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969EC0A1-C025-E39B-C61F-3C364486D51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4" y="6032028"/>
            <a:ext cx="5516806" cy="29257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165D3EB-1A88-C25D-C0E1-4A9C003C390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4" y="5562602"/>
            <a:ext cx="5472919" cy="287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A2144CC-24E1-14D2-1A21-705B1284B8D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3" y="2955972"/>
            <a:ext cx="3602283" cy="16822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B9A876-76D9-FB02-21F3-FD9F466FCCC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352800"/>
            <a:ext cx="6835197" cy="290743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0660680E-396F-36DC-7F6B-14F91C4F539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0633"/>
            <a:ext cx="4981029" cy="397410"/>
          </a:xfrm>
          <a:prstGeom prst="rect">
            <a:avLst/>
          </a:prstGeom>
        </p:spPr>
      </p:pic>
      <p:pic>
        <p:nvPicPr>
          <p:cNvPr id="19" name="Picture 18" descr="\documentclass{article}&#10;\usepackage{amsmath}&#10;\usepackage{mathrsfs}&#10;\usepackage{amssymb}&#10;\usepackage{bbm}&#10;\usepackage{bm}&#10;\usepackage{color}&#10;\usepackage[dvipsnames]{xcolor}&#10;&#10;\pagestyle{empty}&#10;\begin{document}&#10;&#10;\noindent \color{Purple}\tt{Robles-Llana, Rocek, Saueressig,\\&#10;Theis, Vandoren 06}&#10; &#10;&#10;\end{document}" title="IguanaTex Bitmap Display">
            <a:extLst>
              <a:ext uri="{FF2B5EF4-FFF2-40B4-BE49-F238E27FC236}">
                <a16:creationId xmlns:a16="http://schemas.microsoft.com/office/drawing/2014/main" id="{C3F8838C-E9D0-6367-AEB7-D8C993902B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940516"/>
            <a:ext cx="2519769" cy="29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1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AFB49-28F0-4CDA-914A-E4F34AB8E7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978022"/>
            <a:ext cx="7518949" cy="46071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37A4CB2-A8D2-DD3F-1D66-49933ED666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87811"/>
            <a:ext cx="7250289" cy="56368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6182108-DB4B-EBBD-3FA0-69210E5DE6C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57578"/>
            <a:ext cx="7916242" cy="56368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5AC10CE-29DE-4834-A8DA-098925FAB7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7325"/>
            <a:ext cx="925167" cy="185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D997C-8C9D-672E-F87D-D5A84EA5E60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5200"/>
            <a:ext cx="7861336" cy="23009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999390E-5DF9-D225-C975-07BADCE6620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0633"/>
            <a:ext cx="4981029" cy="397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1D01A9-A467-7CC2-2BE0-BF75FBDC0C7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68992"/>
            <a:ext cx="8010666" cy="254477"/>
          </a:xfrm>
          <a:prstGeom prst="rect">
            <a:avLst/>
          </a:prstGeom>
        </p:spPr>
      </p:pic>
      <p:pic>
        <p:nvPicPr>
          <p:cNvPr id="4" name="Picture 3" descr="\documentclass{article}&#10;\usepackage{amsmath}&#10;\usepackage{mathrsfs}&#10;\usepackage{amssymb}&#10;\usepackage{bbm}&#10;\usepackage{bm}\usepackage[dvipsnames]{xcolor}&#10;&#10;&#10;\pagestyle{empty}&#10;\begin{document}&#10;&#10;\noindent {\color{NavyBlue}Flux superpotential} will also involve GV invariants $\mathscr{N}_\mathbf{\tilde{q}}$ of mirror $\widetilde{X}$.&#10;&#10;&#10;\end{document}" title="IguanaTex Bitmap Display">
            <a:extLst>
              <a:ext uri="{FF2B5EF4-FFF2-40B4-BE49-F238E27FC236}">
                <a16:creationId xmlns:a16="http://schemas.microsoft.com/office/drawing/2014/main" id="{5480BA85-CA66-D551-1997-BBEF2797A02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648200"/>
            <a:ext cx="7524567" cy="32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6222BEA-9EE1-A9EB-9A5B-AC36131C32E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81600"/>
            <a:ext cx="6505145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D999390E-5DF9-D225-C975-07BADCE6620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0633"/>
            <a:ext cx="4981029" cy="3974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2D42B85-AA71-BEC2-B7AC-C0CB022B50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3" y="1066806"/>
            <a:ext cx="4342140" cy="894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A645C8-BF61-161B-A4D3-4DD5DFD1D7F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89" y="1066806"/>
            <a:ext cx="822423" cy="4395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15D672-9587-38BB-1E5A-EBD1967C3D7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811114"/>
            <a:ext cx="796112" cy="322486"/>
          </a:xfrm>
          <a:prstGeom prst="rect">
            <a:avLst/>
          </a:prstGeom>
        </p:spPr>
      </p:pic>
      <p:pic>
        <p:nvPicPr>
          <p:cNvPr id="26" name="Picture 25" descr="\documentclass{article}&#10;\usepackage{amsmath}&#10;\usepackage{amssymb,mathrsfs}&#10;\pagestyle{empty}&#10;\newcommand{\calK}{T}&#10;\newcommand{\calN}{\mathcal{N}}&#10;\newcommand{\de}{\delta}&#10;\usepackage[dvipsnames]{xcolor}&#10;&#10;\begin{document}&#10;&#10;\noindent Sum runs over all effective divisors $D$.\\&#10;\noindent $D$ pure rigid $\Leftrightarrow$ $D$ rigid with constant {\color{Bittersweet}Pfaffian number} $\mathcal{A}_D$.\\&#10;\noindent We select CY$_3$ with $\ge h^{1,1}$ pure rigid prime toric   divisors.\\&#10;&#10;&#10;%\noindent {\color{NavyBlue}Explicitly computed, included.  Will show in talk.}\\&#10;%\noindent {\color{Bittersweet}Explicitly computed, negligible.  Shown in paper.}\\&#10;%\noindent {\color{OliveGreen}Not known.  Negligible by NDA estimates.}&#10; &#10; &#10;&#10;&#10;&#10;\end{document}" title="IguanaTex Bitmap Display">
            <a:extLst>
              <a:ext uri="{FF2B5EF4-FFF2-40B4-BE49-F238E27FC236}">
                <a16:creationId xmlns:a16="http://schemas.microsoft.com/office/drawing/2014/main" id="{03D27357-BE96-3A6C-85AE-C059FAF97A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2" y="2116362"/>
            <a:ext cx="6584386" cy="83657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F3A11EC-2E5F-D5FC-A016-AFC3BBA4CD1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3" y="5490562"/>
            <a:ext cx="7035437" cy="45562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31334A3-3376-EB8F-55C3-22C1CC30AA4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43" y="6592986"/>
            <a:ext cx="1739884" cy="11520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88B33BB-3D68-A961-8B47-05A16EB7EE0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92986"/>
            <a:ext cx="3887531" cy="115200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amssymb,mathrsfs}&#10;\pagestyle{empty}&#10;\newcommand{\calK}{T}&#10;\newcommand{\calN}{\mathcal{N}}&#10;\newcommand{\de}{\delta}&#10;\usepackage[dvipsnames]{xcolor}&#10;&#10;\begin{document}&#10;\noindent Orientifold action s.t. all seven-branes are in $\mathfrak{so}(8)$ stacks.&#10;&#10;&#10;%\noindent {\color{NavyBlue}Explicitly computed, included.  Will show in talk.}\\&#10;%\noindent {\color{Bittersweet}Explicitly computed, negligible.  Shown in paper.}\\&#10;%\noindent {\color{OliveGreen}Not known.  Negligible by NDA estimates.}&#10; &#10; &#10;&#10;&#10;&#10;\end{document}" title="IguanaTex Bitmap Display">
            <a:extLst>
              <a:ext uri="{FF2B5EF4-FFF2-40B4-BE49-F238E27FC236}">
                <a16:creationId xmlns:a16="http://schemas.microsoft.com/office/drawing/2014/main" id="{F7E10525-D66D-CC98-689B-701543A398E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9" y="3124200"/>
            <a:ext cx="6378671" cy="254476"/>
          </a:xfrm>
          <a:prstGeom prst="rect">
            <a:avLst/>
          </a:prstGeom>
        </p:spPr>
      </p:pic>
      <p:pic>
        <p:nvPicPr>
          <p:cNvPr id="28" name="Picture 27" descr="\documentclass{article}&#10;\usepackage{amsmath}&#10;\usepackage{amssymb,mathrsfs}&#10;\pagestyle{empty}&#10;\newcommand{\calK}{T}&#10;\newcommand{\calN}{\mathcal{N}}&#10;\newcommand{\de}{\delta}&#10;\usepackage[dvipsnames]{xcolor}&#10;&#10;\begin{document}&#10;\noindent 34 $\mathfrak{so}(8)$ stacks on pure rigid divisors (NHCs)\\&#10;\noindent 1 $\mathfrak{so}(8)$ stack on a non-rigid divisor: $h^{\bullet}(\mathcal{O}_D)=(1,0,1)$\\&#10;\noindent 117 Euclidean D3-branes on pure rigid divisors\\&#10;\noindent ED3 $\cap$ D7 $= \mathbb{P}^1$\\&#10;\noindent Freed-Witten cancelled on all D7-branes \emph{and} all ED3s.&#10;&#10;&#10;&#10;&#10;%\noindent {\color{NavyBlue}Explicitly computed, included.  Will show in talk.}\\&#10;%\noindent {\color{Bittersweet}Explicitly computed, negligible.  Shown in paper.}\\&#10;%\noindent {\color{OliveGreen}Not known.  Negligible by NDA estimates.}&#10; &#10; &#10;&#10;&#10;&#10;\end{document}" title="IguanaTex Bitmap Display">
            <a:extLst>
              <a:ext uri="{FF2B5EF4-FFF2-40B4-BE49-F238E27FC236}">
                <a16:creationId xmlns:a16="http://schemas.microsoft.com/office/drawing/2014/main" id="{B08389B8-0590-BADF-8CFC-8478EC67559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9" y="3461787"/>
            <a:ext cx="6043431" cy="14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0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D0AFE3F-481E-D197-A3DE-6FB0DB07AD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1" y="1907696"/>
            <a:ext cx="7653977" cy="4400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9EC0A9-3177-E70A-17D0-5512A156CC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0633"/>
            <a:ext cx="4981029" cy="397410"/>
          </a:xfrm>
          <a:prstGeom prst="rect">
            <a:avLst/>
          </a:prstGeom>
        </p:spPr>
      </p:pic>
      <p:pic>
        <p:nvPicPr>
          <p:cNvPr id="4" name="Picture 3" descr="\documentclass{article}&#10;\usepackage{amsmath}&#10;\usepackage{amssymb}&#10;\pagestyle{empty}&#10;\usepackage{mathrsfs}&#10;\newcommand{\calK}{\mathcal{K}}&#10;\begin{document}&#10;&#10;  &#10;\begin{align} &#10;W=\sqrt{\frac{2}{\pi}} \, \, \vec{\Pi}^\top \,\cdot \Sigma \cdot \,\big(\vec{f}-\tau\vec{h}\big) + \sqrt{\frac{2}{\pi}}\frac{1}{4\pi^2}\sum_{D}\, e^{-\frac{2\pi}{c_D}T_D}\,, \nonumber &#10; \end{align}&#10;  &#10;  &#10;&#10;\end{document}&#10;&#10;&#10; " title="IguanaTex Bitmap Display">
            <a:extLst>
              <a:ext uri="{FF2B5EF4-FFF2-40B4-BE49-F238E27FC236}">
                <a16:creationId xmlns:a16="http://schemas.microsoft.com/office/drawing/2014/main" id="{3DEFB8C2-E3E9-333A-8677-8EE1D439DB2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1143000"/>
            <a:ext cx="4612596" cy="5647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FF7142-D69C-170B-33D3-E5364C01AE1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3200400"/>
            <a:ext cx="6419936" cy="4991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F592796-FF2E-9008-6B1E-9F67AB72042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2453370"/>
            <a:ext cx="8447469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2652FE2-70CA-8A08-17A2-2BC7906A6AC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2" y="4689498"/>
            <a:ext cx="4880457" cy="100022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482AC65-628A-5CB5-E831-56EFA86D270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1" y="4343400"/>
            <a:ext cx="5167543" cy="27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56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03B4682-7BCE-5243-E7C9-1356DC97FD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53" y="433749"/>
            <a:ext cx="1892571" cy="320914"/>
          </a:xfrm>
          <a:prstGeom prst="rect">
            <a:avLst/>
          </a:prstGeom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CA7F1B6D-6DB4-437C-91F4-56815F8220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0540" y="11019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>
            <a:extLst>
              <a:ext uri="{FF2B5EF4-FFF2-40B4-BE49-F238E27FC236}">
                <a16:creationId xmlns:a16="http://schemas.microsoft.com/office/drawing/2014/main" id="{565508F6-85EC-4590-829A-8BEDA06A8E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82940" y="11019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 2" descr="Read Richard Nally's interview | sciencesprings">
            <a:extLst>
              <a:ext uri="{FF2B5EF4-FFF2-40B4-BE49-F238E27FC236}">
                <a16:creationId xmlns:a16="http://schemas.microsoft.com/office/drawing/2014/main" id="{4E05C9EF-8C2D-BC49-8C2A-B7C6BA5ED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5" r="21271" b="22431"/>
          <a:stretch/>
        </p:blipFill>
        <p:spPr bwMode="auto">
          <a:xfrm>
            <a:off x="3828874" y="2514600"/>
            <a:ext cx="1521660" cy="201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0EF092-826B-3709-07C4-00837D3F93B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r="27426" b="15612"/>
          <a:stretch/>
        </p:blipFill>
        <p:spPr>
          <a:xfrm>
            <a:off x="2006964" y="2514600"/>
            <a:ext cx="1544737" cy="2021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A9D24D-8613-859A-DCBD-C9E431176C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65" y="4656257"/>
            <a:ext cx="917943" cy="136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BAF3AD-0695-C50D-1DFC-5EB73C6091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64" y="4652769"/>
            <a:ext cx="872230" cy="10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5C54D6-ADE8-9117-0AD7-5B47363395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07" y="2514600"/>
            <a:ext cx="1458893" cy="201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948D99-F283-8087-8710-13ECDAC2DD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64" y="4652769"/>
            <a:ext cx="1254400" cy="1124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194B270-96F9-C00C-429B-6A73F15D8C3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68" y="1296310"/>
            <a:ext cx="2978743" cy="144000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mathrsfs}&#10;\usepackage{amssymb}&#10;\usepackage{bbm}&#10;\usepackage{bm}&#10;\usepackage{color}&#10;\usepackage[dvipsnames]{xcolor}&#10;&#10;\pagestyle{empty}&#10;\begin{document}&#10; &#10;&#10;\color{YellowOrange}&#10; \tt{\noindent L.M., Moritz, Nally, Schachner, 2406.13751\\}&#10;&#10;&#10;&#10;\end{document}" title="IguanaTex Bitmap Display">
            <a:extLst>
              <a:ext uri="{FF2B5EF4-FFF2-40B4-BE49-F238E27FC236}">
                <a16:creationId xmlns:a16="http://schemas.microsoft.com/office/drawing/2014/main" id="{15863AC2-2548-F9A2-7F9A-E19DF654D2C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97" y="1570174"/>
            <a:ext cx="3328912" cy="129829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mathrsfs}&#10;\usepackage{amssymb}&#10;\usepackage{bbm}&#10;\usepackage{bm}&#10;\usepackage{color}&#10;\usepackage[dvipsnames]{xcolor}&#10;&#10;\pagestyle{empty}&#10;\begin{document}&#10; &#10;&#10;\color{OliveGreen}&#10; \tt{\noindent see talk by Andreas Schachner\\}&#10;&#10;&#10;&#10;\end{document}" title="IguanaTex Bitmap Display">
            <a:extLst>
              <a:ext uri="{FF2B5EF4-FFF2-40B4-BE49-F238E27FC236}">
                <a16:creationId xmlns:a16="http://schemas.microsoft.com/office/drawing/2014/main" id="{96F229C1-40C0-6E53-3260-F17DD7E6BD3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66" y="5223368"/>
            <a:ext cx="2293941" cy="1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30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DEB3570B-B56F-F804-2B59-1011CD1719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75762"/>
            <a:ext cx="6459420" cy="414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FF6C6-9804-09D0-6A51-AA21C5189A5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0000"/>
            <a:ext cx="5898972" cy="29257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A9C605E-9BF4-52C5-4E2D-5B7495EBF1C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9343"/>
            <a:ext cx="7625145" cy="27611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904E30-A358-5849-F206-35E8DB7E5C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514600"/>
            <a:ext cx="3395659" cy="27245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B3D0826-350E-010F-E5AF-B09EAD52457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366489"/>
            <a:ext cx="7277718" cy="27611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19B3EAD-FED5-60D2-2E70-7E8313B23B0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3020248"/>
            <a:ext cx="6868117" cy="30537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B487C89-AEAC-DE45-FCFA-1AEF484DB86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4026708"/>
            <a:ext cx="6389031" cy="27611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380D3BE-2242-C746-4BEE-F16C1178046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99135"/>
            <a:ext cx="6531662" cy="276113"/>
          </a:xfrm>
          <a:prstGeom prst="rect">
            <a:avLst/>
          </a:prstGeom>
        </p:spPr>
      </p:pic>
      <p:pic>
        <p:nvPicPr>
          <p:cNvPr id="86" name="Picture 85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20 }}$$&#10; &#10;&#10;\end{document}" title="IguanaTex Bitmap Display">
            <a:extLst>
              <a:ext uri="{FF2B5EF4-FFF2-40B4-BE49-F238E27FC236}">
                <a16:creationId xmlns:a16="http://schemas.microsoft.com/office/drawing/2014/main" id="{01B60011-1601-13BE-2EE7-DD27C2CDE31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47494"/>
            <a:ext cx="2379886" cy="115201"/>
          </a:xfrm>
          <a:prstGeom prst="rect">
            <a:avLst/>
          </a:prstGeom>
        </p:spPr>
      </p:pic>
      <p:pic>
        <p:nvPicPr>
          <p:cNvPr id="87" name="Picture 86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Alvarez-Garcia, Blumenhagen, Brinkmann, Schlechter 20 }}$$&#10; &#10;&#10;\end{document}" title="IguanaTex Bitmap Display">
            <a:extLst>
              <a:ext uri="{FF2B5EF4-FFF2-40B4-BE49-F238E27FC236}">
                <a16:creationId xmlns:a16="http://schemas.microsoft.com/office/drawing/2014/main" id="{882F75CB-120E-563D-F92C-5C5AA07C561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99" y="4347494"/>
            <a:ext cx="4211200" cy="12891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8F3A54A-7F5E-7A5A-9183-48C9FC684E9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43" y="2827714"/>
            <a:ext cx="2380800" cy="115201"/>
          </a:xfrm>
          <a:prstGeom prst="rect">
            <a:avLst/>
          </a:prstGeom>
        </p:spPr>
      </p:pic>
      <p:pic>
        <p:nvPicPr>
          <p:cNvPr id="2" name="Picture 1" descr="\documentclass{article}&#10;\usepackage{amsmath}&#10;\usepackage{mathrsfs}&#10;\usepackage{amssymb}&#10;\usepackage{bbm}&#10;\usepackage{bm}&#10;\usepackage{color}&#10;\usepackage[dvipsnames]{xcolor}&#10;&#10;\pagestyle{empty}&#10;\begin{document}&#10;&#10;$$ \text{see also:~~}$$&#10;&#10;&#10;\end{document}" title="IguanaTex Bitmap Display">
            <a:extLst>
              <a:ext uri="{FF2B5EF4-FFF2-40B4-BE49-F238E27FC236}">
                <a16:creationId xmlns:a16="http://schemas.microsoft.com/office/drawing/2014/main" id="{95ED30F1-2BC2-3A9F-D0FC-07DDAF3E587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5" y="4530047"/>
            <a:ext cx="523885" cy="106972"/>
          </a:xfrm>
          <a:prstGeom prst="rect">
            <a:avLst/>
          </a:prstGeom>
        </p:spPr>
      </p:pic>
      <p:pic>
        <p:nvPicPr>
          <p:cNvPr id="4" name="Picture 3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Honma and Otsuka 21}}$$&#10;&#10;&#10;\end{document}" title="IguanaTex Bitmap Display">
            <a:extLst>
              <a:ext uri="{FF2B5EF4-FFF2-40B4-BE49-F238E27FC236}">
                <a16:creationId xmlns:a16="http://schemas.microsoft.com/office/drawing/2014/main" id="{992E8F72-9466-B777-C7C6-5EA5ECF76574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86" y="4554071"/>
            <a:ext cx="1498514" cy="96001"/>
          </a:xfrm>
          <a:prstGeom prst="rect">
            <a:avLst/>
          </a:prstGeom>
        </p:spPr>
      </p:pic>
      <p:pic>
        <p:nvPicPr>
          <p:cNvPr id="5" name="Picture 4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Marchesano, Prieto, Wiesner 21}}$$&#10;&#10;&#10;\end{document}" title="IguanaTex Bitmap Display">
            <a:extLst>
              <a:ext uri="{FF2B5EF4-FFF2-40B4-BE49-F238E27FC236}">
                <a16:creationId xmlns:a16="http://schemas.microsoft.com/office/drawing/2014/main" id="{48C2F286-9313-6217-17C1-F02311268EC8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99" y="4750231"/>
            <a:ext cx="2377143" cy="115201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roeckel, Cicoli, Maharana, Singh, Sinha 21}}$$&#10;&#10;&#10;\end{document}" title="IguanaTex Bitmap Display">
            <a:extLst>
              <a:ext uri="{FF2B5EF4-FFF2-40B4-BE49-F238E27FC236}">
                <a16:creationId xmlns:a16="http://schemas.microsoft.com/office/drawing/2014/main" id="{9C966556-6945-4E38-1341-E0CC3FD6B229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99" y="4956797"/>
            <a:ext cx="3411201" cy="128915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astian, Grimm, van de Heisteeg 21}}$$&#10;&#10;&#10;\end{document}" title="IguanaTex Bitmap Display">
            <a:extLst>
              <a:ext uri="{FF2B5EF4-FFF2-40B4-BE49-F238E27FC236}">
                <a16:creationId xmlns:a16="http://schemas.microsoft.com/office/drawing/2014/main" id="{1D92692D-7495-94AC-ED83-208E2C793749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99" y="5163363"/>
            <a:ext cx="2694401" cy="128915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arta, Mininno, Shukla 22}}$$&#10;&#10;&#10;\end{document}" title="IguanaTex Bitmap Display">
            <a:extLst>
              <a:ext uri="{FF2B5EF4-FFF2-40B4-BE49-F238E27FC236}">
                <a16:creationId xmlns:a16="http://schemas.microsoft.com/office/drawing/2014/main" id="{01729046-882F-40FE-30B9-00BA0665F42F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99" y="5381581"/>
            <a:ext cx="1979429" cy="115201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lumenhagen, Gligovic, Kaddachi, 22}}$$&#10;&#10;&#10;\end{document}" title="IguanaTex Bitmap Display">
            <a:extLst>
              <a:ext uri="{FF2B5EF4-FFF2-40B4-BE49-F238E27FC236}">
                <a16:creationId xmlns:a16="http://schemas.microsoft.com/office/drawing/2014/main" id="{81B6966E-31A4-3754-DB2D-BA3F96FC838E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47" y="5586085"/>
            <a:ext cx="2777598" cy="1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5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DEB3570B-B56F-F804-2B59-1011CD1719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75762"/>
            <a:ext cx="6459420" cy="414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FF6C6-9804-09D0-6A51-AA21C5189A5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0000"/>
            <a:ext cx="5898972" cy="29257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A9C605E-9BF4-52C5-4E2D-5B7495EBF1C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9343"/>
            <a:ext cx="7625145" cy="27611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904E30-A358-5849-F206-35E8DB7E5C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514600"/>
            <a:ext cx="3395659" cy="27245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B3D0826-350E-010F-E5AF-B09EAD52457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366489"/>
            <a:ext cx="7277718" cy="2761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07E7F86-01C4-A884-54FA-D30F8F5E471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4836010"/>
            <a:ext cx="1824915" cy="2139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6F601AB4-2E0C-7F73-B775-1A1DF034740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434059"/>
            <a:ext cx="6089143" cy="66194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19B3EAD-FED5-60D2-2E70-7E8313B23B0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3020248"/>
            <a:ext cx="6868117" cy="30537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B487C89-AEAC-DE45-FCFA-1AEF484DB86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4026708"/>
            <a:ext cx="6389031" cy="27611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380D3BE-2242-C746-4BEE-F16C1178046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99135"/>
            <a:ext cx="6531662" cy="276113"/>
          </a:xfrm>
          <a:prstGeom prst="rect">
            <a:avLst/>
          </a:prstGeom>
        </p:spPr>
      </p:pic>
      <p:pic>
        <p:nvPicPr>
          <p:cNvPr id="86" name="Picture 85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20 }}$$&#10; &#10;&#10;\end{document}" title="IguanaTex Bitmap Display">
            <a:extLst>
              <a:ext uri="{FF2B5EF4-FFF2-40B4-BE49-F238E27FC236}">
                <a16:creationId xmlns:a16="http://schemas.microsoft.com/office/drawing/2014/main" id="{01B60011-1601-13BE-2EE7-DD27C2CDE31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47494"/>
            <a:ext cx="2379886" cy="11520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8F3A54A-7F5E-7A5A-9183-48C9FC684E9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43" y="2827714"/>
            <a:ext cx="2380800" cy="11520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C7E1BC8-E82C-F849-A934-26DA56A48B07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169385"/>
            <a:ext cx="2613029" cy="221257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Alvarez-Garcia, Blumenhagen, Brinkmann, Schlechter 20 }}$$&#10; &#10;&#10;\end{document}" title="IguanaTex Bitmap Display">
            <a:extLst>
              <a:ext uri="{FF2B5EF4-FFF2-40B4-BE49-F238E27FC236}">
                <a16:creationId xmlns:a16="http://schemas.microsoft.com/office/drawing/2014/main" id="{9B9F941C-43C6-30C9-1654-A6A26C5AD8D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99" y="4347494"/>
            <a:ext cx="4211200" cy="1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7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CCE3DC-8BEF-493B-BA64-2320651B30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0"/>
          <a:stretch/>
        </p:blipFill>
        <p:spPr>
          <a:xfrm>
            <a:off x="1371600" y="188600"/>
            <a:ext cx="6391363" cy="659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CF91BD-B950-4059-99BD-65A5418B7C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666600"/>
            <a:ext cx="2459426" cy="11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DBE28-3796-45B8-88FA-548F2454FDF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914"/>
            <a:ext cx="7186285" cy="27428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9CA2320-F9CB-485A-BCE6-2EBBE4D92304}"/>
              </a:ext>
            </a:extLst>
          </p:cNvPr>
          <p:cNvSpPr/>
          <p:nvPr/>
        </p:nvSpPr>
        <p:spPr bwMode="auto">
          <a:xfrm>
            <a:off x="2286000" y="3886200"/>
            <a:ext cx="76200" cy="76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58707D-D2D8-4016-89AF-3A107CA79B5E}"/>
              </a:ext>
            </a:extLst>
          </p:cNvPr>
          <p:cNvCxnSpPr>
            <a:endCxn id="3" idx="2"/>
          </p:cNvCxnSpPr>
          <p:nvPr/>
        </p:nvCxnSpPr>
        <p:spPr bwMode="auto">
          <a:xfrm>
            <a:off x="914400" y="3276600"/>
            <a:ext cx="1371600" cy="647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Picture 18" descr="\documentclass{article}&#10;\usepackage{amsmath}&#10;\pagestyle{empty}&#10;\begin{document}&#10;&#10;$$\text{start}$$&#10;&#10;&#10;\end{document}" title="IguanaTex Bitmap Display">
            <a:extLst>
              <a:ext uri="{FF2B5EF4-FFF2-40B4-BE49-F238E27FC236}">
                <a16:creationId xmlns:a16="http://schemas.microsoft.com/office/drawing/2014/main" id="{8127ED1C-53E9-4991-BF1A-575FF20A0B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4" y="3042839"/>
            <a:ext cx="501333" cy="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1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CCE3DC-8BEF-493B-BA64-2320651B30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0"/>
          <a:stretch/>
        </p:blipFill>
        <p:spPr>
          <a:xfrm>
            <a:off x="1371600" y="188600"/>
            <a:ext cx="6391363" cy="6593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38D363-04ED-E7CF-B014-DB87E8C1A7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79" y="6669475"/>
            <a:ext cx="3411196" cy="11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DBE28-3796-45B8-88FA-548F2454FDF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914"/>
            <a:ext cx="7186285" cy="27428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9CA2320-F9CB-485A-BCE6-2EBBE4D92304}"/>
              </a:ext>
            </a:extLst>
          </p:cNvPr>
          <p:cNvSpPr/>
          <p:nvPr/>
        </p:nvSpPr>
        <p:spPr bwMode="auto">
          <a:xfrm>
            <a:off x="2286000" y="3886200"/>
            <a:ext cx="76200" cy="76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8A840E-BBCB-419B-84C6-FE7370963149}"/>
              </a:ext>
            </a:extLst>
          </p:cNvPr>
          <p:cNvSpPr/>
          <p:nvPr/>
        </p:nvSpPr>
        <p:spPr bwMode="auto">
          <a:xfrm>
            <a:off x="6172200" y="3886200"/>
            <a:ext cx="76200" cy="76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58707D-D2D8-4016-89AF-3A107CA79B5E}"/>
              </a:ext>
            </a:extLst>
          </p:cNvPr>
          <p:cNvCxnSpPr>
            <a:endCxn id="3" idx="2"/>
          </p:cNvCxnSpPr>
          <p:nvPr/>
        </p:nvCxnSpPr>
        <p:spPr bwMode="auto">
          <a:xfrm>
            <a:off x="914400" y="3276600"/>
            <a:ext cx="1371600" cy="647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F4EAC4-903D-4CCB-8B5D-B156A71084BA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4793" y="2761800"/>
            <a:ext cx="1471920" cy="11611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Picture 18" descr="\documentclass{article}&#10;\usepackage{amsmath}&#10;\pagestyle{empty}&#10;\begin{document}&#10;&#10;$$\text{start}$$&#10;&#10;&#10;\end{document}" title="IguanaTex Bitmap Display">
            <a:extLst>
              <a:ext uri="{FF2B5EF4-FFF2-40B4-BE49-F238E27FC236}">
                <a16:creationId xmlns:a16="http://schemas.microsoft.com/office/drawing/2014/main" id="{8127ED1C-53E9-4991-BF1A-575FF20A0B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4" y="3042839"/>
            <a:ext cx="501333" cy="160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AB4754-8EC7-4C95-BDDB-E9DA9239A704}"/>
              </a:ext>
            </a:extLst>
          </p:cNvPr>
          <p:cNvSpPr/>
          <p:nvPr/>
        </p:nvSpPr>
        <p:spPr bwMode="auto">
          <a:xfrm>
            <a:off x="2349953" y="3842656"/>
            <a:ext cx="3853543" cy="146958"/>
          </a:xfrm>
          <a:custGeom>
            <a:avLst/>
            <a:gdLst>
              <a:gd name="connsiteX0" fmla="*/ 0 w 3853543"/>
              <a:gd name="connsiteY0" fmla="*/ 102054 h 146958"/>
              <a:gd name="connsiteX1" fmla="*/ 240847 w 3853543"/>
              <a:gd name="connsiteY1" fmla="*/ 134711 h 146958"/>
              <a:gd name="connsiteX2" fmla="*/ 702129 w 3853543"/>
              <a:gd name="connsiteY2" fmla="*/ 146958 h 146958"/>
              <a:gd name="connsiteX3" fmla="*/ 1318532 w 3853543"/>
              <a:gd name="connsiteY3" fmla="*/ 134711 h 146958"/>
              <a:gd name="connsiteX4" fmla="*/ 1555297 w 3853543"/>
              <a:gd name="connsiteY4" fmla="*/ 114300 h 146958"/>
              <a:gd name="connsiteX5" fmla="*/ 1787979 w 3853543"/>
              <a:gd name="connsiteY5" fmla="*/ 106136 h 146958"/>
              <a:gd name="connsiteX6" fmla="*/ 2106386 w 3853543"/>
              <a:gd name="connsiteY6" fmla="*/ 73479 h 146958"/>
              <a:gd name="connsiteX7" fmla="*/ 2481943 w 3853543"/>
              <a:gd name="connsiteY7" fmla="*/ 48986 h 146958"/>
              <a:gd name="connsiteX8" fmla="*/ 2690132 w 3853543"/>
              <a:gd name="connsiteY8" fmla="*/ 24493 h 146958"/>
              <a:gd name="connsiteX9" fmla="*/ 2841172 w 3853543"/>
              <a:gd name="connsiteY9" fmla="*/ 20411 h 146958"/>
              <a:gd name="connsiteX10" fmla="*/ 3784147 w 3853543"/>
              <a:gd name="connsiteY10" fmla="*/ 0 h 146958"/>
              <a:gd name="connsiteX11" fmla="*/ 3824968 w 3853543"/>
              <a:gd name="connsiteY11" fmla="*/ 8165 h 146958"/>
              <a:gd name="connsiteX12" fmla="*/ 3829050 w 3853543"/>
              <a:gd name="connsiteY12" fmla="*/ 20411 h 146958"/>
              <a:gd name="connsiteX13" fmla="*/ 3833132 w 3853543"/>
              <a:gd name="connsiteY13" fmla="*/ 40822 h 146958"/>
              <a:gd name="connsiteX14" fmla="*/ 3841297 w 3853543"/>
              <a:gd name="connsiteY14" fmla="*/ 53068 h 146958"/>
              <a:gd name="connsiteX15" fmla="*/ 3853543 w 3853543"/>
              <a:gd name="connsiteY15" fmla="*/ 69397 h 14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53543" h="146958">
                <a:moveTo>
                  <a:pt x="0" y="102054"/>
                </a:moveTo>
                <a:cubicBezTo>
                  <a:pt x="80282" y="112940"/>
                  <a:pt x="159851" y="132870"/>
                  <a:pt x="240847" y="134711"/>
                </a:cubicBezTo>
                <a:lnTo>
                  <a:pt x="702129" y="146958"/>
                </a:lnTo>
                <a:lnTo>
                  <a:pt x="1318532" y="134711"/>
                </a:lnTo>
                <a:cubicBezTo>
                  <a:pt x="1397688" y="131681"/>
                  <a:pt x="1476229" y="119113"/>
                  <a:pt x="1555297" y="114300"/>
                </a:cubicBezTo>
                <a:cubicBezTo>
                  <a:pt x="1632762" y="109585"/>
                  <a:pt x="1710418" y="108857"/>
                  <a:pt x="1787979" y="106136"/>
                </a:cubicBezTo>
                <a:cubicBezTo>
                  <a:pt x="1973691" y="76423"/>
                  <a:pt x="1829976" y="96513"/>
                  <a:pt x="2106386" y="73479"/>
                </a:cubicBezTo>
                <a:cubicBezTo>
                  <a:pt x="2397992" y="49179"/>
                  <a:pt x="2029134" y="71256"/>
                  <a:pt x="2481943" y="48986"/>
                </a:cubicBezTo>
                <a:cubicBezTo>
                  <a:pt x="2551339" y="40822"/>
                  <a:pt x="2620477" y="30034"/>
                  <a:pt x="2690132" y="24493"/>
                </a:cubicBezTo>
                <a:cubicBezTo>
                  <a:pt x="2740338" y="20499"/>
                  <a:pt x="2790818" y="21471"/>
                  <a:pt x="2841172" y="20411"/>
                </a:cubicBezTo>
                <a:lnTo>
                  <a:pt x="3784147" y="0"/>
                </a:lnTo>
                <a:cubicBezTo>
                  <a:pt x="3797754" y="2722"/>
                  <a:pt x="3812335" y="2423"/>
                  <a:pt x="3824968" y="8165"/>
                </a:cubicBezTo>
                <a:cubicBezTo>
                  <a:pt x="3828885" y="9946"/>
                  <a:pt x="3828006" y="16237"/>
                  <a:pt x="3829050" y="20411"/>
                </a:cubicBezTo>
                <a:cubicBezTo>
                  <a:pt x="3830733" y="27142"/>
                  <a:pt x="3830696" y="34325"/>
                  <a:pt x="3833132" y="40822"/>
                </a:cubicBezTo>
                <a:cubicBezTo>
                  <a:pt x="3834855" y="45416"/>
                  <a:pt x="3838445" y="49076"/>
                  <a:pt x="3841297" y="53068"/>
                </a:cubicBezTo>
                <a:cubicBezTo>
                  <a:pt x="3845252" y="58604"/>
                  <a:pt x="3853543" y="69397"/>
                  <a:pt x="3853543" y="69397"/>
                </a:cubicBezTo>
              </a:path>
            </a:pathLst>
          </a:custGeom>
          <a:noFill/>
          <a:ln w="254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lg" len="lg"/>
            <a:tailEnd type="triangle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6" name="Picture 5" descr="\documentclass{article}&#10;\usepackage{amsmath}&#10;\pagestyle{empty}&#10;\begin{document}&#10;&#10;$$\text{SUSY vacuum}$$&#10;&#10;&#10;\end{document}" title="IguanaTex Bitmap Display">
            <a:extLst>
              <a:ext uri="{FF2B5EF4-FFF2-40B4-BE49-F238E27FC236}">
                <a16:creationId xmlns:a16="http://schemas.microsoft.com/office/drawing/2014/main" id="{FBEE4C07-776D-3496-8FDA-8974742D732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482386"/>
            <a:ext cx="1575618" cy="184381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amssymb}&#10;\pagestyle{empty}&#10;\usepackage[dvipsnames]{xcolor}&#10;\begin{document}&#10;&#10;&#10;$$\tt{find}\_\tt{kklt}\_\tt{point}$$&#10;\end{document}" title="IguanaTex Bitmap Display">
            <a:extLst>
              <a:ext uri="{FF2B5EF4-FFF2-40B4-BE49-F238E27FC236}">
                <a16:creationId xmlns:a16="http://schemas.microsoft.com/office/drawing/2014/main" id="{FF868BF3-DD4B-EA95-0883-C4F53D95E9D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8" y="6460090"/>
            <a:ext cx="2256457" cy="2541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42F4EA-5ECE-A698-2587-04D16DD53D1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77" y="3808488"/>
            <a:ext cx="1602778" cy="76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1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3A4DA6-630A-222D-319D-8E2A9C1E07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0"/>
          <a:stretch/>
        </p:blipFill>
        <p:spPr>
          <a:xfrm>
            <a:off x="1371600" y="188600"/>
            <a:ext cx="6391363" cy="659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CCE3DC-8BEF-493B-BA64-2320651B30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4" t="35279" r="54987" b="36983"/>
          <a:stretch/>
        </p:blipFill>
        <p:spPr>
          <a:xfrm>
            <a:off x="4198187" y="2089381"/>
            <a:ext cx="3549421" cy="35494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DBE28-3796-45B8-88FA-548F2454FD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914"/>
            <a:ext cx="7186285" cy="27428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C8A840E-BBCB-419B-84C6-FE7370963149}"/>
              </a:ext>
            </a:extLst>
          </p:cNvPr>
          <p:cNvSpPr/>
          <p:nvPr/>
        </p:nvSpPr>
        <p:spPr bwMode="auto">
          <a:xfrm>
            <a:off x="6172200" y="3886200"/>
            <a:ext cx="76200" cy="76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F4EAC4-903D-4CCB-8B5D-B156A71084BA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4793" y="2761800"/>
            <a:ext cx="1471920" cy="11611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 descr="\documentclass{article}&#10;\usepackage{amsmath}&#10;\pagestyle{empty}&#10;\begin{document}&#10;&#10;$$\text{SUSY vacuum}$$&#10;&#10;&#10;\end{document}" title="IguanaTex Bitmap Display">
            <a:extLst>
              <a:ext uri="{FF2B5EF4-FFF2-40B4-BE49-F238E27FC236}">
                <a16:creationId xmlns:a16="http://schemas.microsoft.com/office/drawing/2014/main" id="{91B2A68F-E423-4ED7-A947-06EA135F78A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482386"/>
            <a:ext cx="1575618" cy="184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52C589-C686-2F58-00A6-2BC770CC525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591" y="5768177"/>
            <a:ext cx="1878856" cy="18438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2698E5B-ED29-D6FF-0D40-3BC854FB765D}"/>
              </a:ext>
            </a:extLst>
          </p:cNvPr>
          <p:cNvSpPr/>
          <p:nvPr/>
        </p:nvSpPr>
        <p:spPr bwMode="auto">
          <a:xfrm>
            <a:off x="6188661" y="4229100"/>
            <a:ext cx="76200" cy="76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A5EC04-C311-1A76-C73F-32BF51F6A48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68063" y="4350721"/>
            <a:ext cx="701173" cy="14174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60FE8E-EF1D-5259-A14A-34ACF07561D3}"/>
              </a:ext>
            </a:extLst>
          </p:cNvPr>
          <p:cNvCxnSpPr>
            <a:cxnSpLocks/>
          </p:cNvCxnSpPr>
          <p:nvPr/>
        </p:nvCxnSpPr>
        <p:spPr bwMode="auto">
          <a:xfrm>
            <a:off x="6221434" y="3981057"/>
            <a:ext cx="0" cy="248043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" name="Picture 3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L.M., Moritz, Nally, Schachner, 2406.13751}}$$&#10;&#10;&#10;\end{document}" title="IguanaTex Bitmap Display">
            <a:extLst>
              <a:ext uri="{FF2B5EF4-FFF2-40B4-BE49-F238E27FC236}">
                <a16:creationId xmlns:a16="http://schemas.microsoft.com/office/drawing/2014/main" id="{ED7AF1B6-64DE-79C4-C519-110056472D6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6669400"/>
            <a:ext cx="3328911" cy="12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5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69DC4BB-DC13-A38E-6379-8A18CEC1A0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7200"/>
            <a:ext cx="3019882" cy="408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922E09-7BB1-85B1-CAF0-3B6237810D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t="-2062" r="19301" b="-2062"/>
          <a:stretch/>
        </p:blipFill>
        <p:spPr>
          <a:xfrm>
            <a:off x="457200" y="1295400"/>
            <a:ext cx="7467600" cy="384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10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D0C6F9-D2DC-8F90-8425-384476439A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32" y="457200"/>
            <a:ext cx="5570736" cy="331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5690D3-C298-664B-DF34-11D36C11EF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05" y="1524000"/>
            <a:ext cx="5604768" cy="362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5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E999B248-282D-DAE9-0C48-46B2146F38A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22185"/>
            <a:ext cx="7225263" cy="174713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92674C7-B5BD-8FA0-E057-CDEDE77DC57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84" y="2771764"/>
            <a:ext cx="6506977" cy="25310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43BA54CE-7BEE-7D58-B468-6C799E26A14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63393"/>
            <a:ext cx="4213949" cy="24975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CDBA2442-F9FD-987D-A59C-63258131EDF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84" y="4812654"/>
            <a:ext cx="5727549" cy="24975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7E3A3BB4-002B-A502-9AB9-073C85FCE48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60300"/>
            <a:ext cx="5414099" cy="34865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25D9B1F0-7921-11D3-C189-B87D5E168D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71" y="4067590"/>
            <a:ext cx="5588425" cy="58667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E9FFA2E-6F93-27C8-4899-B3EBBB01BF8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4" y="5538068"/>
            <a:ext cx="6997937" cy="66925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6C543E21-FADC-9D24-DA3B-74F8F1E53A9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4" y="6381357"/>
            <a:ext cx="1428114" cy="318171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3FC0D83-1E8F-9709-A0CF-38628181156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44" y="6364012"/>
            <a:ext cx="1512228" cy="288914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4D0D79BF-44FD-F020-F50B-4F0DAAFE4C8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57" y="6347555"/>
            <a:ext cx="1029485" cy="321828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3F5F2D3-5D7F-E972-642B-5516741760B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69" y="6428246"/>
            <a:ext cx="1757256" cy="1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3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25AD1C-733E-CCAE-5EF3-30BFD43629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19200"/>
            <a:ext cx="5621285" cy="3927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05EF0F-841A-594B-B22F-90C5960B9CA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81000"/>
            <a:ext cx="2882744" cy="320915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amssymb}&#10;\pagestyle{empty}&#10;\usepackage[dvipsnames]{xcolor}&#10;\begin{document}&#10;&#10;\noindent We do {\color{Bittersweet}not} rely on a two-step process,\\&#10;\noindent with complex structure moduli integrated out first.\\&#10; &#10;&#10;\end{document}" title="IguanaTex Bitmap Display">
            <a:extLst>
              <a:ext uri="{FF2B5EF4-FFF2-40B4-BE49-F238E27FC236}">
                <a16:creationId xmlns:a16="http://schemas.microsoft.com/office/drawing/2014/main" id="{4F29854D-ED26-9F1B-0F2F-E89177CAC9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791200"/>
            <a:ext cx="6024569" cy="56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46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documentclass{article}&#10;\usepackage{amsmath}&#10;\usepackage{mathrsfs}&#10;\usepackage{amssymb}&#10;\usepackage{bbm}&#10;\usepackage{bm}\usepackage[dvipsnames]{xcolor}&#10;&#10;&#10;\pagestyle{empty}&#10;\begin{document}&#10;&#10;$$\color{NavyBlue}\text{Control of K\&quot;ahler potential}$$&#10;&#10;&#10;\end{document}" title="IguanaTex Bitmap Display">
            <a:extLst>
              <a:ext uri="{FF2B5EF4-FFF2-40B4-BE49-F238E27FC236}">
                <a16:creationId xmlns:a16="http://schemas.microsoft.com/office/drawing/2014/main" id="{293087EF-55D8-DFCF-8957-C11C2A1F2A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7200"/>
            <a:ext cx="5408914" cy="408686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amssymb}&#10;\pagestyle{empty}&#10;\usepackage[dvipsnames]{xcolor}&#10;\begin{document}&#10;&#10;First: at string tree level, to all orders in $\alpha'$&#10;&#10;\end{document}" title="IguanaTex Bitmap Display">
            <a:extLst>
              <a:ext uri="{FF2B5EF4-FFF2-40B4-BE49-F238E27FC236}">
                <a16:creationId xmlns:a16="http://schemas.microsoft.com/office/drawing/2014/main" id="{55C074C9-94FC-99E9-E95F-427D2C0688A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77" y="1035932"/>
            <a:ext cx="5154841" cy="258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F61FD1-E428-9A91-CE29-0064DA683A7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7" y="1602720"/>
            <a:ext cx="8119342" cy="585921"/>
          </a:xfrm>
          <a:prstGeom prst="rect">
            <a:avLst/>
          </a:prstGeom>
        </p:spPr>
      </p:pic>
      <p:pic>
        <p:nvPicPr>
          <p:cNvPr id="26" name="Picture 25" descr="\documentclass{article}&#10;\usepackage{amsmath}&#10;\pagestyle{empty}\usepackage[dvipsnames]{xcolor}&#10;\begin{document}&#10;&#10;\color{NavyBlue}&#10; 665.447  &#10;&#10;&#10;\end{document}" title="IguanaTex Bitmap Display">
            <a:extLst>
              <a:ext uri="{FF2B5EF4-FFF2-40B4-BE49-F238E27FC236}">
                <a16:creationId xmlns:a16="http://schemas.microsoft.com/office/drawing/2014/main" id="{D1789470-A40B-41E1-0599-3FE566C9909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25150"/>
            <a:ext cx="653409" cy="142629"/>
          </a:xfrm>
          <a:prstGeom prst="rect">
            <a:avLst/>
          </a:prstGeom>
        </p:spPr>
      </p:pic>
      <p:pic>
        <p:nvPicPr>
          <p:cNvPr id="38" name="Picture 37" descr="\documentclass{article}&#10;\usepackage{amsmath}&#10;\pagestyle{empty}\usepackage[dvipsnames]{xcolor}&#10;\begin{document}&#10;&#10;\color{NavyBlue}&#10;   $-0.578$  &#10;&#10;&#10;\end{document}" title="IguanaTex Bitmap Display">
            <a:extLst>
              <a:ext uri="{FF2B5EF4-FFF2-40B4-BE49-F238E27FC236}">
                <a16:creationId xmlns:a16="http://schemas.microsoft.com/office/drawing/2014/main" id="{790E7132-69ED-DCC9-B12F-7F23F29E2D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425150"/>
            <a:ext cx="593676" cy="142629"/>
          </a:xfrm>
          <a:prstGeom prst="rect">
            <a:avLst/>
          </a:prstGeom>
        </p:spPr>
      </p:pic>
      <p:pic>
        <p:nvPicPr>
          <p:cNvPr id="40" name="Picture 39" descr="\documentclass{article}&#10;\usepackage{amsmath}&#10;\pagestyle{empty}\usepackage[dvipsnames]{xcolor}&#10;\begin{document}&#10;&#10;\color{NavyBlue}&#10; $- 0.344$  &#10;&#10;&#10;\end{document}" title="IguanaTex Bitmap Display">
            <a:extLst>
              <a:ext uri="{FF2B5EF4-FFF2-40B4-BE49-F238E27FC236}">
                <a16:creationId xmlns:a16="http://schemas.microsoft.com/office/drawing/2014/main" id="{1C59B43E-512B-D259-6426-8BE85C4C406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66" y="2426369"/>
            <a:ext cx="597334" cy="1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5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E7E7AB-86F4-3AE9-6095-95E0871B78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7259422" cy="6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AEF2E1-DCFF-B2B0-6215-66957B834C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562600"/>
            <a:ext cx="5096224" cy="577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42B513-8DB3-E2F0-DBAE-F44A6DD27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1600200"/>
            <a:ext cx="5362015" cy="34566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BF304B-342B-5D52-066F-10C89BF6E080}"/>
              </a:ext>
            </a:extLst>
          </p:cNvPr>
          <p:cNvSpPr/>
          <p:nvPr/>
        </p:nvSpPr>
        <p:spPr bwMode="auto">
          <a:xfrm>
            <a:off x="613396" y="4980617"/>
            <a:ext cx="7183222" cy="152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48143A-F596-88EB-0F8E-E57867CDF05C}"/>
              </a:ext>
            </a:extLst>
          </p:cNvPr>
          <p:cNvSpPr/>
          <p:nvPr/>
        </p:nvSpPr>
        <p:spPr bwMode="auto">
          <a:xfrm>
            <a:off x="3048000" y="1600200"/>
            <a:ext cx="2819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51226-80A4-9E3C-F0FA-411B0FD6CF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94443"/>
            <a:ext cx="1379962" cy="1816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25C919-5917-CB87-D19C-1F20A546724C}"/>
              </a:ext>
            </a:extLst>
          </p:cNvPr>
          <p:cNvSpPr/>
          <p:nvPr/>
        </p:nvSpPr>
        <p:spPr bwMode="auto">
          <a:xfrm>
            <a:off x="3200400" y="4800601"/>
            <a:ext cx="2819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B85142-4FDA-766A-BDC0-FC0A5BAFD99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81" y="4876707"/>
            <a:ext cx="630248" cy="21821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AFDB1B-AC6D-A1E3-8DB1-038DC4B0DEEF}"/>
              </a:ext>
            </a:extLst>
          </p:cNvPr>
          <p:cNvSpPr/>
          <p:nvPr/>
        </p:nvSpPr>
        <p:spPr bwMode="auto">
          <a:xfrm>
            <a:off x="1095777" y="2966033"/>
            <a:ext cx="601271" cy="44750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56BAA6-B6DA-95C6-0A2F-0FD58C9D083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102994"/>
            <a:ext cx="835048" cy="2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94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documentclass{article}&#10;\usepackage{amsmath}&#10;\usepackage{mathrsfs}&#10;\usepackage{amssymb}&#10;\usepackage{bbm}&#10;\usepackage{bm}\usepackage[dvipsnames]{xcolor}&#10;&#10;&#10;\pagestyle{empty}&#10;\begin{document}&#10;&#10;$$\color{NavyBlue}\text{Control of K\&quot;ahler potential}$$&#10;&#10;&#10;\end{document}" title="IguanaTex Bitmap Display">
            <a:extLst>
              <a:ext uri="{FF2B5EF4-FFF2-40B4-BE49-F238E27FC236}">
                <a16:creationId xmlns:a16="http://schemas.microsoft.com/office/drawing/2014/main" id="{293087EF-55D8-DFCF-8957-C11C2A1F2A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7200"/>
            <a:ext cx="5408914" cy="408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D4BABE-A446-9F76-827A-B10C6F264B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4"/>
          <a:stretch/>
        </p:blipFill>
        <p:spPr>
          <a:xfrm>
            <a:off x="4265528" y="1828800"/>
            <a:ext cx="4598356" cy="45049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F71C7A-1876-392D-BD10-141BE81BFEF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8" y="4876800"/>
            <a:ext cx="2161879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B34E5F-FE9A-6384-24BB-D2C04E8CE6B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2" y="4071827"/>
            <a:ext cx="3200399" cy="307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DABA1F-C36C-97ED-92CD-47B2E375540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6" y="2499093"/>
            <a:ext cx="3300485" cy="240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FFA487-CA4F-E35D-F3BC-2FBF7D3FF1F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8" y="1600200"/>
            <a:ext cx="4074491" cy="5175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FFD0C7-798E-5EC8-BDF7-34429B28C4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6" y="3159759"/>
            <a:ext cx="3788306" cy="549498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amssymb}&#10;\pagestyle{empty}&#10;\usepackage[dvipsnames]{xcolor}&#10;\begin{document}&#10;&#10;First: at string tree level, to all orders in $\alpha'$&#10;&#10;\end{document}" title="IguanaTex Bitmap Display">
            <a:extLst>
              <a:ext uri="{FF2B5EF4-FFF2-40B4-BE49-F238E27FC236}">
                <a16:creationId xmlns:a16="http://schemas.microsoft.com/office/drawing/2014/main" id="{55C074C9-94FC-99E9-E95F-427D2C0688A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77" y="1035932"/>
            <a:ext cx="5154841" cy="25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\documentclass{article}&#10;\usepackage{amsmath}&#10;\usepackage{amssymb}&#10;\pagestyle{empty}&#10;\begin{document}&#10;\begin{equation}\label{eq:ModelForCorrectionsToT}&#10;   \delta T^{\mathcal{N}=1}_{i,\text{curve}} = &#10;      k_{\mathcal{C}}\,\frac{g_s}{|\text{Vol}_{\mathbb{C}}{\mathcal{C}}|} = k_{\mathcal{C}}\,\frac{g_s}{\sqrt{\text{vol}_s^2+b^2}}\nonumber&#10;\end{equation}&#10;\end{document}" title="IguanaTex Bitmap Display">
            <a:extLst>
              <a:ext uri="{FF2B5EF4-FFF2-40B4-BE49-F238E27FC236}">
                <a16:creationId xmlns:a16="http://schemas.microsoft.com/office/drawing/2014/main" id="{77ACBB6B-F939-16DD-14F7-A986E925E1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4" y="5193247"/>
            <a:ext cx="4798005" cy="808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1B12E-4AAF-DE44-F601-3DF65AEDF58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57" y="1743053"/>
            <a:ext cx="1901712" cy="1289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CE4EDD-8EBE-3C5A-76A1-971D673B1FE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80" y="2378086"/>
            <a:ext cx="1663084" cy="1298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BA92E6-72B0-B75A-A5C8-7BAC84B06BB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36669"/>
            <a:ext cx="1105371" cy="128914"/>
          </a:xfrm>
          <a:prstGeom prst="rect">
            <a:avLst/>
          </a:prstGeom>
        </p:spPr>
      </p:pic>
      <p:pic>
        <p:nvPicPr>
          <p:cNvPr id="58" name="Picture 57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f.~Gao, Hebecker, Schreyer, Venken 22}}$$&#10;&#10;&#10;\end{document}" title="IguanaTex Bitmap Display">
            <a:extLst>
              <a:ext uri="{FF2B5EF4-FFF2-40B4-BE49-F238E27FC236}">
                <a16:creationId xmlns:a16="http://schemas.microsoft.com/office/drawing/2014/main" id="{307C5983-3F52-4288-34C3-11686DBC769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352" y="4177688"/>
            <a:ext cx="3008912" cy="128914"/>
          </a:xfrm>
          <a:prstGeom prst="rect">
            <a:avLst/>
          </a:prstGeom>
        </p:spPr>
      </p:pic>
      <p:pic>
        <p:nvPicPr>
          <p:cNvPr id="27" name="Picture 26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Kim 23}}$$&#10;&#10;&#10;\end{document}" title="IguanaTex Bitmap Display">
            <a:extLst>
              <a:ext uri="{FF2B5EF4-FFF2-40B4-BE49-F238E27FC236}">
                <a16:creationId xmlns:a16="http://schemas.microsoft.com/office/drawing/2014/main" id="{55ABF14C-892D-7C17-FA7E-05E12C2907B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127533"/>
            <a:ext cx="468114" cy="96000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mathrsfs}&#10;\usepackage{amssymb}&#10;\usepackage{bbm}&#10;\usepackage{bm}\usepackage[dvipsnames]{xcolor}&#10;&#10;&#10;\pagestyle{empty}&#10;\begin{document}&#10;&#10;$$\color{NavyBlue}\text{Control of K\&quot;ahler potential}$$&#10;&#10;&#10;\end{document}" title="IguanaTex Bitmap Display">
            <a:extLst>
              <a:ext uri="{FF2B5EF4-FFF2-40B4-BE49-F238E27FC236}">
                <a16:creationId xmlns:a16="http://schemas.microsoft.com/office/drawing/2014/main" id="{264F7736-8A98-C538-B639-B7704BEE0E9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7200"/>
            <a:ext cx="5408914" cy="408686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amssymb}&#10;\pagestyle{empty}&#10;\usepackage[dvipsnames]{xcolor}&#10;\begin{document}&#10;&#10;\color{Bittersweet} string loop corrections&#10;&#10;\end{document}" title="IguanaTex Bitmap Display">
            <a:extLst>
              <a:ext uri="{FF2B5EF4-FFF2-40B4-BE49-F238E27FC236}">
                <a16:creationId xmlns:a16="http://schemas.microsoft.com/office/drawing/2014/main" id="{64A6CB86-B171-553A-BF1C-EB4ECCEA56D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66" y="1052723"/>
            <a:ext cx="2625468" cy="242677"/>
          </a:xfrm>
          <a:prstGeom prst="rect">
            <a:avLst/>
          </a:prstGeom>
        </p:spPr>
      </p:pic>
      <p:pic>
        <p:nvPicPr>
          <p:cNvPr id="23" name="Picture 22" descr="\documentclass{article}&#10;\usepackage{amsmath}&#10;\usepackage{amssymb}&#10;\pagestyle{empty}&#10;\usepackage[dvipsnames]{xcolor}&#10;\begin{document}&#10;&#10;\color{Black} Explicit computation in $\mathcal{N}=1$ toroidal orientifolds&#10;&#10;\end{document}" title="IguanaTex Bitmap Display">
            <a:extLst>
              <a:ext uri="{FF2B5EF4-FFF2-40B4-BE49-F238E27FC236}">
                <a16:creationId xmlns:a16="http://schemas.microsoft.com/office/drawing/2014/main" id="{05C236F3-867A-6CEC-D4D9-D56FEFA611D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6" y="1676400"/>
            <a:ext cx="6057143" cy="262221"/>
          </a:xfrm>
          <a:prstGeom prst="rect">
            <a:avLst/>
          </a:prstGeom>
        </p:spPr>
      </p:pic>
      <p:pic>
        <p:nvPicPr>
          <p:cNvPr id="26" name="Picture 25" descr="\documentclass{article}&#10;\usepackage{amsmath}&#10;\usepackage{amssymb}&#10;\pagestyle{empty}&#10;\usepackage[dvipsnames]{xcolor}&#10;\begin{document}&#10;&#10;\color{Black} Model for CY$_3$ orientifolds:&#10;&#10;\end{document}" title="IguanaTex Bitmap Display">
            <a:extLst>
              <a:ext uri="{FF2B5EF4-FFF2-40B4-BE49-F238E27FC236}">
                <a16:creationId xmlns:a16="http://schemas.microsoft.com/office/drawing/2014/main" id="{70881DEB-9367-55A8-B27B-54BAC5459B6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5" y="2263729"/>
            <a:ext cx="3200400" cy="234533"/>
          </a:xfrm>
          <a:prstGeom prst="rect">
            <a:avLst/>
          </a:prstGeom>
        </p:spPr>
      </p:pic>
      <p:pic>
        <p:nvPicPr>
          <p:cNvPr id="29" name="Picture 28" descr="\documentclass{article}&#10;\usepackage{amsmath}&#10;\usepackage{amssymb}&#10;\pagestyle{empty}&#10;\usepackage[dvipsnames]{xcolor}&#10;\begin{document}&#10;&#10;\color{Black} Winding modes on D7-brane intersection curves of genus $&gt; 0$&#10;&#10;\end{document}" title="IguanaTex Bitmap Display">
            <a:extLst>
              <a:ext uri="{FF2B5EF4-FFF2-40B4-BE49-F238E27FC236}">
                <a16:creationId xmlns:a16="http://schemas.microsoft.com/office/drawing/2014/main" id="{E0FF6E53-3F0F-BC19-CA3E-D70A4C91093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41" y="2627706"/>
            <a:ext cx="7239582" cy="245934"/>
          </a:xfrm>
          <a:prstGeom prst="rect">
            <a:avLst/>
          </a:prstGeom>
        </p:spPr>
      </p:pic>
      <p:pic>
        <p:nvPicPr>
          <p:cNvPr id="32" name="Picture 31" descr="\documentclass{article}&#10;\usepackage{amsmath}&#10;\usepackage{amssymb}&#10;\pagestyle{empty}&#10;\usepackage[dvipsnames]{xcolor}&#10;\begin{document}&#10;&#10;\color{Black} No D7-brane intersections in our setting.&#10;&#10;\end{document}" title="IguanaTex Bitmap Display">
            <a:extLst>
              <a:ext uri="{FF2B5EF4-FFF2-40B4-BE49-F238E27FC236}">
                <a16:creationId xmlns:a16="http://schemas.microsoft.com/office/drawing/2014/main" id="{5273079A-6E29-2AC1-8E7F-6B11D373C290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92" y="3003084"/>
            <a:ext cx="4809557" cy="242677"/>
          </a:xfrm>
          <a:prstGeom prst="rect">
            <a:avLst/>
          </a:prstGeom>
        </p:spPr>
      </p:pic>
      <p:pic>
        <p:nvPicPr>
          <p:cNvPr id="35" name="Picture 34" descr="\documentclass{article}&#10;\usepackage{amsmath}&#10;\usepackage{amssymb}&#10;\pagestyle{empty}&#10;\usepackage[dvipsnames]{xcolor}&#10;\begin{document}&#10;&#10;\color{Black} All ED3/D7-brane intersections are genus-0 curves.&#10;&#10;\end{document}" title="IguanaTex Bitmap Display">
            <a:extLst>
              <a:ext uri="{FF2B5EF4-FFF2-40B4-BE49-F238E27FC236}">
                <a16:creationId xmlns:a16="http://schemas.microsoft.com/office/drawing/2014/main" id="{A5B986F8-7723-0317-A7DC-DE7C3282BE2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47" y="3374189"/>
            <a:ext cx="6049000" cy="271993"/>
          </a:xfrm>
          <a:prstGeom prst="rect">
            <a:avLst/>
          </a:prstGeom>
        </p:spPr>
      </p:pic>
      <p:pic>
        <p:nvPicPr>
          <p:cNvPr id="39" name="Picture 38" descr="\documentclass{article}&#10;\usepackage{amsmath}&#10;\usepackage{amssymb}&#10;\pagestyle{empty}&#10;\usepackage[dvipsnames]{xcolor}&#10;\begin{document}&#10;&#10;\color{Black} &#10;\noindent Conservative model:\\&#10;forget about intersections.\\  &#10;&#10;\end{document}" title="IguanaTex Bitmap Display">
            <a:extLst>
              <a:ext uri="{FF2B5EF4-FFF2-40B4-BE49-F238E27FC236}">
                <a16:creationId xmlns:a16="http://schemas.microsoft.com/office/drawing/2014/main" id="{E5FD1129-B0EB-0EF2-D7DC-A24150CDB19E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7" y="3934481"/>
            <a:ext cx="3060331" cy="570046"/>
          </a:xfrm>
          <a:prstGeom prst="rect">
            <a:avLst/>
          </a:prstGeom>
        </p:spPr>
      </p:pic>
      <p:pic>
        <p:nvPicPr>
          <p:cNvPr id="45" name="Picture 44" descr="\documentclass{article}&#10;\usepackage{amsmath}&#10;\usepackage{amssymb}&#10;\pagestyle{empty}&#10;\begin{document}&#10;&#10;   $\lesssim \mathcal{O}(0.05)$&#10;&#10;\end{document}" title="IguanaTex Bitmap Display">
            <a:extLst>
              <a:ext uri="{FF2B5EF4-FFF2-40B4-BE49-F238E27FC236}">
                <a16:creationId xmlns:a16="http://schemas.microsoft.com/office/drawing/2014/main" id="{89811B1B-121C-1CAB-F320-8210A0B114DE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347649"/>
            <a:ext cx="1217480" cy="285963"/>
          </a:xfrm>
          <a:prstGeom prst="rect">
            <a:avLst/>
          </a:prstGeom>
        </p:spPr>
      </p:pic>
      <p:pic>
        <p:nvPicPr>
          <p:cNvPr id="36" name="Picture 35" descr="\documentclass{article}&#10;\usepackage{amsmath}&#10;\usepackage{amssymb}&#10;\pagestyle{empty}&#10;\usepackage[dvipsnames]{xcolor}&#10;\begin{document}&#10;&#10; &#10;Include {\color{NavyBlue} all curves that see $\mathcal{N}=2 \rightarrow \mathcal{N}=1$ breaking}&#10;&#10;\end{document}" title="IguanaTex Bitmap Display">
            <a:extLst>
              <a:ext uri="{FF2B5EF4-FFF2-40B4-BE49-F238E27FC236}">
                <a16:creationId xmlns:a16="http://schemas.microsoft.com/office/drawing/2014/main" id="{965654AC-88C6-F40E-A7C5-67C3D4F27462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5" y="4696338"/>
            <a:ext cx="6210240" cy="26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C24728-EE28-8AE6-6CEE-1F9140E353A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7200"/>
            <a:ext cx="4901486" cy="331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3551A0-A707-A854-5AA6-1D177A8914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950763"/>
            <a:ext cx="6770139" cy="583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53FDE6-6900-080C-CBFB-18B631BB5ED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232687" cy="249754"/>
          </a:xfrm>
          <a:prstGeom prst="rect">
            <a:avLst/>
          </a:prstGeom>
        </p:spPr>
      </p:pic>
      <p:pic>
        <p:nvPicPr>
          <p:cNvPr id="27" name="Picture 26" descr="\documentclass{article}&#10;\usepackage{amsmath}&#10;\usepackage{mathrsfs}&#10;\usepackage{amssymb}&#10;\usepackage{bbm}&#10;\usepackage{bm}\usepackage[dvipsnames]{xcolor}&#10;&#10;&#10;\pagestyle{empty}&#10;\begin{document}&#10;&#10;\noindent The $\alpha'$-corrected metastability analysis of\\&#10;\noindent goes beyond KPV, but \emph{also} applies at $g_s M \gg 1$,\\&#10;and is also {\color{Bittersweet} not valid} in our compactifications.&#10; &#10;\end{document}" title="IguanaTex Bitmap Display">
            <a:extLst>
              <a:ext uri="{FF2B5EF4-FFF2-40B4-BE49-F238E27FC236}">
                <a16:creationId xmlns:a16="http://schemas.microsoft.com/office/drawing/2014/main" id="{41C3FF38-13E9-B632-4850-57EEE1FDA3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2890317"/>
            <a:ext cx="5896849" cy="9302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DA3F31-A3E6-2320-F02A-57F291D6947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191000"/>
            <a:ext cx="8218372" cy="583317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mathrsfs}&#10;\usepackage{amssymb}&#10;\usepackage{bbm}&#10;\usepackage{bm}\usepackage[dvipsnames]{xcolor}&#10;&#10;&#10;\pagestyle{empty}&#10;\begin{document}&#10;&#10;\noindent Especially for {\color{Bittersweet} this reason} we call our configurations {\color{NavyBlue}candidate}&#10;\noindent vacua.&#10;\end{document}" title="IguanaTex Bitmap Display">
            <a:extLst>
              <a:ext uri="{FF2B5EF4-FFF2-40B4-BE49-F238E27FC236}">
                <a16:creationId xmlns:a16="http://schemas.microsoft.com/office/drawing/2014/main" id="{1FBD475C-A08E-434A-3A55-EBB14DF25AE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5158119"/>
            <a:ext cx="8367552" cy="25310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6ACDD4F-9657-F426-85A3-D5A908C27B2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31543"/>
            <a:ext cx="6997937" cy="669257"/>
          </a:xfrm>
          <a:prstGeom prst="rect">
            <a:avLst/>
          </a:prstGeom>
        </p:spPr>
      </p:pic>
      <p:pic>
        <p:nvPicPr>
          <p:cNvPr id="29" name="Picture 28" descr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\noindent Junghans 22&#10;&#10;\noindent Hebecker, Schreyer, Venken 22&#10;&#10;\noindent Schreyer, Venken 22; Schreyer 24&#10; &#10;&#10;&#10;&#10; }&#10;&#10;&#10;&#10;\end{document}" title="IguanaTex Bitmap Display">
            <a:extLst>
              <a:ext uri="{FF2B5EF4-FFF2-40B4-BE49-F238E27FC236}">
                <a16:creationId xmlns:a16="http://schemas.microsoft.com/office/drawing/2014/main" id="{D642C454-31C8-2D73-2D8E-895E42D77CB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62" y="2672786"/>
            <a:ext cx="2543541" cy="492803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 &#10;\noindent cf.~Bena, Dudas, Gra\~{n}a, L\&quot;ust 18,\\&#10;\noindent L\&quot;ust, Randall 22&#10;&#10;&#10;&#10; }&#10;&#10;&#10;&#10;\end{document}" title="IguanaTex Bitmap Display">
            <a:extLst>
              <a:ext uri="{FF2B5EF4-FFF2-40B4-BE49-F238E27FC236}">
                <a16:creationId xmlns:a16="http://schemas.microsoft.com/office/drawing/2014/main" id="{E294EFDB-FB28-E33F-0A86-8B8A925985B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08" y="3608762"/>
            <a:ext cx="2517938" cy="29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9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451AE70-6689-C8ED-94E0-2628892498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42" y="2481193"/>
            <a:ext cx="2743195" cy="629043"/>
          </a:xfrm>
          <a:prstGeom prst="rect">
            <a:avLst/>
          </a:prstGeom>
        </p:spPr>
      </p:pic>
      <p:pic>
        <p:nvPicPr>
          <p:cNvPr id="32" name="Picture 31" descr="\documentclass{article}&#10;\usepackage{amsmath}&#10;\usepackage{amssymb}&#10;\pagestyle{empty}&#10;\begin{document}&#10;&#10;\begin{equation}&#10;\label{eq:conifold_vev}&#10;    \langle|z_{\mathrm{cf}}|\rangle= \frac{1}{2\pi}\exp\Biggl(-\frac{\pi}{g_s M^2}Q^{\text{throat}}_{\text{flux}}\Biggr)\, ,&#10;\nonumber \end{equation}&#10;\end{document}" title="IguanaTex Bitmap Display">
            <a:extLst>
              <a:ext uri="{FF2B5EF4-FFF2-40B4-BE49-F238E27FC236}">
                <a16:creationId xmlns:a16="http://schemas.microsoft.com/office/drawing/2014/main" id="{E0E2959C-279A-C50E-7462-DF82E17AB4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2368"/>
            <a:ext cx="3758157" cy="741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AAD842-9CE5-3875-3EEC-347A8708BA6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066" y="1862483"/>
            <a:ext cx="3418482" cy="285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4DE07-EDAE-1CCB-78C7-DC1B86259D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73" y="381000"/>
            <a:ext cx="4950853" cy="408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67A4D9-E981-8E57-43DE-9C975332CDB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066" y="1410647"/>
            <a:ext cx="1398696" cy="28599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526C112-EB39-B6D4-D871-BEFDEA25246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57006"/>
            <a:ext cx="533029" cy="19611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370A26E-69AB-FFDD-211C-A183D3C8122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30165"/>
            <a:ext cx="1575621" cy="1961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E26298C-F5B7-8B68-B4D8-AADFB5E2F66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42" y="3498011"/>
            <a:ext cx="7668584" cy="2497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BC4FA9C-98C7-BCBC-4C03-688B316C642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86" y="4171521"/>
            <a:ext cx="3451282" cy="36708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DF89B98-AA25-41A8-7114-241824FB3B9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86" y="4836335"/>
            <a:ext cx="3652425" cy="36708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156CC99-B08B-CCDA-A1DA-2079B3347D4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635521"/>
            <a:ext cx="6010829" cy="293335"/>
          </a:xfrm>
          <a:prstGeom prst="rect">
            <a:avLst/>
          </a:prstGeom>
        </p:spPr>
      </p:pic>
      <p:pic>
        <p:nvPicPr>
          <p:cNvPr id="30" name="Picture 29" descr="\documentclass{article}&#10;\usepackage{amsmath}&#10;\usepackage{mathrsfs}&#10;\usepackage{amssymb}&#10;\usepackage{bbm}&#10;\usepackage{bm}&#10;\usepackage{color}&#10;\usepackage[dvipsnames]{xcolor}&#10;&#10;\pagestyle{empty}&#10;\begin{document}&#10;\noindent \tt{\color{YellowOrange}\noindent Bena, Dudas, Gra\~na, L\&quot;ust 18\\&#10;\noindent Gra\~na, Grimm, van de Heisteeg, Herraez, Plauschinn 22\\&#10;\noindent L\&quot;ust, Wiesner 22&#10;&#10;&#10;&#10; }&#10;&#10;&#10;&#10;\end{document}" title="IguanaTex Bitmap Display">
            <a:extLst>
              <a:ext uri="{FF2B5EF4-FFF2-40B4-BE49-F238E27FC236}">
                <a16:creationId xmlns:a16="http://schemas.microsoft.com/office/drawing/2014/main" id="{15ABFDC7-1410-9350-8C03-C7EFE7A8FEC5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30" y="2579051"/>
            <a:ext cx="4213028" cy="479089"/>
          </a:xfrm>
          <a:prstGeom prst="rect">
            <a:avLst/>
          </a:prstGeom>
        </p:spPr>
      </p:pic>
      <p:pic>
        <p:nvPicPr>
          <p:cNvPr id="35" name="Picture 34" descr="\documentclass{article}&#10;\usepackage{amsmath}&#10;\usepackage{mathrsfs}&#10;\usepackage{amssymb}&#10;\usepackage{bbm}&#10;\usepackage{bm}&#10;\usepackage{color}&#10;\usepackage[dvipsnames]{xcolor}&#10;&#10;\pagestyle{empty}&#10;\begin{document}&#10; &#10;&#10;\color{OliveGreen}&#10; \tt{\noindent see talk by Manki Kim\\}&#10;&#10;&#10;&#10;\end{document}" title="IguanaTex Bitmap Display">
            <a:extLst>
              <a:ext uri="{FF2B5EF4-FFF2-40B4-BE49-F238E27FC236}">
                <a16:creationId xmlns:a16="http://schemas.microsoft.com/office/drawing/2014/main" id="{C6F6C055-CD85-9CB8-0D8A-D7AB67B3F50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56" y="6463245"/>
            <a:ext cx="1662170" cy="128001"/>
          </a:xfrm>
          <a:prstGeom prst="rect">
            <a:avLst/>
          </a:prstGeom>
        </p:spPr>
      </p:pic>
      <p:pic>
        <p:nvPicPr>
          <p:cNvPr id="43" name="Picture 42" descr="\documentclass{article}&#10;\usepackage{amsmath}&#10;\usepackage{mathrsfs}&#10;\usepackage{amssymb}&#10;\usepackage{bbm}&#10;\usepackage{bm}\usepackage[dvipsnames]{xcolor}&#10;&#10;&#10;\pagestyle{empty}&#10;\begin{document}&#10;&#10;\noindent --- for example, with string field theory.&#10;\end{document}" title="IguanaTex Bitmap Display">
            <a:extLst>
              <a:ext uri="{FF2B5EF4-FFF2-40B4-BE49-F238E27FC236}">
                <a16:creationId xmlns:a16="http://schemas.microsoft.com/office/drawing/2014/main" id="{9CFD905C-0C07-9256-958D-3AAA5115BB5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01" y="6138811"/>
            <a:ext cx="4803970" cy="253106"/>
          </a:xfrm>
          <a:prstGeom prst="rect">
            <a:avLst/>
          </a:prstGeom>
        </p:spPr>
      </p:pic>
      <p:pic>
        <p:nvPicPr>
          <p:cNvPr id="41" name="Picture 40" descr="\documentclass{article}&#10;\usepackage{amsmath}&#10;\usepackage{mathrsfs}&#10;\usepackage{amssymb}&#10;\usepackage{bbm}&#10;\usepackage{bm}&#10;\usepackage{color}&#10;\usepackage[dvipsnames]{xcolor}&#10;&#10;\pagestyle{empty}&#10;\begin{document}&#10;\noindent \tt{\color{YellowOrange}\noindent Cho and Kim 23&#10;&#10;&#10;&#10; }&#10;&#10;&#10;&#10;\end{document}" title="IguanaTex Bitmap Display">
            <a:extLst>
              <a:ext uri="{FF2B5EF4-FFF2-40B4-BE49-F238E27FC236}">
                <a16:creationId xmlns:a16="http://schemas.microsoft.com/office/drawing/2014/main" id="{1F5FB0E0-3F8E-2F49-4F53-242994EC604D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56" y="6217363"/>
            <a:ext cx="1103543" cy="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documentclass{article}&#10;\usepackage{amsmath}&#10;\usepackage{mathrsfs}&#10;\usepackage{amssymb}&#10;\usepackage{bbm}&#10;\usepackage{bm}\usepackage[dvipsnames]{xcolor}&#10;&#10;&#10;\pagestyle{empty}&#10;\begin{document}&#10;&#10;$$\color{NavyBlue}\text{Future prospects}$$&#10;&#10;&#10;\end{document}" title="IguanaTex Bitmap Display">
            <a:extLst>
              <a:ext uri="{FF2B5EF4-FFF2-40B4-BE49-F238E27FC236}">
                <a16:creationId xmlns:a16="http://schemas.microsoft.com/office/drawing/2014/main" id="{CD17134F-A8F3-5DE1-3EDA-057A1D61DF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32" y="363991"/>
            <a:ext cx="3313369" cy="397713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mathrsfs}&#10;\usepackage{amssymb}&#10;\usepackage{bbm}&#10;\usepackage{bm}&#10;&#10;\pagestyle{empty}&#10;\begin{document}&#10;&#10;Can improve search methods to find examples with &#10;&#10;&#10;\end{document}" title="IguanaTex Bitmap Display">
            <a:extLst>
              <a:ext uri="{FF2B5EF4-FFF2-40B4-BE49-F238E27FC236}">
                <a16:creationId xmlns:a16="http://schemas.microsoft.com/office/drawing/2014/main" id="{4E3C5BA1-D1EE-CFFA-973C-48E0CCB16F6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88277"/>
            <a:ext cx="6798627" cy="272457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mathrsfs}&#10;\usepackage{amssymb}&#10;\usepackage{bbm}&#10;\usepackage{bm}&#10;&#10;\pagestyle{empty}&#10;\begin{document}&#10;&#10;\noindent smaller $W_0$\\&#10;\noindent smaller $g_s$\\&#10;\noindent larger volumes\\&#10;\noindent larger $g_s M$&#10;&#10;&#10;\end{document}" title="IguanaTex Bitmap Display">
            <a:extLst>
              <a:ext uri="{FF2B5EF4-FFF2-40B4-BE49-F238E27FC236}">
                <a16:creationId xmlns:a16="http://schemas.microsoft.com/office/drawing/2014/main" id="{22360468-8A1C-1E64-9067-2FB47EE0D73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4666"/>
            <a:ext cx="1905369" cy="1364113"/>
          </a:xfrm>
          <a:prstGeom prst="rect">
            <a:avLst/>
          </a:prstGeom>
        </p:spPr>
      </p:pic>
      <p:pic>
        <p:nvPicPr>
          <p:cNvPr id="20" name="Picture 19" descr="\documentclass{article}&#10;\usepackage{amsmath}&#10;\usepackage{mathrsfs}&#10;\usepackage{amssymb}&#10;\usepackage{bbm}&#10;\usepackage{bm}&#10;&#10;\pagestyle{empty}&#10;\begin{document}&#10;&#10;Space of vacua exceedingly large.&#10;&#10;&#10;\end{document}" title="IguanaTex Bitmap Display">
            <a:extLst>
              <a:ext uri="{FF2B5EF4-FFF2-40B4-BE49-F238E27FC236}">
                <a16:creationId xmlns:a16="http://schemas.microsoft.com/office/drawing/2014/main" id="{779C33C4-3F67-D4A3-C7C0-1B682C50E39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9" y="990600"/>
            <a:ext cx="4361141" cy="276114"/>
          </a:xfrm>
          <a:prstGeom prst="rect">
            <a:avLst/>
          </a:prstGeom>
        </p:spPr>
      </p:pic>
      <p:pic>
        <p:nvPicPr>
          <p:cNvPr id="25" name="Picture 24" descr="\documentclass{article}&#10;\usepackage{amsmath}&#10;\usepackage{mathrsfs}&#10;\usepackage{amssymb}&#10;\usepackage{bbm}&#10;\usepackage{bm}&#10;&#10;\pagestyle{empty}&#10;\begin{document}&#10;hence better control&#10;&#10;&#10;\end{document}" title="IguanaTex Bitmap Display">
            <a:extLst>
              <a:ext uri="{FF2B5EF4-FFF2-40B4-BE49-F238E27FC236}">
                <a16:creationId xmlns:a16="http://schemas.microsoft.com/office/drawing/2014/main" id="{56D6263C-CFBB-1B91-C68A-3724B116314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30" y="2408893"/>
            <a:ext cx="2653257" cy="213943"/>
          </a:xfrm>
          <a:prstGeom prst="rect">
            <a:avLst/>
          </a:prstGeom>
        </p:spPr>
      </p:pic>
      <p:pic>
        <p:nvPicPr>
          <p:cNvPr id="10" name="Picture 9" descr="\documentclass{article}&#10;\usepackage{amsmath}&#10;\usepackage{mathrsfs}&#10;\usepackage{amssymb}&#10;\usepackage{bbm}&#10;\usepackage{bm}&#10;&#10;\pagestyle{empty}&#10;\begin{document}&#10;&#10;\noindent In parallel, can understand theory better:\\ &#10;\noindent In $\mathcal{K}$: $g_s$ and $\alpha'$ corrections to $\mathcal{K}_{\text{tree}}$. \\&#10;\noindent In $W$: Pfaffians $\mathcal{A}$.\\&#10;\noindent In 10d: $\alpha'$ corrections to anti-D3-brane in KS throat.&#10;&#10;&#10;\end{document}" title="IguanaTex Bitmap Display">
            <a:extLst>
              <a:ext uri="{FF2B5EF4-FFF2-40B4-BE49-F238E27FC236}">
                <a16:creationId xmlns:a16="http://schemas.microsoft.com/office/drawing/2014/main" id="{23C0CBF4-E594-21AB-1E17-5833CC1BC55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9" y="3532607"/>
            <a:ext cx="7045484" cy="1309255"/>
          </a:xfrm>
          <a:prstGeom prst="rect">
            <a:avLst/>
          </a:prstGeom>
        </p:spPr>
      </p:pic>
      <p:pic>
        <p:nvPicPr>
          <p:cNvPr id="5" name="Picture 4" descr="\documentclass{article}&#10;\usepackage{amsmath}&#10;\usepackage{mathrsfs}&#10;\usepackage{amssymb}&#10;\usepackage{bbm}&#10;\usepackage{bm}&#10;\usepackage{color}&#10;\usepackage[dvipsnames]{xcolor}&#10;&#10;\pagestyle{empty}&#10;\begin{document}&#10;&#10;\color{YellowOrange}\tt&#10;\noindent Junghans 2201.03572\\&#10;\noindent Alexandrov, Firat, Kim, Sen, Stefanski 2204.02981\\&#10;\noindent Gendler, Kim, L.M., Moritz, Stillman 2204.06566\\&#10;\noindent Liu, Minasian, Savelli, Schachner 2205.11530\\&#10;\noindent Kim 2207.01440\\&#10;\noindent Hebecker, Schreyer, Venken 2208.02826\\&#10;\noindent Kim 2301.03602\\&#10;\noindent Kim 2302.12117\\&#10;\noindent Kim 2305.08263\\&#10;\noindent Cho and Kim 2311.04959\\&#10;&#10;&#10;&#10;&#10;&#10;\end{document}" title="IguanaTex Bitmap Display">
            <a:extLst>
              <a:ext uri="{FF2B5EF4-FFF2-40B4-BE49-F238E27FC236}">
                <a16:creationId xmlns:a16="http://schemas.microsoft.com/office/drawing/2014/main" id="{4EFF9172-4950-1795-C081-08CB305170C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77507"/>
            <a:ext cx="3888451" cy="1736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B4F86E-F21D-3BB7-B538-C71A1BBA0EF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819400"/>
            <a:ext cx="1262629" cy="1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9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5A36FD-8C78-B9EE-46F3-FA13562D9F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23" y="474436"/>
            <a:ext cx="2314969" cy="3318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86FB5F0-8850-0CC8-010F-3417E629713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0" y="1805210"/>
            <a:ext cx="7668575" cy="249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CE1CAB-7A62-4831-6B03-4EDD170D13C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0" y="1290357"/>
            <a:ext cx="5595126" cy="20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BDD403-012E-22DD-7782-D7FE3EB08E0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0" y="2306030"/>
            <a:ext cx="6983014" cy="24975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688CD4B-607D-9474-C784-68A1A4268B3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20036"/>
            <a:ext cx="6654480" cy="29333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CB0276A-604F-6D65-F6A5-70415A8A9E5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23536"/>
            <a:ext cx="4115049" cy="2497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217C933-A784-E64D-AEF9-5F8D8E2F283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00" y="3236415"/>
            <a:ext cx="2214400" cy="11520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D5663AE-7925-2ADB-F90F-E6AE29DD6C6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00" y="3477462"/>
            <a:ext cx="2698971" cy="11520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E928023-00B3-3BA8-7471-F19E1A5E5A3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0" y="3844631"/>
            <a:ext cx="7075204" cy="26651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929C3F7-332E-CA3D-F240-691C8A25A7E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0" y="4453041"/>
            <a:ext cx="5962208" cy="5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10205"/>
      </p:ext>
    </p:extLst>
  </p:cSld>
  <p:clrMapOvr>
    <a:masterClrMapping/>
  </p:clrMapOvr>
  <p:transition advTm="82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 1" descr="Tips for your College Search | Cornell University Undergraduate Admissions  Office">
            <a:extLst>
              <a:ext uri="{FF2B5EF4-FFF2-40B4-BE49-F238E27FC236}">
                <a16:creationId xmlns:a16="http://schemas.microsoft.com/office/drawing/2014/main" id="{D1122F20-BC9B-4678-B416-8EB319A9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b="6371"/>
          <a:stretch/>
        </p:blipFill>
        <p:spPr bwMode="auto">
          <a:xfrm>
            <a:off x="0" y="-7257"/>
            <a:ext cx="9144000" cy="68652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4D795E-4AE3-454E-B8D9-C5C4F3D8EC97}"/>
              </a:ext>
            </a:extLst>
          </p:cNvPr>
          <p:cNvSpPr txBox="1"/>
          <p:nvPr/>
        </p:nvSpPr>
        <p:spPr>
          <a:xfrm>
            <a:off x="990600" y="5715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6DF29-9DA2-4819-B4BB-AB953495263E}"/>
              </a:ext>
            </a:extLst>
          </p:cNvPr>
          <p:cNvSpPr txBox="1"/>
          <p:nvPr/>
        </p:nvSpPr>
        <p:spPr>
          <a:xfrm>
            <a:off x="3137839" y="621617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pic>
        <p:nvPicPr>
          <p:cNvPr id="3" name="Picture 2" descr="\documentclass{article}&#10;\usepackage{amsmath}&#10;\usepackage{mathrsfs}&#10;\usepackage{amssymb}&#10;\usepackage{bbm}&#10;\usepackage{bm}\usepackage[dvipsnames]{xcolor}&#10;&#10;&#10;\pagestyle{empty}&#10;\begin{document}&#10;&#10;$$\phantom{\Biggl.\Biggr)}\color{White}\text{Thanks!}$$&#10;&#10;&#10;\end{document}" title="IguanaTex Bitmap Display">
            <a:extLst>
              <a:ext uri="{FF2B5EF4-FFF2-40B4-BE49-F238E27FC236}">
                <a16:creationId xmlns:a16="http://schemas.microsoft.com/office/drawing/2014/main" id="{AFB1AF8C-B42E-C6B2-AE56-B5D33F9C1B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00" y="2209800"/>
            <a:ext cx="1382400" cy="295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3860012"/>
      </p:ext>
    </p:extLst>
  </p:cSld>
  <p:clrMapOvr>
    <a:masterClrMapping/>
  </p:clrMapOvr>
  <p:transition advTm="8201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documentclass{article}&#10;\usepackage{amsmath}&#10;\usepackage{mathrsfs}&#10;\usepackage{amssymb}&#10;\usepackage{bbm}&#10;\usepackage{bm}\usepackage[dvipsnames]{xcolor}&#10;&#10;&#10;\pagestyle{empty}&#10;\begin{document}&#10;&#10;$$\color{Black}\text{Backup slides}$$&#10;&#10;&#10;\end{document}" title="IguanaTex Bitmap Display">
            <a:extLst>
              <a:ext uri="{FF2B5EF4-FFF2-40B4-BE49-F238E27FC236}">
                <a16:creationId xmlns:a16="http://schemas.microsoft.com/office/drawing/2014/main" id="{3EA49A2F-5881-2E46-0B94-8446702C44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87" y="3025801"/>
            <a:ext cx="2677026" cy="4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93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10276-C4D1-C425-9540-932F905F0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6423485" cy="3701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31702C-26D5-A079-CBE1-AD46A93E1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755858"/>
            <a:ext cx="6096000" cy="3005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E2CDA3-8C43-1BB9-2B84-CE09B7CDD61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219200"/>
            <a:ext cx="2292808" cy="41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4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25A47-DBC1-DC07-05DC-BC3CBBDCF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759102" cy="35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57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B924F64-0FE0-DD2E-9572-015289D25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944" y="685800"/>
            <a:ext cx="1876112" cy="414170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amssymb}&#10;\pagestyle{empty}\usepackage[dvipsnames]{xcolor}&#10;\begin{document}&#10;{\color{Black}&#10;\noindent We developed computational geometry tools,\\&#10;\noindent and deployed them on a large scale.\\}&#10; &#10;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79D9B336-0400-C154-2352-2370F595BF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82717"/>
            <a:ext cx="5953818" cy="636343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amssymb}&#10;\pagestyle{empty}\usepackage[dvipsnames]{xcolor}&#10;\begin{document}&#10; &#10;\noindent What is the `leading-order EFT'? \\&#10;\noindent What lies beyond it?\\&#10;&#10;\noindent What are the important questions for future work?&#10;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65D2B9A5-92D1-05A5-A897-A8C0826BD3F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4165539"/>
            <a:ext cx="6774850" cy="1364114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amssymb}&#10;\pagestyle{empty}\usepackage[dvipsnames]{xcolor}&#10;\begin{document}&#10;{\color{Black} &#10;&#10;\noindent We computed the leading-order EFTs \\&#10;\noindent in more than 100 million flux compactifications,\\&#10;\noindent and found de Sitter minima \emph{of those theories}.&#10;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B31C4ECD-1AD3-CC68-D17B-97D18C94579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45295"/>
            <a:ext cx="6343303" cy="100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916D9C-946A-4E1E-9528-0A2152BDF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32441"/>
            <a:ext cx="8740766" cy="4793118"/>
          </a:xfrm>
          <a:prstGeom prst="rect">
            <a:avLst/>
          </a:prstGeom>
        </p:spPr>
      </p:pic>
      <p:pic>
        <p:nvPicPr>
          <p:cNvPr id="5" name="Picture 4" descr="\documentclass{article}&#10;\usepackage{amsmath}&#10;\usepackage{amssymb,mathrsfs}&#10;\pagestyle{empty}&#10;\newcommand{\calK}{T}&#10;\newcommand{\calN}{\mathcal{N}}&#10;\newcommand{\de}{\delta}&#10;\usepackage[dvipsnames]{xcolor}&#10;&#10;\begin{document}\color{NavyBlue}&#10;\noindent Evidence that omitted divisors are negligible &#10;&#10;&#10;%\noindent {\color{NavyBlue}Explicitly computed, included.  Will show in talk.}\\&#10;%\noindent {\color{Bittersweet}Explicitly computed, negligible.  Shown in paper.}\\&#10;%\noindent {\color{OliveGreen}Not known.  Negligible by NDA estimates.}&#10; &#10; &#10;&#10;&#10;&#10;\end{document}" title="IguanaTex Bitmap Display">
            <a:extLst>
              <a:ext uri="{FF2B5EF4-FFF2-40B4-BE49-F238E27FC236}">
                <a16:creationId xmlns:a16="http://schemas.microsoft.com/office/drawing/2014/main" id="{928F598F-30EE-E50D-97C3-B991B0B915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"/>
            <a:ext cx="6914133" cy="31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61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E8E0C7-DFFA-9F7E-C990-7A577DDFCE2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57199"/>
            <a:ext cx="5891659" cy="408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B88CB0-0EBD-D1F9-D20F-4715D4BD64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6"/>
          <a:stretch/>
        </p:blipFill>
        <p:spPr>
          <a:xfrm>
            <a:off x="2133600" y="2209800"/>
            <a:ext cx="4055851" cy="4038600"/>
          </a:xfrm>
          <a:prstGeom prst="rect">
            <a:avLst/>
          </a:prstGeom>
        </p:spPr>
      </p:pic>
      <p:pic>
        <p:nvPicPr>
          <p:cNvPr id="25" name="Picture 24" descr="\documentclass{article}&#10;\usepackage{amsmath}&#10;\usepackage{mathrsfs}&#10;\usepackage{amssymb}&#10;\usepackage{bbm}&#10;\usepackage{bm}\usepackage[dvipsnames]{xcolor}&#10;&#10;\pagestyle{empty}&#10;\begin{document}&#10;&#10;$$  \sqrt{8\pi^5}\, W_{\text{eff}}(\tau) =     &#10;     -\sum_{{\color{OliveGreen}\mathbf{\tilde{q}}}\in \mathcal{M}(\widetilde{X})} {\color{NavyBlue}\mathbf{M}}{\cdot}{\color{OliveGreen}\mathbf{\tilde{q}}\,}\,{\color{OliveGreen}\mathscr{N}_{\mathbf{\tilde{q}}}}\,\text{Li}_2\Bigl(e^{2\pi i \tau {\color{NavyBlue}\mathbf{p}}\cdot {\color{OliveGreen}\mathbf{\tilde{q}}}} \Bigr)  \,.$$&#10;&#10;&#10;\end{document}" title="IguanaTex Bitmap Display">
            <a:extLst>
              <a:ext uri="{FF2B5EF4-FFF2-40B4-BE49-F238E27FC236}">
                <a16:creationId xmlns:a16="http://schemas.microsoft.com/office/drawing/2014/main" id="{5D624418-75EC-66C7-D82D-A9356FBF61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273478"/>
            <a:ext cx="5447628" cy="688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6BD682-8BA0-8CD8-11B1-569D11BF1C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15072"/>
            <a:ext cx="2183617" cy="23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177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3887CB-4B9E-D6C4-7249-4F14EBCC4D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6" y="3499282"/>
            <a:ext cx="1863314" cy="713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F7248-51E1-57D1-BA8D-A5365AE35BC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398" y="3527362"/>
            <a:ext cx="4585169" cy="701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1B12E-4AAF-DE44-F601-3DF65AEDF58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40" y="2006744"/>
            <a:ext cx="1901712" cy="1289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CE4EDD-8EBE-3C5A-76A1-971D673B1F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40" y="2214281"/>
            <a:ext cx="1663084" cy="1298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BA92E6-72B0-B75A-A5C8-7BAC84B06BB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40" y="2418569"/>
            <a:ext cx="1105371" cy="128914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Gao, Hebecker, Schreyer, Venken 22}}$$&#10;&#10;&#10;\end{document}" title="IguanaTex Bitmap Display">
            <a:extLst>
              <a:ext uri="{FF2B5EF4-FFF2-40B4-BE49-F238E27FC236}">
                <a16:creationId xmlns:a16="http://schemas.microsoft.com/office/drawing/2014/main" id="{4A793A4D-71AE-BA00-88C1-307F49BED9B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40" y="2622449"/>
            <a:ext cx="2696227" cy="128914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mathrsfs}&#10;\usepackage{amssymb}&#10;\usepackage{bbm}&#10;\usepackage{bm}\usepackage[dvipsnames]{xcolor}&#10;&#10;&#10;\pagestyle{empty}&#10;\begin{document}&#10;&#10;$$\color{NavyBlue}\text{Control of K\&quot;ahler potential}$$&#10;&#10;&#10;\end{document}" title="IguanaTex Bitmap Display">
            <a:extLst>
              <a:ext uri="{FF2B5EF4-FFF2-40B4-BE49-F238E27FC236}">
                <a16:creationId xmlns:a16="http://schemas.microsoft.com/office/drawing/2014/main" id="{264F7736-8A98-C538-B639-B7704BEE0E9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7200"/>
            <a:ext cx="5408914" cy="408686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amssymb}&#10;\pagestyle{empty}&#10;\usepackage[dvipsnames]{xcolor}&#10;\begin{document}&#10;&#10;\color{Bittersweet} string loop corrections&#10;&#10;\end{document}" title="IguanaTex Bitmap Display">
            <a:extLst>
              <a:ext uri="{FF2B5EF4-FFF2-40B4-BE49-F238E27FC236}">
                <a16:creationId xmlns:a16="http://schemas.microsoft.com/office/drawing/2014/main" id="{64A6CB86-B171-553A-BF1C-EB4ECCEA56D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66" y="1052723"/>
            <a:ext cx="2625468" cy="242677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amssymb}&#10;\pagestyle{empty}&#10;\usepackage[dvipsnames]{xcolor}&#10;\begin{document}&#10;&#10;\color{Black} Computation in $\mathcal{N}=1$ toroidal orientifolds, and models thereof&#10;&#10;\end{document}" title="IguanaTex Bitmap Display">
            <a:extLst>
              <a:ext uri="{FF2B5EF4-FFF2-40B4-BE49-F238E27FC236}">
                <a16:creationId xmlns:a16="http://schemas.microsoft.com/office/drawing/2014/main" id="{34E754DE-3573-18CB-E826-D690D205348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6" y="1676400"/>
            <a:ext cx="7553922" cy="262221"/>
          </a:xfrm>
          <a:prstGeom prst="rect">
            <a:avLst/>
          </a:prstGeom>
        </p:spPr>
      </p:pic>
      <p:pic>
        <p:nvPicPr>
          <p:cNvPr id="54" name="Picture 53" descr="\documentclass{article}&#10;\usepackage{amsmath}&#10;\usepackage{amssymb}&#10;\pagestyle{empty}&#10;\usepackage[dvipsnames]{xcolor}&#10;\begin{document}&#10;&#10;\color{Black} Corrections in YM coupling:&#10;&#10;\end{document}" title="IguanaTex Bitmap Display">
            <a:extLst>
              <a:ext uri="{FF2B5EF4-FFF2-40B4-BE49-F238E27FC236}">
                <a16:creationId xmlns:a16="http://schemas.microsoft.com/office/drawing/2014/main" id="{AB09688E-1CB7-6F7E-8507-55B1773452A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6" y="2838456"/>
            <a:ext cx="3329067" cy="245934"/>
          </a:xfrm>
          <a:prstGeom prst="rect">
            <a:avLst/>
          </a:prstGeom>
        </p:spPr>
      </p:pic>
      <p:pic>
        <p:nvPicPr>
          <p:cNvPr id="61" name="Picture 60" descr="\documentclass{article}&#10;\usepackage{amsmath}&#10;\usepackage{amssymb}&#10;\pagestyle{empty}&#10;\begin{document}&#10;&#10;   $\lesssim \mathcal{O}(0.01)$&#10;&#10;\end{document}" title="IguanaTex Bitmap Display">
            <a:extLst>
              <a:ext uri="{FF2B5EF4-FFF2-40B4-BE49-F238E27FC236}">
                <a16:creationId xmlns:a16="http://schemas.microsoft.com/office/drawing/2014/main" id="{01358A10-240C-3B1A-110F-46FFB43DBC0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87466"/>
            <a:ext cx="1217480" cy="2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AF8D8C-158A-EB28-2C49-DCE5092BC9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19" y="429515"/>
            <a:ext cx="7468793" cy="408685"/>
          </a:xfrm>
          <a:prstGeom prst="rect">
            <a:avLst/>
          </a:prstGeom>
        </p:spPr>
      </p:pic>
      <p:pic>
        <p:nvPicPr>
          <p:cNvPr id="74" name="Picture 73" descr="\documentclass{article}&#10;\usepackage{amsmath,amssymb}&#10;\pagestyle{empty}\usepackage[dvipsnames]{xcolor}&#10;\begin{document}&#10;&#10;%\noindent We sample points inside the stretched K\&quot;ahler cone, for it is there that\\&#10; &#10;\begin{equation}\label{eq:prepotential}&#10;\text{prepotential: }\mathcal{F}(z)=\mathcal{F}_{\text{poly}}(z)+\mathcal{F}_{\text{inst}}(z)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37A44DE8-427C-44AA-A1FB-76F52DD331E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56771"/>
            <a:ext cx="3973028" cy="238629"/>
          </a:xfrm>
          <a:prstGeom prst="rect">
            <a:avLst/>
          </a:prstGeom>
        </p:spPr>
      </p:pic>
      <p:pic>
        <p:nvPicPr>
          <p:cNvPr id="132" name="Picture 131" descr="\documentclass{article}&#10;\usepackage{amsmath,amssymb}&#10;\pagestyle{empty}\usepackage[dvipsnames]{xcolor}&#10;\begin{document}&#10;&#10;%\noindent We sample points inside the stretched K\&quot;ahler cone, for it is there that\\&#10; &#10;\begin{equation}&#10;\mathcal{F}_{\text{poly}}(z)=-\frac{1}{3!}{\color{Fuchsia}{\widetilde{\kappa}_{abc}}}z^az^bz^c+\frac{1}{2}{\color{Fuchsia}{\tilde{a}_{ab}}}z^az^b+\frac{1}{24}{\color{Bittersweet}{\tilde{c}_a}} z^b+\frac{\zeta(3)\color{Bittersweet}{\chi(\widetilde{X})}}{2(2\pi i)^3}\, 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A62D9ABA-8483-4371-9373-C16286A9A9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5971200" cy="589714"/>
          </a:xfrm>
          <a:prstGeom prst="rect">
            <a:avLst/>
          </a:prstGeom>
        </p:spPr>
      </p:pic>
      <p:pic>
        <p:nvPicPr>
          <p:cNvPr id="5" name="Picture 4" descr="\documentclass{article}&#10;\usepackage{amsmath,amssymb,mathrsfs}&#10;\pagestyle{empty}\usepackage[dvipsnames]{xcolor}&#10;\begin{document}&#10;&#10;%\noindent We sample points inside the stretched K\&quot;ahler cone, for it is there that\\&#10;\begin{equation}\label{eq:finst}&#10;\mathcal{F}_{\text{inst}}(z)=-\frac{1}{(2\pi i)^3}\sum_{\tilde{\mathbf{q}}\in \mathcal{M}(\widetilde{X})}\text{GV}_{\tilde{\mathbf{q}}}\,\text{Li}_3\Bigl(e^{2\pi i\,\tilde{\mathbf{q}}\cdot \mathbf{z}}\Bigr)\,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2DA67DAE-806E-0432-2EF0-5C639609564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362200"/>
            <a:ext cx="4446171" cy="663771"/>
          </a:xfrm>
          <a:prstGeom prst="rect">
            <a:avLst/>
          </a:prstGeom>
        </p:spPr>
      </p:pic>
      <p:pic>
        <p:nvPicPr>
          <p:cNvPr id="94" name="Picture 93" descr="\documentclass{article}&#10;\usepackage{amsmath,amssymb}&#10;\pagestyle{empty}\usepackage[dvipsnames]{xcolor}&#10;\begin{document}&#10;&#10;%\noindent We sample points inside the stretched K\&quot;ahler cone, for it is there that\\&#10; &#10;$\text{Li}_k(q):=\sum_{n=1}^\infty q^n/n^k$&#10;&#10;\end{document}" title="IguanaTex Bitmap Display">
            <a:extLst>
              <a:ext uri="{FF2B5EF4-FFF2-40B4-BE49-F238E27FC236}">
                <a16:creationId xmlns:a16="http://schemas.microsoft.com/office/drawing/2014/main" id="{0220FF6D-2681-49CB-8718-8BF45175C0F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43200"/>
            <a:ext cx="1810286" cy="219429"/>
          </a:xfrm>
          <a:prstGeom prst="rect">
            <a:avLst/>
          </a:prstGeom>
        </p:spPr>
      </p:pic>
      <p:pic>
        <p:nvPicPr>
          <p:cNvPr id="130" name="Picture 129" descr="\documentclass{article}&#10;\usepackage{amsmath,amssymb}&#10;\pagestyle{empty}\usepackage[dvipsnames]{xcolor}&#10;\begin{document}&#10;&#10;%\noindent We sample points inside the stretched K\&quot;ahler cone, for it is there that\\&#10; &#10;{\color{Fuchsia}{intersection numbers}}, {\color{Bittersweet}{Chern classes}} of mirror $\widetilde{X}$&#10;&#10;\end{document}" title="IguanaTex Bitmap Display">
            <a:extLst>
              <a:ext uri="{FF2B5EF4-FFF2-40B4-BE49-F238E27FC236}">
                <a16:creationId xmlns:a16="http://schemas.microsoft.com/office/drawing/2014/main" id="{01829888-E674-46DC-AF5A-B9F7C11166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72" y="2045213"/>
            <a:ext cx="3974856" cy="221715"/>
          </a:xfrm>
          <a:prstGeom prst="rect">
            <a:avLst/>
          </a:prstGeom>
        </p:spPr>
      </p:pic>
      <p:pic>
        <p:nvPicPr>
          <p:cNvPr id="3" name="Picture 2" descr="\documentclass{article}&#10;\usepackage{amsmath,amssymb,mathrsfs}&#10;\pagestyle{empty}\usepackage[dvipsnames]{xcolor}&#10;\begin{document}&#10;&#10;%\noindent We sample points inside the stretched K\&quot;ahler cone, for it is there that\\&#10;$$\text{GV}_{\tilde{\mathbf{q}}}:\text{ genus-0 GV invariants of }\widetilde{X}$$&#10;&#10;&#10;\end{document}" title="IguanaTex Bitmap Display">
            <a:extLst>
              <a:ext uri="{FF2B5EF4-FFF2-40B4-BE49-F238E27FC236}">
                <a16:creationId xmlns:a16="http://schemas.microsoft.com/office/drawing/2014/main" id="{B9832AB9-E539-788D-BAA7-BE5598E1713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38400"/>
            <a:ext cx="2886856" cy="240000"/>
          </a:xfrm>
          <a:prstGeom prst="rect">
            <a:avLst/>
          </a:prstGeom>
        </p:spPr>
      </p:pic>
      <p:pic>
        <p:nvPicPr>
          <p:cNvPr id="10" name="Picture 9" descr="\documentclass{article}&#10;\usepackage{amsmath,amssymb}\newcommand{\id}[0]{\mathbb{I}}&#10;\pagestyle{empty}\usepackage[dvipsnames]{xcolor}&#10;\begin{document}&#10;&#10;%\noindent We sample points inside the stretched K\&quot;ahler cone, for it is there that\\&#10; &#10;$\Sigma:=\begin{pmatrix}&#10;0 &amp; \id\\&#10;-\id &amp; 0&#10;\end{pmatrix}$&#10;&#10;\end{document}" title="IguanaTex Bitmap Display">
            <a:extLst>
              <a:ext uri="{FF2B5EF4-FFF2-40B4-BE49-F238E27FC236}">
                <a16:creationId xmlns:a16="http://schemas.microsoft.com/office/drawing/2014/main" id="{C53F6CAA-2C3B-F950-3048-7DB9517EC7B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62558"/>
            <a:ext cx="873486" cy="338042"/>
          </a:xfrm>
          <a:prstGeom prst="rect">
            <a:avLst/>
          </a:prstGeom>
        </p:spPr>
      </p:pic>
      <p:pic>
        <p:nvPicPr>
          <p:cNvPr id="11" name="Picture 10" descr="\documentclass{article}&#10;\usepackage{amsmath,amssymb}&#10;\pagestyle{empty}\usepackage[dvipsnames]{xcolor}&#10;\begin{document}&#10;&#10;%\noindent We sample points inside the stretched K\&quot;ahler cone, for it is there that\\&#10;\begin{equation}&#10;W_{\text{flux}}(\tau,z^a)=\sqrt{\tfrac{2}{\pi}}\int_X (F_3-\tau H_3)\wedge \Omega(z)=\sqrt{\tfrac{2}{\pi}}\,\vec{\Pi}^t\,\Sigma\, (\vec{f}-\tau \vec{h})\,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603CA70E-203D-3D70-BB9D-71B1ABAD016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00" y="4390172"/>
            <a:ext cx="6048000" cy="518400"/>
          </a:xfrm>
          <a:prstGeom prst="rect">
            <a:avLst/>
          </a:prstGeom>
        </p:spPr>
      </p:pic>
      <p:pic>
        <p:nvPicPr>
          <p:cNvPr id="15" name="Picture 14" descr="\documentclass{article}&#10;\usepackage{amsmath,amssymb}&#10;\pagestyle{empty}\usepackage[dvipsnames]{xcolor}&#10;\begin{document}&#10;&#10;%\noindent We sample points inside the stretched K\&quot;ahler cone, for it is there that\\&#10;\begin{equation}&#10;\text{periods: }\vec{\Pi}= \begin{pmatrix}&#10;\int_{X}\Omega\wedge \beta_A \\&#10;\int_{X}\Omega\wedge \alpha^A&#10;\end{pmatrix}=\begin{pmatrix}&#10;\partial_A\mathcal{F}\\&#10;z^A&#10;\end{pmatrix} 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A7F79C73-7AF8-9C77-AF6C-FDD71277FA4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" y="3491400"/>
            <a:ext cx="3770057" cy="547200"/>
          </a:xfrm>
          <a:prstGeom prst="rect">
            <a:avLst/>
          </a:prstGeom>
        </p:spPr>
      </p:pic>
      <p:pic>
        <p:nvPicPr>
          <p:cNvPr id="16" name="Picture 15" descr="\documentclass{article}&#10;\usepackage{amsmath,amssymb}&#10;\pagestyle{empty}\usepackage[dvipsnames]{xcolor}&#10;\begin{document}&#10;&#10;%\noindent We sample points inside the stretched K\&quot;ahler cone, for it is there that\\&#10; &#10;$$\bigl\{\alpha^A,\beta_A\bigr\}\,,{\begin{small}{A=0,\ldots,{h^{2,1}(X)}}\end{small}:}\text{ basis of }H^3(X,\mathbb{Z})$$&#10;&#10;\end{document}" title="IguanaTex Bitmap Display">
            <a:extLst>
              <a:ext uri="{FF2B5EF4-FFF2-40B4-BE49-F238E27FC236}">
                <a16:creationId xmlns:a16="http://schemas.microsoft.com/office/drawing/2014/main" id="{73A859EA-0717-9961-6007-B187C1E3814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662200"/>
            <a:ext cx="3764267" cy="22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31348B-F911-74BE-3DBF-0A0271ED616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867400"/>
            <a:ext cx="5383629" cy="6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42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B477CD-B219-0BCE-5456-CCCD61B101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176955"/>
            <a:ext cx="2221714" cy="3032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E29E187-2F23-533C-3496-A208881211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21405"/>
            <a:ext cx="1007238" cy="294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193E4-7CAB-4C2B-8014-50F293530B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24000"/>
            <a:ext cx="3627885" cy="3620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052D12-85CE-72F6-A079-9D1C469972A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806329"/>
            <a:ext cx="1677714" cy="1813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0C30163-EDEF-B982-8646-DB2A8BA3B35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244779"/>
            <a:ext cx="3029336" cy="289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A3D191-4433-F591-34EE-F8ABEDFFD21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52" y="5631259"/>
            <a:ext cx="2307049" cy="59123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8A89AC3-DDA4-04EB-8C0F-B85B0DF2170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786294"/>
            <a:ext cx="1523810" cy="204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31C3A74-4980-9EC8-F502-EBD287055E2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3911558"/>
            <a:ext cx="5383629" cy="68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E79DDD-B337-3171-611C-6B2A32932BD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043546"/>
            <a:ext cx="2183617" cy="230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83E98-AF52-42D7-2727-8EDB1A23644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76451"/>
            <a:ext cx="6042513" cy="40868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5E2F6A6-B24C-9377-0C2B-4212CEBCF89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35637"/>
            <a:ext cx="2379884" cy="115201"/>
          </a:xfrm>
          <a:prstGeom prst="rect">
            <a:avLst/>
          </a:prstGeom>
        </p:spPr>
      </p:pic>
      <p:pic>
        <p:nvPicPr>
          <p:cNvPr id="8" name="Picture 7" descr="\documentclass{article}&#10;\usepackage{amsmath,amssymb,mathrsfs}&#10;\pagestyle{empty}\usepackage[dvipsnames]{xcolor}&#10;\begin{document}&#10;&#10;%\noindent We sample points inside the stretched K\&quot;ahler cone, for it is there that\\&#10;$$\text{GV}(\vec{\beta}):\text{ genus-0 Gopakumar-Vafa invariant of curve }\vec{\beta} \in H_2(\widetilde{X},\mathbb{Z})$$&#10;&#10;&#10;\end{document}" title="IguanaTex Bitmap Display">
            <a:extLst>
              <a:ext uri="{FF2B5EF4-FFF2-40B4-BE49-F238E27FC236}">
                <a16:creationId xmlns:a16="http://schemas.microsoft.com/office/drawing/2014/main" id="{67777E7E-7F39-922B-0150-3870C8EEBB5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68" y="4630586"/>
            <a:ext cx="5547427" cy="234286"/>
          </a:xfrm>
          <a:prstGeom prst="rect">
            <a:avLst/>
          </a:prstGeom>
        </p:spPr>
      </p:pic>
      <p:pic>
        <p:nvPicPr>
          <p:cNvPr id="4" name="Picture 3" descr="\documentclass{article}&#10;\usepackage{amsmath,amssymb}&#10;\pagestyle{empty}\usepackage[dvipsnames]{xcolor}&#10;\begin{document}&#10;&#10;%\noindent We sample points inside the stretched K\&quot;ahler cone, for it is there that\\&#10; &#10;$\text{Li}_k(q):=\sum_{n=1}^\infty q^n/n^k$&#10;&#10;\end{document}" title="IguanaTex Bitmap Display">
            <a:extLst>
              <a:ext uri="{FF2B5EF4-FFF2-40B4-BE49-F238E27FC236}">
                <a16:creationId xmlns:a16="http://schemas.microsoft.com/office/drawing/2014/main" id="{A25CB6C1-745A-FAA2-9288-F24A9E3D2954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89" y="4986450"/>
            <a:ext cx="1810286" cy="2194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09AD000-C747-D42A-8A42-AE31B8BCE768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191" y="6333677"/>
            <a:ext cx="2535617" cy="22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7D79C5-4663-ED03-1933-535A286B0CBB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513" y="2155739"/>
            <a:ext cx="4306286" cy="3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67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documentclass{article}&#10;\usepackage{amsmath}&#10;\usepackage{mathrsfs}&#10;\usepackage{amssymb}&#10;\usepackage{bbm}&#10;\usepackage{bm}\usepackage[dvipsnames]{xcolor}&#10;&#10;&#10;\pagestyle{empty}&#10;\begin{document}&#10;&#10;$$\color{NavyBlue}\text{Convergence of worldsheet instanton sum}$$&#10;&#10;&#10;\end{document}" title="IguanaTex Bitmap Display">
            <a:extLst>
              <a:ext uri="{FF2B5EF4-FFF2-40B4-BE49-F238E27FC236}">
                <a16:creationId xmlns:a16="http://schemas.microsoft.com/office/drawing/2014/main" id="{4EC7879E-FF1B-4C18-9F16-515593295F1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8" y="381000"/>
            <a:ext cx="8220343" cy="414171"/>
          </a:xfrm>
          <a:prstGeom prst="rect">
            <a:avLst/>
          </a:prstGeom>
        </p:spPr>
      </p:pic>
      <p:pic>
        <p:nvPicPr>
          <p:cNvPr id="7" name="Picture 6" descr="\documentclass{article}&#10;\usepackage{amsmath}&#10;\pagestyle{empty}&#10;\begin{document}&#10;&#10;$$\text{Along multiples of a potent curve }\mathcal{C},$$&#10;&#10;&#10;\end{document}" title="IguanaTex Bitmap Display">
            <a:extLst>
              <a:ext uri="{FF2B5EF4-FFF2-40B4-BE49-F238E27FC236}">
                <a16:creationId xmlns:a16="http://schemas.microsoft.com/office/drawing/2014/main" id="{B4F541FD-E770-233A-ECD7-6FADEF0AFA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28699"/>
            <a:ext cx="3995430" cy="2331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5C8961-0473-43C3-9441-C9CEBDD8FC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95370"/>
            <a:ext cx="2665140" cy="29866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632CCA0-7C32-475C-9917-F3BB7F9B013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5" y="4571998"/>
            <a:ext cx="8452572" cy="25447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7AC2C65-FCDA-4C42-A93A-AF4973603D8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900420"/>
            <a:ext cx="8300191" cy="178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20C92AF-0D1A-4D0E-874B-313B22FCA23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5" y="5395845"/>
            <a:ext cx="4716192" cy="227048"/>
          </a:xfrm>
          <a:prstGeom prst="rect">
            <a:avLst/>
          </a:prstGeom>
        </p:spPr>
      </p:pic>
      <p:pic>
        <p:nvPicPr>
          <p:cNvPr id="4" name="Picture 3" descr="\documentclass{article}&#10;\usepackage{amsmath}\usepackage{amssymb}\usepackage{mathrsfs}&#10;\pagestyle{empty}&#10;\begin{document}&#10;&#10;$$\text{So for \emph{large enough} }\mathbf{t},~~\xi_n := \text{GV}_{n\mathbf{q}}\, e^{-2\pi n\, \mathbf{q}\cdot \mathbf{t}}\text{ will decay exponentially with n.}&#10;$$&#10;&#10;&#10;\end{document}" title="IguanaTex Bitmap Display">
            <a:extLst>
              <a:ext uri="{FF2B5EF4-FFF2-40B4-BE49-F238E27FC236}">
                <a16:creationId xmlns:a16="http://schemas.microsoft.com/office/drawing/2014/main" id="{AE8C86BA-73D4-3D09-DF4C-EBA06EE4B68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5" y="5829301"/>
            <a:ext cx="8481524" cy="295619"/>
          </a:xfrm>
          <a:prstGeom prst="rect">
            <a:avLst/>
          </a:prstGeom>
        </p:spPr>
      </p:pic>
      <p:pic>
        <p:nvPicPr>
          <p:cNvPr id="3" name="Picture 2" descr="\documentclass{article}&#10;\usepackage{amsmath}&#10;\pagestyle{empty}&#10;\begin{document}&#10;&#10;$$\text{e.g.~quintic: }\mathbf{t}_{\text{min}}^{(1)}=\tfrac{1}{2\pi}\text{log}(2875) \approx 1.27, \qquad \mathbf{t}_{\text{min}}^{\text{true}}\approx 1.208$$&#10;&#10;&#10;\end{document}" title="IguanaTex Bitmap Display">
            <a:extLst>
              <a:ext uri="{FF2B5EF4-FFF2-40B4-BE49-F238E27FC236}">
                <a16:creationId xmlns:a16="http://schemas.microsoft.com/office/drawing/2014/main" id="{A4CC15C3-6B7D-4F8D-ABDF-4CC2DF5E037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7" y="6331326"/>
            <a:ext cx="6302477" cy="352000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andelas, De La Ossa, Green, Parkes 90}}$$&#10;&#10;&#10;\end{document}" title="IguanaTex Bitmap Display">
            <a:extLst>
              <a:ext uri="{FF2B5EF4-FFF2-40B4-BE49-F238E27FC236}">
                <a16:creationId xmlns:a16="http://schemas.microsoft.com/office/drawing/2014/main" id="{968A2FCA-9346-42B6-8DD2-3D9BAC44166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572" y="6683326"/>
            <a:ext cx="3014397" cy="11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A766DB-49EF-535E-BD68-0858CE1343B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90600"/>
            <a:ext cx="2851053" cy="2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49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B924F64-0FE0-DD2E-9572-015289D25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944" y="685800"/>
            <a:ext cx="1876112" cy="414170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amssymb}&#10;\pagestyle{empty}\usepackage[dvipsnames]{xcolor}&#10;\begin{document}&#10; &#10;\noindent What is the `leading-order EFT'? \\&#10;\noindent What lies beyond it?\\&#10;&#10;\noindent What are the important questions for future work?&#10;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65D2B9A5-92D1-05A5-A897-A8C0826BD3F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4165539"/>
            <a:ext cx="6774850" cy="1364114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amssymb}&#10;\pagestyle{empty}\usepackage[dvipsnames]{xcolor}&#10;\begin{document}&#10;{\color{Black} &#10;&#10;\noindent We computed the leading-order EFTs \\&#10;\noindent in more than 100 million flux compactifications,\\&#10;\noindent and found de Sitter minima \emph{of those theories}.&#10;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B31C4ECD-1AD3-CC68-D17B-97D18C9457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45295"/>
            <a:ext cx="6343303" cy="1000228"/>
          </a:xfrm>
          <a:prstGeom prst="rect">
            <a:avLst/>
          </a:prstGeom>
        </p:spPr>
      </p:pic>
      <p:pic>
        <p:nvPicPr>
          <p:cNvPr id="2" name="Picture 1" descr="\documentclass{article}&#10;\usepackage{amsmath}&#10;\usepackage{amssymb}&#10;\pagestyle{empty}\usepackage[dvipsnames]{xcolor}&#10;\begin{document}&#10;{\color{Purple}&#10;\noindent We developed computational geometry tools,\\&#10;\noindent and deployed them on a large scale.\\}&#10; &#10;&#10; &#10; &#10;&#10; &#10;&#10;&#10;\end{document}" title="IguanaTex Bitmap Display">
            <a:extLst>
              <a:ext uri="{FF2B5EF4-FFF2-40B4-BE49-F238E27FC236}">
                <a16:creationId xmlns:a16="http://schemas.microsoft.com/office/drawing/2014/main" id="{6FF9EA94-175D-E514-B6C5-5F2812854B2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82717"/>
            <a:ext cx="5953819" cy="6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32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307A16-2CE2-50FC-4B72-0C36C771721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16" y="1287756"/>
            <a:ext cx="7839092" cy="4642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59A863-BFB7-BB9A-5416-B219ED5078F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4" y="3210212"/>
            <a:ext cx="1428113" cy="128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EF7BAC-C989-EEF6-F7BF-20EC80116A1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83" y="3063681"/>
            <a:ext cx="1742627" cy="115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89ED54-B716-65BF-9932-D3B6DAF37E7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1000"/>
            <a:ext cx="6541713" cy="40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49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837B67D9-A1B9-C64B-71F9-E61619DC16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3" y="1143000"/>
            <a:ext cx="8369364" cy="1983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C05BA6-CDDE-B496-E347-355AD6CAB17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1000"/>
            <a:ext cx="6541713" cy="408685"/>
          </a:xfrm>
          <a:prstGeom prst="rect">
            <a:avLst/>
          </a:prstGeom>
        </p:spPr>
      </p:pic>
      <p:pic>
        <p:nvPicPr>
          <p:cNvPr id="5" name="Picture 4" descr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\noindent Long, L.M., McGuirk 14\\&#10;\noindent Long, L.M., Stout 16\\&#10;\noindent Braun, Long, L.M., Stillman, Sung 17\\&#10;\noindent Demirtas, Long, L.M., Stillman 18\\&#10;\noindent Demirtas, Kim, L.M., Moritz 19\\&#10;\noindent Demirtas, L.M., Rios-Tascon 20\\&#10;\noindent Demirtas, Kim, L.M., Moritz 20\\&#10;\noindent Mehta, Demirtas, Long, Marsh, L.M., Stott 21\\&#10;\noindent Demirtas, Kim, L.M., Moritz, Rios-Tascon 21\\&#10;\noindent Demirtas, Gendler, Long, L.M., Moritz 21 \\&#10;\noindent Kim 21\\&#10;\noindent Jefferson and Kim 22 \\&#10;\noindent Demirtas, L.M., Rios-Tascon 22 \\&#10;\noindent Gendler, Heidenreich, L.M., Moritz, Rudelius 22\\&#10;\noindent Gendler, Kim, L.M., Moritz, Stillman 22\\&#10;\noindent Moritz 23 \\&#10;\noindent Demirtas, Kim, L.M., Moritz, Rios-Tascon 23\\&#10;\noindent Gendler, MacFadden, L.M., Moritz, Nally, Schachner, Stillman 23\\&#10;\noindent L.M., Moritz, Nally, Schachner, 2406.13751\\&#10;\\&#10;&#10;}&#10;&#10;&#10;&#10;\end{document}" title="IguanaTex Bitmap Display">
            <a:extLst>
              <a:ext uri="{FF2B5EF4-FFF2-40B4-BE49-F238E27FC236}">
                <a16:creationId xmlns:a16="http://schemas.microsoft.com/office/drawing/2014/main" id="{C37419E6-839E-4DEB-6B52-D43DFFB89C8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30" y="3352801"/>
            <a:ext cx="5011200" cy="3406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27A6E-926E-3D86-4442-6B6E9047B1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4038600"/>
            <a:ext cx="2235199" cy="1676400"/>
          </a:xfrm>
          <a:prstGeom prst="rect">
            <a:avLst/>
          </a:prstGeom>
        </p:spPr>
      </p:pic>
      <p:pic>
        <p:nvPicPr>
          <p:cNvPr id="13" name="Picture 12" descr="\documentclass{article}&#10;\usepackage{amsmath}&#10;\usepackage{mathrsfs}&#10;\usepackage{amssymb}&#10;\usepackage{bbm}&#10;\usepackage{bm}\usepackage[dvipsnames]{xcolor}&#10;&#10;&#10;\pagestyle{empty}&#10;\begin{document}&#10;&#10;$$\color{Bittersweet}\text{Not just for KKLT!}$$&#10;&#10;&#10;\end{document}" title="IguanaTex Bitmap Display">
            <a:extLst>
              <a:ext uri="{FF2B5EF4-FFF2-40B4-BE49-F238E27FC236}">
                <a16:creationId xmlns:a16="http://schemas.microsoft.com/office/drawing/2014/main" id="{62A2AAB3-7B48-F4A9-37A4-67959113F3B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0248">
            <a:off x="3440204" y="4800946"/>
            <a:ext cx="4302127" cy="46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4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71865-9538-CF00-E91E-2A01569A06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0871"/>
            <a:ext cx="2467047" cy="295619"/>
          </a:xfrm>
          <a:prstGeom prst="rect">
            <a:avLst/>
          </a:prstGeom>
        </p:spPr>
      </p:pic>
      <p:pic>
        <p:nvPicPr>
          <p:cNvPr id="4" name="Picture 3" descr="\documentclass{article}&#10;\usepackage{amsmath}&#10;\usepackage{mathrsfs}&#10;\usepackage{amssymb}&#10;\usepackage{bbm}&#10;\usepackage{bm}\usepackage[dvipsnames]{xcolor}&#10;&#10;&#10;\pagestyle{empty}&#10;\begin{document}&#10;&#10;$$\color{NavyBlue}\text{Setting: Hypersurfaces}$$&#10;&#10;&#10;\end{document}" title="IguanaTex Bitmap Display">
            <a:extLst>
              <a:ext uri="{FF2B5EF4-FFF2-40B4-BE49-F238E27FC236}">
                <a16:creationId xmlns:a16="http://schemas.microsoft.com/office/drawing/2014/main" id="{840D04EC-13BF-44F0-83DC-5CEE03739F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33400"/>
            <a:ext cx="4495540" cy="414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CC5B1E-C462-863D-11F0-CCFA7D4B6C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18" y="2307498"/>
            <a:ext cx="5734095" cy="239238"/>
          </a:xfrm>
          <a:prstGeom prst="rect">
            <a:avLst/>
          </a:prstGeom>
        </p:spPr>
      </p:pic>
      <p:pic>
        <p:nvPicPr>
          <p:cNvPr id="35" name="Picture 14 2" descr="Symmetry 07 01633 g003 1024">
            <a:extLst>
              <a:ext uri="{FF2B5EF4-FFF2-40B4-BE49-F238E27FC236}">
                <a16:creationId xmlns:a16="http://schemas.microsoft.com/office/drawing/2014/main" id="{846B3693-247B-4BD0-A0E7-845D6BC2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92943"/>
            <a:ext cx="2148674" cy="229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5C85AE-5C35-413E-B655-F17162E1556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141" r="18594"/>
          <a:stretch/>
        </p:blipFill>
        <p:spPr>
          <a:xfrm>
            <a:off x="5257800" y="3276600"/>
            <a:ext cx="2057400" cy="11036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3A72D1-7A06-40C4-8B71-C71892F6684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00" t="8619" r="20833" b="15216"/>
          <a:stretch/>
        </p:blipFill>
        <p:spPr>
          <a:xfrm>
            <a:off x="5562600" y="4339671"/>
            <a:ext cx="1219200" cy="12954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941552D-95AA-4A2A-A977-68628815C40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553200"/>
            <a:ext cx="1821255" cy="9600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690BE6E-F087-4B71-A22C-45EA12B2BA1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48400"/>
            <a:ext cx="3754666" cy="230095"/>
          </a:xfrm>
          <a:prstGeom prst="rect">
            <a:avLst/>
          </a:prstGeom>
        </p:spPr>
      </p:pic>
      <p:pic>
        <p:nvPicPr>
          <p:cNvPr id="3" name="Picture 2" descr="\documentclass{article}&#10;\usepackage{amsmath}&#10;\usepackage{mathrsfs}&#10;\usepackage{amssymb}&#10;\usepackage{bbm}&#10;\usepackage{bm}&#10;&#10;\pagestyle{empty}&#10;\begin{document}&#10;&#10;$$ &lt; 10^{428} \text{ CY}_3$$&#10;\end{document}" title="IguanaTex Bitmap Display">
            <a:extLst>
              <a:ext uri="{FF2B5EF4-FFF2-40B4-BE49-F238E27FC236}">
                <a16:creationId xmlns:a16="http://schemas.microsoft.com/office/drawing/2014/main" id="{B4486D18-943F-4B9C-A4A6-81EDF40942E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14" y="6211858"/>
            <a:ext cx="1362286" cy="26514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7D38C72-C5F9-4D3B-9BA5-22C01EC6B7F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6543599"/>
            <a:ext cx="2538969" cy="115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926BEB-89A4-A2FB-6F24-1A70E1C783C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0" y="1518206"/>
            <a:ext cx="6570666" cy="2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1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6E3066C-FCAC-F110-D18B-A0CF973BA6C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24" y="410418"/>
            <a:ext cx="7600446" cy="408685"/>
          </a:xfrm>
          <a:prstGeom prst="rect">
            <a:avLst/>
          </a:prstGeom>
        </p:spPr>
      </p:pic>
      <p:pic>
        <p:nvPicPr>
          <p:cNvPr id="10" name="Picture 9" descr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Hosono, Klemm, Theisen, Yau 94}}$$&#10;&#10;&#10;\end{document}" title="IguanaTex Bitmap Display">
            <a:extLst>
              <a:ext uri="{FF2B5EF4-FFF2-40B4-BE49-F238E27FC236}">
                <a16:creationId xmlns:a16="http://schemas.microsoft.com/office/drawing/2014/main" id="{932BE19C-3442-A001-9850-654F1E7BEF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72" y="2127050"/>
            <a:ext cx="2384456" cy="115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34B23B-F700-FD08-9146-42A8D57D13E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98" y="1220276"/>
            <a:ext cx="2494476" cy="2270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AB93E5-7C55-70C1-1E38-616C65EFF21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44" y="1200509"/>
            <a:ext cx="3529143" cy="22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9AE348-F976-92D0-46F6-154436297B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98" y="3300143"/>
            <a:ext cx="6867809" cy="230095"/>
          </a:xfrm>
          <a:prstGeom prst="rect">
            <a:avLst/>
          </a:prstGeom>
        </p:spPr>
      </p:pic>
      <p:pic>
        <p:nvPicPr>
          <p:cNvPr id="19" name="Picture 18" descr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\noindent Demirtas, Kim, L.M., Moritz, Rios-Tascon \\&#10;&#10;}&#10;&#10;&#10;&#10;\end{document}" title="IguanaTex Bitmap Display">
            <a:extLst>
              <a:ext uri="{FF2B5EF4-FFF2-40B4-BE49-F238E27FC236}">
                <a16:creationId xmlns:a16="http://schemas.microsoft.com/office/drawing/2014/main" id="{8A63A656-7ED3-A7B5-1027-8975A478C58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55" y="4172663"/>
            <a:ext cx="3181713" cy="1142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D585D6-DA09-E18F-5DE4-90B778CD66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9" y="2536339"/>
            <a:ext cx="4271238" cy="266667"/>
          </a:xfrm>
          <a:prstGeom prst="rect">
            <a:avLst/>
          </a:prstGeom>
        </p:spPr>
      </p:pic>
      <p:pic>
        <p:nvPicPr>
          <p:cNvPr id="22" name="Picture 21" descr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\noindent With our open source software package {\tt{CYTools}}, can access $h^{2,1} = 491.$&#10;\end{document}" title="IguanaTex Bitmap Display">
            <a:extLst>
              <a:ext uri="{FF2B5EF4-FFF2-40B4-BE49-F238E27FC236}">
                <a16:creationId xmlns:a16="http://schemas.microsoft.com/office/drawing/2014/main" id="{ACDC89C0-E29D-E812-46B0-782A375D6B9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9" y="3778308"/>
            <a:ext cx="7902475" cy="2605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4AF763-B9EC-496D-B0D3-D55CBDADE47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96" y="2623043"/>
            <a:ext cx="393143" cy="932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26F044-2EE4-2FE2-06A3-65A35BA1EE7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842858"/>
            <a:ext cx="2145829" cy="1142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EFA701B-9926-F4BA-ACE9-083B8D0B40B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888228" y="4310024"/>
            <a:ext cx="1420890" cy="10656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0ED745-E353-493C-9759-3CD2E537C31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15" y="4813395"/>
            <a:ext cx="1184000" cy="139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65C0A-517D-4605-1CBE-02A2CA4347C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65002"/>
            <a:ext cx="1129143" cy="6034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2AE865-0272-70F4-68B2-6CF963641465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98" y="2069604"/>
            <a:ext cx="2861714" cy="230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2F1AD9E-BD7A-A84E-94C9-2A86D072BFE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1" y="5688742"/>
            <a:ext cx="7971045" cy="22704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E0CA0B-963C-B0AD-13C3-3E17C1C44C3A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39" y="6030772"/>
            <a:ext cx="3171657" cy="13988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153531A-CAA9-F68E-E25F-37131044731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041743"/>
            <a:ext cx="1428114" cy="96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158A306-3F57-7956-E048-80599EEEAFD5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0" y="6285641"/>
            <a:ext cx="6220187" cy="23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463.067"/>
  <p:tag name="LATEXADDIN" val="\documentclass{article}&#10;\usepackage{amsmath}&#10;\usepackage{mathrsfs}&#10;\usepackage{amssymb}&#10;\usepackage{bbm}&#10;\usepackage{bm}\usepackage[dvipsnames]{xcolor}&#10;&#10;&#10;\pagestyle{empty}&#10;\begin{document}&#10;&#10;$$\phantom{\Biggl.\Biggr)}\color{White}\text{Candidate de Sitter Vacua:}$$ &#10;&#10;&#10;&#10;\end{document}"/>
  <p:tag name="IGUANATEXSIZE" val="36"/>
  <p:tag name="IGUANATEXCURSOR" val="265"/>
  <p:tag name="TRANSPARENCY" val="True"/>
  <p:tag name="LATEXENGINEID" val="0"/>
  <p:tag name="TEMPFOLDER" val="C:\Users\liamm\Desktop\System Apps\foriguana\"/>
  <p:tag name="LATEXFORMHEIGHT" val="394.1"/>
  <p:tag name="LATEXFORMWIDTH" val="609.35"/>
  <p:tag name="LATEXFORMWRAP" val="Fals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385"/>
  <p:tag name="ORIGINALWIDTH" val="1028.871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Andreas Schachner &#10;&#10;\end{document}"/>
  <p:tag name="IGUANATEXSIZE" val="12"/>
  <p:tag name="IGUANATEXCURSOR" val="22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859.392"/>
  <p:tag name="LATEXADDIN" val="\documentclass{article}&#10;\usepackage{amsmath}&#10;\usepackage{amssymb}&#10;\pagestyle{empty}&#10;\begin{document}&#10;&#10;&#10;$$\text{Will compute full $W$ explicitly: periods, zero modes.}$$&#10;&#10;\end{document}"/>
  <p:tag name="IGUANATEXSIZE" val="24"/>
  <p:tag name="IGUANATEXCURSOR" val="164"/>
  <p:tag name="TRANSPARENCY" val="True"/>
  <p:tag name="LATEXENGINEID" val="0"/>
  <p:tag name="TEMPFOLDER" val="C:\Users\liamm\Desktop\System Apps\foriguana\"/>
  <p:tag name="LATEXFORMHEIGHT" val="312"/>
  <p:tag name="LATEXFORMWIDTH" val="476.35"/>
  <p:tag name="LATEXFORMWRAP" val="Fals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351"/>
  <p:tag name="ORIGINALWIDTH" val="2020.248"/>
  <p:tag name="OUTPUTTYPE" val="PNG"/>
  <p:tag name="IGUANATEXVERSION" val="160"/>
  <p:tag name="LATEXADDIN" val="\documentclass{article}&#10;\usepackage{amsmath}&#10;\usepackage{amssymb}&#10;\pagestyle{empty}&#10;\begin{document}&#10;&#10;at string tree level, to all orders in $\alpha'$&#10;&#10;\end{document}"/>
  <p:tag name="IGUANATEXSIZE" val="24"/>
  <p:tag name="IGUANATEXCURSOR" val="10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3132.358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&#10;${\color{NavyBlue} \delta\mathcal{K}_{\mathcal{N}=2}}$ for K\&quot;ahler moduli of IIB on orientifold of  CY$_3$, $X$&#10;&#10;\end{document}"/>
  <p:tag name="IGUANATEXSIZE" val="24"/>
  <p:tag name="IGUANATEXCURSOR" val="243"/>
  <p:tag name="TRANSPARENCY" val="True"/>
  <p:tag name="LATEXENGINEID" val="0"/>
  <p:tag name="TEMPFOLDER" val="c:\temp\"/>
  <p:tag name="LATEXFORMHEIGHT" val="312"/>
  <p:tag name="LATEXFORMWIDTH" val="476.35"/>
  <p:tag name="LATEXFORMWRAP" val="Fals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3391.826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&#10;But, important part of $\mathcal{K}$ inherited from parent $\mathcal{N}=2$ theory:&#10;&#10;\end{document}"/>
  <p:tag name="IGUANATEXSIZE" val="24"/>
  <p:tag name="IGUANATEXCURSOR" val="151"/>
  <p:tag name="TRANSPARENCY" val="True"/>
  <p:tag name="LATEXENGINEID" val="0"/>
  <p:tag name="TEMPFOLDER" val="c:\temp\"/>
  <p:tag name="LATEXFORMHEIGHT" val="312"/>
  <p:tag name="LATEXFORMWIDTH" val="476.35"/>
  <p:tag name="LATEXFORMWRAP" val="Fals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580.802"/>
  <p:tag name="OUTPUTTYPE" val="PNG"/>
  <p:tag name="IGUANATEXVERSION" val="160"/>
  <p:tag name="LATEXADDIN" val="\documentclass{article}&#10;\usepackage{amsmath}&#10;\usepackage{amssymb}&#10;\pagestyle{empty}&#10;\newcommand{\calK}{\mathcal{K}}&#10;\newcommand{\calN}{\mathcal{N}}&#10;\newcommand{\de}{\delta}&#10;\usepackage[dvipsnames]{xcolor}&#10;&#10;\begin{document}&#10;&#10; &#10;&#10;$        \calK  = \calK_{\text{tree}} + {\color{NavyBlue} \de\calK_{\calN=2}} + {\color{Bittersweet}\de\calK_{\calN=1}} $&#10; &#10;&#10;&#10;&#10;\end{document}"/>
  <p:tag name="IGUANATEXSIZE" val="24"/>
  <p:tag name="IGUANATEXCURSOR" val="264"/>
  <p:tag name="TRANSPARENCY" val="True"/>
  <p:tag name="LATEXENGINEID" val="0"/>
  <p:tag name="TEMPFOLDER" val="c:\temp\"/>
  <p:tag name="LATEXFORMHEIGHT" val="422.45"/>
  <p:tag name="LATEXFORMWIDTH" val="1016.75"/>
  <p:tag name="LATEXFORMWRAP" val="Fals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745.406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&#10;obtained from $\mathcal{F}$ for {\color{Purple} vector multiplets of IIA on $X$}&#10;&#10;\end{document}"/>
  <p:tag name="IGUANATEXSIZE" val="24"/>
  <p:tag name="IGUANATEXCURSOR" val="135"/>
  <p:tag name="TRANSPARENCY" val="True"/>
  <p:tag name="LATEXENGINEID" val="0"/>
  <p:tag name="TEMPFOLDER" val="c:\temp\"/>
  <p:tag name="LATEXFORMHEIGHT" val="312"/>
  <p:tag name="LATEXFORMWIDTH" val="476.35"/>
  <p:tag name="LATEXFORMWRAP" val="Fals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.9787"/>
  <p:tag name="ORIGINALWIDTH" val="2171.729"/>
  <p:tag name="OUTPUTTYPE" val="PNG"/>
  <p:tag name="IGUANATEXVERSION" val="160"/>
  <p:tag name="LATEXADDIN" val="\documentclass{article}&#10;\usepackage{amsmath}&#10;\usepackage{amssymb}&#10;\pagestyle{empty}&#10;\newcommand{\calK}{\mathcal{K}}&#10;\newcommand{\calN}{\mathcal{N}}&#10;\newcommand{\de}{\delta}&#10;\usepackage[dvipsnames]{xcolor}&#10;&#10;\begin{document}&#10;&#10; &#10;&#10;\begin{subequations}&#10;    \begin{align}&#10;        \calK               &amp;= \calK_{\text{tree}} +{\color{NavyBlue}\de\calK_{\calN=2}^{\text{sphere}}} +  \color{Purple}{\de\calK_{\calN=2}^{(g_s)}} &#10;                + \color{Bittersweet}{\de\calK_{\calN=1}^{(g_s)}}  \nonumber  &#10;\end{align}&#10;&#10;\end{subequations}&#10;&#10;&#10;&#10;\end{document}"/>
  <p:tag name="IGUANATEXSIZE" val="24"/>
  <p:tag name="IGUANATEXCURSOR" val="281"/>
  <p:tag name="TRANSPARENCY" val="True"/>
  <p:tag name="LATEXENGINEID" val="0"/>
  <p:tag name="TEMPFOLDER" val="c:\temp\"/>
  <p:tag name="LATEXFORMHEIGHT" val="422.45"/>
  <p:tag name="LATEXFORMWIDTH" val="1016.75"/>
  <p:tag name="LATEXFORMWRAP" val="Fals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.9783"/>
  <p:tag name="ORIGINALWIDTH" val="2543.682"/>
  <p:tag name="LATEXADDIN" val="\documentclass{article}&#10;\usepackage{amsmath}&#10;\usepackage{amssymb}&#10;\pagestyle{empty}&#10;\newcommand{\calK}{\mathcal{K}}&#10;\newcommand{\calN}{\mathcal{N}}&#10;\newcommand{\de}{\delta}&#10;\usepackage[dvipsnames]{xcolor}&#10;&#10;\begin{document}&#10;&#10; &#10;&#10;\begin{subequations}&#10;    \begin{align}&#10;               \calK   &amp;= \mathcal{K}_{\text{tree}} + {\color{NavyBlue}\mathcal{K}_{(\alpha')^3} + \mathcal{K}_{\text{WSI}} } +  {\color{Purple}\de\calK_{\calN=2}^{(g_s)}} ~+ {\color{Bittersweet}\de\calK_{\calN=1}^{(g_s)}}  \nonumber&#10;\end{align}&#10;&#10;\end{subequations}&#10;&#10;&#10;&#10;\end{document}"/>
  <p:tag name="IGUANATEXSIZE" val="24"/>
  <p:tag name="IGUANATEXCURSOR" val="460"/>
  <p:tag name="TRANSPARENCY" val="True"/>
  <p:tag name="LATEXENGINEID" val="0"/>
  <p:tag name="TEMPFOLDER" val="C:\Users\liamm\Desktop\System Apps\foriguana\"/>
  <p:tag name="LATEXFORMHEIGHT" val="422.45"/>
  <p:tag name="LATEXFORMWIDTH" val="1171.1"/>
  <p:tag name="LATEXFORMWRAP" val="Fals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.9783"/>
  <p:tag name="ORIGINALWIDTH" val="2511.436"/>
  <p:tag name="LATEXADDIN" val="\documentclass{article}&#10;\usepackage{amsmath}&#10;\usepackage{amssymb}&#10;\pagestyle{empty}&#10;\newcommand{\calK}{T}&#10;\newcommand{\calN}{\mathcal{N}}&#10;\newcommand{\de}{\delta}&#10;\usepackage[dvipsnames]{xcolor}&#10;&#10;\begin{document}&#10;&#10; &#10;&#10;\begin{subequations}&#10;    \begin{align}&#10;        \calK &amp;= \calK_{\text{tree}} + ~{\color{NavyBlue}\calK_{(\alpha')^2} + \calK_{\text{WSI}} } ~+  {\color{Purple}\de\calK_{\calN=2}^{(g_s)}} ~+ {\color{Bittersweet}\de\calK_{\calN=1}^{(g_s)}}  \nonumber&#10;\end{align}&#10;&#10;\end{subequations}&#10;&#10;&#10;&#10;\end{document}"/>
  <p:tag name="IGUANATEXSIZE" val="24"/>
  <p:tag name="IGUANATEXCURSOR" val="425"/>
  <p:tag name="TRANSPARENCY" val="True"/>
  <p:tag name="LATEXENGINEID" val="0"/>
  <p:tag name="TEMPFOLDER" val="C:\Users\liamm\Desktop\System Apps\foriguana\"/>
  <p:tag name="LATEXFORMHEIGHT" val="422.45"/>
  <p:tag name="LATEXFORMWIDTH" val="1133.65"/>
  <p:tag name="LATEXFORMWRAP" val="Fals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.1987"/>
  <p:tag name="ORIGINALWIDTH" val="3305.587"/>
  <p:tag name="LATEXADDIN" val="\documentclass{article}&#10;\usepackage{amsmath}&#10;\usepackage{amssymb}&#10;\pagestyle{empty}&#10;\newcommand{\calK}{T}&#10;\newcommand{\calN}{\mathcal{N}}&#10;\newcommand{\de}{\delta}&#10;\usepackage[dvipsnames]{xcolor}&#10;&#10;\begin{document}&#10;&#10; &#10;\noindent {\color{NavyBlue}Explicitly computed, important, included.  Will show in talk.}\\&#10;\noindent {\color{Purple}Explicitly computed, negligible.  Shown in paper.}\\&#10;\noindent {\color{Bittersweet}Not known.  Negligible by NDA estimates.}&#10; &#10; &#10;&#10;&#10;&#10;\end{document}"/>
  <p:tag name="IGUANATEXSIZE" val="24"/>
  <p:tag name="IGUANATEXCURSOR" val="275"/>
  <p:tag name="TRANSPARENCY" val="True"/>
  <p:tag name="LATEXENGINEID" val="0"/>
  <p:tag name="TEMPFOLDER" val="C:\Users\liamm\Desktop\System Apps\foriguana\"/>
  <p:tag name="LATEXFORMHEIGHT" val="422.45"/>
  <p:tag name="LATEXFORMWIDTH" val="1016.75"/>
  <p:tag name="LATEXFORMWRAP" val="Fals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1628.79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&#10;\tt{\noindent Candidate de Sitter Vacua}&#10; &#10;&#10;&#10;&#10;\end{document}"/>
  <p:tag name="IGUANATEXSIZE" val="18"/>
  <p:tag name="IGUANATEXCURSOR" val="252"/>
  <p:tag name="TRANSPARENCY" val="True"/>
  <p:tag name="LATEXENGINEID" val="0"/>
  <p:tag name="TEMPFOLDER" val="C:\Users\liamm\Desktop\System Apps\foriguana\"/>
  <p:tag name="LATEXFORMHEIGHT" val="312"/>
  <p:tag name="LATEXFORMWIDTH" val="526.5"/>
  <p:tag name="LATEXFORMWRAP" val="Fals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985"/>
  <p:tag name="ORIGINALWIDTH" val="2262.467"/>
  <p:tag name="LATEXADDIN" val="\documentclass{article}&#10;\usepackage{amsmath}&#10;\usepackage{amssymb}&#10;\pagestyle{empty}\usepackage[dvipsnames]{xcolor}&#10;\begin{document}&#10;&#10;\noindent $g_s \lesssim 0.065 $ &#10;\noindent $\Rightarrow $  {\color{Purple}$g_s$ corr}{\color{Bittersweet}ections} unimportant.&#10;\end{document}"/>
  <p:tag name="IGUANATEXSIZE" val="24"/>
  <p:tag name="IGUANATEXCURSOR" val="237"/>
  <p:tag name="TRANSPARENCY" val="True"/>
  <p:tag name="LATEXENGINEID" val="0"/>
  <p:tag name="TEMPFOLDER" val="C:\Users\liamm\Desktop\System Apps\foriguana\"/>
  <p:tag name="LATEXFORMHEIGHT" val="312"/>
  <p:tag name="LATEXFORMWIDTH" val="646.1"/>
  <p:tag name="LATEXFORMWRAP" val="Fals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.7353"/>
  <p:tag name="ORIGINALWIDTH" val="2244.469"/>
  <p:tag name="LATEXADDIN" val="\documentclass{article}&#10;\usepackage{amsmath}&#10;\usepackage{amssymb}&#10;\pagestyle{empty}\usepackage[dvipsnames]{xcolor}&#10;\begin{document}&#10;&#10;\noindent Small curves&#10;\noindent $\Rightarrow $   {\color{NavyBlue}$\alpha'$ corrections} important.&#10;\end{document}"/>
  <p:tag name="IGUANATEXSIZE" val="24"/>
  <p:tag name="IGUANATEXCURSOR" val="182"/>
  <p:tag name="TRANSPARENCY" val="True"/>
  <p:tag name="LATEXENGINEID" val="0"/>
  <p:tag name="TEMPFOLDER" val="C:\Users\liamm\Desktop\System Apps\foriguana\"/>
  <p:tag name="LATEXFORMHEIGHT" val="312"/>
  <p:tag name="LATEXFORMWIDTH" val="646.1"/>
  <p:tag name="LATEXFORMWRAP" val="Fals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.99134"/>
  <p:tag name="ORIGINALWIDTH" val="1477.315"/>
  <p:tag name="LATEXADDIN" val="\documentclass{article}&#10;\usepackage{amsmath}&#10;\usepackage{amssymb}&#10;\pagestyle{empty}&#10;\begin{document}&#10;&#10;$\underbrace{\phantom{hello hello hello hello you you}}$&#10;&#10;\end{document}"/>
  <p:tag name="IGUANATEXSIZE" val="24"/>
  <p:tag name="IGUANATEXCURSOR" val="155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351"/>
  <p:tag name="ORIGINALWIDTH" val="2803.15"/>
  <p:tag name="LATEXADDIN" val="\documentclass{article}&#10;\usepackage{amsmath}&#10;\usepackage{amssymb}&#10;\pagestyle{empty}&#10;\begin{document}&#10;&#10;leading-order EFT: string tree level, all-orders in $\alpha'$&#10;&#10;\end{document}"/>
  <p:tag name="IGUANATEXSIZE" val="24"/>
  <p:tag name="IGUANATEXCURSOR" val="16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1532.05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Leading order $\mathcal{N}=1$ theory}$$&#10;&#10;&#10;\end{document}"/>
  <p:tag name="IGUANATEXSIZE" val="32"/>
  <p:tag name="IGUANATEXCURSOR" val="227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3.7195"/>
  <p:tag name="ORIGINALWIDTH" val="2066.742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noindent \color{Purple}\tt{Robles-Llana, Rocek, Saueressig,\\&#10;Theis, Vandoren 06}&#10; &#10;&#10;\end{document}"/>
  <p:tag name="IGUANATEXSIZE" val="12"/>
  <p:tag name="IGUANATEXCURSOR" val="219"/>
  <p:tag name="TRANSPARENCY" val="True"/>
  <p:tag name="LATEXENGINEID" val="0"/>
  <p:tag name="TEMPFOLDER" val="c:\temp\"/>
  <p:tag name="LATEXFORMHEIGHT" val="312"/>
  <p:tag name="LATEXFORMWIDTH" val="475.2"/>
  <p:tag name="LATEXFORMWRAP" val="Fals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4626.172"/>
  <p:tag name="LATEXADDIN" val="\documentclass{article}&#10;\usepackage{amsmath}&#10;\usepackage{amssymb}&#10;\pagestyle{empty}&#10;\usepackage{mathrsfs}&#10;\newcommand{\calK}{\mathcal{K}}&#10;\begin{document}&#10;&#10;   &#10; &#10; &#10;&#10;\begin{align}&#10;\mathcal{K}_{\text{tree}} + \mathcal{K}_{(\alpha')^3} + \mathcal{K}_{\text{WSI}} &#10;= &amp; -2\,\text{log}\Bigl(2^{3/2}g_s^{-3/2}\mathcal{V} \Bigr) -\text{log}\bigl(-i\left(\tau-\bar{\tau}\right)\bigr) - \text{log}\Bigl(-i\,\int_{X}\Omega\wedge\overline{\Omega}\Bigr)\,, \label{eq:detailedform2}  \nonumber&#10;\end{align} &#10; &#10;&#10; &#10;&#10;\end{document}&#10;&#10;&#10; "/>
  <p:tag name="IGUANATEXSIZE" val="24"/>
  <p:tag name="IGUANATEXCURSOR" val="269"/>
  <p:tag name="TRANSPARENCY" val="True"/>
  <p:tag name="LATEXENGINEID" val="0"/>
  <p:tag name="TEMPFOLDER" val="C:\Users\liamm\Desktop\System Apps\foriguana\"/>
  <p:tag name="LATEXFORMHEIGHT" val="661.15"/>
  <p:tag name="LATEXFORMWIDTH" val="1165.85"/>
  <p:tag name="LATEXFORMWRAP" val="Fals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3.9557"/>
  <p:tag name="ORIGINALWIDTH" val="4552.681"/>
  <p:tag name="LATEXADDIN" val="\documentclass{article}&#10;\usepackage{amsmath}&#10;\usepackage{amssymb,mathrsfs}&#10;\pagestyle{empty}&#10;\begin{document}&#10;&#10;&#10;\begin{equation}&#10;\mathcal{T}^{\text{tree}}_i+ &#10;\mathcal{T}_i^{(\alpha')^2}   &#10;+&#10;\mathcal{T}_i^{\text{WSI}}    &#10;=\frac{1}{2}\kappa_{ijk}t^jt^k-\frac{\chi(D_i)}{24}   &#10; +\frac{1}{(2\pi)^2}\sum_{\mathbf{q}\in \mathcal{M}(X)}q_i\, \mathscr{N}_{\mathbf{q}} \,\text{Li}_2\Bigl((-1)^{\mathbf{\gamma}\cdot \mathbf{q}}e^{-2\pi \mathbf{q}\cdot \mathbf{t}}\Bigr)\,.   \nonumber&#10;\end{equation}&#10;\end{document}"/>
  <p:tag name="IGUANATEXSIZE" val="24"/>
  <p:tag name="IGUANATEXCURSOR" val="73"/>
  <p:tag name="TRANSPARENCY" val="True"/>
  <p:tag name="LATEXENGINEID" val="0"/>
  <p:tag name="TEMPFOLDER" val="C:\Users\liamm\Desktop\System Apps\foriguana\"/>
  <p:tag name="LATEXFORMHEIGHT" val="312"/>
  <p:tag name="LATEXFORMWIDTH" val="767.9"/>
  <p:tag name="LATEXFORMWRAP" val="Fals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4.4507"/>
  <p:tag name="ORIGINALWIDTH" val="5539.558"/>
  <p:tag name="LATEXADDIN" val="\documentclass{article}&#10;\usepackage{amsmath}&#10;\usepackage{amssymb}&#10;\pagestyle{empty}&#10;\usepackage{mathrsfs}&#10;\newcommand{\calK}{\mathcal{K}}&#10;\begin{document}&#10;&#10;   &#10; &#10; &#10; &#10;&#10;\begin{equation}&#10;\mathcal{V}   =  \frac{1}{6}\kappa_{ijk}t^it^jt^k-\frac{\zeta(3)\chi(X)}{4(2\pi)^3}  &#10;+\frac{1}{2(2\pi)^3}&#10;\sum_{\mathbf{q}\in \mathcal{M}(X)}\, \mathscr{N}_{\mathbf{q}}\,\Biggl( \text{Li}_3\Bigl((-1)^{\mathbf{\gamma}\cdot \mathbf{q}}e^{-2\pi \mathbf{q}\cdot \mathbf{t}}\Bigr)+ 2\pi \mathbf{q}\cdot \mathbf{t}\,\,\text{Li}_2\Bigl((-1)^{\mathbf{\gamma}\cdot \mathbf{q}}e^{-2\pi \mathbf{q} \cdot \mathbf{t}}\Bigr)\Biggr)\,.  \nonumber&#10;\end{equation}&#10;&#10; &#10;&#10;\end{document}&#10;&#10;&#10; "/>
  <p:tag name="IGUANATEXSIZE" val="24"/>
  <p:tag name="IGUANATEXCURSOR" val="165"/>
  <p:tag name="TRANSPARENCY" val="True"/>
  <p:tag name="LATEXENGINEID" val="0"/>
  <p:tag name="TEMPFOLDER" val="C:\Users\liamm\Desktop\System Apps\foriguana\"/>
  <p:tag name="LATEXFORMHEIGHT" val="661.15"/>
  <p:tag name="LATEXFORMWIDTH" val="1165.85"/>
  <p:tag name="LATEXFORMWRAP" val="Fals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542.9321"/>
  <p:tag name="LATEXADDIN" val="\documentclass{article}&#10;\usepackage{amsmath}&#10;\usepackage{amssymb}&#10;\pagestyle{empty}&#10;\begin{document}&#10;&#10;&#10;&#10;\begin{equation} &#10;\mathcal{T}_i = \text{Re}\,T_i      \nonumber&#10;\end{equation}&#10;\end{document}"/>
  <p:tag name="IGUANATEXSIZE" val="24"/>
  <p:tag name="IGUANATEXCURSOR" val="13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2730.409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 &#10;&#10;\color{YellowOrange}&#10; \tt{\noindent L.M., Moritz, Nally, Schachner, 2406.13751\\}&#10;&#10;&#10;&#10;\end{document}"/>
  <p:tag name="IGUANATEXSIZE" val="12"/>
  <p:tag name="IGUANATEXCURSOR" val="289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868.766"/>
  <p:tag name="LATEXADDIN" val="\documentclass{article}&#10;\usepackage{amsmath}&#10;\usepackage{amssymb,mathrsfs}&#10;\pagestyle{empty}&#10;\newcommand{\calK}{T}&#10;\newcommand{\calN}{\mathcal{N}}&#10;\newcommand{\de}{\delta}&#10;\usepackage[dvipsnames]{xcolor}&#10;&#10;\begin{document}&#10;&#10;\noindent Sums are infinite, but can be truncated.  We test validity of truncation.&#10;&#10;%\noindent {\color{NavyBlue}Explicitly computed, included.  Will show in talk.}\\&#10;%\noindent {\color{Bittersweet}Explicitly computed, negligible.  Shown in paper.}\\&#10;%\noindent {\color{OliveGreen}Not known.  Negligible by NDA estimates.}&#10; &#10; &#10;&#10;&#10;&#10;\end{document}"/>
  <p:tag name="IGUANATEXSIZE" val="20"/>
  <p:tag name="IGUANATEXCURSOR" val="277"/>
  <p:tag name="TRANSPARENCY" val="True"/>
  <p:tag name="LATEXENGINEID" val="0"/>
  <p:tag name="TEMPFOLDER" val="C:\Users\liamm\Desktop\System Apps\foriguana\"/>
  <p:tag name="LATEXFORMHEIGHT" val="422.45"/>
  <p:tag name="LATEXFORMWIDTH" val="1016.75"/>
  <p:tag name="LATEXFORMWRAP" val="Fals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1532.05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Leading order $\mathcal{N}=1$ theory}$$&#10;&#10;&#10;\end{document}"/>
  <p:tag name="IGUANATEXSIZE" val="32"/>
  <p:tag name="IGUANATEXCURSOR" val="227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942.257"/>
  <p:tag name="LATEXADDIN" val="\documentclass{article}&#10;\usepackage{amsmath}&#10;\usepackage{mathrsfs}&#10;\usepackage{amssymb}&#10;\usepackage{bbm}&#10;\usepackage{bm}\usepackage[dvipsnames]{xcolor}&#10;&#10;&#10;\pagestyle{empty}&#10;\begin{document}&#10;&#10;\noindent To compute $\mathcal{K}$ and $\mathcal{T}$,&#10;need genus-0 GV invariants, $\mathscr{N}_\mathbf{q}$, of curves $q \in X$.\\&#10; &#10;&#10;\end{document}"/>
  <p:tag name="IGUANATEXSIZE" val="20"/>
  <p:tag name="IGUANATEXCURSOR" val="322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4803"/>
  <p:tag name="ORIGINALWIDTH" val="3703.037"/>
  <p:tag name="OUTPUTTYPE" val="PNG"/>
  <p:tag name="IGUANATEXVERSION" val="160"/>
  <p:tag name="LATEXADDIN" val="\documentclass{article}&#10;\usepackage{amsmath}&#10;\usepackage{mathrsfs}&#10;\usepackage{amssymb}&#10;\usepackage{bbm}&#10;\usepackage{bm}\usepackage[dvipsnames]{xcolor}&#10;&#10;&#10;\pagestyle{empty}&#10;\begin{document}&#10;&#10;\noindent {\color{NavyBlue}Flux superpotential} will also involve GV invariants $\mathscr{N}_\mathbf{\tilde{q}}$ of mirror $\widetilde{X}$.&#10;&#10;&#10;\end{document}"/>
  <p:tag name="IGUANATEXSIZE" val="20"/>
  <p:tag name="IGUANATEXCURSOR" val="300"/>
  <p:tag name="TRANSPARENCY" val="True"/>
  <p:tag name="LATEXENGINEID" val="0"/>
  <p:tag name="TEMPFOLDER" val="c:\temp\"/>
  <p:tag name="LATEXFORMHEIGHT" val="312"/>
  <p:tag name="LATEXFORMWIDTH" val="923.65"/>
  <p:tag name="LATEXFORMWRAP" val="Fals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201.35"/>
  <p:tag name="LATEXADDIN" val="\documentclass{article}&#10;\usepackage{amsmath}&#10;\usepackage{amssymb,mathrsfs}&#10;\pagestyle{empty}&#10;\begin{document}&#10;&#10;&#10;\noindent Fundamental engine for this work: computing $\mathscr{N}_\mathbf{q}$ and $\mathscr{N}_\mathbf{\tilde{q}}$.&#10;\end{document}"/>
  <p:tag name="IGUANATEXSIZE" val="20"/>
  <p:tag name="IGUANATEXCURSOR" val="228"/>
  <p:tag name="TRANSPARENCY" val="True"/>
  <p:tag name="LATEXENGINEID" val="0"/>
  <p:tag name="TEMPFOLDER" val="C:\Users\liamm\Desktop\System Apps\foriguana\"/>
  <p:tag name="LATEXFORMHEIGHT" val="312"/>
  <p:tag name="LATEXFORMWIDTH" val="666.05"/>
  <p:tag name="LATEXFORMWRAP" val="Fals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1532.05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Leading order $\mathcal{N}=1$ theory}$$&#10;&#10;&#10;\end{document}"/>
  <p:tag name="IGUANATEXSIZE" val="32"/>
  <p:tag name="IGUANATEXCURSOR" val="227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3.9332"/>
  <p:tag name="ORIGINALWIDTH" val="2590.926"/>
  <p:tag name="LATEXADDIN" val="\documentclass{article}&#10;\usepackage{amsmath}&#10;\usepackage{amssymb}&#10;\pagestyle{empty}&#10;\usepackage{mathrsfs}&#10;\newcommand{\calK}{\mathcal{K}}&#10;\begin{document}&#10;&#10;  &#10;\begin{align}&#10;W &amp;= W_{\text{flux}} + W_{\text{ED}3} + W_{\lambda\lambda}\,  \label{eq:wlo2} \nonumber   \\&#10;&amp;=\sqrt{\frac{2}{\pi}} \, \, \vec{\Pi}^\top \,\cdot \Sigma \cdot \,\big(\vec{f}-\tau\vec{h}\big) + \sum_D\,\mathcal{A}_D \, e^{-\frac{2\pi}{c_D}T_D}\,, \nonumber &#10; \end{align}&#10;  &#10;  &#10;&#10;\end{document}&#10;&#10;&#10; "/>
  <p:tag name="IGUANATEXSIZE" val="24"/>
  <p:tag name="IGUANATEXCURSOR" val="389"/>
  <p:tag name="TRANSPARENCY" val="True"/>
  <p:tag name="LATEXENGINEID" val="0"/>
  <p:tag name="TEMPFOLDER" val="C:\Users\liamm\Desktop\System Apps\foriguana\"/>
  <p:tag name="LATEXFORMHEIGHT" val="661.15"/>
  <p:tag name="LATEXFORMWIDTH" val="1165.85"/>
  <p:tag name="LATEXFORMWRAP" val="Fals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6.9629"/>
  <p:tag name="ORIGINALWIDTH" val="555.6805"/>
  <p:tag name="LATEXADDIN" val="\documentclass{article}&#10;\usepackage{amsmath}&#10;\usepackage{mathrsfs}&#10;\usepackage{amssymb}&#10;\usepackage{bbm}&#10;\usepackage{bm}&#10;&#10;\pagestyle{empty}&#10;\begin{document}&#10;&#10;$$\vec{\Pi} = \int_{\vec{\Sigma}_{3}} \Omega $$&#10;&#10;&#10;\end{document}"/>
  <p:tag name="IGUANATEXSIZE" val="20"/>
  <p:tag name="IGUANATEXCURSOR" val="160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738.6577"/>
  <p:tag name="LATEXADDIN" val="\documentclass{article}&#10;\usepackage{amsmath}&#10;\usepackage{mathrsfs}&#10;\usepackage{amssymb}&#10;\usepackage{bbm}&#10;\usepackage{bm}&#10;&#10;\pagestyle{empty}&#10;\begin{document}&#10;\begin{equation}  &#10;\Sigma =&#10;\begin{pmatrix} 0 &amp; {\mathbb{I}}\\ \nonumber&#10;-{\mathbb{I}} &amp; 0&#10;\end{pmatrix}\,&#10;\end{equation}&#10;&#10;\end{document}"/>
  <p:tag name="IGUANATEXSIZE" val="8"/>
  <p:tag name="IGUANATEXCURSOR" val="184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.6985"/>
  <p:tag name="ORIGINALWIDTH" val="3240.345"/>
  <p:tag name="OUTPUTTYPE" val="PNG"/>
  <p:tag name="IGUANATEXVERSION" val="160"/>
  <p:tag name="LATEXADDIN" val="\documentclass{article}&#10;\usepackage{amsmath}&#10;\usepackage{amssymb,mathrsfs}&#10;\pagestyle{empty}&#10;\newcommand{\calK}{T}&#10;\newcommand{\calN}{\mathcal{N}}&#10;\newcommand{\de}{\delta}&#10;\usepackage[dvipsnames]{xcolor}&#10;&#10;\begin{document}&#10;&#10;\noindent Sum runs over all effective divisors $D$.\\&#10;\noindent $D$ pure rigid $\Leftrightarrow$ $D$ rigid with constant {\color{Bittersweet}Pfaffian number} $\mathcal{A}_D$.\\&#10;\noindent We select CY$_3$ with $\ge h^{1,1}$ pure rigid prime toric   divisors.\\&#10;&#10;&#10;%\noindent {\color{NavyBlue}Explicitly computed, included.  Will show in talk.}\\&#10;%\noindent {\color{Bittersweet}Explicitly computed, negligible.  Shown in paper.}\\&#10;%\noindent {\color{OliveGreen}Not known.  Negligible by NDA estimates.}&#10; &#10; &#10;&#10;&#10;&#10;\end{document}"/>
  <p:tag name="IGUANATEXSIZE" val="20"/>
  <p:tag name="IGUANATEXCURSOR" val="470"/>
  <p:tag name="TRANSPARENCY" val="True"/>
  <p:tag name="LATEXENGINEID" val="0"/>
  <p:tag name="TEMPFOLDER" val="c:\temp\"/>
  <p:tag name="LATEXFORMHEIGHT" val="422.45"/>
  <p:tag name="LATEXFORMWIDTH" val="1016.75"/>
  <p:tag name="LATEXFORMWRAP" val="Fals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881.515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 &#10;&#10;\color{OliveGreen}&#10; \tt{\noindent see talk by Andreas Schachner\\}&#10;&#10;&#10;&#10;\end{document}"/>
  <p:tag name="IGUANATEXSIZE" val="12"/>
  <p:tag name="IGUANATEXCURSOR" val="274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3462.317"/>
  <p:tag name="LATEXADDIN" val="\documentclass{article}&#10;\usepackage{amsmath}&#10;\usepackage{amssymb,mathrsfs}&#10;\pagestyle{empty}&#10;\newcommand{\calK}{T}&#10;\newcommand{\calN}{\mathcal{N}}&#10;\newcommand{\de}{\delta}&#10;\usepackage[dvipsnames]{xcolor}&#10;&#10;\begin{document}&#10;&#10;\noindent Write $\mathcal{A}_D = \sqrt{\frac{2}{\pi}}\frac{n_D}{4\pi^2}$. &#10;\noindent Repeat our analysis for $10^{-3} \le n_D \le 10^4$.&#10;&#10;&#10;%\noindent {\color{NavyBlue}Explicitly computed, included.  Will show in talk.}\\&#10;%\noindent {\color{Bittersweet}Explicitly computed, negligible.  Shown in paper.}\\&#10;%\noindent {\color{OliveGreen}Not known.  Negligible by NDA estimates.}&#10; &#10; &#10;&#10;&#10;&#10;\end{document}"/>
  <p:tag name="IGUANATEXSIZE" val="20"/>
  <p:tag name="IGUANATEXCURSOR" val="296"/>
  <p:tag name="TRANSPARENCY" val="True"/>
  <p:tag name="LATEXENGINEID" val="0"/>
  <p:tag name="TEMPFOLDER" val="C:\Users\liamm\Desktop\System Apps\foriguana\"/>
  <p:tag name="LATEXFORMHEIGHT" val="422.45"/>
  <p:tag name="LATEXFORMWIDTH" val="1016.75"/>
  <p:tag name="LATEXFORMWRAP" val="Fals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427.07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{\tt{Witten 96a,96b; Kim 21}}}$$&#10;&#10;&#10;\end{document}"/>
  <p:tag name="IGUANATEXSIZE" val="12"/>
  <p:tag name="IGUANATEXCURSOR" val="268"/>
  <p:tag name="TRANSPARENCY" val="True"/>
  <p:tag name="LATEXENGINEID" val="0"/>
  <p:tag name="TEMPFOLDER" val="C:\Users\liamm\Desktop\System Apps\foriguana\"/>
  <p:tag name="LATEXFORMHEIGHT" val="312"/>
  <p:tag name="LATEXFORMWIDTH" val="706.65"/>
  <p:tag name="LATEXFORMWRAP" val="Fals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3188.602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Alexandrov, Firat, Kim, Sen, Stefanski 2204.02981 }}$$&#10;&#10;&#10;\end{document}"/>
  <p:tag name="IGUANATEXSIZE" val="12"/>
  <p:tag name="IGUANATEXCURSOR" val="261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139.107"/>
  <p:tag name="OUTPUTTYPE" val="PNG"/>
  <p:tag name="IGUANATEXVERSION" val="160"/>
  <p:tag name="LATEXADDIN" val="\documentclass{article}&#10;\usepackage{amsmath}&#10;\usepackage{amssymb,mathrsfs}&#10;\pagestyle{empty}&#10;\newcommand{\calK}{T}&#10;\newcommand{\calN}{\mathcal{N}}&#10;\newcommand{\de}{\delta}&#10;\usepackage[dvipsnames]{xcolor}&#10;&#10;\begin{document}&#10;\noindent Orientifold action s.t. all seven-branes are in $\mathfrak{so}(8)$ stacks.&#10;&#10;&#10;%\noindent {\color{NavyBlue}Explicitly computed, included.  Will show in talk.}\\&#10;%\noindent {\color{Bittersweet}Explicitly computed, negligible.  Shown in paper.}\\&#10;%\noindent {\color{OliveGreen}Not known.  Negligible by NDA estimates.}&#10; &#10; &#10;&#10;&#10;&#10;\end{document}"/>
  <p:tag name="IGUANATEXSIZE" val="20"/>
  <p:tag name="IGUANATEXCURSOR" val="280"/>
  <p:tag name="TRANSPARENCY" val="True"/>
  <p:tag name="LATEXENGINEID" val="0"/>
  <p:tag name="TEMPFOLDER" val="c:\temp\"/>
  <p:tag name="LATEXFORMHEIGHT" val="422.45"/>
  <p:tag name="LATEXFORMWIDTH" val="1016.75"/>
  <p:tag name="LATEXFORMWRAP" val="Fals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4.4132"/>
  <p:tag name="ORIGINALWIDTH" val="2974.128"/>
  <p:tag name="OUTPUTTYPE" val="PNG"/>
  <p:tag name="IGUANATEXVERSION" val="160"/>
  <p:tag name="LATEXADDIN" val="\documentclass{article}&#10;\usepackage{amsmath}&#10;\usepackage{amssymb,mathrsfs}&#10;\pagestyle{empty}&#10;\newcommand{\calK}{T}&#10;\newcommand{\calN}{\mathcal{N}}&#10;\newcommand{\de}{\delta}&#10;\usepackage[dvipsnames]{xcolor}&#10;&#10;\begin{document}&#10;\noindent 34 $\mathfrak{so}(8)$ stacks on pure rigid divisors (NHCs)\\&#10;\noindent 1 $\mathfrak{so}(8)$ stack on a non-rigid divisor: $h^{\bullet}(\mathcal{O}_D)=(1,0,1)$\\&#10;\noindent 117 Euclidean D3-branes on pure rigid divisors\\&#10;\noindent ED3 $\cap$ D7 $= \mathbb{P}^1$\\&#10;\noindent Freed-Witten cancelled on all D7-branes \emph{and} all ED3s.&#10;&#10;&#10;&#10;&#10;%\noindent {\color{NavyBlue}Explicitly computed, included.  Will show in talk.}\\&#10;%\noindent {\color{Bittersweet}Explicitly computed, negligible.  Shown in paper.}\\&#10;%\noindent {\color{OliveGreen}Not known.  Negligible by NDA estimates.}&#10; &#10; &#10;&#10;&#10;&#10;\end{document}"/>
  <p:tag name="IGUANATEXSIZE" val="20"/>
  <p:tag name="IGUANATEXCURSOR" val="560"/>
  <p:tag name="TRANSPARENCY" val="True"/>
  <p:tag name="LATEXENGINEID" val="0"/>
  <p:tag name="TEMPFOLDER" val="c:\temp\"/>
  <p:tag name="LATEXFORMHEIGHT" val="422.45"/>
  <p:tag name="LATEXFORMWIDTH" val="1016.75"/>
  <p:tag name="LATEXFORMWRAP" val="Fals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4930.634"/>
  <p:tag name="LATEXADDIN" val="\documentclass{article}&#10;\usepackage{amsmath}&#10;\usepackage{amssymb}&#10;\pagestyle{empty}&#10;\usepackage{mathrsfs}&#10;\newcommand{\calK}{\mathcal{K}}&#10;\begin{document}&#10;&#10;   &#10;  &#10;&#10;\begin{align}&#10;\mathcal{K} =  \,\,\mathcal{K}_{\text{tree}} + \mathcal{K}_{(\alpha')^3} + \mathcal{K}_{\text{WSI}}\,  =  -2\,\text{log}\Bigl(2^{3/2}g_s^{-3/2}\mathcal{V} \Bigr) -\text{log}\bigl(-i\left(\tau-\bar{\tau}\right)\bigr) - \text{log}\Bigl(-i\,\int_{X}\Omega\wedge\overline{\Omega}\Bigr)\,, \label{eq:detailedform2}  \nonumber&#10;\end{align} &#10; &#10;&#10;\end{document}&#10;&#10;&#10; "/>
  <p:tag name="IGUANATEXSIZE" val="24"/>
  <p:tag name="IGUANATEXCURSOR" val="190"/>
  <p:tag name="TRANSPARENCY" val="True"/>
  <p:tag name="LATEXENGINEID" val="0"/>
  <p:tag name="TEMPFOLDER" val="C:\Users\liamm\Desktop\System Apps\foriguana\"/>
  <p:tag name="LATEXFORMHEIGHT" val="661.15"/>
  <p:tag name="LATEXFORMWIDTH" val="1239.7"/>
  <p:tag name="LATEXFORMWRAP" val="Fals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1532.05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Leading order $\mathcal{N}=1$ theory}$$&#10;&#10;&#10;\end{document}"/>
  <p:tag name="IGUANATEXSIZE" val="32"/>
  <p:tag name="IGUANATEXCURSOR" val="227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9.4563"/>
  <p:tag name="ORIGINALWIDTH" val="2854.143"/>
  <p:tag name="OUTPUTTYPE" val="PNG"/>
  <p:tag name="IGUANATEXVERSION" val="160"/>
  <p:tag name="LATEXADDIN" val="\documentclass{article}&#10;\usepackage{amsmath}&#10;\usepackage{amssymb}&#10;\pagestyle{empty}&#10;\usepackage{mathrsfs}&#10;\newcommand{\calK}{\mathcal{K}}&#10;\begin{document}&#10;&#10;  &#10;\begin{align} &#10;W=\sqrt{\frac{2}{\pi}} \, \, \vec{\Pi}^\top \,\cdot \Sigma \cdot \,\big(\vec{f}-\tau\vec{h}\big) + \sqrt{\frac{2}{\pi}}\frac{1}{4\pi^2}\sum_{D}\, e^{-\frac{2\pi}{c_D}T_D}\,, \nonumber &#10; \end{align}&#10;  &#10;  &#10;&#10;\end{document}&#10;&#10;&#10; "/>
  <p:tag name="IGUANATEXSIZE" val="24"/>
  <p:tag name="IGUANATEXCURSOR" val="316"/>
  <p:tag name="TRANSPARENCY" val="True"/>
  <p:tag name="LATEXENGINEID" val="0"/>
  <p:tag name="TEMPFOLDER" val="c:\temp\"/>
  <p:tag name="LATEXFORMHEIGHT" val="661.15"/>
  <p:tag name="LATEXFORMWIDTH" val="1165.85"/>
  <p:tag name="LATEXFORMWRAP" val="Fals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3.9557"/>
  <p:tag name="ORIGINALWIDTH" val="4552.681"/>
  <p:tag name="LATEXADDIN" val="\documentclass{article}&#10;\usepackage{amsmath}&#10;\usepackage{amssymb}&#10;\pagestyle{empty}&#10;\usepackage{mathrsfs}&#10;\newcommand{\calK}{\mathcal{K}}&#10;\begin{document}&#10;&#10;   &#10;  &#10; &#10;&#10;\begin{equation}&#10;\mathcal{T}^{\text{tree}}_i+ &#10;\mathcal{T}_i^{(\alpha')^2}   &#10;+&#10;\mathcal{T}_i^{\text{WSI}}    &#10;=\frac{1}{2}\kappa_{ijk}t^jt^k-\frac{\chi(D_i)}{24}   &#10; +\frac{1}{(2\pi)^2}\sum_{\mathbf{q}\in \mathcal{M}(X)}q_i\, \mathscr{N}_{\mathbf{q}} \,\text{Li}_2\Bigl((-1)^{\mathbf{\gamma}\cdot \mathbf{q}}e^{-2\pi \mathbf{q}\cdot \mathbf{t}}\Bigr)\,.   \nonumber&#10;\end{equation}&#10;&#10; &#10;&#10;\end{document}&#10;&#10;&#10; "/>
  <p:tag name="IGUANATEXSIZE" val="24"/>
  <p:tag name="IGUANATEXCURSOR" val="162"/>
  <p:tag name="TRANSPARENCY" val="True"/>
  <p:tag name="LATEXENGINEID" val="0"/>
  <p:tag name="TEMPFOLDER" val="C:\Users\liamm\Desktop\System Apps\foriguana\"/>
  <p:tag name="LATEXFORMHEIGHT" val="661.15"/>
  <p:tag name="LATEXFORMWIDTH" val="1165.85"/>
  <p:tag name="LATEXFORMWRAP" val="Fals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4.4507"/>
  <p:tag name="ORIGINALWIDTH" val="5466.067"/>
  <p:tag name="LATEXADDIN" val="\documentclass{article}&#10;\usepackage{amsmath}&#10;\usepackage{amssymb}&#10;\pagestyle{empty}&#10;\usepackage{mathrsfs}&#10;\newcommand{\calK}{\mathcal{K}}&#10;\begin{document}&#10;&#10;   &#10;  &#10; &#10;&#10;\begin{equation}&#10;\mathcal{V}   =  \frac{1}{6}\kappa_{ijk}t^it^jt^k-\frac{\zeta(3)\chi(X)}{4(2\pi)^3}  &#10;+\frac{1}{2(2\pi)^3}&#10;\sum_{\mathbf{q}\in \mathcal{M}(X)}\, \mathscr{N}_{\mathbf{q}}\,\Biggl( \text{Li}_3\Bigl((-1)^{\mathbf{\gamma}\cdot \mathbf{q}}e^{-2\pi \mathbf{q}\cdot \mathbf{t}}\Bigr)+ 2\pi \mathbf{q}\cdot \mathbf{t}\,\,\text{Li}_2\Bigl((-1)^{\mathbf{\gamma}\cdot \mathbf{q}}e^{-2\pi \mathbf{q} \cdot \mathbf{t}}\Bigr)\Biggr)\nonumber&#10;\end{equation}&#10;&#10; &#10;&#10;\end{document}&#10;&#10;&#10; "/>
  <p:tag name="IGUANATEXSIZE" val="24"/>
  <p:tag name="IGUANATEXCURSOR" val="601"/>
  <p:tag name="TRANSPARENCY" val="True"/>
  <p:tag name="LATEXENGINEID" val="0"/>
  <p:tag name="TEMPFOLDER" val="C:\Users\liamm\Desktop\System Apps\foriguana\"/>
  <p:tag name="LATEXFORMHEIGHT" val="661.15"/>
  <p:tag name="LATEXFORMWIDTH" val="1165.85"/>
  <p:tag name="LATEXFORMWRAP" val="Fals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2977.128"/>
  <p:tag name="LATEXADDIN" val="\documentclass{article}&#10;\usepackage{amsmath}&#10;\usepackage{amssymb}&#10;\pagestyle{empty}\usepackage[dvipsnames]{xcolor}&#10;\begin{document}&#10; &#10;\noindent We have constructed&#10;\noindent candidate {\color{Bittersweet}KKLT de Sitter vacua},\\&#10;\noindent in totally explicit compactifications.\\&#10; &#10;&#10; &#10;&#10;&#10;\end{document}"/>
  <p:tag name="IGUANATEXSIZE" val="24"/>
  <p:tag name="IGUANATEXCURSOR" val="281"/>
  <p:tag name="TRANSPARENCY" val="True"/>
  <p:tag name="LATEXENGINEID" val="0"/>
  <p:tag name="TEMPFOLDER" val="C:\Users\liamm\Desktop\System Apps\foriguana\"/>
  <p:tag name="LATEXFORMHEIGHT" val="312"/>
  <p:tag name="LATEXFORMWIDTH" val="480.55"/>
  <p:tag name="LATEXFORMWRAP" val="Fals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.1987"/>
  <p:tag name="ORIGINALWIDTH" val="2001.5"/>
  <p:tag name="LATEXADDIN" val="\documentclass{article}&#10;\usepackage{amsmath}&#10;\usepackage{amssymb}&#10;\pagestyle{empty}&#10;\begin{document}&#10;&#10;\noindent  quantized fluxes\\&#10;\noindent  intersection numbers, etc.~of CY$_3$, $X$\\&#10;\noindent  periods on  $X$ and mirror $\widetilde{X}$&#10;&#10;\end{document}"/>
  <p:tag name="IGUANATEXSIZE" val="24"/>
  <p:tag name="IGUANATEXCURSOR" val="19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119.235"/>
  <p:tag name="LATEXADDIN" val="\documentclass{article}&#10;\usepackage{amsmath}&#10;\usepackage{amssymb}&#10;\pagestyle{empty}&#10;\begin{document}&#10;&#10;Fully specified, computable in terms of&#10;&#10;\end{document}"/>
  <p:tag name="IGUANATEXSIZE" val="24"/>
  <p:tag name="IGUANATEXCURSOR" val="141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766.02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Strategy for moduli stabilization}$$&#10;&#10;&#10;\end{document}"/>
  <p:tag name="IGUANATEXSIZE" val="36"/>
  <p:tag name="IGUANATEXCURSOR" val="247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985"/>
  <p:tag name="ORIGINALWIDTH" val="2419.198"/>
  <p:tag name="LATEXADDIN" val="\documentclass{article}&#10;\usepackage{amsmath}&#10;\usepackage{amssymb}&#10;\pagestyle{empty}&#10;\begin{document}&#10;&#10;Unguided search with $\gtrsim 100$ fields: hopeless.&#10;&#10;\end{document}"/>
  <p:tag name="IGUANATEXSIZE" val="24"/>
  <p:tag name="IGUANATEXCURSOR" val="154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127.109"/>
  <p:tag name="LATEXADDIN" val="\documentclass{article}&#10;\usepackage{amsmath}&#10;\usepackage{amssymb}&#10;\pagestyle{empty}\usepackage[dvipsnames]{xcolor}&#10;\begin{document}&#10;&#10;Use analytic, SUSY {\color{NavyBlue} starting guesses} for numerical search.&#10; &#10;&#10;\end{document}"/>
  <p:tag name="IGUANATEXSIZE" val="24"/>
  <p:tag name="IGUANATEXCURSOR" val="151"/>
  <p:tag name="TRANSPARENCY" val="True"/>
  <p:tag name="LATEXENGINEID" val="0"/>
  <p:tag name="TEMPFOLDER" val="C:\Users\liamm\Desktop\System Apps\foriguana\"/>
  <p:tag name="LATEXFORMHEIGHT" val="312"/>
  <p:tag name="LATEXFORMWIDTH" val="612.15"/>
  <p:tag name="LATEXFORMWRAP" val="Fals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392.576"/>
  <p:tag name="LATEXADDIN" val="\documentclass{article}&#10;\usepackage{amsmath}&#10;\usepackage{amssymb}&#10;\pagestyle{empty}\usepackage[dvipsnames]{xcolor}&#10;\begin{document}&#10;&#10;Complex structure sector: %find starting guess in {\color{NavyBlue} 1d EFT}&#10;&#10;\end{document}"/>
  <p:tag name="IGUANATEXSIZE" val="24"/>
  <p:tag name="IGUANATEXCURSOR" val="160"/>
  <p:tag name="TRANSPARENCY" val="True"/>
  <p:tag name="LATEXENGINEID" val="0"/>
  <p:tag name="TEMPFOLDER" val="C:\Users\liamm\Desktop\System Apps\foriguana\"/>
  <p:tag name="LATEXFORMHEIGHT" val="312"/>
  <p:tag name="LATEXFORMWIDTH" val="612.15"/>
  <p:tag name="LATEXFORMWRAP" val="Fals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984.627"/>
  <p:tag name="LATEXADDIN" val="\documentclass{article}&#10;\usepackage{amsmath}&#10;\usepackage{amssymb}&#10;\pagestyle{empty}\usepackage[dvipsnames]{xcolor}&#10;\begin{document}&#10;&#10;&#10; &#10;\noindent  Finding fluxes giving a PFV is a Diophantine problem.\\ &#10; &#10;&#10;&#10;\end{document}"/>
  <p:tag name="IGUANATEXSIZE" val="24"/>
  <p:tag name="IGUANATEXCURSOR" val="203"/>
  <p:tag name="TRANSPARENCY" val="True"/>
  <p:tag name="LATEXENGINEID" val="0"/>
  <p:tag name="TEMPFOLDER" val="C:\Users\liamm\Desktop\System Apps\foriguana\"/>
  <p:tag name="LATEXFORMHEIGHT" val="390.95"/>
  <p:tag name="LATEXFORMWIDTH" val="810.6"/>
  <p:tag name="LATEXFORMWRAP" val="Fals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816.648"/>
  <p:tag name="LATEXADDIN" val="\documentclass{article}&#10;\usepackage{amsmath}&#10;\usepackage{amssymb}&#10;\pagestyle{empty}\usepackage[dvipsnames]{xcolor}&#10;\begin{document}&#10;&#10;&#10;\noindent Perturbatively flat vacuum {\color{Bittersweet}(PFV)}: a {\color{Bittersweet}one-field EFT}.\\ &#10; &#10;&#10;&#10;\end{document}"/>
  <p:tag name="IGUANATEXSIZE" val="24"/>
  <p:tag name="IGUANATEXCURSOR" val="239"/>
  <p:tag name="TRANSPARENCY" val="True"/>
  <p:tag name="LATEXENGINEID" val="0"/>
  <p:tag name="TEMPFOLDER" val="C:\Users\liamm\Desktop\System Apps\foriguana\"/>
  <p:tag name="LATEXFORMHEIGHT" val="390.95"/>
  <p:tag name="LATEXFORMWIDTH" val="810.6"/>
  <p:tag name="LATEXFORMWRAP" val="Fals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620.172"/>
  <p:tag name="LATEXADDIN" val="\documentclass{article}&#10;\usepackage{amsmath}&#10;\usepackage{amssymb}&#10;\pagestyle{empty}\usepackage[dvipsnames]{xcolor}&#10;\begin{document}&#10;&#10; &#10;\noindent Engineer small $W_0$ + Klebanov-Strassler throat.\\ &#10; &#10;&#10;&#10;\end{document}"/>
  <p:tag name="IGUANATEXSIZE" val="24"/>
  <p:tag name="IGUANATEXCURSOR" val="193"/>
  <p:tag name="TRANSPARENCY" val="True"/>
  <p:tag name="LATEXENGINEID" val="0"/>
  <p:tag name="TEMPFOLDER" val="C:\Users\liamm\Desktop\System Apps\foriguana\"/>
  <p:tag name="LATEXFORMHEIGHT" val="390.95"/>
  <p:tag name="LATEXFORMWIDTH" val="810.6"/>
  <p:tag name="LATEXFORMWRAP" val="Fals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678.665"/>
  <p:tag name="LATEXADDIN" val="\documentclass{article}&#10;\usepackage{amsmath}&#10;\usepackage{amssymb}&#10;\pagestyle{empty}\usepackage[dvipsnames]{xcolor}&#10;\begin{document}&#10;&#10;&#10; &#10;\noindent Find  starting guess in PFV, search in {\color{NavyBlue} full theory}.&#10; &#10;&#10;&#10;\end{document}"/>
  <p:tag name="IGUANATEXSIZE" val="24"/>
  <p:tag name="IGUANATEXCURSOR" val="152"/>
  <p:tag name="TRANSPARENCY" val="True"/>
  <p:tag name="LATEXENGINEID" val="0"/>
  <p:tag name="TEMPFOLDER" val="C:\Users\liamm\Desktop\System Apps\foriguana\"/>
  <p:tag name="LATEXFORMHEIGHT" val="390.95"/>
  <p:tag name="LATEXFORMWIDTH" val="810.6"/>
  <p:tag name="LATEXFORMWRAP" val="Fals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2089.989"/>
  <p:tag name="LATEXADDIN" val="\documentclass{article}&#10;\usepackage{amsmath}&#10;\usepackage{amssymb}&#10;\pagestyle{empty}\usepackage[dvipsnames]{xcolor}&#10;\begin{document}&#10; &#10; &#10;&#10;\noindent I will explain what we have computed,\\&#10;\noindent and what remains for future work.&#10;&#10; &#10;&#10;&#10;\end{document}"/>
  <p:tag name="IGUANATEXSIZE" val="24"/>
  <p:tag name="IGUANATEXCURSOR" val="135"/>
  <p:tag name="TRANSPARENCY" val="True"/>
  <p:tag name="LATEXENGINEID" val="0"/>
  <p:tag name="TEMPFOLDER" val="C:\Users\liamm\Desktop\System Apps\foriguana\"/>
  <p:tag name="LATEXFORMHEIGHT" val="312"/>
  <p:tag name="LATEXFORMWIDTH" val="480.55"/>
  <p:tag name="LATEXFORMWRAP" val="Fals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52.00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20 }}$$&#10; &#10;&#10;\end{document}"/>
  <p:tag name="IGUANATEXSIZE" val="12"/>
  <p:tag name="IGUANATEXCURSOR" val="27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3454.068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Alvarez-Garcia, Blumenhagen, Brinkmann, Schlechter 20 }}$$&#10; &#10;&#10;\end{document}"/>
  <p:tag name="IGUANATEXSIZE" val="12"/>
  <p:tag name="IGUANATEXCURSOR" val="293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52.75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19}}$$&#10; &#10;&#10;\end{document}"/>
  <p:tag name="IGUANATEXSIZE" val="12"/>
  <p:tag name="IGUANATEXCURSOR" val="272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429.6963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text{see also:~~}$$&#10;&#10;&#10;\end{document}"/>
  <p:tag name="IGUANATEXSIZE" val="12"/>
  <p:tag name="IGUANATEXCURSOR" val="23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1229.09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Honma and Otsuka 21}}$$&#10;&#10;&#10;\end{document}"/>
  <p:tag name="IGUANATEXSIZE" val="12"/>
  <p:tag name="IGUANATEXCURSOR" val="26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49.75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Marchesano, Prieto, Wiesner 21}}$$&#10;&#10;&#10;\end{document}"/>
  <p:tag name="IGUANATEXSIZE" val="12"/>
  <p:tag name="IGUANATEXCURSOR" val="26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2797.9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roeckel, Cicoli, Maharana, Singh, Sinha 21}}$$&#10;&#10;&#10;\end{document}"/>
  <p:tag name="IGUANATEXSIZE" val="12"/>
  <p:tag name="IGUANATEXCURSOR" val="27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2209.974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astian, Grimm, van de Heisteeg 21}}$$&#10;&#10;&#10;\end{document}"/>
  <p:tag name="IGUANATEXSIZE" val="12"/>
  <p:tag name="IGUANATEXCURSOR" val="26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623.547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arta, Mininno, Shukla 22}}$$&#10;&#10;&#10;\end{document}"/>
  <p:tag name="IGUANATEXSIZE" val="12"/>
  <p:tag name="IGUANATEXCURSOR" val="26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2278.215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lumenhagen, Gligovic, Kaddachi, 22}}$$&#10;&#10;&#10;\end{document}"/>
  <p:tag name="IGUANATEXSIZE" val="12"/>
  <p:tag name="IGUANATEXCURSOR" val="27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848.8939"/>
  <p:tag name="LATEXADDIN" val="\documentclass{article}&#10;\usepackage{amsmath}&#10;\usepackage{amssymb}&#10;\pagestyle{empty}&#10;\begin{document}&#10;&#10;Scalar potential&#10;&#10;\end{document}"/>
  <p:tag name="IGUANATEXSIZE" val="16"/>
  <p:tag name="IGUANATEXCURSOR" val="11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766.02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Strategy for moduli stabilization}$$&#10;&#10;&#10;\end{document}"/>
  <p:tag name="IGUANATEXSIZE" val="36"/>
  <p:tag name="IGUANATEXCURSOR" val="247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985"/>
  <p:tag name="ORIGINALWIDTH" val="2419.198"/>
  <p:tag name="LATEXADDIN" val="\documentclass{article}&#10;\usepackage{amsmath}&#10;\usepackage{amssymb}&#10;\pagestyle{empty}&#10;\begin{document}&#10;&#10;Unguided search with $\gtrsim 100$ fields: hopeless.&#10;&#10;\end{document}"/>
  <p:tag name="IGUANATEXSIZE" val="24"/>
  <p:tag name="IGUANATEXCURSOR" val="154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127.109"/>
  <p:tag name="LATEXADDIN" val="\documentclass{article}&#10;\usepackage{amsmath}&#10;\usepackage{amssymb}&#10;\pagestyle{empty}\usepackage[dvipsnames]{xcolor}&#10;\begin{document}&#10;&#10;Use analytic, SUSY {\color{NavyBlue} starting guesses} for numerical search.&#10; &#10;&#10;\end{document}"/>
  <p:tag name="IGUANATEXSIZE" val="24"/>
  <p:tag name="IGUANATEXCURSOR" val="151"/>
  <p:tag name="TRANSPARENCY" val="True"/>
  <p:tag name="LATEXENGINEID" val="0"/>
  <p:tag name="TEMPFOLDER" val="C:\Users\liamm\Desktop\System Apps\foriguana\"/>
  <p:tag name="LATEXFORMHEIGHT" val="312"/>
  <p:tag name="LATEXFORMWIDTH" val="612.15"/>
  <p:tag name="LATEXFORMWRAP" val="Fals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392.576"/>
  <p:tag name="LATEXADDIN" val="\documentclass{article}&#10;\usepackage{amsmath}&#10;\usepackage{amssymb}&#10;\pagestyle{empty}\usepackage[dvipsnames]{xcolor}&#10;\begin{document}&#10;&#10;Complex structure sector: %find starting guess in {\color{NavyBlue} 1d EFT}&#10;&#10;\end{document}"/>
  <p:tag name="IGUANATEXSIZE" val="24"/>
  <p:tag name="IGUANATEXCURSOR" val="160"/>
  <p:tag name="TRANSPARENCY" val="True"/>
  <p:tag name="LATEXENGINEID" val="0"/>
  <p:tag name="TEMPFOLDER" val="C:\Users\liamm\Desktop\System Apps\foriguana\"/>
  <p:tag name="LATEXFORMHEIGHT" val="312"/>
  <p:tag name="LATEXFORMWIDTH" val="612.15"/>
  <p:tag name="LATEXFORMWRAP" val="Fals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984.627"/>
  <p:tag name="LATEXADDIN" val="\documentclass{article}&#10;\usepackage{amsmath}&#10;\usepackage{amssymb}&#10;\pagestyle{empty}\usepackage[dvipsnames]{xcolor}&#10;\begin{document}&#10;&#10;&#10; &#10;\noindent  Finding fluxes giving a PFV is a Diophantine problem.\\ &#10; &#10;&#10;&#10;\end{document}"/>
  <p:tag name="IGUANATEXSIZE" val="24"/>
  <p:tag name="IGUANATEXCURSOR" val="203"/>
  <p:tag name="TRANSPARENCY" val="True"/>
  <p:tag name="LATEXENGINEID" val="0"/>
  <p:tag name="TEMPFOLDER" val="C:\Users\liamm\Desktop\System Apps\foriguana\"/>
  <p:tag name="LATEXFORMHEIGHT" val="390.95"/>
  <p:tag name="LATEXFORMWIDTH" val="810.6"/>
  <p:tag name="LATEXFORMWRAP" val="Fals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748.4064"/>
  <p:tag name="LATEXADDIN" val="\documentclass{article}&#10;\usepackage{amsmath}&#10;\usepackage{amssymb}&#10;\pagestyle{empty}\usepackage[dvipsnames]{xcolor}&#10;\begin{document}&#10;&#10;K\&quot;ahler sector: %find starting guess in {\color{NavyBlue} 1d EFT}&#10;&#10;\end{document}"/>
  <p:tag name="IGUANATEXSIZE" val="24"/>
  <p:tag name="IGUANATEXCURSOR" val="141"/>
  <p:tag name="TRANSPARENCY" val="True"/>
  <p:tag name="LATEXENGINEID" val="0"/>
  <p:tag name="TEMPFOLDER" val="C:\Users\liamm\Desktop\System Apps\foriguana\"/>
  <p:tag name="LATEXFORMHEIGHT" val="312"/>
  <p:tag name="LATEXFORMWIDTH" val="612.15"/>
  <p:tag name="LATEXFORMWRAP" val="Fals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1.4661"/>
  <p:tag name="ORIGINALWIDTH" val="2497.188"/>
  <p:tag name="LATEXADDIN" val="\documentclass{article}&#10;\usepackage{amsmath}&#10;\usepackage{amssymb}&#10;\pagestyle{empty}\usepackage[dvipsnames]{xcolor}&#10;\begin{document}&#10;&#10;&#10;\noindent Find {\color{Bittersweet}$\mathcal{N}=1$ SUSY AdS}, use as starting guess.\\&#10;\noindent Then search in {\color{NavyBlue} full theory}.&#10; &#10;&#10;&#10;\end{document}"/>
  <p:tag name="IGUANATEXSIZE" val="24"/>
  <p:tag name="IGUANATEXCURSOR" val="199"/>
  <p:tag name="TRANSPARENCY" val="True"/>
  <p:tag name="LATEXENGINEID" val="0"/>
  <p:tag name="TEMPFOLDER" val="C:\Users\liamm\Desktop\System Apps\foriguana\"/>
  <p:tag name="LATEXFORMHEIGHT" val="390.95"/>
  <p:tag name="LATEXFORMWIDTH" val="484.4"/>
  <p:tag name="LATEXFORMWRAP" val="Fals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816.648"/>
  <p:tag name="LATEXADDIN" val="\documentclass{article}&#10;\usepackage{amsmath}&#10;\usepackage{amssymb}&#10;\pagestyle{empty}\usepackage[dvipsnames]{xcolor}&#10;\begin{document}&#10;&#10;&#10;\noindent Perturbatively flat vacuum {\color{Bittersweet}(PFV)}: a {\color{Bittersweet}one-field EFT}.\\ &#10; &#10;&#10;&#10;\end{document}"/>
  <p:tag name="IGUANATEXSIZE" val="24"/>
  <p:tag name="IGUANATEXCURSOR" val="239"/>
  <p:tag name="TRANSPARENCY" val="True"/>
  <p:tag name="LATEXENGINEID" val="0"/>
  <p:tag name="TEMPFOLDER" val="C:\Users\liamm\Desktop\System Apps\foriguana\"/>
  <p:tag name="LATEXFORMHEIGHT" val="390.95"/>
  <p:tag name="LATEXFORMWIDTH" val="810.6"/>
  <p:tag name="LATEXFORMWRAP" val="Fals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620.172"/>
  <p:tag name="LATEXADDIN" val="\documentclass{article}&#10;\usepackage{amsmath}&#10;\usepackage{amssymb}&#10;\pagestyle{empty}\usepackage[dvipsnames]{xcolor}&#10;\begin{document}&#10;&#10; &#10;\noindent Engineer small $W_0$ + Klebanov-Strassler throat.\\ &#10; &#10;&#10;&#10;\end{document}"/>
  <p:tag name="IGUANATEXSIZE" val="24"/>
  <p:tag name="IGUANATEXCURSOR" val="193"/>
  <p:tag name="TRANSPARENCY" val="True"/>
  <p:tag name="LATEXENGINEID" val="0"/>
  <p:tag name="TEMPFOLDER" val="C:\Users\liamm\Desktop\System Apps\foriguana\"/>
  <p:tag name="LATEXFORMHEIGHT" val="390.95"/>
  <p:tag name="LATEXFORMWIDTH" val="810.6"/>
  <p:tag name="LATEXFORMWRAP" val="Fals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678.665"/>
  <p:tag name="LATEXADDIN" val="\documentclass{article}&#10;\usepackage{amsmath}&#10;\usepackage{amssymb}&#10;\pagestyle{empty}\usepackage[dvipsnames]{xcolor}&#10;\begin{document}&#10;&#10;&#10; &#10;\noindent Find  starting guess in PFV, search in {\color{NavyBlue} full theory}.&#10; &#10;&#10;&#10;\end{document}"/>
  <p:tag name="IGUANATEXSIZE" val="24"/>
  <p:tag name="IGUANATEXCURSOR" val="152"/>
  <p:tag name="TRANSPARENCY" val="True"/>
  <p:tag name="LATEXENGINEID" val="0"/>
  <p:tag name="TEMPFOLDER" val="C:\Users\liamm\Desktop\System Apps\foriguana\"/>
  <p:tag name="LATEXFORMHEIGHT" val="390.95"/>
  <p:tag name="LATEXFORMWIDTH" val="810.6"/>
  <p:tag name="LATEXFORMWRAP" val="Fals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387.7015"/>
  <p:tag name="LATEXADDIN" val="\documentclass{article}&#10;\usepackage{amsmath}&#10;\usepackage{amssymb}&#10;\pagestyle{empty}&#10;\begin{document}&#10;&#10;%Einstein-frame CY$_3$ volume&#10;$\mathcal{V}_E/10^2$&#10;&#10;\end{document}"/>
  <p:tag name="IGUANATEXSIZE" val="16"/>
  <p:tag name="IGUANATEXCURSOR" val="132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52.00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20 }}$$&#10; &#10;&#10;\end{document}"/>
  <p:tag name="IGUANATEXSIZE" val="12"/>
  <p:tag name="IGUANATEXCURSOR" val="27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52.75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19}}$$&#10; &#10;&#10;\end{document}"/>
  <p:tag name="IGUANATEXSIZE" val="12"/>
  <p:tag name="IGUANATEXCURSOR" val="272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71.616"/>
  <p:tag name="LATEXADDIN" val="\documentclass{article}&#10;\usepackage{amsmath}&#10;\usepackage{amssymb}&#10;\pagestyle{empty}\usepackage[dvipsnames]{xcolor}&#10;\begin{document}&#10;&#10;&#10;\noindent Stabilize all moduli.&#10; &#10;&#10;&#10;\end{document}"/>
  <p:tag name="IGUANATEXSIZE" val="24"/>
  <p:tag name="IGUANATEXCURSOR" val="165"/>
  <p:tag name="TRANSPARENCY" val="True"/>
  <p:tag name="LATEXENGINEID" val="0"/>
  <p:tag name="TEMPFOLDER" val="C:\Users\liamm\Desktop\System Apps\foriguana\"/>
  <p:tag name="LATEXFORMHEIGHT" val="390.95"/>
  <p:tag name="LATEXFORMWIDTH" val="484.4"/>
  <p:tag name="LATEXFORMWRAP" val="Fals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3454.068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Alvarez-Garcia, Blumenhagen, Brinkmann, Schlechter 20 }}$$&#10; &#10;&#10;\end{document}"/>
  <p:tag name="IGUANATEXSIZE" val="12"/>
  <p:tag name="IGUANATEXCURSOR" val="293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017.248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L.M., Rios-Tascon, 20}}$$&#10;&#10;&#10;\end{document}"/>
  <p:tag name="IGUANATEXSIZE" val="12"/>
  <p:tag name="IGUANATEXCURSOR" val="231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2947.132"/>
  <p:tag name="LATEXADDIN" val="\documentclass{article}&#10;\usepackage{amsmath}&#10;\usepackage{amssymb}&#10;\pagestyle{empty}&#10;\usepackage[dvipsnames]{xcolor}&#10;\begin{document}&#10;&#10;&#10;$$ \color{Black}\text{2d cross-section of K\&quot;ahler cone in }h^{1,1}=491\text{ threefold} $$&#10;&#10;\end{document}"/>
  <p:tag name="IGUANATEXSIZE" val="24"/>
  <p:tag name="IGUANATEXCURSOR" val="222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246.7191"/>
  <p:tag name="LATEXADDIN" val="\documentclass{article}&#10;\usepackage{amsmath}&#10;\pagestyle{empty}&#10;\begin{document}&#10;&#10;$$\text{start}$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797.9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Kim, L.M., Moritz Rios-Tascon, 21}}$$&#10;&#10;&#10;\end{document}"/>
  <p:tag name="IGUANATEXSIZE" val="12"/>
  <p:tag name="IGUANATEXCURSOR" val="285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2947.132"/>
  <p:tag name="LATEXADDIN" val="\documentclass{article}&#10;\usepackage{amsmath}&#10;\usepackage{amssymb}&#10;\pagestyle{empty}&#10;\usepackage[dvipsnames]{xcolor}&#10;\begin{document}&#10;&#10;&#10;$$ \color{Black}\text{2d cross-section of K\&quot;ahler cone in }h^{1,1}=491\text{ threefold} $$&#10;&#10;\end{document}"/>
  <p:tag name="IGUANATEXSIZE" val="24"/>
  <p:tag name="IGUANATEXCURSOR" val="222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246.7191"/>
  <p:tag name="LATEXADDIN" val="\documentclass{article}&#10;\usepackage{amsmath}&#10;\pagestyle{empty}&#10;\begin{document}&#10;&#10;$$\text{start}$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13.6857"/>
  <p:tag name="LATEXADDIN" val="\documentclass{article}&#10;\usepackage{amsmath}&#10;\usepackage{amssymb}&#10;\pagestyle{empty}&#10;\begin{document}&#10;&#10;$V_F + V_{\overline{D3}}$&#10;&#10;\end{document}"/>
  <p:tag name="IGUANATEXSIZE" val="16"/>
  <p:tag name="IGUANATEXCURSOR" val="127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775.4031"/>
  <p:tag name="LATEXADDIN" val="\documentclass{article}&#10;\usepackage{amsmath}&#10;\pagestyle{empty}&#10;\begin{document}&#10;&#10;$$\text{SUSY vacuum}$$&#10;&#10;&#10;\end{document}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925.3843"/>
  <p:tag name="LATEXADDIN" val="\documentclass{article}&#10;\usepackage{amsmath}&#10;\usepackage{amssymb}&#10;\pagestyle{empty}&#10;\usepackage[dvipsnames]{xcolor}&#10;\begin{document}&#10;&#10;&#10;$$\tt{find}\_\tt{kklt}\_\tt{point}$$&#10;\end{document}"/>
  <p:tag name="IGUANATEXSIZE" val="24"/>
  <p:tag name="IGUANATEXCURSOR" val="158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7.6791"/>
  <p:tag name="ORIGINALWIDTH" val="1188.601"/>
  <p:tag name="LATEXADDIN" val="\documentclass{article}&#10;\usepackage{amsmath}&#10;\pagestyle{empty}&#10;\begin{document}&#10;&#10;&#10;$$ D_{T_a}W  = 0$$&#10;$$\Rightarrow$$&#10;$$2\pi \mathrm{Re}(T_{a}) = \mathrm{log}(W_0^{-1}) $$&#10;&#10;&#10;&#10;\end{document}"/>
  <p:tag name="IGUANATEXSIZE" val="20"/>
  <p:tag name="IGUANATEXCURSOR" val="10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2947.132"/>
  <p:tag name="LATEXADDIN" val="\documentclass{article}&#10;\usepackage{amsmath}&#10;\usepackage{amssymb}&#10;\pagestyle{empty}&#10;\usepackage[dvipsnames]{xcolor}&#10;\begin{document}&#10;&#10;&#10;$$ \color{Black}\text{2d cross-section of K\&quot;ahler cone in }h^{1,1}=491\text{ threefold} $$&#10;&#10;\end{document}"/>
  <p:tag name="IGUANATEXSIZE" val="24"/>
  <p:tag name="IGUANATEXCURSOR" val="222"/>
  <p:tag name="TRANSPARENCY" val="True"/>
  <p:tag name="FILENAME" val="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775.4031"/>
  <p:tag name="LATEXADDIN" val="\documentclass{article}&#10;\usepackage{amsmath}&#10;\pagestyle{empty}&#10;\begin{document}&#10;&#10;$$\text{SUSY vacuum}$$&#10;&#10;&#10;\end{document}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924.6344"/>
  <p:tag name="LATEXADDIN" val="\documentclass{article}&#10;\usepackage{amsmath}&#10;\pagestyle{empty}&#10;\begin{document}&#10;&#10;$$\text{de Sitter vacuum}$$&#10;&#10;&#10;\end{document}"/>
  <p:tag name="IGUANATEXSIZE" val="20"/>
  <p:tag name="IGUANATEXCURSOR" val="9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2730.409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L.M., Moritz, Nally, Schachner, 2406.13751}}$$&#10;&#10;&#10;\end{document}"/>
  <p:tag name="IGUANATEXSIZE" val="12"/>
  <p:tag name="IGUANATEXCURSOR" val="28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825.6468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Scope of search}$$&#10;&#10;&#10;\end{document}"/>
  <p:tag name="IGUANATEXSIZE" val="36"/>
  <p:tag name="IGUANATEXCURSOR" val="229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8.013"/>
  <p:tag name="ORIGINALWIDTH" val="4810.648"/>
  <p:tag name="LATEXADDIN" val="\documentclass{article}&#10;\usepackage{amsmath}&#10;\usepackage{amssymb}&#10;\pagestyle{empty}&#10;\begin{document}&#10;\begin{table}&#10;    \centering&#10;    \begin{tabular}{c|c|c}&#10;   \textbf{Condition}      &amp; \textbf{Number of configurations} &amp; \textbf{Explanation} \\ \hline &#10;    &amp; &amp; \\[-1.0em]&#10;   $3\le h^{2,1} \le 8$      &amp;   202{,}073 polytopes  &amp; \S\ref{sec:polytopeselection} \\[0.2em]&#10;   trilayer, $\Delta$ and $\Delta^\circ$ favorable     &amp;  3187 polytopes   &amp; \S\ref{sec:polytopeselection} \\[0.2em]  &#10;   Hodge number cuts &amp; 322   polytopes   &amp; \S\ref{sec:polytopeselection} \\[0.2em]&#10;    $\ge h^{1,1}$ rigid divisors     &amp;  322 polytopes   &amp; \S\ref{sec:polytopeselection} \\[0.2em]&#10;   conifold disjoint from O-planes  &amp;  2669 conifolds  &amp; \S\ref{sec:conifoldselection} \\[0.2em]&#10;   conifold consistent with KKLT point  &amp;  416 conifolds  &amp; \S\ref{sec:conifoldselection} \\[0.2em]&#10;   fluxes giving conifold PFV   &amp;  240{,}480{,}253 conifold PFVs  &amp; \S\ref{sec:pfv} \\[0.2em]&#10;    two-term racetrack    &amp;  141{,}594{,}222  racetrack PFVs  &amp; \S\ref{sec:pfv}, \eqref{eq:twoterm} \\[0.2em]&#10;   $M&gt;12$; one anti-D3-brane     &amp; 33{,}371  anti-D3-brane PFVs  &amp; \S\ref{sec:pfv}, \eqref{eq:qqplus2} \\[0.2em]&#10;   de Sitter vacuum &amp; 30 de Sitter vacua &amp; \S\ref{sec:examples}&#10;   &#10;    \end{tabular}&#10;    %207{,}190{,}025 # PFVs before June 17&#10;    %122{,}228{,}209 # racetrack minima before June 17&#10;    % 32{,}529 # anti-D3  before June 17&#10;    &#10;\end{table} &#10;\end{document}"/>
  <p:tag name="IGUANATEXSIZE" val="24"/>
  <p:tag name="IGUANATEXCURSOR" val="269"/>
  <p:tag name="TRANSPARENCY" val="True"/>
  <p:tag name="LATEXENGINEID" val="0"/>
  <p:tag name="TEMPFOLDER" val="C:\Users\liamm\Desktop\System Apps\foriguana\"/>
  <p:tag name="LATEXFORMHEIGHT" val="300.65"/>
  <p:tag name="LATEXFORMWIDTH" val="777"/>
  <p:tag name="LATEXFORMWRAP" val="Fals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523.06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andidate de Sitter vacuum}$$&#10;&#10;&#10;\end{document}"/>
  <p:tag name="IGUANATEXSIZE" val="36"/>
  <p:tag name="IGUANATEXCURSOR" val="240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512.935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Summary }$$&#10;&#10;&#10;\end{document}"/>
  <p:tag name="IGUANATEXSIZE" val="36"/>
  <p:tag name="IGUANATEXCURSOR" val="222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2.617"/>
  <p:tag name="ORIGINALWIDTH" val="4394.451"/>
  <p:tag name="LATEXADDIN" val="\documentclass{article}&#10;\usepackage{amsmath}&#10;\usepackage{amssymb}&#10;\pagestyle{empty}&#10;\begin{document}&#10;&#10;\begin{table}[h]&#10;\begin{centering}&#10;\begin{tabular}{|c|c|c|c|c|c|c|c|c|c|}\hline&#10;&amp; &amp; &amp;   &amp; &amp; &amp; &amp; &amp;\\[-1.1em]&#10;ID &amp; $h^{2,1}$ &amp; $h^{1,1}$ &amp; $M$    &amp; $g_s$ &amp; $W_0$ &amp; $g_sM$ &amp; $|z_{\mathrm{cf}}|$  &amp; $V_0$ \\[0.2em]&#10;\hline&#10;\hline&#10;&amp; &amp; &amp;   &amp; &amp; &amp; &amp; &amp;\\[-1.1em]&#10;&#10;1 &amp; 8 &amp; 150 &amp; 16 &amp;   0.0657 &amp; 0.0115 &amp; 1.051 &amp;  2.8 $\times10^{-8}$ &amp;  +1.94$\times10^{-19}$ \\[0.05em]\hline &#10;2 &amp; 8 &amp; 150 &amp; 16 &amp;   0.0571 &amp; 0.00490 &amp; 0.913 &amp;  7.9 $\times10^{-9}$ &amp;  +1.69 $\times10^{-20}$ \\[0.1em]\hline &#10;3 &amp; 8 &amp; 150 &amp; 18 &amp;   0.0442 &amp; 0.0222 &amp; 0.796 &amp;  8.7 $\times10^{-8}$ &amp;  +4.98 $\times10^{-19}$ \\[0.1em]\hline&#10;4 &amp; 5 &amp; 93 &amp; 20 &amp;   0.0404 &amp; 0.0539 &amp; 0.808 &amp; 2.0$\times10^{-5}$ &amp;  +2.34 $\times10^{-15}$ \\[0.1em]\hline &#10;5 &amp; 5 &amp; 93 &amp; 16 &amp;   0.0466 &amp; 0.0304 &amp; 0.746 &amp; 8.7$\times10^{-7}$ &amp;  +2.11 $\times10^{-15}$ \\[0.1em]\hline &#10;\end{tabular}&#10; &#10;\label{tab:summary}&#10;\end{centering}&#10;\end{table}&#10; &#10;\end{document}"/>
  <p:tag name="IGUANATEXSIZE" val="24"/>
  <p:tag name="IGUANATEXCURSOR" val="577"/>
  <p:tag name="TRANSPARENCY" val="True"/>
  <p:tag name="LATEXENGINEID" val="0"/>
  <p:tag name="TEMPFOLDER" val="C:\Users\liamm\Desktop\System Apps\foriguana\"/>
  <p:tag name="LATEXFORMHEIGHT" val="422.8"/>
  <p:tag name="LATEXFORMWIDTH" val="1127.35"/>
  <p:tag name="LATEXFORMWRAP" val="Fals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911.136"/>
  <p:tag name="LATEXADDIN" val="\documentclass{article}&#10;\usepackage{amsmath}&#10;\usepackage{mathrsfs}&#10;\usepackage{amssymb}&#10;\usepackage{bbm}&#10;\usepackage{bm}\usepackage[dvipsnames]{xcolor}&#10;&#10;&#10;\pagestyle{empty}&#10;\begin{document}&#10;\color{NavyBlue}&#10;\noindent $g_s$ is small $\Rightarrow$ expect control of string loop expansion.&#10;\end{document}"/>
  <p:tag name="IGUANATEXSIZE" val="22"/>
  <p:tag name="IGUANATEXCURSOR" val="285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885.264"/>
  <p:tag name="LATEXADDIN" val="\documentclass{article}&#10;\usepackage{amsmath}&#10;\usepackage{mathrsfs}&#10;\usepackage{amssymb}&#10;\usepackage{bbm}&#10;\usepackage{bm}\usepackage[dvipsnames]{xcolor}&#10;&#10;&#10;\pagestyle{empty}&#10;\begin{document}&#10;\color{Purple}&#10;$W_0 \ll 1$ but not exceedingly small.&#10;\end{document}"/>
  <p:tag name="IGUANATEXSIZE" val="22"/>
  <p:tag name="IGUANATEXCURSOR" val="202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562.43"/>
  <p:tag name="LATEXADDIN" val="\documentclass{article}&#10;\usepackage{amsmath}&#10;\usepackage{mathrsfs}&#10;\usepackage{amssymb}&#10;\usepackage{bbm}&#10;\usepackage{bm}\usepackage[dvipsnames]{xcolor}&#10;&#10;&#10;\pagestyle{empty}&#10;\begin{document}&#10;\color{Bittersweet}&#10;\noindent $g_s M$ is not large $\Rightarrow$ KPV analysis inapplicable.&#10;\end{document}"/>
  <p:tag name="IGUANATEXSIZE" val="22"/>
  <p:tag name="IGUANATEXCURSOR" val="280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9805"/>
  <p:tag name="ORIGINALWIDTH" val="2422.197"/>
  <p:tag name="LATEXADDIN" val="\documentclass{article}&#10;\usepackage{amsmath}&#10;\usepackage{mathrsfs}&#10;\usepackage{amssymb}&#10;\usepackage{bbm}&#10;\usepackage{bm}\usepackage[dvipsnames]{xcolor}&#10;&#10;&#10;\pagestyle{empty}&#10;\begin{document}&#10;\color{NavyBlue}&#10;$V_0 \ll M_{\text{pl}}^4 \Rightarrow$ comfortable hierarchy of scales. &#10;\end{document}"/>
  <p:tag name="IGUANATEXSIZE" val="22"/>
  <p:tag name="IGUANATEXCURSOR" val="276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2500.188"/>
  <p:tag name="LATEXADDIN" val="\documentclass{article}&#10;\usepackage{amsmath}&#10;\usepackage{mathrsfs}&#10;\usepackage{amssymb}&#10;\usepackage{bbm}&#10;\usepackage{bm}\usepackage[dvipsnames]{xcolor}&#10;&#10;&#10;\pagestyle{empty}&#10;\begin{document}&#10;\color{Purple}&#10;\noindent Stabilized complex structure using full theory,\\&#10;\noindent  not just at l.o. in $W_0 \ll 1$.&#10;\end{document}"/>
  <p:tag name="IGUANATEXSIZE" val="22"/>
  <p:tag name="IGUANATEXCURSOR" val="202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.4657"/>
  <p:tag name="ORIGINALWIDTH" val="2869.891"/>
  <p:tag name="LATEXADDIN" val="\documentclass{article}&#10;\usepackage{amsmath}&#10;\usepackage{amssymb}&#10;\pagestyle{empty}&#10;\begin{document}&#10;&#10;\noindent Error budget:\\&#10;$\text{Err}(W)  \ll \text{Err}(\delta\mathcal{K}_{\alpha'}) \ll   \text{Err}(\delta\mathcal{K}_{g_s}) \ll \text{Err}(\delta V_{\overline{D3}})\sim 1.$&#10; &#10;&#10;\end{document}"/>
  <p:tag name="IGUANATEXSIZE" val="24"/>
  <p:tag name="IGUANATEXCURSOR" val="277"/>
  <p:tag name="TRANSPARENCY" val="True"/>
  <p:tag name="LATEXENGINEID" val="0"/>
  <p:tag name="TEMPFOLDER" val="C:\Users\liamm\Desktop\System Apps\foriguana\"/>
  <p:tag name="LATEXFORMHEIGHT" val="312"/>
  <p:tag name="LATEXFORMWIDTH" val="939.75"/>
  <p:tag name="LATEXFORMWRAP" val="Fals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1171.354"/>
  <p:tag name="LATEXADDIN" val="\documentclass{article}&#10;\usepackage{amsmath}&#10;\usepackage{mathrsfs}&#10;\usepackage{amssymb}&#10;\usepackage{bbm}&#10;\usepackage{bm}\usepackage[dvipsnames]{xcolor}&#10;&#10;&#10;\pagestyle{empty}&#10;\begin{document}&#10;\color{NavyBlue}&#10;\noindent computed explicitly,\\&#10;\noindent tiny  truncation errors &#10;\end{document}"/>
  <p:tag name="IGUANATEXSIZE" val="12"/>
  <p:tag name="IGUANATEXCURSOR" val="255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1240.345"/>
  <p:tag name="LATEXADDIN" val="\documentclass{article}&#10;\usepackage{amsmath}&#10;\usepackage{mathrsfs}&#10;\usepackage{amssymb}&#10;\usepackage{bbm}&#10;\usepackage{bm}\usepackage[dvipsnames]{xcolor}&#10;&#10;&#10;\pagestyle{empty}&#10;\begin{document}&#10;\color{NavyBlue}&#10;\noindent computed explicitly,\\&#10;\noindent small  truncation errors &#10;\end{document}"/>
  <p:tag name="IGUANATEXSIZE" val="12"/>
  <p:tag name="IGUANATEXCURSOR" val="254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967"/>
  <p:tag name="ORIGINALWIDTH" val="844.3944"/>
  <p:tag name="LATEXADDIN" val="\documentclass{article}&#10;\usepackage{amsmath}&#10;\usepackage{mathrsfs}&#10;\usepackage{amssymb}&#10;\usepackage{bbm}&#10;\usepackage{bm}\usepackage[dvipsnames]{xcolor}&#10;&#10;&#10;\pagestyle{empty}&#10;\begin{document}&#10;\color{Orange}&#10;\noindent small per NDA,\\&#10;\noindent because $g_s \ll 1$ &#10;\end{document}"/>
  <p:tag name="IGUANATEXSIZE" val="12"/>
  <p:tag name="IGUANATEXCURSOR" val="260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880.3899"/>
  <p:tag name="LATEXADDIN" val="\documentclass{article}&#10;\usepackage{amsmath}&#10;\usepackage{mathrsfs}&#10;\usepackage{amssymb}&#10;\usepackage{bbm}&#10;\usepackage{bm}&#10;\usepackage[dvipsnames]{xcolor}&#10;&#10;&#10;&#10;\pagestyle{empty}&#10;\begin{document}&#10;&#10;$$\color{White}\text{Liam McAllister}$$&#10;&#10;&#10;\end{document}"/>
  <p:tag name="IGUANATEXSIZE" val="24"/>
  <p:tag name="IGUANATEXCURSOR" val="194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2441.695"/>
  <p:tag name="OUTPUTTYPE" val="PNG"/>
  <p:tag name="IGUANATEXVERSION" val="160"/>
  <p:tag name="LATEXADDIN" val="\documentclass{article}&#10;\usepackage{amsmath}&#10;\usepackage{amssymb}&#10;\pagestyle{empty}\usepackage[dvipsnames]{xcolor}&#10;\begin{document}&#10;{\color{Black}&#10;\noindent We developed computational geometry tools,\\&#10;\noindent and deployed them on a large scale.\\}&#10; &#10;&#10; &#10; &#10;&#10; &#10;&#10;&#10;\end{document}"/>
  <p:tag name="IGUANATEXSIZE" val="24"/>
  <p:tag name="IGUANATEXCURSOR" val="252"/>
  <p:tag name="TRANSPARENCY" val="True"/>
  <p:tag name="LATEXENGINEID" val="0"/>
  <p:tag name="TEMPFOLDER" val="c:\temp\"/>
  <p:tag name="LATEXFORMHEIGHT" val="312"/>
  <p:tag name="LATEXFORMWIDTH" val="480.55"/>
  <p:tag name="LATEXFORMWRAP" val="Fals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441.32"/>
  <p:tag name="LATEXADDIN" val="\documentclass{article}&#10;\usepackage{amsmath}&#10;\usepackage{mathrsfs}&#10;\usepackage{amssymb}&#10;\usepackage{bbm}&#10;\usepackage{bm}\usepackage[dvipsnames]{xcolor}&#10;&#10;&#10;\pagestyle{empty}&#10;\begin{document}&#10;\color{Bittersweet}&#10;\noindent expansion in $1/(g_s M) \sim 1$.&#10;\end{document}"/>
  <p:tag name="IGUANATEXSIZE" val="12"/>
  <p:tag name="IGUANATEXCURSOR" val="251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788.1515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Moduli masses}$$&#10;&#10;&#10;\end{document}"/>
  <p:tag name="IGUANATEXSIZE" val="36"/>
  <p:tag name="IGUANATEXCURSOR" val="227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2773.903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\noindent We do {\color{Bittersweet}not} rely on a two-step process,\\&#10;\noindent with complex structure moduli integrated out first.\\&#10; &#10;&#10;\end{document}"/>
  <p:tag name="IGUANATEXSIZE" val="24"/>
  <p:tag name="IGUANATEXCURSOR" val="27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478.815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trol of K\&quot;ahler potential}$$&#10;&#10;&#10;\end{document}"/>
  <p:tag name="IGUANATEXSIZE" val="36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351"/>
  <p:tag name="ORIGINALWIDTH" val="2373.453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First: at string tree level, to all orders in $\alpha'$&#10;&#10;\end{document}"/>
  <p:tag name="IGUANATEXSIZE" val="24"/>
  <p:tag name="IGUANATEXCURSOR" val="14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4.4507"/>
  <p:tag name="ORIGINALWIDTH" val="5466.067"/>
  <p:tag name="LATEXADDIN" val="\documentclass{article}&#10;\usepackage{amsmath}&#10;\usepackage{amssymb}&#10;\pagestyle{empty}&#10;\usepackage{mathrsfs}&#10;\newcommand{\calK}{\mathcal{K}}&#10;\begin{document}&#10;&#10;   &#10;  &#10; &#10;&#10;\begin{equation}&#10;\mathcal{V}   =  \frac{1}{6}\kappa_{ijk}t^it^jt^k-\frac{\zeta(3)\chi(X)}{4(2\pi)^3}  &#10;+\frac{1}{2(2\pi)^3}&#10;\sum_{\mathbf{q}\in \mathcal{M}(X)}\, \mathscr{N}_{\mathbf{q}}\,\Biggl( \text{Li}_3\Bigl((-1)^{\mathbf{\gamma}\cdot \mathbf{q}}e^{-2\pi \mathbf{q}\cdot \mathbf{t}}\Bigr)+ 2\pi \mathbf{q}\cdot \mathbf{t}\,\,\text{Li}_2\Bigl((-1)^{\mathbf{\gamma}\cdot \mathbf{q}}e^{-2\pi \mathbf{q} \cdot \mathbf{t}}\Bigr)\Biggr)\nonumber&#10;\end{equation}&#10;&#10; &#10;&#10;\end{document}&#10;&#10;&#10; "/>
  <p:tag name="IGUANATEXSIZE" val="24"/>
  <p:tag name="IGUANATEXCURSOR" val="601"/>
  <p:tag name="TRANSPARENCY" val="True"/>
  <p:tag name="LATEXENGINEID" val="0"/>
  <p:tag name="TEMPFOLDER" val="C:\Users\liamm\Desktop\System Apps\foriguana\"/>
  <p:tag name="LATEXFORMHEIGHT" val="661.15"/>
  <p:tag name="LATEXFORMWIDTH" val="1165.85"/>
  <p:tag name="LATEXFORMWRAP" val="Fals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401.9498"/>
  <p:tag name="OUTPUTTYPE" val="PNG"/>
  <p:tag name="IGUANATEXVERSION" val="160"/>
  <p:tag name="LATEXADDIN" val="\documentclass{article}&#10;\usepackage{amsmath}&#10;\pagestyle{empty}\usepackage[dvipsnames]{xcolor}&#10;\begin{document}&#10;&#10;\color{NavyBlue}&#10; 665.447  &#10;&#10;&#10;\end{document}"/>
  <p:tag name="IGUANATEXSIZE" val="16"/>
  <p:tag name="IGUANATEXCURSOR" val="139"/>
  <p:tag name="TRANSPARENCY" val="True"/>
  <p:tag name="LATEXENGINEID" val="0"/>
  <p:tag name="TEMPFOLDER" val="c:\temp\"/>
  <p:tag name="LATEXFORMHEIGHT" val="320"/>
  <p:tag name="LATEXFORMWIDTH" val="545.7"/>
  <p:tag name="LATEXFORMWRAP" val="Tru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365.2043"/>
  <p:tag name="OUTPUTTYPE" val="PNG"/>
  <p:tag name="IGUANATEXVERSION" val="160"/>
  <p:tag name="LATEXADDIN" val="\documentclass{article}&#10;\usepackage{amsmath}&#10;\pagestyle{empty}\usepackage[dvipsnames]{xcolor}&#10;\begin{document}&#10;&#10;\color{NavyBlue}&#10;   $-0.578$  &#10;&#10;&#10;\end{document}"/>
  <p:tag name="IGUANATEXSIZE" val="16"/>
  <p:tag name="IGUANATEXCURSOR" val="131"/>
  <p:tag name="TRANSPARENCY" val="True"/>
  <p:tag name="LATEXENGINEID" val="0"/>
  <p:tag name="TEMPFOLDER" val="c:\temp\"/>
  <p:tag name="LATEXFORMHEIGHT" val="320"/>
  <p:tag name="LATEXFORMWIDTH" val="545.7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367.4541"/>
  <p:tag name="OUTPUTTYPE" val="PNG"/>
  <p:tag name="IGUANATEXVERSION" val="160"/>
  <p:tag name="LATEXADDIN" val="\documentclass{article}&#10;\usepackage{amsmath}&#10;\pagestyle{empty}\usepackage[dvipsnames]{xcolor}&#10;\begin{document}&#10;&#10;\color{NavyBlue}&#10; $- 0.344$  &#10;&#10;&#10;\end{document}"/>
  <p:tag name="IGUANATEXSIZE" val="16"/>
  <p:tag name="IGUANATEXCURSOR" val="141"/>
  <p:tag name="TRANSPARENCY" val="True"/>
  <p:tag name="LATEXENGINEID" val="0"/>
  <p:tag name="TEMPFOLDER" val="c:\temp\"/>
  <p:tag name="LATEXFORMHEIGHT" val="320"/>
  <p:tag name="LATEXFORMWIDTH" val="545.7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478.815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trol of K\&quot;ahler potential}$$&#10;&#10;&#10;\end{document}"/>
  <p:tag name="IGUANATEXSIZE" val="36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9.4301"/>
  <p:tag name="ORIGINALWIDTH" val="2778.403"/>
  <p:tag name="OUTPUTTYPE" val="PNG"/>
  <p:tag name="IGUANATEXVERSION" val="160"/>
  <p:tag name="LATEXADDIN" val="\documentclass{article}&#10;\usepackage{amsmath}&#10;\usepackage{amssymb}&#10;\pagestyle{empty}\usepackage[dvipsnames]{xcolor}&#10;\begin{document}&#10; &#10;\noindent What is the `leading-order EFT'? \\&#10;\noindent What lies beyond it?\\&#10;&#10;\noindent What are the important questions for future work?&#10;&#10; &#10; &#10;&#10; &#10;&#10;&#10;\end{document}"/>
  <p:tag name="IGUANATEXSIZE" val="24"/>
  <p:tag name="IGUANATEXCURSOR" val="272"/>
  <p:tag name="TRANSPARENCY" val="True"/>
  <p:tag name="LATEXENGINEID" val="0"/>
  <p:tag name="TEMPFOLDER" val="c:\temp\"/>
  <p:tag name="LATEXFORMHEIGHT" val="312"/>
  <p:tag name="LATEXFORMWIDTH" val="480.55"/>
  <p:tag name="LATEXFORMWRAP" val="False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1031.871"/>
  <p:tag name="LATEXADDIN" val="\documentclass{article}&#10;\usepackage{amsmath,mathrsfs}&#10;\pagestyle{empty}&#10;\begin{document}&#10;&#10;$$&#10;\xi_n := \mathscr{N}_{n\mathbf{q}}\, e^{-2\pi n\, \mathbf{q}\cdot \mathbf{t}}&#10;$$&#10; &#10;&#10;\end{document}"/>
  <p:tag name="IGUANATEXSIZE" val="28"/>
  <p:tag name="IGUANATEXCURSOR" val="44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473.566"/>
  <p:tag name="LATEXADDIN" val="\documentclass{article}&#10;\usepackage{amsmath}&#10;\usepackage{amssymb}&#10;\pagestyle{empty}&#10;\usepackage[dvipsnames]{xcolor}&#10;\begin{document}&#10;&#10;&#10;$$ \color{Black}\text{largest correction: }\mathcal{O}(10^{-4}) $$&#10;&#10;\end{document}"/>
  <p:tag name="IGUANATEXSIZE" val="24"/>
  <p:tag name="IGUANATEXCURSOR" val="19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717.285"/>
  <p:tag name="LATEXADDIN" val="\documentclass{article}&#10;\usepackage{amsmath,mathrsfs}&#10;\usepackage{amssymb}&#10;\pagestyle{empty}&#10;\begin{document}&#10;&#10;\begin{equation}&#10;    \mathrm{Vol}_s(\mathcal{C}_{\text{min}}) \approx 0.971\,,\; \mathscr{N}_{\mathcal{C}_{\text{min}}} = 3\,,\;  \nonumber&#10;\end{equation} &#10;\end{document}"/>
  <p:tag name="IGUANATEXSIZE" val="24"/>
  <p:tag name="IGUANATEXCURSOR" val="241"/>
  <p:tag name="TRANSPARENCY" val="True"/>
  <p:tag name="LATEXENGINEID" val="0"/>
  <p:tag name="TEMPFOLDER" val="C:\Users\liamm\Desktop\System Apps\foriguana\"/>
  <p:tag name="LATEXFORMHEIGHT" val="312"/>
  <p:tag name="LATEXFORMWIDTH" val="737.1"/>
  <p:tag name="LATEXFORMWRAP" val="Fals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145"/>
  <p:tag name="ORIGINALWIDTH" val="2237.72"/>
  <p:tag name="LATEXADDIN" val="\documentclass{article}&#10;\usepackage{amsmath}&#10;\usepackage{amssymb,mathrsfs}&#10;\pagestyle{empty}&#10;\begin{document}&#10;&#10;\begin{equation}&#10;    \Delta_{\mathcal{C}} \mathcal T_i =&#10;\frac{1}{(2\pi)^2} \, &#10; \mathcal{C}_i \mathscr{N}_{\mathcal{C}} \,\text{Li}_2\Bigl((-1)^{\mathbf{\gamma}\cdot \mathbf{\mathcal{C}}}e^{-2\pi \mathbf{\mathcal{C}}\cdot \mathbf{t}}\Bigr)\,.\nonumber&#10;\end{equation}&#10;\end{document}"/>
  <p:tag name="IGUANATEXSIZE" val="24"/>
  <p:tag name="IGUANATEXCURSOR" val="36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.7101"/>
  <p:tag name="ORIGINALWIDTH" val="2197.225"/>
  <p:tag name="LATEXADDIN" val="\documentclass{article}&#10;\usepackage{amsmath,mathrsfs}&#10;\usepackage{amssymb}&#10;\pagestyle{empty}&#10;\begin{document}&#10;&#10;\begin{equation}&#10;      \mathscr{N}_{\mathcal{C}_{\text{min}}}\dfrac{\mathrm{Li}_2\bigl (\mathrm{e}^{-2\pi\mathrm{Vol}_s(\mathcal{C}_{\text{min}})}\bigl )}{(2\pi)^2} \approx 1.705\times 10^{-4}\nonumber&#10;\end{equation} &#10;\end{document}"/>
  <p:tag name="IGUANATEXSIZE" val="24"/>
  <p:tag name="IGUANATEXCURSOR" val="133"/>
  <p:tag name="TRANSPARENCY" val="True"/>
  <p:tag name="LATEXENGINEID" val="0"/>
  <p:tag name="TEMPFOLDER" val="C:\Users\liamm\Desktop\System Apps\foriguana\"/>
  <p:tag name="LATEXFORMHEIGHT" val="312"/>
  <p:tag name="LATEXFORMWIDTH" val="737.1"/>
  <p:tag name="LATEXFORMWRAP" val="Fals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351"/>
  <p:tag name="ORIGINALWIDTH" val="2373.453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First: at string tree level, to all orders in $\alpha'$&#10;&#10;\end{document}"/>
  <p:tag name="IGUANATEXSIZE" val="24"/>
  <p:tag name="IGUANATEXCURSOR" val="14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3.9557"/>
  <p:tag name="ORIGINALWIDTH" val="2101.237"/>
  <p:tag name="OUTPUTTYPE" val="PNG"/>
  <p:tag name="IGUANATEXVERSION" val="160"/>
  <p:tag name="LATEXADDIN" val="\documentclass{article}&#10;\usepackage{amsmath}&#10;\usepackage{amssymb}&#10;\pagestyle{empty}&#10;\begin{document}&#10;\begin{equation}\label{eq:ModelForCorrectionsToT}&#10;   \delta T^{\mathcal{N}=1}_{i,\text{curve}} = &#10;      k_{\mathcal{C}}\,\frac{g_s}{|\text{Vol}_{\mathbb{C}}{\mathcal{C}}|} = k_{\mathcal{C}}\,\frac{g_s}{\sqrt{\text{vol}_s^2+b^2}}\nonumber&#10;\end{equation}&#10;\end{document}"/>
  <p:tag name="IGUANATEXSIZE" val="24"/>
  <p:tag name="IGUANATEXCURSOR" val="321"/>
  <p:tag name="TRANSPARENCY" val="True"/>
  <p:tag name="LATEXENGINEID" val="0"/>
  <p:tag name="TEMPFOLDER" val="c:\temp\"/>
  <p:tag name="LATEXFORMHEIGHT" val="428.75"/>
  <p:tag name="LATEXFORMWIDTH" val="700"/>
  <p:tag name="LATEXFORMWRAP" val="Fals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559.805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erg, Haack, Kors 04, 05}}$$&#10;&#10;&#10;\end{document}"/>
  <p:tag name="IGUANATEXSIZE" val="12"/>
  <p:tag name="IGUANATEXCURSOR" val="26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1364.079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erg, Haack, Pajer 07}}$$&#10;&#10;&#10;\end{document}"/>
  <p:tag name="IGUANATEXSIZE" val="12"/>
  <p:tag name="IGUANATEXCURSOR" val="26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906.6367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Haack, Kang 18}}$$&#10;&#10;&#10;\end{document}"/>
  <p:tag name="IGUANATEXSIZE" val="12"/>
  <p:tag name="IGUANATEXCURSOR" val="25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.1987"/>
  <p:tag name="ORIGINALWIDTH" val="2601.425"/>
  <p:tag name="OUTPUTTYPE" val="PNG"/>
  <p:tag name="IGUANATEXVERSION" val="160"/>
  <p:tag name="LATEXADDIN" val="\documentclass{article}&#10;\usepackage{amsmath}&#10;\usepackage{amssymb}&#10;\pagestyle{empty}\usepackage[dvipsnames]{xcolor}&#10;\begin{document}&#10;{\color{Black} &#10;&#10;\noindent We computed the leading-order EFTs \\&#10;\noindent in more than 100 million flux compactifications,\\&#10;\noindent and found de Sitter minima \emph{of those theories}.&#10;&#10; &#10; &#10;&#10; &#10;&#10;&#10;\end{document}"/>
  <p:tag name="IGUANATEXSIZE" val="24"/>
  <p:tag name="IGUANATEXCURSOR" val="147"/>
  <p:tag name="TRANSPARENCY" val="True"/>
  <p:tag name="LATEXENGINEID" val="0"/>
  <p:tag name="TEMPFOLDER" val="c:\temp\"/>
  <p:tag name="LATEXFORMHEIGHT" val="312"/>
  <p:tag name="LATEXFORMWIDTH" val="480.55"/>
  <p:tag name="LATEXFORMWRAP" val="False"/>
  <p:tag name="BITMAPVECTOR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2467.941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f.~Gao, Hebecker, Schreyer, Venken 22}}$$&#10;&#10;&#10;\end{document}"/>
  <p:tag name="IGUANATEXSIZE" val="12"/>
  <p:tag name="IGUANATEXCURSOR" val="246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383.952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Kim 23}}$$&#10;&#10;&#10;\end{document}"/>
  <p:tag name="IGUANATEXSIZE" val="12"/>
  <p:tag name="IGUANATEXCURSOR" val="24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478.815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trol of K\&quot;ahler potential}$$&#10;&#10;&#10;\end{document}"/>
  <p:tag name="IGUANATEXSIZE" val="36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208.849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\color{Bittersweet} string loop corrections&#10;&#10;\end{document}"/>
  <p:tag name="IGUANATEXSIZE" val="24"/>
  <p:tag name="IGUANATEXCURSOR" val="15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2788.901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\color{Black} Explicit computation in $\mathcal{N}=1$ toroidal orientifolds&#10;&#10;\end{document}"/>
  <p:tag name="IGUANATEXSIZE" val="24"/>
  <p:tag name="IGUANATEXCURSOR" val="187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9865"/>
  <p:tag name="ORIGINALWIDTH" val="1473.566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\color{Black} Model for CY$_3$ orientifolds:&#10;&#10;\end{document}"/>
  <p:tag name="IGUANATEXSIZE" val="24"/>
  <p:tag name="IGUANATEXCURSOR" val="17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333.333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\color{Black} Winding modes on D7-brane intersection curves of genus $&gt; 0$&#10;&#10;\end{document}"/>
  <p:tag name="IGUANATEXSIZE" val="24"/>
  <p:tag name="IGUANATEXCURSOR" val="14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214.473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\color{Black} No D7-brane intersections in our setting.&#10;&#10;\end{document}"/>
  <p:tag name="IGUANATEXSIZE" val="24"/>
  <p:tag name="IGUANATEXCURSOR" val="189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785.152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\color{Black} All ED3/D7-brane intersections are genus-0 curves.&#10;&#10;\end{document}"/>
  <p:tag name="IGUANATEXSIZE" val="24"/>
  <p:tag name="IGUANATEXCURSOR" val="198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1409.074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\color{Black} &#10;\noindent Conservative model:\\&#10;forget about intersections.\\  &#10;&#10;\end{document}"/>
  <p:tag name="IGUANATEXSIZE" val="24"/>
  <p:tag name="IGUANATEXCURSOR" val="21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512.935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Summary }$$&#10;&#10;&#10;\end{document}"/>
  <p:tag name="IGUANATEXSIZE" val="36"/>
  <p:tag name="IGUANATEXCURSOR" val="222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33.1833"/>
  <p:tag name="OUTPUTTYPE" val="PNG"/>
  <p:tag name="IGUANATEXVERSION" val="160"/>
  <p:tag name="LATEXADDIN" val="\documentclass{article}&#10;\usepackage{amsmath}&#10;\usepackage{amssymb}&#10;\pagestyle{empty}&#10;\begin{document}&#10;&#10;   $\lesssim \mathcal{O}(0.05)$&#10;&#10;\end{document}"/>
  <p:tag name="IGUANATEXSIZE" val="24"/>
  <p:tag name="IGUANATEXCURSOR" val="114"/>
  <p:tag name="TRANSPARENCY" val="True"/>
  <p:tag name="LATEXENGINEID" val="0"/>
  <p:tag name="TEMPFOLDER" val="c:\temp\"/>
  <p:tag name="LATEXFORMHEIGHT" val="428.75"/>
  <p:tag name="LATEXFORMWIDTH" val="700"/>
  <p:tag name="LATEXFORMWRAP" val="Fals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2859.392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 &#10;Include {\color{NavyBlue} all curves that see $\mathcal{N}=2 \rightarrow \mathcal{N}=1$ breaking}&#10;&#10;\end{document}"/>
  <p:tag name="IGUANATEXSIZE" val="24"/>
  <p:tag name="IGUANATEXCURSOR" val="13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340.083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trol of anti-D3-brane}$$&#10;&#10;&#10;\end{document}"/>
  <p:tag name="IGUANATEXSIZE" val="36"/>
  <p:tag name="IGUANATEXCURSOR" val="23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3028.871"/>
  <p:tag name="LATEXADDIN" val="\documentclass{article}&#10;\usepackage{amsmath}&#10;\usepackage{mathrsfs}&#10;\usepackage{amssymb}&#10;\usepackage{bbm}&#10;\usepackage{bm}\usepackage[dvipsnames]{xcolor}&#10;&#10;&#10;\pagestyle{empty}&#10;\begin{document}&#10;&#10;\noindent The metastability analysis of KPV applies at $g_s M \gg 1$,\\&#10;and is {\color{Bittersweet} not valid} in our compactifications.&#10; &#10;\end{document}"/>
  <p:tag name="IGUANATEXSIZE" val="22"/>
  <p:tag name="IGUANATEXCURSOR" val="200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998.8751"/>
  <p:tag name="LATEXADDIN" val="\documentclass{article}&#10;\usepackage{amsmath}&#10;\usepackage{mathrsfs}&#10;\usepackage{amssymb}&#10;\usepackage{bbm}&#10;\usepackage{bm}&#10;&#10;\pagestyle{empty}&#10;\begin{document}&#10;&#10; We have $g_s M \approx 1$.\\ &#10;\end{document}"/>
  <p:tag name="IGUANATEXSIZE" val="22"/>
  <p:tag name="IGUANATEXCURSOR" val="185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6.198"/>
  <p:tag name="ORIGINALWIDTH" val="2638.17"/>
  <p:tag name="OUTPUTTYPE" val="PNG"/>
  <p:tag name="IGUANATEXVERSION" val="160"/>
  <p:tag name="LATEXADDIN" val="\documentclass{article}&#10;\usepackage{amsmath}&#10;\usepackage{mathrsfs}&#10;\usepackage{amssymb}&#10;\usepackage{bbm}&#10;\usepackage{bm}\usepackage[dvipsnames]{xcolor}&#10;&#10;&#10;\pagestyle{empty}&#10;\begin{document}&#10;&#10;\noindent The $\alpha'$-corrected metastability analysis of\\&#10;\noindent goes beyond KPV, but \emph{also} applies at $g_s M \gg 1$,\\&#10;and is also {\color{Bittersweet} not valid} in our compactifications.&#10; &#10;\end{document}"/>
  <p:tag name="IGUANATEXSIZE" val="22"/>
  <p:tag name="IGUANATEXCURSOR" val="294"/>
  <p:tag name="TRANSPARENCY" val="True"/>
  <p:tag name="LATEXENGINEID" val="0"/>
  <p:tag name="TEMPFOLDER" val="c:\temp\"/>
  <p:tag name="LATEXFORMHEIGHT" val="312"/>
  <p:tag name="LATEXFORMWIDTH" val="720.3"/>
  <p:tag name="LATEXFORMWRAP" val="Fals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3676.791"/>
  <p:tag name="LATEXADDIN" val="\documentclass{article}&#10;\usepackage{amsmath}&#10;\usepackage{mathrsfs}&#10;\usepackage{amssymb}&#10;\usepackage{bbm}&#10;\usepackage{bm}\usepackage[dvipsnames]{xcolor}&#10;&#10;&#10;\pagestyle{empty}&#10;\begin{document}&#10;&#10;\noindent Must understand criteria for metastability at $g_s M \sim 1$ \\&#10; to determine whether our compactifications furnish de Sitter vacua. &#10;\end{document}"/>
  <p:tag name="IGUANATEXSIZE" val="22"/>
  <p:tag name="IGUANATEXCURSOR" val="265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743.532"/>
  <p:tag name="OUTPUTTYPE" val="PNG"/>
  <p:tag name="IGUANATEXVERSION" val="160"/>
  <p:tag name="LATEXADDIN" val="\documentclass{article}&#10;\usepackage{amsmath}&#10;\usepackage{mathrsfs}&#10;\usepackage{amssymb}&#10;\usepackage{bbm}&#10;\usepackage{bm}\usepackage[dvipsnames]{xcolor}&#10;&#10;&#10;\pagestyle{empty}&#10;\begin{document}&#10;&#10;\noindent Especially for {\color{Bittersweet} this reason} we call our configurations {\color{NavyBlue}candidate}&#10;\noindent vacua.&#10;\end{document}"/>
  <p:tag name="IGUANATEXSIZE" val="22"/>
  <p:tag name="IGUANATEXCURSOR" val="208"/>
  <p:tag name="TRANSPARENCY" val="True"/>
  <p:tag name="LATEXENGINEID" val="0"/>
  <p:tag name="TEMPFOLDER" val="c:\temp\"/>
  <p:tag name="LATEXFORMHEIGHT" val="312"/>
  <p:tag name="LATEXFORMWIDTH" val="720.3"/>
  <p:tag name="LATEXFORMWRAP" val="False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.4657"/>
  <p:tag name="ORIGINALWIDTH" val="2869.891"/>
  <p:tag name="LATEXADDIN" val="\documentclass{article}&#10;\usepackage{amsmath}&#10;\usepackage{amssymb}&#10;\pagestyle{empty}&#10;\begin{document}&#10;&#10;\noindent Error budget:\\&#10;$\text{Err}(W)  \ll \text{Err}(\delta\mathcal{K}_{\alpha'}) \ll   \text{Err}(\delta\mathcal{K}_{g_s}) \ll \text{Err}(\delta V_{\overline{D3}})\sim 1.$&#10; &#10;&#10;\end{document}"/>
  <p:tag name="IGUANATEXSIZE" val="24"/>
  <p:tag name="IGUANATEXCURSOR" val="277"/>
  <p:tag name="TRANSPARENCY" val="True"/>
  <p:tag name="LATEXENGINEID" val="0"/>
  <p:tag name="TEMPFOLDER" val="C:\Users\liamm\Desktop\System Apps\foriguana\"/>
  <p:tag name="LATEXFORMHEIGHT" val="312"/>
  <p:tag name="LATEXFORMWIDTH" val="939.75"/>
  <p:tag name="LATEXFORMWRAP" val="False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4.1995"/>
  <p:tag name="ORIGINALWIDTH" val="2086.239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\noindent Junghans 22&#10;&#10;\noindent Hebecker, Schreyer, Venken 22&#10;&#10;\noindent Schreyer, Venken 22; Schreyer 24&#10; &#10;&#10;&#10;&#10; }&#10;&#10;&#10;&#10;\end{document}"/>
  <p:tag name="IGUANATEXSIZE" val="12"/>
  <p:tag name="IGUANATEXCURSOR" val="330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9.4301"/>
  <p:tag name="ORIGINALWIDTH" val="2778.403"/>
  <p:tag name="OUTPUTTYPE" val="PNG"/>
  <p:tag name="IGUANATEXVERSION" val="160"/>
  <p:tag name="LATEXADDIN" val="\documentclass{article}&#10;\usepackage{amsmath}&#10;\usepackage{amssymb}&#10;\pagestyle{empty}\usepackage[dvipsnames]{xcolor}&#10;\begin{document}&#10; &#10;\noindent What is the `leading-order EFT'? \\&#10;\noindent What lies beyond it?\\&#10;&#10;\noindent What are the important questions for future work?&#10;&#10; &#10; &#10;&#10; &#10;&#10;&#10;\end{document}"/>
  <p:tag name="IGUANATEXSIZE" val="24"/>
  <p:tag name="IGUANATEXCURSOR" val="272"/>
  <p:tag name="TRANSPARENCY" val="True"/>
  <p:tag name="LATEXENGINEID" val="0"/>
  <p:tag name="TEMPFOLDER" val="c:\temp\"/>
  <p:tag name="LATEXFORMHEIGHT" val="312"/>
  <p:tag name="LATEXFORMWIDTH" val="480.55"/>
  <p:tag name="LATEXFORMWRAP" val="False"/>
  <p:tag name="BITMAPVECTOR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3.7195"/>
  <p:tag name="ORIGINALWIDTH" val="2065.242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 &#10;\noindent cf.~Bena, Dudas, Gra\~{n}a, L\&quot;ust 18,\\&#10;\noindent L\&quot;ust, Randall 22&#10;&#10;&#10;&#10; }&#10;&#10;&#10;&#10;\end{document}"/>
  <p:tag name="IGUANATEXSIZE" val="12"/>
  <p:tag name="IGUANATEXCURSOR" val="247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1304.837"/>
  <p:tag name="LATEXADDIN" val="\documentclass{article}&#10;\usepackage{amsmath}&#10;\usepackage{amssymb}&#10;\pagestyle{empty}&#10;\begin{document}&#10;\begin{equation}\label{eq:cookedness}&#10;    W_0 \gtrsim  \, \exp\left(-\frac{2\pi Q_{\text{O}}}{3g_sM^2}\right)\, .&#10;\nonumber\end{equation}&#10;\end{document}"/>
  <p:tag name="IGUANATEXSIZE" val="28"/>
  <p:tag name="IGUANATEXCURSOR" val="15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1892.014"/>
  <p:tag name="OUTPUTTYPE" val="PNG"/>
  <p:tag name="IGUANATEXVERSION" val="160"/>
  <p:tag name="LATEXADDIN" val="\documentclass{article}&#10;\usepackage{amsmath}&#10;\usepackage{amssymb}&#10;\pagestyle{empty}&#10;\begin{document}&#10;&#10;\begin{equation}&#10;\label{eq:conifold_vev}&#10;    \langle|z_{\mathrm{cf}}|\rangle= \frac{1}{2\pi}\exp\Biggl(-\frac{\pi}{g_s M^2}Q^{\text{throat}}_{\text{flux}}\Biggr)\, ,&#10;\nonumber \end{equation}&#10;\end{document}"/>
  <p:tag name="IGUANATEXSIZE" val="24"/>
  <p:tag name="IGUANATEXCURSOR" val="21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342"/>
  <p:tag name="ORIGINALWIDTH" val="1518.56"/>
  <p:tag name="LATEXADDIN" val="\documentclass{article}&#10;\usepackage{amsmath}&#10;\usepackage{amssymb}&#10;\pagestyle{empty}&#10;\begin{document}&#10;&#10;$Q_{\text{O}} =  2+h^{1,1}+h^{2,1} \le 504\,$. &#10;\end{document}"/>
  <p:tag name="IGUANATEXSIZE" val="24"/>
  <p:tag name="IGUANATEXCURSOR" val="14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353.581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Prospects for parameters}$$&#10;&#10;&#10;\end{document}"/>
  <p:tag name="IGUANATEXSIZE" val="36"/>
  <p:tag name="IGUANATEXCURSOR" val="23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704.162"/>
  <p:tag name="LATEXADDIN" val="\documentclass{article}&#10;\usepackage{amsmath}&#10;\usepackage{amssymb}&#10;\pagestyle{empty}&#10;\begin{document}&#10;&#10;\begin{equation}&#10;\label{eq:conifold_vev}&#10;      Q^{\text{throat}}_{\text{flux}} \le Q_\text{O}&#10;\nonumber \end{equation}&#10;\end{document}"/>
  <p:tag name="IGUANATEXSIZE" val="24"/>
  <p:tag name="IGUANATEXCURSOR" val="195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238.4702"/>
  <p:tag name="LATEXADDIN" val="\documentclass{article}&#10;\usepackage{amsmath}&#10;\usepackage{mathrsfs}&#10;\usepackage{amssymb}&#10;\usepackage{bbm}&#10;\usepackage{bm}\usepackage[dvipsnames]{xcolor}&#10;&#10;&#10;\pagestyle{empty}&#10;\begin{document}&#10;&#10; &#10;with  &#10; &#10;\end{document}"/>
  <p:tag name="IGUANATEXSIZE" val="22"/>
  <p:tag name="IGUANATEXCURSOR" val="198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704.9119"/>
  <p:tag name="LATEXADDIN" val="\documentclass{article}&#10;\usepackage{amsmath}&#10;\usepackage{mathrsfs}&#10;\usepackage{amssymb}&#10;\usepackage{bbm}&#10;\usepackage{bm}\usepackage[dvipsnames]{xcolor}&#10;&#10;&#10;\pagestyle{empty}&#10;\begin{document}&#10; &#10;But {\color{Bittersweet} not} with\\ &#10;\end{document}"/>
  <p:tag name="IGUANATEXSIZE" val="22"/>
  <p:tag name="IGUANATEXCURSOR" val="228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430.821"/>
  <p:tag name="LATEXADDIN" val="\documentclass{article}&#10;\usepackage{amsmath}&#10;\usepackage{mathrsfs}&#10;\usepackage{amssymb}&#10;\usepackage{bbm}&#10;\usepackage{bm}\usepackage[dvipsnames]{xcolor}&#10;&#10;&#10;\pagestyle{empty}&#10;\begin{document}&#10;&#10;\noindent We expect a determined search could find de Sitter candidates:\\&#10; &#10;\end{document}"/>
  <p:tag name="IGUANATEXSIZE" val="22"/>
  <p:tag name="IGUANATEXCURSOR" val="266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2294"/>
  <p:tag name="ORIGINALWIDTH" val="1544.057"/>
  <p:tag name="LATEXADDIN" val="\documentclass{article}&#10;\usepackage{amsmath}&#10;\usepackage{mathrsfs}&#10;\usepackage{amssymb}&#10;\usepackage{bbm}&#10;\usepackage{bm}\usepackage[dvipsnames]{xcolor}&#10;&#10;&#10;\pagestyle{empty}&#10;\begin{document}&#10;&#10; &#10; $W_0 \ll W_{0}^{\text{(here)}}$ and $g_s M \gtrsim 5$.\\&#10; &#10;\end{document}"/>
  <p:tag name="IGUANATEXSIZE" val="22"/>
  <p:tag name="IGUANATEXCURSOR" val="192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.1987"/>
  <p:tag name="ORIGINALWIDTH" val="2601.425"/>
  <p:tag name="OUTPUTTYPE" val="PNG"/>
  <p:tag name="IGUANATEXVERSION" val="160"/>
  <p:tag name="LATEXADDIN" val="\documentclass{article}&#10;\usepackage{amsmath}&#10;\usepackage{amssymb}&#10;\pagestyle{empty}\usepackage[dvipsnames]{xcolor}&#10;\begin{document}&#10;{\color{Black} &#10;&#10;\noindent We computed the leading-order EFTs \\&#10;\noindent in more than 100 million flux compactifications,\\&#10;\noindent and found de Sitter minima \emph{of those theories}.&#10;&#10; &#10; &#10;&#10; &#10;&#10;&#10;\end{document}"/>
  <p:tag name="IGUANATEXSIZE" val="24"/>
  <p:tag name="IGUANATEXCURSOR" val="147"/>
  <p:tag name="TRANSPARENCY" val="True"/>
  <p:tag name="LATEXENGINEID" val="0"/>
  <p:tag name="TEMPFOLDER" val="c:\temp\"/>
  <p:tag name="LATEXFORMHEIGHT" val="312"/>
  <p:tag name="LATEXFORMWIDTH" val="480.55"/>
  <p:tag name="LATEXFORMWRAP" val="False"/>
  <p:tag name="BITMAPVECTOR" val="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2294"/>
  <p:tag name="ORIGINALWIDTH" val="1634.046"/>
  <p:tag name="LATEXADDIN" val="\documentclass{article}&#10;\usepackage{amsmath}&#10;\usepackage{mathrsfs}&#10;\usepackage{amssymb}&#10;\usepackage{bbm}&#10;\usepackage{bm}\usepackage[dvipsnames]{xcolor}&#10;&#10;&#10;\pagestyle{empty}&#10;\begin{document}&#10; &#10; &#10;$W_0 \ll W_{0}^{\text{(here)}}$  {\color{Bittersweet} and} $g_s M \gg 10$.&#10;\end{document}"/>
  <p:tag name="IGUANATEXSIZE" val="22"/>
  <p:tag name="IGUANATEXCURSOR" val="192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336"/>
  <p:tag name="ORIGINALWIDTH" val="2689.164"/>
  <p:tag name="LATEXADDIN" val="\documentclass{article}&#10;\usepackage{amsmath}&#10;\usepackage{mathrsfs}&#10;\usepackage{amssymb}&#10;\usepackage{bbm}&#10;\usepackage{bm}\usepackage[dvipsnames]{xcolor}&#10;&#10;&#10;\pagestyle{empty}&#10;\begin{document}&#10;&#10;\noindent Thus, important to understand $\overline{D3}$ at finite $g_s M$.&#10;\end{document}"/>
  <p:tag name="IGUANATEXSIZE" val="22"/>
  <p:tag name="IGUANATEXCURSOR" val="263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2.9509"/>
  <p:tag name="ORIGINALWIDTH" val="3455.568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\noindent \tt{\color{YellowOrange}\noindent Bena, Dudas, Gra\~na, L\&quot;ust 18\\&#10;\noindent Gra\~na, Grimm, van de Heisteeg, Herraez, Plauschinn 22\\&#10;\noindent L\&quot;ust, Wiesner 22&#10;&#10;&#10;&#10; }&#10;&#10;&#10;&#10;\end{document}"/>
  <p:tag name="IGUANATEXSIZE" val="12"/>
  <p:tag name="IGUANATEXCURSOR" val="222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363.33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 &#10;&#10;\color{OliveGreen}&#10; \tt{\noindent see talk by Manki Kim\\}&#10;&#10;&#10;&#10;\end{document}"/>
  <p:tag name="IGUANATEXSIZE" val="12"/>
  <p:tag name="IGUANATEXCURSOR" val="266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149.231"/>
  <p:tag name="OUTPUTTYPE" val="PNG"/>
  <p:tag name="IGUANATEXVERSION" val="160"/>
  <p:tag name="LATEXADDIN" val="\documentclass{article}&#10;\usepackage{amsmath}&#10;\usepackage{mathrsfs}&#10;\usepackage{amssymb}&#10;\usepackage{bbm}&#10;\usepackage{bm}\usepackage[dvipsnames]{xcolor}&#10;&#10;&#10;\pagestyle{empty}&#10;\begin{document}&#10;&#10;\noindent --- for example, with string field theory.&#10;\end{document}"/>
  <p:tag name="IGUANATEXSIZE" val="22"/>
  <p:tag name="IGUANATEXCURSOR" val="205"/>
  <p:tag name="TRANSPARENCY" val="True"/>
  <p:tag name="LATEXENGINEID" val="0"/>
  <p:tag name="TEMPFOLDER" val="c:\temp\"/>
  <p:tag name="LATEXFORMHEIGHT" val="312"/>
  <p:tag name="LATEXFORMWIDTH" val="720.3"/>
  <p:tag name="LATEXFORMWRAP" val="False"/>
  <p:tag name="BITMAPVECTOR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905.1368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\noindent \tt{\color{YellowOrange}\noindent Cho and Kim 23&#10;&#10;&#10;&#10; }&#10;&#10;&#10;&#10;\end{document}"/>
  <p:tag name="IGUANATEXSIZE" val="12"/>
  <p:tag name="IGUANATEXCURSOR" val="266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905.8868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Future prospects}$$&#10;&#10;&#10;\end{document}"/>
  <p:tag name="IGUANATEXSIZE" val="36"/>
  <p:tag name="IGUANATEXCURSOR" val="230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788.152"/>
  <p:tag name="LATEXADDIN" val="\documentclass{article}&#10;\usepackage{amsmath}&#10;\usepackage{mathrsfs}&#10;\usepackage{amssymb}&#10;\usepackage{bbm}&#10;\usepackage{bm}&#10;&#10;\pagestyle{empty}&#10;\begin{document}&#10;&#10;Can improve search methods to find examples with &#10;&#10;&#10;\end{document}"/>
  <p:tag name="IGUANATEXSIZE" val="24"/>
  <p:tag name="IGUANATEXCURSOR" val="207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9.4301"/>
  <p:tag name="ORIGINALWIDTH" val="781.4023"/>
  <p:tag name="OUTPUTTYPE" val="PNG"/>
  <p:tag name="IGUANATEXVERSION" val="160"/>
  <p:tag name="LATEXADDIN" val="\documentclass{article}&#10;\usepackage{amsmath}&#10;\usepackage{mathrsfs}&#10;\usepackage{amssymb}&#10;\usepackage{bbm}&#10;\usepackage{bm}&#10;&#10;\pagestyle{empty}&#10;\begin{document}&#10;&#10;\noindent smaller $W_0$\\&#10;\noindent smaller $g_s$\\&#10;\noindent larger volumes\\&#10;\noindent larger $g_s M$&#10;&#10;&#10;\end{document}"/>
  <p:tag name="IGUANATEXSIZE" val="24"/>
  <p:tag name="IGUANATEXCURSOR" val="18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788.526"/>
  <p:tag name="LATEXADDIN" val="\documentclass{article}&#10;\usepackage{amsmath}&#10;\usepackage{mathrsfs}&#10;\usepackage{amssymb}&#10;\usepackage{bbm}&#10;\usepackage{bm}&#10;&#10;\pagestyle{empty}&#10;\begin{document}&#10;&#10;Space of vacua exceedingly large.&#10;&#10;&#10;\end{document}"/>
  <p:tag name="IGUANATEXSIZE" val="24"/>
  <p:tag name="IGUANATEXCURSOR" val="191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2441.695"/>
  <p:tag name="OUTPUTTYPE" val="PNG"/>
  <p:tag name="IGUANATEXVERSION" val="160"/>
  <p:tag name="LATEXADDIN" val="\documentclass{article}&#10;\usepackage{amsmath}&#10;\usepackage{amssymb}&#10;\pagestyle{empty}\usepackage[dvipsnames]{xcolor}&#10;\begin{document}&#10;{\color{Purple}&#10;\noindent We developed computational geometry tools,\\&#10;\noindent and deployed them on a large scale.\\}&#10; &#10;&#10; &#10; &#10;&#10; &#10;&#10;&#10;\end{document}"/>
  <p:tag name="IGUANATEXSIZE" val="24"/>
  <p:tag name="IGUANATEXCURSOR" val="253"/>
  <p:tag name="TRANSPARENCY" val="True"/>
  <p:tag name="LATEXENGINEID" val="0"/>
  <p:tag name="TEMPFOLDER" val="c:\temp\"/>
  <p:tag name="LATEXFORMHEIGHT" val="312"/>
  <p:tag name="LATEXFORMWIDTH" val="480.55"/>
  <p:tag name="LATEXFORMWRAP" val="False"/>
  <p:tag name="BITMAPVECTOR" val="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088.114"/>
  <p:tag name="LATEXADDIN" val="\documentclass{article}&#10;\usepackage{amsmath}&#10;\usepackage{mathrsfs}&#10;\usepackage{amssymb}&#10;\usepackage{bbm}&#10;\usepackage{bm}&#10;&#10;\pagestyle{empty}&#10;\begin{document}&#10;hence better control&#10;&#10;&#10;\end{document}"/>
  <p:tag name="IGUANATEXSIZE" val="24"/>
  <p:tag name="IGUANATEXCURSOR" val="177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6.9329"/>
  <p:tag name="ORIGINALWIDTH" val="2889.389"/>
  <p:tag name="OUTPUTTYPE" val="PNG"/>
  <p:tag name="IGUANATEXVERSION" val="160"/>
  <p:tag name="LATEXADDIN" val="\documentclass{article}&#10;\usepackage{amsmath}&#10;\usepackage{mathrsfs}&#10;\usepackage{amssymb}&#10;\usepackage{bbm}&#10;\usepackage{bm}&#10;&#10;\pagestyle{empty}&#10;\begin{document}&#10;&#10;\noindent In parallel, can understand theory better:\\ &#10;\noindent In $\mathcal{K}$: $g_s$ and $\alpha'$ corrections to $\mathcal{K}_{\text{tree}}$. \\&#10;\noindent In $W$: Pfaffians $\mathcal{A}$.\\&#10;\noindent In 10d: $\alpha'$ corrections to anti-D3-brane in KS throat.&#10;&#10;&#10;\end{document}"/>
  <p:tag name="IGUANATEXSIZE" val="24"/>
  <p:tag name="IGUANATEXCURSOR" val="353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4.072"/>
  <p:tag name="ORIGINALWIDTH" val="3189.351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YellowOrange}\tt&#10;\noindent Junghans 2201.03572\\&#10;\noindent Alexandrov, Firat, Kim, Sen, Stefanski 2204.02981\\&#10;\noindent Gendler, Kim, L.M., Moritz, Stillman 2204.06566\\&#10;\noindent Liu, Minasian, Savelli, Schachner 2205.11530\\&#10;\noindent Kim 2207.01440\\&#10;\noindent Hebecker, Schreyer, Venken 2208.02826\\&#10;\noindent Kim 2301.03602\\&#10;\noindent Kim 2302.12117\\&#10;\noindent Kim 2305.08263\\&#10;\noindent Cho and Kim 2311.04959\\&#10;&#10;&#10;&#10;&#10;&#10;\end{document}"/>
  <p:tag name="IGUANATEXSIZE" val="12"/>
  <p:tag name="IGUANATEXCURSOR" val="264"/>
  <p:tag name="TRANSPARENCY" val="True"/>
  <p:tag name="LATEXENGINEID" val="0"/>
  <p:tag name="TEMPFOLDER" val="c:\temp\"/>
  <p:tag name="LATEXFORMHEIGHT" val="312"/>
  <p:tag name="LATEXFORMWIDTH" val="530"/>
  <p:tag name="LATEXFORMWRAP" val="False"/>
  <p:tag name="BITMAPVECTOR" val="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035.621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 &#10; &#10;\noindent  work in progress\\}&#10;&#10;&#10;&#10;\end{document}"/>
  <p:tag name="IGUANATEXSIZE" val="12"/>
  <p:tag name="IGUANATEXCURSOR" val="250"/>
  <p:tag name="TRANSPARENCY" val="True"/>
  <p:tag name="LATEXENGINEID" val="0"/>
  <p:tag name="TEMPFOLDER" val="C:\Users\liamm\Desktop\System Apps\foriguana\"/>
  <p:tag name="LATEXFORMHEIGHT" val="312"/>
  <p:tag name="LATEXFORMWIDTH" val="526.5"/>
  <p:tag name="LATEXFORMWRAP" val="False"/>
  <p:tag name="BITMAPVECTOR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632.9208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clusions}$$&#10;&#10;&#10;\end{document}"/>
  <p:tag name="IGUANATEXSIZE" val="36"/>
  <p:tag name="IGUANATEXCURSOR" val="225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430.821"/>
  <p:tag name="LATEXADDIN" val="\documentclass{article}&#10;\usepackage{amsmath}&#10;\usepackage{amssymb}&#10;\pagestyle{empty}&#10;\begin{document}&#10;&#10;First  examples of Klebanov-Strassler throats in stabilized CY$_3.$&#10;&#10;\end{document}"/>
  <p:tag name="IGUANATEXSIZE" val="22"/>
  <p:tag name="IGUANATEXCURSOR" val="16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2503.187"/>
  <p:tag name="LATEXADDIN" val="\documentclass{article}&#10;\usepackage{amsmath}&#10;\usepackage{mathrsfs}&#10;\usepackage{amssymb}&#10;\usepackage{bbm}&#10;\usepackage{bm}&#10;&#10;\pagestyle{empty}&#10;\begin{document}&#10;&#10; Constructed candidate KKLT de Sitter vacua. \\ &#10;\end{document}"/>
  <p:tag name="IGUANATEXSIZE" val="22"/>
  <p:tag name="IGUANATEXCURSOR" val="180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124.11"/>
  <p:tag name="LATEXADDIN" val="\documentclass{article}&#10;\usepackage{amsmath}&#10;\usepackage{mathrsfs}&#10;\usepackage{amssymb}&#10;\usepackage{bbm}\usepackage[dvipsnames]{xcolor}&#10;\usepackage{bm}&#10;&#10;\pagestyle{empty}&#10;\begin{document}&#10;&#10;\color{Bittersweet} First examples of anti-D3-brane uplift to KKLT de Sitter &#10;\end{document}"/>
  <p:tag name="IGUANATEXSIZE" val="22"/>
  <p:tag name="IGUANATEXCURSOR" val="266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336"/>
  <p:tag name="ORIGINALWIDTH" val="2977.128"/>
  <p:tag name="LATEXADDIN" val="\documentclass{article}&#10;\usepackage{amsmath}&#10;\usepackage{mathrsfs}&#10;\usepackage{amssymb}&#10;\usepackage{bbm}&#10;\usepackage{bm}&#10;&#10;\pagestyle{empty}&#10;\begin{document}&#10;&#10;So far, only holds at l.o. in $\alpha'$ corrections to $\overline{\text{D3}}$ action&#10;\end{document}"/>
  <p:tag name="IGUANATEXSIZE" val="22"/>
  <p:tag name="IGUANATEXCURSOR" val="184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841.02"/>
  <p:tag name="LATEXADDIN" val="\documentclass{article}&#10;\usepackage{amsmath}&#10;\usepackage{mathrsfs}&#10;\usepackage{amssymb}&#10;\usepackage{bbm}&#10;\usepackage{bm}&#10;&#10;\pagestyle{empty}&#10;\begin{document}&#10;&#10;...which was the approximation of &#10;\end{document}"/>
  <p:tag name="IGUANATEXSIZE" val="22"/>
  <p:tag name="IGUANATEXCURSOR" val="161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4.012"/>
  <p:tag name="ORIGINALWIDTH" val="3214.848"/>
  <p:tag name="LATEXADDIN" val="\documentclass{article}&#10;\usepackage{amsmath}&#10;\usepackage{amssymb}&#10;\pagestyle{empty}&#10;\begin{document}&#10;&#10;&#10;&#10;&#10;&#10;&#10;\noindent Why now? \\&#10;&#10;\noindent  CY$_3$ examples accessible with pencil+paper too limited for\\ &#10;\noindent KKLT de Sitter.\\&#10;&#10;\noindent Fluxes and topology are the discrete dials.\\&#10;\noindent  Need their scope to be large, so need many moduli. \\&#10;&#10;\noindent  Computational geometry of CY$_3$ has advanced\\&#10;\noindent s.t.~many-moduli cases, and de Sitter, are in reach.\\&#10;&#10;\noindent  Not due to AI or Moore’s law: just development of \\&#10;\noindent  methods adapted to the problem.\\&#10;\noindent  \\&#10;&#10;&#10;&#10;&#10;\end{document}"/>
  <p:tag name="IGUANATEXSIZE" val="24"/>
  <p:tag name="IGUANATEXCURSOR" val="229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816.273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Kachru, Pearson, Verlinde 01}}$$&#10;&#10;&#10;\end{document}"/>
  <p:tag name="IGUANATEXSIZE" val="12"/>
  <p:tag name="IGUANATEXCURSOR" val="270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213.723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Kachru, Kallosh, Linde, Trivedi 03}}$$&#10;&#10;&#10;\end{document}"/>
  <p:tag name="IGUANATEXSIZE" val="12"/>
  <p:tag name="IGUANATEXCURSOR" val="27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351"/>
  <p:tag name="ORIGINALWIDTH" val="3165.354"/>
  <p:tag name="LATEXADDIN" val="\documentclass{article}&#10;\usepackage{amsmath}&#10;\usepackage{mathrsfs}&#10;\usepackage{amssymb}&#10;\usepackage{bbm}&#10;\usepackage{bm}&#10;&#10;\pagestyle{empty}&#10;\begin{document}&#10;&#10;Searching for vacua that manifestly survive $\alpha'$ corrections.&#10;\end{document}"/>
  <p:tag name="IGUANATEXSIZE" val="22"/>
  <p:tag name="IGUANATEXCURSOR" val="16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2667.417"/>
  <p:tag name="LATEXADDIN" val="\documentclass{article}&#10;\usepackage{amsmath}&#10;\usepackage{mathrsfs}&#10;\usepackage{amssymb}\usepackage[dvipsnames]{xcolor}&#10;\usepackage{bbm}&#10;\usepackage{bm}&#10;&#10;\pagestyle{empty}&#10;\begin{document}&#10;&#10;\noindent Bright prospects for systematic construction of  \\&#10;\noindent \color{NavyBlue}de Sitter vacua in flux compactifications on CY$_3$.\\ &#10;\end{document}"/>
  <p:tag name="IGUANATEXSIZE" val="22"/>
  <p:tag name="IGUANATEXCURSOR" val="277"/>
  <p:tag name="TRANSPARENCY" val="True"/>
  <p:tag name="LATEXENGINEID" val="0"/>
  <p:tag name="TEMPFOLDER" val="C:\Users\liamm\Desktop\System Apps\foriguana\"/>
  <p:tag name="LATEXFORMHEIGHT" val="312"/>
  <p:tag name="LATEXFORMWIDTH" val="720.3"/>
  <p:tag name="LATEXFORMWRAP" val="False"/>
  <p:tag name="BITMAPVECTOR" val="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425.1968"/>
  <p:tag name="LATEXADDIN" val="\documentclass{article}&#10;\usepackage{amsmath}&#10;\usepackage{mathrsfs}&#10;\usepackage{amssymb}&#10;\usepackage{bbm}&#10;\usepackage{bm}\usepackage[dvipsnames]{xcolor}&#10;&#10;&#10;\pagestyle{empty}&#10;\begin{document}&#10;&#10;$$\phantom{\Biggl.\Biggr)}\color{White}\text{Thanks!}$$&#10;&#10;&#10;\end{document}"/>
  <p:tag name="IGUANATEXSIZE" val="32"/>
  <p:tag name="IGUANATEXCURSOR" val="24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731.9085"/>
  <p:tag name="OUTPUTTYPE" val="PNG"/>
  <p:tag name="IGUANATEXVERSION" val="160"/>
  <p:tag name="LATEXADDIN" val="\documentclass{article}&#10;\usepackage{amsmath}&#10;\usepackage{mathrsfs}&#10;\usepackage{amssymb}&#10;\usepackage{bbm}&#10;\usepackage{bm}\usepackage[dvipsnames]{xcolor}&#10;&#10;&#10;\pagestyle{empty}&#10;\begin{document}&#10;&#10;$$\color{Black}\text{Backup slides}$$&#10;&#10;&#10;\end{document}"/>
  <p:tag name="IGUANATEXSIZE" val="36"/>
  <p:tag name="IGUANATEXCURSOR" val="20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074.99"/>
  <p:tag name="LATEXADDIN" val="\documentclass{article}&#10;\usepackage{amsmath}&#10;\usepackage{amssymb}&#10;\pagestyle{empty}&#10;\begin{document}&#10;&#10;\begin{equation}&#10;\label{eq:conifold_vev}&#10;    \langle|z_{\mathrm{cf}}|\rangle= \frac{1}{2\pi}\exp\Biggl(-\frac{2\pi}{g_s M^2 \, n_{\mathrm{cf}}}Q^{\text{throat}}_{\text{flux}}\Biggr)\, ,&#10;\nonumber \end{equation}&#10;\end{document}"/>
  <p:tag name="IGUANATEXSIZE" val="24"/>
  <p:tag name="IGUANATEXCURSOR" val="29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430.446"/>
  <p:tag name="OUTPUTTYPE" val="PNG"/>
  <p:tag name="IGUANATEXVERSION" val="160"/>
  <p:tag name="LATEXADDIN" val="\documentclass{article}&#10;\usepackage{amsmath}&#10;\usepackage{amssymb,mathrsfs}&#10;\pagestyle{empty}&#10;\newcommand{\calK}{T}&#10;\newcommand{\calN}{\mathcal{N}}&#10;\newcommand{\de}{\delta}&#10;\usepackage[dvipsnames]{xcolor}&#10;&#10;\begin{document}\color{NavyBlue}&#10;\noindent Evidence that omitted divisors are negligible &#10;&#10;&#10;%\noindent {\color{NavyBlue}Explicitly computed, included.  Will show in talk.}\\&#10;%\noindent {\color{Bittersweet}Explicitly computed, negligible.  Shown in paper.}\\&#10;%\noindent {\color{OliveGreen}Not known.  Negligible by NDA estimates.}&#10; &#10; &#10;&#10;&#10;&#10;\end{document}"/>
  <p:tag name="IGUANATEXSIZE" val="28"/>
  <p:tag name="IGUANATEXCURSOR" val="237"/>
  <p:tag name="TRANSPARENCY" val="True"/>
  <p:tag name="LATEXENGINEID" val="0"/>
  <p:tag name="TEMPFOLDER" val="c:\temp\"/>
  <p:tag name="LATEXFORMHEIGHT" val="422.45"/>
  <p:tag name="LATEXFORMWIDTH" val="1016.75"/>
  <p:tag name="LATEXFORMWRAP" val="False"/>
  <p:tag name="BITMAPVECTOR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610.79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trol of flux superpotential}$$&#10;&#10;&#10;\end{document}"/>
  <p:tag name="IGUANATEXSIZE" val="36"/>
  <p:tag name="IGUANATEXCURSOR" val="230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8.9576"/>
  <p:tag name="ORIGINALWIDTH" val="2680.915"/>
  <p:tag name="OUTPUTTYPE" val="PNG"/>
  <p:tag name="IGUANATEXVERSION" val="160"/>
  <p:tag name="LATEXADDIN" val="\documentclass{article}&#10;\usepackage{amsmath}&#10;\usepackage{mathrsfs}&#10;\usepackage{amssymb}&#10;\usepackage{bbm}&#10;\usepackage{bm}\usepackage[dvipsnames]{xcolor}&#10;&#10;\pagestyle{empty}&#10;\begin{document}&#10;&#10;$$  \sqrt{8\pi^5}\, W_{\text{eff}}(\tau) =     &#10;     -\sum_{{\color{OliveGreen}\mathbf{\tilde{q}}}\in \mathcal{M}(\widetilde{X})} {\color{NavyBlue}\mathbf{M}}{\cdot}{\color{OliveGreen}\mathbf{\tilde{q}}\,}\,{\color{OliveGreen}\mathscr{N}_{\mathbf{\tilde{q}}}}\,\text{Li}_2\Bigl(e^{2\pi i \tau {\color{NavyBlue}\mathbf{p}}\cdot {\color{OliveGreen}\mathbf{\tilde{q}}}} \Bigr)  \,.$$&#10;&#10;&#10;\end{document}"/>
  <p:tag name="IGUANATEXSIZE" val="20"/>
  <p:tag name="IGUANATEXCURSOR" val="51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171.354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nef, Douglas, 04}}$$&#10;&#10;&#10;\end{document}"/>
  <p:tag name="IGUANATEXSIZE" val="12"/>
  <p:tag name="IGUANATEXCURSOR" val="260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074.616"/>
  <p:tag name="LATEXADDIN" val="\documentclass{article}&#10;\usepackage{amsmath}&#10;\pagestyle{empty}\usepackage[dvipsnames]{xcolor}&#10;\begin{document}&#10;&#10;&#10;&#10;{ \color{NavyBlue} fluxes}, \color{OliveGreen}CY topology&#10;\end{document}"/>
  <p:tag name="IGUANATEXSIZE" val="20"/>
  <p:tag name="IGUANATEXCURSOR" val="160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True"/>
  <p:tag name="BITMAPVECTOR" val="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2.4635"/>
  <p:tag name="ORIGINALWIDTH" val="764.1545"/>
  <p:tag name="LATEXADDIN" val="\documentclass{article}&#10;\usepackage{amsmath}&#10;\usepackage{amssymb}&#10;\pagestyle{empty}&#10;\begin{document}&#10;&#10;&#10;$$\frac{g_i^2 N}{16\pi^2} = \frac{c_{D_i}}{4\pi T_i}\,,$$&#10;&#10;\end{document}"/>
  <p:tag name="IGUANATEXSIZE" val="24"/>
  <p:tag name="IGUANATEXCURSOR" val="15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0.9524"/>
  <p:tag name="ORIGINALWIDTH" val="2488.939"/>
  <p:tag name="LATEXADDIN" val="\documentclass{article}&#10;\usepackage{amsmath}&#10;\usepackage{amssymb}&#10;\pagestyle{empty}&#10;\begin{document}&#10;$$ \delta T^{\mathcal{N}=1}_{i,\text{divisor}}/T_i =  \sum_{n=1}^\infty k^{i}_{\text{self},n} \,\Biggl(\frac{c_{D_i}}{4\pi} \cdot \frac{g_s}{\mathcal{T}_{i,s}^{\text{l.o.}}}\Biggr)^n+\ldots $$&#10;\end{document}"/>
  <p:tag name="IGUANATEXSIZE" val="24"/>
  <p:tag name="IGUANATEXCURSOR" val="155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559.805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erg, Haack, Kors 04, 05}}$$&#10;&#10;&#10;\end{document}"/>
  <p:tag name="IGUANATEXSIZE" val="12"/>
  <p:tag name="IGUANATEXCURSOR" val="26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1364.079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erg, Haack, Pajer 07}}$$&#10;&#10;&#10;\end{document}"/>
  <p:tag name="IGUANATEXSIZE" val="12"/>
  <p:tag name="IGUANATEXCURSOR" val="26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906.6367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Haack, Kang 18}}$$&#10;&#10;&#10;\end{document}"/>
  <p:tag name="IGUANATEXSIZE" val="12"/>
  <p:tag name="IGUANATEXCURSOR" val="25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2211.474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Gao, Hebecker, Schreyer, Venken 22}}$$&#10;&#10;&#10;\end{document}"/>
  <p:tag name="IGUANATEXSIZE" val="12"/>
  <p:tag name="IGUANATEXCURSOR" val="24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478.815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trol of K\&quot;ahler potential}$$&#10;&#10;&#10;\end{document}"/>
  <p:tag name="IGUANATEXSIZE" val="36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208.849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\color{Bittersweet} string loop corrections&#10;&#10;\end{document}"/>
  <p:tag name="IGUANATEXSIZE" val="24"/>
  <p:tag name="IGUANATEXCURSOR" val="154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3478.065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\color{Black} Computation in $\mathcal{N}=1$ toroidal orientifolds, and models thereof&#10;&#10;\end{document}"/>
  <p:tag name="IGUANATEXSIZE" val="24"/>
  <p:tag name="IGUANATEXCURSOR" val="22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429.321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Bousso, Polchinski, 00}}$$&#10;&#10;&#10;\end{document}"/>
  <p:tag name="IGUANATEXSIZE" val="12"/>
  <p:tag name="IGUANATEXCURSOR" val="26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532.808"/>
  <p:tag name="OUTPUTTYPE" val="PNG"/>
  <p:tag name="IGUANATEXVERSION" val="160"/>
  <p:tag name="LATEXADDIN" val="\documentclass{article}&#10;\usepackage{amsmath}&#10;\usepackage{amssymb}&#10;\pagestyle{empty}&#10;\usepackage[dvipsnames]{xcolor}&#10;\begin{document}&#10;&#10;\color{Black} Corrections in YM coupling:&#10;&#10;\end{document}"/>
  <p:tag name="IGUANATEXSIZE" val="24"/>
  <p:tag name="IGUANATEXCURSOR" val="175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33.1833"/>
  <p:tag name="OUTPUTTYPE" val="PNG"/>
  <p:tag name="IGUANATEXVERSION" val="160"/>
  <p:tag name="LATEXADDIN" val="\documentclass{article}&#10;\usepackage{amsmath}&#10;\usepackage{amssymb}&#10;\pagestyle{empty}&#10;\begin{document}&#10;&#10;   $\lesssim \mathcal{O}(0.01)$&#10;&#10;\end{document}"/>
  <p:tag name="IGUANATEXSIZE" val="24"/>
  <p:tag name="IGUANATEXCURSOR" val="132"/>
  <p:tag name="TRANSPARENCY" val="True"/>
  <p:tag name="LATEXENGINEID" val="0"/>
  <p:tag name="TEMPFOLDER" val="c:\temp\"/>
  <p:tag name="LATEXFORMHEIGHT" val="428.75"/>
  <p:tag name="LATEXFORMWIDTH" val="700"/>
  <p:tag name="LATEXFORMWRAP" val="False"/>
  <p:tag name="BITMAPVECTOR" val="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041.995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Prepotential and Flux Superpotential}$$&#10;&#10;&#10;\end{document}"/>
  <p:tag name="IGUANATEXSIZE" val="36"/>
  <p:tag name="IGUANATEXCURSOR" val="230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2172.479"/>
  <p:tag name="LATEXADDIN" val="\documentclass{article}&#10;\usepackage{amsmath,amssymb}&#10;\pagestyle{empty}\usepackage[dvipsnames]{xcolor}&#10;\begin{document}&#10;&#10;%\noindent We sample points inside the stretched K\&quot;ahler cone, for it is there that\\&#10; &#10;\begin{equation}\label{eq:prepotential}&#10;\text{prepotential: }\mathcal{F}(z)=\mathcal{F}_{\text{poly}}(z)+\mathcal{F}_{\text{inst}}(z)\nonumber&#10;\end{equation}&#10;&#10;\end{document}"/>
  <p:tag name="IGUANATEXSIZE" val="18"/>
  <p:tag name="IGUANATEXCURSOR" val="255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4597"/>
  <p:tag name="ORIGINALWIDTH" val="3265.092"/>
  <p:tag name="LATEXADDIN" val="\documentclass{article}&#10;\usepackage{amsmath,amssymb}&#10;\pagestyle{empty}\usepackage[dvipsnames]{xcolor}&#10;\begin{document}&#10;&#10;%\noindent We sample points inside the stretched K\&quot;ahler cone, for it is there that\\&#10; &#10;\begin{equation}&#10;\mathcal{F}_{\text{poly}}(z)=-\frac{1}{3!}{\color{Fuchsia}{\widetilde{\kappa}_{abc}}}z^az^bz^c+\frac{1}{2}{\color{Fuchsia}{\tilde{a}_{ab}}}z^az^b+\frac{1}{24}{\color{Bittersweet}{\tilde{c}_a}} z^b+\frac{\zeta(3)\color{Bittersweet}{\chi(\widetilde{X})}}{2(2\pi i)^3}\, \nonumber&#10;\end{equation}&#10;&#10;\end{document}"/>
  <p:tag name="IGUANATEXSIZE" val="18"/>
  <p:tag name="IGUANATEXCURSOR" val="283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2.9547"/>
  <p:tag name="ORIGINALWIDTH" val="2431.196"/>
  <p:tag name="LATEXADDIN" val="\documentclass{article}&#10;\usepackage{amsmath,amssymb,mathrsfs}&#10;\pagestyle{empty}\usepackage[dvipsnames]{xcolor}&#10;\begin{document}&#10;&#10;%\noindent We sample points inside the stretched K\&quot;ahler cone, for it is there that\\&#10;\begin{equation}\label{eq:finst}&#10;\mathcal{F}_{\text{inst}}(z)=-\frac{1}{(2\pi i)^3}\sum_{\tilde{\mathbf{q}}\in \mathcal{M}(\widetilde{X})}\text{GV}_{\tilde{\mathbf{q}}}\,\text{Li}_3\Bigl(e^{2\pi i\,\tilde{\mathbf{q}}\cdot \mathbf{z}}\Bigr)\,\nonumber&#10;\end{equation}&#10;&#10;\end{document}"/>
  <p:tag name="IGUANATEXSIZE" val="18"/>
  <p:tag name="IGUANATEXCURSOR" val="363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1187.851"/>
  <p:tag name="LATEXADDIN" val="\documentclass{article}&#10;\usepackage{amsmath,amssymb}&#10;\pagestyle{empty}\usepackage[dvipsnames]{xcolor}&#10;\begin{document}&#10;&#10;%\noindent We sample points inside the stretched K\&quot;ahler cone, for it is there that\\&#10; &#10;$\text{Li}_k(q):=\sum_{n=1}^\infty q^n/n^k$&#10;&#10;\end{document}"/>
  <p:tag name="IGUANATEXSIZE" val="15"/>
  <p:tag name="IGUANATEXCURSOR" val="252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2608.174"/>
  <p:tag name="LATEXADDIN" val="\documentclass{article}&#10;\usepackage{amsmath,amssymb}&#10;\pagestyle{empty}\usepackage[dvipsnames]{xcolor}&#10;\begin{document}&#10;&#10;%\noindent We sample points inside the stretched K\&quot;ahler cone, for it is there that\\&#10; &#10;{\color{Fuchsia}{intersection numbers}}, {\color{Bittersweet}{Chern classes}} of mirror $\widetilde{X}$&#10;&#10;\end{document}"/>
  <p:tag name="IGUANATEXSIZE" val="15"/>
  <p:tag name="IGUANATEXCURSOR" val="222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4803"/>
  <p:tag name="ORIGINALWIDTH" val="1894.263"/>
  <p:tag name="LATEXADDIN" val="\documentclass{article}&#10;\usepackage{amsmath,amssymb,mathrsfs}&#10;\pagestyle{empty}\usepackage[dvipsnames]{xcolor}&#10;\begin{document}&#10;&#10;%\noindent We sample points inside the stretched K\&quot;ahler cone, for it is there that\\&#10;$$\text{GV}_{\tilde{\mathbf{q}}}:\text{ genus-0 GV invariants of }\widetilde{X}$$&#10;&#10;&#10;\end{document}"/>
  <p:tag name="IGUANATEXSIZE" val="15"/>
  <p:tag name="IGUANATEXCURSOR" val="227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773.1534"/>
  <p:tag name="LATEXADDIN" val="\documentclass{article}&#10;\usepackage{amsmath,amssymb}\newcommand{\id}[0]{\mathbb{I}}&#10;\pagestyle{empty}\usepackage[dvipsnames]{xcolor}&#10;\begin{document}&#10;&#10;%\noindent We sample points inside the stretched K\&quot;ahler cone, for it is there that\\&#10; &#10;$\Sigma:=\begin{pmatrix}&#10;0 &amp; \id\\&#10;-\id &amp; 0&#10;\end{pmatrix}$&#10;&#10;\end{document}"/>
  <p:tag name="IGUANATEXSIZE" val="15"/>
  <p:tag name="IGUANATEXCURSOR" val="298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85.4518"/>
  <p:tag name="LATEXADDIN" val="\documentclass{article}&#10;\usepackage{amsmath}&#10;\usepackage{mathrsfs}&#10;\usepackage{amssymb}&#10;\usepackage{bbm}&#10;\usepackage{bm}&#10;\usepackage[dvipsnames]{xcolor}&#10;&#10;&#10;&#10;\pagestyle{empty}&#10;\begin{document}&#10;&#10;$$\color{White}\text{Cornell}$$&#10;&#10;&#10;\end{document}"/>
  <p:tag name="IGUANATEXSIZE" val="24"/>
  <p:tag name="IGUANATEXCURSOR" val="220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788.526"/>
  <p:tag name="LATEXADDIN" val="\documentclass{article}&#10;\usepackage{amsmath}&#10;\usepackage{mathrsfs}&#10;\usepackage{amssymb}&#10;\usepackage{bbm}&#10;\usepackage{bm}\usepackage[dvipsnames]{xcolor}&#10;&#10;&#10;\pagestyle{empty}&#10;\begin{document}&#10;&#10;\color{NavyBlue}  &#10;Computational   compactifications&#10;&#10;&#10;\end{document}"/>
  <p:tag name="IGUANATEXSIZE" val="36"/>
  <p:tag name="IGUANATEXCURSOR" val="224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3307.087"/>
  <p:tag name="LATEXADDIN" val="\documentclass{article}&#10;\usepackage{amsmath,amssymb}&#10;\pagestyle{empty}\usepackage[dvipsnames]{xcolor}&#10;\begin{document}&#10;&#10;%\noindent We sample points inside the stretched K\&quot;ahler cone, for it is there that\\&#10;\begin{equation}&#10;W_{\text{flux}}(\tau,z^a)=\sqrt{\tfrac{2}{\pi}}\int_X (F_3-\tau H_3)\wedge \Omega(z)=\sqrt{\tfrac{2}{\pi}}\,\vec{\Pi}^t\,\Sigma\, (\vec{f}-\tau \vec{h})\,\nonumber&#10;\end{equation}&#10;&#10;\end{document}"/>
  <p:tag name="IGUANATEXSIZE" val="18"/>
  <p:tag name="IGUANATEXCURSOR" val="387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2061.492"/>
  <p:tag name="LATEXADDIN" val="\documentclass{article}&#10;\usepackage{amsmath,amssymb}&#10;\pagestyle{empty}\usepackage[dvipsnames]{xcolor}&#10;\begin{document}&#10;&#10;%\noindent We sample points inside the stretched K\&quot;ahler cone, for it is there that\\&#10;\begin{equation}&#10;\text{periods: }\vec{\Pi}= \begin{pmatrix}&#10;\int_{X}\Omega\wedge \beta_A \\&#10;\int_{X}\Omega\wedge \alpha^A&#10;\end{pmatrix}=\begin{pmatrix}&#10;\partial_A\mathcal{F}\\&#10;z^A&#10;\end{pmatrix} \nonumber&#10;\end{equation}&#10;&#10;\end{document}"/>
  <p:tag name="IGUANATEXSIZE" val="18"/>
  <p:tag name="IGUANATEXCURSOR" val="380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4803"/>
  <p:tag name="ORIGINALWIDTH" val="2646.419"/>
  <p:tag name="LATEXADDIN" val="\documentclass{article}&#10;\usepackage{amsmath,amssymb}&#10;\pagestyle{empty}\usepackage[dvipsnames]{xcolor}&#10;\begin{document}&#10;&#10;%\noindent We sample points inside the stretched K\&quot;ahler cone, for it is there that\\&#10; &#10;$$\bigl\{\alpha^A,\beta_A\bigr\}\,,{\begin{small}{A=0,\ldots,{h^{2,1}(X)}}\end{small}:}\text{ basis of }H^3(X,\mathbb{Z})$$&#10;&#10;\end{document}"/>
  <p:tag name="IGUANATEXSIZE" val="14"/>
  <p:tag name="IGUANATEXCURSOR" val="302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5.2081"/>
  <p:tag name="ORIGINALWIDTH" val="2649.419"/>
  <p:tag name="LATEXADDIN" val="\documentclass{article}&#10;\usepackage{amsmath}&#10;\usepackage{mathrsfs}&#10;\usepackage{amssymb}&#10;\usepackage{bbm}&#10;\usepackage{bm}\usepackage[dvipsnames]{xcolor}&#10;&#10;\pagestyle{empty}&#10;\begin{document}&#10;&#10;$$  \sqrt{8\pi^5}\, W_{\text{eff}}(\tau) =     &#10;     -\sum_{{\color{OliveGreen}\vec{\beta}}} {\color{NavyBlue}\vec{M}}{\cdot}{\color{OliveGreen}\vec{\beta}\,}\,\,{\color{OliveGreen}\text{GV}(\vec{\beta}})\,\text{Li}_2\Bigl(e^{2\pi i \tau {\color{NavyBlue}\vec{p}}\cdot {\color{OliveGreen}\vec{\beta}}} \Bigr)  \,.$$&#10;&#10;&#10;\end{document}"/>
  <p:tag name="IGUANATEXSIZE" val="20"/>
  <p:tag name="IGUANATEXCURSOR" val="34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093.363"/>
  <p:tag name="LATEXADDIN" val="\documentclass{article}&#10;\usepackage{amsmath}&#10;\usepackage{mathrsfs}&#10;\usepackage{amssymb}&#10;\usepackage{bbm}&#10;\usepackage{bm}&#10;&#10;\pagestyle{empty}&#10;\begin{document}&#10;&#10;$$p^i := (\tilde{\kappa}_{ijk} M^k)^{-1} K_j$$&#10;&#10;&#10;\end{document}"/>
  <p:tag name="IGUANATEXSIZE" val="20"/>
  <p:tag name="IGUANATEXCURSOR" val="202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.7319"/>
  <p:tag name="ORIGINALWIDTH" val="495.688"/>
  <p:tag name="LATEXADDIN" val="\documentclass{article}&#10;\usepackage{amsmath}&#10;\usepackage{mathrsfs}&#10;\usepackage{amssymb}&#10;\usepackage{bbm}&#10;\usepackage{bm}&#10;&#10;\pagestyle{empty}&#10;\begin{document}&#10;&#10;$$\vec{p} \cdot \vec{K} = 0 $$ &#10;&#10;&#10;\end{document}"/>
  <p:tag name="IGUANATEXSIZE" val="20"/>
  <p:tag name="IGUANATEXCURSOR" val="181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.4814"/>
  <p:tag name="ORIGINALWIDTH" val="1487.814"/>
  <p:tag name="LATEXADDIN" val="\documentclass{article}&#10;\usepackage{amsmath}&#10;\usepackage{amssymb}&#10;\pagestyle{empty}&#10;\begin{document}&#10;&#10;Flux quanta $M_i$, $K_i \in \mathbb{Z}^{h^{2,1}}$&#10;&#10;\end{document}"/>
  <p:tag name="IGUANATEXSIZE" val="24"/>
  <p:tag name="IGUANATEXCURSOR" val="11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825.6468"/>
  <p:tag name="LATEXADDIN" val="\documentclass{article}&#10;\usepackage{amsmath}&#10;\usepackage{mathrsfs}&#10;\usepackage{amssymb}&#10;\usepackage{bbm}\usepackage[dvipsnames]{xcolor}&#10;\usepackage{bm}&#10;&#10;\pagestyle{empty}&#10;\begin{document}&#10;&#10;\color{Bittersweet}PFV condition:&#10;&#10;&#10;\end{document}"/>
  <p:tag name="IGUANATEXSIZE" val="20"/>
  <p:tag name="IGUANATEXCURSOR" val="222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4822"/>
  <p:tag name="ORIGINALWIDTH" val="1490.814"/>
  <p:tag name="LATEXADDIN" val="\documentclass{article}&#10;\usepackage{amsmath}&#10;\usepackage{mathrsfs}&#10;\usepackage{amssymb}&#10;\usepackage{bbm}&#10;\usepackage{bm}&#10;&#10;\pagestyle{empty}&#10;\begin{document}&#10;&#10; &#10;i.e.~~~~$ (\tilde{\kappa}_{ijk} M^k)^{-1} K_i K_j = 0 $&#10;&#10;&#10;\end{document}"/>
  <p:tag name="IGUANATEXSIZE" val="20"/>
  <p:tag name="IGUANATEXCURSOR" val="16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.9636"/>
  <p:tag name="ORIGINALWIDTH" val="1135.358"/>
  <p:tag name="LATEXADDIN" val="\documentclass{article}&#10;\usepackage{amsmath}&#10;\usepackage{mathrsfs}&#10;\usepackage{amssymb}&#10;\usepackage{bbm}&#10;\usepackage{bm}&#10;&#10;\pagestyle{empty}&#10;\begin{document}&#10;&#10;$$   =  \sum_i \mathcal{N}_i\, \text{Li}_2\Bigl(e^{2\pi i q_i \tau}\Bigr)     $$&#10;&#10;&#10;\end{document}"/>
  <p:tag name="IGUANATEXSIZE" val="20"/>
  <p:tag name="IGUANATEXCURSOR" val="224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3.6483"/>
  <p:tag name="ORIGINALWIDTH" val="3432.321"/>
  <p:tag name="LATEXADDIN" val="\documentclass{article}&#10;\usepackage{amsmath}&#10;\usepackage{amssymb}&#10;\pagestyle{empty}&#10;\begin{document}&#10;&#10;&#10;\noindent Have developed technology to:\\&#10;&#10;\noindent $\bullet$ Compute 4d  EFTs of type IIB CY$_3/\mathcal{O}$  flux compactifications\\&#10;\noindent in general cases with many moduli.&#10;&#10;\vspace{3mm}&#10;\noindent $\bullet$ Find minima of the moduli potential. &#10;  &#10;&#10;&#10;&#10;&#10;\end{document}"/>
  <p:tag name="IGUANATEXSIZE" val="24"/>
  <p:tag name="IGUANATEXCURSOR" val="323"/>
  <p:tag name="TRANSPARENCY" val="True"/>
  <p:tag name="LATEXENGINEID" val="0"/>
  <p:tag name="TEMPFOLDER" val="C:\Users\liamm\Desktop\System Apps\foriguana\"/>
  <p:tag name="LATEXFORMHEIGHT" val="312"/>
  <p:tag name="LATEXFORMWIDTH" val="729.75"/>
  <p:tag name="LATEXFORMWRAP" val="False"/>
  <p:tag name="BITMAPVECTOR" val="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937.3828"/>
  <p:tag name="LATEXADDIN" val="\documentclass{article}&#10;\usepackage{amsmath,amssymb}&#10;\pagestyle{empty}\usepackage[dvipsnames]{xcolor}&#10;\begin{document}&#10;&#10;%\noindent We sample points inside the stretched K\&quot;ahler cone, for it is there that\\&#10;&#10;$$\mathcal{N}_i  \in \mathbb{Z},~~ q_i \in \mathbb{Q}_+ $$&#10; &#10;\end{document}"/>
  <p:tag name="IGUANATEXSIZE" val="16"/>
  <p:tag name="IGUANATEXCURSOR" val="244"/>
  <p:tag name="TRANSPARENCY" val="True"/>
  <p:tag name="LATEXENGINEID" val="0"/>
  <p:tag name="TEMPFOLDER" val="C:\Users\liamm\Desktop\System Apps\foriguana\"/>
  <p:tag name="LATEXFORMHEIGHT" val="312"/>
  <p:tag name="LATEXFORMWIDTH" val="602"/>
  <p:tag name="LATEXFORMWRAP" val="True"/>
  <p:tag name="BITMAPVECTOR" val="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5.2081"/>
  <p:tag name="ORIGINALWIDTH" val="2649.419"/>
  <p:tag name="LATEXADDIN" val="\documentclass{article}&#10;\usepackage{amsmath}&#10;\usepackage{mathrsfs}&#10;\usepackage{amssymb}&#10;\usepackage{bbm}&#10;\usepackage{bm}\usepackage[dvipsnames]{xcolor}&#10;&#10;\pagestyle{empty}&#10;\begin{document}&#10;&#10;$$  \sqrt{8\pi^5}\, W_{\text{eff}}(\tau) =     &#10;     -\sum_{{\color{OliveGreen}\vec{\beta}}} {\color{NavyBlue}\vec{M}}{\cdot}{\color{OliveGreen}\vec{\beta}\,}\,\,{\color{OliveGreen}\text{GV}(\vec{\beta}})\,\text{Li}_2\Bigl(e^{2\pi i \tau {\color{NavyBlue}\vec{p}}\cdot {\color{OliveGreen}\vec{\beta}}} \Bigr)  \,.$$&#10;&#10;&#10;\end{document}"/>
  <p:tag name="IGUANATEXSIZE" val="20"/>
  <p:tag name="IGUANATEXCURSOR" val="34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074.616"/>
  <p:tag name="LATEXADDIN" val="\documentclass{article}&#10;\usepackage{amsmath}&#10;\pagestyle{empty}\usepackage[dvipsnames]{xcolor}&#10;\begin{document}&#10;&#10;&#10;&#10;{ \color{NavyBlue} fluxes}, \color{OliveGreen}CY topology&#10;\end{document}"/>
  <p:tag name="IGUANATEXSIZE" val="20"/>
  <p:tag name="IGUANATEXCURSOR" val="160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True"/>
  <p:tag name="BITMAPVECTOR" val="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652.043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PFVs from Diophantine fluxes&#10;}$$&#10;&#10;&#10;\end{document}"/>
  <p:tag name="IGUANATEXSIZE" val="36"/>
  <p:tag name="IGUANATEXCURSOR" val="242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52.00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 &#10;\noindent Demirtas, Kim, L.M., Moritz 19\\&#10; }&#10;&#10;&#10;&#10;\end{document}"/>
  <p:tag name="IGUANATEXSIZE" val="12"/>
  <p:tag name="IGUANATEXCURSOR" val="281"/>
  <p:tag name="TRANSPARENCY" val="True"/>
  <p:tag name="LATEXENGINEID" val="0"/>
  <p:tag name="TEMPFOLDER" val="C:\Users\liamm\Desktop\System Apps\foriguana\"/>
  <p:tag name="LATEXFORMHEIGHT" val="312"/>
  <p:tag name="LATEXFORMWIDTH" val="526.5"/>
  <p:tag name="LATEXFORMWRAP" val="False"/>
  <p:tag name="BITMAPVECTOR" val="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.7308"/>
  <p:tag name="ORIGINALWIDTH" val="3640.045"/>
  <p:tag name="LATEXADDIN" val="\documentclass{article}&#10;\usepackage{amsmath,amssymb,mathrsfs}&#10;\pagestyle{empty}\usepackage[dvipsnames]{xcolor}&#10;\begin{document}&#10;&#10;%\noindent We sample points inside the stretched K\&quot;ahler cone, for it is there that\\&#10;$$\text{GV}(\vec{\beta}):\text{ genus-0 Gopakumar-Vafa invariant of curve }\vec{\beta} \in H_2(\widetilde{X},\mathbb{Z})$$&#10;&#10;&#10;\end{document}"/>
  <p:tag name="IGUANATEXSIZE" val="15"/>
  <p:tag name="IGUANATEXCURSOR" val="336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1187.851"/>
  <p:tag name="LATEXADDIN" val="\documentclass{article}&#10;\usepackage{amsmath,amssymb}&#10;\pagestyle{empty}\usepackage[dvipsnames]{xcolor}&#10;\begin{document}&#10;&#10;%\noindent We sample points inside the stretched K\&quot;ahler cone, for it is there that\\&#10; &#10;$\text{Li}_k(q):=\sum_{n=1}^\infty q^n/n^k$&#10;&#10;\end{document}"/>
  <p:tag name="IGUANATEXSIZE" val="15"/>
  <p:tag name="IGUANATEXCURSOR" val="252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247.844"/>
  <p:tag name="LATEXADDIN" val="\documentclass{article}&#10;\usepackage{amsmath}&#10;\pagestyle{empty}\usepackage[dvipsnames]{xcolor}&#10;\begin{document}&#10;&#10;&#10;&#10; \color{Bittersweet} completely computable&#10;\end{document}"/>
  <p:tag name="IGUANATEXSIZE" val="20"/>
  <p:tag name="IGUANATEXCURSOR" val="13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True"/>
  <p:tag name="BITMAPVECTOR" val="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302"/>
  <p:tag name="ORIGINALWIDTH" val="2119.235"/>
  <p:tag name="LATEXADDIN" val="\documentclass{article}&#10;\usepackage{amsmath}&#10;\usepackage{mathrsfs}&#10;\usepackage{amssymb}&#10;\usepackage{bbm}&#10;\usepackage{bm}&#10;&#10;\pagestyle{empty}&#10;\begin{document}&#10;&#10;$$ \tilde{\kappa}_{ijk}: \text{intersection numbers of mirror }\widetilde{X}$$&#10;&#10;&#10;\end{document}"/>
  <p:tag name="IGUANATEXSIZE" val="20"/>
  <p:tag name="IGUANATEXCURSOR" val="234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247.46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Convergence of worldsheet instanton sum}$$&#10;&#10;&#10;\end{document}"/>
  <p:tag name="IGUANATEXSIZE" val="36"/>
  <p:tag name="IGUANATEXCURSOR" val="2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788.526"/>
  <p:tag name="LATEXADDIN" val="\documentclass{article}&#10;\usepackage{amsmath}&#10;\usepackage{mathrsfs}&#10;\usepackage{amssymb}&#10;\usepackage{bbm}&#10;\usepackage{bm}\usepackage[dvipsnames]{xcolor}&#10;&#10;&#10;\pagestyle{empty}&#10;\begin{document}&#10;&#10;\color{NavyBlue}  &#10;Computational   compactifications&#10;&#10;&#10;\end{document}"/>
  <p:tag name="IGUANATEXSIZE" val="36"/>
  <p:tag name="IGUANATEXCURSOR" val="224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1966.254"/>
  <p:tag name="LATEXADDIN" val="\documentclass{article}&#10;\usepackage{amsmath}&#10;\pagestyle{empty}&#10;\begin{document}&#10;&#10;$$\text{Along multiples of a potent curve }\mathcal{C},$$&#10;&#10;&#10;\end{document}"/>
  <p:tag name="IGUANATEXSIZE" val="20"/>
  <p:tag name="IGUANATEXCURSOR" val="11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9.816"/>
  <p:tag name="ORIGINALWIDTH" val="1311.586"/>
  <p:tag name="LATEXADDIN" val="\documentclass{article}&#10;\usepackage{amsmath}&#10;\usepackage{mathrsfs}&#10;\usepackage{amssymb}&#10;\usepackage{bbm}&#10;\usepackage{bm}&#10;&#10;\pagestyle{empty}&#10;\begin{document}&#10;&#10;\begin{tabular}{l}&#10;  $\text{GV}(\mathcal{C})\phantom{20}=$ $\phantom{-}3$\\&#10;  $\text{GV}(2\mathcal{C})\phantom{2}=$ $-6$\\&#10;  $\text{GV}(3\mathcal{C})\phantom{2}=$ $\phantom{-}27$\\&#10;  $\text{GV}(4\mathcal{C})\phantom{2}=$$-192$\\&#10;  $\text{GV}(5\mathcal{C})\phantom{2}=$$\phantom{-}1695$\\&#10;  $\text{GV}(6\mathcal{C})\phantom{2}=$$-17064$\\&#10;  $\text{GV}(7\mathcal{C})\phantom{2}=$$\phantom{-}188454$\\&#10;  $\text{GV}(8\mathcal{C})\phantom{2}=$$-2228160$\\&#10;  $\text{GV}(9\mathcal{C})\phantom{2}=$$\phantom{-}27748899$\\&#10;  $\text{GV}(10\mathcal{C})=$$-360012150$\,.&#10;\end{tabular}&#10;&#10;\end{document}"/>
  <p:tag name="IGUANATEXSIZE" val="20"/>
  <p:tag name="IGUANATEXCURSOR" val="64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159.73"/>
  <p:tag name="LATEXADDIN" val="\documentclass{article}&#10;\usepackage{amsmath}&#10;\usepackage{mathrsfs}&#10;\usepackage{amssymb}&#10;\usepackage{bbm}&#10;\usepackage{bm}&#10;&#10;\pagestyle{empty}&#10;\begin{document}&#10;&#10;$$\text{GV}(100\mathcal{C})=-914611581237831371226973974768573574187506334613679143$$&#10; &#10;&#10;&#10;\end{document}"/>
  <p:tag name="IGUANATEXSIZE" val="20"/>
  <p:tag name="IGUANATEXCURSOR" val="245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4084.74"/>
  <p:tag name="LATEXADDIN" val="\documentclass{article}&#10;\usepackage{amsmath}&#10;\usepackage{mathrsfs}&#10;\usepackage{amssymb}&#10;\usepackage{bbm}&#10;\usepackage{bm}&#10;&#10;\pagestyle{empty}&#10;\begin{document}&#10; &#10;$$22579026697369512751047337367692277761351484717813209296148860000\,.$$&#10;&#10;&#10;\end{document}"/>
  <p:tag name="IGUANATEXSIZE" val="20"/>
  <p:tag name="IGUANATEXCURSOR" val="15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320.96"/>
  <p:tag name="LATEXADDIN" val="\documentclass{article}&#10;\usepackage{amsmath}&#10;\pagestyle{empty}&#10;\begin{document}&#10;&#10;$$\text{Exponential increase with very stable rate.}$$&#10;&#10;&#10;\end{document}"/>
  <p:tag name="IGUANATEXSIZE" val="20"/>
  <p:tag name="IGUANATEXCURSOR" val="13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True"/>
  <p:tag name="BITMAPVECTOR" val="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4173.978"/>
  <p:tag name="LATEXADDIN" val="\documentclass{article}&#10;\usepackage{amsmath}\usepackage{amssymb}\usepackage{mathrsfs}&#10;\pagestyle{empty}&#10;\begin{document}&#10;&#10;$$\text{So for \emph{large enough} }\mathbf{t},~~\xi_n := \text{GV}_{n\mathbf{q}}\, e^{-2\pi n\, \mathbf{q}\cdot \mathbf{t}}\text{ will decay exponentially with n.}&#10;$$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.2283"/>
  <p:tag name="ORIGINALWIDTH" val="3101.612"/>
  <p:tag name="LATEXADDIN" val="\documentclass{article}&#10;\usepackage{amsmath}&#10;\pagestyle{empty}&#10;\begin{document}&#10;&#10;$$\text{e.g.~quintic: }\mathbf{t}_{\text{min}}^{(1)}=\tfrac{1}{2\pi}\text{log}(2875) \approx 1.27, \qquad \mathbf{t}_{\text{min}}^{\text{true}}\approx 1.208$$&#10;&#10;&#10;\end{document}"/>
  <p:tag name="IGUANATEXSIZE" val="20"/>
  <p:tag name="IGUANATEXCURSOR" val="22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472.441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Candelas, De La Ossa, Green, Parkes 90}}$$&#10;&#10;&#10;\end{document}"/>
  <p:tag name="IGUANATEXSIZE" val="12"/>
  <p:tag name="IGUANATEXCURSOR" val="28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403.075"/>
  <p:tag name="LATEXADDIN" val="\documentclass{article}&#10;\usepackage{amsmath}&#10;\usepackage{mathrsfs}&#10;\usepackage{amssymb}&#10;\usepackage{bbm}&#10;\usepackage{bm}&#10;&#10;\pagestyle{empty}&#10;\begin{document}&#10;&#10;(example with $h^{1,1} = 113$)&#10;&#10;\end{document}"/>
  <p:tag name="IGUANATEXSIZE" val="20"/>
  <p:tag name="IGUANATEXCURSOR" val="188"/>
  <p:tag name="TRANSPARENCY" val="True"/>
  <p:tag name="LATEXENGINEID" val="0"/>
  <p:tag name="TEMPFOLDER" val="C:\Users\Liam\Desktop\System Apps\foriguana\"/>
  <p:tag name="LATEXFORMHEIGHT" val="312"/>
  <p:tag name="LATEXFORMWIDTH" val="384"/>
  <p:tag name="LATEXFORMWRAP" val="Fals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94.151"/>
  <p:tag name="ORIGINALWIDTH" val="4110.236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\noindent Long, L.M., McGuirk 14\\&#10;\noindent Long, L.M., Stout 16\\&#10;\noindent Braun, Long, L.M., Stillman, Sung 17\\&#10;\noindent Demirtas, Long, L.M., Stillman 18\\&#10;\noindent Demirtas, Kim, L.M., Moritz 19\\&#10;\noindent Demirtas, L.M., Rios-Tascon 20\\&#10;\noindent Demirtas, Kim, L.M., Moritz 20\\&#10;\noindent Mehta, Demirtas, Long, Marsh, L.M., Stott 21\\&#10;\noindent Demirtas, Kim, L.M., Moritz, Rios-Tascon 21\\&#10;\noindent Demirtas, Gendler, Long, L.M., Moritz 21 \\&#10;\noindent Kim 21\\&#10;\noindent Jefferson and Kim 22 \\&#10;\noindent Demirtas, L.M., Rios-Tascon 22 \\&#10;\noindent Gendler, Heidenreich, L.M., Moritz, Rudelius 22\\&#10;\noindent Gendler, Kim, L.M., Moritz, Stillman 22\\&#10;\noindent Moritz 23 \\&#10;\noindent Demirtas, Kim, L.M., Moritz, Rios-Tascon 23\\&#10;\noindent Gendler, MacFadden, L.M., Moritz, Nally, Schachner, Stillman 23\\&#10;\noindent L.M., Moritz, Nally, Schachner, 2406.13751\\&#10;\\&#10;&#10;}&#10;&#10;&#10;&#10;\end{document}"/>
  <p:tag name="IGUANATEXSIZE" val="12"/>
  <p:tag name="IGUANATEXCURSOR" val="1110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1053.618"/>
  <p:tag name="OUTPUTTYPE" val="PNG"/>
  <p:tag name="IGUANATEXVERSION" val="160"/>
  <p:tag name="LATEXADDIN" val="\documentclass{article}&#10;\usepackage{amsmath}&#10;\usepackage{mathrsfs}&#10;\usepackage{amssymb}&#10;\usepackage{bbm}&#10;\usepackage{bm}\usepackage[dvipsnames]{xcolor}&#10;&#10;&#10;\pagestyle{empty}&#10;\begin{document}&#10;&#10;$$\color{Bittersweet}\text{Not just for KKLT!}$$&#10;&#10;&#10;\end{document}"/>
  <p:tag name="IGUANATEXSIZE" val="30"/>
  <p:tag name="IGUANATEXCURSOR" val="230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4818"/>
  <p:tag name="ORIGINALWIDTH" val="1214.098"/>
  <p:tag name="LATEXADDIN" val="\documentclass{article}&#10;\usepackage{amsmath}&#10;\usepackage{mathrsfs}&#10;\usepackage{amssymb}&#10;\usepackage{bbm}&#10;\usepackage{bm}&#10;&#10;\pagestyle{empty}&#10;\begin{document}&#10;&#10;$$ \text{in toric varieties }\,V,\,\, \widetilde{V}$$&#10;\end{document}"/>
  <p:tag name="IGUANATEXSIZE" val="20"/>
  <p:tag name="IGUANATEXCURSOR" val="195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229.096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Setting: Hypersurfaces}$$&#10;&#10;&#10;\end{document}"/>
  <p:tag name="IGUANATEXSIZE" val="36"/>
  <p:tag name="IGUANATEXCURSOR" val="2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.7353"/>
  <p:tag name="ORIGINALWIDTH" val="2821.897"/>
  <p:tag name="LATEXADDIN" val="\documentclass{article}&#10;\usepackage{amsmath}&#10;\usepackage{mathrsfs}&#10;\usepackage{amssymb}&#10;\usepackage{bbm}&#10;\usepackage{bm}&#10;\usepackage[dvipsnames]{xcolor}&#10;&#10;&#10;\pagestyle{empty}&#10;\begin{document}&#10;&#10;$$ \text{obtained from triangulations of 4d polytopes }\Delta^\circ, \Delta.$$&#10;\end{document}"/>
  <p:tag name="IGUANATEXSIZE" val="20"/>
  <p:tag name="IGUANATEXCURSOR" val="267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1493.813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Kreuzer and Skarke 2000}}$$&#10;&#10;&#10;\end{document}"/>
  <p:tag name="IGUANATEXSIZE" val="12"/>
  <p:tag name="IGUANATEXCURSOR" val="253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847.769"/>
  <p:tag name="LATEXADDIN" val="\documentclass{article}&#10;\usepackage{amsmath}&#10;\usepackage{mathrsfs}&#10;\usepackage{amssymb}&#10;\usepackage{bbm}&#10;\usepackage{bm}&#10;&#10;\pagestyle{empty}&#10;\begin{document}&#10;&#10;$$ \text{473,800,776 4d reflexive polytopes}$$&#10;\end{document}"/>
  <p:tag name="IGUANATEXSIZE" val="20"/>
  <p:tag name="IGUANATEXCURSOR" val="201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2791.901"/>
  <p:tag name="LATEXADDIN" val="\documentclass{article}&#10;\usepackage{amsmath}&#10;\usepackage{mathrsfs}&#10;\usepackage{amssymb}&#10;\usepackage{bbm}&#10;\usepackage{bm}&#10;\usepackage[dvipsnames]{xcolor}&#10;&#10;&#10;&#10;\pagestyle{empty}&#10;\begin{document}&#10;­&#10;\color{White}\textit{String Phenomenology 2024}, Padova, June 25, 2024 &#10;&#10;&#10;\end{document}"/>
  <p:tag name="IGUANATEXSIZE" val="16"/>
  <p:tag name="IGUANATEXCURSOR" val="264"/>
  <p:tag name="TRANSPARENCY" val="True"/>
  <p:tag name="LATEXENGINEID" val="0"/>
  <p:tag name="TEMPFOLDER" val="C:\Users\liamm\Desktop\System Apps\foriguana\"/>
  <p:tag name="LATEXFORMHEIGHT" val="394.8"/>
  <p:tag name="LATEXFORMWIDTH" val="648.2"/>
  <p:tag name="LATEXFORMWRAP" val="Fals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670.4162"/>
  <p:tag name="LATEXADDIN" val="\documentclass{article}&#10;\usepackage{amsmath}&#10;\usepackage{mathrsfs}&#10;\usepackage{amssymb}&#10;\usepackage{bbm}&#10;\usepackage{bm}&#10;&#10;\pagestyle{empty}&#10;\begin{document}&#10;&#10;$$ &lt; 10^{428} \text{ CY}_3$$&#10;\end{document}"/>
  <p:tag name="IGUANATEXSIZE" val="20"/>
  <p:tag name="IGUANATEXCURSOR" val="1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2082.49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Demirtas, L.M., Rios-Tascon 2020}}$$&#10;&#10;&#10;\end{document}"/>
  <p:tag name="IGUANATEXSIZE" val="12"/>
  <p:tag name="IGUANATEXCURSOR" val="263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9817"/>
  <p:tag name="ORIGINALWIDTH" val="3233.596"/>
  <p:tag name="LATEXADDIN" val="\documentclass{article}&#10;\usepackage{amsmath}&#10;\usepackage{mathrsfs}&#10;\usepackage{amssymb}&#10;\usepackage{bbm}&#10;\usepackage{bm}&#10;&#10;\pagestyle{empty}&#10;\begin{document}&#10;&#10;$$ \text{We will work with mirror pairs of }\rm{CY}_3\text{ hypersurfaces }\,X,\,\, \widetilde{X}$$&#10;\end{document}"/>
  <p:tag name="IGUANATEXSIZE" val="20"/>
  <p:tag name="IGUANATEXCURSOR" val="239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077.9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Tool: computational mirror symmetry}$$&#10;&#10;&#10;\end{document}"/>
  <p:tag name="IGUANATEXSIZE" val="36"/>
  <p:tag name="IGUANATEXCURSOR" val="215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1955.75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$$ \color{YellowOrange}\text{\tt{Hosono, Klemm, Theisen, Yau 94}}$$&#10;&#10;&#10;\end{document}"/>
  <p:tag name="IGUANATEXSIZE" val="12"/>
  <p:tag name="IGUANATEXCURSOR" val="272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227.597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 By computing periods,&#10;&#10;\end{document}"/>
  <p:tag name="IGUANATEXSIZE" val="20"/>
  <p:tag name="IGUANATEXCURSOR" val="223"/>
  <p:tag name="TRANSPARENCY" val="True"/>
  <p:tag name="LATEXENGINEID" val="0"/>
  <p:tag name="TEMPFOLDER" val="C:\Users\liamm\Desktop\System Apps\foriguana\"/>
  <p:tag name="LATEXFORMHEIGHT" val="312"/>
  <p:tag name="LATEXFORMWIDTH" val="602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1736.783"/>
  <p:tag name="LATEXADDIN" val="\documentclass{article}&#10;\usepackage{amsmath,amssymb}&#10;\pagestyle{empty}\usepackage[dvipsnames]{xcolor}&#10;\begin{document}&#10;&#10;%\noindent We sample points inside the stretched K\&quot;ahler cone, for it is there that\\&#10; &#10;one can obtain the prepotential. &#10;&#10;\end{document}"/>
  <p:tag name="IGUANATEXSIZE" val="20"/>
  <p:tag name="IGUANATEXCURSOR" val="241"/>
  <p:tag name="TRANSPARENCY" val="True"/>
  <p:tag name="LATEXENGINEID" val="0"/>
  <p:tag name="TEMPFOLDER" val="C:\Users\liamm\Desktop\System Apps\foriguana\"/>
  <p:tag name="LATEXFORMHEIGHT" val="312"/>
  <p:tag name="LATEXFORMWIDTH" val="602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379.827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\noindent\text{Our contribution: really doing this in CY$_3$ with many moduli. }\nonumber&#10;&#10;\end{document}"/>
  <p:tag name="IGUANATEXSIZE" val="20"/>
  <p:tag name="IGUANATEXCURSOR" val="293"/>
  <p:tag name="TRANSPARENCY" val="True"/>
  <p:tag name="LATEXENGINEID" val="0"/>
  <p:tag name="TEMPFOLDER" val="C:\Users\Liam\Desktop\System Apps\foriguana\"/>
  <p:tag name="LATEXFORMHEIGHT" val="312"/>
  <p:tag name="LATEXFORMWIDTH" val="602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73827"/>
  <p:tag name="ORIGINALWIDTH" val="2609.674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\noindent Demirtas, Kim, L.M., Moritz, Rios-Tascon \\&#10;&#10;}&#10;&#10;&#10;&#10;\end{document}"/>
  <p:tag name="IGUANATEXSIZE" val="12"/>
  <p:tag name="IGUANATEXCURSOR" val="234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336"/>
  <p:tag name="ORIGINALWIDTH" val="2101.987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With {\tt{INSTANTON}}, can access $h^{2,1} \lesssim 10$.&#10;%\nonumber&#10;&#10;\end{document}"/>
  <p:tag name="IGUANATEXSIZE" val="20"/>
  <p:tag name="IGUANATEXCURSOR" val="288"/>
  <p:tag name="TRANSPARENCY" val="True"/>
  <p:tag name="LATEXENGINEID" val="0"/>
  <p:tag name="TEMPFOLDER" val="C:\Users\Liam\Desktop\System Apps\foriguana\"/>
  <p:tag name="LATEXFORMHEIGHT" val="312"/>
  <p:tag name="LATEXFORMWIDTH" val="602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3169.854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White}Figures: HST; B.J. Fulton, PTF; NASA, S.Post; G. Fatin.&#10;&#10;&#10;\end{document}"/>
  <p:tag name="IGUANATEXSIZE" val="6"/>
  <p:tag name="IGUANATEXCURSOR" val="222"/>
  <p:tag name="TRANSPARENCY" val="True"/>
  <p:tag name="LATEXENGINEID" val="0"/>
  <p:tag name="TEMPFOLDER" val="C:\Users\Liam\Desktop\System Apps\foriguana\"/>
  <p:tag name="LATEXFORMHEIGHT" val="312"/>
  <p:tag name="LATEXFORMWIDTH" val="514.5"/>
  <p:tag name="LATEXFORMWRAP" val="Fals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2339"/>
  <p:tag name="ORIGINALWIDTH" val="3889.014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\noindent With our open source software package {\tt{CYTools}}, can access $h^{2,1} = 491.$&#10;\end{document}"/>
  <p:tag name="IGUANATEXSIZE" val="20"/>
  <p:tag name="IGUANATEXCURSOR" val="324"/>
  <p:tag name="TRANSPARENCY" val="True"/>
  <p:tag name="LATEXENGINEID" val="0"/>
  <p:tag name="TEMPFOLDER" val="c:\temp\"/>
  <p:tag name="LATEXFORMHEIGHT" val="312"/>
  <p:tag name="LATEXFORMWIDTH" val="602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.49047"/>
  <p:tag name="ORIGINALWIDTH" val="322.4597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\noindent Klemm\\&#10;&#10;}&#10;&#10;&#10;&#10;\end{document}"/>
  <p:tag name="IGUANATEXSIZE" val="12"/>
  <p:tag name="IGUANATEXCURSOR" val="250"/>
  <p:tag name="TRANSPARENCY" val="True"/>
  <p:tag name="LATEXENGINEID" val="0"/>
  <p:tag name="TEMPFOLDER" val="C:\Users\Liam\Desktop\System Apps\foriguana\"/>
  <p:tag name="LATEXFORMHEIGHT" val="312"/>
  <p:tag name="LATEXFORMWIDTH" val="526.5"/>
  <p:tag name="LATEXFORMWRAP" val="Fals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73827"/>
  <p:tag name="ORIGINALWIDTH" val="1760.03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\noindent Demirtas,  L.M., Rios-Tascon \\&#10;&#10;}&#10;&#10;&#10;&#10;\end{document}"/>
  <p:tag name="IGUANATEXSIZE" val="12"/>
  <p:tag name="IGUANATEXCURSOR" val="262"/>
  <p:tag name="TRANSPARENCY" val="True"/>
  <p:tag name="LATEXENGINEID" val="0"/>
  <p:tag name="TEMPFOLDER" val="C:\Users\liamm\Desktop\System Apps\foriguana\"/>
  <p:tag name="LATEXFORMHEIGHT" val="312"/>
  <p:tag name="LATEXFORMWIDTH" val="526.5"/>
  <p:tag name="LATEXFORMWRAP" val="Fals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971.1286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Red}&#10;\tt{&#10;\noindent http://cy.tools&#10;&#10;}&#10;&#10;&#10;&#10;\end{document}"/>
  <p:tag name="IGUANATEXSIZE" val="12"/>
  <p:tag name="IGUANATEXCURSOR" val="251"/>
  <p:tag name="TRANSPARENCY" val="True"/>
  <p:tag name="LATEXENGINEID" val="0"/>
  <p:tag name="TEMPFOLDER" val="C:\Users\liamm\Desktop\System Apps\foriguana\"/>
  <p:tag name="LATEXFORMHEIGHT" val="312"/>
  <p:tag name="LATEXFORMWIDTH" val="526.5"/>
  <p:tag name="LATEXFORMWRAP" val="Fals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6.9629"/>
  <p:tag name="ORIGINALWIDTH" val="555.6805"/>
  <p:tag name="LATEXADDIN" val="\documentclass{article}&#10;\usepackage{amsmath}&#10;\usepackage{mathrsfs}&#10;\usepackage{amssymb}&#10;\usepackage{bbm}&#10;\usepackage{bm}&#10;&#10;\pagestyle{empty}&#10;\begin{document}&#10;&#10;$$\vec{\Pi} = \int_{\vec{\Sigma}_{3}} \Omega $$&#10;&#10;&#10;\end{document}"/>
  <p:tag name="IGUANATEXSIZE" val="20"/>
  <p:tag name="IGUANATEXCURSOR" val="160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408.324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\noindent\text{Method for hypersurfaces:}\nonumber&#10;&#10;\end{document}"/>
  <p:tag name="IGUANATEXSIZE" val="20"/>
  <p:tag name="IGUANATEXCURSOR" val="273"/>
  <p:tag name="TRANSPARENCY" val="True"/>
  <p:tag name="LATEXENGINEID" val="0"/>
  <p:tag name="TEMPFOLDER" val="C:\Users\liamm\Desktop\System Apps\foriguana\"/>
  <p:tag name="LATEXFORMHEIGHT" val="312"/>
  <p:tag name="LATEXFORMWIDTH" val="602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922.76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\noindent Code for mirror map and Gopakumar-Vafa invariants has been released:&#10;\end{document}"/>
  <p:tag name="IGUANATEXSIZE" val="20"/>
  <p:tag name="IGUANATEXCURSOR" val="311"/>
  <p:tag name="TRANSPARENCY" val="True"/>
  <p:tag name="LATEXENGINEID" val="0"/>
  <p:tag name="TEMPFOLDER" val="C:\Users\liamm\Desktop\System Apps\foriguana\"/>
  <p:tag name="LATEXFORMHEIGHT" val="312"/>
  <p:tag name="LATEXFORMWIDTH" val="602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2601.425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Red}&#10;\tt{cygv~~~&#10;\noindent https://github.com/ariostas/cygv&#10;&#10;}&#10;&#10;&#10;&#10;\end{document}"/>
  <p:tag name="IGUANATEXSIZE" val="12"/>
  <p:tag name="IGUANATEXCURSOR" val="232"/>
  <p:tag name="TRANSPARENCY" val="True"/>
  <p:tag name="LATEXENGINEID" val="0"/>
  <p:tag name="TEMPFOLDER" val="C:\Users\liamm\Desktop\System Apps\foriguana\"/>
  <p:tag name="LATEXFORMHEIGHT" val="312"/>
  <p:tag name="LATEXFORMWIDTH" val="526.5"/>
  <p:tag name="LATEXFORMWRAP" val="Fals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1171.354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\noindent Andres Rios-Tascon \\&#10;&#10;}&#10;&#10;&#10;&#10;\end{document}"/>
  <p:tag name="IGUANATEXSIZE" val="12"/>
  <p:tag name="IGUANATEXCURSOR" val="234"/>
  <p:tag name="TRANSPARENCY" val="True"/>
  <p:tag name="LATEXENGINEID" val="0"/>
  <p:tag name="TEMPFOLDER" val="C:\Users\liamm\Desktop\System Apps\foriguana\"/>
  <p:tag name="LATEXFORMHEIGHT" val="312"/>
  <p:tag name="LATEXFORMWIDTH" val="526.5"/>
  <p:tag name="LATEXFORMWRAP" val="Fals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061.117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\noindent and will also be integrated into next version of {\tt{CYTools}}.&#10;\end{document}"/>
  <p:tag name="IGUANATEXSIZE" val="20"/>
  <p:tag name="IGUANATEXCURSOR" val="300"/>
  <p:tag name="TRANSPARENCY" val="True"/>
  <p:tag name="LATEXENGINEID" val="0"/>
  <p:tag name="TEMPFOLDER" val="C:\Users\liamm\Desktop\System Apps\foriguana\"/>
  <p:tag name="LATEXFORMHEIGHT" val="312"/>
  <p:tag name="LATEXFORMWIDTH" val="602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613.4233"/>
  <p:tag name="LATEXADDIN" val="\documentclass{article}&#10;\usepackage{amsmath}&#10;\usepackage{mathrsfs}&#10;\usepackage{amssymb}&#10;\usepackage{bbm}&#10;\usepackage{bm}\usepackage[dvipsnames]{xcolor}&#10;&#10;&#10;\pagestyle{empty}&#10;\begin{document}&#10; &#10;&#10;$$\phantom{\Biggl.\Biggr)}\color{White}\text{Corrections}$$&#10;&#10;&#10;&#10;\end{document}"/>
  <p:tag name="IGUANATEXSIZE" val="36"/>
  <p:tag name="IGUANATEXCURSOR" val="190"/>
  <p:tag name="TRANSPARENCY" val="True"/>
  <p:tag name="LATEXENGINEID" val="0"/>
  <p:tag name="TEMPFOLDER" val="C:\Users\liamm\Desktop\System Apps\foriguana\"/>
  <p:tag name="LATEXFORMHEIGHT" val="394.1"/>
  <p:tag name="LATEXFORMWIDTH" val="609.35"/>
  <p:tag name="LATEXFORMWRAP" val="Fals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9861"/>
  <p:tag name="ORIGINALWIDTH" val="185.2269"/>
  <p:tag name="LATEXADDIN" val="\documentclass{article}&#10;\usepackage{amsmath}&#10;\usepackage{mathrsfs}&#10;\usepackage{amssymb}&#10;\usepackage{bbm}&#10;\usepackage{bm}&#10;&#10;\pagestyle{empty}&#10;\begin{document}&#10;&#10;$$h^{2,1}$$&#10;&#10;&#10;\end{document}"/>
  <p:tag name="IGUANATEXSIZE" val="20"/>
  <p:tag name="IGUANATEXCURSOR" val="167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9861"/>
  <p:tag name="ORIGINALWIDTH" val="185.2269"/>
  <p:tag name="LATEXADDIN" val="\documentclass{article}&#10;\usepackage{amsmath}&#10;\usepackage{mathrsfs}&#10;\usepackage{amssymb}&#10;\usepackage{bbm}&#10;\usepackage{bm}&#10;&#10;\pagestyle{empty}&#10;\begin{document}&#10;&#10;$$h^{1,1}$$&#10;&#10;&#10;\end{document}"/>
  <p:tag name="IGUANATEXSIZE" val="20"/>
  <p:tag name="IGUANATEXCURSOR" val="164"/>
  <p:tag name="TRANSPARENCY" val="True"/>
  <p:tag name="FILENAME" val="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1820.772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Can compute GV invariants &#10;&#10;for any CY$_3$ from Kreuzer-Skarke&#10;\end{document}"/>
  <p:tag name="IGUANATEXSIZE" val="20"/>
  <p:tag name="IGUANATEXCURSOR" val="260"/>
  <p:tag name="TRANSPARENCY" val="True"/>
  <p:tag name="LATEXENGINEID" val="0"/>
  <p:tag name="TEMPFOLDER" val="C:\Users\liamm\Desktop\System Apps\foriguana\"/>
  <p:tag name="LATEXFORMHEIGHT" val="312"/>
  <p:tag name="LATEXFORMWIDTH" val="602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6.198"/>
  <p:tag name="ORIGINALWIDTH" val="1823.772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%\color{Bittersweet} &#10;&#10;To find small $\langle W_{\text{flux}} \rangle$,&#10;&#10;will solve Diophantine problem &#10;&#10;for 3-form flux quanta in $\mathbb{Z}^{2h^{2,1}+2}$&#10; &#10;\end{document}"/>
  <p:tag name="IGUANATEXSIZE" val="20"/>
  <p:tag name="IGUANATEXCURSOR" val="338"/>
  <p:tag name="TRANSPARENCY" val="True"/>
  <p:tag name="LATEXENGINEID" val="0"/>
  <p:tag name="TEMPFOLDER" val="C:\Users\liamm\Desktop\System Apps\foriguana\"/>
  <p:tag name="LATEXFORMHEIGHT" val="312"/>
  <p:tag name="LATEXFORMWIDTH" val="602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996.6254"/>
  <p:tag name="LATEXADDIN" val="\documentclass{article}&#10;\usepackage{amsmath,amssymb}&#10;\pagestyle{empty}\usepackage[dvipsnames]{xcolor}&#10;\begin{document}&#10;&#10;%\noindent We sample points inside the stretched K\&quot;ahler cone, for it is there that\\&#10; &#10;&#10;\color{OliveGreen}&#10;\color{White} \textbf{arena for search}&#10;&#10; &#10; &#10;\end{document}"/>
  <p:tag name="IGUANATEXSIZE" val="20"/>
  <p:tag name="IGUANATEXCURSOR" val="250"/>
  <p:tag name="TRANSPARENCY" val="True"/>
  <p:tag name="LATEXENGINEID" val="0"/>
  <p:tag name="TEMPFOLDER" val="C:\Users\liamm\Desktop\System Apps\foriguana\"/>
  <p:tag name="LATEXFORMHEIGHT" val="312"/>
  <p:tag name="LATEXFORMWIDTH" val="602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512.9359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Summary }$$&#10;&#10;&#10;\end{document}"/>
  <p:tag name="IGUANATEXSIZE" val="36"/>
  <p:tag name="IGUANATEXCURSOR" val="222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9.4301"/>
  <p:tag name="ORIGINALWIDTH" val="2778.403"/>
  <p:tag name="OUTPUTTYPE" val="PNG"/>
  <p:tag name="IGUANATEXVERSION" val="160"/>
  <p:tag name="LATEXADDIN" val="\documentclass{article}&#10;\usepackage{amsmath}&#10;\usepackage{amssymb}&#10;\pagestyle{empty}\usepackage[dvipsnames]{xcolor}&#10;\begin{document}&#10;&#10;{\color{Purple}&#10;\noindent What is the `leading-order EFT'? \\&#10;\noindent What lies beyond it?\\}&#10;&#10;\noindent What are the important questions for future work?&#10;&#10; &#10; &#10;&#10; &#10;&#10;&#10;\end{document}"/>
  <p:tag name="IGUANATEXSIZE" val="24"/>
  <p:tag name="IGUANATEXCURSOR" val="228"/>
  <p:tag name="TRANSPARENCY" val="True"/>
  <p:tag name="LATEXENGINEID" val="0"/>
  <p:tag name="TEMPFOLDER" val="c:\temp\"/>
  <p:tag name="LATEXFORMHEIGHT" val="312"/>
  <p:tag name="LATEXFORMWIDTH" val="480.55"/>
  <p:tag name="LATEXFORMWRAP" val="Fals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0.1987"/>
  <p:tag name="ORIGINALWIDTH" val="2601.425"/>
  <p:tag name="OUTPUTTYPE" val="PNG"/>
  <p:tag name="IGUANATEXVERSION" val="160"/>
  <p:tag name="LATEXADDIN" val="\documentclass{article}&#10;\usepackage{amsmath}&#10;\usepackage{amssymb}&#10;\pagestyle{empty}\usepackage[dvipsnames]{xcolor}&#10;\begin{document}&#10;{\color{Purple} &#10;&#10;\noindent We computed the leading-order EFTs \\&#10;\noindent in more than 100 million flux compactifications,\\&#10;\noindent and found de Sitter minima \emph{of those theories}.&#10;&#10; &#10; &#10;&#10; &#10;&#10;&#10;\end{document}"/>
  <p:tag name="IGUANATEXSIZE" val="24"/>
  <p:tag name="IGUANATEXCURSOR" val="146"/>
  <p:tag name="TRANSPARENCY" val="True"/>
  <p:tag name="LATEXENGINEID" val="0"/>
  <p:tag name="TEMPFOLDER" val="c:\temp\"/>
  <p:tag name="LATEXFORMHEIGHT" val="312"/>
  <p:tag name="LATEXFORMWIDTH" val="480.55"/>
  <p:tag name="LATEXFORMWRAP" val="Fals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9674"/>
  <p:tag name="ORIGINALWIDTH" val="2441.695"/>
  <p:tag name="OUTPUTTYPE" val="PNG"/>
  <p:tag name="IGUANATEXVERSION" val="160"/>
  <p:tag name="LATEXADDIN" val="\documentclass{article}&#10;\usepackage{amsmath}&#10;\usepackage{amssymb}&#10;\pagestyle{empty}\usepackage[dvipsnames]{xcolor}&#10;\begin{document}&#10;{\color{Black}&#10;\noindent We developed computational geometry tools,\\&#10;\noindent and deployed them on a large scale.\\}&#10; &#10;&#10; &#10; &#10;&#10; &#10;&#10;&#10;\end{document}"/>
  <p:tag name="IGUANATEXSIZE" val="24"/>
  <p:tag name="IGUANATEXCURSOR" val="145"/>
  <p:tag name="TRANSPARENCY" val="True"/>
  <p:tag name="LATEXENGINEID" val="0"/>
  <p:tag name="TEMPFOLDER" val="c:\temp\"/>
  <p:tag name="LATEXFORMHEIGHT" val="312"/>
  <p:tag name="LATEXFORMWIDTH" val="480.55"/>
  <p:tag name="LATEXFORMWRAP" val="Fals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.6985"/>
  <p:tag name="ORIGINALWIDTH" val="2419.198"/>
  <p:tag name="LATEXADDIN" val="\documentclass{article}&#10;\usepackage{amsmath}&#10;\usepackage{amssymb}&#10;\pagestyle{empty}\usepackage[dvipsnames]{xcolor}&#10;\begin{document}&#10; &#10;\noindent Setting: type IIB flux compactifications\\&#10;on O3/O7 orientifolds of CY$_3$ hypersurfaces,\\&#10;\noindent at $g_s \ll 1$ and at large complex structure.\\&#10;&#10;&#10;&#10;&#10;\end{document}"/>
  <p:tag name="IGUANATEXSIZE" val="24"/>
  <p:tag name="IGUANATEXCURSOR" val="296"/>
  <p:tag name="TRANSPARENCY" val="True"/>
  <p:tag name="LATEXENGINEID" val="0"/>
  <p:tag name="TEMPFOLDER" val="C:\Users\liamm\Desktop\System Apps\foriguana\"/>
  <p:tag name="LATEXFORMHEIGHT" val="312"/>
  <p:tag name="LATEXFORMWIDTH" val="480.55"/>
  <p:tag name="LATEXFORMWRAP" val="Fals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517.4354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Based on:&#10;}$$&#10;&#10;&#10;\end{document}"/>
  <p:tag name="IGUANATEXSIZE" val="36"/>
  <p:tag name="IGUANATEXCURSOR" val="22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235.845"/>
  <p:tag name="LATEXADDIN" val="\documentclass{article}&#10;\usepackage{amsmath}&#10;\usepackage{amssymb}&#10;\pagestyle{empty}\usepackage[dvipsnames]{xcolor}&#10;\begin{document}&#10;  &#10;&#10;&#10; &#10;\noindent $\bullet$ $W_{\text{flux}}+ W_{\text{ED3}} + W_{\lambda\lambda}$   &#10; &#10; &#10;&#10; &#10;&#10;&#10;\end{document}"/>
  <p:tag name="IGUANATEXSIZE" val="24"/>
  <p:tag name="IGUANATEXCURSOR" val="216"/>
  <p:tag name="TRANSPARENCY" val="True"/>
  <p:tag name="LATEXENGINEID" val="0"/>
  <p:tag name="TEMPFOLDER" val="C:\Users\liamm\Desktop\System Apps\foriguana\"/>
  <p:tag name="LATEXFORMHEIGHT" val="312"/>
  <p:tag name="LATEXFORMWIDTH" val="719.95"/>
  <p:tag name="LATEXFORMWRAP" val="Fals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.73788"/>
  <p:tag name="ORIGINALWIDTH" val="3320.585"/>
  <p:tag name="LATEXADDIN" val="\documentclass{article}&#10;\usepackage{amsmath}&#10;\usepackage{amssymb}&#10;\pagestyle{empty}\usepackage[dvipsnames]{xcolor}&#10;\begin{document}&#10;  &#10;&#10; &#10;&#10;\noindent Will show that $\alpha'$ effects indeed matter!  So we include them.\\&#10; &#10;&#10; &#10; &#10;&#10; &#10;&#10;&#10;\end{document}"/>
  <p:tag name="IGUANATEXSIZE" val="24"/>
  <p:tag name="IGUANATEXCURSOR" val="221"/>
  <p:tag name="TRANSPARENCY" val="True"/>
  <p:tag name="LATEXENGINEID" val="0"/>
  <p:tag name="TEMPFOLDER" val="C:\Users\liamm\Desktop\System Apps\foriguana\"/>
  <p:tag name="LATEXFORMHEIGHT" val="312"/>
  <p:tag name="LATEXFORMWIDTH" val="480.55"/>
  <p:tag name="LATEXFORMWRAP" val="Fals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2277.465"/>
  <p:tag name="LATEXADDIN" val="\documentclass{article}&#10;\usepackage{amsmath}&#10;\usepackage{amssymb}&#10;\pagestyle{empty}\usepackage[dvipsnames]{xcolor}&#10;\begin{document}&#10;  &#10;&#10;&#10;\noindent The {\color{NavyBlue}leading-order $\mathcal{N}=1$ EFT} consists of:\\ &#10; &#10; &#10;&#10; &#10;&#10;&#10;\end{document}"/>
  <p:tag name="IGUANATEXSIZE" val="24"/>
  <p:tag name="IGUANATEXCURSOR" val="218"/>
  <p:tag name="TRANSPARENCY" val="True"/>
  <p:tag name="LATEXENGINEID" val="0"/>
  <p:tag name="TEMPFOLDER" val="C:\Users\liamm\Desktop\System Apps\foriguana\"/>
  <p:tag name="LATEXFORMHEIGHT" val="312"/>
  <p:tag name="LATEXFORMWIDTH" val="719.95"/>
  <p:tag name="LATEXFORMWRAP" val="Fals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23811"/>
  <p:tag name="ORIGINALWIDTH" val="1224.597"/>
  <p:tag name="OUTPUTTYPE" val="PNG"/>
  <p:tag name="IGUANATEXVERSION" val="160"/>
  <p:tag name="LATEXADDIN" val="\documentclass{article}&#10;\usepackage{amsmath}&#10;\usepackage{amssymb}&#10;\pagestyle{empty}\usepackage[dvipsnames]{xcolor}&#10;\begin{document}&#10;  &#10;&#10;&#10; &#10;with all $\alpha'$ corrections. &#10; &#10; &#10;&#10; &#10;&#10;&#10;\end{document}"/>
  <p:tag name="IGUANATEXSIZE" val="24"/>
  <p:tag name="IGUANATEXCURSOR" val="147"/>
  <p:tag name="TRANSPARENCY" val="True"/>
  <p:tag name="LATEXENGINEID" val="0"/>
  <p:tag name="TEMPFOLDER" val="c:\temp\"/>
  <p:tag name="LATEXFORMHEIGHT" val="312"/>
  <p:tag name="LATEXFORMWIDTH" val="719.95"/>
  <p:tag name="LATEXFORMWRAP" val="Fals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853.393"/>
  <p:tag name="LATEXADDIN" val="\documentclass{article}&#10;\usepackage{amsmath}&#10;\usepackage{amssymb}&#10;\pagestyle{empty}\usepackage[dvipsnames]{xcolor}&#10;\begin{document}&#10;  &#10;&#10;&#10; &#10;  $\bullet$ K\&quot;ahler potential + coordinates&#10;  at string tree level,\\&#10;  &#10; &#10; &#10;&#10; &#10;&#10;&#10;\end{document}"/>
  <p:tag name="IGUANATEXSIZE" val="24"/>
  <p:tag name="IGUANATEXCURSOR" val="212"/>
  <p:tag name="TRANSPARENCY" val="True"/>
  <p:tag name="LATEXENGINEID" val="0"/>
  <p:tag name="TEMPFOLDER" val="C:\Users\liamm\Desktop\System Apps\foriguana\"/>
  <p:tag name="LATEXFORMHEIGHT" val="312"/>
  <p:tag name="LATEXFORMWIDTH" val="719.95"/>
  <p:tag name="LATEXFORMWRAP" val="Fals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2.9509"/>
  <p:tag name="ORIGINALWIDTH" val="3115.111"/>
  <p:tag name="LATEXADDIN" val="\documentclass{article}&#10;\usepackage{amsmath}&#10;\usepackage{amssymb}&#10;\pagestyle{empty}\usepackage[dvipsnames]{xcolor}&#10;\begin{document}&#10;  &#10;&#10; &#10;&#10; &#10;&#10;\noindent Will claim that $g_s$ effects plausibly do not.\\&#10;  However, only \emph{know} $g_s$ corrections inherited from $\mathcal{N}=2$;\\&#10;claim for $\mathcal{N}=1$ rests on NDA estimates.&#10;&#10; &#10; &#10;&#10; &#10;&#10;&#10;\end{document}"/>
  <p:tag name="IGUANATEXSIZE" val="24"/>
  <p:tag name="IGUANATEXCURSOR" val="140"/>
  <p:tag name="TRANSPARENCY" val="True"/>
  <p:tag name="LATEXENGINEID" val="0"/>
  <p:tag name="TEMPFOLDER" val="C:\Users\liamm\Desktop\System Apps\foriguana\"/>
  <p:tag name="LATEXFORMHEIGHT" val="312"/>
  <p:tag name="LATEXFORMWIDTH" val="480.55"/>
  <p:tag name="LATEXFORMWRAP" val="Fals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045.369"/>
  <p:tag name="OUTPUTTYPE" val="PNG"/>
  <p:tag name="IGUANATEXVERSION" val="160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Leading-order EFT}$$&#10;&#10;&#10;\end{document}"/>
  <p:tag name="IGUANATEXSIZE" val="36"/>
  <p:tag name="IGUANATEXCURSOR" val="23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6.4529"/>
  <p:tag name="ORIGINALWIDTH" val="889.3888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 &#10;&#10;\color{OliveGreen}&#10; \tt{\noindent cf.~talks by\\&#10;\noindent Andreas Braun,\\&#10;\noindent Thomas Grimm\\}&#10;&#10;&#10;&#10;\end{document}"/>
  <p:tag name="IGUANATEXSIZE" val="12"/>
  <p:tag name="IGUANATEXCURSOR" val="269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045.369"/>
  <p:tag name="OUTPUTTYPE" val="PNG"/>
  <p:tag name="IGUANATEXVERSION" val="160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Leading-order EFT}$$&#10;&#10;&#10;\end{document}"/>
  <p:tag name="IGUANATEXSIZE" val="36"/>
  <p:tag name="IGUANATEXCURSOR" val="23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.6985"/>
  <p:tag name="ORIGINALWIDTH" val="2419.198"/>
  <p:tag name="LATEXADDIN" val="\documentclass{article}&#10;\usepackage{amsmath}&#10;\usepackage{amssymb}&#10;\pagestyle{empty}\usepackage[dvipsnames]{xcolor}&#10;\begin{document}&#10; &#10;\noindent Setting: type IIB flux compactifications\\&#10;on O3/O7 orientifolds of CY$_3$ hypersurfaces,\\&#10;\noindent at $g_s \ll 1$ and at large complex structure.\\&#10;&#10;&#10;&#10;&#10;\end{document}"/>
  <p:tag name="IGUANATEXSIZE" val="24"/>
  <p:tag name="IGUANATEXCURSOR" val="296"/>
  <p:tag name="TRANSPARENCY" val="True"/>
  <p:tag name="LATEXENGINEID" val="0"/>
  <p:tag name="TEMPFOLDER" val="C:\Users\liamm\Desktop\System Apps\foriguana\"/>
  <p:tag name="LATEXFORMHEIGHT" val="312"/>
  <p:tag name="LATEXFORMWIDTH" val="480.55"/>
  <p:tag name="LATEXFORMWRAP" val="Fals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752.9059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 Richard Nally&#10;\end{document}"/>
  <p:tag name="IGUANATEXSIZE" val="12"/>
  <p:tag name="IGUANATEXCURSOR" val="210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235.845"/>
  <p:tag name="LATEXADDIN" val="\documentclass{article}&#10;\usepackage{amsmath}&#10;\usepackage{amssymb}&#10;\pagestyle{empty}\usepackage[dvipsnames]{xcolor}&#10;\begin{document}&#10;  &#10;&#10;&#10; &#10;\noindent $\bullet$ $W_{\text{flux}}+ W_{\text{ED3}} + W_{\lambda\lambda}$   &#10; &#10; &#10;&#10; &#10;&#10;&#10;\end{document}"/>
  <p:tag name="IGUANATEXSIZE" val="24"/>
  <p:tag name="IGUANATEXCURSOR" val="216"/>
  <p:tag name="TRANSPARENCY" val="True"/>
  <p:tag name="LATEXENGINEID" val="0"/>
  <p:tag name="TEMPFOLDER" val="C:\Users\liamm\Desktop\System Apps\foriguana\"/>
  <p:tag name="LATEXFORMHEIGHT" val="312"/>
  <p:tag name="LATEXFORMWIDTH" val="719.95"/>
  <p:tag name="LATEXFORMWRAP" val="Fals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2277.465"/>
  <p:tag name="LATEXADDIN" val="\documentclass{article}&#10;\usepackage{amsmath}&#10;\usepackage{amssymb}&#10;\pagestyle{empty}\usepackage[dvipsnames]{xcolor}&#10;\begin{document}&#10;  &#10;&#10;&#10;\noindent The {\color{NavyBlue}leading-order $\mathcal{N}=1$ EFT} consists of:\\ &#10; &#10; &#10;&#10; &#10;&#10;&#10;\end{document}"/>
  <p:tag name="IGUANATEXSIZE" val="24"/>
  <p:tag name="IGUANATEXCURSOR" val="218"/>
  <p:tag name="TRANSPARENCY" val="True"/>
  <p:tag name="LATEXENGINEID" val="0"/>
  <p:tag name="TEMPFOLDER" val="C:\Users\liamm\Desktop\System Apps\foriguana\"/>
  <p:tag name="LATEXFORMHEIGHT" val="312"/>
  <p:tag name="LATEXFORMWIDTH" val="719.95"/>
  <p:tag name="LATEXFORMWRAP" val="Fals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23811"/>
  <p:tag name="ORIGINALWIDTH" val="1224.597"/>
  <p:tag name="OUTPUTTYPE" val="PNG"/>
  <p:tag name="IGUANATEXVERSION" val="160"/>
  <p:tag name="LATEXADDIN" val="\documentclass{article}&#10;\usepackage{amsmath}&#10;\usepackage{amssymb}&#10;\pagestyle{empty}\usepackage[dvipsnames]{xcolor}&#10;\begin{document}&#10;  &#10;&#10;&#10; &#10;with all $\alpha'$ corrections. &#10; &#10; &#10;&#10; &#10;&#10;&#10;\end{document}"/>
  <p:tag name="IGUANATEXSIZE" val="24"/>
  <p:tag name="IGUANATEXCURSOR" val="147"/>
  <p:tag name="TRANSPARENCY" val="True"/>
  <p:tag name="LATEXENGINEID" val="0"/>
  <p:tag name="TEMPFOLDER" val="c:\temp\"/>
  <p:tag name="LATEXFORMHEIGHT" val="312"/>
  <p:tag name="LATEXFORMWIDTH" val="719.95"/>
  <p:tag name="LATEXFORMWRAP" val="Fals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853.393"/>
  <p:tag name="LATEXADDIN" val="\documentclass{article}&#10;\usepackage{amsmath}&#10;\usepackage{amssymb}&#10;\pagestyle{empty}\usepackage[dvipsnames]{xcolor}&#10;\begin{document}&#10;  &#10;&#10;&#10; &#10;  $\bullet$ K\&quot;ahler potential + coordinates&#10;  at string tree level,\\&#10;  &#10; &#10; &#10;&#10; &#10;&#10;&#10;\end{document}"/>
  <p:tag name="IGUANATEXSIZE" val="24"/>
  <p:tag name="IGUANATEXCURSOR" val="212"/>
  <p:tag name="TRANSPARENCY" val="True"/>
  <p:tag name="LATEXENGINEID" val="0"/>
  <p:tag name="TEMPFOLDER" val="C:\Users\liamm\Desktop\System Apps\foriguana\"/>
  <p:tag name="LATEXFORMHEIGHT" val="312"/>
  <p:tag name="LATEXFORMWIDTH" val="719.95"/>
  <p:tag name="LATEXFORMWRAP" val="Fals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1.4661"/>
  <p:tag name="ORIGINALWIDTH" val="3224.597"/>
  <p:tag name="OUTPUTTYPE" val="PNG"/>
  <p:tag name="IGUANATEXVERSION" val="160"/>
  <p:tag name="LATEXADDIN" val="\documentclass{article}&#10;\usepackage{amsmath}&#10;\usepackage{amssymb}&#10;\pagestyle{empty}\usepackage[dvipsnames]{xcolor}&#10;\begin{document}&#10;  &#10;&#10;&#10; &#10;&#10;\noindent The {\color{NavyBlue}leading-order $\mathcal{N}=0$ EFT} includes:\\&#10;\noindent KPV potential for an anti-D3-brane,&#10;\noindent at leading order in $\alpha'$.\\   &#10;&#10; &#10; &#10;&#10; &#10;&#10;&#10;\end{document}"/>
  <p:tag name="IGUANATEXSIZE" val="24"/>
  <p:tag name="IGUANATEXCURSOR" val="309"/>
  <p:tag name="TRANSPARENCY" val="True"/>
  <p:tag name="LATEXENGINEID" val="0"/>
  <p:tag name="TEMPFOLDER" val="c:\temp\"/>
  <p:tag name="LATEXFORMHEIGHT" val="312"/>
  <p:tag name="LATEXFORMWIDTH" val="670.25"/>
  <p:tag name="LATEXFORMWRAP" val="Fals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6.4529"/>
  <p:tag name="ORIGINALWIDTH" val="889.3888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 &#10;&#10;\color{OliveGreen}&#10; \tt{\noindent cf.~talks by\\&#10;\noindent Andreas Braun,\\&#10;\noindent Thomas Grimm\\}&#10;&#10;&#10;&#10;\end{document}"/>
  <p:tag name="IGUANATEXSIZE" val="12"/>
  <p:tag name="IGUANATEXCURSOR" val="269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045.369"/>
  <p:tag name="OUTPUTTYPE" val="PNG"/>
  <p:tag name="IGUANATEXVERSION" val="160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Leading-order EFT}$$&#10;&#10;&#10;\end{document}"/>
  <p:tag name="IGUANATEXSIZE" val="36"/>
  <p:tag name="IGUANATEXCURSOR" val="231"/>
  <p:tag name="TRANSPARENCY" val="True"/>
  <p:tag name="LATEXENGINEID" val="0"/>
  <p:tag name="TEMPFOLDER" val="c:\temp\"/>
  <p:tag name="LATEXFORMHEIGHT" val="312"/>
  <p:tag name="LATEXFORMWIDTH" val="384"/>
  <p:tag name="LATEXFORMWRAP" val="Fals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.6985"/>
  <p:tag name="ORIGINALWIDTH" val="2419.198"/>
  <p:tag name="LATEXADDIN" val="\documentclass{article}&#10;\usepackage{amsmath}&#10;\usepackage{amssymb}&#10;\pagestyle{empty}\usepackage[dvipsnames]{xcolor}&#10;\begin{document}&#10; &#10;\noindent Setting: type IIB flux compactifications\\&#10;on O3/O7 orientifolds of CY$_3$ hypersurfaces,\\&#10;\noindent at $g_s \ll 1$ and at large complex structure.\\&#10;&#10;&#10;&#10;&#10;\end{document}"/>
  <p:tag name="IGUANATEXSIZE" val="24"/>
  <p:tag name="IGUANATEXCURSOR" val="296"/>
  <p:tag name="TRANSPARENCY" val="True"/>
  <p:tag name="LATEXENGINEID" val="0"/>
  <p:tag name="TEMPFOLDER" val="C:\Users\liamm\Desktop\System Apps\foriguana\"/>
  <p:tag name="LATEXFORMHEIGHT" val="312"/>
  <p:tag name="LATEXFORMWIDTH" val="480.55"/>
  <p:tag name="LATEXFORMWRAP" val="Fals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235.845"/>
  <p:tag name="LATEXADDIN" val="\documentclass{article}&#10;\usepackage{amsmath}&#10;\usepackage{amssymb}&#10;\pagestyle{empty}\usepackage[dvipsnames]{xcolor}&#10;\begin{document}&#10;  &#10;&#10;&#10; &#10;\noindent $\bullet$ $W_{\text{flux}}+ W_{\text{ED3}} + W_{\lambda\lambda}$   &#10; &#10; &#10;&#10; &#10;&#10;&#10;\end{document}"/>
  <p:tag name="IGUANATEXSIZE" val="24"/>
  <p:tag name="IGUANATEXCURSOR" val="216"/>
  <p:tag name="TRANSPARENCY" val="True"/>
  <p:tag name="LATEXENGINEID" val="0"/>
  <p:tag name="TEMPFOLDER" val="C:\Users\liamm\Desktop\System Apps\foriguana\"/>
  <p:tag name="LATEXFORMHEIGHT" val="312"/>
  <p:tag name="LATEXFORMWIDTH" val="719.95"/>
  <p:tag name="LATEXFORMWRAP" val="Fals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2277.465"/>
  <p:tag name="LATEXADDIN" val="\documentclass{article}&#10;\usepackage{amsmath}&#10;\usepackage{amssymb}&#10;\pagestyle{empty}\usepackage[dvipsnames]{xcolor}&#10;\begin{document}&#10;  &#10;&#10;&#10;\noindent The {\color{NavyBlue}leading-order $\mathcal{N}=1$ EFT} consists of:\\ &#10; &#10; &#10;&#10; &#10;&#10;&#10;\end{document}"/>
  <p:tag name="IGUANATEXSIZE" val="24"/>
  <p:tag name="IGUANATEXCURSOR" val="218"/>
  <p:tag name="TRANSPARENCY" val="True"/>
  <p:tag name="LATEXENGINEID" val="0"/>
  <p:tag name="TEMPFOLDER" val="C:\Users\liamm\Desktop\System Apps\foriguana\"/>
  <p:tag name="LATEXFORMHEIGHT" val="312"/>
  <p:tag name="LATEXFORMWIDTH" val="719.95"/>
  <p:tag name="LATEXFORMWRAP" val="Fals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715.4105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  Jakob Moritz  &#10;\end{document}"/>
  <p:tag name="IGUANATEXSIZE" val="12"/>
  <p:tag name="IGUANATEXCURSOR" val="210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23811"/>
  <p:tag name="ORIGINALWIDTH" val="1224.597"/>
  <p:tag name="OUTPUTTYPE" val="PNG"/>
  <p:tag name="IGUANATEXVERSION" val="160"/>
  <p:tag name="LATEXADDIN" val="\documentclass{article}&#10;\usepackage{amsmath}&#10;\usepackage{amssymb}&#10;\pagestyle{empty}\usepackage[dvipsnames]{xcolor}&#10;\begin{document}&#10;  &#10;&#10;&#10; &#10;with all $\alpha'$ corrections. &#10; &#10; &#10;&#10; &#10;&#10;&#10;\end{document}"/>
  <p:tag name="IGUANATEXSIZE" val="24"/>
  <p:tag name="IGUANATEXCURSOR" val="147"/>
  <p:tag name="TRANSPARENCY" val="True"/>
  <p:tag name="LATEXENGINEID" val="0"/>
  <p:tag name="TEMPFOLDER" val="c:\temp\"/>
  <p:tag name="LATEXFORMHEIGHT" val="312"/>
  <p:tag name="LATEXFORMWIDTH" val="719.95"/>
  <p:tag name="LATEXFORMWRAP" val="Fals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853.393"/>
  <p:tag name="LATEXADDIN" val="\documentclass{article}&#10;\usepackage{amsmath}&#10;\usepackage{amssymb}&#10;\pagestyle{empty}\usepackage[dvipsnames]{xcolor}&#10;\begin{document}&#10;  &#10;&#10;&#10; &#10;  $\bullet$ K\&quot;ahler potential + coordinates&#10;  at string tree level,\\&#10;  &#10; &#10; &#10;&#10; &#10;&#10;&#10;\end{document}"/>
  <p:tag name="IGUANATEXSIZE" val="24"/>
  <p:tag name="IGUANATEXCURSOR" val="212"/>
  <p:tag name="TRANSPARENCY" val="True"/>
  <p:tag name="LATEXENGINEID" val="0"/>
  <p:tag name="TEMPFOLDER" val="C:\Users\liamm\Desktop\System Apps\foriguana\"/>
  <p:tag name="LATEXFORMHEIGHT" val="312"/>
  <p:tag name="LATEXFORMWIDTH" val="719.95"/>
  <p:tag name="LATEXFORMWRAP" val="Fals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7.3941"/>
  <p:tag name="ORIGINALWIDTH" val="3225.347"/>
  <p:tag name="OUTPUTTYPE" val="PNG"/>
  <p:tag name="IGUANATEXVERSION" val="160"/>
  <p:tag name="LATEXADDIN" val="\documentclass{article}&#10;\usepackage{amsmath}&#10;\usepackage{amssymb}&#10;\pagestyle{empty}\usepackage[dvipsnames]{xcolor}&#10;\begin{document}&#10;  &#10;&#10;&#10; &#10;&#10;\noindent The {\color{NavyBlue}leading-order $\mathcal{N}=0$ EFT} includes:\\&#10;\noindent KPV potential for an anti-D3-brane,&#10;\noindent at leading order in $\alpha'$.\\&#10;\noindent Corrections in $\alpha'$ are surely important.\\&#10;\noindent Some such corrections have been computed,\\&#10;\noindent but more work is required to reveal full picture.\\&#10;\noindent Restriction to l.o.~in $\alpha'$ $\Rightarrow$&#10;\noindent the word `candidate'.&#10;&#10; &#10; &#10;&#10; &#10;&#10;&#10;\end{document}"/>
  <p:tag name="IGUANATEXSIZE" val="24"/>
  <p:tag name="IGUANATEXCURSOR" val="416"/>
  <p:tag name="TRANSPARENCY" val="True"/>
  <p:tag name="LATEXENGINEID" val="0"/>
  <p:tag name="TEMPFOLDER" val="c:\temp\"/>
  <p:tag name="LATEXFORMHEIGHT" val="312"/>
  <p:tag name="LATEXFORMWIDTH" val="670.25"/>
  <p:tag name="LATEXFORMWRAP" val="Fals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3.4308"/>
  <p:tag name="ORIGINALWIDTH" val="1886.764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&#10;\color{YellowOrange}&#10;\tt{&#10;&#10;\noindent Junghans 22&#10;&#10;\noindent Hebecker, Schreyer, Venken 22&#10;&#10;\noindent Schreyer, Venken 22&#10;&#10;\noindent Schreyer 24&#10; &#10;&#10;&#10;&#10; }&#10;&#10;&#10;&#10;\end{document}"/>
  <p:tag name="IGUANATEXSIZE" val="12"/>
  <p:tag name="IGUANATEXCURSOR" val="258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6.4529"/>
  <p:tag name="ORIGINALWIDTH" val="889.3888"/>
  <p:tag name="OUTPUTTYPE" val="PNG"/>
  <p:tag name="IGUANATEXVERSION" val="160"/>
  <p:tag name="LATEXADDIN" val="\documentclass{article}&#10;\usepackage{amsmath}&#10;\usepackage{mathrsfs}&#10;\usepackage{amssymb}&#10;\usepackage{bbm}&#10;\usepackage{bm}&#10;\usepackage{color}&#10;\usepackage[dvipsnames]{xcolor}&#10;&#10;\pagestyle{empty}&#10;\begin{document}&#10; &#10;&#10;\color{OliveGreen}&#10; \tt{\noindent cf.~talks by\\&#10;\noindent Andreas Braun,\\&#10;\noindent Thomas Grimm\\}&#10;&#10;&#10;&#10;\end{document}"/>
  <p:tag name="IGUANATEXSIZE" val="12"/>
  <p:tag name="IGUANATEXCURSOR" val="269"/>
  <p:tag name="TRANSPARENCY" val="True"/>
  <p:tag name="LATEXENGINEID" val="0"/>
  <p:tag name="TEMPFOLDER" val="c:\temp\"/>
  <p:tag name="LATEXFORMHEIGHT" val="312"/>
  <p:tag name="LATEXFORMWIDTH" val="526.5"/>
  <p:tag name="LATEXFORMWRAP" val="Fals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1185.602"/>
  <p:tag name="LATEXADDIN" val="\documentclass{article}&#10;\usepackage{amsmath}&#10;\usepackage{mathrsfs}&#10;\usepackage{amssymb}&#10;\usepackage{bbm}&#10;\usepackage{bm}\usepackage[dvipsnames]{xcolor}&#10;&#10;&#10;\pagestyle{empty}&#10;\begin{document}&#10;&#10;$$\color{NavyBlue}\text{Data of   $\mathcal{N}=1$ theory}$$&#10;&#10;&#10;\end{document}"/>
  <p:tag name="IGUANATEXSIZE" val="36"/>
  <p:tag name="IGUANATEXCURSOR" val="223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2741.657"/>
  <p:tag name="LATEXADDIN" val="\documentclass{article}&#10;\usepackage{amsmath}&#10;\usepackage{amssymb}&#10;\pagestyle{empty}\usepackage{bm}\usepackage[dvipsnames]{xcolor}&#10;&#10;\begin{document}&#10;&#10;&#10;$$\text{\color{NavyBlue}Superpotential }W(\phi)\text{ and  \color{NavyBlue}K\&quot;ahler potential } \mathcal{K}(\phi,\bar{\phi})$$&#10;&#10;\end{document}"/>
  <p:tag name="IGUANATEXSIZE" val="24"/>
  <p:tag name="IGUANATEXCURSOR" val="208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02.625"/>
  <p:tag name="LATEXADDIN" val="\documentclass{article}&#10;\usepackage{amsmath}&#10;\usepackage{amssymb}&#10;\pagestyle{empty}&#10;\begin{document}&#10;&#10;&#10;$$W(\phi)\text{ is protected.}$$&#10;&#10;\end{document}"/>
  <p:tag name="IGUANATEXSIZE" val="24"/>
  <p:tag name="IGUANATEXCURSOR" val="132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2904.387"/>
  <p:tag name="LATEXADDIN" val="\documentclass{article}&#10;\usepackage{amsmath}&#10;\usepackage{amssymb}&#10;\pagestyle{empty}&#10;\begin{document}&#10;&#10;&#10;$$\mathcal{K}(\phi,\bar{\phi})\text{ is poorly understood beyond string tree level.}$$&#10;&#10;\end{document}"/>
  <p:tag name="IGUANATEXSIZE" val="24"/>
  <p:tag name="IGUANATEXCURSOR" val="116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7349"/>
  <p:tag name="ORIGINALWIDTH" val="959.88"/>
  <p:tag name="LATEXADDIN" val="\documentclass{article}&#10;\usepackage{amsmath}&#10;\usepackage{amssymb}&#10;\pagestyle{empty}&#10;\pagestyle{empty}\usepackage{bm}\usepackage[dvipsnames]{xcolor}&#10;&#10;\begin{document}&#10;&#10;$$W =  W_{\text{tree}} + W_{\text{np}}$$ &#10; &#10;\end{document}"/>
  <p:tag name="IGUANATEXSIZE" val="24"/>
  <p:tag name="IGUANATEXCURSOR" val="205"/>
  <p:tag name="TRANSPARENCY" val="True"/>
  <p:tag name="LATEXENGINEID" val="0"/>
  <p:tag name="TEMPFOLDER" val="C:\Users\liamm\Desktop\System Apps\foriguana\"/>
  <p:tag name="LATEXFORMHEIGHT" val="312"/>
  <p:tag name="LATEXFORMWIDTH" val="384"/>
  <p:tag name="LATEXFORMWRAP" val="False"/>
  <p:tag name="BITMAPVECTOR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106399</TotalTime>
  <Words>5</Words>
  <Application>Microsoft Office PowerPoint</Application>
  <PresentationFormat>On-screen Show (4:3)</PresentationFormat>
  <Paragraphs>6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String Cosmology</dc:title>
  <dc:creator>Liam McAllister</dc:creator>
  <cp:lastModifiedBy>Liam McAllister</cp:lastModifiedBy>
  <cp:revision>2218</cp:revision>
  <dcterms:created xsi:type="dcterms:W3CDTF">2006-01-11T19:21:41Z</dcterms:created>
  <dcterms:modified xsi:type="dcterms:W3CDTF">2024-06-24T22:47:27Z</dcterms:modified>
</cp:coreProperties>
</file>